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
      <p:font typeface="Work Sans"/>
      <p:regular r:id="rId50"/>
      <p:bold r:id="rId51"/>
      <p:italic r:id="rId52"/>
      <p:boldItalic r:id="rId53"/>
    </p:embeddedFont>
    <p:embeddedFont>
      <p:font typeface="Gill Sans"/>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6" roundtripDataSignature="AMtx7miUR1euA6sXhNknz8duGntif1Ll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regular.fntdata"/><Relationship Id="rId41" Type="http://schemas.openxmlformats.org/officeDocument/2006/relationships/slide" Target="slides/slide36.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WorkSans-bold.fntdata"/><Relationship Id="rId50" Type="http://schemas.openxmlformats.org/officeDocument/2006/relationships/font" Target="fonts/WorkSans-regular.fntdata"/><Relationship Id="rId53" Type="http://schemas.openxmlformats.org/officeDocument/2006/relationships/font" Target="fonts/WorkSans-boldItalic.fntdata"/><Relationship Id="rId52" Type="http://schemas.openxmlformats.org/officeDocument/2006/relationships/font" Target="fonts/WorkSans-italic.fntdata"/><Relationship Id="rId11" Type="http://schemas.openxmlformats.org/officeDocument/2006/relationships/slide" Target="slides/slide6.xml"/><Relationship Id="rId55" Type="http://schemas.openxmlformats.org/officeDocument/2006/relationships/font" Target="fonts/GillSans-bold.fntdata"/><Relationship Id="rId10" Type="http://schemas.openxmlformats.org/officeDocument/2006/relationships/slide" Target="slides/slide5.xml"/><Relationship Id="rId54"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https://www.visual-paradigm.com/tutorials/sensible-business-decision-table.jsp</a:t>
            </a:r>
            <a:endParaRPr/>
          </a:p>
        </p:txBody>
      </p:sp>
      <p:sp>
        <p:nvSpPr>
          <p:cNvPr id="366" name="Google Shape;3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3b0813bfc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g13b0813bfc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13b0813bfc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https://www.softwaretestinghelp.com/how-to-write-test-cases-for-a-given-scenario/</a:t>
            </a:r>
            <a:endParaRPr/>
          </a:p>
        </p:txBody>
      </p:sp>
      <p:sp>
        <p:nvSpPr>
          <p:cNvPr id="409" name="Google Shape;409;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3c3f9fb98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13c3f9fb98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13c3f9fb98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30cfd0b619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130cfd0b619_6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g130cfd0b619_6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78cac3bf5d_0_4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78cac3bf5d_0_4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78cac3bf5d_0_42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78cac3bf5d_0_48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78cac3bf5d_0_48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178cac3bf5d_0_48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78cac3bf5d_0_5226"/>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g178cac3bf5d_0_5226"/>
          <p:cNvGrpSpPr/>
          <p:nvPr/>
        </p:nvGrpSpPr>
        <p:grpSpPr>
          <a:xfrm>
            <a:off x="0" y="654"/>
            <a:ext cx="6871435" cy="6845694"/>
            <a:chOff x="0" y="75"/>
            <a:chExt cx="5153705" cy="5152950"/>
          </a:xfrm>
        </p:grpSpPr>
        <p:sp>
          <p:nvSpPr>
            <p:cNvPr id="16" name="Google Shape;16;g178cac3bf5d_0_5226"/>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78cac3bf5d_0_5226"/>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178cac3bf5d_0_5226"/>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178cac3bf5d_0_5226"/>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178cac3bf5d_0_5226"/>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1" name="Google Shape;21;g178cac3bf5d_0_5226"/>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22" name="Google Shape;22;g178cac3bf5d_0_52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g178cac3bf5d_0_5322"/>
          <p:cNvGrpSpPr/>
          <p:nvPr/>
        </p:nvGrpSpPr>
        <p:grpSpPr>
          <a:xfrm>
            <a:off x="5875053" y="0"/>
            <a:ext cx="6316642" cy="6857248"/>
            <a:chOff x="4406400" y="0"/>
            <a:chExt cx="4737600" cy="5143065"/>
          </a:xfrm>
        </p:grpSpPr>
        <p:sp>
          <p:nvSpPr>
            <p:cNvPr id="111" name="Google Shape;111;g178cac3bf5d_0_5322"/>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78cac3bf5d_0_53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78cac3bf5d_0_5322"/>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78cac3bf5d_0_5322"/>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78cac3bf5d_0_5322"/>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78cac3bf5d_0_532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78cac3bf5d_0_5322"/>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78cac3bf5d_0_5322"/>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78cac3bf5d_0_5322"/>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78cac3bf5d_0_5322"/>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78cac3bf5d_0_5322"/>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78cac3bf5d_0_532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78cac3bf5d_0_5322"/>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78cac3bf5d_0_532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g178cac3bf5d_0_5322"/>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g178cac3bf5d_0_53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178cac3bf5d_0_5322"/>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178cac3bf5d_0_5322"/>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9" name="Google Shape;129;g178cac3bf5d_0_5322"/>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g178cac3bf5d_0_5322"/>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1" name="Google Shape;131;g178cac3bf5d_0_53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178cac3bf5d_0_53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4" name="Shape 134"/>
        <p:cNvGrpSpPr/>
        <p:nvPr/>
      </p:nvGrpSpPr>
      <p:grpSpPr>
        <a:xfrm>
          <a:off x="0" y="0"/>
          <a:ext cx="0" cy="0"/>
          <a:chOff x="0" y="0"/>
          <a:chExt cx="0" cy="0"/>
        </a:xfrm>
      </p:grpSpPr>
      <p:sp>
        <p:nvSpPr>
          <p:cNvPr id="135" name="Google Shape;135;g178cac3bf5d_0_534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g178cac3bf5d_0_5347"/>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37" name="Google Shape;137;g178cac3bf5d_0_5347"/>
          <p:cNvSpPr txBox="1"/>
          <p:nvPr>
            <p:ph idx="11" type="ftr"/>
          </p:nvPr>
        </p:nvSpPr>
        <p:spPr>
          <a:xfrm>
            <a:off x="355101" y="6423914"/>
            <a:ext cx="6818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178cac3bf5d_0_5347"/>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78cac3bf5d_0_5347"/>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lt1"/>
              </a:buClr>
              <a:buSzPts val="2800"/>
              <a:buFont typeface="Gill Sans"/>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g178cac3bf5d_0_5347"/>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0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41" name="Shape 141"/>
        <p:cNvGrpSpPr/>
        <p:nvPr/>
      </p:nvGrpSpPr>
      <p:grpSpPr>
        <a:xfrm>
          <a:off x="0" y="0"/>
          <a:ext cx="0" cy="0"/>
          <a:chOff x="0" y="0"/>
          <a:chExt cx="0" cy="0"/>
        </a:xfrm>
      </p:grpSpPr>
      <p:sp>
        <p:nvSpPr>
          <p:cNvPr id="142" name="Google Shape;142;g178cac3bf5d_0_535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g178cac3bf5d_0_5354"/>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g178cac3bf5d_0_5354"/>
          <p:cNvSpPr txBox="1"/>
          <p:nvPr>
            <p:ph idx="11" type="ftr"/>
          </p:nvPr>
        </p:nvSpPr>
        <p:spPr>
          <a:xfrm>
            <a:off x="355101" y="6423914"/>
            <a:ext cx="6818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178cac3bf5d_0_5354"/>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78cac3bf5d_0_5354"/>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lt1"/>
              </a:buClr>
              <a:buSzPts val="2800"/>
              <a:buFont typeface="Gill Sans"/>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g178cac3bf5d_0_5354"/>
          <p:cNvSpPr txBox="1"/>
          <p:nvPr>
            <p:ph idx="1" type="body"/>
          </p:nvPr>
        </p:nvSpPr>
        <p:spPr>
          <a:xfrm>
            <a:off x="581193"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0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48" name="Google Shape;148;g178cac3bf5d_0_5354"/>
          <p:cNvSpPr txBox="1"/>
          <p:nvPr>
            <p:ph idx="2" type="body"/>
          </p:nvPr>
        </p:nvSpPr>
        <p:spPr>
          <a:xfrm>
            <a:off x="6188417"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0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with Caption">
  <p:cSld name="Two Picture with Caption">
    <p:spTree>
      <p:nvGrpSpPr>
        <p:cNvPr id="149" name="Shape 149"/>
        <p:cNvGrpSpPr/>
        <p:nvPr/>
      </p:nvGrpSpPr>
      <p:grpSpPr>
        <a:xfrm>
          <a:off x="0" y="0"/>
          <a:ext cx="0" cy="0"/>
          <a:chOff x="0" y="0"/>
          <a:chExt cx="0" cy="0"/>
        </a:xfrm>
      </p:grpSpPr>
      <p:sp>
        <p:nvSpPr>
          <p:cNvPr id="150" name="Google Shape;150;g178cac3bf5d_0_5362"/>
          <p:cNvSpPr/>
          <p:nvPr>
            <p:ph idx="2" type="pic"/>
          </p:nvPr>
        </p:nvSpPr>
        <p:spPr>
          <a:xfrm>
            <a:off x="4242275" y="641101"/>
            <a:ext cx="3702900" cy="5749500"/>
          </a:xfrm>
          <a:prstGeom prst="rect">
            <a:avLst/>
          </a:prstGeom>
          <a:solidFill>
            <a:srgbClr val="D8D8D8"/>
          </a:solidFill>
          <a:ln>
            <a:noFill/>
          </a:ln>
        </p:spPr>
      </p:sp>
      <p:sp>
        <p:nvSpPr>
          <p:cNvPr id="151" name="Google Shape;151;g178cac3bf5d_0_5362"/>
          <p:cNvSpPr/>
          <p:nvPr>
            <p:ph idx="3" type="pic"/>
          </p:nvPr>
        </p:nvSpPr>
        <p:spPr>
          <a:xfrm>
            <a:off x="8047164" y="641101"/>
            <a:ext cx="3702900" cy="5749500"/>
          </a:xfrm>
          <a:prstGeom prst="rect">
            <a:avLst/>
          </a:prstGeom>
          <a:solidFill>
            <a:srgbClr val="D8D8D8"/>
          </a:solidFill>
          <a:ln>
            <a:noFill/>
          </a:ln>
        </p:spPr>
      </p:sp>
      <p:sp>
        <p:nvSpPr>
          <p:cNvPr id="152" name="Google Shape;152;g178cac3bf5d_0_5362"/>
          <p:cNvSpPr txBox="1"/>
          <p:nvPr>
            <p:ph type="title"/>
          </p:nvPr>
        </p:nvSpPr>
        <p:spPr>
          <a:xfrm>
            <a:off x="358529" y="457200"/>
            <a:ext cx="3790800" cy="1600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A25329"/>
              </a:buClr>
              <a:buSzPts val="2800"/>
              <a:buFont typeface="Gill Sans"/>
              <a:buNone/>
              <a:defRPr sz="2800">
                <a:solidFill>
                  <a:srgbClr val="A2532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g178cac3bf5d_0_5362"/>
          <p:cNvSpPr txBox="1"/>
          <p:nvPr>
            <p:ph idx="1" type="body"/>
          </p:nvPr>
        </p:nvSpPr>
        <p:spPr>
          <a:xfrm>
            <a:off x="358529" y="2057400"/>
            <a:ext cx="3790800" cy="3811500"/>
          </a:xfrm>
          <a:prstGeom prst="rect">
            <a:avLst/>
          </a:prstGeom>
          <a:noFill/>
          <a:ln>
            <a:noFill/>
          </a:ln>
        </p:spPr>
        <p:txBody>
          <a:bodyPr anchorCtr="0" anchor="ctr" bIns="45700" lIns="91425" spcFirstLastPara="1" rIns="91425" wrap="square" tIns="45700">
            <a:normAutofit/>
          </a:bodyPr>
          <a:lstStyle>
            <a:lvl1pPr indent="-322072" lvl="0" marL="457200" rtl="0" algn="l">
              <a:lnSpc>
                <a:spcPct val="90000"/>
              </a:lnSpc>
              <a:spcBef>
                <a:spcPts val="320"/>
              </a:spcBef>
              <a:spcAft>
                <a:spcPts val="0"/>
              </a:spcAft>
              <a:buSzPts val="1472"/>
              <a:buFont typeface="Noto Sans"/>
              <a:buChar char="▪"/>
              <a:defRPr sz="1600"/>
            </a:lvl1pPr>
            <a:lvl2pPr indent="-228600" lvl="1" marL="914400" rtl="0" algn="l">
              <a:lnSpc>
                <a:spcPct val="100000"/>
              </a:lnSpc>
              <a:spcBef>
                <a:spcPts val="600"/>
              </a:spcBef>
              <a:spcAft>
                <a:spcPts val="0"/>
              </a:spcAft>
              <a:buSzPts val="1288"/>
              <a:buNone/>
              <a:defRPr sz="1400"/>
            </a:lvl2pPr>
            <a:lvl3pPr indent="-228600" lvl="2" marL="1371600" rtl="0" algn="l">
              <a:lnSpc>
                <a:spcPct val="100000"/>
              </a:lnSpc>
              <a:spcBef>
                <a:spcPts val="600"/>
              </a:spcBef>
              <a:spcAft>
                <a:spcPts val="0"/>
              </a:spcAft>
              <a:buSzPts val="1104"/>
              <a:buNone/>
              <a:defRPr sz="1200"/>
            </a:lvl3pPr>
            <a:lvl4pPr indent="-228600" lvl="3" marL="1828800" rtl="0" algn="l">
              <a:lnSpc>
                <a:spcPct val="100000"/>
              </a:lnSpc>
              <a:spcBef>
                <a:spcPts val="600"/>
              </a:spcBef>
              <a:spcAft>
                <a:spcPts val="0"/>
              </a:spcAft>
              <a:buSzPts val="920"/>
              <a:buNone/>
              <a:defRPr sz="1000"/>
            </a:lvl4pPr>
            <a:lvl5pPr indent="-228600" lvl="4" marL="2286000" rtl="0" algn="l">
              <a:lnSpc>
                <a:spcPct val="100000"/>
              </a:lnSpc>
              <a:spcBef>
                <a:spcPts val="600"/>
              </a:spcBef>
              <a:spcAft>
                <a:spcPts val="0"/>
              </a:spcAft>
              <a:buSzPts val="920"/>
              <a:buNone/>
              <a:defRPr sz="1000"/>
            </a:lvl5pPr>
            <a:lvl6pPr indent="-228600" lvl="5" marL="2743200" rtl="0" algn="l">
              <a:lnSpc>
                <a:spcPct val="100000"/>
              </a:lnSpc>
              <a:spcBef>
                <a:spcPts val="600"/>
              </a:spcBef>
              <a:spcAft>
                <a:spcPts val="0"/>
              </a:spcAft>
              <a:buSzPts val="920"/>
              <a:buNone/>
              <a:defRPr sz="1000"/>
            </a:lvl6pPr>
            <a:lvl7pPr indent="-228600" lvl="6" marL="3200400" rtl="0" algn="l">
              <a:lnSpc>
                <a:spcPct val="100000"/>
              </a:lnSpc>
              <a:spcBef>
                <a:spcPts val="600"/>
              </a:spcBef>
              <a:spcAft>
                <a:spcPts val="0"/>
              </a:spcAft>
              <a:buSzPts val="920"/>
              <a:buNone/>
              <a:defRPr sz="1000"/>
            </a:lvl7pPr>
            <a:lvl8pPr indent="-228600" lvl="7" marL="3657600" rtl="0" algn="l">
              <a:lnSpc>
                <a:spcPct val="100000"/>
              </a:lnSpc>
              <a:spcBef>
                <a:spcPts val="600"/>
              </a:spcBef>
              <a:spcAft>
                <a:spcPts val="0"/>
              </a:spcAft>
              <a:buSzPts val="920"/>
              <a:buNone/>
              <a:defRPr sz="1000"/>
            </a:lvl8pPr>
            <a:lvl9pPr indent="-228600" lvl="8" marL="4114800" rtl="0" algn="l">
              <a:lnSpc>
                <a:spcPct val="100000"/>
              </a:lnSpc>
              <a:spcBef>
                <a:spcPts val="600"/>
              </a:spcBef>
              <a:spcAft>
                <a:spcPts val="600"/>
              </a:spcAft>
              <a:buSzPts val="920"/>
              <a:buNone/>
              <a:defRPr sz="1000"/>
            </a:lvl9pPr>
          </a:lstStyle>
          <a:p/>
        </p:txBody>
      </p:sp>
      <p:sp>
        <p:nvSpPr>
          <p:cNvPr id="154" name="Google Shape;154;g178cac3bf5d_0_536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g178cac3bf5d_0_5362"/>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g178cac3bf5d_0_5362"/>
          <p:cNvSpPr txBox="1"/>
          <p:nvPr>
            <p:ph idx="11" type="ftr"/>
          </p:nvPr>
        </p:nvSpPr>
        <p:spPr>
          <a:xfrm>
            <a:off x="355101" y="6423914"/>
            <a:ext cx="6818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with Caption_1">
  <p:cSld name="Two Picture with Caption_1">
    <p:spTree>
      <p:nvGrpSpPr>
        <p:cNvPr id="157" name="Shape 157"/>
        <p:cNvGrpSpPr/>
        <p:nvPr/>
      </p:nvGrpSpPr>
      <p:grpSpPr>
        <a:xfrm>
          <a:off x="0" y="0"/>
          <a:ext cx="0" cy="0"/>
          <a:chOff x="0" y="0"/>
          <a:chExt cx="0" cy="0"/>
        </a:xfrm>
      </p:grpSpPr>
      <p:sp>
        <p:nvSpPr>
          <p:cNvPr id="158" name="Google Shape;158;g178cac3bf5d_0_5370"/>
          <p:cNvSpPr/>
          <p:nvPr>
            <p:ph idx="2" type="pic"/>
          </p:nvPr>
        </p:nvSpPr>
        <p:spPr>
          <a:xfrm>
            <a:off x="441959" y="641101"/>
            <a:ext cx="3702900" cy="5749500"/>
          </a:xfrm>
          <a:prstGeom prst="rect">
            <a:avLst/>
          </a:prstGeom>
          <a:solidFill>
            <a:srgbClr val="D8D8D8"/>
          </a:solidFill>
          <a:ln>
            <a:noFill/>
          </a:ln>
        </p:spPr>
      </p:sp>
      <p:sp>
        <p:nvSpPr>
          <p:cNvPr id="159" name="Google Shape;159;g178cac3bf5d_0_5370"/>
          <p:cNvSpPr/>
          <p:nvPr>
            <p:ph idx="3" type="pic"/>
          </p:nvPr>
        </p:nvSpPr>
        <p:spPr>
          <a:xfrm>
            <a:off x="8047164" y="641101"/>
            <a:ext cx="3702900" cy="5749500"/>
          </a:xfrm>
          <a:prstGeom prst="rect">
            <a:avLst/>
          </a:prstGeom>
          <a:solidFill>
            <a:srgbClr val="D8D8D8"/>
          </a:solidFill>
          <a:ln>
            <a:noFill/>
          </a:ln>
        </p:spPr>
      </p:sp>
      <p:sp>
        <p:nvSpPr>
          <p:cNvPr id="160" name="Google Shape;160;g178cac3bf5d_0_5370"/>
          <p:cNvSpPr txBox="1"/>
          <p:nvPr>
            <p:ph type="title"/>
          </p:nvPr>
        </p:nvSpPr>
        <p:spPr>
          <a:xfrm>
            <a:off x="4144457" y="457200"/>
            <a:ext cx="3790800" cy="1600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A25329"/>
              </a:buClr>
              <a:buSzPts val="2800"/>
              <a:buFont typeface="Gill Sans"/>
              <a:buNone/>
              <a:defRPr sz="2800">
                <a:solidFill>
                  <a:srgbClr val="A2532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g178cac3bf5d_0_537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g178cac3bf5d_0_5370"/>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g178cac3bf5d_0_5370"/>
          <p:cNvSpPr txBox="1"/>
          <p:nvPr>
            <p:ph idx="1" type="body"/>
          </p:nvPr>
        </p:nvSpPr>
        <p:spPr>
          <a:xfrm>
            <a:off x="4144457" y="2057400"/>
            <a:ext cx="3791400" cy="38625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00000"/>
              </a:lnSpc>
              <a:spcBef>
                <a:spcPts val="360"/>
              </a:spcBef>
              <a:spcAft>
                <a:spcPts val="0"/>
              </a:spcAft>
              <a:buSzPts val="1656"/>
              <a:buChar char="◼"/>
              <a:defRPr/>
            </a:lvl1pPr>
            <a:lvl2pPr indent="-333756" lvl="1" marL="914400" rtl="0" algn="l">
              <a:lnSpc>
                <a:spcPct val="100000"/>
              </a:lnSpc>
              <a:spcBef>
                <a:spcPts val="600"/>
              </a:spcBef>
              <a:spcAft>
                <a:spcPts val="0"/>
              </a:spcAft>
              <a:buSzPts val="1656"/>
              <a:buChar char="◼"/>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64" name="Google Shape;164;g178cac3bf5d_0_5370"/>
          <p:cNvSpPr txBox="1"/>
          <p:nvPr>
            <p:ph idx="11" type="ftr"/>
          </p:nvPr>
        </p:nvSpPr>
        <p:spPr>
          <a:xfrm>
            <a:off x="355101" y="6423914"/>
            <a:ext cx="6818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with Caption_2">
  <p:cSld name="Two Picture with Caption_2">
    <p:spTree>
      <p:nvGrpSpPr>
        <p:cNvPr id="165" name="Shape 165"/>
        <p:cNvGrpSpPr/>
        <p:nvPr/>
      </p:nvGrpSpPr>
      <p:grpSpPr>
        <a:xfrm>
          <a:off x="0" y="0"/>
          <a:ext cx="0" cy="0"/>
          <a:chOff x="0" y="0"/>
          <a:chExt cx="0" cy="0"/>
        </a:xfrm>
      </p:grpSpPr>
      <p:sp>
        <p:nvSpPr>
          <p:cNvPr id="166" name="Google Shape;166;g178cac3bf5d_0_5378"/>
          <p:cNvSpPr/>
          <p:nvPr>
            <p:ph idx="2" type="pic"/>
          </p:nvPr>
        </p:nvSpPr>
        <p:spPr>
          <a:xfrm>
            <a:off x="441959" y="641101"/>
            <a:ext cx="3702900" cy="5749500"/>
          </a:xfrm>
          <a:prstGeom prst="rect">
            <a:avLst/>
          </a:prstGeom>
          <a:solidFill>
            <a:srgbClr val="D8D8D8"/>
          </a:solidFill>
          <a:ln>
            <a:noFill/>
          </a:ln>
        </p:spPr>
      </p:sp>
      <p:sp>
        <p:nvSpPr>
          <p:cNvPr id="167" name="Google Shape;167;g178cac3bf5d_0_5378"/>
          <p:cNvSpPr/>
          <p:nvPr>
            <p:ph idx="3" type="pic"/>
          </p:nvPr>
        </p:nvSpPr>
        <p:spPr>
          <a:xfrm>
            <a:off x="4244562" y="641101"/>
            <a:ext cx="3702900" cy="5749500"/>
          </a:xfrm>
          <a:prstGeom prst="rect">
            <a:avLst/>
          </a:prstGeom>
          <a:solidFill>
            <a:srgbClr val="D8D8D8"/>
          </a:solidFill>
          <a:ln>
            <a:noFill/>
          </a:ln>
        </p:spPr>
      </p:sp>
      <p:sp>
        <p:nvSpPr>
          <p:cNvPr id="168" name="Google Shape;168;g178cac3bf5d_0_5378"/>
          <p:cNvSpPr txBox="1"/>
          <p:nvPr>
            <p:ph type="title"/>
          </p:nvPr>
        </p:nvSpPr>
        <p:spPr>
          <a:xfrm>
            <a:off x="8355530" y="457200"/>
            <a:ext cx="3577500" cy="1600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A25329"/>
              </a:buClr>
              <a:buSzPts val="2800"/>
              <a:buFont typeface="Gill Sans"/>
              <a:buNone/>
              <a:defRPr sz="2800">
                <a:solidFill>
                  <a:srgbClr val="A2532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g178cac3bf5d_0_537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0" name="Google Shape;170;g178cac3bf5d_0_5378"/>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g178cac3bf5d_0_5378"/>
          <p:cNvSpPr txBox="1"/>
          <p:nvPr>
            <p:ph idx="1" type="body"/>
          </p:nvPr>
        </p:nvSpPr>
        <p:spPr>
          <a:xfrm>
            <a:off x="8355530" y="2057400"/>
            <a:ext cx="3577800" cy="38625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320"/>
              </a:spcBef>
              <a:spcAft>
                <a:spcPts val="0"/>
              </a:spcAft>
              <a:buSzPts val="1472"/>
              <a:buNone/>
              <a:defRPr sz="1600">
                <a:solidFill>
                  <a:srgbClr val="3F3F3F"/>
                </a:solidFill>
                <a:latin typeface="Gill Sans"/>
                <a:ea typeface="Gill Sans"/>
                <a:cs typeface="Gill Sans"/>
                <a:sym typeface="Gill Sans"/>
              </a:defRPr>
            </a:lvl1pPr>
            <a:lvl2pPr indent="-322072" lvl="1" marL="914400" rtl="0" algn="l">
              <a:lnSpc>
                <a:spcPct val="100000"/>
              </a:lnSpc>
              <a:spcBef>
                <a:spcPts val="600"/>
              </a:spcBef>
              <a:spcAft>
                <a:spcPts val="0"/>
              </a:spcAft>
              <a:buSzPts val="1472"/>
              <a:buChar char="◼"/>
              <a:defRPr/>
            </a:lvl2pPr>
            <a:lvl3pPr indent="-310388" lvl="2" marL="1371600" rtl="0" algn="l">
              <a:lnSpc>
                <a:spcPct val="100000"/>
              </a:lnSpc>
              <a:spcBef>
                <a:spcPts val="600"/>
              </a:spcBef>
              <a:spcAft>
                <a:spcPts val="0"/>
              </a:spcAft>
              <a:buSzPts val="1288"/>
              <a:buChar char="◼"/>
              <a:defRPr/>
            </a:lvl3pPr>
            <a:lvl4pPr indent="-298703" lvl="3" marL="1828800" rtl="0" algn="l">
              <a:lnSpc>
                <a:spcPct val="100000"/>
              </a:lnSpc>
              <a:spcBef>
                <a:spcPts val="600"/>
              </a:spcBef>
              <a:spcAft>
                <a:spcPts val="0"/>
              </a:spcAft>
              <a:buSzPts val="1104"/>
              <a:buChar char="◼"/>
              <a:defRPr/>
            </a:lvl4pPr>
            <a:lvl5pPr indent="-298704" lvl="4" marL="2286000" rtl="0" algn="l">
              <a:lnSpc>
                <a:spcPct val="100000"/>
              </a:lnSpc>
              <a:spcBef>
                <a:spcPts val="600"/>
              </a:spcBef>
              <a:spcAft>
                <a:spcPts val="0"/>
              </a:spcAft>
              <a:buSzPts val="1104"/>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72" name="Google Shape;172;g178cac3bf5d_0_5378"/>
          <p:cNvSpPr txBox="1"/>
          <p:nvPr>
            <p:ph idx="11" type="ftr"/>
          </p:nvPr>
        </p:nvSpPr>
        <p:spPr>
          <a:xfrm>
            <a:off x="355101" y="6423914"/>
            <a:ext cx="6818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icture with Caption" showMasterSp="0">
  <p:cSld name="Left Picture with Caption">
    <p:spTree>
      <p:nvGrpSpPr>
        <p:cNvPr id="173" name="Shape 173"/>
        <p:cNvGrpSpPr/>
        <p:nvPr/>
      </p:nvGrpSpPr>
      <p:grpSpPr>
        <a:xfrm>
          <a:off x="0" y="0"/>
          <a:ext cx="0" cy="0"/>
          <a:chOff x="0" y="0"/>
          <a:chExt cx="0" cy="0"/>
        </a:xfrm>
      </p:grpSpPr>
      <p:sp>
        <p:nvSpPr>
          <p:cNvPr id="174" name="Google Shape;174;g178cac3bf5d_0_5386"/>
          <p:cNvSpPr/>
          <p:nvPr>
            <p:ph idx="2" type="pic"/>
          </p:nvPr>
        </p:nvSpPr>
        <p:spPr>
          <a:xfrm>
            <a:off x="0" y="0"/>
            <a:ext cx="7537800" cy="6858000"/>
          </a:xfrm>
          <a:prstGeom prst="rect">
            <a:avLst/>
          </a:prstGeom>
          <a:noFill/>
          <a:ln>
            <a:noFill/>
          </a:ln>
        </p:spPr>
      </p:sp>
      <p:sp>
        <p:nvSpPr>
          <p:cNvPr id="175" name="Google Shape;175;g178cac3bf5d_0_5386"/>
          <p:cNvSpPr txBox="1"/>
          <p:nvPr>
            <p:ph type="title"/>
          </p:nvPr>
        </p:nvSpPr>
        <p:spPr>
          <a:xfrm>
            <a:off x="7955459" y="197123"/>
            <a:ext cx="3392400" cy="1675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A25329"/>
              </a:buClr>
              <a:buSzPts val="2800"/>
              <a:buFont typeface="Gill Sans"/>
              <a:buNone/>
              <a:defRPr>
                <a:solidFill>
                  <a:srgbClr val="A2532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6" name="Google Shape;176;g178cac3bf5d_0_5386"/>
          <p:cNvSpPr txBox="1"/>
          <p:nvPr>
            <p:ph idx="1" type="body"/>
          </p:nvPr>
        </p:nvSpPr>
        <p:spPr>
          <a:xfrm>
            <a:off x="7955459" y="2057400"/>
            <a:ext cx="3392400" cy="38625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320"/>
              </a:spcBef>
              <a:spcAft>
                <a:spcPts val="0"/>
              </a:spcAft>
              <a:buSzPts val="1472"/>
              <a:buNone/>
              <a:defRPr sz="1600">
                <a:solidFill>
                  <a:srgbClr val="3F3F3F"/>
                </a:solidFill>
                <a:latin typeface="Gill Sans"/>
                <a:ea typeface="Gill Sans"/>
                <a:cs typeface="Gill Sans"/>
                <a:sym typeface="Gill Sans"/>
              </a:defRPr>
            </a:lvl1pPr>
            <a:lvl2pPr indent="-322072" lvl="1" marL="914400" rtl="0" algn="l">
              <a:lnSpc>
                <a:spcPct val="100000"/>
              </a:lnSpc>
              <a:spcBef>
                <a:spcPts val="600"/>
              </a:spcBef>
              <a:spcAft>
                <a:spcPts val="0"/>
              </a:spcAft>
              <a:buSzPts val="1472"/>
              <a:buChar char="◼"/>
              <a:defRPr/>
            </a:lvl2pPr>
            <a:lvl3pPr indent="-310388" lvl="2" marL="1371600" rtl="0" algn="l">
              <a:lnSpc>
                <a:spcPct val="100000"/>
              </a:lnSpc>
              <a:spcBef>
                <a:spcPts val="600"/>
              </a:spcBef>
              <a:spcAft>
                <a:spcPts val="0"/>
              </a:spcAft>
              <a:buSzPts val="1288"/>
              <a:buChar char="◼"/>
              <a:defRPr/>
            </a:lvl3pPr>
            <a:lvl4pPr indent="-298703" lvl="3" marL="1828800" rtl="0" algn="l">
              <a:lnSpc>
                <a:spcPct val="100000"/>
              </a:lnSpc>
              <a:spcBef>
                <a:spcPts val="600"/>
              </a:spcBef>
              <a:spcAft>
                <a:spcPts val="0"/>
              </a:spcAft>
              <a:buSzPts val="1104"/>
              <a:buChar char="◼"/>
              <a:defRPr/>
            </a:lvl4pPr>
            <a:lvl5pPr indent="-298704" lvl="4" marL="2286000" rtl="0" algn="l">
              <a:lnSpc>
                <a:spcPct val="100000"/>
              </a:lnSpc>
              <a:spcBef>
                <a:spcPts val="600"/>
              </a:spcBef>
              <a:spcAft>
                <a:spcPts val="0"/>
              </a:spcAft>
              <a:buSzPts val="1104"/>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
        <p:nvSpPr>
          <p:cNvPr id="177" name="Google Shape;177;g178cac3bf5d_0_5386"/>
          <p:cNvSpPr/>
          <p:nvPr/>
        </p:nvSpPr>
        <p:spPr>
          <a:xfrm>
            <a:off x="8042147" y="453643"/>
            <a:ext cx="3528000" cy="98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178cac3bf5d_0_538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9" name="Google Shape;179;g178cac3bf5d_0_5386"/>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g178cac3bf5d_0_5386"/>
          <p:cNvSpPr txBox="1"/>
          <p:nvPr>
            <p:ph idx="11" type="ftr"/>
          </p:nvPr>
        </p:nvSpPr>
        <p:spPr>
          <a:xfrm>
            <a:off x="355101" y="6423914"/>
            <a:ext cx="6818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81" name="Shape 181"/>
        <p:cNvGrpSpPr/>
        <p:nvPr/>
      </p:nvGrpSpPr>
      <p:grpSpPr>
        <a:xfrm>
          <a:off x="0" y="0"/>
          <a:ext cx="0" cy="0"/>
          <a:chOff x="0" y="0"/>
          <a:chExt cx="0" cy="0"/>
        </a:xfrm>
      </p:grpSpPr>
      <p:sp>
        <p:nvSpPr>
          <p:cNvPr id="182" name="Google Shape;182;g178cac3bf5d_0_539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g178cac3bf5d_0_5394"/>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84" name="Google Shape;184;g178cac3bf5d_0_5394"/>
          <p:cNvSpPr txBox="1"/>
          <p:nvPr>
            <p:ph idx="11" type="ftr"/>
          </p:nvPr>
        </p:nvSpPr>
        <p:spPr>
          <a:xfrm>
            <a:off x="355101" y="6423914"/>
            <a:ext cx="6818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5" name="Google Shape;185;g178cac3bf5d_0_5394"/>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accent1"/>
              </a:buClr>
              <a:buSzPts val="2400"/>
              <a:buFont typeface="Gill Sans"/>
              <a:buNone/>
              <a:defRPr b="0" sz="2400">
                <a:solidFill>
                  <a:schemeClr val="accen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6" name="Google Shape;186;g178cac3bf5d_0_5394"/>
          <p:cNvSpPr/>
          <p:nvPr>
            <p:ph idx="2" type="pic"/>
          </p:nvPr>
        </p:nvSpPr>
        <p:spPr>
          <a:xfrm>
            <a:off x="447817" y="599725"/>
            <a:ext cx="11290800" cy="3557400"/>
          </a:xfrm>
          <a:prstGeom prst="rect">
            <a:avLst/>
          </a:prstGeom>
          <a:noFill/>
          <a:ln>
            <a:noFill/>
          </a:ln>
        </p:spPr>
      </p:sp>
      <p:sp>
        <p:nvSpPr>
          <p:cNvPr id="187" name="Google Shape;187;g178cac3bf5d_0_5394"/>
          <p:cNvSpPr txBox="1"/>
          <p:nvPr>
            <p:ph idx="1" type="body"/>
          </p:nvPr>
        </p:nvSpPr>
        <p:spPr>
          <a:xfrm>
            <a:off x="581192" y="5260127"/>
            <a:ext cx="11029500" cy="5988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240"/>
              </a:spcBef>
              <a:spcAft>
                <a:spcPts val="0"/>
              </a:spcAft>
              <a:buSzPts val="1104"/>
              <a:buNone/>
              <a:defRPr sz="1200"/>
            </a:lvl1pPr>
            <a:lvl2pPr indent="-228600" lvl="1" marL="914400" rtl="0" algn="l">
              <a:lnSpc>
                <a:spcPct val="100000"/>
              </a:lnSpc>
              <a:spcBef>
                <a:spcPts val="600"/>
              </a:spcBef>
              <a:spcAft>
                <a:spcPts val="0"/>
              </a:spcAft>
              <a:buSzPts val="1104"/>
              <a:buNone/>
              <a:defRPr sz="1200"/>
            </a:lvl2pPr>
            <a:lvl3pPr indent="-228600" lvl="2" marL="1371600" rtl="0" algn="l">
              <a:lnSpc>
                <a:spcPct val="100000"/>
              </a:lnSpc>
              <a:spcBef>
                <a:spcPts val="600"/>
              </a:spcBef>
              <a:spcAft>
                <a:spcPts val="0"/>
              </a:spcAft>
              <a:buSzPts val="920"/>
              <a:buNone/>
              <a:defRPr sz="1000"/>
            </a:lvl3pPr>
            <a:lvl4pPr indent="-228600" lvl="3" marL="1828800" rtl="0" algn="l">
              <a:lnSpc>
                <a:spcPct val="100000"/>
              </a:lnSpc>
              <a:spcBef>
                <a:spcPts val="600"/>
              </a:spcBef>
              <a:spcAft>
                <a:spcPts val="0"/>
              </a:spcAft>
              <a:buSzPts val="828"/>
              <a:buNone/>
              <a:defRPr sz="900"/>
            </a:lvl4pPr>
            <a:lvl5pPr indent="-228600" lvl="4" marL="2286000" rtl="0" algn="l">
              <a:lnSpc>
                <a:spcPct val="100000"/>
              </a:lnSpc>
              <a:spcBef>
                <a:spcPts val="600"/>
              </a:spcBef>
              <a:spcAft>
                <a:spcPts val="0"/>
              </a:spcAft>
              <a:buSzPts val="828"/>
              <a:buNone/>
              <a:defRPr sz="900"/>
            </a:lvl5pPr>
            <a:lvl6pPr indent="-228600" lvl="5" marL="2743200" rtl="0" algn="l">
              <a:lnSpc>
                <a:spcPct val="100000"/>
              </a:lnSpc>
              <a:spcBef>
                <a:spcPts val="600"/>
              </a:spcBef>
              <a:spcAft>
                <a:spcPts val="0"/>
              </a:spcAft>
              <a:buSzPts val="828"/>
              <a:buNone/>
              <a:defRPr sz="900"/>
            </a:lvl6pPr>
            <a:lvl7pPr indent="-228600" lvl="6" marL="3200400" rtl="0" algn="l">
              <a:lnSpc>
                <a:spcPct val="100000"/>
              </a:lnSpc>
              <a:spcBef>
                <a:spcPts val="600"/>
              </a:spcBef>
              <a:spcAft>
                <a:spcPts val="0"/>
              </a:spcAft>
              <a:buSzPts val="828"/>
              <a:buNone/>
              <a:defRPr sz="900"/>
            </a:lvl7pPr>
            <a:lvl8pPr indent="-228600" lvl="7" marL="3657600" rtl="0" algn="l">
              <a:lnSpc>
                <a:spcPct val="100000"/>
              </a:lnSpc>
              <a:spcBef>
                <a:spcPts val="600"/>
              </a:spcBef>
              <a:spcAft>
                <a:spcPts val="0"/>
              </a:spcAft>
              <a:buSzPts val="828"/>
              <a:buNone/>
              <a:defRPr sz="900"/>
            </a:lvl8pPr>
            <a:lvl9pPr indent="-228600" lvl="8" marL="4114800" rtl="0" algn="l">
              <a:lnSpc>
                <a:spcPct val="100000"/>
              </a:lnSpc>
              <a:spcBef>
                <a:spcPts val="600"/>
              </a:spcBef>
              <a:spcAft>
                <a:spcPts val="600"/>
              </a:spcAft>
              <a:buSzPts val="828"/>
              <a:buNone/>
              <a:defRPr sz="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_2">
  <p:cSld name="Picture with Caption_2">
    <p:spTree>
      <p:nvGrpSpPr>
        <p:cNvPr id="188" name="Shape 188"/>
        <p:cNvGrpSpPr/>
        <p:nvPr/>
      </p:nvGrpSpPr>
      <p:grpSpPr>
        <a:xfrm>
          <a:off x="0" y="0"/>
          <a:ext cx="0" cy="0"/>
          <a:chOff x="0" y="0"/>
          <a:chExt cx="0" cy="0"/>
        </a:xfrm>
      </p:grpSpPr>
      <p:sp>
        <p:nvSpPr>
          <p:cNvPr id="189" name="Google Shape;189;g178cac3bf5d_0_5401"/>
          <p:cNvSpPr/>
          <p:nvPr/>
        </p:nvSpPr>
        <p:spPr>
          <a:xfrm>
            <a:off x="446532" y="4199467"/>
            <a:ext cx="11296800" cy="2191200"/>
          </a:xfrm>
          <a:prstGeom prst="rect">
            <a:avLst/>
          </a:prstGeom>
          <a:solidFill>
            <a:srgbClr val="4653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0" name="Google Shape;190;g178cac3bf5d_0_5401"/>
          <p:cNvSpPr txBox="1"/>
          <p:nvPr>
            <p:ph type="title"/>
          </p:nvPr>
        </p:nvSpPr>
        <p:spPr>
          <a:xfrm>
            <a:off x="1059226" y="4262316"/>
            <a:ext cx="9391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lt1"/>
              </a:buClr>
              <a:buSzPts val="3600"/>
              <a:buFont typeface="Gill Sans"/>
              <a:buNone/>
              <a:defRPr sz="36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g178cac3bf5d_0_5401"/>
          <p:cNvSpPr/>
          <p:nvPr>
            <p:ph idx="2" type="pic"/>
          </p:nvPr>
        </p:nvSpPr>
        <p:spPr>
          <a:xfrm>
            <a:off x="441325" y="606425"/>
            <a:ext cx="11304600" cy="3537000"/>
          </a:xfrm>
          <a:prstGeom prst="rect">
            <a:avLst/>
          </a:prstGeom>
          <a:noFill/>
          <a:ln>
            <a:noFill/>
          </a:ln>
        </p:spPr>
      </p:sp>
      <p:sp>
        <p:nvSpPr>
          <p:cNvPr id="192" name="Google Shape;192;g178cac3bf5d_0_540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3" name="Google Shape;193;g178cac3bf5d_0_5401"/>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94" name="Google Shape;194;g178cac3bf5d_0_5401"/>
          <p:cNvSpPr txBox="1"/>
          <p:nvPr>
            <p:ph idx="11" type="ftr"/>
          </p:nvPr>
        </p:nvSpPr>
        <p:spPr>
          <a:xfrm>
            <a:off x="355101" y="6423914"/>
            <a:ext cx="6818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g178cac3bf5d_0_5401"/>
          <p:cNvSpPr txBox="1"/>
          <p:nvPr>
            <p:ph idx="1" type="body"/>
          </p:nvPr>
        </p:nvSpPr>
        <p:spPr>
          <a:xfrm>
            <a:off x="1058863" y="5303610"/>
            <a:ext cx="9391800" cy="6144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320"/>
              </a:spcBef>
              <a:spcAft>
                <a:spcPts val="0"/>
              </a:spcAft>
              <a:buSzPts val="1472"/>
              <a:buNone/>
              <a:defRPr sz="1600">
                <a:solidFill>
                  <a:srgbClr val="A2AEB5"/>
                </a:solidFill>
              </a:defRPr>
            </a:lvl1pPr>
            <a:lvl2pPr indent="-228600" lvl="1" marL="914400" rtl="0" algn="l">
              <a:lnSpc>
                <a:spcPct val="100000"/>
              </a:lnSpc>
              <a:spcBef>
                <a:spcPts val="600"/>
              </a:spcBef>
              <a:spcAft>
                <a:spcPts val="0"/>
              </a:spcAft>
              <a:buSzPts val="1472"/>
              <a:buNone/>
              <a:defRPr/>
            </a:lvl2pPr>
            <a:lvl3pPr indent="-333756" lvl="2" marL="1371600" rtl="0" algn="l">
              <a:lnSpc>
                <a:spcPct val="100000"/>
              </a:lnSpc>
              <a:spcBef>
                <a:spcPts val="600"/>
              </a:spcBef>
              <a:spcAft>
                <a:spcPts val="0"/>
              </a:spcAft>
              <a:buSzPts val="1656"/>
              <a:buChar char="◼"/>
              <a:defRPr/>
            </a:lvl3pPr>
            <a:lvl4pPr indent="-333756" lvl="3" marL="1828800" rtl="0" algn="l">
              <a:lnSpc>
                <a:spcPct val="100000"/>
              </a:lnSpc>
              <a:spcBef>
                <a:spcPts val="600"/>
              </a:spcBef>
              <a:spcAft>
                <a:spcPts val="0"/>
              </a:spcAft>
              <a:buSzPts val="1656"/>
              <a:buChar char="◼"/>
              <a:defRPr/>
            </a:lvl4pPr>
            <a:lvl5pPr indent="-333756" lvl="4" marL="2286000" rtl="0" algn="l">
              <a:lnSpc>
                <a:spcPct val="100000"/>
              </a:lnSpc>
              <a:spcBef>
                <a:spcPts val="600"/>
              </a:spcBef>
              <a:spcAft>
                <a:spcPts val="0"/>
              </a:spcAft>
              <a:buSzPts val="1656"/>
              <a:buChar char="◼"/>
              <a:defRPr/>
            </a:lvl5pPr>
            <a:lvl6pPr indent="-333756" lvl="5" marL="2743200" rtl="0" algn="l">
              <a:lnSpc>
                <a:spcPct val="100000"/>
              </a:lnSpc>
              <a:spcBef>
                <a:spcPts val="600"/>
              </a:spcBef>
              <a:spcAft>
                <a:spcPts val="0"/>
              </a:spcAft>
              <a:buSzPts val="1656"/>
              <a:buChar char="◼"/>
              <a:defRPr/>
            </a:lvl6pPr>
            <a:lvl7pPr indent="-333756" lvl="6" marL="3200400" rtl="0" algn="l">
              <a:lnSpc>
                <a:spcPct val="100000"/>
              </a:lnSpc>
              <a:spcBef>
                <a:spcPts val="600"/>
              </a:spcBef>
              <a:spcAft>
                <a:spcPts val="0"/>
              </a:spcAft>
              <a:buSzPts val="1656"/>
              <a:buChar char="◼"/>
              <a:defRPr/>
            </a:lvl7pPr>
            <a:lvl8pPr indent="-333756" lvl="7" marL="3657600" rtl="0" algn="l">
              <a:lnSpc>
                <a:spcPct val="100000"/>
              </a:lnSpc>
              <a:spcBef>
                <a:spcPts val="600"/>
              </a:spcBef>
              <a:spcAft>
                <a:spcPts val="0"/>
              </a:spcAft>
              <a:buSzPts val="1656"/>
              <a:buChar char="◼"/>
              <a:defRPr/>
            </a:lvl8pPr>
            <a:lvl9pPr indent="-333756" lvl="8" marL="4114800" rtl="0" algn="l">
              <a:lnSpc>
                <a:spcPct val="100000"/>
              </a:lnSpc>
              <a:spcBef>
                <a:spcPts val="600"/>
              </a:spcBef>
              <a:spcAft>
                <a:spcPts val="600"/>
              </a:spcAft>
              <a:buSzPts val="1656"/>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g178cac3bf5d_0_5236"/>
          <p:cNvGrpSpPr/>
          <p:nvPr/>
        </p:nvGrpSpPr>
        <p:grpSpPr>
          <a:xfrm>
            <a:off x="5875053" y="0"/>
            <a:ext cx="6316642" cy="6857248"/>
            <a:chOff x="4406400" y="0"/>
            <a:chExt cx="4737600" cy="5143065"/>
          </a:xfrm>
        </p:grpSpPr>
        <p:sp>
          <p:nvSpPr>
            <p:cNvPr id="25" name="Google Shape;25;g178cac3bf5d_0_5236"/>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78cac3bf5d_0_5236"/>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78cac3bf5d_0_5236"/>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78cac3bf5d_0_5236"/>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78cac3bf5d_0_5236"/>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78cac3bf5d_0_523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78cac3bf5d_0_5236"/>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78cac3bf5d_0_5236"/>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78cac3bf5d_0_5236"/>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78cac3bf5d_0_523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78cac3bf5d_0_5236"/>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78cac3bf5d_0_5236"/>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78cac3bf5d_0_5236"/>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78cac3bf5d_0_523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78cac3bf5d_0_5236"/>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g178cac3bf5d_0_52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78cac3bf5d_0_5236"/>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178cac3bf5d_0_5236"/>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 name="Google Shape;43;g178cac3bf5d_0_5236"/>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4" name="Google Shape;44;g178cac3bf5d_0_52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g178cac3bf5d_0_5258"/>
          <p:cNvGrpSpPr/>
          <p:nvPr/>
        </p:nvGrpSpPr>
        <p:grpSpPr>
          <a:xfrm>
            <a:off x="0" y="507989"/>
            <a:ext cx="1383765" cy="1355016"/>
            <a:chOff x="0" y="381001"/>
            <a:chExt cx="1037850" cy="1016287"/>
          </a:xfrm>
        </p:grpSpPr>
        <p:sp>
          <p:nvSpPr>
            <p:cNvPr id="47" name="Google Shape;47;g178cac3bf5d_0_525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78cac3bf5d_0_525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g178cac3bf5d_0_525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0" name="Google Shape;50;g178cac3bf5d_0_5258"/>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1" name="Google Shape;51;g178cac3bf5d_0_52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178cac3bf5d_0_5265"/>
          <p:cNvGrpSpPr/>
          <p:nvPr/>
        </p:nvGrpSpPr>
        <p:grpSpPr>
          <a:xfrm>
            <a:off x="0" y="507989"/>
            <a:ext cx="1383765" cy="1355016"/>
            <a:chOff x="0" y="381001"/>
            <a:chExt cx="1037850" cy="1016287"/>
          </a:xfrm>
        </p:grpSpPr>
        <p:sp>
          <p:nvSpPr>
            <p:cNvPr id="54" name="Google Shape;54;g178cac3bf5d_0_526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78cac3bf5d_0_526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g178cac3bf5d_0_526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7" name="Google Shape;57;g178cac3bf5d_0_526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g178cac3bf5d_0_526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g178cac3bf5d_0_52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g178cac3bf5d_0_5273"/>
          <p:cNvGrpSpPr/>
          <p:nvPr/>
        </p:nvGrpSpPr>
        <p:grpSpPr>
          <a:xfrm>
            <a:off x="0" y="507989"/>
            <a:ext cx="1383765" cy="1355016"/>
            <a:chOff x="0" y="381001"/>
            <a:chExt cx="1037850" cy="1016287"/>
          </a:xfrm>
        </p:grpSpPr>
        <p:sp>
          <p:nvSpPr>
            <p:cNvPr id="62" name="Google Shape;62;g178cac3bf5d_0_527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178cac3bf5d_0_527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4" name="Google Shape;64;g178cac3bf5d_0_527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5" name="Google Shape;65;g178cac3bf5d_0_52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g178cac3bf5d_0_5279"/>
          <p:cNvGrpSpPr/>
          <p:nvPr/>
        </p:nvGrpSpPr>
        <p:grpSpPr>
          <a:xfrm>
            <a:off x="0" y="507989"/>
            <a:ext cx="1383765" cy="1355016"/>
            <a:chOff x="0" y="381001"/>
            <a:chExt cx="1037850" cy="1016287"/>
          </a:xfrm>
        </p:grpSpPr>
        <p:sp>
          <p:nvSpPr>
            <p:cNvPr id="68" name="Google Shape;68;g178cac3bf5d_0_527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78cac3bf5d_0_527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g178cac3bf5d_0_5279"/>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71" name="Google Shape;71;g178cac3bf5d_0_5279"/>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2" name="Google Shape;72;g178cac3bf5d_0_527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g178cac3bf5d_0_5286"/>
          <p:cNvGrpSpPr/>
          <p:nvPr/>
        </p:nvGrpSpPr>
        <p:grpSpPr>
          <a:xfrm>
            <a:off x="5875053" y="0"/>
            <a:ext cx="6316642" cy="6857829"/>
            <a:chOff x="4406400" y="0"/>
            <a:chExt cx="4737600" cy="5143500"/>
          </a:xfrm>
        </p:grpSpPr>
        <p:sp>
          <p:nvSpPr>
            <p:cNvPr id="75" name="Google Shape;75;g178cac3bf5d_0_5286"/>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78cac3bf5d_0_5286"/>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78cac3bf5d_0_5286"/>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78cac3bf5d_0_5286"/>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78cac3bf5d_0_5286"/>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78cac3bf5d_0_528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78cac3bf5d_0_5286"/>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78cac3bf5d_0_5286"/>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78cac3bf5d_0_5286"/>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78cac3bf5d_0_5286"/>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78cac3bf5d_0_5286"/>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78cac3bf5d_0_5286"/>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78cac3bf5d_0_5286"/>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78cac3bf5d_0_528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g178cac3bf5d_0_5286"/>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g178cac3bf5d_0_52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78cac3bf5d_0_5286"/>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78cac3bf5d_0_5286"/>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178cac3bf5d_0_5286"/>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4" name="Google Shape;94;g178cac3bf5d_0_52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178cac3bf5d_0_5308"/>
          <p:cNvGrpSpPr/>
          <p:nvPr/>
        </p:nvGrpSpPr>
        <p:grpSpPr>
          <a:xfrm>
            <a:off x="0" y="507989"/>
            <a:ext cx="1383765" cy="1355016"/>
            <a:chOff x="0" y="381001"/>
            <a:chExt cx="1037850" cy="1016287"/>
          </a:xfrm>
        </p:grpSpPr>
        <p:sp>
          <p:nvSpPr>
            <p:cNvPr id="97" name="Google Shape;97;g178cac3bf5d_0_530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178cac3bf5d_0_530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g178cac3bf5d_0_5308"/>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0" name="Google Shape;100;g178cac3bf5d_0_5308"/>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01" name="Google Shape;101;g178cac3bf5d_0_5308"/>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178cac3bf5d_0_53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g178cac3bf5d_0_5316"/>
          <p:cNvGrpSpPr/>
          <p:nvPr/>
        </p:nvGrpSpPr>
        <p:grpSpPr>
          <a:xfrm>
            <a:off x="0" y="5504636"/>
            <a:ext cx="931877" cy="912853"/>
            <a:chOff x="0" y="3785672"/>
            <a:chExt cx="698925" cy="684657"/>
          </a:xfrm>
        </p:grpSpPr>
        <p:sp>
          <p:nvSpPr>
            <p:cNvPr id="105" name="Google Shape;105;g178cac3bf5d_0_5316"/>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178cac3bf5d_0_5316"/>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g178cac3bf5d_0_5316"/>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8" name="Google Shape;108;g178cac3bf5d_0_53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g178cac3bf5d_0_522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11" name="Google Shape;11;g178cac3bf5d_0_522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12" name="Google Shape;12;g178cac3bf5d_0_522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s://www.w3resource.com/python-exercises/python-basic-exercises.php#EDITO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pic>
        <p:nvPicPr>
          <p:cNvPr descr="people gathered around blueprints" id="202" name="Google Shape;202;p1"/>
          <p:cNvPicPr preferRelativeResize="0"/>
          <p:nvPr/>
        </p:nvPicPr>
        <p:blipFill rotWithShape="1">
          <a:blip r:embed="rId3">
            <a:alphaModFix/>
          </a:blip>
          <a:srcRect b="0" l="0" r="0" t="0"/>
          <a:stretch/>
        </p:blipFill>
        <p:spPr>
          <a:xfrm>
            <a:off x="453302" y="458611"/>
            <a:ext cx="7588885" cy="5894002"/>
          </a:xfrm>
          <a:prstGeom prst="rect">
            <a:avLst/>
          </a:prstGeom>
          <a:noFill/>
          <a:ln>
            <a:noFill/>
          </a:ln>
        </p:spPr>
      </p:pic>
      <p:sp>
        <p:nvSpPr>
          <p:cNvPr id="203" name="Google Shape;203;p1"/>
          <p:cNvSpPr/>
          <p:nvPr/>
        </p:nvSpPr>
        <p:spPr>
          <a:xfrm>
            <a:off x="8119870" y="457199"/>
            <a:ext cx="3618900" cy="4822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txBox="1"/>
          <p:nvPr>
            <p:ph type="ctrTitle"/>
          </p:nvPr>
        </p:nvSpPr>
        <p:spPr>
          <a:xfrm>
            <a:off x="8372723" y="850791"/>
            <a:ext cx="3202016" cy="41982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240"/>
              <a:buFont typeface="Gill Sans"/>
              <a:buNone/>
            </a:pPr>
            <a:r>
              <a:rPr lang="en-US" sz="3000">
                <a:solidFill>
                  <a:srgbClr val="FFFFFF"/>
                </a:solidFill>
              </a:rPr>
              <a:t>EXERCISES: BLACK-BOX TECHNIQUES </a:t>
            </a:r>
            <a:endParaRPr sz="3000">
              <a:solidFill>
                <a:srgbClr val="FFFFFF"/>
              </a:solidFill>
            </a:endParaRPr>
          </a:p>
        </p:txBody>
      </p:sp>
      <p:sp>
        <p:nvSpPr>
          <p:cNvPr id="205" name="Google Shape;205;p1"/>
          <p:cNvSpPr/>
          <p:nvPr/>
        </p:nvSpPr>
        <p:spPr>
          <a:xfrm>
            <a:off x="8119870" y="5367338"/>
            <a:ext cx="3618828" cy="989513"/>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txBox="1"/>
          <p:nvPr>
            <p:ph idx="1" type="subTitle"/>
          </p:nvPr>
        </p:nvSpPr>
        <p:spPr>
          <a:xfrm>
            <a:off x="8278423" y="5425231"/>
            <a:ext cx="3201900" cy="649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56"/>
              <a:buNone/>
            </a:pPr>
            <a:r>
              <a:rPr lang="en-US" sz="1800">
                <a:solidFill>
                  <a:srgbClr val="BDC5DA"/>
                </a:solidFill>
              </a:rPr>
              <a:t>ISTQB – CHAPTER4</a:t>
            </a:r>
            <a:endParaRPr sz="1800">
              <a:solidFill>
                <a:srgbClr val="BDC5D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descr="Women with a pencil" id="334" name="Google Shape;334;p10"/>
          <p:cNvPicPr preferRelativeResize="0"/>
          <p:nvPr>
            <p:ph idx="2" type="pic"/>
          </p:nvPr>
        </p:nvPicPr>
        <p:blipFill rotWithShape="1">
          <a:blip r:embed="rId3">
            <a:alphaModFix/>
          </a:blip>
          <a:srcRect b="0" l="0" r="0" t="0"/>
          <a:stretch/>
        </p:blipFill>
        <p:spPr>
          <a:xfrm>
            <a:off x="1706" y="0"/>
            <a:ext cx="3642831" cy="6858000"/>
          </a:xfrm>
          <a:prstGeom prst="rect">
            <a:avLst/>
          </a:prstGeom>
          <a:noFill/>
          <a:ln>
            <a:noFill/>
          </a:ln>
        </p:spPr>
      </p:pic>
      <p:sp>
        <p:nvSpPr>
          <p:cNvPr id="335" name="Google Shape;335;p10"/>
          <p:cNvSpPr txBox="1"/>
          <p:nvPr>
            <p:ph idx="11" type="ftr"/>
          </p:nvPr>
        </p:nvSpPr>
        <p:spPr>
          <a:xfrm>
            <a:off x="424391"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TEACH A COURSE</a:t>
            </a:r>
            <a:endParaRPr/>
          </a:p>
        </p:txBody>
      </p:sp>
      <p:sp>
        <p:nvSpPr>
          <p:cNvPr id="336" name="Google Shape;336;p10"/>
          <p:cNvSpPr txBox="1"/>
          <p:nvPr>
            <p:ph idx="12" type="sldNum"/>
          </p:nvPr>
        </p:nvSpPr>
        <p:spPr>
          <a:xfrm>
            <a:off x="10930596" y="6446838"/>
            <a:ext cx="61791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37" name="Google Shape;337;p10"/>
          <p:cNvSpPr txBox="1"/>
          <p:nvPr>
            <p:ph type="title"/>
          </p:nvPr>
        </p:nvSpPr>
        <p:spPr>
          <a:xfrm>
            <a:off x="4689566" y="495298"/>
            <a:ext cx="6658275" cy="67184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A25329"/>
              </a:buClr>
              <a:buSzPct val="75675"/>
              <a:buFont typeface="Gill Sans"/>
              <a:buNone/>
            </a:pPr>
            <a:r>
              <a:rPr lang="en-US"/>
              <a:t>EXAMPLE 1 – ATM PROCESS</a:t>
            </a:r>
            <a:endParaRPr/>
          </a:p>
        </p:txBody>
      </p:sp>
      <p:sp>
        <p:nvSpPr>
          <p:cNvPr id="338" name="Google Shape;338;p10"/>
          <p:cNvSpPr txBox="1"/>
          <p:nvPr>
            <p:ph idx="1" type="body"/>
          </p:nvPr>
        </p:nvSpPr>
        <p:spPr>
          <a:xfrm>
            <a:off x="3853544" y="1167147"/>
            <a:ext cx="7494298" cy="4931547"/>
          </a:xfrm>
          <a:prstGeom prst="rect">
            <a:avLst/>
          </a:prstGeom>
          <a:noFill/>
          <a:ln>
            <a:noFill/>
          </a:ln>
        </p:spPr>
        <p:txBody>
          <a:bodyPr anchorCtr="0" anchor="ctr" bIns="45700" lIns="91425" spcFirstLastPara="1" rIns="91425" wrap="square" tIns="45700">
            <a:normAutofit lnSpcReduction="10000"/>
          </a:bodyPr>
          <a:lstStyle/>
          <a:p>
            <a:pPr indent="-216000" lvl="0" marL="216000" rtl="0" algn="l">
              <a:lnSpc>
                <a:spcPct val="90000"/>
              </a:lnSpc>
              <a:spcBef>
                <a:spcPts val="0"/>
              </a:spcBef>
              <a:spcAft>
                <a:spcPts val="0"/>
              </a:spcAft>
              <a:buSzPts val="2300"/>
              <a:buFont typeface="Noto Sans"/>
              <a:buChar char="▪"/>
            </a:pPr>
            <a:r>
              <a:rPr i="1" lang="en-US" sz="2500"/>
              <a:t>We are going to test the function to withdraw money from an ATM. Here are the conditions for withdrawing money: </a:t>
            </a:r>
            <a:endParaRPr i="1" sz="2500"/>
          </a:p>
          <a:p>
            <a:pPr indent="-216000" lvl="0" marL="216000" rtl="0" algn="l">
              <a:lnSpc>
                <a:spcPct val="90000"/>
              </a:lnSpc>
              <a:spcBef>
                <a:spcPts val="1100"/>
              </a:spcBef>
              <a:spcAft>
                <a:spcPts val="0"/>
              </a:spcAft>
              <a:buSzPts val="2300"/>
              <a:buFont typeface="Noto Sans"/>
              <a:buChar char="▪"/>
            </a:pPr>
            <a:r>
              <a:rPr i="1" lang="en-US" sz="2500"/>
              <a:t>1. ATM Card is valid </a:t>
            </a:r>
            <a:endParaRPr i="1" sz="2500"/>
          </a:p>
          <a:p>
            <a:pPr indent="-216000" lvl="0" marL="216000" rtl="0" algn="l">
              <a:lnSpc>
                <a:spcPct val="90000"/>
              </a:lnSpc>
              <a:spcBef>
                <a:spcPts val="1100"/>
              </a:spcBef>
              <a:spcAft>
                <a:spcPts val="0"/>
              </a:spcAft>
              <a:buSzPts val="2300"/>
              <a:buFont typeface="Noto Sans"/>
              <a:buChar char="▪"/>
            </a:pPr>
            <a:r>
              <a:rPr i="1" lang="en-US" sz="2500"/>
              <a:t>2. PIN entered is correct (within 3 times) </a:t>
            </a:r>
            <a:endParaRPr i="1" sz="2500"/>
          </a:p>
          <a:p>
            <a:pPr indent="-216000" lvl="0" marL="216000" rtl="0" algn="l">
              <a:lnSpc>
                <a:spcPct val="90000"/>
              </a:lnSpc>
              <a:spcBef>
                <a:spcPts val="1100"/>
              </a:spcBef>
              <a:spcAft>
                <a:spcPts val="0"/>
              </a:spcAft>
              <a:buSzPts val="2300"/>
              <a:buFont typeface="Noto Sans"/>
              <a:buChar char="▪"/>
            </a:pPr>
            <a:r>
              <a:rPr i="1" lang="en-US" sz="2500"/>
              <a:t>3. Balance in the account &amp; the machine is enough</a:t>
            </a:r>
            <a:endParaRPr/>
          </a:p>
          <a:p>
            <a:pPr indent="-216000" lvl="0" marL="216000" rtl="0" algn="l">
              <a:lnSpc>
                <a:spcPct val="90000"/>
              </a:lnSpc>
              <a:spcBef>
                <a:spcPts val="1100"/>
              </a:spcBef>
              <a:spcAft>
                <a:spcPts val="0"/>
              </a:spcAft>
              <a:buSzPts val="2300"/>
              <a:buFont typeface="Noto Sans"/>
              <a:buChar char="▪"/>
            </a:pPr>
            <a:r>
              <a:rPr i="1" lang="en-US" sz="2500"/>
              <a:t>Here are the Actions: </a:t>
            </a:r>
            <a:endParaRPr i="1" sz="2500"/>
          </a:p>
          <a:p>
            <a:pPr indent="-216000" lvl="0" marL="216000" rtl="0" algn="l">
              <a:lnSpc>
                <a:spcPct val="90000"/>
              </a:lnSpc>
              <a:spcBef>
                <a:spcPts val="1100"/>
              </a:spcBef>
              <a:spcAft>
                <a:spcPts val="0"/>
              </a:spcAft>
              <a:buSzPts val="2300"/>
              <a:buFont typeface="Noto Sans"/>
              <a:buChar char="▪"/>
            </a:pPr>
            <a:r>
              <a:rPr i="1" lang="en-US" sz="2500"/>
              <a:t>● Reject card (if condition 1 failed) </a:t>
            </a:r>
            <a:endParaRPr i="1" sz="2500"/>
          </a:p>
          <a:p>
            <a:pPr indent="-216000" lvl="0" marL="216000" rtl="0" algn="l">
              <a:lnSpc>
                <a:spcPct val="90000"/>
              </a:lnSpc>
              <a:spcBef>
                <a:spcPts val="1100"/>
              </a:spcBef>
              <a:spcAft>
                <a:spcPts val="0"/>
              </a:spcAft>
              <a:buSzPts val="2300"/>
              <a:buFont typeface="Noto Sans"/>
              <a:buChar char="▪"/>
            </a:pPr>
            <a:r>
              <a:rPr i="1" lang="en-US" sz="2500"/>
              <a:t>● Eat card (if condition 2 failed) </a:t>
            </a:r>
            <a:endParaRPr i="1" sz="2500"/>
          </a:p>
          <a:p>
            <a:pPr indent="-216000" lvl="0" marL="216000" rtl="0" algn="l">
              <a:lnSpc>
                <a:spcPct val="90000"/>
              </a:lnSpc>
              <a:spcBef>
                <a:spcPts val="1100"/>
              </a:spcBef>
              <a:spcAft>
                <a:spcPts val="0"/>
              </a:spcAft>
              <a:buSzPts val="2300"/>
              <a:buFont typeface="Noto Sans"/>
              <a:buChar char="▪"/>
            </a:pPr>
            <a:r>
              <a:rPr i="1" lang="en-US" sz="2500"/>
              <a:t>● Ask new withdrawal amount (if condition 3 failed) </a:t>
            </a:r>
            <a:endParaRPr i="1" sz="2500"/>
          </a:p>
          <a:p>
            <a:pPr indent="-216000" lvl="0" marL="216000" rtl="0" algn="l">
              <a:lnSpc>
                <a:spcPct val="90000"/>
              </a:lnSpc>
              <a:spcBef>
                <a:spcPts val="1100"/>
              </a:spcBef>
              <a:spcAft>
                <a:spcPts val="0"/>
              </a:spcAft>
              <a:buSzPts val="2300"/>
              <a:buFont typeface="Noto Sans"/>
              <a:buChar char="▪"/>
            </a:pPr>
            <a:r>
              <a:rPr i="1" lang="en-US" sz="2500"/>
              <a:t>● Pay money (if conditions 1,2 and 3 passed)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Women with a pencil" id="344" name="Google Shape;344;p11"/>
          <p:cNvPicPr preferRelativeResize="0"/>
          <p:nvPr>
            <p:ph idx="2" type="pic"/>
          </p:nvPr>
        </p:nvPicPr>
        <p:blipFill rotWithShape="1">
          <a:blip r:embed="rId3">
            <a:alphaModFix/>
          </a:blip>
          <a:srcRect b="0" l="0" r="0" t="0"/>
          <a:stretch/>
        </p:blipFill>
        <p:spPr>
          <a:xfrm>
            <a:off x="1706" y="0"/>
            <a:ext cx="3642831" cy="6858000"/>
          </a:xfrm>
          <a:prstGeom prst="rect">
            <a:avLst/>
          </a:prstGeom>
          <a:noFill/>
          <a:ln>
            <a:noFill/>
          </a:ln>
        </p:spPr>
      </p:pic>
      <p:sp>
        <p:nvSpPr>
          <p:cNvPr id="345" name="Google Shape;345;p11"/>
          <p:cNvSpPr txBox="1"/>
          <p:nvPr>
            <p:ph idx="11" type="ftr"/>
          </p:nvPr>
        </p:nvSpPr>
        <p:spPr>
          <a:xfrm>
            <a:off x="424391"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TEACH A COURSE</a:t>
            </a:r>
            <a:endParaRPr/>
          </a:p>
        </p:txBody>
      </p:sp>
      <p:sp>
        <p:nvSpPr>
          <p:cNvPr id="346" name="Google Shape;346;p11"/>
          <p:cNvSpPr txBox="1"/>
          <p:nvPr>
            <p:ph idx="12" type="sldNum"/>
          </p:nvPr>
        </p:nvSpPr>
        <p:spPr>
          <a:xfrm>
            <a:off x="10930596" y="6446838"/>
            <a:ext cx="61791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47" name="Google Shape;347;p11"/>
          <p:cNvSpPr txBox="1"/>
          <p:nvPr>
            <p:ph type="title"/>
          </p:nvPr>
        </p:nvSpPr>
        <p:spPr>
          <a:xfrm>
            <a:off x="4085200" y="495300"/>
            <a:ext cx="7494300" cy="1073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A25329"/>
              </a:buClr>
              <a:buSzPct val="75675"/>
              <a:buFont typeface="Gill Sans"/>
              <a:buNone/>
            </a:pPr>
            <a:r>
              <a:rPr lang="en-US"/>
              <a:t>EXAMPLE 2 – A SPEEDING FINE SYSTEM</a:t>
            </a:r>
            <a:endParaRPr/>
          </a:p>
        </p:txBody>
      </p:sp>
      <p:sp>
        <p:nvSpPr>
          <p:cNvPr id="348" name="Google Shape;348;p11"/>
          <p:cNvSpPr txBox="1"/>
          <p:nvPr>
            <p:ph idx="1" type="body"/>
          </p:nvPr>
        </p:nvSpPr>
        <p:spPr>
          <a:xfrm>
            <a:off x="3853544" y="1167147"/>
            <a:ext cx="7494298" cy="49315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300"/>
              <a:buNone/>
            </a:pPr>
            <a:r>
              <a:rPr i="1" lang="en-US" sz="2500">
                <a:solidFill>
                  <a:schemeClr val="lt1"/>
                </a:solidFill>
              </a:rPr>
              <a:t>We are going to test the function that decides to fine or not. </a:t>
            </a:r>
            <a:endParaRPr>
              <a:solidFill>
                <a:schemeClr val="lt1"/>
              </a:solidFill>
            </a:endParaRPr>
          </a:p>
          <a:p>
            <a:pPr indent="-216000" lvl="0" marL="216000" rtl="0" algn="l">
              <a:lnSpc>
                <a:spcPct val="90000"/>
              </a:lnSpc>
              <a:spcBef>
                <a:spcPts val="1100"/>
              </a:spcBef>
              <a:spcAft>
                <a:spcPts val="0"/>
              </a:spcAft>
              <a:buSzPts val="2300"/>
              <a:buFont typeface="Noto Sans"/>
              <a:buChar char="▪"/>
            </a:pPr>
            <a:r>
              <a:rPr i="1" lang="en-US" sz="2500">
                <a:solidFill>
                  <a:schemeClr val="lt1"/>
                </a:solidFill>
              </a:rPr>
              <a:t>If your Speed is 50 or less, nothing happens</a:t>
            </a:r>
            <a:endParaRPr>
              <a:solidFill>
                <a:schemeClr val="lt1"/>
              </a:solidFill>
            </a:endParaRPr>
          </a:p>
          <a:p>
            <a:pPr indent="-216000" lvl="0" marL="216000" rtl="0" algn="l">
              <a:lnSpc>
                <a:spcPct val="90000"/>
              </a:lnSpc>
              <a:spcBef>
                <a:spcPts val="1100"/>
              </a:spcBef>
              <a:spcAft>
                <a:spcPts val="0"/>
              </a:spcAft>
              <a:buSzPts val="2300"/>
              <a:buFont typeface="Noto Sans"/>
              <a:buChar char="▪"/>
            </a:pPr>
            <a:r>
              <a:rPr i="1" lang="en-US" sz="2500">
                <a:solidFill>
                  <a:schemeClr val="lt1"/>
                </a:solidFill>
              </a:rPr>
              <a:t>If your Speed is larger than 50 and the Zone is not in School Zone, you will be $250 Fine</a:t>
            </a:r>
            <a:r>
              <a:rPr i="1" lang="en-US" sz="2500">
                <a:solidFill>
                  <a:schemeClr val="lt1"/>
                </a:solidFill>
              </a:rPr>
              <a:t>d</a:t>
            </a:r>
            <a:r>
              <a:rPr i="1" lang="en-US" sz="2500">
                <a:solidFill>
                  <a:schemeClr val="lt1"/>
                </a:solidFill>
              </a:rPr>
              <a:t>.</a:t>
            </a:r>
            <a:endParaRPr>
              <a:solidFill>
                <a:schemeClr val="lt1"/>
              </a:solidFill>
            </a:endParaRPr>
          </a:p>
          <a:p>
            <a:pPr indent="-216000" lvl="0" marL="216000" rtl="0" algn="l">
              <a:lnSpc>
                <a:spcPct val="90000"/>
              </a:lnSpc>
              <a:spcBef>
                <a:spcPts val="1100"/>
              </a:spcBef>
              <a:spcAft>
                <a:spcPts val="0"/>
              </a:spcAft>
              <a:buSzPts val="2300"/>
              <a:buFont typeface="Noto Sans"/>
              <a:buChar char="▪"/>
            </a:pPr>
            <a:r>
              <a:rPr i="1" lang="en-US" sz="2500">
                <a:solidFill>
                  <a:schemeClr val="lt1"/>
                </a:solidFill>
              </a:rPr>
              <a:t>If Speed is larger than 50 and the Zone is in School Zone, you will be driving license withdrawal</a:t>
            </a:r>
            <a:endParaRPr>
              <a:solidFill>
                <a:schemeClr val="lt1"/>
              </a:solidFill>
            </a:endParaRPr>
          </a:p>
          <a:p>
            <a:pPr indent="-216000" lvl="0" marL="216000" rtl="0" algn="l">
              <a:lnSpc>
                <a:spcPct val="90000"/>
              </a:lnSpc>
              <a:spcBef>
                <a:spcPts val="1100"/>
              </a:spcBef>
              <a:spcAft>
                <a:spcPts val="0"/>
              </a:spcAft>
              <a:buSzPts val="2300"/>
              <a:buFont typeface="Noto Sans"/>
              <a:buChar char="▪"/>
            </a:pPr>
            <a:r>
              <a:rPr b="1" i="1" lang="en-US" sz="2500">
                <a:solidFill>
                  <a:schemeClr val="lt1"/>
                </a:solidFill>
              </a:rPr>
              <a:t>Request:</a:t>
            </a:r>
            <a:r>
              <a:rPr i="1" lang="en-US" sz="2500">
                <a:solidFill>
                  <a:schemeClr val="lt1"/>
                </a:solidFill>
              </a:rPr>
              <a:t> please find out the Conditions and Actions of above requirement. </a:t>
            </a:r>
            <a:endParaRPr i="1" sz="2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2"/>
          <p:cNvSpPr txBox="1"/>
          <p:nvPr>
            <p:ph type="title"/>
          </p:nvPr>
        </p:nvSpPr>
        <p:spPr>
          <a:xfrm>
            <a:off x="7955459" y="197123"/>
            <a:ext cx="3392382" cy="167521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A25329"/>
              </a:buClr>
              <a:buSzPts val="2520"/>
              <a:buFont typeface="Gill Sans"/>
              <a:buNone/>
            </a:pPr>
            <a:r>
              <a:rPr lang="en-US" sz="2520"/>
              <a:t>EXAMPLE 3: DECISION TABLE FOR PAYROLL SYSTEM EXAMPLE</a:t>
            </a:r>
            <a:endParaRPr/>
          </a:p>
        </p:txBody>
      </p:sp>
      <p:pic>
        <p:nvPicPr>
          <p:cNvPr id="354" name="Google Shape;354;p12"/>
          <p:cNvPicPr preferRelativeResize="0"/>
          <p:nvPr>
            <p:ph idx="1" type="body"/>
          </p:nvPr>
        </p:nvPicPr>
        <p:blipFill rotWithShape="1">
          <a:blip r:embed="rId3">
            <a:alphaModFix/>
          </a:blip>
          <a:srcRect b="0" l="0" r="0" t="0"/>
          <a:stretch/>
        </p:blipFill>
        <p:spPr>
          <a:xfrm>
            <a:off x="845350" y="688625"/>
            <a:ext cx="6791100" cy="5389200"/>
          </a:xfrm>
          <a:prstGeom prst="rect">
            <a:avLst/>
          </a:prstGeom>
          <a:noFill/>
          <a:ln>
            <a:noFill/>
          </a:ln>
        </p:spPr>
      </p:pic>
      <p:sp>
        <p:nvSpPr>
          <p:cNvPr id="355" name="Google Shape;355;p12"/>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56" name="Google Shape;356;p12"/>
          <p:cNvSpPr txBox="1"/>
          <p:nvPr/>
        </p:nvSpPr>
        <p:spPr>
          <a:xfrm>
            <a:off x="8203842" y="2253803"/>
            <a:ext cx="29622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Please write test cases to check these conditions</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62" name="Google Shape;362;p40"/>
          <p:cNvSpPr txBox="1"/>
          <p:nvPr>
            <p:ph type="title"/>
          </p:nvPr>
        </p:nvSpPr>
        <p:spPr>
          <a:xfrm>
            <a:off x="581192" y="702156"/>
            <a:ext cx="11029616" cy="6991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Example 4: Describe in words</a:t>
            </a:r>
            <a:endParaRPr/>
          </a:p>
        </p:txBody>
      </p:sp>
      <p:pic>
        <p:nvPicPr>
          <p:cNvPr id="363" name="Google Shape;363;p40"/>
          <p:cNvPicPr preferRelativeResize="0"/>
          <p:nvPr/>
        </p:nvPicPr>
        <p:blipFill rotWithShape="1">
          <a:blip r:embed="rId3">
            <a:alphaModFix/>
          </a:blip>
          <a:srcRect b="0" l="0" r="0" t="0"/>
          <a:stretch/>
        </p:blipFill>
        <p:spPr>
          <a:xfrm>
            <a:off x="1330036" y="2303813"/>
            <a:ext cx="8787741" cy="34675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3"/>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69" name="Google Shape;369;p13"/>
          <p:cNvSpPr txBox="1"/>
          <p:nvPr>
            <p:ph type="title"/>
          </p:nvPr>
        </p:nvSpPr>
        <p:spPr>
          <a:xfrm>
            <a:off x="581192" y="702156"/>
            <a:ext cx="11029500" cy="438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84084"/>
              <a:buFont typeface="Gill Sans"/>
              <a:buNone/>
            </a:pPr>
            <a:r>
              <a:rPr i="1" lang="en-US"/>
              <a:t>EX5: A AIRFARE DISCOUNT  </a:t>
            </a:r>
            <a:r>
              <a:rPr lang="en-US"/>
              <a:t>EXAMPLE</a:t>
            </a:r>
            <a:endParaRPr/>
          </a:p>
        </p:txBody>
      </p:sp>
      <p:sp>
        <p:nvSpPr>
          <p:cNvPr id="370" name="Google Shape;370;p13"/>
          <p:cNvSpPr txBox="1"/>
          <p:nvPr/>
        </p:nvSpPr>
        <p:spPr>
          <a:xfrm>
            <a:off x="724395" y="1140031"/>
            <a:ext cx="8752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Arial"/>
                <a:ea typeface="Arial"/>
                <a:cs typeface="Arial"/>
                <a:sym typeface="Arial"/>
              </a:rPr>
              <a:t>Request:</a:t>
            </a:r>
            <a:r>
              <a:rPr b="0" i="1" lang="en-US" sz="1400" u="none" cap="none" strike="noStrike">
                <a:solidFill>
                  <a:srgbClr val="000000"/>
                </a:solidFill>
                <a:latin typeface="Arial"/>
                <a:ea typeface="Arial"/>
                <a:cs typeface="Arial"/>
                <a:sym typeface="Arial"/>
              </a:rPr>
              <a:t> Read the following spec -&gt; find out the Conditions and Actions of above requirement.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3"/>
          <p:cNvSpPr txBox="1"/>
          <p:nvPr/>
        </p:nvSpPr>
        <p:spPr>
          <a:xfrm>
            <a:off x="457833" y="2330417"/>
            <a:ext cx="11465100" cy="409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Infant passengers under two years old are offered a discount of 80% on domestic flights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Infant passengers under two years old are offered a discount of 70% on international flights.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Youth passengers (between two and sixteen) are offered a discount of 10%, for any kind of destination.</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Frequent flyer enjoys a discount of 20%.</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For international flights, passengers are offered 15% discount if they travel during off-seasons.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There would be no discount for international flights, except that when the passenger is an infant passenger or when travelling during off-season.</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Passengers who make reservation five months before their journey are offered a discount of 10%.</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Frequent flyer enjoys a discount a 15% by making reservation five months before their journey.</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The amount of discount is accumulated.</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The maximum amount of discount for infant passengers is 80%</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The maximum amount of discount for non-infant passengers is 20%</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4"/>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378" name="Google Shape;378;p14"/>
          <p:cNvSpPr txBox="1"/>
          <p:nvPr>
            <p:ph type="title"/>
          </p:nvPr>
        </p:nvSpPr>
        <p:spPr>
          <a:xfrm>
            <a:off x="447817" y="1906366"/>
            <a:ext cx="11029616" cy="56673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400"/>
              <a:buFont typeface="Gill Sans"/>
              <a:buNone/>
            </a:pPr>
            <a:r>
              <a:rPr lang="en-US"/>
              <a:t>EXAMPLE 06: Draw decision table for this spec</a:t>
            </a:r>
            <a:endParaRPr/>
          </a:p>
        </p:txBody>
      </p:sp>
      <p:pic>
        <p:nvPicPr>
          <p:cNvPr descr="Men is writing " id="379" name="Google Shape;379;p14"/>
          <p:cNvPicPr preferRelativeResize="0"/>
          <p:nvPr>
            <p:ph idx="2" type="pic"/>
          </p:nvPr>
        </p:nvPicPr>
        <p:blipFill rotWithShape="1">
          <a:blip r:embed="rId3">
            <a:alphaModFix/>
          </a:blip>
          <a:srcRect b="0" l="0" r="0" t="0"/>
          <a:stretch/>
        </p:blipFill>
        <p:spPr>
          <a:xfrm>
            <a:off x="447817" y="601351"/>
            <a:ext cx="11290859" cy="1305826"/>
          </a:xfrm>
          <a:prstGeom prst="rect">
            <a:avLst/>
          </a:prstGeom>
          <a:noFill/>
          <a:ln>
            <a:noFill/>
          </a:ln>
        </p:spPr>
      </p:pic>
      <p:sp>
        <p:nvSpPr>
          <p:cNvPr id="380" name="Google Shape;380;p14"/>
          <p:cNvSpPr txBox="1"/>
          <p:nvPr>
            <p:ph idx="1" type="body"/>
          </p:nvPr>
        </p:nvSpPr>
        <p:spPr>
          <a:xfrm>
            <a:off x="581025" y="2712600"/>
            <a:ext cx="9296400" cy="2353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2150">
                <a:solidFill>
                  <a:srgbClr val="202122"/>
                </a:solidFill>
                <a:highlight>
                  <a:srgbClr val="F0F0F0"/>
                </a:highlight>
                <a:latin typeface="Arial"/>
                <a:ea typeface="Arial"/>
                <a:cs typeface="Arial"/>
                <a:sym typeface="Arial"/>
              </a:rPr>
              <a:t>Create a decision table for the following program in an office email system</a:t>
            </a:r>
            <a:endParaRPr sz="2150">
              <a:solidFill>
                <a:srgbClr val="202122"/>
              </a:solidFill>
              <a:highlight>
                <a:srgbClr val="F0F0F0"/>
              </a:highlight>
              <a:latin typeface="Arial"/>
              <a:ea typeface="Arial"/>
              <a:cs typeface="Arial"/>
              <a:sym typeface="Arial"/>
            </a:endParaRPr>
          </a:p>
          <a:p>
            <a:pPr indent="-365125" lvl="0" marL="685800" rtl="0" algn="l">
              <a:lnSpc>
                <a:spcPct val="115000"/>
              </a:lnSpc>
              <a:spcBef>
                <a:spcPts val="600"/>
              </a:spcBef>
              <a:spcAft>
                <a:spcPts val="0"/>
              </a:spcAft>
              <a:buClr>
                <a:srgbClr val="202122"/>
              </a:buClr>
              <a:buSzPts val="2150"/>
              <a:buFont typeface="Arial"/>
              <a:buChar char="●"/>
            </a:pPr>
            <a:r>
              <a:rPr lang="en-US" sz="2150">
                <a:solidFill>
                  <a:srgbClr val="202122"/>
                </a:solidFill>
                <a:latin typeface="Arial"/>
                <a:ea typeface="Arial"/>
                <a:cs typeface="Arial"/>
                <a:sym typeface="Arial"/>
              </a:rPr>
              <a:t>Send email when Recipient address present, subject present, before 5:30pm</a:t>
            </a:r>
            <a:endParaRPr sz="2150">
              <a:solidFill>
                <a:srgbClr val="202122"/>
              </a:solidFill>
              <a:latin typeface="Arial"/>
              <a:ea typeface="Arial"/>
              <a:cs typeface="Arial"/>
              <a:sym typeface="Arial"/>
            </a:endParaRPr>
          </a:p>
          <a:p>
            <a:pPr indent="-365125" lvl="0" marL="685800" rtl="0" algn="l">
              <a:lnSpc>
                <a:spcPct val="115000"/>
              </a:lnSpc>
              <a:spcBef>
                <a:spcPts val="0"/>
              </a:spcBef>
              <a:spcAft>
                <a:spcPts val="0"/>
              </a:spcAft>
              <a:buClr>
                <a:srgbClr val="202122"/>
              </a:buClr>
              <a:buSzPts val="2150"/>
              <a:buFont typeface="Arial"/>
              <a:buChar char="●"/>
            </a:pPr>
            <a:r>
              <a:rPr lang="en-US" sz="2150">
                <a:solidFill>
                  <a:srgbClr val="202122"/>
                </a:solidFill>
                <a:latin typeface="Arial"/>
                <a:ea typeface="Arial"/>
                <a:cs typeface="Arial"/>
                <a:sym typeface="Arial"/>
              </a:rPr>
              <a:t>If after 5:30pm then put in pending folder</a:t>
            </a:r>
            <a:endParaRPr sz="2150">
              <a:solidFill>
                <a:srgbClr val="202122"/>
              </a:solidFill>
              <a:latin typeface="Arial"/>
              <a:ea typeface="Arial"/>
              <a:cs typeface="Arial"/>
              <a:sym typeface="Arial"/>
            </a:endParaRPr>
          </a:p>
          <a:p>
            <a:pPr indent="-365125" lvl="0" marL="685800" rtl="0" algn="l">
              <a:lnSpc>
                <a:spcPct val="115000"/>
              </a:lnSpc>
              <a:spcBef>
                <a:spcPts val="0"/>
              </a:spcBef>
              <a:spcAft>
                <a:spcPts val="0"/>
              </a:spcAft>
              <a:buClr>
                <a:srgbClr val="202122"/>
              </a:buClr>
              <a:buSzPts val="2150"/>
              <a:buFont typeface="Arial"/>
              <a:buChar char="●"/>
            </a:pPr>
            <a:r>
              <a:rPr lang="en-US" sz="2150">
                <a:solidFill>
                  <a:srgbClr val="202122"/>
                </a:solidFill>
                <a:latin typeface="Arial"/>
                <a:ea typeface="Arial"/>
                <a:cs typeface="Arial"/>
                <a:sym typeface="Arial"/>
              </a:rPr>
              <a:t>If Recipient address missing or subject message, give warning message</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1"/>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86" name="Google Shape;386;p41"/>
          <p:cNvSpPr txBox="1"/>
          <p:nvPr>
            <p:ph type="title"/>
          </p:nvPr>
        </p:nvSpPr>
        <p:spPr>
          <a:xfrm>
            <a:off x="581192" y="702156"/>
            <a:ext cx="11029616" cy="50912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84084"/>
              <a:buFont typeface="Gill Sans"/>
              <a:buNone/>
            </a:pPr>
            <a:r>
              <a:rPr lang="en-US"/>
              <a:t>Example 07</a:t>
            </a:r>
            <a:endParaRPr/>
          </a:p>
        </p:txBody>
      </p:sp>
      <p:sp>
        <p:nvSpPr>
          <p:cNvPr id="387" name="Google Shape;387;p41"/>
          <p:cNvSpPr txBox="1"/>
          <p:nvPr>
            <p:ph idx="1" type="body"/>
          </p:nvPr>
        </p:nvSpPr>
        <p:spPr>
          <a:xfrm>
            <a:off x="0" y="1810871"/>
            <a:ext cx="11610807" cy="5047129"/>
          </a:xfrm>
          <a:prstGeom prst="rect">
            <a:avLst/>
          </a:prstGeom>
          <a:noFill/>
          <a:ln>
            <a:noFill/>
          </a:ln>
        </p:spPr>
        <p:txBody>
          <a:bodyPr anchorCtr="0" anchor="ctr" bIns="45700" lIns="91425" spcFirstLastPara="1" rIns="91425" wrap="square" tIns="45700">
            <a:normAutofit/>
          </a:bodyPr>
          <a:lstStyle/>
          <a:p>
            <a:pPr indent="-333756" lvl="0" marL="457200" rtl="0" algn="l">
              <a:lnSpc>
                <a:spcPct val="100000"/>
              </a:lnSpc>
              <a:spcBef>
                <a:spcPts val="360"/>
              </a:spcBef>
              <a:spcAft>
                <a:spcPts val="0"/>
              </a:spcAft>
              <a:buSzPts val="1656"/>
              <a:buChar char="◼"/>
            </a:pPr>
            <a:r>
              <a:rPr b="1" lang="en-US"/>
              <a:t>Example 1</a:t>
            </a:r>
            <a:endParaRPr/>
          </a:p>
          <a:p>
            <a:pPr indent="-333756" lvl="0" marL="457200" rtl="0" algn="l">
              <a:lnSpc>
                <a:spcPct val="100000"/>
              </a:lnSpc>
              <a:spcBef>
                <a:spcPts val="360"/>
              </a:spcBef>
              <a:spcAft>
                <a:spcPts val="0"/>
              </a:spcAft>
              <a:buSzPts val="1656"/>
              <a:buChar char="◼"/>
            </a:pPr>
            <a:r>
              <a:rPr lang="en-US"/>
              <a:t>No charges are reimbursed to the patient until the deductible has been met. After the deductible has been met, reimburse 50% for Doctor's Office visits or 80% for Hospital visits. </a:t>
            </a:r>
            <a:endParaRPr/>
          </a:p>
          <a:p>
            <a:pPr indent="-333756" lvl="0" marL="457200" rtl="0" algn="l">
              <a:lnSpc>
                <a:spcPct val="100000"/>
              </a:lnSpc>
              <a:spcBef>
                <a:spcPts val="360"/>
              </a:spcBef>
              <a:spcAft>
                <a:spcPts val="0"/>
              </a:spcAft>
              <a:buSzPts val="1656"/>
              <a:buChar char="◼"/>
            </a:pPr>
            <a:r>
              <a:rPr b="1" lang="en-US"/>
              <a:t>Example 2</a:t>
            </a:r>
            <a:endParaRPr/>
          </a:p>
          <a:p>
            <a:pPr indent="-333756" lvl="0" marL="457200" rtl="0" algn="l">
              <a:lnSpc>
                <a:spcPct val="100000"/>
              </a:lnSpc>
              <a:spcBef>
                <a:spcPts val="360"/>
              </a:spcBef>
              <a:spcAft>
                <a:spcPts val="0"/>
              </a:spcAft>
              <a:buSzPts val="1656"/>
              <a:buChar char="◼"/>
            </a:pPr>
            <a:r>
              <a:rPr lang="en-US"/>
              <a:t>No charges are reimbursed to the patient until the deductible has been met. After the deductible has been met, the amount to be reimbursed depends on whether or not the doctor or hospital is a "Preferred Provider." For preferred providers Doctor's office visits are reimbursed at 65% and Hospital visits are reimbursed at 95%. For other providers reimburse 50% for Doctor's Office visits or 80% for Hospital visits. </a:t>
            </a:r>
            <a:endParaRPr/>
          </a:p>
          <a:p>
            <a:pPr indent="-333756" lvl="0" marL="457200" rtl="0" algn="l">
              <a:lnSpc>
                <a:spcPct val="100000"/>
              </a:lnSpc>
              <a:spcBef>
                <a:spcPts val="360"/>
              </a:spcBef>
              <a:spcAft>
                <a:spcPts val="0"/>
              </a:spcAft>
              <a:buSzPts val="1656"/>
              <a:buChar char="◼"/>
            </a:pPr>
            <a:r>
              <a:rPr b="1" lang="en-US"/>
              <a:t>Example 3</a:t>
            </a:r>
            <a:endParaRPr/>
          </a:p>
          <a:p>
            <a:pPr indent="-333756" lvl="0" marL="457200" rtl="0" algn="l">
              <a:lnSpc>
                <a:spcPct val="100000"/>
              </a:lnSpc>
              <a:spcBef>
                <a:spcPts val="360"/>
              </a:spcBef>
              <a:spcAft>
                <a:spcPts val="0"/>
              </a:spcAft>
              <a:buSzPts val="1656"/>
              <a:buChar char="◼"/>
            </a:pPr>
            <a:r>
              <a:rPr lang="en-US"/>
              <a:t>No charges are reimbursed to the patient until the deductible has been met. Doctor's office visits are reimbursed at 50%, Hospital visits are reimbursed at 80% and Lab visits are reimbursed at 70%. </a:t>
            </a:r>
            <a:endParaRPr/>
          </a:p>
          <a:p>
            <a:pPr indent="-333756" lvl="0" marL="457200" rtl="0" algn="l">
              <a:lnSpc>
                <a:spcPct val="100000"/>
              </a:lnSpc>
              <a:spcBef>
                <a:spcPts val="360"/>
              </a:spcBef>
              <a:spcAft>
                <a:spcPts val="0"/>
              </a:spcAft>
              <a:buSzPts val="1656"/>
              <a:buChar char="◼"/>
            </a:pPr>
            <a:r>
              <a:rPr b="1" lang="en-US"/>
              <a:t>Example 4</a:t>
            </a:r>
            <a:endParaRPr/>
          </a:p>
          <a:p>
            <a:pPr indent="-333756" lvl="0" marL="457200" rtl="0" algn="l">
              <a:lnSpc>
                <a:spcPct val="100000"/>
              </a:lnSpc>
              <a:spcBef>
                <a:spcPts val="360"/>
              </a:spcBef>
              <a:spcAft>
                <a:spcPts val="0"/>
              </a:spcAft>
              <a:buSzPts val="1656"/>
              <a:buChar char="◼"/>
            </a:pPr>
            <a:r>
              <a:rPr lang="en-US"/>
              <a:t>No charges are reimbursed to the patient until the deductible has been met. Hospital visits are reimbursed at 80% and Lab visits are reimbursed at 70%. Doctor's office visits are reimbursed at 90% for "Participating Physicians" or 50% for others. The question of whether the Doctor is a Particpating Physician is only applicable for Doctor's office visits; it is not applicable for Hospital visits or Lab work.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descr="Women with a pencil" id="393" name="Google Shape;393;p42"/>
          <p:cNvPicPr preferRelativeResize="0"/>
          <p:nvPr>
            <p:ph idx="2" type="pic"/>
          </p:nvPr>
        </p:nvPicPr>
        <p:blipFill rotWithShape="1">
          <a:blip r:embed="rId3">
            <a:alphaModFix/>
          </a:blip>
          <a:srcRect b="0" l="0" r="0" t="0"/>
          <a:stretch/>
        </p:blipFill>
        <p:spPr>
          <a:xfrm>
            <a:off x="1707" y="0"/>
            <a:ext cx="3311510" cy="6858000"/>
          </a:xfrm>
          <a:prstGeom prst="rect">
            <a:avLst/>
          </a:prstGeom>
          <a:noFill/>
          <a:ln>
            <a:noFill/>
          </a:ln>
        </p:spPr>
      </p:pic>
      <p:sp>
        <p:nvSpPr>
          <p:cNvPr id="394" name="Google Shape;394;p42"/>
          <p:cNvSpPr txBox="1"/>
          <p:nvPr>
            <p:ph idx="11" type="ftr"/>
          </p:nvPr>
        </p:nvSpPr>
        <p:spPr>
          <a:xfrm>
            <a:off x="424391"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TEACH A COURSE</a:t>
            </a:r>
            <a:endParaRPr/>
          </a:p>
        </p:txBody>
      </p:sp>
      <p:sp>
        <p:nvSpPr>
          <p:cNvPr id="395" name="Google Shape;395;p42"/>
          <p:cNvSpPr txBox="1"/>
          <p:nvPr>
            <p:ph idx="12" type="sldNum"/>
          </p:nvPr>
        </p:nvSpPr>
        <p:spPr>
          <a:xfrm>
            <a:off x="10930596" y="6446838"/>
            <a:ext cx="61791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96" name="Google Shape;396;p42"/>
          <p:cNvSpPr txBox="1"/>
          <p:nvPr>
            <p:ph type="title"/>
          </p:nvPr>
        </p:nvSpPr>
        <p:spPr>
          <a:xfrm>
            <a:off x="3644538" y="495298"/>
            <a:ext cx="7703304" cy="57348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SzPct val="75675"/>
              <a:buNone/>
            </a:pPr>
            <a:r>
              <a:rPr lang="en-US"/>
              <a:t>EXAMPLE 8 – </a:t>
            </a:r>
            <a:r>
              <a:rPr i="1" lang="en-US"/>
              <a:t>An education program (Review)</a:t>
            </a:r>
            <a:endParaRPr/>
          </a:p>
        </p:txBody>
      </p:sp>
      <p:sp>
        <p:nvSpPr>
          <p:cNvPr id="397" name="Google Shape;397;p42"/>
          <p:cNvSpPr txBox="1"/>
          <p:nvPr>
            <p:ph idx="1" type="body"/>
          </p:nvPr>
        </p:nvSpPr>
        <p:spPr>
          <a:xfrm>
            <a:off x="3853544" y="1167147"/>
            <a:ext cx="8338456" cy="4931547"/>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90000"/>
              </a:lnSpc>
              <a:spcBef>
                <a:spcPts val="0"/>
              </a:spcBef>
              <a:spcAft>
                <a:spcPts val="0"/>
              </a:spcAft>
              <a:buSzPts val="2486"/>
              <a:buNone/>
            </a:pPr>
            <a:r>
              <a:rPr i="1" lang="en-US" sz="2500"/>
              <a:t>An education program at a Norwegian University have the following admission requirements:</a:t>
            </a:r>
            <a:endParaRPr/>
          </a:p>
          <a:p>
            <a:pPr indent="0" lvl="0" marL="0" rtl="0" algn="l">
              <a:lnSpc>
                <a:spcPct val="90000"/>
              </a:lnSpc>
              <a:spcBef>
                <a:spcPts val="0"/>
              </a:spcBef>
              <a:spcAft>
                <a:spcPts val="0"/>
              </a:spcAft>
              <a:buSzPts val="2486"/>
              <a:buNone/>
            </a:pPr>
            <a:r>
              <a:rPr i="1" lang="en-US" sz="2500"/>
              <a:t>To obtain a study place, the applicant must have a general academic qualification, the mathematic course R1 from upper secondary school, and GPA above the limit of the year.</a:t>
            </a:r>
            <a:endParaRPr/>
          </a:p>
          <a:p>
            <a:pPr indent="0" lvl="0" marL="0" rtl="0" algn="l">
              <a:lnSpc>
                <a:spcPct val="90000"/>
              </a:lnSpc>
              <a:spcBef>
                <a:spcPts val="0"/>
              </a:spcBef>
              <a:spcAft>
                <a:spcPts val="0"/>
              </a:spcAft>
              <a:buSzPts val="2486"/>
              <a:buNone/>
            </a:pPr>
            <a:r>
              <a:rPr i="1" lang="en-US" sz="2500"/>
              <a:t>If the applicant's GPA are below the limit, the individual is put into the waiting list, assuming that he/she have a general academic qualification and have taken R1.</a:t>
            </a:r>
            <a:endParaRPr/>
          </a:p>
          <a:p>
            <a:pPr indent="0" lvl="0" marL="0" rtl="0" algn="l">
              <a:lnSpc>
                <a:spcPct val="90000"/>
              </a:lnSpc>
              <a:spcBef>
                <a:spcPts val="0"/>
              </a:spcBef>
              <a:spcAft>
                <a:spcPts val="0"/>
              </a:spcAft>
              <a:buSzPts val="2486"/>
              <a:buNone/>
            </a:pPr>
            <a:r>
              <a:rPr i="1" lang="en-US" sz="2500"/>
              <a:t>If the applicant has a general qualification, but not taken the mathematics course, the applicant is offered a preparatory course in mathematics, assuming that the GPA are above the limit.</a:t>
            </a:r>
            <a:endParaRPr/>
          </a:p>
          <a:p>
            <a:pPr indent="-469073" lvl="0" marL="457200" rtl="0" algn="l">
              <a:lnSpc>
                <a:spcPct val="90000"/>
              </a:lnSpc>
              <a:spcBef>
                <a:spcPts val="0"/>
              </a:spcBef>
              <a:spcAft>
                <a:spcPts val="0"/>
              </a:spcAft>
              <a:buSzPts val="2486"/>
              <a:buAutoNum type="arabicPeriod"/>
            </a:pPr>
            <a:r>
              <a:rPr i="1" lang="en-US" sz="2500"/>
              <a:t>How many conditions are there?</a:t>
            </a:r>
            <a:endParaRPr/>
          </a:p>
          <a:p>
            <a:pPr indent="-469073" lvl="0" marL="457200" rtl="0" algn="l">
              <a:lnSpc>
                <a:spcPct val="90000"/>
              </a:lnSpc>
              <a:spcBef>
                <a:spcPts val="0"/>
              </a:spcBef>
              <a:spcAft>
                <a:spcPts val="0"/>
              </a:spcAft>
              <a:buSzPts val="2486"/>
              <a:buAutoNum type="arabicPeriod"/>
            </a:pPr>
            <a:r>
              <a:rPr i="1" lang="en-US" sz="2500"/>
              <a:t>How many Result/Actions are there?</a:t>
            </a:r>
            <a:endParaRPr/>
          </a:p>
          <a:p>
            <a:pPr indent="-469073" lvl="0" marL="457200" rtl="0" algn="l">
              <a:lnSpc>
                <a:spcPct val="90000"/>
              </a:lnSpc>
              <a:spcBef>
                <a:spcPts val="0"/>
              </a:spcBef>
              <a:spcAft>
                <a:spcPts val="0"/>
              </a:spcAft>
              <a:buSzPts val="2486"/>
              <a:buAutoNum type="arabicPeriod"/>
            </a:pPr>
            <a:r>
              <a:rPr i="1" lang="en-US" sz="2500"/>
              <a:t>Draw the decision table which shows all possible combinations</a:t>
            </a:r>
            <a:endParaRPr/>
          </a:p>
          <a:p>
            <a:pPr indent="-469073" lvl="0" marL="457200" rtl="0" algn="l">
              <a:lnSpc>
                <a:spcPct val="90000"/>
              </a:lnSpc>
              <a:spcBef>
                <a:spcPts val="0"/>
              </a:spcBef>
              <a:spcAft>
                <a:spcPts val="0"/>
              </a:spcAft>
              <a:buSzPts val="2486"/>
              <a:buAutoNum type="arabicPeriod"/>
            </a:pPr>
            <a:r>
              <a:rPr i="1" lang="en-US" sz="2500"/>
              <a:t>Simplify the decision table and reduce the number of rules while retaining the same functionality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3b0813bfcd_0_0"/>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04" name="Google Shape;404;g13b0813bfcd_0_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b="1" lang="en-US">
                <a:solidFill>
                  <a:srgbClr val="A90000"/>
                </a:solidFill>
                <a:latin typeface="Work Sans"/>
                <a:ea typeface="Work Sans"/>
                <a:cs typeface="Work Sans"/>
                <a:sym typeface="Work Sans"/>
              </a:rPr>
              <a:t>Write Test Cases Based On Scenario 01</a:t>
            </a:r>
            <a:endParaRPr/>
          </a:p>
        </p:txBody>
      </p:sp>
      <p:sp>
        <p:nvSpPr>
          <p:cNvPr id="405" name="Google Shape;405;g13b0813bfcd_0_0"/>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SzPts val="1656"/>
              <a:buNone/>
            </a:pPr>
            <a:r>
              <a:rPr lang="en-US" sz="3000"/>
              <a:t>Scenario: If you hold an 'over 60s' rail card, you get a 34% discount on whatever ticket you buy. If you are traveling with a child (under 16), you can get a 50% discount on any ticket if you hold a family rail card, otherwise you get a 10% discount. You can only hold one type of rail card. Produce a decision table showing all the combinations of fare types and resulting discounts and derive test cases from the decision table.</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12" name="Google Shape;412;p47"/>
          <p:cNvSpPr txBox="1"/>
          <p:nvPr>
            <p:ph type="title"/>
          </p:nvPr>
        </p:nvSpPr>
        <p:spPr>
          <a:xfrm>
            <a:off x="581192" y="617256"/>
            <a:ext cx="11029500" cy="633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5675"/>
              <a:buFont typeface="Gill Sans"/>
              <a:buNone/>
            </a:pPr>
            <a:r>
              <a:rPr b="1" i="0" lang="en-US">
                <a:solidFill>
                  <a:srgbClr val="A90000"/>
                </a:solidFill>
                <a:latin typeface="Work Sans"/>
                <a:ea typeface="Work Sans"/>
                <a:cs typeface="Work Sans"/>
                <a:sym typeface="Work Sans"/>
              </a:rPr>
              <a:t>Write Test Cases Based On Scenario</a:t>
            </a:r>
            <a:endParaRPr/>
          </a:p>
        </p:txBody>
      </p:sp>
      <p:sp>
        <p:nvSpPr>
          <p:cNvPr id="413" name="Google Shape;413;p4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33756" lvl="0" marL="457200" rtl="0" algn="l">
              <a:spcBef>
                <a:spcPts val="360"/>
              </a:spcBef>
              <a:spcAft>
                <a:spcPts val="0"/>
              </a:spcAft>
              <a:buSzPts val="1656"/>
              <a:buChar char="◼"/>
            </a:pPr>
            <a:r>
              <a:rPr b="1" i="1" lang="en-US">
                <a:solidFill>
                  <a:srgbClr val="3A3A3A"/>
                </a:solidFill>
                <a:latin typeface="Work Sans"/>
                <a:ea typeface="Work Sans"/>
                <a:cs typeface="Work Sans"/>
                <a:sym typeface="Work Sans"/>
              </a:rPr>
              <a:t>At one of the interview I got this question, Write as many test cases as you can for this scenario </a:t>
            </a:r>
            <a:endParaRPr/>
          </a:p>
          <a:p>
            <a:pPr indent="-333756" lvl="1" marL="914400" rtl="0" algn="l">
              <a:spcBef>
                <a:spcPts val="600"/>
              </a:spcBef>
              <a:spcAft>
                <a:spcPts val="0"/>
              </a:spcAft>
              <a:buSzPts val="1656"/>
              <a:buChar char="◼"/>
            </a:pPr>
            <a:r>
              <a:rPr b="1" i="1" lang="en-US">
                <a:solidFill>
                  <a:srgbClr val="3A3A3A"/>
                </a:solidFill>
                <a:latin typeface="Work Sans"/>
                <a:ea typeface="Work Sans"/>
                <a:cs typeface="Work Sans"/>
                <a:sym typeface="Work Sans"/>
              </a:rPr>
              <a:t>If you are a new customer and you want to open a credit card account then there are three conditions. </a:t>
            </a:r>
            <a:endParaRPr/>
          </a:p>
          <a:p>
            <a:pPr indent="-333756" lvl="2" marL="1371600" rtl="0" algn="l">
              <a:spcBef>
                <a:spcPts val="600"/>
              </a:spcBef>
              <a:spcAft>
                <a:spcPts val="0"/>
              </a:spcAft>
              <a:buSzPts val="1656"/>
              <a:buChar char="◼"/>
            </a:pPr>
            <a:r>
              <a:rPr b="1" i="1" lang="en-US">
                <a:solidFill>
                  <a:srgbClr val="3A3A3A"/>
                </a:solidFill>
                <a:latin typeface="Work Sans"/>
                <a:ea typeface="Work Sans"/>
                <a:cs typeface="Work Sans"/>
                <a:sym typeface="Work Sans"/>
              </a:rPr>
              <a:t>first you will get a 15% discount on all your purchases today.</a:t>
            </a:r>
            <a:endParaRPr/>
          </a:p>
          <a:p>
            <a:pPr indent="-333756" lvl="2" marL="1371600" rtl="0" algn="l">
              <a:spcBef>
                <a:spcPts val="600"/>
              </a:spcBef>
              <a:spcAft>
                <a:spcPts val="0"/>
              </a:spcAft>
              <a:buSzPts val="1656"/>
              <a:buChar char="◼"/>
            </a:pPr>
            <a:r>
              <a:rPr b="1" i="1" lang="en-US">
                <a:solidFill>
                  <a:srgbClr val="3A3A3A"/>
                </a:solidFill>
                <a:latin typeface="Work Sans"/>
                <a:ea typeface="Work Sans"/>
                <a:cs typeface="Work Sans"/>
                <a:sym typeface="Work Sans"/>
              </a:rPr>
              <a:t>second if you are an existing customer and you hold a loyalty card, you get a 10% discount.</a:t>
            </a:r>
            <a:endParaRPr/>
          </a:p>
          <a:p>
            <a:pPr indent="-333756" lvl="2" marL="1371600" rtl="0" algn="l">
              <a:spcBef>
                <a:spcPts val="600"/>
              </a:spcBef>
              <a:spcAft>
                <a:spcPts val="0"/>
              </a:spcAft>
              <a:buSzPts val="1656"/>
              <a:buChar char="◼"/>
            </a:pPr>
            <a:r>
              <a:rPr b="1" i="1" lang="en-US">
                <a:solidFill>
                  <a:srgbClr val="3A3A3A"/>
                </a:solidFill>
                <a:latin typeface="Work Sans"/>
                <a:ea typeface="Work Sans"/>
                <a:cs typeface="Work Sans"/>
                <a:sym typeface="Work Sans"/>
              </a:rPr>
              <a:t>And third if you have a coupon, you can get 20% off today (but it can’t be used with the ‘new customer’ discount). Discount amounts are added, if applicable.</a:t>
            </a:r>
            <a:endParaRPr>
              <a:solidFill>
                <a:srgbClr val="3A3A3A"/>
              </a:solidFill>
              <a:latin typeface="Work Sans"/>
              <a:ea typeface="Work Sans"/>
              <a:cs typeface="Work Sans"/>
              <a:sym typeface="Work Sans"/>
            </a:endParaRPr>
          </a:p>
          <a:p>
            <a:pPr indent="0" lvl="0" marL="123444" rtl="0" algn="l">
              <a:spcBef>
                <a:spcPts val="360"/>
              </a:spcBef>
              <a:spcAft>
                <a:spcPts val="0"/>
              </a:spcAft>
              <a:buNone/>
            </a:pPr>
            <a:r>
              <a:rPr b="1" i="1" lang="en-US">
                <a:solidFill>
                  <a:srgbClr val="3A3A3A"/>
                </a:solidFill>
                <a:latin typeface="Work Sans"/>
                <a:ea typeface="Work Sans"/>
                <a:cs typeface="Work Sans"/>
                <a:sym typeface="Work Sans"/>
              </a:rPr>
              <a:t>Can somebody please help me with it.</a:t>
            </a:r>
            <a:endParaRPr b="1" i="1">
              <a:solidFill>
                <a:srgbClr val="3A3A3A"/>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2"/>
          <p:cNvSpPr/>
          <p:nvPr/>
        </p:nvSpPr>
        <p:spPr>
          <a:xfrm>
            <a:off x="0" y="0"/>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3" name="Google Shape;213;p2"/>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txBox="1"/>
          <p:nvPr>
            <p:ph type="title"/>
          </p:nvPr>
        </p:nvSpPr>
        <p:spPr>
          <a:xfrm>
            <a:off x="581192" y="5264486"/>
            <a:ext cx="11029616" cy="95851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FEFF"/>
              </a:buClr>
              <a:buSzPts val="2800"/>
              <a:buFont typeface="Gill Sans"/>
              <a:buNone/>
            </a:pPr>
            <a:r>
              <a:rPr lang="en-US">
                <a:solidFill>
                  <a:srgbClr val="FFFEFF"/>
                </a:solidFill>
              </a:rPr>
              <a:t>Blackbox technique</a:t>
            </a:r>
            <a:endParaRPr/>
          </a:p>
        </p:txBody>
      </p:sp>
      <p:sp>
        <p:nvSpPr>
          <p:cNvPr id="215" name="Google Shape;215;p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txBox="1"/>
          <p:nvPr>
            <p:ph idx="11" type="ftr"/>
          </p:nvPr>
        </p:nvSpPr>
        <p:spPr>
          <a:xfrm>
            <a:off x="361060" y="6423914"/>
            <a:ext cx="6917210" cy="3651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ISTQB Practice</a:t>
            </a:r>
            <a:endParaRPr/>
          </a:p>
        </p:txBody>
      </p:sp>
      <p:sp>
        <p:nvSpPr>
          <p:cNvPr id="219" name="Google Shape;219;p2"/>
          <p:cNvSpPr txBox="1"/>
          <p:nvPr>
            <p:ph idx="12" type="sldNum"/>
          </p:nvPr>
        </p:nvSpPr>
        <p:spPr>
          <a:xfrm>
            <a:off x="10795364" y="6423914"/>
            <a:ext cx="105251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220" name="Google Shape;220;p2"/>
          <p:cNvGrpSpPr/>
          <p:nvPr/>
        </p:nvGrpSpPr>
        <p:grpSpPr>
          <a:xfrm>
            <a:off x="454292" y="1376757"/>
            <a:ext cx="11280526" cy="2924580"/>
            <a:chOff x="3858" y="518312"/>
            <a:chExt cx="11280526" cy="2924580"/>
          </a:xfrm>
        </p:grpSpPr>
        <p:sp>
          <p:nvSpPr>
            <p:cNvPr id="221" name="Google Shape;221;p2"/>
            <p:cNvSpPr/>
            <p:nvPr/>
          </p:nvSpPr>
          <p:spPr>
            <a:xfrm>
              <a:off x="3858" y="518312"/>
              <a:ext cx="2088986" cy="2924580"/>
            </a:xfrm>
            <a:prstGeom prst="rect">
              <a:avLst/>
            </a:prstGeom>
            <a:solidFill>
              <a:srgbClr val="EDD4CD">
                <a:alpha val="87843"/>
              </a:srgbClr>
            </a:solidFill>
            <a:ln cap="rnd" cmpd="sng" w="22225">
              <a:solidFill>
                <a:srgbClr val="EDD4CD">
                  <a:alpha val="87843"/>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txBox="1"/>
            <p:nvPr/>
          </p:nvSpPr>
          <p:spPr>
            <a:xfrm>
              <a:off x="3858"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Lesson 1.</a:t>
              </a:r>
              <a:endParaRPr b="0" i="0" sz="2000" u="none" cap="none" strike="noStrike">
                <a:solidFill>
                  <a:srgbClr val="A25329"/>
                </a:solidFill>
                <a:latin typeface="Gill Sans"/>
                <a:ea typeface="Gill Sans"/>
                <a:cs typeface="Gill Sans"/>
                <a:sym typeface="Gill Sans"/>
              </a:endParaRPr>
            </a:p>
            <a:p>
              <a:pPr indent="0" lvl="0" marL="0" marR="0" rtl="0" algn="l">
                <a:lnSpc>
                  <a:spcPct val="90000"/>
                </a:lnSpc>
                <a:spcBef>
                  <a:spcPts val="70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Equivalence Partitioning</a:t>
              </a:r>
              <a:endParaRPr b="0" i="0" sz="1600" u="none" cap="none" strike="noStrike">
                <a:solidFill>
                  <a:schemeClr val="dk1"/>
                </a:solidFill>
                <a:latin typeface="Gill Sans"/>
                <a:ea typeface="Gill Sans"/>
                <a:cs typeface="Gill Sans"/>
                <a:sym typeface="Gill Sans"/>
              </a:endParaRPr>
            </a:p>
          </p:txBody>
        </p:sp>
        <p:sp>
          <p:nvSpPr>
            <p:cNvPr id="223" name="Google Shape;223;p2"/>
            <p:cNvSpPr/>
            <p:nvPr/>
          </p:nvSpPr>
          <p:spPr>
            <a:xfrm>
              <a:off x="609664"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txBox="1"/>
            <p:nvPr/>
          </p:nvSpPr>
          <p:spPr>
            <a:xfrm>
              <a:off x="609664"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lt1"/>
                  </a:solidFill>
                  <a:latin typeface="Gill Sans"/>
                  <a:ea typeface="Gill Sans"/>
                  <a:cs typeface="Gill Sans"/>
                  <a:sym typeface="Gill Sans"/>
                </a:rPr>
                <a:t>1</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3858"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2301743" y="518312"/>
              <a:ext cx="2088986" cy="2924580"/>
            </a:xfrm>
            <a:prstGeom prst="rect">
              <a:avLst/>
            </a:prstGeom>
            <a:solidFill>
              <a:srgbClr val="EDD4CD">
                <a:alpha val="87843"/>
              </a:srgbClr>
            </a:solidFill>
            <a:ln cap="rnd" cmpd="sng" w="22225">
              <a:solidFill>
                <a:srgbClr val="EDD4CD">
                  <a:alpha val="87843"/>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txBox="1"/>
            <p:nvPr/>
          </p:nvSpPr>
          <p:spPr>
            <a:xfrm>
              <a:off x="2301743"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Lesson 2.</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0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Boundary Value Analysis </a:t>
              </a:r>
              <a:endParaRPr b="0" i="0" sz="1500" u="none" cap="none" strike="noStrike">
                <a:solidFill>
                  <a:schemeClr val="dk1"/>
                </a:solidFill>
                <a:latin typeface="Gill Sans"/>
                <a:ea typeface="Gill Sans"/>
                <a:cs typeface="Gill Sans"/>
                <a:sym typeface="Gill Sans"/>
              </a:endParaRPr>
            </a:p>
          </p:txBody>
        </p:sp>
        <p:sp>
          <p:nvSpPr>
            <p:cNvPr id="228" name="Google Shape;228;p2"/>
            <p:cNvSpPr/>
            <p:nvPr/>
          </p:nvSpPr>
          <p:spPr>
            <a:xfrm>
              <a:off x="2907549"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txBox="1"/>
            <p:nvPr/>
          </p:nvSpPr>
          <p:spPr>
            <a:xfrm>
              <a:off x="2907549"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lt1"/>
                  </a:solidFill>
                  <a:latin typeface="Gill Sans"/>
                  <a:ea typeface="Gill Sans"/>
                  <a:cs typeface="Gill Sans"/>
                  <a:sym typeface="Gill Sans"/>
                </a:rPr>
                <a:t>2</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2301743"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4599628" y="518312"/>
              <a:ext cx="2088986" cy="2924580"/>
            </a:xfrm>
            <a:prstGeom prst="rect">
              <a:avLst/>
            </a:prstGeom>
            <a:solidFill>
              <a:srgbClr val="EDD4CD">
                <a:alpha val="87843"/>
              </a:srgbClr>
            </a:solidFill>
            <a:ln cap="rnd" cmpd="sng" w="22225">
              <a:solidFill>
                <a:srgbClr val="EDD4CD">
                  <a:alpha val="87843"/>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txBox="1"/>
            <p:nvPr/>
          </p:nvSpPr>
          <p:spPr>
            <a:xfrm>
              <a:off x="4599628"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Lesson 3.</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0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Decision Table Testing</a:t>
              </a:r>
              <a:endParaRPr b="0" i="0" sz="2000" u="none" cap="none" strike="noStrike">
                <a:solidFill>
                  <a:srgbClr val="A25329"/>
                </a:solidFill>
                <a:latin typeface="Gill Sans"/>
                <a:ea typeface="Gill Sans"/>
                <a:cs typeface="Gill Sans"/>
                <a:sym typeface="Gill Sans"/>
              </a:endParaRPr>
            </a:p>
          </p:txBody>
        </p:sp>
        <p:sp>
          <p:nvSpPr>
            <p:cNvPr id="233" name="Google Shape;233;p2"/>
            <p:cNvSpPr/>
            <p:nvPr/>
          </p:nvSpPr>
          <p:spPr>
            <a:xfrm>
              <a:off x="5205434"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txBox="1"/>
            <p:nvPr/>
          </p:nvSpPr>
          <p:spPr>
            <a:xfrm>
              <a:off x="5205434"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lt1"/>
                  </a:solidFill>
                  <a:latin typeface="Gill Sans"/>
                  <a:ea typeface="Gill Sans"/>
                  <a:cs typeface="Gill Sans"/>
                  <a:sym typeface="Gill Sans"/>
                </a:rPr>
                <a:t>3</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4599628"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6897513" y="518312"/>
              <a:ext cx="2088986" cy="2924580"/>
            </a:xfrm>
            <a:prstGeom prst="rect">
              <a:avLst/>
            </a:prstGeom>
            <a:solidFill>
              <a:srgbClr val="EDD4CD">
                <a:alpha val="87843"/>
              </a:srgbClr>
            </a:solidFill>
            <a:ln cap="rnd" cmpd="sng" w="22225">
              <a:solidFill>
                <a:srgbClr val="EDD4CD">
                  <a:alpha val="87843"/>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txBox="1"/>
            <p:nvPr/>
          </p:nvSpPr>
          <p:spPr>
            <a:xfrm>
              <a:off x="6897513"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Lesson 4.</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0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State Transition Testing</a:t>
              </a:r>
              <a:endParaRPr b="0" i="0" sz="2000" u="none" cap="none" strike="noStrike">
                <a:solidFill>
                  <a:srgbClr val="A25329"/>
                </a:solidFill>
                <a:latin typeface="Gill Sans"/>
                <a:ea typeface="Gill Sans"/>
                <a:cs typeface="Gill Sans"/>
                <a:sym typeface="Gill Sans"/>
              </a:endParaRPr>
            </a:p>
          </p:txBody>
        </p:sp>
        <p:sp>
          <p:nvSpPr>
            <p:cNvPr id="238" name="Google Shape;238;p2"/>
            <p:cNvSpPr/>
            <p:nvPr/>
          </p:nvSpPr>
          <p:spPr>
            <a:xfrm>
              <a:off x="7503319"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txBox="1"/>
            <p:nvPr/>
          </p:nvSpPr>
          <p:spPr>
            <a:xfrm>
              <a:off x="7503319"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lt1"/>
                  </a:solidFill>
                  <a:latin typeface="Gill Sans"/>
                  <a:ea typeface="Gill Sans"/>
                  <a:cs typeface="Gill Sans"/>
                  <a:sym typeface="Gill Sans"/>
                </a:rPr>
                <a:t>4</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6897513"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9195398" y="518312"/>
              <a:ext cx="2088986" cy="2924580"/>
            </a:xfrm>
            <a:prstGeom prst="rect">
              <a:avLst/>
            </a:prstGeom>
            <a:solidFill>
              <a:srgbClr val="EDD4CD">
                <a:alpha val="87843"/>
              </a:srgbClr>
            </a:solidFill>
            <a:ln cap="rnd" cmpd="sng" w="22225">
              <a:solidFill>
                <a:srgbClr val="EDD4CD">
                  <a:alpha val="87843"/>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txBox="1"/>
            <p:nvPr/>
          </p:nvSpPr>
          <p:spPr>
            <a:xfrm>
              <a:off x="9195398"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Lesson 5.</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00"/>
                </a:spcBef>
                <a:spcAft>
                  <a:spcPts val="0"/>
                </a:spcAft>
                <a:buClr>
                  <a:srgbClr val="000000"/>
                </a:buClr>
                <a:buSzPts val="2000"/>
                <a:buFont typeface="Arial"/>
                <a:buNone/>
              </a:pPr>
              <a:r>
                <a:rPr b="0" i="0" lang="en-US" sz="2000" u="none" cap="none" strike="noStrike">
                  <a:solidFill>
                    <a:srgbClr val="A25329"/>
                  </a:solidFill>
                  <a:latin typeface="Gill Sans"/>
                  <a:ea typeface="Gill Sans"/>
                  <a:cs typeface="Gill Sans"/>
                  <a:sym typeface="Gill Sans"/>
                </a:rPr>
                <a:t>Use-case</a:t>
              </a:r>
              <a:r>
                <a:rPr b="0" i="0" lang="en-US" sz="1500" u="none" cap="none" strike="noStrike">
                  <a:solidFill>
                    <a:schemeClr val="dk1"/>
                  </a:solidFill>
                  <a:latin typeface="Gill Sans"/>
                  <a:ea typeface="Gill Sans"/>
                  <a:cs typeface="Gill Sans"/>
                  <a:sym typeface="Gill Sans"/>
                </a:rPr>
                <a:t> </a:t>
              </a:r>
              <a:r>
                <a:rPr b="0" i="0" lang="en-US" sz="2000" u="none" cap="none" strike="noStrike">
                  <a:solidFill>
                    <a:srgbClr val="A25329"/>
                  </a:solidFill>
                  <a:latin typeface="Gill Sans"/>
                  <a:ea typeface="Gill Sans"/>
                  <a:cs typeface="Gill Sans"/>
                  <a:sym typeface="Gill Sans"/>
                </a:rPr>
                <a:t>testing</a:t>
              </a:r>
              <a:endParaRPr b="0" i="0" sz="2000" u="none" cap="none" strike="noStrike">
                <a:solidFill>
                  <a:srgbClr val="A25329"/>
                </a:solidFill>
                <a:latin typeface="Gill Sans"/>
                <a:ea typeface="Gill Sans"/>
                <a:cs typeface="Gill Sans"/>
                <a:sym typeface="Gill Sans"/>
              </a:endParaRPr>
            </a:p>
          </p:txBody>
        </p:sp>
        <p:sp>
          <p:nvSpPr>
            <p:cNvPr id="243" name="Google Shape;243;p2"/>
            <p:cNvSpPr/>
            <p:nvPr/>
          </p:nvSpPr>
          <p:spPr>
            <a:xfrm>
              <a:off x="9801204"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txBox="1"/>
            <p:nvPr/>
          </p:nvSpPr>
          <p:spPr>
            <a:xfrm>
              <a:off x="9801204"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lt1"/>
                  </a:solidFill>
                  <a:latin typeface="Gill Sans"/>
                  <a:ea typeface="Gill Sans"/>
                  <a:cs typeface="Gill Sans"/>
                  <a:sym typeface="Gill Sans"/>
                </a:rPr>
                <a:t>5</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9195398"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3c3f9fb984_0_0"/>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20" name="Google Shape;420;g13c3f9fb984_0_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2800"/>
              <a:buNone/>
            </a:pPr>
            <a:r>
              <a:rPr lang="en-US"/>
              <a:t>Python example</a:t>
            </a:r>
            <a:endParaRPr/>
          </a:p>
        </p:txBody>
      </p:sp>
      <p:sp>
        <p:nvSpPr>
          <p:cNvPr id="421" name="Google Shape;421;g13c3f9fb984_0_0"/>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63636"/>
              </a:lnSpc>
              <a:spcBef>
                <a:spcPts val="0"/>
              </a:spcBef>
              <a:spcAft>
                <a:spcPts val="0"/>
              </a:spcAft>
              <a:buClr>
                <a:schemeClr val="dk1"/>
              </a:buClr>
              <a:buSzPct val="64705"/>
              <a:buFont typeface="Arial"/>
              <a:buNone/>
            </a:pPr>
            <a:r>
              <a:rPr b="1" lang="en-US">
                <a:solidFill>
                  <a:schemeClr val="dk1"/>
                </a:solidFill>
                <a:highlight>
                  <a:srgbClr val="FFFFFF"/>
                </a:highlight>
                <a:latin typeface="Arial"/>
                <a:ea typeface="Arial"/>
                <a:cs typeface="Arial"/>
                <a:sym typeface="Arial"/>
              </a:rPr>
              <a:t>1. </a:t>
            </a:r>
            <a:r>
              <a:rPr lang="en-US">
                <a:solidFill>
                  <a:schemeClr val="dk1"/>
                </a:solidFill>
                <a:highlight>
                  <a:srgbClr val="FFFFFF"/>
                </a:highlight>
                <a:latin typeface="Arial"/>
                <a:ea typeface="Arial"/>
                <a:cs typeface="Arial"/>
                <a:sym typeface="Arial"/>
              </a:rPr>
              <a:t>Write a Python program to print the following string in a specific format (see the output). </a:t>
            </a:r>
            <a:r>
              <a:rPr lang="en-US" u="sng">
                <a:solidFill>
                  <a:srgbClr val="448AFF"/>
                </a:solidFill>
                <a:highlight>
                  <a:srgbClr val="FFFFFF"/>
                </a:highlight>
                <a:latin typeface="Arial"/>
                <a:ea typeface="Arial"/>
                <a:cs typeface="Arial"/>
                <a:sym typeface="Arial"/>
                <a:hlinkClick r:id="rId3">
                  <a:extLst>
                    <a:ext uri="{A12FA001-AC4F-418D-AE19-62706E023703}">
                      <ahyp:hlinkClr val="tx"/>
                    </a:ext>
                  </a:extLst>
                </a:hlinkClick>
              </a:rPr>
              <a:t>Go to the editor</a:t>
            </a:r>
            <a:endParaRPr u="sng">
              <a:solidFill>
                <a:srgbClr val="448AFF"/>
              </a:solidFill>
              <a:highlight>
                <a:srgbClr val="FFFFFF"/>
              </a:highlight>
              <a:latin typeface="Arial"/>
              <a:ea typeface="Arial"/>
              <a:cs typeface="Arial"/>
              <a:sym typeface="Arial"/>
            </a:endParaRPr>
          </a:p>
          <a:p>
            <a:pPr indent="0" lvl="0" marL="0" rtl="0" algn="l">
              <a:lnSpc>
                <a:spcPct val="163636"/>
              </a:lnSpc>
              <a:spcBef>
                <a:spcPts val="1200"/>
              </a:spcBef>
              <a:spcAft>
                <a:spcPts val="0"/>
              </a:spcAft>
              <a:buClr>
                <a:schemeClr val="dk1"/>
              </a:buClr>
              <a:buSzPct val="64705"/>
              <a:buFont typeface="Arial"/>
              <a:buNone/>
            </a:pPr>
            <a:r>
              <a:rPr i="1" lang="en-US">
                <a:solidFill>
                  <a:schemeClr val="dk1"/>
                </a:solidFill>
                <a:highlight>
                  <a:srgbClr val="FFFFFF"/>
                </a:highlight>
                <a:latin typeface="Arial"/>
                <a:ea typeface="Arial"/>
                <a:cs typeface="Arial"/>
                <a:sym typeface="Arial"/>
              </a:rPr>
              <a:t>Sample String :</a:t>
            </a:r>
            <a:r>
              <a:rPr lang="en-US">
                <a:solidFill>
                  <a:schemeClr val="dk1"/>
                </a:solidFill>
                <a:highlight>
                  <a:srgbClr val="FFFFFF"/>
                </a:highlight>
                <a:latin typeface="Arial"/>
                <a:ea typeface="Arial"/>
                <a:cs typeface="Arial"/>
                <a:sym typeface="Arial"/>
              </a:rPr>
              <a:t> "Twinkle, twinkle, little star, How I wonder what you are! Up above the world so high, Like a diamond in the sky. Twinkle, twinkle, little star, How I wonder what you are" </a:t>
            </a:r>
            <a:r>
              <a:rPr i="1" lang="en-US">
                <a:solidFill>
                  <a:schemeClr val="dk1"/>
                </a:solidFill>
                <a:highlight>
                  <a:srgbClr val="FFFFFF"/>
                </a:highlight>
                <a:latin typeface="Arial"/>
                <a:ea typeface="Arial"/>
                <a:cs typeface="Arial"/>
                <a:sym typeface="Arial"/>
              </a:rPr>
              <a:t>Output :</a:t>
            </a:r>
            <a:endParaRPr i="1">
              <a:solidFill>
                <a:schemeClr val="dk1"/>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ct val="105310"/>
              <a:buNone/>
            </a:pPr>
            <a:r>
              <a:rPr lang="en-US">
                <a:solidFill>
                  <a:schemeClr val="dk1"/>
                </a:solidFill>
                <a:highlight>
                  <a:srgbClr val="FFFFFF"/>
                </a:highlight>
                <a:latin typeface="Arial"/>
                <a:ea typeface="Arial"/>
                <a:cs typeface="Arial"/>
                <a:sym typeface="Arial"/>
              </a:rPr>
              <a:t>Twinkle, twinkle, little star,</a:t>
            </a:r>
            <a:endParaRPr>
              <a:solidFill>
                <a:schemeClr val="dk1"/>
              </a:solidFill>
              <a:highlight>
                <a:srgbClr val="FFFFFF"/>
              </a:highlight>
              <a:latin typeface="Arial"/>
              <a:ea typeface="Arial"/>
              <a:cs typeface="Arial"/>
              <a:sym typeface="Arial"/>
            </a:endParaRPr>
          </a:p>
          <a:p>
            <a:pPr indent="0" lvl="0" marL="0" rtl="0" algn="l">
              <a:lnSpc>
                <a:spcPct val="100000"/>
              </a:lnSpc>
              <a:spcBef>
                <a:spcPts val="360"/>
              </a:spcBef>
              <a:spcAft>
                <a:spcPts val="0"/>
              </a:spcAft>
              <a:buSzPct val="105310"/>
              <a:buNone/>
            </a:pPr>
            <a:r>
              <a:rPr lang="en-US">
                <a:solidFill>
                  <a:schemeClr val="dk1"/>
                </a:solidFill>
                <a:highlight>
                  <a:srgbClr val="FFFFFF"/>
                </a:highlight>
                <a:latin typeface="Arial"/>
                <a:ea typeface="Arial"/>
                <a:cs typeface="Arial"/>
                <a:sym typeface="Arial"/>
              </a:rPr>
              <a:t>	How I wonder what you are! </a:t>
            </a:r>
            <a:endParaRPr>
              <a:solidFill>
                <a:schemeClr val="dk1"/>
              </a:solidFill>
              <a:highlight>
                <a:srgbClr val="FFFFFF"/>
              </a:highlight>
              <a:latin typeface="Arial"/>
              <a:ea typeface="Arial"/>
              <a:cs typeface="Arial"/>
              <a:sym typeface="Arial"/>
            </a:endParaRPr>
          </a:p>
          <a:p>
            <a:pPr indent="0" lvl="0" marL="0" rtl="0" algn="l">
              <a:lnSpc>
                <a:spcPct val="100000"/>
              </a:lnSpc>
              <a:spcBef>
                <a:spcPts val="360"/>
              </a:spcBef>
              <a:spcAft>
                <a:spcPts val="0"/>
              </a:spcAft>
              <a:buSzPct val="105310"/>
              <a:buNone/>
            </a:pPr>
            <a:r>
              <a:rPr lang="en-US">
                <a:solidFill>
                  <a:schemeClr val="dk1"/>
                </a:solidFill>
                <a:highlight>
                  <a:srgbClr val="FFFFFF"/>
                </a:highlight>
                <a:latin typeface="Arial"/>
                <a:ea typeface="Arial"/>
                <a:cs typeface="Arial"/>
                <a:sym typeface="Arial"/>
              </a:rPr>
              <a:t>		Up above the world so high,   		</a:t>
            </a:r>
            <a:endParaRPr>
              <a:solidFill>
                <a:schemeClr val="dk1"/>
              </a:solidFill>
              <a:highlight>
                <a:srgbClr val="FFFFFF"/>
              </a:highlight>
              <a:latin typeface="Arial"/>
              <a:ea typeface="Arial"/>
              <a:cs typeface="Arial"/>
              <a:sym typeface="Arial"/>
            </a:endParaRPr>
          </a:p>
          <a:p>
            <a:pPr indent="0" lvl="0" marL="0" rtl="0" algn="l">
              <a:lnSpc>
                <a:spcPct val="100000"/>
              </a:lnSpc>
              <a:spcBef>
                <a:spcPts val="360"/>
              </a:spcBef>
              <a:spcAft>
                <a:spcPts val="0"/>
              </a:spcAft>
              <a:buSzPct val="105310"/>
              <a:buNone/>
            </a:pPr>
            <a:r>
              <a:rPr lang="en-US">
                <a:solidFill>
                  <a:schemeClr val="dk1"/>
                </a:solidFill>
                <a:highlight>
                  <a:srgbClr val="FFFFFF"/>
                </a:highlight>
                <a:latin typeface="Arial"/>
                <a:ea typeface="Arial"/>
                <a:cs typeface="Arial"/>
                <a:sym typeface="Arial"/>
              </a:rPr>
              <a:t>		Like a diamond in the sky. </a:t>
            </a:r>
            <a:endParaRPr>
              <a:solidFill>
                <a:schemeClr val="dk1"/>
              </a:solidFill>
              <a:highlight>
                <a:srgbClr val="FFFFFF"/>
              </a:highlight>
              <a:latin typeface="Arial"/>
              <a:ea typeface="Arial"/>
              <a:cs typeface="Arial"/>
              <a:sym typeface="Arial"/>
            </a:endParaRPr>
          </a:p>
          <a:p>
            <a:pPr indent="0" lvl="0" marL="0" rtl="0" algn="l">
              <a:lnSpc>
                <a:spcPct val="100000"/>
              </a:lnSpc>
              <a:spcBef>
                <a:spcPts val="360"/>
              </a:spcBef>
              <a:spcAft>
                <a:spcPts val="0"/>
              </a:spcAft>
              <a:buSzPct val="105310"/>
              <a:buNone/>
            </a:pPr>
            <a:r>
              <a:rPr lang="en-US">
                <a:solidFill>
                  <a:schemeClr val="dk1"/>
                </a:solidFill>
                <a:highlight>
                  <a:srgbClr val="FFFFFF"/>
                </a:highlight>
                <a:latin typeface="Arial"/>
                <a:ea typeface="Arial"/>
                <a:cs typeface="Arial"/>
                <a:sym typeface="Arial"/>
              </a:rPr>
              <a:t>Twinkle, twinkle, little star, </a:t>
            </a:r>
            <a:endParaRPr>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05310"/>
              <a:buNone/>
            </a:pPr>
            <a:r>
              <a:rPr lang="en-US">
                <a:solidFill>
                  <a:schemeClr val="dk1"/>
                </a:solidFill>
                <a:highlight>
                  <a:srgbClr val="FFFFFF"/>
                </a:highlight>
                <a:latin typeface="Arial"/>
                <a:ea typeface="Arial"/>
                <a:cs typeface="Arial"/>
                <a:sym typeface="Arial"/>
              </a:rPr>
              <a:t>	How I wonder what you are</a:t>
            </a:r>
            <a:endParaRPr>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ct val="64705"/>
              <a:buFont typeface="Arial"/>
              <a:buNone/>
            </a:pPr>
            <a:r>
              <a:rPr lang="en-US">
                <a:solidFill>
                  <a:schemeClr val="dk1"/>
                </a:solidFill>
                <a:highlight>
                  <a:srgbClr val="FFFFFF"/>
                </a:highlight>
                <a:latin typeface="Arial"/>
                <a:ea typeface="Arial"/>
                <a:cs typeface="Arial"/>
                <a:sym typeface="Arial"/>
              </a:rPr>
              <a:t>print("Twinkle, twinkle, little star, \n\tHow I wonder what you are! \n\t\tUp above the world so high, \n\t\tLike a diamond in the sky. \nTwinkle, twinkle, little star, \n\tHow I wonder what you are!")</a:t>
            </a:r>
            <a:endParaRPr>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SzPct val="105310"/>
              <a:buNone/>
            </a:pPr>
            <a:r>
              <a:t/>
            </a:r>
            <a:endParaRPr>
              <a:solidFill>
                <a:schemeClr val="dk1"/>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p15"/>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28" name="Google Shape;428;p1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STATE TRANSITION TESTING</a:t>
            </a:r>
            <a:endParaRPr/>
          </a:p>
        </p:txBody>
      </p:sp>
      <p:pic>
        <p:nvPicPr>
          <p:cNvPr descr="Two women with a smartphone" id="429" name="Google Shape;429;p15"/>
          <p:cNvPicPr preferRelativeResize="0"/>
          <p:nvPr>
            <p:ph idx="2" type="body"/>
          </p:nvPr>
        </p:nvPicPr>
        <p:blipFill rotWithShape="1">
          <a:blip r:embed="rId3">
            <a:alphaModFix/>
          </a:blip>
          <a:srcRect b="0" l="0" r="0" t="0"/>
          <a:stretch/>
        </p:blipFill>
        <p:spPr>
          <a:xfrm>
            <a:off x="8490857" y="2602108"/>
            <a:ext cx="3255414" cy="2912163"/>
          </a:xfrm>
          <a:prstGeom prst="rect">
            <a:avLst/>
          </a:prstGeom>
          <a:noFill/>
          <a:ln>
            <a:noFill/>
          </a:ln>
        </p:spPr>
      </p:pic>
      <p:grpSp>
        <p:nvGrpSpPr>
          <p:cNvPr id="430" name="Google Shape;430;p15"/>
          <p:cNvGrpSpPr/>
          <p:nvPr/>
        </p:nvGrpSpPr>
        <p:grpSpPr>
          <a:xfrm>
            <a:off x="445728" y="1976200"/>
            <a:ext cx="7849185" cy="3572011"/>
            <a:chOff x="0" y="3709"/>
            <a:chExt cx="7849185" cy="3572011"/>
          </a:xfrm>
        </p:grpSpPr>
        <p:sp>
          <p:nvSpPr>
            <p:cNvPr id="431" name="Google Shape;431;p15"/>
            <p:cNvSpPr/>
            <p:nvPr/>
          </p:nvSpPr>
          <p:spPr>
            <a:xfrm>
              <a:off x="0" y="3709"/>
              <a:ext cx="7849185" cy="684450"/>
            </a:xfrm>
            <a:prstGeom prst="rect">
              <a:avLst/>
            </a:prstGeom>
            <a:solidFill>
              <a:srgbClr val="32415A"/>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5"/>
            <p:cNvSpPr txBox="1"/>
            <p:nvPr/>
          </p:nvSpPr>
          <p:spPr>
            <a:xfrm>
              <a:off x="0" y="3709"/>
              <a:ext cx="7849185" cy="684450"/>
            </a:xfrm>
            <a:prstGeom prst="rect">
              <a:avLst/>
            </a:prstGeom>
            <a:noFill/>
            <a:ln>
              <a:noFill/>
            </a:ln>
          </p:spPr>
          <p:txBody>
            <a:bodyPr anchorCtr="0" anchor="ctr" bIns="76200" lIns="144000" spcFirstLastPara="1" rIns="76200" wrap="square" tIns="7620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Gill Sans"/>
                  <a:ea typeface="Gill Sans"/>
                  <a:cs typeface="Gill Sans"/>
                  <a:sym typeface="Gill Sans"/>
                </a:rPr>
                <a:t>A state is a condition (attribute) in which a system or a component is waiting for one or more events. </a:t>
              </a:r>
              <a:endParaRPr b="0" i="0" sz="2000" u="none" cap="none" strike="noStrike">
                <a:solidFill>
                  <a:srgbClr val="7B90B5"/>
                </a:solidFill>
                <a:latin typeface="Gill Sans"/>
                <a:ea typeface="Gill Sans"/>
                <a:cs typeface="Gill Sans"/>
                <a:sym typeface="Gill Sans"/>
              </a:endParaRPr>
            </a:p>
          </p:txBody>
        </p:sp>
        <p:sp>
          <p:nvSpPr>
            <p:cNvPr id="433" name="Google Shape;433;p15"/>
            <p:cNvSpPr/>
            <p:nvPr/>
          </p:nvSpPr>
          <p:spPr>
            <a:xfrm>
              <a:off x="0" y="725599"/>
              <a:ext cx="7849185" cy="684450"/>
            </a:xfrm>
            <a:prstGeom prst="rect">
              <a:avLst/>
            </a:prstGeom>
            <a:solidFill>
              <a:srgbClr val="A25329"/>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
            <p:cNvSpPr txBox="1"/>
            <p:nvPr/>
          </p:nvSpPr>
          <p:spPr>
            <a:xfrm>
              <a:off x="0" y="725599"/>
              <a:ext cx="7849185" cy="684450"/>
            </a:xfrm>
            <a:prstGeom prst="rect">
              <a:avLst/>
            </a:prstGeom>
            <a:noFill/>
            <a:ln>
              <a:noFill/>
            </a:ln>
          </p:spPr>
          <p:txBody>
            <a:bodyPr anchorCtr="0" anchor="ctr" bIns="76200" lIns="144000" spcFirstLastPara="1" rIns="76200" wrap="square" tIns="7620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Gill Sans"/>
                  <a:ea typeface="Gill Sans"/>
                  <a:cs typeface="Gill Sans"/>
                  <a:sym typeface="Gill Sans"/>
                </a:rPr>
                <a:t>A state transition changes in the attributes (from a state to another) of an object caused by an event. </a:t>
              </a:r>
              <a:endParaRPr b="0" i="0" sz="2000" u="none" cap="none" strike="noStrike">
                <a:solidFill>
                  <a:srgbClr val="E1A98C"/>
                </a:solidFill>
                <a:latin typeface="Gill Sans"/>
                <a:ea typeface="Gill Sans"/>
                <a:cs typeface="Gill Sans"/>
                <a:sym typeface="Gill Sans"/>
              </a:endParaRPr>
            </a:p>
          </p:txBody>
        </p:sp>
        <p:sp>
          <p:nvSpPr>
            <p:cNvPr id="435" name="Google Shape;435;p15"/>
            <p:cNvSpPr/>
            <p:nvPr/>
          </p:nvSpPr>
          <p:spPr>
            <a:xfrm>
              <a:off x="0" y="1447489"/>
              <a:ext cx="7849185" cy="684450"/>
            </a:xfrm>
            <a:prstGeom prst="rect">
              <a:avLst/>
            </a:prstGeom>
            <a:solidFill>
              <a:srgbClr val="32415A"/>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5"/>
            <p:cNvSpPr txBox="1"/>
            <p:nvPr/>
          </p:nvSpPr>
          <p:spPr>
            <a:xfrm>
              <a:off x="0" y="1447489"/>
              <a:ext cx="7849185" cy="684450"/>
            </a:xfrm>
            <a:prstGeom prst="rect">
              <a:avLst/>
            </a:prstGeom>
            <a:noFill/>
            <a:ln>
              <a:noFill/>
            </a:ln>
          </p:spPr>
          <p:txBody>
            <a:bodyPr anchorCtr="0" anchor="ctr" bIns="76200" lIns="144000" spcFirstLastPara="1" rIns="76200" wrap="square" tIns="76200">
              <a:noAutofit/>
            </a:bodyPr>
            <a:lstStyle/>
            <a:p>
              <a:pPr indent="0" lvl="0" marL="0" marR="0" rtl="0" algn="l">
                <a:lnSpc>
                  <a:spcPct val="90000"/>
                </a:lnSpc>
                <a:spcBef>
                  <a:spcPts val="0"/>
                </a:spcBef>
                <a:spcAft>
                  <a:spcPts val="0"/>
                </a:spcAft>
                <a:buClr>
                  <a:schemeClr val="lt1"/>
                </a:buClr>
                <a:buSzPts val="2000"/>
                <a:buFont typeface="Gill Sans"/>
                <a:buNone/>
              </a:pPr>
              <a:r>
                <a:rPr b="1" i="0" lang="en-US" sz="2000" u="none" cap="none" strike="noStrike">
                  <a:solidFill>
                    <a:schemeClr val="lt1"/>
                  </a:solidFill>
                  <a:latin typeface="Gill Sans"/>
                  <a:ea typeface="Gill Sans"/>
                  <a:cs typeface="Gill Sans"/>
                  <a:sym typeface="Gill Sans"/>
                </a:rPr>
                <a:t>A event is something that causes the system to change state. </a:t>
              </a:r>
              <a:endParaRPr b="0" i="0" sz="2000" u="none" cap="none" strike="noStrike">
                <a:solidFill>
                  <a:srgbClr val="7B90B5"/>
                </a:solidFill>
                <a:latin typeface="Gill Sans"/>
                <a:ea typeface="Gill Sans"/>
                <a:cs typeface="Gill Sans"/>
                <a:sym typeface="Gill Sans"/>
              </a:endParaRPr>
            </a:p>
          </p:txBody>
        </p:sp>
        <p:sp>
          <p:nvSpPr>
            <p:cNvPr id="437" name="Google Shape;437;p15"/>
            <p:cNvSpPr/>
            <p:nvPr/>
          </p:nvSpPr>
          <p:spPr>
            <a:xfrm>
              <a:off x="0" y="2169379"/>
              <a:ext cx="7849185" cy="684450"/>
            </a:xfrm>
            <a:prstGeom prst="rect">
              <a:avLst/>
            </a:prstGeom>
            <a:solidFill>
              <a:srgbClr val="32415A"/>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5"/>
            <p:cNvSpPr txBox="1"/>
            <p:nvPr/>
          </p:nvSpPr>
          <p:spPr>
            <a:xfrm>
              <a:off x="0" y="2169379"/>
              <a:ext cx="7849185" cy="684450"/>
            </a:xfrm>
            <a:prstGeom prst="rect">
              <a:avLst/>
            </a:prstGeom>
            <a:noFill/>
            <a:ln>
              <a:noFill/>
            </a:ln>
          </p:spPr>
          <p:txBody>
            <a:bodyPr anchorCtr="0" anchor="ctr" bIns="76200" lIns="144000" spcFirstLastPara="1" rIns="76200" wrap="square" tIns="7620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Gill Sans"/>
                  <a:ea typeface="Gill Sans"/>
                  <a:cs typeface="Gill Sans"/>
                  <a:sym typeface="Gill Sans"/>
                </a:rPr>
                <a:t>An action is an operation initiated because of a state change. Note that action only occurs on transitions between states.</a:t>
              </a:r>
              <a:endParaRPr b="0" i="0" sz="1400" u="none" cap="none" strike="noStrike">
                <a:solidFill>
                  <a:srgbClr val="000000"/>
                </a:solidFill>
                <a:latin typeface="Arial"/>
                <a:ea typeface="Arial"/>
                <a:cs typeface="Arial"/>
                <a:sym typeface="Arial"/>
              </a:endParaRPr>
            </a:p>
          </p:txBody>
        </p:sp>
        <p:sp>
          <p:nvSpPr>
            <p:cNvPr id="439" name="Google Shape;439;p15"/>
            <p:cNvSpPr/>
            <p:nvPr/>
          </p:nvSpPr>
          <p:spPr>
            <a:xfrm>
              <a:off x="0" y="2891270"/>
              <a:ext cx="7849185" cy="684450"/>
            </a:xfrm>
            <a:prstGeom prst="rect">
              <a:avLst/>
            </a:prstGeom>
            <a:solidFill>
              <a:srgbClr val="32415A"/>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5"/>
            <p:cNvSpPr txBox="1"/>
            <p:nvPr/>
          </p:nvSpPr>
          <p:spPr>
            <a:xfrm>
              <a:off x="0" y="2891270"/>
              <a:ext cx="7849185" cy="684450"/>
            </a:xfrm>
            <a:prstGeom prst="rect">
              <a:avLst/>
            </a:prstGeom>
            <a:noFill/>
            <a:ln>
              <a:noFill/>
            </a:ln>
          </p:spPr>
          <p:txBody>
            <a:bodyPr anchorCtr="0" anchor="ctr" bIns="76200" lIns="144000" spcFirstLastPara="1" rIns="76200" wrap="square" tIns="76200">
              <a:no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Gill Sans"/>
                  <a:ea typeface="Gill Sans"/>
                  <a:cs typeface="Gill Sans"/>
                  <a:sym typeface="Gill Sans"/>
                </a:rPr>
                <a:t>Examples</a:t>
              </a:r>
              <a:endParaRPr b="0" i="0" sz="2000" u="none" cap="none" strike="noStrike">
                <a:solidFill>
                  <a:srgbClr val="7B90B5"/>
                </a:solidFill>
                <a:latin typeface="Gill Sans"/>
                <a:ea typeface="Gill Sans"/>
                <a:cs typeface="Gill Sans"/>
                <a:sym typeface="Gill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6"/>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46" name="Google Shape;446;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SCENARIO 1:  A WEBSITE SHOPPING</a:t>
            </a:r>
            <a:endParaRPr/>
          </a:p>
        </p:txBody>
      </p:sp>
      <p:sp>
        <p:nvSpPr>
          <p:cNvPr id="447" name="Google Shape;447;p16"/>
          <p:cNvSpPr txBox="1"/>
          <p:nvPr>
            <p:ph idx="1" type="body"/>
          </p:nvPr>
        </p:nvSpPr>
        <p:spPr>
          <a:xfrm>
            <a:off x="581192" y="2228003"/>
            <a:ext cx="10744305" cy="3633047"/>
          </a:xfrm>
          <a:prstGeom prst="rect">
            <a:avLst/>
          </a:prstGeom>
          <a:noFill/>
          <a:ln>
            <a:noFill/>
          </a:ln>
        </p:spPr>
        <p:txBody>
          <a:bodyPr anchorCtr="0" anchor="ctr" bIns="45700" lIns="91425" spcFirstLastPara="1" rIns="91425" wrap="square" tIns="45700">
            <a:noAutofit/>
          </a:bodyPr>
          <a:lstStyle/>
          <a:p>
            <a:pPr indent="-306000" lvl="0" marL="306000" rtl="0" algn="l">
              <a:lnSpc>
                <a:spcPct val="100000"/>
              </a:lnSpc>
              <a:spcBef>
                <a:spcPts val="0"/>
              </a:spcBef>
              <a:spcAft>
                <a:spcPts val="0"/>
              </a:spcAft>
              <a:buSzPts val="2300"/>
              <a:buChar char="◼"/>
            </a:pPr>
            <a:r>
              <a:rPr lang="en-US" sz="2500"/>
              <a:t>A website shopping basket starts out as empty. As purchases are selected, they are added to the shopping basket. Items can also be removed from the shopping basket. When the customer decides to check out, a summary of the items in the basket and the total cost are shown, for the customer to say whether this is OK or not. If the contents and price are OK, then you leave the summary display and go to the payment system. Otherwise you go back to shopping (so you can remove items if you want). </a:t>
            </a:r>
            <a:endParaRPr sz="2500"/>
          </a:p>
          <a:p>
            <a:pPr indent="-306000" lvl="0" marL="306000" rtl="0" algn="l">
              <a:lnSpc>
                <a:spcPct val="100000"/>
              </a:lnSpc>
              <a:spcBef>
                <a:spcPts val="1100"/>
              </a:spcBef>
              <a:spcAft>
                <a:spcPts val="0"/>
              </a:spcAft>
              <a:buSzPts val="2300"/>
              <a:buChar char="◼"/>
            </a:pPr>
            <a:r>
              <a:rPr lang="en-US" sz="2500"/>
              <a:t>a. Produce a state diagram showing the different states and transitions. Define a test, in terms of the sequence of states, to cover all transitions. </a:t>
            </a:r>
            <a:endParaRPr sz="2500"/>
          </a:p>
          <a:p>
            <a:pPr indent="-306000" lvl="0" marL="306000" rtl="0" algn="l">
              <a:lnSpc>
                <a:spcPct val="100000"/>
              </a:lnSpc>
              <a:spcBef>
                <a:spcPts val="1100"/>
              </a:spcBef>
              <a:spcAft>
                <a:spcPts val="0"/>
              </a:spcAft>
              <a:buSzPts val="2300"/>
              <a:buChar char="◼"/>
            </a:pPr>
            <a:r>
              <a:rPr lang="en-US" sz="2500"/>
              <a:t>b. Produce a state table. Give an example test for an invalid transition.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7"/>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53" name="Google Shape;453;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sz="2400"/>
              <a:t>SCENARIO 2:  HOW MANY TEST CASES TO COVER ALL STATE TRANSITION?</a:t>
            </a:r>
            <a:endParaRPr sz="2400"/>
          </a:p>
        </p:txBody>
      </p:sp>
      <p:pic>
        <p:nvPicPr>
          <p:cNvPr id="454" name="Google Shape;454;p17"/>
          <p:cNvPicPr preferRelativeResize="0"/>
          <p:nvPr>
            <p:ph idx="1" type="body"/>
          </p:nvPr>
        </p:nvPicPr>
        <p:blipFill rotWithShape="1">
          <a:blip r:embed="rId3">
            <a:alphaModFix/>
          </a:blip>
          <a:srcRect b="0" l="0" r="0" t="0"/>
          <a:stretch/>
        </p:blipFill>
        <p:spPr>
          <a:xfrm>
            <a:off x="169800" y="2495350"/>
            <a:ext cx="4263900" cy="3693000"/>
          </a:xfrm>
          <a:prstGeom prst="rect">
            <a:avLst/>
          </a:prstGeom>
          <a:noFill/>
          <a:ln>
            <a:noFill/>
          </a:ln>
        </p:spPr>
      </p:pic>
      <p:pic>
        <p:nvPicPr>
          <p:cNvPr id="455" name="Google Shape;455;p17"/>
          <p:cNvPicPr preferRelativeResize="0"/>
          <p:nvPr>
            <p:ph idx="2" type="body"/>
          </p:nvPr>
        </p:nvPicPr>
        <p:blipFill rotWithShape="1">
          <a:blip r:embed="rId4">
            <a:alphaModFix/>
          </a:blip>
          <a:srcRect b="0" l="0" r="0" t="0"/>
          <a:stretch/>
        </p:blipFill>
        <p:spPr>
          <a:xfrm>
            <a:off x="4584425" y="2109250"/>
            <a:ext cx="4386600" cy="3852600"/>
          </a:xfrm>
          <a:prstGeom prst="rect">
            <a:avLst/>
          </a:prstGeom>
          <a:noFill/>
          <a:ln>
            <a:noFill/>
          </a:ln>
        </p:spPr>
      </p:pic>
      <p:pic>
        <p:nvPicPr>
          <p:cNvPr id="456" name="Google Shape;456;p17"/>
          <p:cNvPicPr preferRelativeResize="0"/>
          <p:nvPr/>
        </p:nvPicPr>
        <p:blipFill rotWithShape="1">
          <a:blip r:embed="rId5">
            <a:alphaModFix/>
          </a:blip>
          <a:srcRect b="0" l="0" r="0" t="0"/>
          <a:stretch/>
        </p:blipFill>
        <p:spPr>
          <a:xfrm>
            <a:off x="9037100" y="1870400"/>
            <a:ext cx="3002500" cy="45535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8"/>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62" name="Google Shape;462;p18"/>
          <p:cNvSpPr txBox="1"/>
          <p:nvPr>
            <p:ph type="title"/>
          </p:nvPr>
        </p:nvSpPr>
        <p:spPr>
          <a:xfrm>
            <a:off x="581193" y="285008"/>
            <a:ext cx="11029500" cy="852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11111"/>
              <a:buFont typeface="Gill Sans"/>
              <a:buNone/>
            </a:pPr>
            <a:r>
              <a:rPr lang="en-US" sz="2520"/>
              <a:t>SCENARIO 3: HOW MANY TEST CASES TO COVER ALL STATE TRANSITION?</a:t>
            </a:r>
            <a:endParaRPr sz="2520"/>
          </a:p>
        </p:txBody>
      </p:sp>
      <p:pic>
        <p:nvPicPr>
          <p:cNvPr id="463" name="Google Shape;463;p18"/>
          <p:cNvPicPr preferRelativeResize="0"/>
          <p:nvPr>
            <p:ph idx="2" type="body"/>
          </p:nvPr>
        </p:nvPicPr>
        <p:blipFill rotWithShape="1">
          <a:blip r:embed="rId3">
            <a:alphaModFix/>
          </a:blip>
          <a:srcRect b="0" l="0" r="0" t="0"/>
          <a:stretch/>
        </p:blipFill>
        <p:spPr>
          <a:xfrm>
            <a:off x="-581300" y="1136992"/>
            <a:ext cx="12192000" cy="574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130cfd0b619_6_0"/>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70" name="Google Shape;470;g130cfd0b619_6_0"/>
          <p:cNvSpPr txBox="1"/>
          <p:nvPr>
            <p:ph type="title"/>
          </p:nvPr>
        </p:nvSpPr>
        <p:spPr>
          <a:xfrm>
            <a:off x="581200" y="729654"/>
            <a:ext cx="11029500" cy="457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SzPct val="84084"/>
              <a:buNone/>
            </a:pPr>
            <a:r>
              <a:rPr lang="en-US"/>
              <a:t>Example 04</a:t>
            </a:r>
            <a:endParaRPr/>
          </a:p>
        </p:txBody>
      </p:sp>
      <p:sp>
        <p:nvSpPr>
          <p:cNvPr id="471" name="Google Shape;471;g130cfd0b619_6_0"/>
          <p:cNvSpPr txBox="1"/>
          <p:nvPr>
            <p:ph idx="1" type="body"/>
          </p:nvPr>
        </p:nvSpPr>
        <p:spPr>
          <a:xfrm>
            <a:off x="292425" y="1952700"/>
            <a:ext cx="5999700" cy="4396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800">
                <a:highlight>
                  <a:schemeClr val="dk1"/>
                </a:highlight>
                <a:latin typeface="Arial"/>
                <a:ea typeface="Arial"/>
                <a:cs typeface="Arial"/>
                <a:sym typeface="Arial"/>
              </a:rPr>
              <a:t>The following state transition diagram describes the behavior of a generic scheduler of an Operating System (OS): </a:t>
            </a:r>
            <a:endParaRPr sz="1800">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US" sz="1800">
                <a:highlight>
                  <a:schemeClr val="dk1"/>
                </a:highlight>
                <a:latin typeface="Arial"/>
                <a:ea typeface="Arial"/>
                <a:cs typeface="Arial"/>
                <a:sym typeface="Arial"/>
              </a:rPr>
              <a:t>Assume a test always starts in the “Ready” state and ends when the system returns to the “Ready” state, so a test input consists of a sequence (“Ready”, event, next state, …, event, “Ready”), where all states except first and last one is different than “Ready”. </a:t>
            </a:r>
            <a:endParaRPr sz="1800">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US" sz="1800">
                <a:highlight>
                  <a:schemeClr val="dk1"/>
                </a:highlight>
                <a:latin typeface="Arial"/>
                <a:ea typeface="Arial"/>
                <a:cs typeface="Arial"/>
                <a:sym typeface="Arial"/>
              </a:rPr>
              <a:t>What is the MINIMUM number of tests needed to achieve 1-switch coverage? </a:t>
            </a:r>
            <a:endParaRPr sz="1800">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US" sz="1800">
                <a:highlight>
                  <a:schemeClr val="dk1"/>
                </a:highlight>
                <a:latin typeface="Arial"/>
                <a:ea typeface="Arial"/>
                <a:cs typeface="Arial"/>
                <a:sym typeface="Arial"/>
              </a:rPr>
              <a:t>a) 2 </a:t>
            </a:r>
            <a:endParaRPr sz="1800">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US" sz="1800">
                <a:highlight>
                  <a:schemeClr val="dk1"/>
                </a:highlight>
                <a:latin typeface="Arial"/>
                <a:ea typeface="Arial"/>
                <a:cs typeface="Arial"/>
                <a:sym typeface="Arial"/>
              </a:rPr>
              <a:t>b) 3 </a:t>
            </a:r>
            <a:endParaRPr sz="1800">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US" sz="1800">
                <a:highlight>
                  <a:schemeClr val="dk1"/>
                </a:highlight>
                <a:latin typeface="Arial"/>
                <a:ea typeface="Arial"/>
                <a:cs typeface="Arial"/>
                <a:sym typeface="Arial"/>
              </a:rPr>
              <a:t>c) 4 </a:t>
            </a:r>
            <a:endParaRPr sz="1800">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US" sz="1800">
                <a:highlight>
                  <a:schemeClr val="dk1"/>
                </a:highlight>
                <a:latin typeface="Arial"/>
                <a:ea typeface="Arial"/>
                <a:cs typeface="Arial"/>
                <a:sym typeface="Arial"/>
              </a:rPr>
              <a:t>d) 5</a:t>
            </a:r>
            <a:endParaRPr sz="1800">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US" sz="1800">
                <a:highlight>
                  <a:schemeClr val="dk1"/>
                </a:highlight>
                <a:latin typeface="Arial"/>
                <a:ea typeface="Arial"/>
                <a:cs typeface="Arial"/>
                <a:sym typeface="Arial"/>
              </a:rPr>
              <a:t> Select ONE answer</a:t>
            </a:r>
            <a:endParaRPr sz="1800">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800">
              <a:highlight>
                <a:schemeClr val="dk1"/>
              </a:highlight>
              <a:latin typeface="Arial"/>
              <a:ea typeface="Arial"/>
              <a:cs typeface="Arial"/>
              <a:sym typeface="Arial"/>
            </a:endParaRPr>
          </a:p>
          <a:p>
            <a:pPr indent="0" lvl="0" marL="0" rtl="0" algn="l">
              <a:lnSpc>
                <a:spcPct val="100000"/>
              </a:lnSpc>
              <a:spcBef>
                <a:spcPts val="0"/>
              </a:spcBef>
              <a:spcAft>
                <a:spcPts val="0"/>
              </a:spcAft>
              <a:buSzPts val="1656"/>
              <a:buNone/>
            </a:pPr>
            <a:r>
              <a:t/>
            </a:r>
            <a:endParaRPr sz="1800">
              <a:highlight>
                <a:schemeClr val="dk1"/>
              </a:highlight>
              <a:latin typeface="Arial"/>
              <a:ea typeface="Arial"/>
              <a:cs typeface="Arial"/>
              <a:sym typeface="Arial"/>
            </a:endParaRPr>
          </a:p>
        </p:txBody>
      </p:sp>
      <p:pic>
        <p:nvPicPr>
          <p:cNvPr id="472" name="Google Shape;472;g130cfd0b619_6_0"/>
          <p:cNvPicPr preferRelativeResize="0"/>
          <p:nvPr/>
        </p:nvPicPr>
        <p:blipFill>
          <a:blip r:embed="rId3">
            <a:alphaModFix/>
          </a:blip>
          <a:stretch>
            <a:fillRect/>
          </a:stretch>
        </p:blipFill>
        <p:spPr>
          <a:xfrm>
            <a:off x="6386325" y="2028500"/>
            <a:ext cx="5414725" cy="3395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9"/>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78" name="Google Shape;478;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5675"/>
              <a:buFont typeface="Gill Sans"/>
              <a:buNone/>
            </a:pPr>
            <a:r>
              <a:rPr lang="en-US"/>
              <a:t>EXAMPLE 4: HOW MANY TEST CASES TO COVER THIS STATE TRANSITION DIAGRAM?</a:t>
            </a:r>
            <a:endParaRPr/>
          </a:p>
        </p:txBody>
      </p:sp>
      <p:pic>
        <p:nvPicPr>
          <p:cNvPr id="479" name="Google Shape;479;p19"/>
          <p:cNvPicPr preferRelativeResize="0"/>
          <p:nvPr>
            <p:ph idx="2" type="body"/>
          </p:nvPr>
        </p:nvPicPr>
        <p:blipFill rotWithShape="1">
          <a:blip r:embed="rId3">
            <a:alphaModFix/>
          </a:blip>
          <a:srcRect b="0" l="0" r="0" t="0"/>
          <a:stretch/>
        </p:blipFill>
        <p:spPr>
          <a:xfrm>
            <a:off x="581193" y="1828799"/>
            <a:ext cx="11029616" cy="49602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4" name="Shape 484"/>
        <p:cNvGrpSpPr/>
        <p:nvPr/>
      </p:nvGrpSpPr>
      <p:grpSpPr>
        <a:xfrm>
          <a:off x="0" y="0"/>
          <a:ext cx="0" cy="0"/>
          <a:chOff x="0" y="0"/>
          <a:chExt cx="0" cy="0"/>
        </a:xfrm>
      </p:grpSpPr>
      <p:pic>
        <p:nvPicPr>
          <p:cNvPr descr="Young women in a library" id="485" name="Google Shape;485;p21"/>
          <p:cNvPicPr preferRelativeResize="0"/>
          <p:nvPr>
            <p:ph idx="2" type="pic"/>
          </p:nvPr>
        </p:nvPicPr>
        <p:blipFill rotWithShape="1">
          <a:blip r:embed="rId3">
            <a:alphaModFix/>
          </a:blip>
          <a:srcRect b="0" l="0" r="0" t="0"/>
          <a:stretch/>
        </p:blipFill>
        <p:spPr>
          <a:xfrm>
            <a:off x="8135815" y="606425"/>
            <a:ext cx="3600760" cy="2336067"/>
          </a:xfrm>
          <a:prstGeom prst="rect">
            <a:avLst/>
          </a:prstGeom>
          <a:noFill/>
          <a:ln>
            <a:noFill/>
          </a:ln>
        </p:spPr>
      </p:pic>
      <p:sp>
        <p:nvSpPr>
          <p:cNvPr id="486" name="Google Shape;486;p21"/>
          <p:cNvSpPr txBox="1"/>
          <p:nvPr>
            <p:ph type="title"/>
          </p:nvPr>
        </p:nvSpPr>
        <p:spPr>
          <a:xfrm>
            <a:off x="1059226" y="4262316"/>
            <a:ext cx="9391524" cy="181023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Gill Sans"/>
              <a:buNone/>
            </a:pPr>
            <a:r>
              <a:rPr b="1" lang="en-US"/>
              <a:t>WRITING TEST CASES FROM USER STORIES &amp; ACCEPTANCE CRITERIA</a:t>
            </a:r>
            <a:endParaRPr/>
          </a:p>
        </p:txBody>
      </p:sp>
      <p:sp>
        <p:nvSpPr>
          <p:cNvPr id="487" name="Google Shape;487;p21"/>
          <p:cNvSpPr txBox="1"/>
          <p:nvPr/>
        </p:nvSpPr>
        <p:spPr>
          <a:xfrm>
            <a:off x="316523" y="726831"/>
            <a:ext cx="7408985"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Process: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Business creates requirements and acceptance criteria for a user 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QA reviews and begins writing test cases.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While examining test cases, QA identifies a scenario that is not covered by the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QA communicates the scenario to the Business Analyst.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The BA realizes a change to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0"/>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93" name="Google Shape;493;p2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5675"/>
              <a:buFont typeface="Gill Sans"/>
              <a:buNone/>
            </a:pPr>
            <a:r>
              <a:rPr lang="en-US"/>
              <a:t>STATEMENT AND DECISION TESTING EXERCISE</a:t>
            </a:r>
            <a:endParaRPr/>
          </a:p>
        </p:txBody>
      </p:sp>
      <p:sp>
        <p:nvSpPr>
          <p:cNvPr id="494" name="Google Shape;494;p20"/>
          <p:cNvSpPr txBox="1"/>
          <p:nvPr>
            <p:ph idx="1" type="body"/>
          </p:nvPr>
        </p:nvSpPr>
        <p:spPr>
          <a:xfrm>
            <a:off x="130629" y="2521131"/>
            <a:ext cx="11717244" cy="3339919"/>
          </a:xfrm>
          <a:prstGeom prst="rect">
            <a:avLst/>
          </a:prstGeom>
          <a:noFill/>
          <a:ln>
            <a:noFill/>
          </a:ln>
        </p:spPr>
        <p:txBody>
          <a:bodyPr anchorCtr="0" anchor="ctr" bIns="45700" lIns="91425" spcFirstLastPara="1" rIns="91425" wrap="square" tIns="45700">
            <a:noAutofit/>
          </a:bodyPr>
          <a:lstStyle/>
          <a:p>
            <a:pPr indent="-306000" lvl="0" marL="306000" rtl="0" algn="l">
              <a:lnSpc>
                <a:spcPct val="100000"/>
              </a:lnSpc>
              <a:spcBef>
                <a:spcPts val="0"/>
              </a:spcBef>
              <a:spcAft>
                <a:spcPts val="0"/>
              </a:spcAft>
              <a:buSzPts val="2208"/>
              <a:buChar char="◼"/>
            </a:pPr>
            <a:r>
              <a:rPr lang="en-US" sz="2400"/>
              <a:t>Scenario: A vending machine dispenses either hot or cold drinks. If you choose a hot drink (e.g. tea or coffee), it asks if you want milk (and adds milk if required), then it asks if you want sugar (and adds sugar if required), then your drink is dispensed. </a:t>
            </a:r>
            <a:endParaRPr sz="2400"/>
          </a:p>
          <a:p>
            <a:pPr indent="-306000" lvl="0" marL="306000" rtl="0" algn="l">
              <a:lnSpc>
                <a:spcPct val="100000"/>
              </a:lnSpc>
              <a:spcBef>
                <a:spcPts val="1080"/>
              </a:spcBef>
              <a:spcAft>
                <a:spcPts val="0"/>
              </a:spcAft>
              <a:buSzPts val="2208"/>
              <a:buChar char="◼"/>
            </a:pPr>
            <a:r>
              <a:rPr lang="en-US" sz="2400"/>
              <a:t>a. Draw a control flow diagram for this example. (Hint: regard the selection of the type of drink as one statement.) </a:t>
            </a:r>
            <a:endParaRPr sz="2400"/>
          </a:p>
          <a:p>
            <a:pPr indent="-306000" lvl="0" marL="306000" rtl="0" algn="l">
              <a:lnSpc>
                <a:spcPct val="100000"/>
              </a:lnSpc>
              <a:spcBef>
                <a:spcPts val="1080"/>
              </a:spcBef>
              <a:spcAft>
                <a:spcPts val="0"/>
              </a:spcAft>
              <a:buSzPts val="2208"/>
              <a:buChar char="◼"/>
            </a:pPr>
            <a:r>
              <a:rPr lang="en-US" sz="2400"/>
              <a:t>b. Given the following tests, what is the statement coverage achieved? What is the decision coverage achieved? </a:t>
            </a:r>
            <a:endParaRPr sz="2400"/>
          </a:p>
          <a:p>
            <a:pPr indent="-306000" lvl="0" marL="306000" rtl="0" algn="l">
              <a:lnSpc>
                <a:spcPct val="100000"/>
              </a:lnSpc>
              <a:spcBef>
                <a:spcPts val="1080"/>
              </a:spcBef>
              <a:spcAft>
                <a:spcPts val="0"/>
              </a:spcAft>
              <a:buSzPts val="2208"/>
              <a:buChar char="◼"/>
            </a:pPr>
            <a:r>
              <a:rPr lang="en-US" sz="2400"/>
              <a:t>Test 1: Cold drink Test </a:t>
            </a:r>
            <a:endParaRPr sz="2400"/>
          </a:p>
          <a:p>
            <a:pPr indent="-306000" lvl="0" marL="306000" rtl="0" algn="l">
              <a:lnSpc>
                <a:spcPct val="100000"/>
              </a:lnSpc>
              <a:spcBef>
                <a:spcPts val="1080"/>
              </a:spcBef>
              <a:spcAft>
                <a:spcPts val="0"/>
              </a:spcAft>
              <a:buSzPts val="2208"/>
              <a:buChar char="◼"/>
            </a:pPr>
            <a:r>
              <a:rPr lang="en-US" sz="2400"/>
              <a:t>2: Hot drink with milk and sugar </a:t>
            </a:r>
            <a:endParaRPr sz="2400"/>
          </a:p>
          <a:p>
            <a:pPr indent="-306000" lvl="0" marL="306000" rtl="0" algn="l">
              <a:lnSpc>
                <a:spcPct val="100000"/>
              </a:lnSpc>
              <a:spcBef>
                <a:spcPts val="1080"/>
              </a:spcBef>
              <a:spcAft>
                <a:spcPts val="0"/>
              </a:spcAft>
              <a:buSzPts val="2208"/>
              <a:buChar char="◼"/>
            </a:pPr>
            <a:r>
              <a:rPr lang="en-US" sz="2400"/>
              <a:t>c. What additional tests would be needed to achieve 100% statement coverage? What additional tests would be needed to achieve 100% decision coverage?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2"/>
          <p:cNvSpPr txBox="1"/>
          <p:nvPr>
            <p:ph type="title"/>
          </p:nvPr>
        </p:nvSpPr>
        <p:spPr>
          <a:xfrm>
            <a:off x="1059226" y="4724400"/>
            <a:ext cx="9391524" cy="128953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Gill Sans"/>
              <a:buNone/>
            </a:pPr>
            <a:r>
              <a:rPr b="1" lang="en-US"/>
              <a:t>EXAMPLE USER STORY &amp; ACCEPTANCE CRITERIA</a:t>
            </a:r>
            <a:endParaRPr/>
          </a:p>
        </p:txBody>
      </p:sp>
      <p:sp>
        <p:nvSpPr>
          <p:cNvPr id="500" name="Google Shape;500;p22"/>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501" name="Google Shape;501;p22"/>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TEACH A COURSE</a:t>
            </a:r>
            <a:endParaRPr/>
          </a:p>
        </p:txBody>
      </p:sp>
      <p:sp>
        <p:nvSpPr>
          <p:cNvPr id="502" name="Google Shape;502;p22"/>
          <p:cNvSpPr txBox="1"/>
          <p:nvPr/>
        </p:nvSpPr>
        <p:spPr>
          <a:xfrm>
            <a:off x="650694" y="890954"/>
            <a:ext cx="108906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Gill Sans"/>
                <a:ea typeface="Gill Sans"/>
                <a:cs typeface="Gill Sans"/>
                <a:sym typeface="Gill Sans"/>
              </a:rPr>
              <a:t>As a recurring customer, I want to reorder items from my previous orders so I don’t have to search for them each time.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Gill Sans"/>
                <a:ea typeface="Gill Sans"/>
                <a:cs typeface="Gill Sans"/>
                <a:sym typeface="Gill Sans"/>
              </a:rPr>
              <a:t>Acceptance Criteria 1:  Order history option is displayed on accounts page.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Gill Sans"/>
                <a:ea typeface="Gill Sans"/>
                <a:cs typeface="Gill Sans"/>
                <a:sym typeface="Gill Sans"/>
              </a:rPr>
              <a:t>Acceptance Criteria 2: Previously purchased items are displayed when clicking on order history.</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Gill Sans"/>
                <a:ea typeface="Gill Sans"/>
                <a:cs typeface="Gill Sans"/>
                <a:sym typeface="Gill Sans"/>
              </a:rPr>
              <a:t>Acceptance Criteria 3. User may add previously ordered items to the cart.</a:t>
            </a:r>
            <a:endParaRPr b="0" i="0" sz="18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Request: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1. Think about the Workflow</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2. Create the Happy Path</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Gill Sans"/>
                <a:ea typeface="Gill Sans"/>
                <a:cs typeface="Gill Sans"/>
                <a:sym typeface="Gill Sans"/>
              </a:rPr>
              <a:t>3. </a:t>
            </a:r>
            <a:r>
              <a:rPr b="0" i="0" lang="en-US" sz="1800" u="none" cap="none" strike="noStrike">
                <a:solidFill>
                  <a:schemeClr val="lt1"/>
                </a:solidFill>
                <a:latin typeface="Gill Sans"/>
                <a:ea typeface="Gill Sans"/>
                <a:cs typeface="Gill Sans"/>
                <a:sym typeface="Gill Sans"/>
              </a:rPr>
              <a:t>Negative Testing: What are all the possible error cases that can happen?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4. Boundaries:??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0" y="0"/>
            <a:ext cx="12192000" cy="6858000"/>
          </a:xfrm>
          <a:prstGeom prst="rect">
            <a:avLst/>
          </a:pr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
          <p:cNvSpPr txBox="1"/>
          <p:nvPr>
            <p:ph type="title"/>
          </p:nvPr>
        </p:nvSpPr>
        <p:spPr>
          <a:xfrm>
            <a:off x="513654" y="702156"/>
            <a:ext cx="6004712" cy="118872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A25329"/>
              </a:buClr>
              <a:buSzPct val="111111"/>
              <a:buFont typeface="Gill Sans"/>
              <a:buNone/>
            </a:pPr>
            <a:r>
              <a:rPr lang="en-US" sz="2520">
                <a:solidFill>
                  <a:srgbClr val="A25329"/>
                </a:solidFill>
              </a:rPr>
              <a:t>EQUIVALENCE PARTITIONING/BOUNDARY VALUE ANALYSIS EXERCISE </a:t>
            </a:r>
            <a:endParaRPr/>
          </a:p>
        </p:txBody>
      </p:sp>
      <p:sp>
        <p:nvSpPr>
          <p:cNvPr id="256" name="Google Shape;256;p3"/>
          <p:cNvSpPr/>
          <p:nvPr/>
        </p:nvSpPr>
        <p:spPr>
          <a:xfrm>
            <a:off x="638620" y="457200"/>
            <a:ext cx="3511233" cy="9143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
          <p:cNvSpPr txBox="1"/>
          <p:nvPr>
            <p:ph idx="4294967295" type="body"/>
          </p:nvPr>
        </p:nvSpPr>
        <p:spPr>
          <a:xfrm>
            <a:off x="541282" y="1796715"/>
            <a:ext cx="5977084" cy="34937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208"/>
              <a:buNone/>
            </a:pPr>
            <a:r>
              <a:rPr lang="en-US" sz="2400"/>
              <a:t>We will cover these skills:</a:t>
            </a:r>
            <a:endParaRPr/>
          </a:p>
          <a:p>
            <a:pPr indent="-306000" lvl="0" marL="306000" rtl="0" algn="l">
              <a:lnSpc>
                <a:spcPct val="90000"/>
              </a:lnSpc>
              <a:spcBef>
                <a:spcPts val="1140"/>
              </a:spcBef>
              <a:spcAft>
                <a:spcPts val="0"/>
              </a:spcAft>
              <a:buSzPts val="2484"/>
              <a:buChar char="◼"/>
            </a:pPr>
            <a:r>
              <a:rPr lang="en-US" sz="2700"/>
              <a:t>What is Equivalence Partitioning?</a:t>
            </a:r>
            <a:endParaRPr/>
          </a:p>
          <a:p>
            <a:pPr indent="-306000" lvl="0" marL="306000" rtl="0" algn="l">
              <a:lnSpc>
                <a:spcPct val="90000"/>
              </a:lnSpc>
              <a:spcBef>
                <a:spcPts val="1140"/>
              </a:spcBef>
              <a:spcAft>
                <a:spcPts val="0"/>
              </a:spcAft>
              <a:buSzPts val="2484"/>
              <a:buChar char="◼"/>
            </a:pPr>
            <a:r>
              <a:rPr i="1" lang="en-US" sz="2700"/>
              <a:t>How to do Equivalence Partitioning?</a:t>
            </a:r>
            <a:endParaRPr/>
          </a:p>
          <a:p>
            <a:pPr indent="-306000" lvl="0" marL="306000" rtl="0" algn="l">
              <a:lnSpc>
                <a:spcPct val="90000"/>
              </a:lnSpc>
              <a:spcBef>
                <a:spcPts val="1140"/>
              </a:spcBef>
              <a:spcAft>
                <a:spcPts val="0"/>
              </a:spcAft>
              <a:buSzPts val="2484"/>
              <a:buChar char="◼"/>
            </a:pPr>
            <a:r>
              <a:rPr i="1" lang="en-US" sz="2700"/>
              <a:t>What is Boundary Value Analysis?</a:t>
            </a:r>
            <a:endParaRPr sz="2700"/>
          </a:p>
          <a:p>
            <a:pPr indent="-306000" lvl="0" marL="306000" rtl="0" algn="l">
              <a:lnSpc>
                <a:spcPct val="90000"/>
              </a:lnSpc>
              <a:spcBef>
                <a:spcPts val="1140"/>
              </a:spcBef>
              <a:spcAft>
                <a:spcPts val="0"/>
              </a:spcAft>
              <a:buSzPts val="2484"/>
              <a:buChar char="◼"/>
            </a:pPr>
            <a:r>
              <a:rPr i="1" lang="en-US" sz="2700"/>
              <a:t>How to do Boundary Value Analysis?</a:t>
            </a:r>
            <a:endParaRPr sz="2700"/>
          </a:p>
          <a:p>
            <a:pPr indent="-306000" lvl="0" marL="306000" rtl="0" algn="l">
              <a:lnSpc>
                <a:spcPct val="90000"/>
              </a:lnSpc>
              <a:spcBef>
                <a:spcPts val="1140"/>
              </a:spcBef>
              <a:spcAft>
                <a:spcPts val="0"/>
              </a:spcAft>
              <a:buSzPts val="2484"/>
              <a:buChar char="◼"/>
            </a:pPr>
            <a:r>
              <a:rPr i="1" lang="en-US" sz="2700"/>
              <a:t>Boundary Value Analysis with Equivalence Partitioning</a:t>
            </a:r>
            <a:endParaRPr sz="2700"/>
          </a:p>
        </p:txBody>
      </p:sp>
      <p:pic>
        <p:nvPicPr>
          <p:cNvPr descr="women collaborating&#10;" id="258" name="Google Shape;258;p3"/>
          <p:cNvPicPr preferRelativeResize="0"/>
          <p:nvPr>
            <p:ph idx="4294967295" type="body"/>
          </p:nvPr>
        </p:nvPicPr>
        <p:blipFill rotWithShape="1">
          <a:blip r:embed="rId3">
            <a:alphaModFix/>
          </a:blip>
          <a:srcRect b="0" l="0" r="0" t="0"/>
          <a:stretch/>
        </p:blipFill>
        <p:spPr>
          <a:xfrm>
            <a:off x="7184571" y="0"/>
            <a:ext cx="5005714" cy="6858000"/>
          </a:xfrm>
          <a:prstGeom prst="rect">
            <a:avLst/>
          </a:prstGeom>
          <a:noFill/>
          <a:ln>
            <a:noFill/>
          </a:ln>
        </p:spPr>
      </p:pic>
      <p:sp>
        <p:nvSpPr>
          <p:cNvPr id="259" name="Google Shape;259;p3"/>
          <p:cNvSpPr txBox="1"/>
          <p:nvPr>
            <p:ph idx="12" type="sldNum"/>
          </p:nvPr>
        </p:nvSpPr>
        <p:spPr>
          <a:xfrm>
            <a:off x="10795362" y="6423914"/>
            <a:ext cx="1052510"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900"/>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3"/>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508" name="Google Shape;508;p43"/>
          <p:cNvSpPr txBox="1"/>
          <p:nvPr>
            <p:ph type="title"/>
          </p:nvPr>
        </p:nvSpPr>
        <p:spPr>
          <a:xfrm>
            <a:off x="581192" y="702156"/>
            <a:ext cx="11029616" cy="45023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84084"/>
              <a:buFont typeface="Gill Sans"/>
              <a:buNone/>
            </a:pPr>
            <a:r>
              <a:rPr b="1" lang="en-US"/>
              <a:t>A Tester Walks into a Bar: Reviewing Test Techniques</a:t>
            </a:r>
            <a:endParaRPr/>
          </a:p>
        </p:txBody>
      </p:sp>
      <p:sp>
        <p:nvSpPr>
          <p:cNvPr id="509" name="Google Shape;509;p4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123444" rtl="0" algn="l">
              <a:lnSpc>
                <a:spcPct val="100000"/>
              </a:lnSpc>
              <a:spcBef>
                <a:spcPts val="360"/>
              </a:spcBef>
              <a:spcAft>
                <a:spcPts val="0"/>
              </a:spcAft>
              <a:buSzPts val="1656"/>
              <a:buNone/>
            </a:pPr>
            <a:r>
              <a:rPr b="1" lang="en-US"/>
              <a:t>Summary: </a:t>
            </a:r>
            <a:endParaRPr/>
          </a:p>
          <a:p>
            <a:pPr indent="-333756" lvl="0" marL="457200" rtl="0" algn="l">
              <a:lnSpc>
                <a:spcPct val="100000"/>
              </a:lnSpc>
              <a:spcBef>
                <a:spcPts val="360"/>
              </a:spcBef>
              <a:spcAft>
                <a:spcPts val="0"/>
              </a:spcAft>
              <a:buSzPts val="1656"/>
              <a:buChar char="◼"/>
            </a:pPr>
            <a:r>
              <a:rPr lang="en-US"/>
              <a:t>A tester walks into a bar and orders a beer. Then he orders ten beers, negative one beer, zero beers ... There are many variations of this joke. So let's try to think of every variation! Continuing the scenario of ordering beers at a bar, let's build test cases for how we would test the beer-ordering process as though it were software.</a:t>
            </a:r>
            <a:endParaRPr/>
          </a:p>
          <a:p>
            <a:pPr indent="-333756" lvl="0" marL="457200" rtl="0" algn="l">
              <a:lnSpc>
                <a:spcPct val="100000"/>
              </a:lnSpc>
              <a:spcBef>
                <a:spcPts val="360"/>
              </a:spcBef>
              <a:spcAft>
                <a:spcPts val="0"/>
              </a:spcAft>
              <a:buSzPts val="1656"/>
              <a:buChar char="◼"/>
            </a:pPr>
            <a:r>
              <a:rPr lang="en-US"/>
              <a:t>You know this joke, right? A tester walks into a bar and orders a beer. Then he orders ten beers, negative one beer, and so on. There are many variations.</a:t>
            </a:r>
            <a:endParaRPr/>
          </a:p>
          <a:p>
            <a:pPr indent="-333756" lvl="0" marL="457200" rtl="0" algn="l">
              <a:lnSpc>
                <a:spcPct val="100000"/>
              </a:lnSpc>
              <a:spcBef>
                <a:spcPts val="360"/>
              </a:spcBef>
              <a:spcAft>
                <a:spcPts val="0"/>
              </a:spcAft>
              <a:buSzPts val="1656"/>
              <a:buChar char="◼"/>
            </a:pPr>
            <a:r>
              <a:rPr lang="en-US"/>
              <a:t>Based on the joke, let’s do an exercise to build test cases for each scenario. It will put your testing techniques through their paces, and it will be fun!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4"/>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515" name="Google Shape;515;p44"/>
          <p:cNvSpPr txBox="1"/>
          <p:nvPr>
            <p:ph type="title"/>
          </p:nvPr>
        </p:nvSpPr>
        <p:spPr>
          <a:xfrm>
            <a:off x="650267" y="1807331"/>
            <a:ext cx="11029500" cy="1013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5675"/>
              <a:buFont typeface="Gill Sans"/>
              <a:buNone/>
            </a:pPr>
            <a:r>
              <a:rPr b="1" lang="en-US"/>
              <a:t>Equivalence partitioning and Boundary value Analysis?</a:t>
            </a:r>
            <a:br>
              <a:rPr b="1" lang="en-US"/>
            </a:br>
            <a:r>
              <a:rPr b="1" lang="en-US"/>
              <a:t>Think about the number of beer bottles that a person can order?</a:t>
            </a:r>
            <a:endParaRPr/>
          </a:p>
        </p:txBody>
      </p:sp>
      <p:sp>
        <p:nvSpPr>
          <p:cNvPr id="516" name="Google Shape;516;p4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123444" rtl="0" algn="l">
              <a:lnSpc>
                <a:spcPct val="100000"/>
              </a:lnSpc>
              <a:spcBef>
                <a:spcPts val="360"/>
              </a:spcBef>
              <a:spcAft>
                <a:spcPts val="0"/>
              </a:spcAft>
              <a:buSzPts val="1656"/>
              <a:buNone/>
            </a:pPr>
            <a:r>
              <a:rPr lang="en-US"/>
              <a:t>The first test cases will be easy, using equivalence partitioning. </a:t>
            </a:r>
            <a:endParaRPr/>
          </a:p>
          <a:p>
            <a:pPr indent="0" lvl="0" marL="123444" rtl="0" algn="l">
              <a:lnSpc>
                <a:spcPct val="100000"/>
              </a:lnSpc>
              <a:spcBef>
                <a:spcPts val="360"/>
              </a:spcBef>
              <a:spcAft>
                <a:spcPts val="0"/>
              </a:spcAft>
              <a:buSzPts val="1656"/>
              <a:buNone/>
            </a:pPr>
            <a:r>
              <a:rPr lang="en-US"/>
              <a:t>The only valid partition is a range of integers, starting from one beer. But what’s the upper limit of this range? Theoretically, it can be infinite, because there are no rules printed on the wall of any bar stating how many beers you can order. Still, we have to consider real-life restrictions, like how many beers can a bar store and what’s the highest number of beers a group of friends would order at the same time. Based on this reasoning, I think a dozen would be a pretty good upper limit of the valid equivalence partition.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5"/>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522" name="Google Shape;522;p4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75675"/>
              <a:buFont typeface="Gill Sans"/>
              <a:buNone/>
            </a:pPr>
            <a:r>
              <a:rPr b="1" lang="en-US"/>
              <a:t>Decision table?</a:t>
            </a:r>
            <a:br>
              <a:rPr b="1" lang="en-US"/>
            </a:br>
            <a:r>
              <a:rPr b="1" lang="en-US"/>
              <a:t>Think about the condition to serve beer at the bar?</a:t>
            </a:r>
            <a:endParaRPr/>
          </a:p>
        </p:txBody>
      </p:sp>
      <p:sp>
        <p:nvSpPr>
          <p:cNvPr id="523" name="Google Shape;523;p4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123444" rtl="0" algn="l">
              <a:lnSpc>
                <a:spcPct val="100000"/>
              </a:lnSpc>
              <a:spcBef>
                <a:spcPts val="360"/>
              </a:spcBef>
              <a:spcAft>
                <a:spcPts val="0"/>
              </a:spcAft>
              <a:buSzPts val="1656"/>
              <a:buNone/>
            </a:pPr>
            <a:r>
              <a:rPr lang="en-US"/>
              <a:t>Suppose that the service is applied (can order beer) when the person meets the following conditions: </a:t>
            </a:r>
            <a:endParaRPr/>
          </a:p>
          <a:p>
            <a:pPr indent="-333756" lvl="0" marL="457200" rtl="0" algn="l">
              <a:lnSpc>
                <a:spcPct val="100000"/>
              </a:lnSpc>
              <a:spcBef>
                <a:spcPts val="360"/>
              </a:spcBef>
              <a:spcAft>
                <a:spcPts val="0"/>
              </a:spcAft>
              <a:buSzPts val="1656"/>
              <a:buChar char="◼"/>
            </a:pPr>
            <a:r>
              <a:rPr lang="en-US"/>
              <a:t>Over 18 years old and allowed to drink beer. </a:t>
            </a:r>
            <a:endParaRPr/>
          </a:p>
          <a:p>
            <a:pPr indent="-333756" lvl="0" marL="457200" rtl="0" algn="l">
              <a:lnSpc>
                <a:spcPct val="100000"/>
              </a:lnSpc>
              <a:spcBef>
                <a:spcPts val="360"/>
              </a:spcBef>
              <a:spcAft>
                <a:spcPts val="0"/>
              </a:spcAft>
              <a:buSzPts val="1656"/>
              <a:buChar char="◼"/>
            </a:pPr>
            <a:r>
              <a:rPr lang="en-US"/>
              <a:t>Not sick (not allowed to drink alcohol).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6"/>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529" name="Google Shape;529;p46"/>
          <p:cNvSpPr txBox="1"/>
          <p:nvPr>
            <p:ph type="title"/>
          </p:nvPr>
        </p:nvSpPr>
        <p:spPr>
          <a:xfrm>
            <a:off x="581192" y="702156"/>
            <a:ext cx="4354063" cy="36190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84084"/>
              <a:buFont typeface="Gill Sans"/>
              <a:buNone/>
            </a:pPr>
            <a:r>
              <a:rPr lang="en-US"/>
              <a:t>State Transition </a:t>
            </a:r>
            <a:endParaRPr/>
          </a:p>
        </p:txBody>
      </p:sp>
      <p:sp>
        <p:nvSpPr>
          <p:cNvPr id="530" name="Google Shape;530;p4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123444" rtl="0" algn="l">
              <a:lnSpc>
                <a:spcPct val="100000"/>
              </a:lnSpc>
              <a:spcBef>
                <a:spcPts val="360"/>
              </a:spcBef>
              <a:spcAft>
                <a:spcPts val="0"/>
              </a:spcAft>
              <a:buSzPts val="1656"/>
              <a:buNone/>
            </a:pPr>
            <a:r>
              <a:rPr lang="en-US"/>
              <a:t>You can test the beer ordering process</a:t>
            </a:r>
            <a:endParaRPr/>
          </a:p>
          <a:p>
            <a:pPr indent="0" lvl="0" marL="123444" rtl="0" algn="l">
              <a:lnSpc>
                <a:spcPct val="100000"/>
              </a:lnSpc>
              <a:spcBef>
                <a:spcPts val="360"/>
              </a:spcBef>
              <a:spcAft>
                <a:spcPts val="0"/>
              </a:spcAft>
              <a:buSzPts val="1656"/>
              <a:buNone/>
            </a:pPr>
            <a:r>
              <a:rPr lang="en-US"/>
              <a:t> with state transition diagram?</a:t>
            </a:r>
            <a:endParaRPr/>
          </a:p>
        </p:txBody>
      </p:sp>
      <p:pic>
        <p:nvPicPr>
          <p:cNvPr descr="Flow chart showing beer-ordering scenarios" id="531" name="Google Shape;531;p46"/>
          <p:cNvPicPr preferRelativeResize="0"/>
          <p:nvPr/>
        </p:nvPicPr>
        <p:blipFill rotWithShape="1">
          <a:blip r:embed="rId3">
            <a:alphaModFix/>
          </a:blip>
          <a:srcRect b="0" l="0" r="0" t="0"/>
          <a:stretch/>
        </p:blipFill>
        <p:spPr>
          <a:xfrm>
            <a:off x="4797475" y="1855125"/>
            <a:ext cx="6951325" cy="4514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78cac3bf5d_0_4205"/>
          <p:cNvSpPr txBox="1"/>
          <p:nvPr>
            <p:ph idx="12" type="sldNum"/>
          </p:nvPr>
        </p:nvSpPr>
        <p:spPr>
          <a:xfrm>
            <a:off x="10795363"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538" name="Google Shape;538;g178cac3bf5d_0_4205"/>
          <p:cNvSpPr txBox="1"/>
          <p:nvPr>
            <p:ph type="title"/>
          </p:nvPr>
        </p:nvSpPr>
        <p:spPr>
          <a:xfrm>
            <a:off x="581250" y="169300"/>
            <a:ext cx="11029500" cy="1064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Use-case Testing</a:t>
            </a:r>
            <a:endParaRPr/>
          </a:p>
        </p:txBody>
      </p:sp>
      <p:sp>
        <p:nvSpPr>
          <p:cNvPr id="539" name="Google Shape;539;g178cac3bf5d_0_4205"/>
          <p:cNvSpPr txBox="1"/>
          <p:nvPr>
            <p:ph idx="1" type="body"/>
          </p:nvPr>
        </p:nvSpPr>
        <p:spPr>
          <a:xfrm>
            <a:off x="178175" y="1835425"/>
            <a:ext cx="5434500" cy="4588500"/>
          </a:xfrm>
          <a:prstGeom prst="rect">
            <a:avLst/>
          </a:prstGeom>
        </p:spPr>
        <p:txBody>
          <a:bodyPr anchorCtr="0" anchor="ctr" bIns="45700" lIns="91425" spcFirstLastPara="1" rIns="91425" wrap="square" tIns="45700">
            <a:normAutofit lnSpcReduction="20000"/>
          </a:bodyPr>
          <a:lstStyle/>
          <a:p>
            <a:pPr indent="0" lvl="0" marL="0" rtl="0" algn="l">
              <a:spcBef>
                <a:spcPts val="360"/>
              </a:spcBef>
              <a:spcAft>
                <a:spcPts val="0"/>
              </a:spcAft>
              <a:buNone/>
            </a:pPr>
            <a:r>
              <a:rPr lang="en-US"/>
              <a:t>Easytravel is a card which is used to paying for journeys on buses and subways. The user can store credit to the card at the Easytravel Loading Machines and the system automatically deducts the journey fee when the user inserts the card into the card reader/writer on a bus or at the subway station. You are a member of the Easytravel project team, and the following user story has been given to you for reviewing. </a:t>
            </a:r>
            <a:endParaRPr/>
          </a:p>
          <a:p>
            <a:pPr indent="0" lvl="0" marL="0" rtl="0" algn="l">
              <a:spcBef>
                <a:spcPts val="360"/>
              </a:spcBef>
              <a:spcAft>
                <a:spcPts val="0"/>
              </a:spcAft>
              <a:buNone/>
            </a:pPr>
            <a:r>
              <a:rPr lang="en-US"/>
              <a:t>USE CASE: ADD TO EASYTRAVEL BALANCE FROM CREDIT CARD Use case ID: UC-201201 </a:t>
            </a:r>
            <a:endParaRPr/>
          </a:p>
          <a:p>
            <a:pPr indent="0" lvl="0" marL="0" rtl="0" algn="l">
              <a:spcBef>
                <a:spcPts val="360"/>
              </a:spcBef>
              <a:spcAft>
                <a:spcPts val="0"/>
              </a:spcAft>
              <a:buNone/>
            </a:pPr>
            <a:r>
              <a:rPr lang="en-US"/>
              <a:t>Purpose: User is increasing the balance on their Easytravel card .</a:t>
            </a:r>
            <a:endParaRPr/>
          </a:p>
          <a:p>
            <a:pPr indent="0" lvl="0" marL="0" rtl="0" algn="l">
              <a:spcBef>
                <a:spcPts val="360"/>
              </a:spcBef>
              <a:spcAft>
                <a:spcPts val="0"/>
              </a:spcAft>
              <a:buNone/>
            </a:pPr>
            <a:r>
              <a:rPr lang="en-US"/>
              <a:t>Actors: user, system Pre-conditions: User has a valid Easytravel card and a credit card.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Practice: </a:t>
            </a:r>
            <a:endParaRPr/>
          </a:p>
          <a:p>
            <a:pPr indent="-333756" lvl="0" marL="457200" rtl="0" algn="l">
              <a:spcBef>
                <a:spcPts val="360"/>
              </a:spcBef>
              <a:spcAft>
                <a:spcPts val="0"/>
              </a:spcAft>
              <a:buSzPts val="1656"/>
              <a:buAutoNum type="arabicPeriod"/>
            </a:pPr>
            <a:r>
              <a:rPr lang="en-US"/>
              <a:t>How many test cases are required to achieve the minimum coverage for this use case? </a:t>
            </a:r>
            <a:endParaRPr/>
          </a:p>
          <a:p>
            <a:pPr indent="-333756" lvl="0" marL="457200" rtl="0" algn="l">
              <a:spcBef>
                <a:spcPts val="0"/>
              </a:spcBef>
              <a:spcAft>
                <a:spcPts val="0"/>
              </a:spcAft>
              <a:buSzPts val="1656"/>
              <a:buAutoNum type="arabicPeriod"/>
            </a:pPr>
            <a:r>
              <a:rPr lang="en-US"/>
              <a:t>Write test cases</a:t>
            </a:r>
            <a:endParaRPr/>
          </a:p>
        </p:txBody>
      </p:sp>
      <p:pic>
        <p:nvPicPr>
          <p:cNvPr id="540" name="Google Shape;540;g178cac3bf5d_0_4205"/>
          <p:cNvPicPr preferRelativeResize="0"/>
          <p:nvPr/>
        </p:nvPicPr>
        <p:blipFill>
          <a:blip r:embed="rId3">
            <a:alphaModFix/>
          </a:blip>
          <a:stretch>
            <a:fillRect/>
          </a:stretch>
        </p:blipFill>
        <p:spPr>
          <a:xfrm>
            <a:off x="5707825" y="1539350"/>
            <a:ext cx="6338475" cy="5064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178cac3bf5d_0_4882"/>
          <p:cNvSpPr txBox="1"/>
          <p:nvPr>
            <p:ph idx="12" type="sldNum"/>
          </p:nvPr>
        </p:nvSpPr>
        <p:spPr>
          <a:xfrm>
            <a:off x="10795363"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547" name="Google Shape;547;g178cac3bf5d_0_4882"/>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548" name="Google Shape;548;g178cac3bf5d_0_4882"/>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3" name="Shape 553"/>
        <p:cNvGrpSpPr/>
        <p:nvPr/>
      </p:nvGrpSpPr>
      <p:grpSpPr>
        <a:xfrm>
          <a:off x="0" y="0"/>
          <a:ext cx="0" cy="0"/>
          <a:chOff x="0" y="0"/>
          <a:chExt cx="0" cy="0"/>
        </a:xfrm>
      </p:grpSpPr>
      <p:pic>
        <p:nvPicPr>
          <p:cNvPr descr="Young women in a library" id="554" name="Google Shape;554;p23"/>
          <p:cNvPicPr preferRelativeResize="0"/>
          <p:nvPr>
            <p:ph idx="2" type="pic"/>
          </p:nvPr>
        </p:nvPicPr>
        <p:blipFill rotWithShape="1">
          <a:blip r:embed="rId3">
            <a:alphaModFix/>
          </a:blip>
          <a:srcRect b="0" l="0" r="0" t="0"/>
          <a:stretch/>
        </p:blipFill>
        <p:spPr>
          <a:xfrm>
            <a:off x="450662" y="606425"/>
            <a:ext cx="11285913" cy="3536950"/>
          </a:xfrm>
          <a:prstGeom prst="rect">
            <a:avLst/>
          </a:prstGeom>
          <a:noFill/>
          <a:ln>
            <a:noFill/>
          </a:ln>
        </p:spPr>
      </p:pic>
      <p:sp>
        <p:nvSpPr>
          <p:cNvPr id="555" name="Google Shape;555;p23"/>
          <p:cNvSpPr txBox="1"/>
          <p:nvPr>
            <p:ph type="title"/>
          </p:nvPr>
        </p:nvSpPr>
        <p:spPr>
          <a:xfrm>
            <a:off x="1059226" y="4262316"/>
            <a:ext cx="9391524"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Gill Sans"/>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
          <p:cNvSpPr/>
          <p:nvPr/>
        </p:nvSpPr>
        <p:spPr>
          <a:xfrm>
            <a:off x="0" y="0"/>
            <a:ext cx="12192000" cy="6858000"/>
          </a:xfrm>
          <a:prstGeom prst="rect">
            <a:avLst/>
          </a:pr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
          <p:cNvSpPr txBox="1"/>
          <p:nvPr>
            <p:ph type="title"/>
          </p:nvPr>
        </p:nvSpPr>
        <p:spPr>
          <a:xfrm>
            <a:off x="513654" y="702156"/>
            <a:ext cx="6004712" cy="93070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11111"/>
              <a:buFont typeface="Gill Sans"/>
              <a:buNone/>
            </a:pPr>
            <a:r>
              <a:rPr i="1" lang="en-US" sz="2520">
                <a:solidFill>
                  <a:schemeClr val="dk1"/>
                </a:solidFill>
              </a:rPr>
              <a:t>HOW TO DO EQUIVALENCE PARTITIONING AND BOUNDARY VALUE ANALYSIS? </a:t>
            </a:r>
            <a:endParaRPr sz="2520">
              <a:solidFill>
                <a:schemeClr val="dk1"/>
              </a:solidFill>
            </a:endParaRPr>
          </a:p>
        </p:txBody>
      </p:sp>
      <p:sp>
        <p:nvSpPr>
          <p:cNvPr id="270" name="Google Shape;270;p4"/>
          <p:cNvSpPr/>
          <p:nvPr/>
        </p:nvSpPr>
        <p:spPr>
          <a:xfrm>
            <a:off x="638620" y="457200"/>
            <a:ext cx="3511233" cy="9143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
          <p:cNvSpPr txBox="1"/>
          <p:nvPr>
            <p:ph idx="4294967295" type="body"/>
          </p:nvPr>
        </p:nvSpPr>
        <p:spPr>
          <a:xfrm>
            <a:off x="541282" y="3716976"/>
            <a:ext cx="5977084" cy="7664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208"/>
              <a:buNone/>
            </a:pPr>
            <a:r>
              <a:rPr i="1" lang="en-US" sz="2400"/>
              <a:t>Consider that you are filling an online application form for a gym membership. What are the most important criteria for getting a membership? Of course, the age! Most of the gyms have age criteria of 16-60, where you can independently get the membership without any supervision needed. If you look at below membership form, you will need to fill age first. After that, depending on whether you are between 16-60, you can go further. Otherwise, you will get a message that you cannot get a membership.</a:t>
            </a:r>
            <a:endParaRPr b="1" sz="2400"/>
          </a:p>
        </p:txBody>
      </p:sp>
      <p:sp>
        <p:nvSpPr>
          <p:cNvPr id="272" name="Google Shape;272;p4"/>
          <p:cNvSpPr txBox="1"/>
          <p:nvPr>
            <p:ph idx="12" type="sldNum"/>
          </p:nvPr>
        </p:nvSpPr>
        <p:spPr>
          <a:xfrm>
            <a:off x="10795363" y="6423914"/>
            <a:ext cx="1052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descr="gym_form" id="273" name="Google Shape;273;p4"/>
          <p:cNvPicPr preferRelativeResize="0"/>
          <p:nvPr/>
        </p:nvPicPr>
        <p:blipFill rotWithShape="1">
          <a:blip r:embed="rId3">
            <a:alphaModFix/>
          </a:blip>
          <a:srcRect b="0" l="0" r="0" t="0"/>
          <a:stretch/>
        </p:blipFill>
        <p:spPr>
          <a:xfrm>
            <a:off x="6897189" y="240156"/>
            <a:ext cx="5294811" cy="66178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
          <p:cNvSpPr txBox="1"/>
          <p:nvPr>
            <p:ph type="title"/>
          </p:nvPr>
        </p:nvSpPr>
        <p:spPr>
          <a:xfrm>
            <a:off x="358528" y="641100"/>
            <a:ext cx="7479185" cy="76968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A25329"/>
              </a:buClr>
              <a:buSzPct val="111111"/>
              <a:buFont typeface="Gill Sans"/>
              <a:buNone/>
            </a:pPr>
            <a:r>
              <a:rPr lang="en-US" sz="2520"/>
              <a:t>EQUIVALENCE PARTITIONING/BOUNDARY VALUE ANALYSIS EXERCISE </a:t>
            </a:r>
            <a:endParaRPr/>
          </a:p>
        </p:txBody>
      </p:sp>
      <p:sp>
        <p:nvSpPr>
          <p:cNvPr id="280" name="Google Shape;280;p5"/>
          <p:cNvSpPr txBox="1"/>
          <p:nvPr>
            <p:ph idx="1" type="body"/>
          </p:nvPr>
        </p:nvSpPr>
        <p:spPr>
          <a:xfrm>
            <a:off x="358529" y="1410789"/>
            <a:ext cx="7688635" cy="4335133"/>
          </a:xfrm>
          <a:prstGeom prst="rect">
            <a:avLst/>
          </a:prstGeom>
          <a:noFill/>
          <a:ln>
            <a:noFill/>
          </a:ln>
        </p:spPr>
        <p:txBody>
          <a:bodyPr anchorCtr="0" anchor="ctr" bIns="45700" lIns="91425" spcFirstLastPara="1" rIns="91425" wrap="square" tIns="45700">
            <a:normAutofit lnSpcReduction="10000"/>
          </a:bodyPr>
          <a:lstStyle/>
          <a:p>
            <a:pPr indent="-216000" lvl="0" marL="216000" rtl="0" algn="l">
              <a:lnSpc>
                <a:spcPct val="80000"/>
              </a:lnSpc>
              <a:spcBef>
                <a:spcPts val="0"/>
              </a:spcBef>
              <a:spcAft>
                <a:spcPts val="0"/>
              </a:spcAft>
              <a:buSzPts val="2208"/>
              <a:buFont typeface="Noto Sans"/>
              <a:buChar char="▪"/>
            </a:pPr>
            <a:r>
              <a:rPr b="1" lang="en-US" sz="2400"/>
              <a:t>Scenario</a:t>
            </a:r>
            <a:r>
              <a:rPr lang="en-US" sz="2400"/>
              <a:t>: If you take the train before 9:30 am or in the afternoon after 4:00 pm until 7:30 pm ('the rush hour'), you must pay full fare. A saver ticket is available for trains between 9:30 am and 4:00 pm, and after 7:30 pm. </a:t>
            </a:r>
            <a:endParaRPr sz="2400"/>
          </a:p>
          <a:p>
            <a:pPr indent="-216000" lvl="0" marL="216000" rtl="0" algn="l">
              <a:lnSpc>
                <a:spcPct val="80000"/>
              </a:lnSpc>
              <a:spcBef>
                <a:spcPts val="1080"/>
              </a:spcBef>
              <a:spcAft>
                <a:spcPts val="0"/>
              </a:spcAft>
              <a:buSzPts val="2208"/>
              <a:buFont typeface="Noto Sans"/>
              <a:buChar char="▪"/>
            </a:pPr>
            <a:r>
              <a:rPr lang="en-US" sz="2400"/>
              <a:t>What are the partitions and boundary values to test the train times for ticket types? </a:t>
            </a:r>
            <a:endParaRPr sz="2400"/>
          </a:p>
          <a:p>
            <a:pPr indent="-216000" lvl="0" marL="216000" rtl="0" algn="l">
              <a:lnSpc>
                <a:spcPct val="80000"/>
              </a:lnSpc>
              <a:spcBef>
                <a:spcPts val="1080"/>
              </a:spcBef>
              <a:spcAft>
                <a:spcPts val="0"/>
              </a:spcAft>
              <a:buSzPts val="2208"/>
              <a:buFont typeface="Noto Sans"/>
              <a:buChar char="▪"/>
            </a:pPr>
            <a:r>
              <a:rPr lang="en-US" sz="2400"/>
              <a:t>Which are valid partitions and which are invalid partitions? What are the boundary values? (A table may be helpful to organize your partitions and boundaries.) Derive test cases for the partitions and boundaries. </a:t>
            </a:r>
            <a:endParaRPr sz="2400"/>
          </a:p>
          <a:p>
            <a:pPr indent="-216000" lvl="0" marL="216000" rtl="0" algn="l">
              <a:lnSpc>
                <a:spcPct val="80000"/>
              </a:lnSpc>
              <a:spcBef>
                <a:spcPts val="1080"/>
              </a:spcBef>
              <a:spcAft>
                <a:spcPts val="0"/>
              </a:spcAft>
              <a:buSzPts val="2208"/>
              <a:buFont typeface="Noto Sans"/>
              <a:buChar char="▪"/>
            </a:pPr>
            <a:r>
              <a:rPr lang="en-US" sz="2400"/>
              <a:t>Are there any questions you have about this 'requirement'? Is anything unclear? </a:t>
            </a:r>
            <a:endParaRPr/>
          </a:p>
        </p:txBody>
      </p:sp>
      <p:sp>
        <p:nvSpPr>
          <p:cNvPr id="281" name="Google Shape;281;p5"/>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descr="woman reading" id="282" name="Google Shape;282;p5"/>
          <p:cNvPicPr preferRelativeResize="0"/>
          <p:nvPr>
            <p:ph idx="3" type="pic"/>
          </p:nvPr>
        </p:nvPicPr>
        <p:blipFill rotWithShape="1">
          <a:blip r:embed="rId3">
            <a:alphaModFix/>
          </a:blip>
          <a:srcRect b="6" l="0" r="0" t="6"/>
          <a:stretch/>
        </p:blipFill>
        <p:spPr>
          <a:xfrm>
            <a:off x="8047164" y="641101"/>
            <a:ext cx="3702877" cy="5749461"/>
          </a:xfrm>
          <a:prstGeom prst="rect">
            <a:avLst/>
          </a:prstGeom>
          <a:solidFill>
            <a:srgbClr val="D8D8D8"/>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6"/>
          <p:cNvSpPr txBox="1"/>
          <p:nvPr>
            <p:ph type="title"/>
          </p:nvPr>
        </p:nvSpPr>
        <p:spPr>
          <a:xfrm>
            <a:off x="3056710" y="457200"/>
            <a:ext cx="5251267"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A25329"/>
              </a:buClr>
              <a:buSzPts val="2800"/>
              <a:buFont typeface="Gill Sans"/>
              <a:buNone/>
            </a:pPr>
            <a:r>
              <a:rPr b="1" lang="en-US"/>
              <a:t>DECISION TABLE TESTING</a:t>
            </a:r>
            <a:endParaRPr/>
          </a:p>
        </p:txBody>
      </p:sp>
      <p:sp>
        <p:nvSpPr>
          <p:cNvPr id="289" name="Google Shape;289;p6"/>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pSp>
        <p:nvGrpSpPr>
          <p:cNvPr id="290" name="Google Shape;290;p6"/>
          <p:cNvGrpSpPr/>
          <p:nvPr/>
        </p:nvGrpSpPr>
        <p:grpSpPr>
          <a:xfrm>
            <a:off x="3056710" y="1930922"/>
            <a:ext cx="5682340" cy="4443120"/>
            <a:chOff x="0" y="49871"/>
            <a:chExt cx="5682340" cy="4443120"/>
          </a:xfrm>
        </p:grpSpPr>
        <p:sp>
          <p:nvSpPr>
            <p:cNvPr id="291" name="Google Shape;291;p6"/>
            <p:cNvSpPr/>
            <p:nvPr/>
          </p:nvSpPr>
          <p:spPr>
            <a:xfrm>
              <a:off x="0" y="551711"/>
              <a:ext cx="5682340" cy="856800"/>
            </a:xfrm>
            <a:prstGeom prst="rect">
              <a:avLst/>
            </a:prstGeom>
            <a:solidFill>
              <a:schemeClr val="lt1">
                <a:alpha val="87843"/>
              </a:schemeClr>
            </a:solidFill>
            <a:ln cap="rnd" cmpd="sng" w="22225">
              <a:solidFill>
                <a:srgbClr val="7B90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p:nvPr/>
          </p:nvSpPr>
          <p:spPr>
            <a:xfrm>
              <a:off x="835093" y="49871"/>
              <a:ext cx="3977638" cy="1003680"/>
            </a:xfrm>
            <a:prstGeom prst="rect">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
            <p:cNvSpPr txBox="1"/>
            <p:nvPr/>
          </p:nvSpPr>
          <p:spPr>
            <a:xfrm>
              <a:off x="835093" y="49871"/>
              <a:ext cx="3977638" cy="1003680"/>
            </a:xfrm>
            <a:prstGeom prst="rect">
              <a:avLst/>
            </a:prstGeom>
            <a:noFill/>
            <a:ln>
              <a:noFill/>
            </a:ln>
          </p:spPr>
          <p:txBody>
            <a:bodyPr anchorCtr="0" anchor="ctr" bIns="0" lIns="150325" spcFirstLastPara="1" rIns="150325" wrap="square" tIns="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Gill Sans"/>
                  <a:ea typeface="Gill Sans"/>
                  <a:cs typeface="Gill Sans"/>
                  <a:sym typeface="Gill Sans"/>
                </a:rPr>
                <a:t> What is a Decision Table?</a:t>
              </a:r>
              <a:endParaRPr b="0" i="0" sz="2000" u="none" cap="none" strike="noStrike">
                <a:solidFill>
                  <a:schemeClr val="lt1"/>
                </a:solidFill>
                <a:latin typeface="Gill Sans"/>
                <a:ea typeface="Gill Sans"/>
                <a:cs typeface="Gill Sans"/>
                <a:sym typeface="Gill Sans"/>
              </a:endParaRPr>
            </a:p>
          </p:txBody>
        </p:sp>
        <p:sp>
          <p:nvSpPr>
            <p:cNvPr id="294" name="Google Shape;294;p6"/>
            <p:cNvSpPr/>
            <p:nvPr/>
          </p:nvSpPr>
          <p:spPr>
            <a:xfrm>
              <a:off x="0" y="2093951"/>
              <a:ext cx="5682340" cy="856800"/>
            </a:xfrm>
            <a:prstGeom prst="rect">
              <a:avLst/>
            </a:prstGeom>
            <a:solidFill>
              <a:schemeClr val="lt1">
                <a:alpha val="87843"/>
              </a:schemeClr>
            </a:solidFill>
            <a:ln cap="rnd" cmpd="sng" w="22225">
              <a:solidFill>
                <a:srgbClr val="7B90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a:off x="835093" y="1592111"/>
              <a:ext cx="3977638" cy="1003680"/>
            </a:xfrm>
            <a:prstGeom prst="rect">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txBox="1"/>
            <p:nvPr/>
          </p:nvSpPr>
          <p:spPr>
            <a:xfrm>
              <a:off x="835093" y="1592111"/>
              <a:ext cx="3977638" cy="1003680"/>
            </a:xfrm>
            <a:prstGeom prst="rect">
              <a:avLst/>
            </a:prstGeom>
            <a:noFill/>
            <a:ln>
              <a:noFill/>
            </a:ln>
          </p:spPr>
          <p:txBody>
            <a:bodyPr anchorCtr="0" anchor="ctr" bIns="0" lIns="150325" spcFirstLastPara="1" rIns="150325" wrap="square" tIns="0">
              <a:noAutofit/>
            </a:bodyPr>
            <a:lstStyle/>
            <a:p>
              <a:pPr indent="0" lvl="0" marL="0" marR="0" rtl="0" algn="ctr">
                <a:lnSpc>
                  <a:spcPct val="90000"/>
                </a:lnSpc>
                <a:spcBef>
                  <a:spcPts val="0"/>
                </a:spcBef>
                <a:spcAft>
                  <a:spcPts val="0"/>
                </a:spcAft>
                <a:buClr>
                  <a:srgbClr val="000000"/>
                </a:buClr>
                <a:buSzPts val="2000"/>
                <a:buFont typeface="Arial"/>
                <a:buNone/>
              </a:pPr>
              <a:r>
                <a:rPr b="0" i="1" lang="en-US" sz="2000" u="none" cap="none" strike="noStrike">
                  <a:solidFill>
                    <a:schemeClr val="lt1"/>
                  </a:solidFill>
                  <a:latin typeface="Gill Sans"/>
                  <a:ea typeface="Gill Sans"/>
                  <a:cs typeface="Gill Sans"/>
                  <a:sym typeface="Gill Sans"/>
                </a:rPr>
                <a:t>How to create a Decision Table?</a:t>
              </a:r>
              <a:endParaRPr b="0" i="0" sz="2000" u="none" cap="none" strike="noStrike">
                <a:solidFill>
                  <a:schemeClr val="lt1"/>
                </a:solidFill>
                <a:latin typeface="Gill Sans"/>
                <a:ea typeface="Gill Sans"/>
                <a:cs typeface="Gill Sans"/>
                <a:sym typeface="Gill Sans"/>
              </a:endParaRPr>
            </a:p>
          </p:txBody>
        </p:sp>
        <p:sp>
          <p:nvSpPr>
            <p:cNvPr id="297" name="Google Shape;297;p6"/>
            <p:cNvSpPr/>
            <p:nvPr/>
          </p:nvSpPr>
          <p:spPr>
            <a:xfrm>
              <a:off x="0" y="3636191"/>
              <a:ext cx="5682340" cy="856800"/>
            </a:xfrm>
            <a:prstGeom prst="rect">
              <a:avLst/>
            </a:prstGeom>
            <a:solidFill>
              <a:schemeClr val="lt1">
                <a:alpha val="87843"/>
              </a:schemeClr>
            </a:solidFill>
            <a:ln cap="rnd" cmpd="sng" w="22225">
              <a:solidFill>
                <a:srgbClr val="7B90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
            <p:cNvSpPr/>
            <p:nvPr/>
          </p:nvSpPr>
          <p:spPr>
            <a:xfrm>
              <a:off x="835093" y="3134351"/>
              <a:ext cx="3977638" cy="1003680"/>
            </a:xfrm>
            <a:prstGeom prst="rect">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
            <p:cNvSpPr txBox="1"/>
            <p:nvPr/>
          </p:nvSpPr>
          <p:spPr>
            <a:xfrm>
              <a:off x="835093" y="3134351"/>
              <a:ext cx="3977638" cy="1003680"/>
            </a:xfrm>
            <a:prstGeom prst="rect">
              <a:avLst/>
            </a:prstGeom>
            <a:noFill/>
            <a:ln>
              <a:noFill/>
            </a:ln>
          </p:spPr>
          <p:txBody>
            <a:bodyPr anchorCtr="0" anchor="ctr" bIns="0" lIns="150325" spcFirstLastPara="1" rIns="150325" wrap="square" tIns="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Gill Sans"/>
                  <a:ea typeface="Gill Sans"/>
                  <a:cs typeface="Gill Sans"/>
                  <a:sym typeface="Gill Sans"/>
                </a:rPr>
                <a:t>Examples</a:t>
              </a:r>
              <a:endParaRPr b="0" i="0" sz="2000" u="none" cap="none" strike="noStrike">
                <a:solidFill>
                  <a:schemeClr val="lt1"/>
                </a:solidFill>
                <a:latin typeface="Gill Sans"/>
                <a:ea typeface="Gill Sans"/>
                <a:cs typeface="Gill Sans"/>
                <a:sym typeface="Gill Sans"/>
              </a:endParaRPr>
            </a:p>
          </p:txBody>
        </p:sp>
      </p:grpSp>
      <p:pic>
        <p:nvPicPr>
          <p:cNvPr descr="aerial view of people studying at tables in library study room" id="300" name="Google Shape;300;p6"/>
          <p:cNvPicPr preferRelativeResize="0"/>
          <p:nvPr>
            <p:ph idx="2" type="pic"/>
          </p:nvPr>
        </p:nvPicPr>
        <p:blipFill rotWithShape="1">
          <a:blip r:embed="rId3">
            <a:alphaModFix/>
          </a:blip>
          <a:srcRect b="6" l="0" r="0" t="6"/>
          <a:stretch/>
        </p:blipFill>
        <p:spPr>
          <a:xfrm>
            <a:off x="441960" y="641101"/>
            <a:ext cx="2614750" cy="5749461"/>
          </a:xfrm>
          <a:prstGeom prst="rect">
            <a:avLst/>
          </a:prstGeom>
          <a:solidFill>
            <a:srgbClr val="D8D8D8"/>
          </a:solidFill>
          <a:ln>
            <a:noFill/>
          </a:ln>
        </p:spPr>
      </p:pic>
      <p:pic>
        <p:nvPicPr>
          <p:cNvPr descr="woman posing as she reads book in front of stack of books&#10;" id="301" name="Google Shape;301;p6"/>
          <p:cNvPicPr preferRelativeResize="0"/>
          <p:nvPr>
            <p:ph idx="3" type="pic"/>
          </p:nvPr>
        </p:nvPicPr>
        <p:blipFill rotWithShape="1">
          <a:blip r:embed="rId4">
            <a:alphaModFix/>
          </a:blip>
          <a:srcRect b="6" l="0" r="0" t="6"/>
          <a:stretch/>
        </p:blipFill>
        <p:spPr>
          <a:xfrm>
            <a:off x="9000309" y="641101"/>
            <a:ext cx="2749732" cy="5749461"/>
          </a:xfrm>
          <a:prstGeom prst="rect">
            <a:avLst/>
          </a:prstGeom>
          <a:solidFill>
            <a:srgbClr val="D8D8D8"/>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7"/>
          <p:cNvSpPr txBox="1"/>
          <p:nvPr>
            <p:ph type="title"/>
          </p:nvPr>
        </p:nvSpPr>
        <p:spPr>
          <a:xfrm>
            <a:off x="404949" y="457200"/>
            <a:ext cx="11527975" cy="104502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A25329"/>
              </a:buClr>
              <a:buSzPts val="2800"/>
              <a:buFont typeface="Gill Sans"/>
              <a:buNone/>
            </a:pPr>
            <a:r>
              <a:rPr lang="en-US"/>
              <a:t> WHAT IS A DECISION TABLE? </a:t>
            </a:r>
            <a:endParaRPr/>
          </a:p>
        </p:txBody>
      </p:sp>
      <p:sp>
        <p:nvSpPr>
          <p:cNvPr id="308" name="Google Shape;308;p7"/>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309" name="Google Shape;309;p7"/>
          <p:cNvSpPr txBox="1"/>
          <p:nvPr>
            <p:ph idx="1" type="body"/>
          </p:nvPr>
        </p:nvSpPr>
        <p:spPr>
          <a:xfrm>
            <a:off x="0" y="1941695"/>
            <a:ext cx="11750041" cy="2186168"/>
          </a:xfrm>
          <a:prstGeom prst="rect">
            <a:avLst/>
          </a:prstGeom>
          <a:noFill/>
          <a:ln>
            <a:noFill/>
          </a:ln>
        </p:spPr>
        <p:txBody>
          <a:bodyPr anchorCtr="0" anchor="ctr" bIns="45700" lIns="91425" spcFirstLastPara="1" rIns="91425" wrap="square" tIns="45700">
            <a:normAutofit/>
          </a:bodyPr>
          <a:lstStyle/>
          <a:p>
            <a:pPr indent="-216000" lvl="0" marL="216000" rtl="0" algn="l">
              <a:lnSpc>
                <a:spcPct val="90000"/>
              </a:lnSpc>
              <a:spcBef>
                <a:spcPts val="0"/>
              </a:spcBef>
              <a:spcAft>
                <a:spcPts val="0"/>
              </a:spcAft>
              <a:buSzPts val="2208"/>
              <a:buFont typeface="Noto Sans"/>
              <a:buChar char="▪"/>
            </a:pPr>
            <a:r>
              <a:rPr lang="en-US" sz="2400"/>
              <a:t>A decision table includes rows listing Cause and Effect and columns listing possible combinations. Each combination of conditions in decision table is referred to as a rule and have a corresponding outcome. </a:t>
            </a:r>
            <a:endParaRPr sz="2400"/>
          </a:p>
          <a:p>
            <a:pPr indent="-216000" lvl="0" marL="216000" rtl="0" algn="l">
              <a:lnSpc>
                <a:spcPct val="90000"/>
              </a:lnSpc>
              <a:spcBef>
                <a:spcPts val="1080"/>
              </a:spcBef>
              <a:spcAft>
                <a:spcPts val="0"/>
              </a:spcAft>
              <a:buSzPts val="2208"/>
              <a:buFont typeface="Noto Sans"/>
              <a:buChar char="▪"/>
            </a:pPr>
            <a:r>
              <a:rPr lang="en-US" sz="2400"/>
              <a:t>Cause also considered as Condition. </a:t>
            </a:r>
            <a:endParaRPr sz="2400"/>
          </a:p>
          <a:p>
            <a:pPr indent="-216000" lvl="0" marL="216000" rtl="0" algn="l">
              <a:lnSpc>
                <a:spcPct val="90000"/>
              </a:lnSpc>
              <a:spcBef>
                <a:spcPts val="1080"/>
              </a:spcBef>
              <a:spcAft>
                <a:spcPts val="0"/>
              </a:spcAft>
              <a:buSzPts val="2208"/>
              <a:buFont typeface="Noto Sans"/>
              <a:buChar char="▪"/>
            </a:pPr>
            <a:r>
              <a:rPr lang="en-US" sz="2400"/>
              <a:t>Effect also considered as Action or Expected Results.</a:t>
            </a:r>
            <a:endParaRPr/>
          </a:p>
        </p:txBody>
      </p:sp>
      <p:pic>
        <p:nvPicPr>
          <p:cNvPr id="310" name="Google Shape;310;p7"/>
          <p:cNvPicPr preferRelativeResize="0"/>
          <p:nvPr/>
        </p:nvPicPr>
        <p:blipFill rotWithShape="1">
          <a:blip r:embed="rId3">
            <a:alphaModFix/>
          </a:blip>
          <a:srcRect b="0" l="0" r="0" t="0"/>
          <a:stretch/>
        </p:blipFill>
        <p:spPr>
          <a:xfrm>
            <a:off x="3365863" y="4127863"/>
            <a:ext cx="742950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8"/>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17" name="Google Shape;317;p8"/>
          <p:cNvSpPr txBox="1"/>
          <p:nvPr>
            <p:ph type="title"/>
          </p:nvPr>
        </p:nvSpPr>
        <p:spPr>
          <a:xfrm>
            <a:off x="581192" y="702156"/>
            <a:ext cx="11029616" cy="75948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b="1" i="1" lang="en-US"/>
              <a:t>HOW TO CREATE A DECISION TABLE?</a:t>
            </a:r>
            <a:endParaRPr b="1"/>
          </a:p>
        </p:txBody>
      </p:sp>
      <p:sp>
        <p:nvSpPr>
          <p:cNvPr id="318" name="Google Shape;318;p8"/>
          <p:cNvSpPr txBox="1"/>
          <p:nvPr>
            <p:ph idx="1" type="body"/>
          </p:nvPr>
        </p:nvSpPr>
        <p:spPr>
          <a:xfrm>
            <a:off x="581192" y="2180496"/>
            <a:ext cx="11029615" cy="3524565"/>
          </a:xfrm>
          <a:prstGeom prst="rect">
            <a:avLst/>
          </a:prstGeom>
          <a:noFill/>
          <a:ln>
            <a:noFill/>
          </a:ln>
        </p:spPr>
        <p:txBody>
          <a:bodyPr anchorCtr="0" anchor="ctr" bIns="45700" lIns="91425" spcFirstLastPara="1" rIns="91425" wrap="square" tIns="45700">
            <a:noAutofit/>
          </a:bodyPr>
          <a:lstStyle/>
          <a:p>
            <a:pPr indent="-306000" lvl="0" marL="306000" rtl="0" algn="l">
              <a:lnSpc>
                <a:spcPct val="100000"/>
              </a:lnSpc>
              <a:spcBef>
                <a:spcPts val="0"/>
              </a:spcBef>
              <a:spcAft>
                <a:spcPts val="0"/>
              </a:spcAft>
              <a:buSzPts val="1656"/>
              <a:buChar char="◼"/>
            </a:pPr>
            <a:r>
              <a:rPr lang="en-US"/>
              <a:t>The decision table works on input conditions and actions. That is to say, we create a Table in which the top rows are input conditions, and in the same vein, the bottom rows are resulting actions. Similarly, the columns correspond to unique combinations of these conditions.</a:t>
            </a:r>
            <a:endParaRPr/>
          </a:p>
          <a:p>
            <a:pPr indent="-306000" lvl="0" marL="306000" rtl="0" algn="l">
              <a:lnSpc>
                <a:spcPct val="100000"/>
              </a:lnSpc>
              <a:spcBef>
                <a:spcPts val="960"/>
              </a:spcBef>
              <a:spcAft>
                <a:spcPts val="0"/>
              </a:spcAft>
              <a:buSzPts val="1656"/>
              <a:buChar char="◼"/>
            </a:pPr>
            <a:r>
              <a:rPr b="1" i="1" lang="en-US"/>
              <a:t>Common Notations for Decision Table</a:t>
            </a:r>
            <a:endParaRPr b="1"/>
          </a:p>
          <a:p>
            <a:pPr indent="-306000" lvl="0" marL="306000" rtl="0" algn="l">
              <a:lnSpc>
                <a:spcPct val="100000"/>
              </a:lnSpc>
              <a:spcBef>
                <a:spcPts val="960"/>
              </a:spcBef>
              <a:spcAft>
                <a:spcPts val="0"/>
              </a:spcAft>
              <a:buSzPts val="1656"/>
              <a:buChar char="◼"/>
            </a:pPr>
            <a:r>
              <a:rPr b="1" i="1" lang="en-US"/>
              <a:t>For Conditions</a:t>
            </a:r>
            <a:endParaRPr/>
          </a:p>
          <a:p>
            <a:pPr indent="-306000" lvl="1" marL="630000" rtl="0" algn="l">
              <a:lnSpc>
                <a:spcPct val="100000"/>
              </a:lnSpc>
              <a:spcBef>
                <a:spcPts val="920"/>
              </a:spcBef>
              <a:spcAft>
                <a:spcPts val="0"/>
              </a:spcAft>
              <a:buSzPts val="1472"/>
              <a:buChar char="◼"/>
            </a:pPr>
            <a:r>
              <a:rPr i="1" lang="en-US"/>
              <a:t>Y means the condition is True. We can depict it as </a:t>
            </a:r>
            <a:r>
              <a:rPr b="1" i="1" lang="en-US"/>
              <a:t>T</a:t>
            </a:r>
            <a:r>
              <a:rPr i="1" lang="en-US"/>
              <a:t> Or </a:t>
            </a:r>
            <a:r>
              <a:rPr b="1" i="1" lang="en-US"/>
              <a:t>1.</a:t>
            </a:r>
            <a:endParaRPr/>
          </a:p>
          <a:p>
            <a:pPr indent="-306000" lvl="1" marL="630000" rtl="0" algn="l">
              <a:lnSpc>
                <a:spcPct val="100000"/>
              </a:lnSpc>
              <a:spcBef>
                <a:spcPts val="920"/>
              </a:spcBef>
              <a:spcAft>
                <a:spcPts val="0"/>
              </a:spcAft>
              <a:buSzPts val="1472"/>
              <a:buChar char="◼"/>
            </a:pPr>
            <a:r>
              <a:rPr i="1" lang="en-US"/>
              <a:t>N indicates the condition is False. We can also refer to it as </a:t>
            </a:r>
            <a:r>
              <a:rPr b="1" i="1" lang="en-US"/>
              <a:t>F</a:t>
            </a:r>
            <a:r>
              <a:rPr i="1" lang="en-US"/>
              <a:t> Or </a:t>
            </a:r>
            <a:r>
              <a:rPr b="1" i="1" lang="en-US"/>
              <a:t>0.</a:t>
            </a:r>
            <a:endParaRPr/>
          </a:p>
          <a:p>
            <a:pPr indent="-306000" lvl="1" marL="630000" rtl="0" algn="l">
              <a:lnSpc>
                <a:spcPct val="100000"/>
              </a:lnSpc>
              <a:spcBef>
                <a:spcPts val="920"/>
              </a:spcBef>
              <a:spcAft>
                <a:spcPts val="0"/>
              </a:spcAft>
              <a:buSzPts val="1472"/>
              <a:buChar char="◼"/>
            </a:pPr>
            <a:r>
              <a:rPr b="1" i="1" lang="en-US"/>
              <a:t>–</a:t>
            </a:r>
            <a:r>
              <a:rPr i="1" lang="en-US"/>
              <a:t> It means the condition doesn’t matter. We can represent it as </a:t>
            </a:r>
            <a:r>
              <a:rPr b="1" i="1" lang="en-US"/>
              <a:t>N/A.</a:t>
            </a:r>
            <a:endParaRPr/>
          </a:p>
          <a:p>
            <a:pPr indent="-306000" lvl="0" marL="306000" rtl="0" algn="l">
              <a:lnSpc>
                <a:spcPct val="100000"/>
              </a:lnSpc>
              <a:spcBef>
                <a:spcPts val="960"/>
              </a:spcBef>
              <a:spcAft>
                <a:spcPts val="0"/>
              </a:spcAft>
              <a:buSzPts val="1656"/>
              <a:buChar char="◼"/>
            </a:pPr>
            <a:r>
              <a:rPr b="1" i="1" lang="en-US"/>
              <a:t>For Actions</a:t>
            </a:r>
            <a:endParaRPr/>
          </a:p>
          <a:p>
            <a:pPr indent="-306000" lvl="1" marL="630000" rtl="0" algn="l">
              <a:lnSpc>
                <a:spcPct val="100000"/>
              </a:lnSpc>
              <a:spcBef>
                <a:spcPts val="920"/>
              </a:spcBef>
              <a:spcAft>
                <a:spcPts val="0"/>
              </a:spcAft>
              <a:buSzPts val="1472"/>
              <a:buChar char="◼"/>
            </a:pPr>
            <a:r>
              <a:rPr b="1" i="1" lang="en-US"/>
              <a:t>X</a:t>
            </a:r>
            <a:r>
              <a:rPr i="1" lang="en-US"/>
              <a:t> means action should occur. We can also refer to it as </a:t>
            </a:r>
            <a:r>
              <a:rPr b="1" i="1" lang="en-US"/>
              <a:t>Y</a:t>
            </a:r>
            <a:r>
              <a:rPr i="1" lang="en-US"/>
              <a:t> Or </a:t>
            </a:r>
            <a:r>
              <a:rPr b="1" i="1" lang="en-US"/>
              <a:t>T</a:t>
            </a:r>
            <a:r>
              <a:rPr i="1" lang="en-US"/>
              <a:t> Or </a:t>
            </a:r>
            <a:r>
              <a:rPr b="1" i="1" lang="en-US"/>
              <a:t>1.</a:t>
            </a:r>
            <a:endParaRPr/>
          </a:p>
          <a:p>
            <a:pPr indent="-306000" lvl="1" marL="630000" rtl="0" algn="l">
              <a:lnSpc>
                <a:spcPct val="100000"/>
              </a:lnSpc>
              <a:spcBef>
                <a:spcPts val="920"/>
              </a:spcBef>
              <a:spcAft>
                <a:spcPts val="0"/>
              </a:spcAft>
              <a:buSzPts val="1472"/>
              <a:buChar char="◼"/>
            </a:pPr>
            <a:r>
              <a:rPr i="1" lang="en-US"/>
              <a:t>Blank means action should not happen. We can also represent it as </a:t>
            </a:r>
            <a:r>
              <a:rPr b="1" i="1" lang="en-US"/>
              <a:t>N</a:t>
            </a:r>
            <a:r>
              <a:rPr i="1" lang="en-US"/>
              <a:t> Or </a:t>
            </a:r>
            <a:r>
              <a:rPr b="1" i="1" lang="en-US"/>
              <a:t>F</a:t>
            </a:r>
            <a:r>
              <a:rPr i="1" lang="en-US"/>
              <a:t> Or </a:t>
            </a:r>
            <a:r>
              <a:rPr b="1" i="1" lang="en-US"/>
              <a:t>0.</a:t>
            </a:r>
            <a:endParaRPr/>
          </a:p>
          <a:p>
            <a:pPr indent="-122526" lvl="0" marL="216000" rtl="0" algn="l">
              <a:lnSpc>
                <a:spcPct val="90000"/>
              </a:lnSpc>
              <a:spcBef>
                <a:spcPts val="920"/>
              </a:spcBef>
              <a:spcAft>
                <a:spcPts val="0"/>
              </a:spcAft>
              <a:buSzPts val="1472"/>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descr="Women with a pencil" id="324" name="Google Shape;324;p9"/>
          <p:cNvPicPr preferRelativeResize="0"/>
          <p:nvPr>
            <p:ph idx="2" type="pic"/>
          </p:nvPr>
        </p:nvPicPr>
        <p:blipFill rotWithShape="1">
          <a:blip r:embed="rId3">
            <a:alphaModFix/>
          </a:blip>
          <a:srcRect b="0" l="0" r="0" t="0"/>
          <a:stretch/>
        </p:blipFill>
        <p:spPr>
          <a:xfrm>
            <a:off x="1705" y="0"/>
            <a:ext cx="4504981" cy="6858000"/>
          </a:xfrm>
          <a:prstGeom prst="rect">
            <a:avLst/>
          </a:prstGeom>
          <a:noFill/>
          <a:ln>
            <a:noFill/>
          </a:ln>
        </p:spPr>
      </p:pic>
      <p:sp>
        <p:nvSpPr>
          <p:cNvPr id="325" name="Google Shape;325;p9"/>
          <p:cNvSpPr txBox="1"/>
          <p:nvPr>
            <p:ph idx="11" type="ftr"/>
          </p:nvPr>
        </p:nvSpPr>
        <p:spPr>
          <a:xfrm>
            <a:off x="424391"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TEACH A COURSE</a:t>
            </a:r>
            <a:endParaRPr/>
          </a:p>
        </p:txBody>
      </p:sp>
      <p:sp>
        <p:nvSpPr>
          <p:cNvPr id="326" name="Google Shape;326;p9"/>
          <p:cNvSpPr txBox="1"/>
          <p:nvPr>
            <p:ph idx="12" type="sldNum"/>
          </p:nvPr>
        </p:nvSpPr>
        <p:spPr>
          <a:xfrm>
            <a:off x="10930596" y="6446838"/>
            <a:ext cx="61791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327" name="Google Shape;327;p9"/>
          <p:cNvSpPr txBox="1"/>
          <p:nvPr>
            <p:ph type="title"/>
          </p:nvPr>
        </p:nvSpPr>
        <p:spPr>
          <a:xfrm>
            <a:off x="4689566" y="683973"/>
            <a:ext cx="6658200" cy="915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A25329"/>
              </a:buClr>
              <a:buSzPts val="2800"/>
              <a:buFont typeface="Gill Sans"/>
              <a:buNone/>
            </a:pPr>
            <a:r>
              <a:rPr lang="en-US"/>
              <a:t>STEPS TO DO</a:t>
            </a:r>
            <a:endParaRPr/>
          </a:p>
        </p:txBody>
      </p:sp>
      <p:sp>
        <p:nvSpPr>
          <p:cNvPr id="328" name="Google Shape;328;p9"/>
          <p:cNvSpPr txBox="1"/>
          <p:nvPr>
            <p:ph idx="1" type="body"/>
          </p:nvPr>
        </p:nvSpPr>
        <p:spPr>
          <a:xfrm>
            <a:off x="4689566" y="2051248"/>
            <a:ext cx="6658275" cy="4047446"/>
          </a:xfrm>
          <a:prstGeom prst="rect">
            <a:avLst/>
          </a:prstGeom>
          <a:noFill/>
          <a:ln>
            <a:noFill/>
          </a:ln>
        </p:spPr>
        <p:txBody>
          <a:bodyPr anchorCtr="0" anchor="ctr" bIns="45700" lIns="91425" spcFirstLastPara="1" rIns="91425" wrap="square" tIns="45700">
            <a:normAutofit/>
          </a:bodyPr>
          <a:lstStyle/>
          <a:p>
            <a:pPr indent="-216000" lvl="0" marL="216000" rtl="0" algn="l">
              <a:lnSpc>
                <a:spcPct val="90000"/>
              </a:lnSpc>
              <a:spcBef>
                <a:spcPts val="0"/>
              </a:spcBef>
              <a:spcAft>
                <a:spcPts val="0"/>
              </a:spcAft>
              <a:buSzPts val="2208"/>
              <a:buFont typeface="Noto Sans"/>
              <a:buChar char="▪"/>
            </a:pPr>
            <a:r>
              <a:rPr b="1" i="1" lang="en-US" sz="2400"/>
              <a:t>Step 1 – Identify all possible Conditions</a:t>
            </a:r>
            <a:endParaRPr/>
          </a:p>
          <a:p>
            <a:pPr indent="-216000" lvl="0" marL="216000" rtl="0" algn="l">
              <a:lnSpc>
                <a:spcPct val="90000"/>
              </a:lnSpc>
              <a:spcBef>
                <a:spcPts val="1080"/>
              </a:spcBef>
              <a:spcAft>
                <a:spcPts val="0"/>
              </a:spcAft>
              <a:buSzPts val="2208"/>
              <a:buFont typeface="Noto Sans"/>
              <a:buChar char="▪"/>
            </a:pPr>
            <a:r>
              <a:rPr b="1" i="1" lang="en-US" sz="2400"/>
              <a:t>Step 2 – Identify the corresponding actions that may occur in the system</a:t>
            </a:r>
            <a:endParaRPr/>
          </a:p>
          <a:p>
            <a:pPr indent="-216000" lvl="0" marL="216000" rtl="0" algn="l">
              <a:lnSpc>
                <a:spcPct val="90000"/>
              </a:lnSpc>
              <a:spcBef>
                <a:spcPts val="1080"/>
              </a:spcBef>
              <a:spcAft>
                <a:spcPts val="0"/>
              </a:spcAft>
              <a:buSzPts val="2208"/>
              <a:buFont typeface="Noto Sans"/>
              <a:buChar char="▪"/>
            </a:pPr>
            <a:r>
              <a:rPr b="1" i="1" lang="en-US" sz="2400"/>
              <a:t>Step 3 – Generate All possible Combinations of Conditions</a:t>
            </a:r>
            <a:endParaRPr/>
          </a:p>
          <a:p>
            <a:pPr indent="-216000" lvl="0" marL="216000" rtl="0" algn="l">
              <a:lnSpc>
                <a:spcPct val="90000"/>
              </a:lnSpc>
              <a:spcBef>
                <a:spcPts val="1080"/>
              </a:spcBef>
              <a:spcAft>
                <a:spcPts val="0"/>
              </a:spcAft>
              <a:buSzPts val="2208"/>
              <a:buFont typeface="Noto Sans"/>
              <a:buChar char="▪"/>
            </a:pPr>
            <a:r>
              <a:rPr b="1" lang="en-US" sz="2400"/>
              <a:t>Step 4 – Identify Actions based on the combination of conditions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2020-07-19T04:53:27Z</dcterms:created>
  <dc:creator>Hoang Phu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