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97" r:id="rId4"/>
    <p:sldId id="350" r:id="rId5"/>
    <p:sldId id="258" r:id="rId6"/>
    <p:sldId id="259" r:id="rId7"/>
    <p:sldId id="260" r:id="rId8"/>
    <p:sldId id="261" r:id="rId9"/>
    <p:sldId id="305" r:id="rId10"/>
    <p:sldId id="306" r:id="rId11"/>
    <p:sldId id="263" r:id="rId12"/>
    <p:sldId id="342" r:id="rId13"/>
    <p:sldId id="343" r:id="rId14"/>
    <p:sldId id="345" r:id="rId15"/>
    <p:sldId id="346" r:id="rId16"/>
    <p:sldId id="347" r:id="rId17"/>
    <p:sldId id="348" r:id="rId18"/>
    <p:sldId id="344" r:id="rId19"/>
    <p:sldId id="267" r:id="rId20"/>
    <p:sldId id="268" r:id="rId21"/>
    <p:sldId id="269" r:id="rId22"/>
    <p:sldId id="270" r:id="rId23"/>
    <p:sldId id="351" r:id="rId24"/>
    <p:sldId id="273" r:id="rId25"/>
    <p:sldId id="274" r:id="rId26"/>
    <p:sldId id="275" r:id="rId27"/>
    <p:sldId id="276" r:id="rId28"/>
    <p:sldId id="277" r:id="rId29"/>
    <p:sldId id="278" r:id="rId30"/>
    <p:sldId id="279" r:id="rId31"/>
    <p:sldId id="280" r:id="rId32"/>
    <p:sldId id="282" r:id="rId33"/>
    <p:sldId id="284" r:id="rId34"/>
    <p:sldId id="285" r:id="rId35"/>
    <p:sldId id="286" r:id="rId36"/>
    <p:sldId id="288" r:id="rId37"/>
    <p:sldId id="290" r:id="rId38"/>
    <p:sldId id="291" r:id="rId39"/>
    <p:sldId id="292" r:id="rId40"/>
    <p:sldId id="293" r:id="rId41"/>
    <p:sldId id="294" r:id="rId42"/>
    <p:sldId id="296" r:id="rId43"/>
    <p:sldId id="298" r:id="rId44"/>
    <p:sldId id="299" r:id="rId45"/>
    <p:sldId id="300" r:id="rId46"/>
    <p:sldId id="301" r:id="rId47"/>
    <p:sldId id="302" r:id="rId48"/>
    <p:sldId id="303" r:id="rId49"/>
    <p:sldId id="304" r:id="rId50"/>
    <p:sldId id="27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7"/>
          <p:cNvSpPr>
            <a:spLocks noGrp="1"/>
          </p:cNvSpPr>
          <p:nvPr>
            <p:ph type="pic" sz="quarter" idx="11" hasCustomPrompt="1"/>
          </p:nvPr>
        </p:nvSpPr>
        <p:spPr>
          <a:xfrm>
            <a:off x="0" y="3"/>
            <a:ext cx="12192002" cy="376034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800"/>
            </a:lvl1pPr>
          </a:lstStyle>
          <a:p>
            <a:r>
              <a:rPr lang="en-US" altLang="ko-KR" dirty="0"/>
              <a:t>Your Picture Here And Send To Back</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280160" y="1710808"/>
            <a:ext cx="4621237" cy="3467826"/>
          </a:xfrm>
          <a:custGeom>
            <a:avLst/>
            <a:gdLst>
              <a:gd name="connsiteX0" fmla="*/ 20183 w 4621237"/>
              <a:gd name="connsiteY0" fmla="*/ 0 h 3467826"/>
              <a:gd name="connsiteX1" fmla="*/ 4601054 w 4621237"/>
              <a:gd name="connsiteY1" fmla="*/ 0 h 3467826"/>
              <a:gd name="connsiteX2" fmla="*/ 4621237 w 4621237"/>
              <a:gd name="connsiteY2" fmla="*/ 20183 h 3467826"/>
              <a:gd name="connsiteX3" fmla="*/ 4621237 w 4621237"/>
              <a:gd name="connsiteY3" fmla="*/ 3447643 h 3467826"/>
              <a:gd name="connsiteX4" fmla="*/ 4601054 w 4621237"/>
              <a:gd name="connsiteY4" fmla="*/ 3467826 h 3467826"/>
              <a:gd name="connsiteX5" fmla="*/ 20183 w 4621237"/>
              <a:gd name="connsiteY5" fmla="*/ 3467826 h 3467826"/>
              <a:gd name="connsiteX6" fmla="*/ 0 w 4621237"/>
              <a:gd name="connsiteY6" fmla="*/ 3447643 h 3467826"/>
              <a:gd name="connsiteX7" fmla="*/ 0 w 4621237"/>
              <a:gd name="connsiteY7" fmla="*/ 20183 h 3467826"/>
              <a:gd name="connsiteX8" fmla="*/ 20183 w 4621237"/>
              <a:gd name="connsiteY8" fmla="*/ 0 h 346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1237" h="3467826">
                <a:moveTo>
                  <a:pt x="20183" y="0"/>
                </a:moveTo>
                <a:lnTo>
                  <a:pt x="4601054" y="0"/>
                </a:lnTo>
                <a:cubicBezTo>
                  <a:pt x="4612201" y="0"/>
                  <a:pt x="4621237" y="9036"/>
                  <a:pt x="4621237" y="20183"/>
                </a:cubicBezTo>
                <a:lnTo>
                  <a:pt x="4621237" y="3447643"/>
                </a:lnTo>
                <a:cubicBezTo>
                  <a:pt x="4621237" y="3458790"/>
                  <a:pt x="4612201" y="3467826"/>
                  <a:pt x="4601054" y="3467826"/>
                </a:cubicBezTo>
                <a:lnTo>
                  <a:pt x="20183" y="3467826"/>
                </a:lnTo>
                <a:cubicBezTo>
                  <a:pt x="9036" y="3467826"/>
                  <a:pt x="0" y="3458790"/>
                  <a:pt x="0" y="3447643"/>
                </a:cubicBezTo>
                <a:lnTo>
                  <a:pt x="0" y="20183"/>
                </a:lnTo>
                <a:cubicBezTo>
                  <a:pt x="0" y="9036"/>
                  <a:pt x="9036" y="0"/>
                  <a:pt x="2018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3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4.jpe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6.png"/><Relationship Id="rId1" Type="http://schemas.openxmlformats.org/officeDocument/2006/relationships/image" Target="../media/image55.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5.png"/><Relationship Id="rId2" Type="http://schemas.openxmlformats.org/officeDocument/2006/relationships/image" Target="../media/image58.png"/><Relationship Id="rId1" Type="http://schemas.openxmlformats.org/officeDocument/2006/relationships/image" Target="../media/image57.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www.domain.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microsoft.com/office/2007/relationships/hdphoto" Target="../media/image10.wdp"/><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645" y="591820"/>
            <a:ext cx="12030075" cy="3322955"/>
          </a:xfrm>
          <a:prstGeom prst="rect">
            <a:avLst/>
          </a:prstGeom>
          <a:noFill/>
          <a:effectLst>
            <a:outerShdw blurRad="393700" dist="88900" dir="4200000" sx="104000" sy="104000" algn="ctr" rotWithShape="0">
              <a:schemeClr val="tx1">
                <a:lumMod val="95000"/>
                <a:lumOff val="5000"/>
                <a:alpha val="11000"/>
              </a:schemeClr>
            </a:outerShdw>
          </a:effectLst>
        </p:spPr>
        <p:txBody>
          <a:bodyPr wrap="square" rtlCol="0">
            <a:spAutoFit/>
          </a:bodyPr>
          <a:lstStyle/>
          <a:p>
            <a:pPr algn="ctr"/>
            <a:r>
              <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SQL </a:t>
            </a:r>
            <a:r>
              <a:rPr lang="en-US" sz="7000" dirty="0"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INJECTION,</a:t>
            </a:r>
            <a:r>
              <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 </a:t>
            </a:r>
            <a:endPar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endParaRPr>
          </a:p>
          <a:p>
            <a:pPr algn="ctr"/>
            <a:r>
              <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XSS </a:t>
            </a:r>
            <a:r>
              <a:rPr lang="en-US" sz="7000" dirty="0"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INJECTION</a:t>
            </a:r>
            <a:r>
              <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 &amp; </a:t>
            </a:r>
            <a:endPar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endParaRPr>
          </a:p>
          <a:p>
            <a:pPr algn="ctr"/>
            <a:r>
              <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COUNTER </a:t>
            </a:r>
            <a:r>
              <a:rPr lang="en-US" sz="7000" dirty="0" err="1"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MEARSUREMENT</a:t>
            </a:r>
            <a:endParaRPr lang="en-US" sz="7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endParaRPr>
          </a:p>
        </p:txBody>
      </p:sp>
      <p:sp>
        <p:nvSpPr>
          <p:cNvPr id="6" name="TextBox 5"/>
          <p:cNvSpPr txBox="1"/>
          <p:nvPr/>
        </p:nvSpPr>
        <p:spPr>
          <a:xfrm>
            <a:off x="3267124" y="4860682"/>
            <a:ext cx="5506636" cy="369332"/>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pPr algn="ctr"/>
            <a:r>
              <a:rPr lang="en-US" b="1" spc="3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panose="020B0503030101060003" pitchFamily="34" charset="0"/>
              </a:rPr>
              <a:t>Introduction to </a:t>
            </a:r>
            <a:r>
              <a:rPr lang="en-US" b="1" spc="300" dirty="0"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panose="020B0503030101060003" pitchFamily="34" charset="0"/>
              </a:rPr>
              <a:t>Information Security</a:t>
            </a:r>
            <a:endParaRPr lang="en-US" b="1" spc="300" dirty="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panose="020B0503030101060003" pitchFamily="34" charset="0"/>
            </a:endParaRPr>
          </a:p>
        </p:txBody>
      </p:sp>
      <p:grpSp>
        <p:nvGrpSpPr>
          <p:cNvPr id="2" name="Group 1"/>
          <p:cNvGrpSpPr/>
          <p:nvPr/>
        </p:nvGrpSpPr>
        <p:grpSpPr>
          <a:xfrm>
            <a:off x="3359785" y="5499735"/>
            <a:ext cx="5515610" cy="836295"/>
            <a:chOff x="4011019" y="4508678"/>
            <a:chExt cx="3974465" cy="529946"/>
          </a:xfrm>
        </p:grpSpPr>
        <p:sp>
          <p:nvSpPr>
            <p:cNvPr id="12" name="Rectangle: Rounded Corners 11"/>
            <p:cNvSpPr/>
            <p:nvPr/>
          </p:nvSpPr>
          <p:spPr>
            <a:xfrm>
              <a:off x="4011019" y="4508678"/>
              <a:ext cx="3974465" cy="529946"/>
            </a:xfrm>
            <a:prstGeom prst="roundRect">
              <a:avLst>
                <a:gd name="adj" fmla="val 50000"/>
              </a:avLst>
            </a:prstGeom>
            <a:gradFill>
              <a:gsLst>
                <a:gs pos="0">
                  <a:srgbClr val="90CF5B"/>
                </a:gs>
                <a:gs pos="100000">
                  <a:srgbClr val="3DB64D"/>
                </a:gs>
              </a:gsLst>
              <a:lin ang="0" scaled="1"/>
            </a:gra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271686" y="4549641"/>
              <a:ext cx="3553460" cy="447859"/>
            </a:xfrm>
            <a:prstGeom prst="rect">
              <a:avLst/>
            </a:prstGeom>
            <a:noFill/>
          </p:spPr>
          <p:txBody>
            <a:bodyPr wrap="square" rtlCol="0">
              <a:spAutoFit/>
            </a:bodyPr>
            <a:lstStyle/>
            <a:p>
              <a:pPr algn="ctr"/>
              <a:r>
                <a:rPr lang="en-US" altLang="zh-CN" sz="2000" b="1" dirty="0" smtClean="0">
                  <a:solidFill>
                    <a:schemeClr val="bg1"/>
                  </a:solidFill>
                  <a:latin typeface="Raleway" panose="020B0503030101060003" pitchFamily="34" charset="0"/>
                </a:rPr>
                <a:t>Group 13: Nguyen </a:t>
              </a:r>
              <a:r>
                <a:rPr lang="en-US" altLang="zh-CN" sz="2000" b="1" dirty="0" err="1" smtClean="0">
                  <a:solidFill>
                    <a:schemeClr val="bg1"/>
                  </a:solidFill>
                  <a:latin typeface="Raleway" panose="020B0503030101060003" pitchFamily="34" charset="0"/>
                </a:rPr>
                <a:t>Dinh</a:t>
              </a:r>
              <a:r>
                <a:rPr lang="en-US" altLang="zh-CN" sz="2000" b="1" dirty="0" smtClean="0">
                  <a:solidFill>
                    <a:schemeClr val="bg1"/>
                  </a:solidFill>
                  <a:latin typeface="Raleway" panose="020B0503030101060003" pitchFamily="34" charset="0"/>
                </a:rPr>
                <a:t> </a:t>
              </a:r>
              <a:r>
                <a:rPr lang="en-US" altLang="zh-CN" sz="2000" b="1" dirty="0" err="1" smtClean="0">
                  <a:solidFill>
                    <a:schemeClr val="bg1"/>
                  </a:solidFill>
                  <a:latin typeface="Raleway" panose="020B0503030101060003" pitchFamily="34" charset="0"/>
                </a:rPr>
                <a:t>Danh - 52100878</a:t>
              </a:r>
              <a:endParaRPr lang="en-US" altLang="zh-CN" sz="2000" b="1" dirty="0" smtClean="0">
                <a:solidFill>
                  <a:schemeClr val="bg1"/>
                </a:solidFill>
                <a:latin typeface="Raleway" panose="020B0503030101060003" pitchFamily="34" charset="0"/>
              </a:endParaRPr>
            </a:p>
            <a:p>
              <a:pPr algn="ctr"/>
              <a:r>
                <a:rPr lang="en-US" altLang="zh-CN" sz="2000" b="1" dirty="0" smtClean="0">
                  <a:solidFill>
                    <a:schemeClr val="bg1"/>
                  </a:solidFill>
                  <a:latin typeface="Raleway" panose="020B0503030101060003" pitchFamily="34" charset="0"/>
                </a:rPr>
                <a:t>      Tran </a:t>
              </a:r>
              <a:r>
                <a:rPr lang="en-US" altLang="zh-CN" sz="2000" b="1" dirty="0" err="1" smtClean="0">
                  <a:solidFill>
                    <a:schemeClr val="bg1"/>
                  </a:solidFill>
                  <a:latin typeface="Raleway" panose="020B0503030101060003" pitchFamily="34" charset="0"/>
                </a:rPr>
                <a:t>Thi</a:t>
              </a:r>
              <a:r>
                <a:rPr lang="en-US" altLang="zh-CN" sz="2000" b="1" dirty="0" smtClean="0">
                  <a:solidFill>
                    <a:schemeClr val="bg1"/>
                  </a:solidFill>
                  <a:latin typeface="Raleway" panose="020B0503030101060003" pitchFamily="34" charset="0"/>
                </a:rPr>
                <a:t> </a:t>
              </a:r>
              <a:r>
                <a:rPr lang="en-US" altLang="zh-CN" sz="2000" b="1" dirty="0" err="1" smtClean="0">
                  <a:solidFill>
                    <a:schemeClr val="bg1"/>
                  </a:solidFill>
                  <a:latin typeface="Raleway" panose="020B0503030101060003" pitchFamily="34" charset="0"/>
                </a:rPr>
                <a:t>Ven - 52100674</a:t>
              </a:r>
              <a:endParaRPr lang="en-US" altLang="zh-CN" sz="2000" b="1" dirty="0">
                <a:solidFill>
                  <a:schemeClr val="bg1"/>
                </a:solidFill>
                <a:latin typeface="Raleway" panose="020B0503030101060003" pitchFamily="34" charset="0"/>
              </a:endParaRPr>
            </a:p>
          </p:txBody>
        </p:sp>
      </p:grpSp>
      <p:sp>
        <p:nvSpPr>
          <p:cNvPr id="9" name="Freeform 25"/>
          <p:cNvSpPr/>
          <p:nvPr/>
        </p:nvSpPr>
        <p:spPr>
          <a:xfrm>
            <a:off x="0" y="4475480"/>
            <a:ext cx="12192000" cy="11557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50" dirty="0">
                <a:solidFill>
                  <a:srgbClr val="FFFFFF"/>
                </a:solidFill>
                <a:latin typeface="linea-basic-10" charset="0"/>
                <a:ea typeface="linea-basic-10" charset="0"/>
                <a:cs typeface="linea-basic-10" charset="0"/>
              </a:rPr>
              <a:t> </a:t>
            </a:r>
            <a:endParaRPr lang="en-US" sz="1050" dirty="0">
              <a:solidFill>
                <a:srgbClr val="FFFFFF"/>
              </a:solidFill>
              <a:latin typeface="linea-basic-10" charset="0"/>
              <a:ea typeface="linea-basic-10" charset="0"/>
              <a:cs typeface="linea-basic-1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 presetClass="entr" presetSubtype="6" decel="100000" fill="hold" grpId="0" nodeType="withEffect">
                                  <p:stCondLst>
                                    <p:cond delay="30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12" decel="100000" fill="hold" nodeType="withEffect">
                                  <p:stCondLst>
                                    <p:cond delay="30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700" fill="hold"/>
                                        <p:tgtEl>
                                          <p:spTgt spid="2"/>
                                        </p:tgtEl>
                                        <p:attrNameLst>
                                          <p:attrName>ppt_x</p:attrName>
                                        </p:attrNameLst>
                                      </p:cBhvr>
                                      <p:tavLst>
                                        <p:tav tm="0">
                                          <p:val>
                                            <p:strVal val="0-#ppt_w/2"/>
                                          </p:val>
                                        </p:tav>
                                        <p:tav tm="100000">
                                          <p:val>
                                            <p:strVal val="#ppt_x"/>
                                          </p:val>
                                        </p:tav>
                                      </p:tavLst>
                                    </p:anim>
                                    <p:anim calcmode="lin" valueType="num">
                                      <p:cBhvr additive="base">
                                        <p:cTn id="18" dur="17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128905" y="-20955"/>
            <a:ext cx="793369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800" b="1" dirty="0">
                <a:solidFill>
                  <a:schemeClr val="bg1">
                    <a:lumMod val="65000"/>
                  </a:schemeClr>
                </a:solidFill>
                <a:latin typeface="Calibri" panose="020F0502020204030204" charset="0"/>
                <a:cs typeface="Calibri" panose="020F0502020204030204" charset="0"/>
                <a:sym typeface="+mn-ea"/>
              </a:rPr>
              <a:t>Cách thức </a:t>
            </a: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hoạt động </a:t>
            </a:r>
            <a:endParaRPr lang="en-US" sz="5800" i="1" dirty="0">
              <a:solidFill>
                <a:schemeClr val="tx1">
                  <a:lumMod val="50000"/>
                  <a:lumOff val="50000"/>
                </a:schemeClr>
              </a:solidFill>
              <a:latin typeface="Raleway" panose="020B0503030101060003" pitchFamily="34" charset="0"/>
            </a:endParaRPr>
          </a:p>
        </p:txBody>
      </p:sp>
      <p:pic>
        <p:nvPicPr>
          <p:cNvPr id="4" name="Picture 3"/>
          <p:cNvPicPr>
            <a:picLocks noChangeAspect="1"/>
          </p:cNvPicPr>
          <p:nvPr/>
        </p:nvPicPr>
        <p:blipFill>
          <a:blip r:embed="rId1"/>
          <a:stretch>
            <a:fillRect/>
          </a:stretch>
        </p:blipFill>
        <p:spPr>
          <a:xfrm>
            <a:off x="0" y="1158875"/>
            <a:ext cx="11960860" cy="4866005"/>
          </a:xfrm>
          <a:prstGeom prst="rect">
            <a:avLst/>
          </a:prstGeom>
        </p:spPr>
      </p:pic>
      <p:sp>
        <p:nvSpPr>
          <p:cNvPr id="5" name="Freeform 25"/>
          <p:cNvSpPr/>
          <p:nvPr/>
        </p:nvSpPr>
        <p:spPr>
          <a:xfrm>
            <a:off x="11075067" y="86715"/>
            <a:ext cx="731520" cy="731520"/>
          </a:xfrm>
          <a:prstGeom prst="ellipse">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pic>
        <p:nvPicPr>
          <p:cNvPr id="45" name="Picture 44"/>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11214393" y="284309"/>
            <a:ext cx="384048" cy="384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sp>
        <p:nvSpPr>
          <p:cNvPr id="12" name="Text Box 11"/>
          <p:cNvSpPr txBox="1"/>
          <p:nvPr/>
        </p:nvSpPr>
        <p:spPr>
          <a:xfrm>
            <a:off x="258445" y="1583055"/>
            <a:ext cx="11339830" cy="3449955"/>
          </a:xfrm>
          <a:prstGeom prst="rect">
            <a:avLst/>
          </a:prstGeom>
          <a:noFill/>
        </p:spPr>
        <p:txBody>
          <a:bodyPr wrap="square" rtlCol="0">
            <a:spAutoFit/>
          </a:bodyPr>
          <a:p>
            <a:pPr indent="0" algn="just">
              <a:lnSpc>
                <a:spcPct val="130000"/>
              </a:lnSpc>
              <a:spcBef>
                <a:spcPts val="0"/>
              </a:spcBef>
              <a:spcAft>
                <a:spcPts val="0"/>
              </a:spcAft>
              <a:buFont typeface="Arial" panose="020B0604020202020204" pitchFamily="34" charset="0"/>
              <a:buNone/>
            </a:pPr>
            <a:r>
              <a:rPr lang="en-US" sz="2800" b="1"/>
              <a:t>In-band: </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a:t>Kiểu thường thấy nhất và đơn giản nhất để khai thác thông tin.</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a:t>In-band SQLI là khi kẻ tấn công thực hiện việc chèn mã độc và trực tiếp nhận về kết quả trên cùng một kênh.</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a:t>2 dạng thường thấy của In-band SQLI là </a:t>
            </a:r>
            <a:r>
              <a:rPr lang="en-US" sz="2800" b="1"/>
              <a:t>Error-base SQLI</a:t>
            </a:r>
            <a:r>
              <a:rPr lang="en-US" sz="2800"/>
              <a:t> và</a:t>
            </a:r>
            <a:r>
              <a:rPr lang="en-US" sz="2800" b="1"/>
              <a:t> UNION-base SQLI</a:t>
            </a:r>
            <a:endParaRPr lang="en-US" sz="2800" b="1"/>
          </a:p>
        </p:txBody>
      </p:sp>
      <p:pic>
        <p:nvPicPr>
          <p:cNvPr id="102" name="Picture 101"/>
          <p:cNvPicPr/>
          <p:nvPr/>
        </p:nvPicPr>
        <p:blipFill>
          <a:blip r:embed="rId1"/>
          <a:stretch>
            <a:fillRect/>
          </a:stretch>
        </p:blipFill>
        <p:spPr>
          <a:xfrm>
            <a:off x="6096000" y="3429000"/>
            <a:ext cx="0" cy="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
                                        </p:tgtEl>
                                        <p:attrNameLst>
                                          <p:attrName>ppt_y</p:attrName>
                                        </p:attrNameLst>
                                      </p:cBhvr>
                                      <p:tavLst>
                                        <p:tav tm="0">
                                          <p:val>
                                            <p:strVal val="#ppt_y"/>
                                          </p:val>
                                        </p:tav>
                                        <p:tav tm="100000">
                                          <p:val>
                                            <p:strVal val="#ppt_y"/>
                                          </p:val>
                                        </p:tav>
                                      </p:tavLst>
                                    </p:anim>
                                    <p:anim calcmode="lin" valueType="num">
                                      <p:cBhvr>
                                        <p:cTn id="1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dissolve">
                                      <p:cBhvr>
                                        <p:cTn id="26" dur="500"/>
                                        <p:tgtEl>
                                          <p:spTgt spid="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animEffect transition="in" filter="dissolve">
                                      <p:cBhvr>
                                        <p:cTn id="31" dur="500"/>
                                        <p:tgtEl>
                                          <p:spTgt spid="12">
                                            <p:txEl>
                                              <p:pRg st="1" end="1"/>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2">
                                            <p:txEl>
                                              <p:pRg st="2" end="2"/>
                                            </p:txEl>
                                          </p:spTgt>
                                        </p:tgtEl>
                                        <p:attrNameLst>
                                          <p:attrName>style.visibility</p:attrName>
                                        </p:attrNameLst>
                                      </p:cBhvr>
                                      <p:to>
                                        <p:strVal val="visible"/>
                                      </p:to>
                                    </p:set>
                                    <p:animEffect transition="in" filter="dissolve">
                                      <p:cBhvr>
                                        <p:cTn id="34" dur="500"/>
                                        <p:tgtEl>
                                          <p:spTgt spid="12">
                                            <p:txEl>
                                              <p:pRg st="2" end="2"/>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dissolve">
                                      <p:cBhvr>
                                        <p:cTn id="3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sp>
        <p:nvSpPr>
          <p:cNvPr id="12" name="Text Box 11"/>
          <p:cNvSpPr txBox="1"/>
          <p:nvPr/>
        </p:nvSpPr>
        <p:spPr>
          <a:xfrm>
            <a:off x="258445" y="1119505"/>
            <a:ext cx="11339830" cy="3449955"/>
          </a:xfrm>
          <a:prstGeom prst="rect">
            <a:avLst/>
          </a:prstGeom>
          <a:noFill/>
        </p:spPr>
        <p:txBody>
          <a:bodyPr wrap="square" rtlCol="0">
            <a:spAutoFit/>
          </a:bodyPr>
          <a:p>
            <a:pPr indent="0" algn="just">
              <a:lnSpc>
                <a:spcPct val="130000"/>
              </a:lnSpc>
              <a:spcBef>
                <a:spcPts val="0"/>
              </a:spcBef>
              <a:spcAft>
                <a:spcPts val="0"/>
              </a:spcAft>
              <a:buFont typeface="Arial" panose="020B0604020202020204" pitchFamily="34" charset="0"/>
              <a:buNone/>
            </a:pPr>
            <a:r>
              <a:rPr lang="en-US" sz="2800" b="1"/>
              <a:t>Inferential (Blind) SQLi:</a:t>
            </a:r>
            <a:endParaRPr lang="en-US" sz="2800" b="1"/>
          </a:p>
          <a:p>
            <a:pPr marL="457200" indent="-457200" algn="just">
              <a:lnSpc>
                <a:spcPct val="130000"/>
              </a:lnSpc>
              <a:spcBef>
                <a:spcPts val="0"/>
              </a:spcBef>
              <a:spcAft>
                <a:spcPts val="0"/>
              </a:spcAft>
              <a:buFont typeface="Arial" panose="020B0604020202020204" pitchFamily="34" charset="0"/>
              <a:buChar char="•"/>
            </a:pPr>
            <a:r>
              <a:rPr lang="en-US" sz="2800"/>
              <a:t>Kiểu tấn công này phát sinh khi một ứng dụng dễ bị tấn công bằng SQLI, nhưng lại có bảo mật cao hơn một chút khi không trả về các kết quả truy vấn SQL mà được nhập vào input như kiểu InBand. </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a:sym typeface="+mn-ea"/>
              </a:rPr>
              <a:t>Inferential SQLi</a:t>
            </a:r>
            <a:r>
              <a:rPr lang="en-US" sz="2800"/>
              <a:t> diễn ra chậm do còn phải quan sát và phân tích dựa vào cách phản hồi của máy chủ, nhưng độ thiệt hại thì không khác gì Inband.</a:t>
            </a:r>
            <a:endParaRPr lang="en-US" sz="2800"/>
          </a:p>
        </p:txBody>
      </p:sp>
      <p:pic>
        <p:nvPicPr>
          <p:cNvPr id="102" name="Picture 101"/>
          <p:cNvPicPr/>
          <p:nvPr/>
        </p:nvPicPr>
        <p:blipFill>
          <a:blip r:embed="rId1"/>
          <a:stretch>
            <a:fillRect/>
          </a:stretch>
        </p:blipFill>
        <p:spPr>
          <a:xfrm>
            <a:off x="6096000" y="3429000"/>
            <a:ext cx="0" cy="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dissolv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2">
                                            <p:txEl>
                                              <p:pRg st="1" end="1"/>
                                            </p:txEl>
                                          </p:spTgt>
                                        </p:tgtEl>
                                      </p:cBhvr>
                                    </p:animEffect>
                                    <p:set>
                                      <p:cBhvr>
                                        <p:cTn id="20" dur="1" fill="hold">
                                          <p:stCondLst>
                                            <p:cond delay="499"/>
                                          </p:stCondLst>
                                        </p:cTn>
                                        <p:tgtEl>
                                          <p:spTgt spid="12">
                                            <p:txEl>
                                              <p:pRg st="1" end="1"/>
                                            </p:txEl>
                                          </p:spTgt>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12">
                                            <p:txEl>
                                              <p:pRg st="2" end="2"/>
                                            </p:txEl>
                                          </p:spTgt>
                                        </p:tgtEl>
                                      </p:cBhvr>
                                    </p:animEffect>
                                    <p:set>
                                      <p:cBhvr>
                                        <p:cTn id="23" dur="1" fill="hold">
                                          <p:stCondLst>
                                            <p:cond delay="499"/>
                                          </p:stCondLst>
                                        </p:cTn>
                                        <p:tgtEl>
                                          <p:spTgt spid="1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sp>
        <p:nvSpPr>
          <p:cNvPr id="12" name="Text Box 11"/>
          <p:cNvSpPr txBox="1"/>
          <p:nvPr/>
        </p:nvSpPr>
        <p:spPr>
          <a:xfrm>
            <a:off x="258445" y="1119505"/>
            <a:ext cx="11339830" cy="2889885"/>
          </a:xfrm>
          <a:prstGeom prst="rect">
            <a:avLst/>
          </a:prstGeom>
          <a:noFill/>
        </p:spPr>
        <p:txBody>
          <a:bodyPr wrap="square" rtlCol="0">
            <a:spAutoFit/>
          </a:bodyPr>
          <a:p>
            <a:pPr indent="0" algn="just">
              <a:lnSpc>
                <a:spcPct val="130000"/>
              </a:lnSpc>
              <a:spcBef>
                <a:spcPts val="0"/>
              </a:spcBef>
              <a:spcAft>
                <a:spcPts val="0"/>
              </a:spcAft>
              <a:buFont typeface="Arial" panose="020B0604020202020204" pitchFamily="34" charset="0"/>
              <a:buNone/>
            </a:pPr>
            <a:r>
              <a:rPr lang="en-US" sz="2800" b="1"/>
              <a:t>Inferential (Blind) SQLi:</a:t>
            </a:r>
            <a:endParaRPr lang="en-US" sz="2800" b="1"/>
          </a:p>
          <a:p>
            <a:pPr indent="0" algn="just">
              <a:lnSpc>
                <a:spcPct val="130000"/>
              </a:lnSpc>
              <a:spcBef>
                <a:spcPts val="0"/>
              </a:spcBef>
              <a:spcAft>
                <a:spcPts val="0"/>
              </a:spcAft>
              <a:buFont typeface="Arial" panose="020B0604020202020204" pitchFamily="34" charset="0"/>
              <a:buNone/>
            </a:pPr>
            <a:r>
              <a:rPr lang="en-US" sz="2800"/>
              <a:t>    Có 2 dạng chính:</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b="1"/>
              <a:t>Boolean-base</a:t>
            </a:r>
            <a:r>
              <a:rPr lang="en-US" sz="2800"/>
              <a:t>: Tấn công dựa vào việc đánh giá phản hồi dạng true hoặc false từ web app.</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b="1"/>
              <a:t>Time-base: </a:t>
            </a:r>
            <a:r>
              <a:rPr lang="en-US" sz="2800"/>
              <a:t>Tấn công dựa vào thời gian phản hồi từ app.</a:t>
            </a:r>
            <a:endParaRPr lang="en-US" sz="2800"/>
          </a:p>
        </p:txBody>
      </p:sp>
      <p:pic>
        <p:nvPicPr>
          <p:cNvPr id="102" name="Picture 101"/>
          <p:cNvPicPr/>
          <p:nvPr/>
        </p:nvPicPr>
        <p:blipFill>
          <a:blip r:embed="rId1"/>
          <a:stretch>
            <a:fillRect/>
          </a:stretch>
        </p:blipFill>
        <p:spPr>
          <a:xfrm>
            <a:off x="6096000" y="3429000"/>
            <a:ext cx="0" cy="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dissolve">
                                      <p:cBhvr>
                                        <p:cTn id="10" dur="500"/>
                                        <p:tgtEl>
                                          <p:spTgt spid="12">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dissolve">
                                      <p:cBhvr>
                                        <p:cTn id="1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11"/>
          <p:cNvSpPr txBox="1"/>
          <p:nvPr/>
        </p:nvSpPr>
        <p:spPr>
          <a:xfrm>
            <a:off x="343535" y="1119505"/>
            <a:ext cx="11504295" cy="5262245"/>
          </a:xfrm>
          <a:prstGeom prst="rect">
            <a:avLst/>
          </a:prstGeom>
          <a:noFill/>
        </p:spPr>
        <p:txBody>
          <a:bodyPr wrap="square" rtlCol="0">
            <a:spAutoFit/>
          </a:bodyPr>
          <a:p>
            <a:pPr indent="0" algn="just">
              <a:lnSpc>
                <a:spcPct val="150000"/>
              </a:lnSpc>
              <a:spcBef>
                <a:spcPts val="0"/>
              </a:spcBef>
              <a:spcAft>
                <a:spcPts val="0"/>
              </a:spcAft>
              <a:buFont typeface="Arial" panose="020B0604020202020204" pitchFamily="34" charset="0"/>
              <a:buNone/>
            </a:pPr>
            <a:r>
              <a:rPr lang="en-US" sz="2800" b="1"/>
              <a:t>Boolean-base</a:t>
            </a:r>
            <a:r>
              <a:rPr lang="en-US" sz="2800"/>
              <a:t>:</a:t>
            </a:r>
            <a:endParaRPr lang="en-US" sz="2800"/>
          </a:p>
          <a:p>
            <a:pPr indent="0" algn="just">
              <a:lnSpc>
                <a:spcPct val="150000"/>
              </a:lnSpc>
              <a:spcBef>
                <a:spcPts val="0"/>
              </a:spcBef>
              <a:spcAft>
                <a:spcPts val="0"/>
              </a:spcAft>
              <a:buFont typeface="Arial" panose="020B0604020202020204" pitchFamily="34" charset="0"/>
              <a:buNone/>
            </a:pPr>
            <a:r>
              <a:rPr lang="en-US" sz="2800"/>
              <a:t>Giả sử trong một web, mỗi khi đăng nhập vào nó sẽ hiện thông báo “Welcome back”.  URL có dạng như sau:</a:t>
            </a:r>
            <a:endParaRPr lang="en-US" sz="2800"/>
          </a:p>
          <a:p>
            <a:pPr indent="0" algn="just">
              <a:lnSpc>
                <a:spcPct val="150000"/>
              </a:lnSpc>
              <a:spcBef>
                <a:spcPts val="0"/>
              </a:spcBef>
              <a:spcAft>
                <a:spcPts val="0"/>
              </a:spcAft>
              <a:buFont typeface="Arial" panose="020B0604020202020204" pitchFamily="34" charset="0"/>
              <a:buNone/>
            </a:pPr>
            <a:endParaRPr lang="en-US" sz="2800"/>
          </a:p>
          <a:p>
            <a:pPr indent="0" algn="just">
              <a:lnSpc>
                <a:spcPct val="150000"/>
              </a:lnSpc>
              <a:spcBef>
                <a:spcPts val="0"/>
              </a:spcBef>
              <a:spcAft>
                <a:spcPts val="0"/>
              </a:spcAft>
              <a:buFont typeface="Arial" panose="020B0604020202020204" pitchFamily="34" charset="0"/>
              <a:buNone/>
            </a:pPr>
            <a:r>
              <a:rPr lang="en-US" sz="2800"/>
              <a:t>Hacker nhập vào ô Username:  			  </a:t>
            </a:r>
            <a:endParaRPr lang="en-US" sz="2800"/>
          </a:p>
          <a:p>
            <a:pPr indent="0" algn="just">
              <a:lnSpc>
                <a:spcPct val="150000"/>
              </a:lnSpc>
              <a:spcBef>
                <a:spcPts val="0"/>
              </a:spcBef>
              <a:spcAft>
                <a:spcPts val="0"/>
              </a:spcAft>
              <a:buFont typeface="Arial" panose="020B0604020202020204" pitchFamily="34" charset="0"/>
              <a:buNone/>
            </a:pPr>
            <a:endParaRPr lang="en-US" sz="2800"/>
          </a:p>
          <a:p>
            <a:pPr indent="0" algn="just">
              <a:lnSpc>
                <a:spcPct val="150000"/>
              </a:lnSpc>
              <a:spcBef>
                <a:spcPts val="0"/>
              </a:spcBef>
              <a:spcAft>
                <a:spcPts val="0"/>
              </a:spcAft>
              <a:buFont typeface="Arial" panose="020B0604020202020204" pitchFamily="34" charset="0"/>
              <a:buNone/>
            </a:pPr>
            <a:r>
              <a:rPr lang="en-US" sz="2800"/>
              <a:t>=&gt;Không hiện popup “Welcome back” (false)</a:t>
            </a:r>
            <a:endParaRPr lang="en-US" sz="2800"/>
          </a:p>
          <a:p>
            <a:pPr indent="0" algn="just">
              <a:lnSpc>
                <a:spcPct val="150000"/>
              </a:lnSpc>
              <a:spcBef>
                <a:spcPts val="0"/>
              </a:spcBef>
              <a:spcAft>
                <a:spcPts val="0"/>
              </a:spcAft>
              <a:buFont typeface="Arial" panose="020B0604020202020204" pitchFamily="34" charset="0"/>
              <a:buNone/>
            </a:pPr>
            <a:endParaRPr lang="en-US" sz="2800"/>
          </a:p>
        </p:txBody>
      </p:sp>
      <p:pic>
        <p:nvPicPr>
          <p:cNvPr id="24" name="Picture 23"/>
          <p:cNvPicPr>
            <a:picLocks noChangeAspect="1"/>
          </p:cNvPicPr>
          <p:nvPr/>
        </p:nvPicPr>
        <p:blipFill>
          <a:blip r:embed="rId1"/>
          <a:stretch>
            <a:fillRect/>
          </a:stretch>
        </p:blipFill>
        <p:spPr>
          <a:xfrm>
            <a:off x="763905" y="4594225"/>
            <a:ext cx="10020300" cy="466725"/>
          </a:xfrm>
          <a:prstGeom prst="rect">
            <a:avLst/>
          </a:prstGeom>
        </p:spPr>
      </p:pic>
      <p:pic>
        <p:nvPicPr>
          <p:cNvPr id="25" name="Picture 24"/>
          <p:cNvPicPr>
            <a:picLocks noChangeAspect="1"/>
          </p:cNvPicPr>
          <p:nvPr/>
        </p:nvPicPr>
        <p:blipFill>
          <a:blip r:embed="rId2"/>
          <a:stretch>
            <a:fillRect/>
          </a:stretch>
        </p:blipFill>
        <p:spPr>
          <a:xfrm>
            <a:off x="763905" y="4608195"/>
            <a:ext cx="9391650" cy="400050"/>
          </a:xfrm>
          <a:prstGeom prst="rect">
            <a:avLst/>
          </a:prstGeom>
        </p:spPr>
      </p:pic>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pic>
        <p:nvPicPr>
          <p:cNvPr id="102" name="Picture 101"/>
          <p:cNvPicPr/>
          <p:nvPr/>
        </p:nvPicPr>
        <p:blipFill>
          <a:blip r:embed="rId3"/>
          <a:stretch>
            <a:fillRect/>
          </a:stretch>
        </p:blipFill>
        <p:spPr>
          <a:xfrm>
            <a:off x="6096000" y="3429000"/>
            <a:ext cx="0" cy="0"/>
          </a:xfrm>
          <a:prstGeom prst="rect">
            <a:avLst/>
          </a:prstGeom>
          <a:noFill/>
          <a:ln w="9525">
            <a:noFill/>
          </a:ln>
        </p:spPr>
      </p:pic>
      <p:pic>
        <p:nvPicPr>
          <p:cNvPr id="7" name="Picture 6"/>
          <p:cNvPicPr>
            <a:picLocks noChangeAspect="1"/>
          </p:cNvPicPr>
          <p:nvPr/>
        </p:nvPicPr>
        <p:blipFill>
          <a:blip r:embed="rId4"/>
          <a:stretch>
            <a:fillRect/>
          </a:stretch>
        </p:blipFill>
        <p:spPr>
          <a:xfrm>
            <a:off x="4897120" y="2462530"/>
            <a:ext cx="6243320" cy="637540"/>
          </a:xfrm>
          <a:prstGeom prst="rect">
            <a:avLst/>
          </a:prstGeom>
        </p:spPr>
      </p:pic>
      <p:pic>
        <p:nvPicPr>
          <p:cNvPr id="9" name="Picture 8"/>
          <p:cNvPicPr>
            <a:picLocks noChangeAspect="1"/>
          </p:cNvPicPr>
          <p:nvPr/>
        </p:nvPicPr>
        <p:blipFill>
          <a:blip r:embed="rId5"/>
          <a:stretch>
            <a:fillRect/>
          </a:stretch>
        </p:blipFill>
        <p:spPr>
          <a:xfrm>
            <a:off x="4982845" y="3448050"/>
            <a:ext cx="2543175" cy="990600"/>
          </a:xfrm>
          <a:prstGeom prst="rect">
            <a:avLst/>
          </a:prstGeom>
        </p:spPr>
      </p:pic>
      <p:pic>
        <p:nvPicPr>
          <p:cNvPr id="11" name="Picture 10"/>
          <p:cNvPicPr>
            <a:picLocks noChangeAspect="1"/>
          </p:cNvPicPr>
          <p:nvPr/>
        </p:nvPicPr>
        <p:blipFill>
          <a:blip r:embed="rId6"/>
          <a:stretch>
            <a:fillRect/>
          </a:stretch>
        </p:blipFill>
        <p:spPr>
          <a:xfrm>
            <a:off x="5075555" y="3429000"/>
            <a:ext cx="2600325" cy="1028700"/>
          </a:xfrm>
          <a:prstGeom prst="rect">
            <a:avLst/>
          </a:prstGeom>
        </p:spPr>
      </p:pic>
      <p:sp>
        <p:nvSpPr>
          <p:cNvPr id="14" name="Text Box 13"/>
          <p:cNvSpPr txBox="1"/>
          <p:nvPr/>
        </p:nvSpPr>
        <p:spPr>
          <a:xfrm>
            <a:off x="419100" y="5177790"/>
            <a:ext cx="5837555" cy="537210"/>
          </a:xfrm>
          <a:prstGeom prst="rect">
            <a:avLst/>
          </a:prstGeom>
          <a:noFill/>
        </p:spPr>
        <p:txBody>
          <a:bodyPr wrap="none" rtlCol="0" anchor="t">
            <a:spAutoFit/>
          </a:bodyPr>
          <a:p>
            <a:r>
              <a:rPr lang="en-US" sz="2900">
                <a:sym typeface="+mn-ea"/>
              </a:rPr>
              <a:t>=&gt;Hiện popup “Welcome back” (True)</a:t>
            </a:r>
            <a:endParaRPr lang="en-US" sz="2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dissolve">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dissolv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blinds(horizontal)">
                                      <p:cBhvr>
                                        <p:cTn id="35" dur="500"/>
                                        <p:tgtEl>
                                          <p:spTgt spid="1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12">
                                            <p:txEl>
                                              <p:pRg st="5" end="5"/>
                                            </p:txEl>
                                          </p:spTgt>
                                        </p:tgtEl>
                                      </p:cBhvr>
                                    </p:animEffect>
                                    <p:set>
                                      <p:cBhvr>
                                        <p:cTn id="43" dur="1" fill="hold">
                                          <p:stCondLst>
                                            <p:cond delay="499"/>
                                          </p:stCondLst>
                                        </p:cTn>
                                        <p:tgtEl>
                                          <p:spTgt spid="12">
                                            <p:txEl>
                                              <p:pRg st="5" end="5"/>
                                            </p:txEl>
                                          </p:spTgt>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dissolv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dissolv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sp>
        <p:nvSpPr>
          <p:cNvPr id="12" name="Text Box 11"/>
          <p:cNvSpPr txBox="1"/>
          <p:nvPr/>
        </p:nvSpPr>
        <p:spPr>
          <a:xfrm>
            <a:off x="343535" y="1119505"/>
            <a:ext cx="11504295" cy="4399915"/>
          </a:xfrm>
          <a:prstGeom prst="rect">
            <a:avLst/>
          </a:prstGeom>
          <a:noFill/>
        </p:spPr>
        <p:txBody>
          <a:bodyPr wrap="square" rtlCol="0">
            <a:spAutoFit/>
          </a:bodyPr>
          <a:p>
            <a:pPr indent="0" algn="just">
              <a:lnSpc>
                <a:spcPct val="100000"/>
              </a:lnSpc>
              <a:spcBef>
                <a:spcPts val="0"/>
              </a:spcBef>
              <a:spcAft>
                <a:spcPts val="0"/>
              </a:spcAft>
              <a:buFont typeface="Arial" panose="020B0604020202020204" pitchFamily="34" charset="0"/>
              <a:buNone/>
            </a:pPr>
            <a:r>
              <a:rPr lang="en-US" sz="2800"/>
              <a:t>Phát triển:</a:t>
            </a: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r>
              <a:rPr lang="en-US" sz="2800"/>
              <a:t>- Nếu </a:t>
            </a:r>
            <a:r>
              <a:rPr lang="en-US" sz="2800">
                <a:sym typeface="+mn-ea"/>
              </a:rPr>
              <a:t>web </a:t>
            </a:r>
            <a:r>
              <a:rPr lang="en-US" sz="2800" b="1">
                <a:solidFill>
                  <a:srgbClr val="00B050"/>
                </a:solidFill>
                <a:sym typeface="+mn-ea"/>
              </a:rPr>
              <a:t>không hiện</a:t>
            </a:r>
            <a:r>
              <a:rPr lang="en-US" sz="2800">
                <a:sym typeface="+mn-ea"/>
              </a:rPr>
              <a:t> pop up “Welcome back” thì</a:t>
            </a:r>
            <a:r>
              <a:rPr lang="en-US" sz="2800"/>
              <a:t> chữ cái </a:t>
            </a:r>
            <a:r>
              <a:rPr lang="en-US" sz="2800" b="1">
                <a:solidFill>
                  <a:srgbClr val="00B050"/>
                </a:solidFill>
              </a:rPr>
              <a:t>đầu tiên</a:t>
            </a:r>
            <a:r>
              <a:rPr lang="en-US" sz="2800"/>
              <a:t> trong mật khẩu của Administrator là chữ cái </a:t>
            </a:r>
            <a:r>
              <a:rPr lang="en-US" sz="2800" b="1">
                <a:solidFill>
                  <a:srgbClr val="00B050"/>
                </a:solidFill>
              </a:rPr>
              <a:t>không nằm sau “c”</a:t>
            </a:r>
            <a:r>
              <a:rPr lang="en-US" sz="2800"/>
              <a:t> -  false. </a:t>
            </a: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r>
              <a:rPr lang="en-US" sz="2800"/>
              <a:t> - W</a:t>
            </a:r>
            <a:r>
              <a:rPr lang="en-US" sz="2800">
                <a:sym typeface="+mn-ea"/>
              </a:rPr>
              <a:t>eb hiện pop up “Welcome back” =&gt; </a:t>
            </a:r>
            <a:r>
              <a:rPr lang="en-US" sz="2800"/>
              <a:t>Chữ cái đầu tiên nằm sau chữ a, - true. </a:t>
            </a:r>
            <a:endParaRPr lang="en-US" sz="2800"/>
          </a:p>
        </p:txBody>
      </p:sp>
      <p:pic>
        <p:nvPicPr>
          <p:cNvPr id="102" name="Picture 101"/>
          <p:cNvPicPr/>
          <p:nvPr/>
        </p:nvPicPr>
        <p:blipFill>
          <a:blip r:embed="rId1"/>
          <a:stretch>
            <a:fillRect/>
          </a:stretch>
        </p:blipFill>
        <p:spPr>
          <a:xfrm>
            <a:off x="6096000" y="3429000"/>
            <a:ext cx="0" cy="0"/>
          </a:xfrm>
          <a:prstGeom prst="rect">
            <a:avLst/>
          </a:prstGeom>
          <a:noFill/>
          <a:ln w="9525">
            <a:noFill/>
          </a:ln>
        </p:spPr>
      </p:pic>
      <p:pic>
        <p:nvPicPr>
          <p:cNvPr id="4" name="Picture 3"/>
          <p:cNvPicPr>
            <a:picLocks noChangeAspect="1"/>
          </p:cNvPicPr>
          <p:nvPr/>
        </p:nvPicPr>
        <p:blipFill>
          <a:blip r:embed="rId2"/>
          <a:stretch>
            <a:fillRect/>
          </a:stretch>
        </p:blipFill>
        <p:spPr>
          <a:xfrm>
            <a:off x="407670" y="3827780"/>
            <a:ext cx="9429750" cy="1066800"/>
          </a:xfrm>
          <a:prstGeom prst="rect">
            <a:avLst/>
          </a:prstGeom>
        </p:spPr>
      </p:pic>
      <p:pic>
        <p:nvPicPr>
          <p:cNvPr id="6" name="Picture 5"/>
          <p:cNvPicPr>
            <a:picLocks noChangeAspect="1"/>
          </p:cNvPicPr>
          <p:nvPr/>
        </p:nvPicPr>
        <p:blipFill>
          <a:blip r:embed="rId3"/>
          <a:stretch>
            <a:fillRect/>
          </a:stretch>
        </p:blipFill>
        <p:spPr>
          <a:xfrm>
            <a:off x="343535" y="1745615"/>
            <a:ext cx="9686925" cy="1057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dissolve">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8" end="8"/>
                                            </p:txEl>
                                          </p:spTgt>
                                        </p:tgtEl>
                                        <p:attrNameLst>
                                          <p:attrName>style.visibility</p:attrName>
                                        </p:attrNameLst>
                                      </p:cBhvr>
                                      <p:to>
                                        <p:strVal val="visible"/>
                                      </p:to>
                                    </p:set>
                                    <p:animEffect transition="in" filter="dissolve">
                                      <p:cBhvr>
                                        <p:cTn id="22"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sp>
        <p:nvSpPr>
          <p:cNvPr id="12" name="Text Box 11"/>
          <p:cNvSpPr txBox="1"/>
          <p:nvPr/>
        </p:nvSpPr>
        <p:spPr>
          <a:xfrm>
            <a:off x="344805" y="1303020"/>
            <a:ext cx="11504295" cy="1383665"/>
          </a:xfrm>
          <a:prstGeom prst="rect">
            <a:avLst/>
          </a:prstGeom>
          <a:noFill/>
        </p:spPr>
        <p:txBody>
          <a:bodyPr wrap="square" rtlCol="0">
            <a:spAutoFit/>
          </a:bodyPr>
          <a:p>
            <a:pPr indent="0" algn="just">
              <a:lnSpc>
                <a:spcPct val="100000"/>
              </a:lnSpc>
              <a:spcBef>
                <a:spcPts val="0"/>
              </a:spcBef>
              <a:spcAft>
                <a:spcPts val="0"/>
              </a:spcAft>
              <a:buFont typeface="Arial" panose="020B0604020202020204" pitchFamily="34" charset="0"/>
              <a:buNone/>
            </a:pPr>
            <a:r>
              <a:rPr lang="en-US" sz="2800"/>
              <a:t>Phát triển:</a:t>
            </a:r>
            <a:endParaRPr lang="en-US" sz="2800"/>
          </a:p>
          <a:p>
            <a:pPr indent="0" algn="just">
              <a:lnSpc>
                <a:spcPct val="100000"/>
              </a:lnSpc>
              <a:spcBef>
                <a:spcPts val="0"/>
              </a:spcBef>
              <a:spcAft>
                <a:spcPts val="0"/>
              </a:spcAft>
              <a:buFont typeface="Arial" panose="020B0604020202020204" pitchFamily="34" charset="0"/>
              <a:buNone/>
            </a:pPr>
            <a:endParaRPr lang="en-US" sz="2800"/>
          </a:p>
          <a:p>
            <a:pPr indent="0" algn="just">
              <a:lnSpc>
                <a:spcPct val="100000"/>
              </a:lnSpc>
              <a:spcBef>
                <a:spcPts val="0"/>
              </a:spcBef>
              <a:spcAft>
                <a:spcPts val="0"/>
              </a:spcAft>
              <a:buFont typeface="Arial" panose="020B0604020202020204" pitchFamily="34" charset="0"/>
              <a:buNone/>
            </a:pPr>
            <a:endParaRPr lang="en-US" sz="2800"/>
          </a:p>
        </p:txBody>
      </p:sp>
      <p:pic>
        <p:nvPicPr>
          <p:cNvPr id="102" name="Picture 101"/>
          <p:cNvPicPr/>
          <p:nvPr/>
        </p:nvPicPr>
        <p:blipFill>
          <a:blip r:embed="rId1"/>
          <a:stretch>
            <a:fillRect/>
          </a:stretch>
        </p:blipFill>
        <p:spPr>
          <a:xfrm>
            <a:off x="6096000" y="3429000"/>
            <a:ext cx="0" cy="0"/>
          </a:xfrm>
          <a:prstGeom prst="rect">
            <a:avLst/>
          </a:prstGeom>
          <a:noFill/>
          <a:ln w="9525">
            <a:noFill/>
          </a:ln>
        </p:spPr>
      </p:pic>
      <p:pic>
        <p:nvPicPr>
          <p:cNvPr id="8" name="Picture 7"/>
          <p:cNvPicPr>
            <a:picLocks noChangeAspect="1"/>
          </p:cNvPicPr>
          <p:nvPr/>
        </p:nvPicPr>
        <p:blipFill>
          <a:blip r:embed="rId2"/>
          <a:stretch>
            <a:fillRect/>
          </a:stretch>
        </p:blipFill>
        <p:spPr>
          <a:xfrm>
            <a:off x="344805" y="1988820"/>
            <a:ext cx="11383010" cy="1259840"/>
          </a:xfrm>
          <a:prstGeom prst="rect">
            <a:avLst/>
          </a:prstGeom>
        </p:spPr>
      </p:pic>
      <p:sp>
        <p:nvSpPr>
          <p:cNvPr id="9" name="Text Box 8"/>
          <p:cNvSpPr txBox="1"/>
          <p:nvPr/>
        </p:nvSpPr>
        <p:spPr>
          <a:xfrm>
            <a:off x="422275" y="3429000"/>
            <a:ext cx="11476355" cy="1876425"/>
          </a:xfrm>
          <a:prstGeom prst="rect">
            <a:avLst/>
          </a:prstGeom>
          <a:noFill/>
        </p:spPr>
        <p:txBody>
          <a:bodyPr wrap="square" rtlCol="0">
            <a:spAutoFit/>
          </a:bodyPr>
          <a:p>
            <a:pPr indent="0" algn="l">
              <a:lnSpc>
                <a:spcPct val="100000"/>
              </a:lnSpc>
              <a:spcBef>
                <a:spcPts val="0"/>
              </a:spcBef>
              <a:spcAft>
                <a:spcPts val="0"/>
              </a:spcAft>
              <a:buFont typeface="Arial" panose="020B0604020202020204" pitchFamily="34" charset="0"/>
              <a:buNone/>
            </a:pPr>
            <a:r>
              <a:rPr lang="en-US" sz="2900">
                <a:sym typeface="+mn-ea"/>
              </a:rPr>
              <a:t>- Web hiện pop up “Welcome back”, chữ cái đầu tiên là “b” - true.</a:t>
            </a:r>
            <a:endParaRPr lang="en-US" sz="2900">
              <a:sym typeface="+mn-ea"/>
            </a:endParaRPr>
          </a:p>
          <a:p>
            <a:pPr indent="0" algn="just">
              <a:lnSpc>
                <a:spcPct val="100000"/>
              </a:lnSpc>
              <a:spcBef>
                <a:spcPts val="0"/>
              </a:spcBef>
              <a:spcAft>
                <a:spcPts val="0"/>
              </a:spcAft>
              <a:buFont typeface="Arial" panose="020B0604020202020204" pitchFamily="34" charset="0"/>
              <a:buNone/>
            </a:pPr>
            <a:endParaRPr lang="en-US" sz="2900">
              <a:sym typeface="+mn-ea"/>
            </a:endParaRPr>
          </a:p>
          <a:p>
            <a:pPr indent="0" algn="l">
              <a:lnSpc>
                <a:spcPct val="100000"/>
              </a:lnSpc>
              <a:spcBef>
                <a:spcPts val="0"/>
              </a:spcBef>
              <a:spcAft>
                <a:spcPts val="0"/>
              </a:spcAft>
              <a:buFont typeface="Arial" panose="020B0604020202020204" pitchFamily="34" charset="0"/>
              <a:buNone/>
            </a:pPr>
            <a:r>
              <a:rPr lang="en-US" sz="2900">
                <a:sym typeface="+mn-ea"/>
              </a:rPr>
              <a:t>=&gt; Cứ như thế từng kí tự, dần dần sẽ biết được mật khẩu của người dùng “Administrator.</a:t>
            </a:r>
            <a:endParaRPr lang="en-US" sz="2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0" name="TextBox 36"/>
          <p:cNvSpPr txBox="1"/>
          <p:nvPr/>
        </p:nvSpPr>
        <p:spPr>
          <a:xfrm>
            <a:off x="129540" y="-15240"/>
            <a:ext cx="557403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Kiểu </a:t>
            </a:r>
            <a:r>
              <a:rPr lang="en-US" sz="5800" b="1" dirty="0">
                <a:solidFill>
                  <a:schemeClr val="bg1">
                    <a:lumMod val="65000"/>
                  </a:schemeClr>
                </a:solidFill>
                <a:latin typeface="Calibri" panose="020F0502020204030204" charset="0"/>
                <a:cs typeface="Calibri" panose="020F0502020204030204" charset="0"/>
                <a:sym typeface="+mn-ea"/>
              </a:rPr>
              <a:t>“</a:t>
            </a:r>
            <a:r>
              <a:rPr lang="en-US" sz="5800" b="1" dirty="0">
                <a:solidFill>
                  <a:schemeClr val="bg1">
                    <a:lumMod val="65000"/>
                  </a:schemeClr>
                </a:solidFill>
                <a:latin typeface="Calibri" panose="020F0502020204030204" charset="0"/>
                <a:cs typeface="Calibri" panose="020F0502020204030204" charset="0"/>
                <a:sym typeface="+mn-ea"/>
              </a:rPr>
              <a:t>tiêm”</a:t>
            </a:r>
            <a:endParaRPr lang="en-US" sz="5800" i="1" dirty="0">
              <a:solidFill>
                <a:schemeClr val="tx1">
                  <a:lumMod val="50000"/>
                  <a:lumOff val="50000"/>
                </a:schemeClr>
              </a:solidFill>
              <a:latin typeface="Raleway" panose="020B0503030101060003" pitchFamily="34" charset="0"/>
            </a:endParaRPr>
          </a:p>
        </p:txBody>
      </p:sp>
      <p:sp>
        <p:nvSpPr>
          <p:cNvPr id="12" name="Text Box 11"/>
          <p:cNvSpPr txBox="1"/>
          <p:nvPr/>
        </p:nvSpPr>
        <p:spPr>
          <a:xfrm>
            <a:off x="258445" y="1130300"/>
            <a:ext cx="11339830" cy="5128895"/>
          </a:xfrm>
          <a:prstGeom prst="rect">
            <a:avLst/>
          </a:prstGeom>
          <a:noFill/>
        </p:spPr>
        <p:txBody>
          <a:bodyPr wrap="square" rtlCol="0">
            <a:spAutoFit/>
          </a:bodyPr>
          <a:p>
            <a:pPr indent="0" algn="just">
              <a:lnSpc>
                <a:spcPct val="130000"/>
              </a:lnSpc>
              <a:spcBef>
                <a:spcPts val="0"/>
              </a:spcBef>
              <a:spcAft>
                <a:spcPts val="0"/>
              </a:spcAft>
              <a:buFont typeface="Arial" panose="020B0604020202020204" pitchFamily="34" charset="0"/>
              <a:buNone/>
            </a:pPr>
            <a:r>
              <a:rPr lang="en-US" sz="2800" b="1"/>
              <a:t>Out-of-band SQLi:</a:t>
            </a:r>
            <a:endParaRPr lang="en-US" sz="2800" b="1"/>
          </a:p>
          <a:p>
            <a:pPr marL="457200" indent="-457200" algn="just">
              <a:lnSpc>
                <a:spcPct val="130000"/>
              </a:lnSpc>
              <a:spcBef>
                <a:spcPts val="0"/>
              </a:spcBef>
              <a:spcAft>
                <a:spcPts val="0"/>
              </a:spcAft>
              <a:buFont typeface="Arial" panose="020B0604020202020204" pitchFamily="34" charset="0"/>
              <a:buChar char="•"/>
            </a:pPr>
            <a:r>
              <a:rPr lang="en-US" sz="2800">
                <a:sym typeface="+mn-ea"/>
              </a:rPr>
              <a:t>Cách này thường ít được dùng do nó cần sử dụng các tính năng mà phải được cho phép ở server và được dùng bới app web.</a:t>
            </a:r>
            <a:endParaRPr lang="en-US" sz="2800" b="1"/>
          </a:p>
          <a:p>
            <a:pPr marL="457200" indent="-457200" algn="just">
              <a:lnSpc>
                <a:spcPct val="130000"/>
              </a:lnSpc>
              <a:spcBef>
                <a:spcPts val="0"/>
              </a:spcBef>
              <a:spcAft>
                <a:spcPts val="0"/>
              </a:spcAft>
              <a:buFont typeface="Arial" panose="020B0604020202020204" pitchFamily="34" charset="0"/>
              <a:buChar char="•"/>
            </a:pPr>
            <a:r>
              <a:rPr lang="en-US" sz="2800"/>
              <a:t>Cách tấn công này không thể nhập đầu vào và thu về kết quả trên cùng một kênh (không dùng được In-band), hoặc khi server quá chậm hoặc không ổn định (không dùng được </a:t>
            </a:r>
            <a:r>
              <a:rPr lang="en-US" sz="2800">
                <a:sym typeface="+mn-ea"/>
              </a:rPr>
              <a:t>Inferential</a:t>
            </a:r>
            <a:r>
              <a:rPr lang="en-US" sz="2800"/>
              <a:t>).</a:t>
            </a:r>
            <a:endParaRPr lang="en-US" sz="2800"/>
          </a:p>
          <a:p>
            <a:pPr marL="457200" indent="-457200" algn="just">
              <a:lnSpc>
                <a:spcPct val="130000"/>
              </a:lnSpc>
              <a:spcBef>
                <a:spcPts val="0"/>
              </a:spcBef>
              <a:spcAft>
                <a:spcPts val="0"/>
              </a:spcAft>
              <a:buFont typeface="Arial" panose="020B0604020202020204" pitchFamily="34" charset="0"/>
              <a:buChar char="•"/>
            </a:pPr>
            <a:r>
              <a:rPr lang="en-US" sz="2800"/>
              <a:t>OOB sẽ khiến app web gửi kết quả truy vấn về một kênh khác mà tin tặc kiểm soát.</a:t>
            </a:r>
            <a:endParaRPr lang="en-US" sz="2800"/>
          </a:p>
          <a:p>
            <a:pPr marL="457200" indent="-457200" algn="just">
              <a:lnSpc>
                <a:spcPct val="130000"/>
              </a:lnSpc>
              <a:spcBef>
                <a:spcPts val="0"/>
              </a:spcBef>
              <a:spcAft>
                <a:spcPts val="0"/>
              </a:spcAft>
              <a:buFont typeface="Arial" panose="020B0604020202020204" pitchFamily="34" charset="0"/>
              <a:buChar char="•"/>
            </a:pPr>
            <a:endParaRPr lang="en-US" sz="2800"/>
          </a:p>
        </p:txBody>
      </p:sp>
      <p:pic>
        <p:nvPicPr>
          <p:cNvPr id="102" name="Picture 101"/>
          <p:cNvPicPr/>
          <p:nvPr/>
        </p:nvPicPr>
        <p:blipFill>
          <a:blip r:embed="rId1"/>
          <a:stretch>
            <a:fillRect/>
          </a:stretch>
        </p:blipFill>
        <p:spPr>
          <a:xfrm>
            <a:off x="6096000" y="3429000"/>
            <a:ext cx="0" cy="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dissolv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Placeholder 99"/>
          <p:cNvPicPr/>
          <p:nvPr>
            <p:ph type="pic" sz="quarter" idx="10"/>
          </p:nvPr>
        </p:nvPicPr>
        <p:blipFill>
          <a:blip r:embed="rId1">
            <a:alphaModFix amt="9000"/>
          </a:blip>
          <a:stretch>
            <a:fillRect/>
          </a:stretch>
        </p:blipFill>
        <p:spPr>
          <a:xfrm>
            <a:off x="2783205" y="975360"/>
            <a:ext cx="5129530" cy="5596255"/>
          </a:xfrm>
          <a:prstGeom prst="rect">
            <a:avLst/>
          </a:prstGeom>
          <a:noFill/>
          <a:ln w="9525">
            <a:noFill/>
          </a:ln>
        </p:spPr>
      </p:pic>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580390" y="141605"/>
            <a:ext cx="13192760" cy="860425"/>
          </a:xfrm>
          <a:prstGeom prst="rect">
            <a:avLst/>
          </a:prstGeom>
          <a:noFill/>
        </p:spPr>
        <p:txBody>
          <a:bodyPr wrap="square" rtlCol="0">
            <a:spAutoFit/>
          </a:bodyPr>
          <a:p>
            <a:pPr algn="ct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Cách chống lại </a:t>
            </a:r>
            <a:r>
              <a:rPr lang="en-US" sz="5000" b="1" dirty="0">
                <a:solidFill>
                  <a:schemeClr val="tx1">
                    <a:lumMod val="50000"/>
                    <a:lumOff val="50000"/>
                  </a:schemeClr>
                </a:solidFill>
                <a:latin typeface="Calibri" panose="020F0502020204030204" charset="0"/>
                <a:cs typeface="Calibri" panose="020F0502020204030204" charset="0"/>
                <a:sym typeface="+mn-ea"/>
              </a:rPr>
              <a:t>SQL</a:t>
            </a: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000" b="1" dirty="0">
                <a:solidFill>
                  <a:schemeClr val="tx1">
                    <a:lumMod val="50000"/>
                    <a:lumOff val="50000"/>
                  </a:schemeClr>
                </a:solidFill>
                <a:latin typeface="Calibri" panose="020F0502020204030204" charset="0"/>
                <a:cs typeface="Calibri" panose="020F0502020204030204" charset="0"/>
                <a:sym typeface="+mn-ea"/>
              </a:rPr>
              <a:t>Injection</a:t>
            </a:r>
            <a:endParaRPr lang="en-US" sz="5000" b="1" i="1" dirty="0">
              <a:solidFill>
                <a:schemeClr val="tx1">
                  <a:lumMod val="50000"/>
                  <a:lumOff val="50000"/>
                </a:schemeClr>
              </a:solidFill>
              <a:latin typeface="Calibri" panose="020F0502020204030204" charset="0"/>
              <a:cs typeface="Calibri" panose="020F0502020204030204" charset="0"/>
              <a:sym typeface="+mn-ea"/>
            </a:endParaRPr>
          </a:p>
        </p:txBody>
      </p:sp>
      <p:sp>
        <p:nvSpPr>
          <p:cNvPr id="9" name="Text Box 8"/>
          <p:cNvSpPr txBox="1"/>
          <p:nvPr/>
        </p:nvSpPr>
        <p:spPr>
          <a:xfrm>
            <a:off x="753110" y="1189355"/>
            <a:ext cx="10467975" cy="3322955"/>
          </a:xfrm>
          <a:prstGeom prst="rect">
            <a:avLst/>
          </a:prstGeom>
          <a:noFill/>
        </p:spPr>
        <p:txBody>
          <a:bodyPr wrap="square" rtlCol="0">
            <a:spAutoFit/>
          </a:bodyPr>
          <a:p>
            <a:pPr indent="0">
              <a:buFont typeface="Arial" panose="020B0604020202020204" pitchFamily="34" charset="0"/>
              <a:buNone/>
            </a:pPr>
            <a:r>
              <a:rPr lang="en-US" sz="3000" b="1"/>
              <a:t>1. “Làm sạch” hoàn toàn dữ liệu.</a:t>
            </a:r>
            <a:endParaRPr lang="en-US" sz="3000" b="1"/>
          </a:p>
          <a:p>
            <a:pPr marL="457200" indent="-457200">
              <a:buFont typeface="Arial" panose="020B0604020202020204" pitchFamily="34" charset="0"/>
              <a:buChar char="•"/>
            </a:pPr>
            <a:r>
              <a:rPr lang="en-US" sz="3000"/>
              <a:t>Website cần có các bộ lọc để lọc toàn bộ input của người dùng.</a:t>
            </a:r>
            <a:endParaRPr lang="en-US" sz="3000"/>
          </a:p>
          <a:p>
            <a:pPr marL="457200" indent="-457200">
              <a:buFont typeface="Arial" panose="020B0604020202020204" pitchFamily="34" charset="0"/>
              <a:buChar char="•"/>
            </a:pPr>
            <a:r>
              <a:rPr lang="en-US" sz="3000"/>
              <a:t>Ví dụ, tại ô “Nhập địa chỉ email” thì cần lọc “chỉ cho phép nhập các kí tự được phép xuất hiện trong email” (dấu @, chữ và số, dấu chấm,  không có kí tự đặc biệt khác...)</a:t>
            </a:r>
            <a:endParaRPr lang="en-US" sz="3000"/>
          </a:p>
          <a:p>
            <a:pPr marL="457200" indent="-457200">
              <a:buFont typeface="Arial" panose="020B0604020202020204" pitchFamily="34" charset="0"/>
              <a:buChar char="•"/>
            </a:pPr>
            <a:r>
              <a:rPr lang="en-US" sz="3000"/>
              <a:t>Cách thức này có thể bắt và chặn được đa số các nỗ lực đánh cắp dữ liệu thông qua kênh web.</a:t>
            </a:r>
            <a:endParaRPr lang="en-US" sz="3000"/>
          </a:p>
        </p:txBody>
      </p:sp>
      <p:sp>
        <p:nvSpPr>
          <p:cNvPr id="4" name="Text Box 3"/>
          <p:cNvSpPr txBox="1"/>
          <p:nvPr/>
        </p:nvSpPr>
        <p:spPr>
          <a:xfrm>
            <a:off x="462280" y="4538980"/>
            <a:ext cx="11923395" cy="1383665"/>
          </a:xfrm>
          <a:prstGeom prst="rect">
            <a:avLst/>
          </a:prstGeom>
          <a:noFill/>
        </p:spPr>
        <p:txBody>
          <a:bodyPr wrap="square" rtlCol="0" anchor="t">
            <a:spAutoFit/>
          </a:bodyPr>
          <a:p>
            <a:r>
              <a:rPr lang="en-US" sz="2800">
                <a:sym typeface="+mn-ea"/>
              </a:rPr>
              <a:t>Tham khảo: Regex cho email. </a:t>
            </a:r>
            <a:endParaRPr lang="en-US" sz="2800">
              <a:sym typeface="+mn-ea"/>
            </a:endParaRPr>
          </a:p>
          <a:p>
            <a:r>
              <a:rPr lang="en-US" sz="2800">
                <a:sym typeface="+mn-ea"/>
              </a:rPr>
              <a:t>Một email sẽ có dạng như sau: </a:t>
            </a:r>
            <a:endParaRPr lang="en-US" sz="2800">
              <a:sym typeface="+mn-ea"/>
            </a:endParaRPr>
          </a:p>
          <a:p>
            <a:r>
              <a:rPr lang="en-US" sz="2800">
                <a:sym typeface="+mn-ea"/>
              </a:rPr>
              <a:t>danh.197@gmail.com</a:t>
            </a:r>
            <a:endParaRPr lang="en-US" sz="2800"/>
          </a:p>
        </p:txBody>
      </p:sp>
      <p:pic>
        <p:nvPicPr>
          <p:cNvPr id="8" name="Picture 7"/>
          <p:cNvPicPr>
            <a:picLocks noChangeAspect="1"/>
          </p:cNvPicPr>
          <p:nvPr/>
        </p:nvPicPr>
        <p:blipFill>
          <a:blip r:embed="rId2"/>
          <a:stretch>
            <a:fillRect/>
          </a:stretch>
        </p:blipFill>
        <p:spPr>
          <a:xfrm>
            <a:off x="5128260" y="4916805"/>
            <a:ext cx="6885305" cy="627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wd">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dissolve">
                                      <p:cBhvr>
                                        <p:cTn id="24" dur="500"/>
                                        <p:tgtEl>
                                          <p:spTgt spid="10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checkerboard(across)">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checkerboard(across)">
                                      <p:cBhvr>
                                        <p:cTn id="34" dur="500"/>
                                        <p:tgtEl>
                                          <p:spTgt spid="9">
                                            <p:txEl>
                                              <p:pRg st="1" end="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checkerboard(across)">
                                      <p:cBhvr>
                                        <p:cTn id="37" dur="500"/>
                                        <p:tgtEl>
                                          <p:spTgt spid="9">
                                            <p:txEl>
                                              <p:pRg st="2" end="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checkerboard(across)">
                                      <p:cBhvr>
                                        <p:cTn id="40" dur="500"/>
                                        <p:tgtEl>
                                          <p:spTgt spid="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dissolve">
                                      <p:cBhvr>
                                        <p:cTn id="45" dur="500"/>
                                        <p:tgtEl>
                                          <p:spTgt spid="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1" end="1"/>
                                            </p:txEl>
                                          </p:spTgt>
                                        </p:tgtEl>
                                        <p:attrNameLst>
                                          <p:attrName>style.visibility</p:attrName>
                                        </p:attrNameLst>
                                      </p:cBhvr>
                                      <p:to>
                                        <p:strVal val="visible"/>
                                      </p:to>
                                    </p:set>
                                    <p:animEffect transition="in" filter="dissolve">
                                      <p:cBhvr>
                                        <p:cTn id="50" dur="500"/>
                                        <p:tgtEl>
                                          <p:spTgt spid="4">
                                            <p:txEl>
                                              <p:pRg st="1" end="1"/>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animEffect transition="in" filter="dissolve">
                                      <p:cBhvr>
                                        <p:cTn id="53" dur="500"/>
                                        <p:tgtEl>
                                          <p:spTgt spid="4">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ssolv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580390" y="141605"/>
            <a:ext cx="13192760" cy="860425"/>
          </a:xfrm>
          <a:prstGeom prst="rect">
            <a:avLst/>
          </a:prstGeom>
          <a:noFill/>
        </p:spPr>
        <p:txBody>
          <a:bodyPr wrap="square" rtlCol="0">
            <a:spAutoFit/>
          </a:bodyPr>
          <a:p>
            <a:pPr algn="ct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Cách chống lại </a:t>
            </a:r>
            <a:r>
              <a:rPr lang="en-US" sz="5000" b="1" dirty="0">
                <a:solidFill>
                  <a:schemeClr val="tx1">
                    <a:lumMod val="50000"/>
                    <a:lumOff val="50000"/>
                  </a:schemeClr>
                </a:solidFill>
                <a:latin typeface="Calibri" panose="020F0502020204030204" charset="0"/>
                <a:cs typeface="Calibri" panose="020F0502020204030204" charset="0"/>
                <a:sym typeface="+mn-ea"/>
              </a:rPr>
              <a:t>SQL</a:t>
            </a: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000" b="1" dirty="0">
                <a:solidFill>
                  <a:schemeClr val="tx1">
                    <a:lumMod val="50000"/>
                    <a:lumOff val="50000"/>
                  </a:schemeClr>
                </a:solidFill>
                <a:latin typeface="Calibri" panose="020F0502020204030204" charset="0"/>
                <a:cs typeface="Calibri" panose="020F0502020204030204" charset="0"/>
                <a:sym typeface="+mn-ea"/>
              </a:rPr>
              <a:t>Injection</a:t>
            </a:r>
            <a:endParaRPr lang="en-US" sz="5000" b="1" i="1" dirty="0">
              <a:solidFill>
                <a:schemeClr val="tx1">
                  <a:lumMod val="50000"/>
                  <a:lumOff val="50000"/>
                </a:schemeClr>
              </a:solidFill>
              <a:latin typeface="Calibri" panose="020F0502020204030204" charset="0"/>
              <a:cs typeface="Calibri" panose="020F0502020204030204" charset="0"/>
              <a:sym typeface="+mn-ea"/>
            </a:endParaRPr>
          </a:p>
        </p:txBody>
      </p:sp>
      <p:sp>
        <p:nvSpPr>
          <p:cNvPr id="9" name="Text Box 8"/>
          <p:cNvSpPr txBox="1"/>
          <p:nvPr/>
        </p:nvSpPr>
        <p:spPr>
          <a:xfrm>
            <a:off x="149860" y="1119505"/>
            <a:ext cx="5120005" cy="5631180"/>
          </a:xfrm>
          <a:prstGeom prst="rect">
            <a:avLst/>
          </a:prstGeom>
          <a:noFill/>
        </p:spPr>
        <p:txBody>
          <a:bodyPr wrap="square" rtlCol="0">
            <a:spAutoFit/>
          </a:bodyPr>
          <a:p>
            <a:pPr indent="0" algn="l">
              <a:buFont typeface="Arial" panose="020B0604020202020204" pitchFamily="34" charset="0"/>
              <a:buNone/>
            </a:pPr>
            <a:r>
              <a:rPr lang="en-US" sz="3000" b="1"/>
              <a:t>2. Sử dụng ứng dụng tường lửa cho web (WAF - Web Application Firewall)</a:t>
            </a:r>
            <a:endParaRPr lang="en-US" sz="3000" b="1"/>
          </a:p>
          <a:p>
            <a:pPr marL="457200" indent="-457200" algn="l">
              <a:buFont typeface="Arial" panose="020B0604020202020204" pitchFamily="34" charset="0"/>
              <a:buChar char="•"/>
            </a:pPr>
            <a:r>
              <a:rPr lang="en-US" sz="3000"/>
              <a:t>Các tường lửa bên thứ ba có các bộ lọc phức tạp và thường xuyên được update cho các input tiềm ẩn nguy hiểm từ người dùng.</a:t>
            </a:r>
            <a:endParaRPr lang="en-US" sz="3000"/>
          </a:p>
          <a:p>
            <a:pPr marL="457200" indent="-457200" algn="l">
              <a:buFont typeface="Arial" panose="020B0604020202020204" pitchFamily="34" charset="0"/>
              <a:buChar char="•"/>
            </a:pPr>
            <a:r>
              <a:rPr lang="en-US" sz="3000"/>
              <a:t>Một số tường lửa phổ biến: </a:t>
            </a:r>
            <a:r>
              <a:rPr lang="en-US" sz="3000" b="1"/>
              <a:t>ModSecurity, AppTrana Managed Web Application Firewall</a:t>
            </a:r>
            <a:r>
              <a:rPr lang="en-US" sz="3000"/>
              <a:t>,...</a:t>
            </a:r>
            <a:endParaRPr lang="en-US" sz="3000"/>
          </a:p>
        </p:txBody>
      </p:sp>
      <p:sp>
        <p:nvSpPr>
          <p:cNvPr id="4" name="Text Box 3"/>
          <p:cNvSpPr txBox="1"/>
          <p:nvPr/>
        </p:nvSpPr>
        <p:spPr>
          <a:xfrm>
            <a:off x="8697595" y="6005830"/>
            <a:ext cx="2874010" cy="368300"/>
          </a:xfrm>
          <a:prstGeom prst="rect">
            <a:avLst/>
          </a:prstGeom>
          <a:noFill/>
        </p:spPr>
        <p:txBody>
          <a:bodyPr wrap="none" rtlCol="0" anchor="t">
            <a:spAutoFit/>
          </a:bodyPr>
          <a:p>
            <a:r>
              <a:rPr lang="en-US" i="1">
                <a:sym typeface="+mn-ea"/>
              </a:rPr>
              <a:t>Slide này không được tài trợ!</a:t>
            </a:r>
            <a:endParaRPr lang="en-US" i="1"/>
          </a:p>
        </p:txBody>
      </p:sp>
      <p:pic>
        <p:nvPicPr>
          <p:cNvPr id="105" name="Picture 104"/>
          <p:cNvPicPr/>
          <p:nvPr/>
        </p:nvPicPr>
        <p:blipFill>
          <a:blip r:embed="rId1"/>
          <a:stretch>
            <a:fillRect/>
          </a:stretch>
        </p:blipFill>
        <p:spPr>
          <a:xfrm>
            <a:off x="5399405" y="1931670"/>
            <a:ext cx="6482080" cy="34537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dissolve">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dissolve">
                                      <p:cBhvr>
                                        <p:cTn id="15" dur="500"/>
                                        <p:tgtEl>
                                          <p:spTgt spid="9">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1" y="0"/>
            <a:ext cx="489805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FFFFFF"/>
              </a:solidFill>
              <a:latin typeface="Raleway Black" panose="020B0A03030101060003" pitchFamily="34"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925919" y="450126"/>
            <a:ext cx="3860165" cy="5711370"/>
          </a:xfrm>
          <a:prstGeom prst="rect">
            <a:avLst/>
          </a:prstGeom>
        </p:spPr>
      </p:pic>
      <p:sp>
        <p:nvSpPr>
          <p:cNvPr id="2" name="TextBox 11"/>
          <p:cNvSpPr txBox="1"/>
          <p:nvPr/>
        </p:nvSpPr>
        <p:spPr>
          <a:xfrm>
            <a:off x="5004069" y="743516"/>
            <a:ext cx="6946072" cy="584775"/>
          </a:xfrm>
          <a:prstGeom prst="rect">
            <a:avLst/>
          </a:prstGeom>
          <a:noFill/>
        </p:spPr>
        <p:txBody>
          <a:bodyPr wrap="square" rtlCol="0">
            <a:spAutoFit/>
          </a:bodyPr>
          <a:lstStyle/>
          <a:p>
            <a:pPr algn="ctr"/>
            <a:r>
              <a:rPr lang="en-US" sz="3200" dirty="0">
                <a:solidFill>
                  <a:schemeClr val="bg1">
                    <a:lumMod val="65000"/>
                  </a:schemeClr>
                </a:solidFill>
                <a:latin typeface="Raleway Black" panose="020B0A03030101060003" pitchFamily="34" charset="0"/>
              </a:rPr>
              <a:t>PHẦN TỔNG QUAN:</a:t>
            </a:r>
            <a:endParaRPr lang="en-US" sz="3200" dirty="0">
              <a:solidFill>
                <a:schemeClr val="bg1">
                  <a:lumMod val="65000"/>
                </a:schemeClr>
              </a:solidFill>
              <a:latin typeface="Raleway Black" panose="020B0A03030101060003" pitchFamily="34" charset="0"/>
            </a:endParaRPr>
          </a:p>
        </p:txBody>
      </p:sp>
      <p:pic>
        <p:nvPicPr>
          <p:cNvPr id="7" name="Picture 6"/>
          <p:cNvPicPr>
            <a:picLocks noChangeAspect="1"/>
          </p:cNvPicPr>
          <p:nvPr/>
        </p:nvPicPr>
        <p:blipFill>
          <a:blip r:embed="rId2"/>
          <a:stretch>
            <a:fillRect/>
          </a:stretch>
        </p:blipFill>
        <p:spPr>
          <a:xfrm>
            <a:off x="641029" y="1715549"/>
            <a:ext cx="4511674" cy="3180521"/>
          </a:xfrm>
          <a:prstGeom prst="rect">
            <a:avLst/>
          </a:prstGeom>
        </p:spPr>
      </p:pic>
      <p:sp>
        <p:nvSpPr>
          <p:cNvPr id="10" name="TextBox 6"/>
          <p:cNvSpPr txBox="1"/>
          <p:nvPr/>
        </p:nvSpPr>
        <p:spPr>
          <a:xfrm>
            <a:off x="5719603" y="1375728"/>
            <a:ext cx="6480439" cy="4585871"/>
          </a:xfrm>
          <a:prstGeom prst="rect">
            <a:avLst/>
          </a:prstGeom>
          <a:noFill/>
        </p:spPr>
        <p:txBody>
          <a:bodyPr wrap="square" rtlCol="0">
            <a:spAutoFit/>
          </a:bodyPr>
          <a:lstStyle/>
          <a:p>
            <a:pPr algn="just">
              <a:lnSpc>
                <a:spcPct val="150000"/>
              </a:lnSpc>
            </a:pPr>
            <a:r>
              <a:rPr lang="en-US" sz="2400" dirty="0">
                <a:solidFill>
                  <a:schemeClr val="accent3">
                    <a:lumMod val="75000"/>
                  </a:schemeClr>
                </a:solidFill>
                <a:latin typeface="Raleway Black" panose="020B0A03030101060003" pitchFamily="34" charset="0"/>
                <a:sym typeface="+mn-ea"/>
              </a:rPr>
              <a:t>I.SQL INJECTION:</a:t>
            </a:r>
            <a:endParaRPr lang="en-US" sz="2400" dirty="0">
              <a:solidFill>
                <a:schemeClr val="accent3">
                  <a:lumMod val="75000"/>
                </a:schemeClr>
              </a:solidFill>
              <a:latin typeface="Raleway Black" panose="020B0A03030101060003" pitchFamily="34" charset="0"/>
              <a:sym typeface="+mn-ea"/>
            </a:endParaRPr>
          </a:p>
          <a:p>
            <a:pPr algn="just"/>
            <a:r>
              <a:rPr lang="en-US" sz="2200" dirty="0">
                <a:latin typeface="Times New Roman" panose="02020603050405020304" pitchFamily="18" charset="0"/>
                <a:cs typeface="Times New Roman" panose="02020603050405020304" pitchFamily="18" charset="0"/>
              </a:rPr>
              <a:t>SQL injection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gì</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SQL injection. </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SQL injection.</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SQL injection.</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SQL injection.</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chemeClr val="accent3">
                    <a:lumMod val="75000"/>
                  </a:schemeClr>
                </a:solidFill>
                <a:latin typeface="Raleway Black" panose="020B0A03030101060003" pitchFamily="34" charset="0"/>
                <a:cs typeface="Calibri" panose="020F0502020204030204" charset="0"/>
              </a:rPr>
              <a:t>II. XSS INJECTION:</a:t>
            </a:r>
            <a:endParaRPr lang="en-US" sz="2400" dirty="0">
              <a:solidFill>
                <a:schemeClr val="accent3">
                  <a:lumMod val="75000"/>
                </a:schemeClr>
              </a:solidFill>
              <a:latin typeface="Raleway Black" panose="020B0A03030101060003" pitchFamily="34" charset="0"/>
              <a:cs typeface="Calibri" panose="020F0502020204030204" charset="0"/>
            </a:endParaRPr>
          </a:p>
          <a:p>
            <a:pPr algn="just"/>
            <a:r>
              <a:rPr lang="vi-VN" sz="2200" dirty="0">
                <a:latin typeface="Times New Roman" panose="02020603050405020304" pitchFamily="18" charset="0"/>
                <a:cs typeface="Times New Roman" panose="02020603050405020304" pitchFamily="18" charset="0"/>
              </a:rPr>
              <a:t>XSS </a:t>
            </a:r>
            <a:r>
              <a:rPr lang="en-US" sz="2200" dirty="0">
                <a:latin typeface="Times New Roman" panose="02020603050405020304" pitchFamily="18" charset="0"/>
                <a:cs typeface="Times New Roman" panose="02020603050405020304" pitchFamily="18" charset="0"/>
              </a:rPr>
              <a:t>injection </a:t>
            </a:r>
            <a:r>
              <a:rPr lang="vi-VN" sz="2200" dirty="0">
                <a:latin typeface="Times New Roman" panose="02020603050405020304" pitchFamily="18" charset="0"/>
                <a:cs typeface="Times New Roman" panose="02020603050405020304" pitchFamily="18" charset="0"/>
              </a:rPr>
              <a:t>là gì?</a:t>
            </a:r>
            <a:endParaRPr lang="en-US" sz="2200" dirty="0">
              <a:latin typeface="Times New Roman" panose="02020603050405020304" pitchFamily="18" charset="0"/>
              <a:cs typeface="Times New Roman" panose="02020603050405020304" pitchFamily="18" charset="0"/>
            </a:endParaRPr>
          </a:p>
          <a:p>
            <a:pPr algn="just"/>
            <a:r>
              <a:rPr lang="vi-VN" sz="2200" dirty="0">
                <a:latin typeface="Times New Roman" panose="02020603050405020304" pitchFamily="18" charset="0"/>
                <a:cs typeface="Times New Roman" panose="02020603050405020304" pitchFamily="18" charset="0"/>
              </a:rPr>
              <a:t>Các bước tấn công</a:t>
            </a:r>
            <a:r>
              <a:rPr lang="en-US" sz="2200" dirty="0">
                <a:latin typeface="Times New Roman" panose="02020603050405020304" pitchFamily="18" charset="0"/>
                <a:cs typeface="Times New Roman" panose="02020603050405020304" pitchFamily="18" charset="0"/>
              </a:rPr>
              <a:t> XSS.</a:t>
            </a:r>
            <a:r>
              <a:rPr lang="vi-V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r>
              <a:rPr lang="vi-VN" sz="2200" dirty="0">
                <a:latin typeface="Times New Roman" panose="02020603050405020304" pitchFamily="18" charset="0"/>
                <a:cs typeface="Times New Roman" panose="02020603050405020304" pitchFamily="18" charset="0"/>
              </a:rPr>
              <a:t>Mục đích tấn công XSS</a:t>
            </a:r>
            <a:r>
              <a:rPr lang="en-US" sz="2200" dirty="0">
                <a:latin typeface="Times New Roman" panose="02020603050405020304" pitchFamily="18" charset="0"/>
                <a:cs typeface="Times New Roman" panose="02020603050405020304" pitchFamily="18" charset="0"/>
              </a:rPr>
              <a:t> injection.</a:t>
            </a:r>
            <a:endParaRPr lang="en-US" sz="2200" dirty="0">
              <a:latin typeface="Times New Roman" panose="02020603050405020304" pitchFamily="18" charset="0"/>
              <a:cs typeface="Times New Roman" panose="02020603050405020304" pitchFamily="18" charset="0"/>
            </a:endParaRPr>
          </a:p>
          <a:p>
            <a:pPr algn="just"/>
            <a:r>
              <a:rPr lang="vi-VN" sz="2200" dirty="0">
                <a:latin typeface="Times New Roman" panose="02020603050405020304" pitchFamily="18" charset="0"/>
                <a:cs typeface="Times New Roman" panose="02020603050405020304" pitchFamily="18" charset="0"/>
              </a:rPr>
              <a:t>Các </a:t>
            </a:r>
            <a:r>
              <a:rPr lang="en-US" sz="2200" dirty="0" err="1">
                <a:latin typeface="Times New Roman" panose="02020603050405020304" pitchFamily="18" charset="0"/>
                <a:cs typeface="Times New Roman" panose="02020603050405020304" pitchFamily="18" charset="0"/>
              </a:rPr>
              <a:t>kiểu</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tấn công XSS</a:t>
            </a:r>
            <a:r>
              <a:rPr lang="en-US" sz="2200" dirty="0">
                <a:latin typeface="Times New Roman" panose="02020603050405020304" pitchFamily="18" charset="0"/>
                <a:cs typeface="Times New Roman" panose="02020603050405020304" pitchFamily="18" charset="0"/>
              </a:rPr>
              <a:t> injection.</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XSS</a:t>
            </a:r>
            <a:r>
              <a:rPr lang="en-US" sz="2200" dirty="0">
                <a:latin typeface="Times New Roman" panose="02020603050405020304" pitchFamily="18" charset="0"/>
                <a:cs typeface="Times New Roman" panose="02020603050405020304" pitchFamily="18" charset="0"/>
              </a:rPr>
              <a:t> injection.</a:t>
            </a:r>
            <a:endParaRPr lang="en-US" sz="2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1000"/>
                                        <p:tgtEl>
                                          <p:spTgt spid="10">
                                            <p:txEl>
                                              <p:pRg st="0" end="0"/>
                                            </p:txEl>
                                          </p:spTgt>
                                        </p:tgtEl>
                                      </p:cBhvr>
                                    </p:animEffect>
                                    <p:anim calcmode="lin" valueType="num">
                                      <p:cBhvr>
                                        <p:cTn id="3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animEffect transition="in" filter="fade">
                                      <p:cBhvr>
                                        <p:cTn id="41" dur="1000"/>
                                        <p:tgtEl>
                                          <p:spTgt spid="10">
                                            <p:txEl>
                                              <p:pRg st="6" end="6"/>
                                            </p:txEl>
                                          </p:spTgt>
                                        </p:tgtEl>
                                      </p:cBhvr>
                                    </p:animEffect>
                                    <p:anim calcmode="lin" valueType="num">
                                      <p:cBhvr>
                                        <p:cTn id="4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fade">
                                      <p:cBhvr>
                                        <p:cTn id="48" dur="1000"/>
                                        <p:tgtEl>
                                          <p:spTgt spid="10">
                                            <p:txEl>
                                              <p:pRg st="1" end="1"/>
                                            </p:txEl>
                                          </p:spTgt>
                                        </p:tgtEl>
                                      </p:cBhvr>
                                    </p:animEffect>
                                    <p:anim calcmode="lin" valueType="num">
                                      <p:cBhvr>
                                        <p:cTn id="4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Effect transition="in" filter="fade">
                                      <p:cBhvr>
                                        <p:cTn id="53" dur="1000"/>
                                        <p:tgtEl>
                                          <p:spTgt spid="10">
                                            <p:txEl>
                                              <p:pRg st="2" end="2"/>
                                            </p:txEl>
                                          </p:spTgt>
                                        </p:tgtEl>
                                      </p:cBhvr>
                                    </p:animEffect>
                                    <p:anim calcmode="lin" valueType="num">
                                      <p:cBhvr>
                                        <p:cTn id="54"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55"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0">
                                            <p:txEl>
                                              <p:pRg st="5" end="5"/>
                                            </p:txEl>
                                          </p:spTgt>
                                        </p:tgtEl>
                                        <p:attrNameLst>
                                          <p:attrName>style.visibility</p:attrName>
                                        </p:attrNameLst>
                                      </p:cBhvr>
                                      <p:to>
                                        <p:strVal val="visible"/>
                                      </p:to>
                                    </p:set>
                                    <p:animEffect transition="in" filter="fade">
                                      <p:cBhvr>
                                        <p:cTn id="58" dur="1000"/>
                                        <p:tgtEl>
                                          <p:spTgt spid="10">
                                            <p:txEl>
                                              <p:pRg st="5" end="5"/>
                                            </p:txEl>
                                          </p:spTgt>
                                        </p:tgtEl>
                                      </p:cBhvr>
                                    </p:animEffect>
                                    <p:anim calcmode="lin" valueType="num">
                                      <p:cBhvr>
                                        <p:cTn id="5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60"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0">
                                            <p:txEl>
                                              <p:pRg st="4" end="4"/>
                                            </p:txEl>
                                          </p:spTgt>
                                        </p:tgtEl>
                                        <p:attrNameLst>
                                          <p:attrName>style.visibility</p:attrName>
                                        </p:attrNameLst>
                                      </p:cBhvr>
                                      <p:to>
                                        <p:strVal val="visible"/>
                                      </p:to>
                                    </p:set>
                                    <p:animEffect transition="in" filter="fade">
                                      <p:cBhvr>
                                        <p:cTn id="63" dur="1000"/>
                                        <p:tgtEl>
                                          <p:spTgt spid="10">
                                            <p:txEl>
                                              <p:pRg st="4" end="4"/>
                                            </p:txEl>
                                          </p:spTgt>
                                        </p:tgtEl>
                                      </p:cBhvr>
                                    </p:animEffect>
                                    <p:anim calcmode="lin" valueType="num">
                                      <p:cBhvr>
                                        <p:cTn id="64"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0">
                                            <p:txEl>
                                              <p:pRg st="3" end="3"/>
                                            </p:txEl>
                                          </p:spTgt>
                                        </p:tgtEl>
                                        <p:attrNameLst>
                                          <p:attrName>style.visibility</p:attrName>
                                        </p:attrNameLst>
                                      </p:cBhvr>
                                      <p:to>
                                        <p:strVal val="visible"/>
                                      </p:to>
                                    </p:set>
                                    <p:animEffect transition="in" filter="fade">
                                      <p:cBhvr>
                                        <p:cTn id="68" dur="1000"/>
                                        <p:tgtEl>
                                          <p:spTgt spid="10">
                                            <p:txEl>
                                              <p:pRg st="3" end="3"/>
                                            </p:txEl>
                                          </p:spTgt>
                                        </p:tgtEl>
                                      </p:cBhvr>
                                    </p:animEffect>
                                    <p:anim calcmode="lin" valueType="num">
                                      <p:cBhvr>
                                        <p:cTn id="6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0">
                                            <p:txEl>
                                              <p:pRg st="7" end="7"/>
                                            </p:txEl>
                                          </p:spTgt>
                                        </p:tgtEl>
                                        <p:attrNameLst>
                                          <p:attrName>style.visibility</p:attrName>
                                        </p:attrNameLst>
                                      </p:cBhvr>
                                      <p:to>
                                        <p:strVal val="visible"/>
                                      </p:to>
                                    </p:set>
                                    <p:animEffect transition="in" filter="fade">
                                      <p:cBhvr>
                                        <p:cTn id="75" dur="1000"/>
                                        <p:tgtEl>
                                          <p:spTgt spid="10">
                                            <p:txEl>
                                              <p:pRg st="7" end="7"/>
                                            </p:txEl>
                                          </p:spTgt>
                                        </p:tgtEl>
                                      </p:cBhvr>
                                    </p:animEffect>
                                    <p:anim calcmode="lin" valueType="num">
                                      <p:cBhvr>
                                        <p:cTn id="76"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77"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0">
                                            <p:txEl>
                                              <p:pRg st="8" end="8"/>
                                            </p:txEl>
                                          </p:spTgt>
                                        </p:tgtEl>
                                        <p:attrNameLst>
                                          <p:attrName>style.visibility</p:attrName>
                                        </p:attrNameLst>
                                      </p:cBhvr>
                                      <p:to>
                                        <p:strVal val="visible"/>
                                      </p:to>
                                    </p:set>
                                    <p:animEffect transition="in" filter="fade">
                                      <p:cBhvr>
                                        <p:cTn id="80" dur="1000"/>
                                        <p:tgtEl>
                                          <p:spTgt spid="10">
                                            <p:txEl>
                                              <p:pRg st="8" end="8"/>
                                            </p:txEl>
                                          </p:spTgt>
                                        </p:tgtEl>
                                      </p:cBhvr>
                                    </p:animEffect>
                                    <p:anim calcmode="lin" valueType="num">
                                      <p:cBhvr>
                                        <p:cTn id="81"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0">
                                            <p:txEl>
                                              <p:pRg st="9" end="9"/>
                                            </p:txEl>
                                          </p:spTgt>
                                        </p:tgtEl>
                                        <p:attrNameLst>
                                          <p:attrName>style.visibility</p:attrName>
                                        </p:attrNameLst>
                                      </p:cBhvr>
                                      <p:to>
                                        <p:strVal val="visible"/>
                                      </p:to>
                                    </p:set>
                                    <p:animEffect transition="in" filter="fade">
                                      <p:cBhvr>
                                        <p:cTn id="85" dur="1000"/>
                                        <p:tgtEl>
                                          <p:spTgt spid="10">
                                            <p:txEl>
                                              <p:pRg st="9" end="9"/>
                                            </p:txEl>
                                          </p:spTgt>
                                        </p:tgtEl>
                                      </p:cBhvr>
                                    </p:animEffect>
                                    <p:anim calcmode="lin" valueType="num">
                                      <p:cBhvr>
                                        <p:cTn id="86"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10">
                                            <p:txEl>
                                              <p:pRg st="9" end="9"/>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0">
                                            <p:txEl>
                                              <p:pRg st="10" end="10"/>
                                            </p:txEl>
                                          </p:spTgt>
                                        </p:tgtEl>
                                        <p:attrNameLst>
                                          <p:attrName>style.visibility</p:attrName>
                                        </p:attrNameLst>
                                      </p:cBhvr>
                                      <p:to>
                                        <p:strVal val="visible"/>
                                      </p:to>
                                    </p:set>
                                    <p:animEffect transition="in" filter="fade">
                                      <p:cBhvr>
                                        <p:cTn id="90" dur="1000"/>
                                        <p:tgtEl>
                                          <p:spTgt spid="10">
                                            <p:txEl>
                                              <p:pRg st="10" end="10"/>
                                            </p:txEl>
                                          </p:spTgt>
                                        </p:tgtEl>
                                      </p:cBhvr>
                                    </p:animEffect>
                                    <p:anim calcmode="lin" valueType="num">
                                      <p:cBhvr>
                                        <p:cTn id="91"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92" dur="1000" fill="hold"/>
                                        <p:tgtEl>
                                          <p:spTgt spid="10">
                                            <p:txEl>
                                              <p:pRg st="10" end="10"/>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0">
                                            <p:txEl>
                                              <p:pRg st="11" end="11"/>
                                            </p:txEl>
                                          </p:spTgt>
                                        </p:tgtEl>
                                        <p:attrNameLst>
                                          <p:attrName>style.visibility</p:attrName>
                                        </p:attrNameLst>
                                      </p:cBhvr>
                                      <p:to>
                                        <p:strVal val="visible"/>
                                      </p:to>
                                    </p:set>
                                    <p:animEffect transition="in" filter="fade">
                                      <p:cBhvr>
                                        <p:cTn id="95" dur="1000"/>
                                        <p:tgtEl>
                                          <p:spTgt spid="10">
                                            <p:txEl>
                                              <p:pRg st="11" end="11"/>
                                            </p:txEl>
                                          </p:spTgt>
                                        </p:tgtEl>
                                      </p:cBhvr>
                                    </p:animEffect>
                                    <p:anim calcmode="lin" valueType="num">
                                      <p:cBhvr>
                                        <p:cTn id="96" dur="10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97" dur="1000" fill="hold"/>
                                        <p:tgtEl>
                                          <p:spTgt spid="10">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sz="quarter" idx="10"/>
          </p:nvPr>
        </p:nvPicPr>
        <p:blipFill>
          <a:blip r:embed="rId1"/>
          <a:stretch>
            <a:fillRect/>
          </a:stretch>
        </p:blipFill>
        <p:spPr>
          <a:xfrm>
            <a:off x="5165725" y="1377950"/>
            <a:ext cx="6852920" cy="5353050"/>
          </a:xfrm>
          <a:prstGeom prst="rect">
            <a:avLst/>
          </a:prstGeom>
        </p:spPr>
      </p:pic>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580390" y="141605"/>
            <a:ext cx="13192760" cy="860425"/>
          </a:xfrm>
          <a:prstGeom prst="rect">
            <a:avLst/>
          </a:prstGeom>
          <a:noFill/>
        </p:spPr>
        <p:txBody>
          <a:bodyPr wrap="square" rtlCol="0">
            <a:spAutoFit/>
          </a:bodyPr>
          <a:p>
            <a:pPr algn="ct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Cách chống lại </a:t>
            </a:r>
            <a:r>
              <a:rPr lang="en-US" sz="5000" b="1" dirty="0">
                <a:solidFill>
                  <a:schemeClr val="tx1">
                    <a:lumMod val="50000"/>
                    <a:lumOff val="50000"/>
                  </a:schemeClr>
                </a:solidFill>
                <a:latin typeface="Calibri" panose="020F0502020204030204" charset="0"/>
                <a:cs typeface="Calibri" panose="020F0502020204030204" charset="0"/>
                <a:sym typeface="+mn-ea"/>
              </a:rPr>
              <a:t>SQL</a:t>
            </a: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000" b="1" dirty="0">
                <a:solidFill>
                  <a:schemeClr val="tx1">
                    <a:lumMod val="50000"/>
                    <a:lumOff val="50000"/>
                  </a:schemeClr>
                </a:solidFill>
                <a:latin typeface="Calibri" panose="020F0502020204030204" charset="0"/>
                <a:cs typeface="Calibri" panose="020F0502020204030204" charset="0"/>
                <a:sym typeface="+mn-ea"/>
              </a:rPr>
              <a:t>Injection</a:t>
            </a:r>
            <a:endParaRPr lang="en-US" sz="5000" b="1" i="1" dirty="0">
              <a:solidFill>
                <a:schemeClr val="tx1">
                  <a:lumMod val="50000"/>
                  <a:lumOff val="50000"/>
                </a:schemeClr>
              </a:solidFill>
              <a:latin typeface="Calibri" panose="020F0502020204030204" charset="0"/>
              <a:cs typeface="Calibri" panose="020F0502020204030204" charset="0"/>
              <a:sym typeface="+mn-ea"/>
            </a:endParaRPr>
          </a:p>
        </p:txBody>
      </p:sp>
      <p:sp>
        <p:nvSpPr>
          <p:cNvPr id="9" name="Text Box 8"/>
          <p:cNvSpPr txBox="1"/>
          <p:nvPr/>
        </p:nvSpPr>
        <p:spPr>
          <a:xfrm>
            <a:off x="593090" y="1536700"/>
            <a:ext cx="10618470" cy="3322955"/>
          </a:xfrm>
          <a:prstGeom prst="rect">
            <a:avLst/>
          </a:prstGeom>
          <a:noFill/>
        </p:spPr>
        <p:txBody>
          <a:bodyPr wrap="square" rtlCol="0">
            <a:spAutoFit/>
          </a:bodyPr>
          <a:p>
            <a:pPr indent="0" algn="l">
              <a:buFont typeface="Arial" panose="020B0604020202020204" pitchFamily="34" charset="0"/>
              <a:buNone/>
            </a:pPr>
            <a:r>
              <a:rPr lang="en-US" sz="3000" b="1"/>
              <a:t>3. Tối thiểu hoá đặc quyền.</a:t>
            </a:r>
            <a:endParaRPr lang="en-US" sz="3000" b="1"/>
          </a:p>
          <a:p>
            <a:pPr marL="457200" indent="-457200" algn="l">
              <a:buFont typeface="Arial" panose="020B0604020202020204" pitchFamily="34" charset="0"/>
              <a:buChar char="•"/>
            </a:pPr>
            <a:r>
              <a:rPr lang="en-US" sz="3000"/>
              <a:t>Một chương trình yêu cầu thông tin đăng nhập của người dùng để chạy các lệnh SQL (chèn, cập nhật, tìm kiếm, xóa...).</a:t>
            </a:r>
            <a:endParaRPr lang="en-US" sz="3000"/>
          </a:p>
          <a:p>
            <a:pPr marL="457200" indent="-457200" algn="l">
              <a:buFont typeface="Arial" panose="020B0604020202020204" pitchFamily="34" charset="0"/>
              <a:buChar char="•"/>
            </a:pPr>
            <a:r>
              <a:rPr lang="en-US" sz="3000"/>
              <a:t>Để giảm thiểu tác động trong một cuộc tấn công SQL injection, người dùng bình thường chỉ nên có một số đặc quyền cần thiết. Các đặc quyền bổ sung sẽ được cấp khi cần. Như vậy, thiệt hại của một cuộc tấn công SQL injection sẽ được giảm bớt đáng kể.</a:t>
            </a:r>
            <a:endParaRPr lang="en-US" sz="3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9">
                                            <p:txEl>
                                              <p:pRg st="1" end="1"/>
                                            </p:txEl>
                                          </p:spTgt>
                                        </p:tgtEl>
                                      </p:cBhvr>
                                    </p:animEffect>
                                    <p:set>
                                      <p:cBhvr>
                                        <p:cTn id="20" dur="1" fill="hold">
                                          <p:stCondLst>
                                            <p:cond delay="499"/>
                                          </p:stCondLst>
                                        </p:cTn>
                                        <p:tgtEl>
                                          <p:spTgt spid="9">
                                            <p:txEl>
                                              <p:pRg st="1" end="1"/>
                                            </p:txEl>
                                          </p:spTgt>
                                        </p:tgtEl>
                                        <p:attrNameLst>
                                          <p:attrName>style.visibility</p:attrName>
                                        </p:attrNameLst>
                                      </p:cBhvr>
                                      <p:to>
                                        <p:strVal val="hidden"/>
                                      </p:to>
                                    </p:set>
                                  </p:childTnLst>
                                </p:cTn>
                              </p:par>
                              <p:par>
                                <p:cTn id="21" presetID="9" presetClass="exit" presetSubtype="0" fill="hold" nodeType="withEffect">
                                  <p:stCondLst>
                                    <p:cond delay="0"/>
                                  </p:stCondLst>
                                  <p:childTnLst>
                                    <p:animEffect transition="out" filter="dissolve">
                                      <p:cBhvr>
                                        <p:cTn id="22" dur="500"/>
                                        <p:tgtEl>
                                          <p:spTgt spid="9">
                                            <p:txEl>
                                              <p:pRg st="2" end="2"/>
                                            </p:txEl>
                                          </p:spTgt>
                                        </p:tgtEl>
                                      </p:cBhvr>
                                    </p:animEffect>
                                    <p:set>
                                      <p:cBhvr>
                                        <p:cTn id="23" dur="1" fill="hold">
                                          <p:stCondLst>
                                            <p:cond delay="499"/>
                                          </p:stCondLst>
                                        </p:cTn>
                                        <p:tgtEl>
                                          <p:spTgt spid="9">
                                            <p:txEl>
                                              <p:pRg st="2" end="2"/>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580390" y="141605"/>
            <a:ext cx="13192760" cy="860425"/>
          </a:xfrm>
          <a:prstGeom prst="rect">
            <a:avLst/>
          </a:prstGeom>
          <a:noFill/>
        </p:spPr>
        <p:txBody>
          <a:bodyPr wrap="square" rtlCol="0">
            <a:spAutoFit/>
          </a:bodyPr>
          <a:p>
            <a:pPr algn="ct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Cách chống lại </a:t>
            </a:r>
            <a:r>
              <a:rPr lang="en-US" sz="5000" b="1" dirty="0">
                <a:solidFill>
                  <a:schemeClr val="tx1">
                    <a:lumMod val="50000"/>
                    <a:lumOff val="50000"/>
                  </a:schemeClr>
                </a:solidFill>
                <a:latin typeface="Calibri" panose="020F0502020204030204" charset="0"/>
                <a:cs typeface="Calibri" panose="020F0502020204030204" charset="0"/>
                <a:sym typeface="+mn-ea"/>
              </a:rPr>
              <a:t>SQL</a:t>
            </a: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000" b="1" dirty="0">
                <a:solidFill>
                  <a:schemeClr val="tx1">
                    <a:lumMod val="50000"/>
                    <a:lumOff val="50000"/>
                  </a:schemeClr>
                </a:solidFill>
                <a:latin typeface="Calibri" panose="020F0502020204030204" charset="0"/>
                <a:cs typeface="Calibri" panose="020F0502020204030204" charset="0"/>
                <a:sym typeface="+mn-ea"/>
              </a:rPr>
              <a:t>Injection</a:t>
            </a:r>
            <a:endParaRPr lang="en-US" sz="5000" b="1" i="1" dirty="0">
              <a:solidFill>
                <a:schemeClr val="tx1">
                  <a:lumMod val="50000"/>
                  <a:lumOff val="50000"/>
                </a:schemeClr>
              </a:solidFill>
              <a:latin typeface="Calibri" panose="020F0502020204030204" charset="0"/>
              <a:cs typeface="Calibri" panose="020F0502020204030204" charset="0"/>
              <a:sym typeface="+mn-ea"/>
            </a:endParaRPr>
          </a:p>
        </p:txBody>
      </p:sp>
      <p:sp>
        <p:nvSpPr>
          <p:cNvPr id="9" name="Text Box 8"/>
          <p:cNvSpPr txBox="1"/>
          <p:nvPr/>
        </p:nvSpPr>
        <p:spPr>
          <a:xfrm>
            <a:off x="593090" y="1536700"/>
            <a:ext cx="10618470" cy="3322955"/>
          </a:xfrm>
          <a:prstGeom prst="rect">
            <a:avLst/>
          </a:prstGeom>
          <a:noFill/>
        </p:spPr>
        <p:txBody>
          <a:bodyPr wrap="square" rtlCol="0">
            <a:spAutoFit/>
          </a:bodyPr>
          <a:p>
            <a:pPr indent="0" algn="l">
              <a:buFont typeface="Arial" panose="020B0604020202020204" pitchFamily="34" charset="0"/>
              <a:buNone/>
            </a:pPr>
            <a:r>
              <a:rPr lang="en-US" sz="3000" b="1"/>
              <a:t>4. Tránh xây dựng câu lệnh truy vấn trực tiếp từ input của người dùng.</a:t>
            </a:r>
            <a:endParaRPr lang="en-US" sz="3000" b="1"/>
          </a:p>
          <a:p>
            <a:pPr marL="457200" indent="-457200" algn="l">
              <a:buFont typeface="Arial" panose="020B0604020202020204" pitchFamily="34" charset="0"/>
              <a:buChar char="•"/>
            </a:pPr>
            <a:r>
              <a:rPr lang="en-US" sz="3000"/>
              <a:t>Kể cả có được lọc qua các bộ lọc như cách 1 thì input vẫn có nhiều lỗ hổng có thể tấn công.</a:t>
            </a:r>
            <a:endParaRPr lang="en-US" sz="3000"/>
          </a:p>
          <a:p>
            <a:pPr marL="457200" indent="-457200" algn="l">
              <a:buFont typeface="Arial" panose="020B0604020202020204" pitchFamily="34" charset="0"/>
              <a:buChar char="•"/>
            </a:pPr>
            <a:r>
              <a:rPr lang="en-US" sz="3000"/>
              <a:t>Do vậy, vẫn nên gán input vào các biến SQL và liên kết nó với câu lệnh hoặc dùng “stored procedure”, như vậy sẽ an toàn hơn nhiều.</a:t>
            </a:r>
            <a:endParaRPr lang="en-US" sz="3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1"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955675" y="420370"/>
            <a:ext cx="3860165" cy="5770880"/>
          </a:xfrm>
          <a:prstGeom prst="rect">
            <a:avLst/>
          </a:prstGeom>
        </p:spPr>
      </p:pic>
      <p:grpSp>
        <p:nvGrpSpPr>
          <p:cNvPr id="19" name="Group 18"/>
          <p:cNvGrpSpPr/>
          <p:nvPr/>
        </p:nvGrpSpPr>
        <p:grpSpPr>
          <a:xfrm rot="5400000">
            <a:off x="-134175" y="3290501"/>
            <a:ext cx="1362036" cy="276999"/>
            <a:chOff x="581869" y="6192110"/>
            <a:chExt cx="1362036" cy="276999"/>
          </a:xfrm>
        </p:grpSpPr>
        <p:sp>
          <p:nvSpPr>
            <p:cNvPr id="20" name="TextBox 19"/>
            <p:cNvSpPr txBox="1"/>
            <p:nvPr/>
          </p:nvSpPr>
          <p:spPr>
            <a:xfrm>
              <a:off x="764749" y="6192110"/>
              <a:ext cx="1179156" cy="276999"/>
            </a:xfrm>
            <a:prstGeom prst="rect">
              <a:avLst/>
            </a:prstGeom>
            <a:noFill/>
          </p:spPr>
          <p:txBody>
            <a:bodyPr wrap="square" rtlCol="0">
              <a:spAutoFit/>
            </a:bodyPr>
            <a:lstStyle/>
            <a:p>
              <a:r>
                <a:rPr lang="en-US" sz="1200" dirty="0">
                  <a:solidFill>
                    <a:schemeClr val="bg1"/>
                  </a:solidFill>
                  <a:latin typeface="Raleway" panose="020B0503030101060003" pitchFamily="34" charset="0"/>
                </a:rPr>
                <a:t>Modern</a:t>
              </a:r>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228923"/>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1"/>
          <p:cNvSpPr txBox="1"/>
          <p:nvPr/>
        </p:nvSpPr>
        <p:spPr>
          <a:xfrm>
            <a:off x="5378450" y="1390015"/>
            <a:ext cx="7002145" cy="4092575"/>
          </a:xfrm>
          <a:prstGeom prst="rect">
            <a:avLst/>
          </a:prstGeom>
          <a:noFill/>
        </p:spPr>
        <p:txBody>
          <a:bodyPr wrap="square" rtlCol="0">
            <a:spAutoFit/>
          </a:bodyPr>
          <a:p>
            <a:pPr algn="ctr"/>
            <a:r>
              <a:rPr lang="en-US" sz="6500" dirty="0">
                <a:solidFill>
                  <a:schemeClr val="bg1">
                    <a:lumMod val="65000"/>
                  </a:schemeClr>
                </a:solidFill>
                <a:latin typeface="Raleway Black" panose="020B0A03030101060003" pitchFamily="34" charset="0"/>
              </a:rPr>
              <a:t>2. XSS</a:t>
            </a:r>
            <a:endParaRPr lang="en-US" sz="65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endParaRPr>
          </a:p>
          <a:p>
            <a:pPr algn="ctr"/>
            <a:r>
              <a:rPr lang="en-US" sz="6500" dirty="0"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INJECTION</a:t>
            </a:r>
            <a:r>
              <a:rPr lang="en-US" sz="65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 </a:t>
            </a:r>
            <a:endParaRPr lang="en-US" sz="65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endParaRPr>
          </a:p>
          <a:p>
            <a:pPr algn="ctr"/>
            <a:r>
              <a:rPr lang="en-US" sz="65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&amp; </a:t>
            </a:r>
            <a:endParaRPr lang="en-US" sz="65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endParaRPr>
          </a:p>
          <a:p>
            <a:pPr algn="ctr"/>
            <a:r>
              <a:rPr lang="en-US" sz="65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Measure</a:t>
            </a:r>
            <a:r>
              <a:rPr lang="en-US" sz="6500" dirty="0"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ment</a:t>
            </a:r>
            <a:endParaRPr lang="en-US" sz="6500" dirty="0">
              <a:solidFill>
                <a:schemeClr val="bg1">
                  <a:lumMod val="65000"/>
                </a:schemeClr>
              </a:solidFill>
              <a:latin typeface="Raleway Black" panose="020B0A03030101060003" pitchFamily="34" charset="0"/>
            </a:endParaRPr>
          </a:p>
        </p:txBody>
      </p:sp>
      <p:pic>
        <p:nvPicPr>
          <p:cNvPr id="108" name="Content Placeholder 107"/>
          <p:cNvPicPr>
            <a:picLocks noChangeAspect="1"/>
          </p:cNvPicPr>
          <p:nvPr>
            <p:ph sz="half" idx="2"/>
          </p:nvPr>
        </p:nvPicPr>
        <p:blipFill>
          <a:blip r:embed="rId2"/>
          <a:stretch>
            <a:fillRect/>
          </a:stretch>
        </p:blipFill>
        <p:spPr>
          <a:xfrm>
            <a:off x="589915" y="1719580"/>
            <a:ext cx="4545330" cy="31724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 calcmode="lin" valueType="num">
                                      <p:cBhvr>
                                        <p:cTn id="21" dur="500" fill="hold"/>
                                        <p:tgtEl>
                                          <p:spTgt spid="2"/>
                                        </p:tgtEl>
                                        <p:attrNameLst>
                                          <p:attrName>style.rotation</p:attrName>
                                        </p:attrNameLst>
                                      </p:cBhvr>
                                      <p:tavLst>
                                        <p:tav tm="0">
                                          <p:val>
                                            <p:fltVal val="360"/>
                                          </p:val>
                                        </p:tav>
                                        <p:tav tm="100000">
                                          <p:val>
                                            <p:fltVal val="0"/>
                                          </p:val>
                                        </p:tav>
                                      </p:tavLst>
                                    </p:anim>
                                    <p:animEffect transition="in" filter="fade">
                                      <p:cBhvr>
                                        <p:cTn id="22" dur="500"/>
                                        <p:tgtEl>
                                          <p:spTgt spid="2"/>
                                        </p:tgtEl>
                                      </p:cBhvr>
                                    </p:animEffect>
                                  </p:childTnLst>
                                </p:cTn>
                              </p:par>
                              <p:par>
                                <p:cTn id="23" presetID="2" presetClass="entr" presetSubtype="1" fill="hold" nodeType="withEffect">
                                  <p:stCondLst>
                                    <p:cond delay="0"/>
                                  </p:stCondLst>
                                  <p:childTnLst>
                                    <p:set>
                                      <p:cBhvr>
                                        <p:cTn id="24" dur="1000" fill="hold">
                                          <p:stCondLst>
                                            <p:cond delay="0"/>
                                          </p:stCondLst>
                                        </p:cTn>
                                        <p:tgtEl>
                                          <p:spTgt spid="108"/>
                                        </p:tgtEl>
                                        <p:attrNameLst>
                                          <p:attrName>style.visibility</p:attrName>
                                        </p:attrNameLst>
                                      </p:cBhvr>
                                      <p:to>
                                        <p:strVal val="visible"/>
                                      </p:to>
                                    </p:set>
                                    <p:anim calcmode="lin" valueType="num">
                                      <p:cBhvr additive="base">
                                        <p:cTn id="25" dur="1000" fill="hold"/>
                                        <p:tgtEl>
                                          <p:spTgt spid="108"/>
                                        </p:tgtEl>
                                        <p:attrNameLst>
                                          <p:attrName>ppt_x</p:attrName>
                                        </p:attrNameLst>
                                      </p:cBhvr>
                                      <p:tavLst>
                                        <p:tav tm="0">
                                          <p:val>
                                            <p:strVal val="#ppt_x"/>
                                          </p:val>
                                        </p:tav>
                                        <p:tav tm="100000">
                                          <p:val>
                                            <p:strVal val="#ppt_x"/>
                                          </p:val>
                                        </p:tav>
                                      </p:tavLst>
                                    </p:anim>
                                    <p:anim calcmode="lin" valueType="num">
                                      <p:cBhvr additive="base">
                                        <p:cTn id="26" dur="1000" fill="hold"/>
                                        <p:tgtEl>
                                          <p:spTgt spid="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2D050">
            <a:alpha val="17000"/>
          </a:srgbClr>
        </a:solidFill>
        <a:effectLst/>
      </p:bgPr>
    </p:bg>
    <p:spTree>
      <p:nvGrpSpPr>
        <p:cNvPr id="1" name=""/>
        <p:cNvGrpSpPr/>
        <p:nvPr/>
      </p:nvGrpSpPr>
      <p:grpSpPr>
        <a:xfrm>
          <a:off x="0" y="0"/>
          <a:ext cx="0" cy="0"/>
          <a:chOff x="0" y="0"/>
          <a:chExt cx="0" cy="0"/>
        </a:xfrm>
      </p:grpSpPr>
      <p:sp>
        <p:nvSpPr>
          <p:cNvPr id="5" name="TextBox 4"/>
          <p:cNvSpPr txBox="1"/>
          <p:nvPr/>
        </p:nvSpPr>
        <p:spPr>
          <a:xfrm>
            <a:off x="640121" y="620089"/>
            <a:ext cx="10606957" cy="830997"/>
          </a:xfrm>
          <a:prstGeom prst="rect">
            <a:avLst/>
          </a:prstGeom>
          <a:noFill/>
          <a:effectLst>
            <a:outerShdw blurRad="393700" dist="88900" dir="4200000" sx="104000" sy="104000" algn="ctr" rotWithShape="0">
              <a:schemeClr val="tx1">
                <a:lumMod val="95000"/>
                <a:lumOff val="5000"/>
                <a:alpha val="11000"/>
              </a:schemeClr>
            </a:outerShdw>
          </a:effectLst>
        </p:spPr>
        <p:txBody>
          <a:bodyPr wrap="square" rtlCol="0">
            <a:spAutoFit/>
          </a:bodyPr>
          <a:lstStyle/>
          <a:p>
            <a:pPr algn="ctr"/>
            <a:r>
              <a:rPr lang="en-US" sz="4800" dirty="0">
                <a:solidFill>
                  <a:schemeClr val="bg2">
                    <a:lumMod val="50000"/>
                  </a:schemeClr>
                </a:solidFill>
                <a:latin typeface="Raleway Black" panose="020B0A03030101060003" pitchFamily="34" charset="0"/>
              </a:rPr>
              <a:t>CROSS SITE SCRIPTING  - XSS</a:t>
            </a:r>
            <a:endParaRPr lang="en-US" sz="4800" dirty="0">
              <a:solidFill>
                <a:schemeClr val="bg2">
                  <a:lumMod val="50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endParaRPr>
          </a:p>
        </p:txBody>
      </p:sp>
      <p:sp>
        <p:nvSpPr>
          <p:cNvPr id="6" name="TextBox 5"/>
          <p:cNvSpPr txBox="1"/>
          <p:nvPr/>
        </p:nvSpPr>
        <p:spPr>
          <a:xfrm>
            <a:off x="777154" y="1525533"/>
            <a:ext cx="4197135" cy="4801314"/>
          </a:xfrm>
          <a:prstGeom prst="rect">
            <a:avLst/>
          </a:prstGeom>
          <a:noFill/>
          <a:effectLst>
            <a:outerShdw blurRad="393700" dist="88900" dir="4200000" sx="104000" sy="104000" algn="ctr" rotWithShape="0">
              <a:schemeClr val="tx1">
                <a:lumMod val="95000"/>
                <a:lumOff val="5000"/>
                <a:alpha val="11000"/>
              </a:schemeClr>
            </a:outerShdw>
          </a:effectLst>
        </p:spPr>
        <p:txBody>
          <a:bodyPr wrap="square" rtlCol="0">
            <a:spAutoFit/>
          </a:bodyPr>
          <a:lstStyle/>
          <a:p>
            <a:pPr algn="just"/>
            <a:r>
              <a:rPr lang="vi-VN" dirty="0">
                <a:latin typeface="Times New Roman" panose="02020603050405020304" pitchFamily="18" charset="0"/>
                <a:cs typeface="Times New Roman" panose="02020603050405020304" pitchFamily="18" charset="0"/>
              </a:rPr>
              <a:t>Cross-Site Scripting (XSS) là một loại lỗ hổng bảo mật có thể được tìm thấy trong một số ứng dụng web.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Nó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một kĩ thuật tấn công bằng cách chèn vào các website động (ASP, PHP, CGI, JSP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những thẻ HTML hay những đoạn mã </a:t>
            </a:r>
            <a:r>
              <a:rPr lang="en-US" dirty="0">
                <a:latin typeface="Times New Roman" panose="02020603050405020304" pitchFamily="18" charset="0"/>
                <a:cs typeface="Times New Roman" panose="02020603050405020304" pitchFamily="18" charset="0"/>
              </a:rPr>
              <a:t>SCRIPT</a:t>
            </a:r>
            <a:r>
              <a:rPr lang="vi-VN" dirty="0">
                <a:latin typeface="Times New Roman" panose="02020603050405020304" pitchFamily="18" charset="0"/>
                <a:cs typeface="Times New Roman" panose="02020603050405020304" pitchFamily="18" charset="0"/>
              </a:rPr>
              <a:t> nguy hiểm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đó, những đoạn mã nguy hiểm được chèn vào hầu hết được viết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Client-Site</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Script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JScript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DHTML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HTML</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K</a:t>
            </a:r>
            <a:r>
              <a:rPr lang="vi-VN" dirty="0">
                <a:latin typeface="Times New Roman" panose="02020603050405020304" pitchFamily="18" charset="0"/>
                <a:cs typeface="Times New Roman" panose="02020603050405020304" pitchFamily="18" charset="0"/>
              </a:rPr>
              <a:t>hi người dùng vào những trang web này thì mã độc sẽ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thực thi trên máy người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4886494" y="6091353"/>
            <a:ext cx="2891460" cy="470988"/>
            <a:chOff x="4641574" y="4509080"/>
            <a:chExt cx="2891460" cy="470988"/>
          </a:xfrm>
        </p:grpSpPr>
        <p:sp>
          <p:nvSpPr>
            <p:cNvPr id="12" name="Rectangle: Rounded Corners 11"/>
            <p:cNvSpPr/>
            <p:nvPr/>
          </p:nvSpPr>
          <p:spPr>
            <a:xfrm>
              <a:off x="4641574" y="4509080"/>
              <a:ext cx="2891460" cy="470988"/>
            </a:xfrm>
            <a:prstGeom prst="roundRect">
              <a:avLst>
                <a:gd name="adj" fmla="val 50000"/>
              </a:avLst>
            </a:prstGeom>
            <a:gradFill>
              <a:gsLst>
                <a:gs pos="0">
                  <a:srgbClr val="90CF5B"/>
                </a:gs>
                <a:gs pos="100000">
                  <a:srgbClr val="3DB64D"/>
                </a:gs>
              </a:gsLst>
              <a:lin ang="0" scaled="1"/>
            </a:gra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44577" y="4536766"/>
              <a:ext cx="1885453" cy="369332"/>
            </a:xfrm>
            <a:prstGeom prst="rect">
              <a:avLst/>
            </a:prstGeom>
            <a:noFill/>
          </p:spPr>
          <p:txBody>
            <a:bodyPr wrap="none" rtlCol="0">
              <a:spAutoFit/>
            </a:bodyPr>
            <a:lstStyle/>
            <a:p>
              <a:r>
                <a:rPr lang="en-US" b="1" dirty="0">
                  <a:solidFill>
                    <a:schemeClr val="tx1">
                      <a:lumMod val="50000"/>
                      <a:lumOff val="50000"/>
                    </a:schemeClr>
                  </a:solidFill>
                  <a:latin typeface="Raleway" panose="020B0503030101060003" pitchFamily="34" charset="0"/>
                </a:rPr>
                <a:t>XSS INJECTION</a:t>
              </a:r>
              <a:endParaRPr lang="en-US" b="1" dirty="0">
                <a:solidFill>
                  <a:schemeClr val="tx1">
                    <a:lumMod val="50000"/>
                    <a:lumOff val="50000"/>
                  </a:schemeClr>
                </a:solidFill>
                <a:latin typeface="Raleway" panose="020B0503030101060003" pitchFamily="34" charset="0"/>
              </a:endParaRPr>
            </a:p>
          </p:txBody>
        </p:sp>
      </p:grpSp>
      <p:sp>
        <p:nvSpPr>
          <p:cNvPr id="7" name="AutoShape 3" descr="Cross Site Scripting Attack - What Is It, How It Works, How to Prevent"/>
          <p:cNvSpPr>
            <a:spLocks noChangeAspect="1" noChangeArrowheads="1"/>
          </p:cNvSpPr>
          <p:nvPr/>
        </p:nvSpPr>
        <p:spPr bwMode="auto">
          <a:xfrm>
            <a:off x="5943600" y="3276600"/>
            <a:ext cx="3372678" cy="33726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8" name="Picture 7"/>
          <p:cNvPicPr>
            <a:picLocks noChangeAspect="1"/>
          </p:cNvPicPr>
          <p:nvPr/>
        </p:nvPicPr>
        <p:blipFill>
          <a:blip r:embed="rId1"/>
          <a:stretch>
            <a:fillRect/>
          </a:stretch>
        </p:blipFill>
        <p:spPr>
          <a:xfrm>
            <a:off x="5496094" y="1785567"/>
            <a:ext cx="6006548" cy="36656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 presetClass="entr" presetSubtype="6" decel="100000" fill="hold" grpId="0" nodeType="with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2D050">
            <a:alpha val="37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487" y="1620439"/>
            <a:ext cx="4873487" cy="4351338"/>
          </a:xfrm>
        </p:spPr>
        <p:txBody>
          <a:bodyPr>
            <a:noAutofit/>
          </a:bodyPr>
          <a:lstStyle/>
          <a:p>
            <a:pPr>
              <a:buFontTx/>
              <a:buChar char="-"/>
            </a:pPr>
            <a:r>
              <a:rPr lang="vi-VN" sz="2000" b="0" i="0" dirty="0">
                <a:effectLst/>
                <a:latin typeface="Times New Roman" panose="02020603050405020304" pitchFamily="18" charset="0"/>
                <a:cs typeface="Times New Roman" panose="02020603050405020304" pitchFamily="18" charset="0"/>
              </a:rPr>
              <a:t>Hacker tìm kiếm trang web chứa lỗ hổng XSS, chèn mã độc vào web</a:t>
            </a:r>
            <a:r>
              <a:rPr lang="en-US" sz="2000" b="0" i="0" dirty="0">
                <a:effectLst/>
                <a:latin typeface="Times New Roman" panose="02020603050405020304" pitchFamily="18" charset="0"/>
                <a:cs typeface="Times New Roman" panose="02020603050405020304" pitchFamily="18" charset="0"/>
              </a:rPr>
              <a:t> </a:t>
            </a:r>
            <a:r>
              <a:rPr lang="vi-VN" sz="2000" b="0" i="0" dirty="0">
                <a:effectLst/>
                <a:latin typeface="Times New Roman" panose="02020603050405020304" pitchFamily="18" charset="0"/>
                <a:cs typeface="Times New Roman" panose="02020603050405020304" pitchFamily="18" charset="0"/>
              </a:rPr>
              <a:t>đó.</a:t>
            </a:r>
            <a:endParaRPr lang="en-US" sz="2000" b="0" i="0" dirty="0">
              <a:effectLst/>
              <a:latin typeface="Times New Roman" panose="02020603050405020304" pitchFamily="18" charset="0"/>
              <a:cs typeface="Times New Roman" panose="02020603050405020304" pitchFamily="18" charset="0"/>
            </a:endParaRPr>
          </a:p>
          <a:p>
            <a:pPr>
              <a:buFontTx/>
              <a:buChar char="-"/>
            </a:pPr>
            <a:r>
              <a:rPr lang="vi-VN" sz="2000" b="0" i="0" dirty="0">
                <a:effectLst/>
                <a:latin typeface="Times New Roman" panose="02020603050405020304" pitchFamily="18" charset="0"/>
                <a:cs typeface="Times New Roman" panose="02020603050405020304" pitchFamily="18" charset="0"/>
              </a:rPr>
              <a:t>Hacker lừa người dùng vào trang web chứa mã độc bằng cách sử dụng</a:t>
            </a:r>
            <a:r>
              <a:rPr lang="en-US" sz="2000" b="0" i="0" dirty="0">
                <a:effectLst/>
                <a:latin typeface="Times New Roman" panose="02020603050405020304" pitchFamily="18" charset="0"/>
                <a:cs typeface="Times New Roman" panose="02020603050405020304" pitchFamily="18" charset="0"/>
              </a:rPr>
              <a:t> </a:t>
            </a:r>
            <a:r>
              <a:rPr lang="vi-VN" sz="2000" b="0" i="0" dirty="0">
                <a:effectLst/>
                <a:latin typeface="Times New Roman" panose="02020603050405020304" pitchFamily="18" charset="0"/>
                <a:cs typeface="Times New Roman" panose="02020603050405020304" pitchFamily="18" charset="0"/>
              </a:rPr>
              <a:t>kỹ thuật như phishing.</a:t>
            </a:r>
            <a:r>
              <a:rPr lang="en-US" sz="2000" b="0" i="1" dirty="0">
                <a:solidFill>
                  <a:schemeClr val="accent3">
                    <a:lumMod val="50000"/>
                  </a:schemeClr>
                </a:solidFill>
                <a:effectLst/>
                <a:latin typeface="Times New Roman" panose="02020603050405020304" pitchFamily="18" charset="0"/>
                <a:cs typeface="Times New Roman" panose="02020603050405020304" pitchFamily="18" charset="0"/>
              </a:rPr>
              <a:t>(fishing for information ”</a:t>
            </a:r>
            <a:r>
              <a:rPr lang="en-US" sz="2000" b="0" i="1" dirty="0" err="1">
                <a:solidFill>
                  <a:schemeClr val="accent3">
                    <a:lumMod val="50000"/>
                  </a:schemeClr>
                </a:solidFill>
                <a:effectLst/>
                <a:latin typeface="Times New Roman" panose="02020603050405020304" pitchFamily="18" charset="0"/>
                <a:cs typeface="Times New Roman" panose="02020603050405020304" pitchFamily="18" charset="0"/>
              </a:rPr>
              <a:t>câu</a:t>
            </a:r>
            <a:r>
              <a:rPr lang="en-US" sz="2000" b="0" i="1"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2000" b="0" i="1" dirty="0" err="1">
                <a:solidFill>
                  <a:schemeClr val="accent3">
                    <a:lumMod val="50000"/>
                  </a:schemeClr>
                </a:solidFill>
                <a:effectLst/>
                <a:latin typeface="Times New Roman" panose="02020603050405020304" pitchFamily="18" charset="0"/>
                <a:cs typeface="Times New Roman" panose="02020603050405020304" pitchFamily="18" charset="0"/>
              </a:rPr>
              <a:t>thông</a:t>
            </a:r>
            <a:r>
              <a:rPr lang="en-US" sz="2000" b="0" i="1" dirty="0">
                <a:solidFill>
                  <a:schemeClr val="accent3">
                    <a:lumMod val="50000"/>
                  </a:schemeClr>
                </a:solidFill>
                <a:effectLst/>
                <a:latin typeface="Times New Roman" panose="02020603050405020304" pitchFamily="18" charset="0"/>
                <a:cs typeface="Times New Roman" panose="02020603050405020304" pitchFamily="18" charset="0"/>
              </a:rPr>
              <a:t> tin” </a:t>
            </a:r>
            <a:r>
              <a:rPr lang="en-US" sz="2000" b="0" i="1" dirty="0" err="1">
                <a:solidFill>
                  <a:schemeClr val="accent3">
                    <a:lumMod val="50000"/>
                  </a:schemeClr>
                </a:solidFill>
                <a:effectLst/>
                <a:latin typeface="Times New Roman" panose="02020603050405020304" pitchFamily="18" charset="0"/>
                <a:cs typeface="Times New Roman" panose="02020603050405020304" pitchFamily="18" charset="0"/>
              </a:rPr>
              <a:t>và</a:t>
            </a:r>
            <a:r>
              <a:rPr lang="en-US" sz="2000" b="0" i="1" dirty="0">
                <a:solidFill>
                  <a:schemeClr val="accent3">
                    <a:lumMod val="50000"/>
                  </a:schemeClr>
                </a:solidFill>
                <a:effectLst/>
                <a:latin typeface="Times New Roman" panose="02020603050405020304" pitchFamily="18" charset="0"/>
                <a:cs typeface="Times New Roman" panose="02020603050405020304" pitchFamily="18" charset="0"/>
              </a:rPr>
              <a:t> phreaking “</a:t>
            </a:r>
            <a:r>
              <a:rPr lang="vi-VN" sz="2000" b="0" i="1" dirty="0">
                <a:solidFill>
                  <a:schemeClr val="accent3">
                    <a:lumMod val="50000"/>
                  </a:schemeClr>
                </a:solidFill>
                <a:effectLst/>
                <a:latin typeface="Times New Roman" panose="02020603050405020304" pitchFamily="18" charset="0"/>
                <a:cs typeface="Times New Roman" panose="02020603050405020304" pitchFamily="18" charset="0"/>
              </a:rPr>
              <a:t>lừa đảo sử dụng điện thoại của người khác không trả phí</a:t>
            </a:r>
            <a:r>
              <a:rPr lang="en-US" sz="2000" b="0" i="1" dirty="0">
                <a:solidFill>
                  <a:schemeClr val="accent3">
                    <a:lumMod val="50000"/>
                  </a:schemeClr>
                </a:solidFill>
                <a:effectLst/>
                <a:latin typeface="Times New Roman" panose="02020603050405020304" pitchFamily="18" charset="0"/>
                <a:cs typeface="Times New Roman" panose="02020603050405020304" pitchFamily="18" charset="0"/>
              </a:rPr>
              <a:t>”)</a:t>
            </a:r>
            <a:endParaRPr lang="en-US" sz="2000" b="0" i="1" dirty="0">
              <a:solidFill>
                <a:schemeClr val="accent3">
                  <a:lumMod val="50000"/>
                </a:schemeClr>
              </a:solidFill>
              <a:effectLst/>
              <a:latin typeface="Times New Roman" panose="02020603050405020304" pitchFamily="18" charset="0"/>
              <a:cs typeface="Times New Roman" panose="02020603050405020304" pitchFamily="18" charset="0"/>
            </a:endParaRPr>
          </a:p>
          <a:p>
            <a:pPr>
              <a:buFontTx/>
              <a:buChar char="-"/>
            </a:pPr>
            <a:r>
              <a:rPr lang="vi-VN" sz="2000" b="0" i="0" dirty="0">
                <a:effectLst/>
                <a:latin typeface="Times New Roman" panose="02020603050405020304" pitchFamily="18" charset="0"/>
                <a:cs typeface="Times New Roman" panose="02020603050405020304" pitchFamily="18" charset="0"/>
              </a:rPr>
              <a:t>Sau khi người dùng nhấn vào đường link, đoạn mã độc hại được thực</a:t>
            </a:r>
            <a:r>
              <a:rPr lang="en-US" sz="2000" b="0" i="0" dirty="0">
                <a:effectLst/>
                <a:latin typeface="Times New Roman" panose="02020603050405020304" pitchFamily="18" charset="0"/>
                <a:cs typeface="Times New Roman" panose="02020603050405020304" pitchFamily="18" charset="0"/>
              </a:rPr>
              <a:t> </a:t>
            </a:r>
            <a:r>
              <a:rPr lang="vi-VN" sz="2000" b="0" i="0" dirty="0">
                <a:effectLst/>
                <a:latin typeface="Times New Roman" panose="02020603050405020304" pitchFamily="18" charset="0"/>
                <a:cs typeface="Times New Roman" panose="02020603050405020304" pitchFamily="18" charset="0"/>
              </a:rPr>
              <a:t>thi, các thông tin cần thiết như token, cookie..., sẽ được chuyển về máy chủ của</a:t>
            </a:r>
            <a:r>
              <a:rPr lang="en-US" sz="2000" b="0" i="0" dirty="0">
                <a:effectLst/>
                <a:latin typeface="Times New Roman" panose="02020603050405020304" pitchFamily="18" charset="0"/>
                <a:cs typeface="Times New Roman" panose="02020603050405020304" pitchFamily="18" charset="0"/>
              </a:rPr>
              <a:t> </a:t>
            </a:r>
            <a:r>
              <a:rPr lang="vi-VN" sz="2000" b="0" i="0" dirty="0">
                <a:effectLst/>
                <a:latin typeface="Times New Roman" panose="02020603050405020304" pitchFamily="18" charset="0"/>
                <a:cs typeface="Times New Roman" panose="02020603050405020304" pitchFamily="18" charset="0"/>
              </a:rPr>
              <a:t>hacker.</a:t>
            </a:r>
            <a:endParaRPr lang="en-US" sz="2000" b="0" i="0" dirty="0">
              <a:effectLst/>
              <a:latin typeface="Times New Roman" panose="02020603050405020304" pitchFamily="18" charset="0"/>
              <a:cs typeface="Times New Roman" panose="02020603050405020304" pitchFamily="18" charset="0"/>
            </a:endParaRPr>
          </a:p>
          <a:p>
            <a:pPr>
              <a:buFontTx/>
              <a:buChar char="-"/>
            </a:pPr>
            <a:r>
              <a:rPr lang="vi-VN" sz="2000" b="0" i="0" dirty="0">
                <a:effectLst/>
                <a:latin typeface="Times New Roman" panose="02020603050405020304" pitchFamily="18" charset="0"/>
                <a:cs typeface="Times New Roman" panose="02020603050405020304" pitchFamily="18" charset="0"/>
              </a:rPr>
              <a:t>Từ đó, hacker có thể thâm nhập vào tài khoản của người dùng, đăng</a:t>
            </a:r>
            <a:r>
              <a:rPr lang="en-US" sz="2000" b="0" i="0" dirty="0">
                <a:effectLst/>
                <a:latin typeface="Times New Roman" panose="02020603050405020304" pitchFamily="18" charset="0"/>
                <a:cs typeface="Times New Roman" panose="02020603050405020304" pitchFamily="18" charset="0"/>
              </a:rPr>
              <a:t> </a:t>
            </a:r>
            <a:r>
              <a:rPr lang="vi-VN" sz="2000" b="0" i="0" dirty="0">
                <a:effectLst/>
                <a:latin typeface="Times New Roman" panose="02020603050405020304" pitchFamily="18" charset="0"/>
                <a:cs typeface="Times New Roman" panose="02020603050405020304" pitchFamily="18" charset="0"/>
              </a:rPr>
              <a:t>nhập vào trang web mà không cần thông qua xác thực.</a:t>
            </a:r>
            <a:endParaRPr lang="en-US" sz="20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1687" y="1346162"/>
            <a:ext cx="6245851" cy="48998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0487" y="405227"/>
            <a:ext cx="10606957" cy="830997"/>
          </a:xfrm>
          <a:prstGeom prst="rect">
            <a:avLst/>
          </a:prstGeom>
          <a:noFill/>
          <a:effectLst>
            <a:outerShdw blurRad="393700" dist="88900" dir="4200000" sx="104000" sy="104000" algn="ctr" rotWithShape="0">
              <a:schemeClr val="tx1">
                <a:lumMod val="95000"/>
                <a:lumOff val="5000"/>
                <a:alpha val="11000"/>
              </a:schemeClr>
            </a:outerShdw>
          </a:effectLst>
        </p:spPr>
        <p:txBody>
          <a:bodyPr wrap="square" rtlCol="0">
            <a:spAutoFit/>
          </a:bodyPr>
          <a:lstStyle/>
          <a:p>
            <a:pPr algn="ctr"/>
            <a:r>
              <a:rPr lang="vi-VN" sz="4800" b="1" dirty="0">
                <a:solidFill>
                  <a:schemeClr val="tx1">
                    <a:lumMod val="50000"/>
                    <a:lumOff val="50000"/>
                  </a:schemeClr>
                </a:solidFill>
                <a:latin typeface="Raleway Black" panose="020B0A03030101060003" pitchFamily="34" charset="0"/>
              </a:rPr>
              <a:t>Các bước thực hiện tấn công XSS</a:t>
            </a:r>
            <a:endParaRPr lang="en-US" sz="4800" dirty="0">
              <a:solidFill>
                <a:schemeClr val="bg2">
                  <a:lumMod val="50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0"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300500" y="543511"/>
            <a:ext cx="4106953" cy="5770975"/>
          </a:xfrm>
          <a:prstGeom prst="rect">
            <a:avLst/>
          </a:prstGeom>
        </p:spPr>
      </p:pic>
      <p:grpSp>
        <p:nvGrpSpPr>
          <p:cNvPr id="19" name="Group 18"/>
          <p:cNvGrpSpPr/>
          <p:nvPr/>
        </p:nvGrpSpPr>
        <p:grpSpPr>
          <a:xfrm rot="5400000">
            <a:off x="-841919" y="3462722"/>
            <a:ext cx="2075811" cy="646331"/>
            <a:chOff x="581869" y="6358299"/>
            <a:chExt cx="1362036" cy="646331"/>
          </a:xfrm>
        </p:grpSpPr>
        <p:sp>
          <p:nvSpPr>
            <p:cNvPr id="20" name="TextBox 19"/>
            <p:cNvSpPr txBox="1"/>
            <p:nvPr/>
          </p:nvSpPr>
          <p:spPr>
            <a:xfrm>
              <a:off x="764749" y="6358299"/>
              <a:ext cx="1179156" cy="646331"/>
            </a:xfrm>
            <a:prstGeom prst="rect">
              <a:avLst/>
            </a:prstGeom>
            <a:noFill/>
          </p:spPr>
          <p:txBody>
            <a:bodyPr wrap="square" rtlCol="0">
              <a:spAutoFit/>
            </a:bodyPr>
            <a:lstStyle/>
            <a:p>
              <a:r>
                <a:rPr lang="en-US" sz="1200" b="1" dirty="0">
                  <a:solidFill>
                    <a:schemeClr val="bg2"/>
                  </a:solidFill>
                  <a:latin typeface="Raleway" panose="020B0503030101060003" pitchFamily="34" charset="0"/>
                </a:rPr>
                <a:t>XSS INJECTION</a:t>
              </a:r>
              <a:endParaRPr lang="en-US" sz="1200" b="1" dirty="0">
                <a:solidFill>
                  <a:schemeClr val="bg2"/>
                </a:solidFill>
                <a:latin typeface="Raleway" panose="020B0503030101060003" pitchFamily="34" charset="0"/>
              </a:endParaRPr>
            </a:p>
            <a:p>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408962"/>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5297521" y="558037"/>
            <a:ext cx="6536595" cy="646331"/>
          </a:xfrm>
          <a:prstGeom prst="rect">
            <a:avLst/>
          </a:prstGeom>
          <a:noFill/>
        </p:spPr>
        <p:txBody>
          <a:bodyPr wrap="square" rtlCol="0">
            <a:spAutoFit/>
          </a:bodyPr>
          <a:lstStyle/>
          <a:p>
            <a:pPr algn="ctr"/>
            <a:r>
              <a:rPr lang="en-US" sz="3600" dirty="0" err="1">
                <a:solidFill>
                  <a:schemeClr val="bg1">
                    <a:lumMod val="65000"/>
                  </a:schemeClr>
                </a:solidFill>
                <a:latin typeface="Raleway Black" panose="020B0A03030101060003" pitchFamily="34" charset="0"/>
              </a:rPr>
              <a:t>Mục</a:t>
            </a:r>
            <a:r>
              <a:rPr lang="en-US" sz="3600" dirty="0">
                <a:solidFill>
                  <a:schemeClr val="bg1">
                    <a:lumMod val="65000"/>
                  </a:schemeClr>
                </a:solidFill>
                <a:latin typeface="Raleway Black" panose="020B0A03030101060003" pitchFamily="34" charset="0"/>
              </a:rPr>
              <a:t> </a:t>
            </a:r>
            <a:r>
              <a:rPr lang="en-US" sz="3600" dirty="0" err="1">
                <a:solidFill>
                  <a:schemeClr val="bg1">
                    <a:lumMod val="65000"/>
                  </a:schemeClr>
                </a:solidFill>
                <a:latin typeface="Raleway Black" panose="020B0A03030101060003" pitchFamily="34" charset="0"/>
              </a:rPr>
              <a:t>đích</a:t>
            </a:r>
            <a:r>
              <a:rPr lang="en-US" sz="3600" dirty="0">
                <a:solidFill>
                  <a:schemeClr val="bg1">
                    <a:lumMod val="65000"/>
                  </a:schemeClr>
                </a:solidFill>
                <a:latin typeface="Raleway Black" panose="020B0A03030101060003" pitchFamily="34" charset="0"/>
              </a:rPr>
              <a:t> </a:t>
            </a:r>
            <a:r>
              <a:rPr lang="en-US" sz="3600" dirty="0" err="1">
                <a:solidFill>
                  <a:schemeClr val="bg1">
                    <a:lumMod val="65000"/>
                  </a:schemeClr>
                </a:solidFill>
                <a:latin typeface="Raleway Black" panose="020B0A03030101060003" pitchFamily="34" charset="0"/>
              </a:rPr>
              <a:t>của</a:t>
            </a:r>
            <a:r>
              <a:rPr lang="en-US" sz="3600" dirty="0">
                <a:solidFill>
                  <a:schemeClr val="bg1">
                    <a:lumMod val="65000"/>
                  </a:schemeClr>
                </a:solidFill>
                <a:latin typeface="Raleway Black" panose="020B0A03030101060003" pitchFamily="34" charset="0"/>
              </a:rPr>
              <a:t> </a:t>
            </a:r>
            <a:r>
              <a:rPr lang="en-US" sz="3600" dirty="0" err="1">
                <a:solidFill>
                  <a:schemeClr val="bg1">
                    <a:lumMod val="65000"/>
                  </a:schemeClr>
                </a:solidFill>
                <a:latin typeface="Raleway Black" panose="020B0A03030101060003" pitchFamily="34" charset="0"/>
              </a:rPr>
              <a:t>tấn</a:t>
            </a:r>
            <a:r>
              <a:rPr lang="en-US" sz="3600" dirty="0">
                <a:solidFill>
                  <a:schemeClr val="bg1">
                    <a:lumMod val="65000"/>
                  </a:schemeClr>
                </a:solidFill>
                <a:latin typeface="Raleway Black" panose="020B0A03030101060003" pitchFamily="34" charset="0"/>
              </a:rPr>
              <a:t> </a:t>
            </a:r>
            <a:r>
              <a:rPr lang="en-US" sz="3600" dirty="0" err="1">
                <a:solidFill>
                  <a:schemeClr val="bg1">
                    <a:lumMod val="65000"/>
                  </a:schemeClr>
                </a:solidFill>
                <a:latin typeface="Raleway Black" panose="020B0A03030101060003" pitchFamily="34" charset="0"/>
              </a:rPr>
              <a:t>công</a:t>
            </a:r>
            <a:r>
              <a:rPr lang="en-US" sz="3600" dirty="0">
                <a:solidFill>
                  <a:schemeClr val="bg1">
                    <a:lumMod val="65000"/>
                  </a:schemeClr>
                </a:solidFill>
                <a:latin typeface="Raleway Black" panose="020B0A03030101060003" pitchFamily="34" charset="0"/>
              </a:rPr>
              <a:t> XSS</a:t>
            </a:r>
            <a:endParaRPr lang="en-US" sz="3600" dirty="0">
              <a:solidFill>
                <a:schemeClr val="bg1">
                  <a:lumMod val="65000"/>
                </a:schemeClr>
              </a:solidFill>
              <a:latin typeface="Raleway Black" panose="020B0A03030101060003" pitchFamily="34" charset="0"/>
            </a:endParaRPr>
          </a:p>
        </p:txBody>
      </p:sp>
      <p:sp>
        <p:nvSpPr>
          <p:cNvPr id="39" name="TextBox 38"/>
          <p:cNvSpPr txBox="1"/>
          <p:nvPr/>
        </p:nvSpPr>
        <p:spPr>
          <a:xfrm>
            <a:off x="6697054" y="1370229"/>
            <a:ext cx="4650106" cy="41975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Truy cập thông tin nhạy cảm hoặc bị hạn chế.</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Ăn cắp tiền (giao dịch ngân hàng, mua hàng online…).</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Theo dõi thói quen lướt web của người dùng.</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Thay đổi tính năng của trình duyệt</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Bôi nhọ danh tiếng của một cá nhân hay công 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vi-VN"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Hủy hoại ứng dụng web,</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Tấn công từ chối dịch vụ…</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(Cookie, keylogging, phishing)</a:t>
            </a:r>
            <a:endParaRPr lang="en-US" dirty="0">
              <a:latin typeface="Times New Roman" panose="02020603050405020304" pitchFamily="18" charset="0"/>
              <a:cs typeface="Times New Roman" panose="02020603050405020304" pitchFamily="18" charset="0"/>
            </a:endParaRPr>
          </a:p>
        </p:txBody>
      </p:sp>
      <p:pic>
        <p:nvPicPr>
          <p:cNvPr id="2050" name="Picture 2" descr="ASP.NET CORE OWASP TOP 10 - Cross-Site Scripting (XSS) - SoftDevPract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449" y="1707244"/>
            <a:ext cx="4577053" cy="3443507"/>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6239464" y="5820370"/>
            <a:ext cx="4863729" cy="470988"/>
            <a:chOff x="4641573" y="4509080"/>
            <a:chExt cx="4863729" cy="470988"/>
          </a:xfrm>
        </p:grpSpPr>
        <p:sp>
          <p:nvSpPr>
            <p:cNvPr id="53" name="Rectangle: Rounded Corners 52"/>
            <p:cNvSpPr/>
            <p:nvPr/>
          </p:nvSpPr>
          <p:spPr>
            <a:xfrm>
              <a:off x="4641573" y="4509080"/>
              <a:ext cx="4863729" cy="470988"/>
            </a:xfrm>
            <a:prstGeom prst="roundRect">
              <a:avLst>
                <a:gd name="adj" fmla="val 50000"/>
              </a:avLst>
            </a:prstGeom>
            <a:gradFill>
              <a:gsLst>
                <a:gs pos="0">
                  <a:srgbClr val="90CF5B"/>
                </a:gs>
                <a:gs pos="100000">
                  <a:srgbClr val="3DB64D"/>
                </a:gs>
              </a:gsLst>
              <a:lin ang="0" scaled="1"/>
            </a:gra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478288" y="4509080"/>
              <a:ext cx="3190297" cy="369332"/>
            </a:xfrm>
            <a:prstGeom prst="rect">
              <a:avLst/>
            </a:prstGeom>
            <a:noFill/>
          </p:spPr>
          <p:txBody>
            <a:bodyPr wrap="none" rtlCol="0">
              <a:spAutoFit/>
            </a:bodyPr>
            <a:lstStyle/>
            <a:p>
              <a:r>
                <a:rPr lang="en-US" b="1" dirty="0">
                  <a:solidFill>
                    <a:schemeClr val="bg2"/>
                  </a:solidFill>
                  <a:latin typeface="Raleway" panose="020B0503030101060003" pitchFamily="34" charset="0"/>
                </a:rPr>
                <a:t>XSS INJECTION’S PURPOSE</a:t>
              </a:r>
              <a:endParaRPr lang="en-US" b="1" dirty="0">
                <a:solidFill>
                  <a:schemeClr val="bg2"/>
                </a:solidFill>
                <a:latin typeface="Raleway" panose="020B05030301010600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0" nodeType="withEffect">
                                  <p:stCondLst>
                                    <p:cond delay="0"/>
                                  </p:stCondLst>
                                  <p:iterate type="lt">
                                    <p:tmPct val="10000"/>
                                  </p:iterate>
                                  <p:childTnLst>
                                    <p:set>
                                      <p:cBhvr>
                                        <p:cTn id="22" dur="1" fill="hold">
                                          <p:stCondLst>
                                            <p:cond delay="0"/>
                                          </p:stCondLst>
                                        </p:cTn>
                                        <p:tgtEl>
                                          <p:spTgt spid="37"/>
                                        </p:tgtEl>
                                        <p:attrNameLst>
                                          <p:attrName>style.visibility</p:attrName>
                                        </p:attrNameLst>
                                      </p:cBhvr>
                                      <p:to>
                                        <p:strVal val="visible"/>
                                      </p:to>
                                    </p:set>
                                    <p:anim calcmode="lin" valueType="num">
                                      <p:cBhvr>
                                        <p:cTn id="23" dur="500" fill="hold"/>
                                        <p:tgtEl>
                                          <p:spTgt spid="37"/>
                                        </p:tgtEl>
                                        <p:attrNameLst>
                                          <p:attrName>ppt_w</p:attrName>
                                        </p:attrNameLst>
                                      </p:cBhvr>
                                      <p:tavLst>
                                        <p:tav tm="0">
                                          <p:val>
                                            <p:fltVal val="0"/>
                                          </p:val>
                                        </p:tav>
                                        <p:tav tm="100000">
                                          <p:val>
                                            <p:strVal val="#ppt_w"/>
                                          </p:val>
                                        </p:tav>
                                      </p:tavLst>
                                    </p:anim>
                                    <p:anim calcmode="lin" valueType="num">
                                      <p:cBhvr>
                                        <p:cTn id="24" dur="500" fill="hold"/>
                                        <p:tgtEl>
                                          <p:spTgt spid="37"/>
                                        </p:tgtEl>
                                        <p:attrNameLst>
                                          <p:attrName>ppt_h</p:attrName>
                                        </p:attrNameLst>
                                      </p:cBhvr>
                                      <p:tavLst>
                                        <p:tav tm="0">
                                          <p:val>
                                            <p:fltVal val="0"/>
                                          </p:val>
                                        </p:tav>
                                        <p:tav tm="100000">
                                          <p:val>
                                            <p:strVal val="#ppt_h"/>
                                          </p:val>
                                        </p:tav>
                                      </p:tavLst>
                                    </p:anim>
                                    <p:anim calcmode="lin" valueType="num">
                                      <p:cBhvr>
                                        <p:cTn id="25" dur="500" fill="hold"/>
                                        <p:tgtEl>
                                          <p:spTgt spid="37"/>
                                        </p:tgtEl>
                                        <p:attrNameLst>
                                          <p:attrName>style.rotation</p:attrName>
                                        </p:attrNameLst>
                                      </p:cBhvr>
                                      <p:tavLst>
                                        <p:tav tm="0">
                                          <p:val>
                                            <p:fltVal val="360"/>
                                          </p:val>
                                        </p:tav>
                                        <p:tav tm="100000">
                                          <p:val>
                                            <p:fltVal val="0"/>
                                          </p:val>
                                        </p:tav>
                                      </p:tavLst>
                                    </p:anim>
                                    <p:animEffect transition="in" filter="fade">
                                      <p:cBhvr>
                                        <p:cTn id="26" dur="500"/>
                                        <p:tgtEl>
                                          <p:spTgt spid="37"/>
                                        </p:tgtEl>
                                      </p:cBhvr>
                                    </p:animEffect>
                                  </p:childTnLst>
                                </p:cTn>
                              </p:par>
                              <p:par>
                                <p:cTn id="27" presetID="23" presetClass="entr" presetSubtype="16" fill="hold" grpId="0" nodeType="withEffect">
                                  <p:stCondLst>
                                    <p:cond delay="1600"/>
                                  </p:stCondLst>
                                  <p:iterate type="wd">
                                    <p:tmPct val="10000"/>
                                  </p:iterate>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 calcmode="lin" valueType="num">
                                      <p:cBhvr additive="base">
                                        <p:cTn id="3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xEl>
                                              <p:pRg st="1" end="1"/>
                                            </p:txEl>
                                          </p:spTgt>
                                        </p:tgtEl>
                                        <p:attrNameLst>
                                          <p:attrName>style.visibility</p:attrName>
                                        </p:attrNameLst>
                                      </p:cBhvr>
                                      <p:to>
                                        <p:strVal val="visible"/>
                                      </p:to>
                                    </p:set>
                                    <p:anim calcmode="lin" valueType="num">
                                      <p:cBhvr additive="base">
                                        <p:cTn id="41"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9">
                                            <p:txEl>
                                              <p:pRg st="2" end="2"/>
                                            </p:txEl>
                                          </p:spTgt>
                                        </p:tgtEl>
                                        <p:attrNameLst>
                                          <p:attrName>style.visibility</p:attrName>
                                        </p:attrNameLst>
                                      </p:cBhvr>
                                      <p:to>
                                        <p:strVal val="visible"/>
                                      </p:to>
                                    </p:set>
                                    <p:anim calcmode="lin" valueType="num">
                                      <p:cBhvr additive="base">
                                        <p:cTn id="47"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
                                            <p:txEl>
                                              <p:pRg st="3" end="3"/>
                                            </p:txEl>
                                          </p:spTgt>
                                        </p:tgtEl>
                                        <p:attrNameLst>
                                          <p:attrName>style.visibility</p:attrName>
                                        </p:attrNameLst>
                                      </p:cBhvr>
                                      <p:to>
                                        <p:strVal val="visible"/>
                                      </p:to>
                                    </p:set>
                                    <p:anim calcmode="lin" valueType="num">
                                      <p:cBhvr additive="base">
                                        <p:cTn id="53"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9">
                                            <p:txEl>
                                              <p:pRg st="4" end="4"/>
                                            </p:txEl>
                                          </p:spTgt>
                                        </p:tgtEl>
                                        <p:attrNameLst>
                                          <p:attrName>style.visibility</p:attrName>
                                        </p:attrNameLst>
                                      </p:cBhvr>
                                      <p:to>
                                        <p:strVal val="visible"/>
                                      </p:to>
                                    </p:set>
                                    <p:anim calcmode="lin" valueType="num">
                                      <p:cBhvr additive="base">
                                        <p:cTn id="59"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9">
                                            <p:txEl>
                                              <p:pRg st="5" end="5"/>
                                            </p:txEl>
                                          </p:spTgt>
                                        </p:tgtEl>
                                        <p:attrNameLst>
                                          <p:attrName>style.visibility</p:attrName>
                                        </p:attrNameLst>
                                      </p:cBhvr>
                                      <p:to>
                                        <p:strVal val="visible"/>
                                      </p:to>
                                    </p:set>
                                    <p:anim calcmode="lin" valueType="num">
                                      <p:cBhvr additive="base">
                                        <p:cTn id="65"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9">
                                            <p:txEl>
                                              <p:pRg st="6" end="6"/>
                                            </p:txEl>
                                          </p:spTgt>
                                        </p:tgtEl>
                                        <p:attrNameLst>
                                          <p:attrName>style.visibility</p:attrName>
                                        </p:attrNameLst>
                                      </p:cBhvr>
                                      <p:to>
                                        <p:strVal val="visible"/>
                                      </p:to>
                                    </p:set>
                                    <p:anim calcmode="lin" valueType="num">
                                      <p:cBhvr additive="base">
                                        <p:cTn id="71" dur="500" fill="hold"/>
                                        <p:tgtEl>
                                          <p:spTgt spid="39">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9">
                                            <p:txEl>
                                              <p:pRg st="7" end="7"/>
                                            </p:txEl>
                                          </p:spTgt>
                                        </p:tgtEl>
                                        <p:attrNameLst>
                                          <p:attrName>style.visibility</p:attrName>
                                        </p:attrNameLst>
                                      </p:cBhvr>
                                      <p:to>
                                        <p:strVal val="visible"/>
                                      </p:to>
                                    </p:set>
                                    <p:anim calcmode="lin" valueType="num">
                                      <p:cBhvr additive="base">
                                        <p:cTn id="77" dur="500" fill="hold"/>
                                        <p:tgtEl>
                                          <p:spTgt spid="39">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7"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8164" y="362897"/>
            <a:ext cx="8613256" cy="923330"/>
          </a:xfrm>
          <a:prstGeom prst="rect">
            <a:avLst/>
          </a:prstGeom>
          <a:noFill/>
        </p:spPr>
        <p:txBody>
          <a:bodyPr wrap="none" rtlCol="0">
            <a:spAutoFit/>
          </a:bodyPr>
          <a:lstStyle/>
          <a:p>
            <a:pPr algn="ctr"/>
            <a:r>
              <a:rPr lang="en-US" sz="5400" dirty="0">
                <a:solidFill>
                  <a:schemeClr val="bg1">
                    <a:lumMod val="65000"/>
                  </a:schemeClr>
                </a:solidFill>
                <a:latin typeface="Raleway Black" panose="020B0A03030101060003" pitchFamily="34" charset="0"/>
              </a:rPr>
              <a:t>CÁC LOẠI TẤN CÔNG XSS</a:t>
            </a:r>
            <a:endParaRPr lang="en-US" sz="5400" dirty="0">
              <a:solidFill>
                <a:schemeClr val="bg1">
                  <a:lumMod val="65000"/>
                </a:schemeClr>
              </a:solidFill>
              <a:latin typeface="Raleway Black" panose="020B0A03030101060003" pitchFamily="34" charset="0"/>
            </a:endParaRPr>
          </a:p>
        </p:txBody>
      </p:sp>
      <p:sp>
        <p:nvSpPr>
          <p:cNvPr id="822" name="TextBox 821"/>
          <p:cNvSpPr txBox="1"/>
          <p:nvPr/>
        </p:nvSpPr>
        <p:spPr>
          <a:xfrm>
            <a:off x="7886345" y="1919878"/>
            <a:ext cx="4161497" cy="461665"/>
          </a:xfrm>
          <a:prstGeom prst="rect">
            <a:avLst/>
          </a:prstGeom>
          <a:noFill/>
        </p:spPr>
        <p:txBody>
          <a:bodyPr wrap="square" rtlCol="0">
            <a:spAutoFit/>
          </a:bodyPr>
          <a:lstStyle/>
          <a:p>
            <a:pPr algn="ctr"/>
            <a:r>
              <a:rPr lang="en-US" sz="2400" b="1" dirty="0">
                <a:solidFill>
                  <a:schemeClr val="accent6">
                    <a:lumMod val="50000"/>
                  </a:schemeClr>
                </a:solidFill>
                <a:latin typeface="Times New Roman" panose="02020603050405020304" pitchFamily="18" charset="0"/>
                <a:cs typeface="Times New Roman" panose="02020603050405020304" pitchFamily="18" charset="0"/>
              </a:rPr>
              <a:t>CÓ 5 LOẠI TẤN CÔNG XSS</a:t>
            </a:r>
            <a:endParaRPr lang="en-US" sz="24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520339" y="1206477"/>
            <a:ext cx="7716535" cy="5021808"/>
          </a:xfrm>
          <a:prstGeom prst="rect">
            <a:avLst/>
          </a:prstGeom>
          <a:gradFill>
            <a:gsLst>
              <a:gs pos="44021">
                <a:srgbClr val="11495B"/>
              </a:gs>
              <a:gs pos="23000">
                <a:srgbClr val="002060"/>
              </a:gs>
              <a:gs pos="0">
                <a:srgbClr val="90CF5B"/>
              </a:gs>
              <a:gs pos="100000">
                <a:srgbClr val="3DB64D"/>
              </a:gs>
            </a:gsLst>
            <a:lin ang="18900000" scaled="1"/>
          </a:gradFill>
          <a:ln>
            <a:noFill/>
          </a:ln>
          <a:effectLst>
            <a:softEdge rad="635000"/>
          </a:effectLst>
        </p:spPr>
      </p:pic>
      <p:grpSp>
        <p:nvGrpSpPr>
          <p:cNvPr id="826" name="Group 825"/>
          <p:cNvGrpSpPr/>
          <p:nvPr/>
        </p:nvGrpSpPr>
        <p:grpSpPr>
          <a:xfrm rot="5400000">
            <a:off x="-331116" y="3487442"/>
            <a:ext cx="1755918" cy="276999"/>
            <a:chOff x="581869" y="6192110"/>
            <a:chExt cx="1755918" cy="276999"/>
          </a:xfrm>
        </p:grpSpPr>
        <p:sp>
          <p:nvSpPr>
            <p:cNvPr id="827" name="TextBox 826"/>
            <p:cNvSpPr txBox="1"/>
            <p:nvPr/>
          </p:nvSpPr>
          <p:spPr>
            <a:xfrm>
              <a:off x="764749" y="6192110"/>
              <a:ext cx="1573038" cy="276999"/>
            </a:xfrm>
            <a:prstGeom prst="rect">
              <a:avLst/>
            </a:prstGeom>
            <a:noFill/>
          </p:spPr>
          <p:txBody>
            <a:bodyPr wrap="square" rtlCol="0">
              <a:spAutoFit/>
            </a:bodyPr>
            <a:lstStyle/>
            <a:p>
              <a:r>
                <a:rPr lang="en-US" sz="1200" b="1" dirty="0">
                  <a:solidFill>
                    <a:schemeClr val="accent1">
                      <a:lumMod val="50000"/>
                    </a:schemeClr>
                  </a:solidFill>
                  <a:highlight>
                    <a:srgbClr val="40B74D"/>
                  </a:highlight>
                  <a:latin typeface="Raleway" panose="020B0503030101060003" pitchFamily="34" charset="0"/>
                </a:rPr>
                <a:t>XSS INJECTION</a:t>
              </a:r>
              <a:endParaRPr lang="en-US" sz="1200" b="1" dirty="0">
                <a:solidFill>
                  <a:schemeClr val="accent1">
                    <a:lumMod val="50000"/>
                  </a:schemeClr>
                </a:solidFill>
                <a:highlight>
                  <a:srgbClr val="40B74D"/>
                </a:highlight>
                <a:latin typeface="Raleway" panose="020B0503030101060003" pitchFamily="34" charset="0"/>
              </a:endParaRPr>
            </a:p>
          </p:txBody>
        </p:sp>
        <p:sp>
          <p:nvSpPr>
            <p:cNvPr id="828" name="Rectangle: Rounded Corners 827"/>
            <p:cNvSpPr/>
            <p:nvPr/>
          </p:nvSpPr>
          <p:spPr>
            <a:xfrm>
              <a:off x="581869" y="6228923"/>
              <a:ext cx="182880" cy="182880"/>
            </a:xfrm>
            <a:prstGeom prst="roundRect">
              <a:avLst/>
            </a:prstGeom>
            <a:gradFill flip="none" rotWithShape="1">
              <a:gsLst>
                <a:gs pos="0">
                  <a:srgbClr val="90CF5B"/>
                </a:gs>
                <a:gs pos="100000">
                  <a:srgbClr val="3DB64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sp>
        <p:nvSpPr>
          <p:cNvPr id="5" name="TextBox 4"/>
          <p:cNvSpPr txBox="1"/>
          <p:nvPr/>
        </p:nvSpPr>
        <p:spPr>
          <a:xfrm>
            <a:off x="7529059" y="1978724"/>
            <a:ext cx="4662941" cy="2984215"/>
          </a:xfrm>
          <a:prstGeom prst="rect">
            <a:avLst/>
          </a:prstGeom>
          <a:noFill/>
        </p:spPr>
        <p:txBody>
          <a:bodyPr wrap="square">
            <a:spAutoFit/>
          </a:bodyPr>
          <a:lstStyle/>
          <a:p>
            <a:pPr algn="l">
              <a:lnSpc>
                <a:spcPct val="150000"/>
              </a:lnSpc>
              <a:buFont typeface="Arial" panose="020B0604020202020204" pitchFamily="34" charset="0"/>
              <a:buChar char="•"/>
            </a:pPr>
            <a:endParaRPr lang="en-US" b="1" i="0" dirty="0">
              <a:solidFill>
                <a:srgbClr val="00B050"/>
              </a:solidFill>
              <a:effectLst/>
              <a:latin typeface="Arial" panose="020B0604020202020204" pitchFamily="34" charset="0"/>
            </a:endParaRPr>
          </a:p>
          <a:p>
            <a:pPr marL="800100" lvl="1" indent="-342900" algn="l">
              <a:lnSpc>
                <a:spcPct val="150000"/>
              </a:lnSpc>
              <a:buFont typeface="+mj-lt"/>
              <a:buAutoNum type="arabicPeriod"/>
            </a:pPr>
            <a:r>
              <a:rPr lang="en-US" sz="2200" b="1" i="0" strike="noStrike" dirty="0">
                <a:solidFill>
                  <a:srgbClr val="00B050"/>
                </a:solidFill>
                <a:effectLst/>
                <a:latin typeface="Arial" panose="020B0604020202020204" pitchFamily="34" charset="0"/>
              </a:rPr>
              <a:t>Non-persistent (reflected)</a:t>
            </a:r>
            <a:endParaRPr lang="en-US" sz="2200" b="1" i="0" dirty="0">
              <a:solidFill>
                <a:srgbClr val="00B050"/>
              </a:solidFill>
              <a:effectLst/>
              <a:latin typeface="Arial" panose="020B0604020202020204" pitchFamily="34" charset="0"/>
            </a:endParaRPr>
          </a:p>
          <a:p>
            <a:pPr marL="800100" lvl="1" indent="-342900" algn="l">
              <a:lnSpc>
                <a:spcPct val="150000"/>
              </a:lnSpc>
              <a:buFont typeface="+mj-lt"/>
              <a:buAutoNum type="arabicPeriod"/>
            </a:pPr>
            <a:r>
              <a:rPr lang="en-US" sz="2200" b="1" i="0" strike="noStrike" dirty="0">
                <a:solidFill>
                  <a:srgbClr val="00B050"/>
                </a:solidFill>
                <a:effectLst/>
                <a:latin typeface="Arial" panose="020B0604020202020204" pitchFamily="34" charset="0"/>
              </a:rPr>
              <a:t>Persistent (or stored)</a:t>
            </a:r>
            <a:endParaRPr lang="en-US" sz="2200" b="1" i="0" dirty="0">
              <a:solidFill>
                <a:srgbClr val="00B050"/>
              </a:solidFill>
              <a:effectLst/>
              <a:latin typeface="Arial" panose="020B0604020202020204" pitchFamily="34" charset="0"/>
            </a:endParaRPr>
          </a:p>
          <a:p>
            <a:pPr marL="800100" lvl="1" indent="-342900" algn="l">
              <a:lnSpc>
                <a:spcPct val="150000"/>
              </a:lnSpc>
              <a:buFont typeface="+mj-lt"/>
              <a:buAutoNum type="arabicPeriod"/>
            </a:pPr>
            <a:r>
              <a:rPr lang="en-US" sz="2200" b="1" i="0" strike="noStrike" dirty="0">
                <a:solidFill>
                  <a:srgbClr val="00B050"/>
                </a:solidFill>
                <a:effectLst/>
                <a:latin typeface="Arial" panose="020B0604020202020204" pitchFamily="34" charset="0"/>
              </a:rPr>
              <a:t>DOM-based vulnerabilities</a:t>
            </a:r>
            <a:endParaRPr lang="en-US" sz="2200" b="1" i="0" dirty="0">
              <a:solidFill>
                <a:srgbClr val="00B050"/>
              </a:solidFill>
              <a:effectLst/>
              <a:latin typeface="Arial" panose="020B0604020202020204" pitchFamily="34" charset="0"/>
            </a:endParaRPr>
          </a:p>
          <a:p>
            <a:pPr marL="800100" lvl="1" indent="-342900" algn="l">
              <a:lnSpc>
                <a:spcPct val="150000"/>
              </a:lnSpc>
              <a:buFont typeface="+mj-lt"/>
              <a:buAutoNum type="arabicPeriod"/>
            </a:pPr>
            <a:r>
              <a:rPr lang="en-US" sz="2200" b="1" i="0" strike="noStrike" dirty="0">
                <a:solidFill>
                  <a:srgbClr val="00B050"/>
                </a:solidFill>
                <a:effectLst/>
                <a:latin typeface="Arial" panose="020B0604020202020204" pitchFamily="34" charset="0"/>
              </a:rPr>
              <a:t>Self-XSS</a:t>
            </a:r>
            <a:endParaRPr lang="en-US" sz="2200" b="1" i="0" dirty="0">
              <a:solidFill>
                <a:srgbClr val="00B050"/>
              </a:solidFill>
              <a:effectLst/>
              <a:latin typeface="Arial" panose="020B0604020202020204" pitchFamily="34" charset="0"/>
            </a:endParaRPr>
          </a:p>
          <a:p>
            <a:pPr marL="800100" lvl="1" indent="-342900" algn="l">
              <a:lnSpc>
                <a:spcPct val="150000"/>
              </a:lnSpc>
              <a:buFont typeface="+mj-lt"/>
              <a:buAutoNum type="arabicPeriod"/>
            </a:pPr>
            <a:r>
              <a:rPr lang="en-US" sz="2200" b="1" i="0" strike="noStrike" dirty="0">
                <a:solidFill>
                  <a:srgbClr val="00B050"/>
                </a:solidFill>
                <a:effectLst/>
                <a:latin typeface="Arial" panose="020B0604020202020204" pitchFamily="34" charset="0"/>
              </a:rPr>
              <a:t>Mutated XSS (</a:t>
            </a:r>
            <a:r>
              <a:rPr lang="en-US" sz="2200" b="1" i="0" strike="noStrike" dirty="0" err="1">
                <a:solidFill>
                  <a:srgbClr val="00B050"/>
                </a:solidFill>
                <a:effectLst/>
                <a:latin typeface="Arial" panose="020B0604020202020204" pitchFamily="34" charset="0"/>
              </a:rPr>
              <a:t>mXSS</a:t>
            </a:r>
            <a:r>
              <a:rPr lang="en-US" sz="2200" b="1" i="0" strike="noStrike" dirty="0">
                <a:solidFill>
                  <a:srgbClr val="00B050"/>
                </a:solidFill>
                <a:effectLst/>
                <a:latin typeface="Arial" panose="020B0604020202020204" pitchFamily="34" charset="0"/>
              </a:rPr>
              <a:t>)</a:t>
            </a:r>
            <a:endParaRPr lang="en-US" sz="2200" b="1" i="0" dirty="0">
              <a:solidFill>
                <a:srgbClr val="00B050"/>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2" presetClass="entr" presetSubtype="1" decel="100000" fill="hold" grpId="0" nodeType="withEffect">
                                  <p:stCondLst>
                                    <p:cond delay="0"/>
                                  </p:stCondLst>
                                  <p:iterate type="wd">
                                    <p:tmPct val="26670"/>
                                  </p:iterate>
                                  <p:childTnLst>
                                    <p:set>
                                      <p:cBhvr>
                                        <p:cTn id="12" dur="1" fill="hold">
                                          <p:stCondLst>
                                            <p:cond delay="0"/>
                                          </p:stCondLst>
                                        </p:cTn>
                                        <p:tgtEl>
                                          <p:spTgt spid="822"/>
                                        </p:tgtEl>
                                        <p:attrNameLst>
                                          <p:attrName>style.visibility</p:attrName>
                                        </p:attrNameLst>
                                      </p:cBhvr>
                                      <p:to>
                                        <p:strVal val="visible"/>
                                      </p:to>
                                    </p:set>
                                    <p:anim calcmode="lin" valueType="num">
                                      <p:cBhvr additive="base">
                                        <p:cTn id="13" dur="900" fill="hold"/>
                                        <p:tgtEl>
                                          <p:spTgt spid="822"/>
                                        </p:tgtEl>
                                        <p:attrNameLst>
                                          <p:attrName>ppt_x</p:attrName>
                                        </p:attrNameLst>
                                      </p:cBhvr>
                                      <p:tavLst>
                                        <p:tav tm="0">
                                          <p:val>
                                            <p:strVal val="#ppt_x"/>
                                          </p:val>
                                        </p:tav>
                                        <p:tav tm="100000">
                                          <p:val>
                                            <p:strVal val="#ppt_x"/>
                                          </p:val>
                                        </p:tav>
                                      </p:tavLst>
                                    </p:anim>
                                    <p:anim calcmode="lin" valueType="num">
                                      <p:cBhvr additive="base">
                                        <p:cTn id="14" dur="900" fill="hold"/>
                                        <p:tgtEl>
                                          <p:spTgt spid="822"/>
                                        </p:tgtEl>
                                        <p:attrNameLst>
                                          <p:attrName>ppt_y</p:attrName>
                                        </p:attrNameLst>
                                      </p:cBhvr>
                                      <p:tavLst>
                                        <p:tav tm="0">
                                          <p:val>
                                            <p:strVal val="0-#ppt_h/2"/>
                                          </p:val>
                                        </p:tav>
                                        <p:tav tm="100000">
                                          <p:val>
                                            <p:strVal val="#ppt_y"/>
                                          </p:val>
                                        </p:tav>
                                      </p:tavLst>
                                    </p:anim>
                                  </p:childTnLst>
                                </p:cTn>
                              </p:par>
                              <p:par>
                                <p:cTn id="15" presetID="49" presetClass="entr" presetSubtype="0" decel="10000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style.rotation</p:attrName>
                                        </p:attrNameLst>
                                      </p:cBhvr>
                                      <p:tavLst>
                                        <p:tav tm="0">
                                          <p:val>
                                            <p:fltVal val="360"/>
                                          </p:val>
                                        </p:tav>
                                        <p:tav tm="100000">
                                          <p:val>
                                            <p:fltVal val="0"/>
                                          </p:val>
                                        </p:tav>
                                      </p:tavLst>
                                    </p:anim>
                                    <p:animEffect transition="in" filter="fade">
                                      <p:cBhvr>
                                        <p:cTn id="20" dur="500"/>
                                        <p:tgtEl>
                                          <p:spTgt spid="3"/>
                                        </p:tgtEl>
                                      </p:cBhvr>
                                    </p:animEffect>
                                  </p:childTnLst>
                                </p:cTn>
                              </p:par>
                              <p:par>
                                <p:cTn id="21" presetID="2" presetClass="entr" presetSubtype="4" decel="100000" fill="hold" nodeType="withEffect">
                                  <p:stCondLst>
                                    <p:cond delay="200"/>
                                  </p:stCondLst>
                                  <p:childTnLst>
                                    <p:set>
                                      <p:cBhvr>
                                        <p:cTn id="22" dur="1" fill="hold">
                                          <p:stCondLst>
                                            <p:cond delay="0"/>
                                          </p:stCondLst>
                                        </p:cTn>
                                        <p:tgtEl>
                                          <p:spTgt spid="826"/>
                                        </p:tgtEl>
                                        <p:attrNameLst>
                                          <p:attrName>style.visibility</p:attrName>
                                        </p:attrNameLst>
                                      </p:cBhvr>
                                      <p:to>
                                        <p:strVal val="visible"/>
                                      </p:to>
                                    </p:set>
                                    <p:anim calcmode="lin" valueType="num">
                                      <p:cBhvr additive="base">
                                        <p:cTn id="23" dur="1000" fill="hold"/>
                                        <p:tgtEl>
                                          <p:spTgt spid="826"/>
                                        </p:tgtEl>
                                        <p:attrNameLst>
                                          <p:attrName>ppt_x</p:attrName>
                                        </p:attrNameLst>
                                      </p:cBhvr>
                                      <p:tavLst>
                                        <p:tav tm="0">
                                          <p:val>
                                            <p:strVal val="#ppt_x"/>
                                          </p:val>
                                        </p:tav>
                                        <p:tav tm="100000">
                                          <p:val>
                                            <p:strVal val="#ppt_x"/>
                                          </p:val>
                                        </p:tav>
                                      </p:tavLst>
                                    </p:anim>
                                    <p:anim calcmode="lin" valueType="num">
                                      <p:cBhvr additive="base">
                                        <p:cTn id="24" dur="1000" fill="hold"/>
                                        <p:tgtEl>
                                          <p:spTgt spid="8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 calcmode="lin" valueType="num">
                                      <p:cBhvr additive="base">
                                        <p:cTn id="5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Rectangle 512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29" name="Group 5128"/>
          <p:cNvGrpSpPr>
            <a:grpSpLocks noGrp="1" noRot="1" noChangeAspect="1" noMove="1" noResize="1" noUngrp="1"/>
          </p:cNvGrpSpPr>
          <p:nvPr/>
        </p:nvGrpSpPr>
        <p:grpSpPr>
          <a:xfrm flipH="1">
            <a:off x="10964637" y="2358"/>
            <a:ext cx="1876653" cy="1766008"/>
            <a:chOff x="-648769" y="2358"/>
            <a:chExt cx="1876653" cy="1766008"/>
          </a:xfrm>
        </p:grpSpPr>
        <p:sp>
          <p:nvSpPr>
            <p:cNvPr id="5130" name="Freeform: Shape 5129"/>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3" name="Rectangle 5132"/>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Isosceles Triangle 5134"/>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Cross site scripting and How To Prevent it? | Fortinet"/>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843279" y="643467"/>
            <a:ext cx="8505442"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0"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644590" y="825742"/>
            <a:ext cx="4356041" cy="5804655"/>
          </a:xfrm>
          <a:prstGeom prst="rect">
            <a:avLst/>
          </a:prstGeom>
        </p:spPr>
      </p:pic>
      <p:grpSp>
        <p:nvGrpSpPr>
          <p:cNvPr id="19" name="Group 18"/>
          <p:cNvGrpSpPr/>
          <p:nvPr/>
        </p:nvGrpSpPr>
        <p:grpSpPr>
          <a:xfrm>
            <a:off x="1393959" y="733206"/>
            <a:ext cx="2075811" cy="523220"/>
            <a:chOff x="581869" y="6726909"/>
            <a:chExt cx="1362036" cy="523220"/>
          </a:xfrm>
        </p:grpSpPr>
        <p:sp>
          <p:nvSpPr>
            <p:cNvPr id="20" name="TextBox 19"/>
            <p:cNvSpPr txBox="1"/>
            <p:nvPr/>
          </p:nvSpPr>
          <p:spPr>
            <a:xfrm>
              <a:off x="764749" y="6726909"/>
              <a:ext cx="1179156" cy="523220"/>
            </a:xfrm>
            <a:prstGeom prst="rect">
              <a:avLst/>
            </a:prstGeom>
            <a:noFill/>
          </p:spPr>
          <p:txBody>
            <a:bodyPr wrap="square" rtlCol="0">
              <a:spAutoFit/>
            </a:bodyPr>
            <a:lstStyle/>
            <a:p>
              <a:r>
                <a:rPr lang="en-US" sz="1600" b="1" dirty="0">
                  <a:solidFill>
                    <a:schemeClr val="bg2"/>
                  </a:solidFill>
                  <a:latin typeface="Raleway" panose="020B0503030101060003" pitchFamily="34" charset="0"/>
                </a:rPr>
                <a:t>XSS INJECTION</a:t>
              </a:r>
              <a:endParaRPr lang="en-US" sz="1600" b="1" dirty="0">
                <a:solidFill>
                  <a:schemeClr val="bg2"/>
                </a:solidFill>
                <a:latin typeface="Raleway" panose="020B0503030101060003" pitchFamily="34" charset="0"/>
              </a:endParaRPr>
            </a:p>
            <a:p>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805639"/>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5498977" y="302936"/>
            <a:ext cx="6536595" cy="646331"/>
          </a:xfrm>
          <a:prstGeom prst="rect">
            <a:avLst/>
          </a:prstGeom>
          <a:noFill/>
        </p:spPr>
        <p:txBody>
          <a:bodyPr wrap="square" rtlCol="0">
            <a:spAutoFit/>
          </a:bodyPr>
          <a:lstStyle/>
          <a:p>
            <a:pPr algn="ctr"/>
            <a:r>
              <a:rPr lang="en-US" sz="3600" b="1" dirty="0">
                <a:solidFill>
                  <a:schemeClr val="tx1">
                    <a:lumMod val="50000"/>
                    <a:lumOff val="50000"/>
                  </a:schemeClr>
                </a:solidFill>
                <a:latin typeface="Open Sans" panose="020B0606030504020204" pitchFamily="34" charset="0"/>
              </a:rPr>
              <a:t>REFLECTED XSS</a:t>
            </a:r>
            <a:endParaRPr lang="en-US" sz="3600" b="1" dirty="0">
              <a:solidFill>
                <a:schemeClr val="tx1">
                  <a:lumMod val="50000"/>
                  <a:lumOff val="50000"/>
                </a:schemeClr>
              </a:solidFill>
              <a:latin typeface="Open Sans" panose="020B0606030504020204" pitchFamily="34" charset="0"/>
            </a:endParaRPr>
          </a:p>
        </p:txBody>
      </p:sp>
      <p:sp>
        <p:nvSpPr>
          <p:cNvPr id="39" name="TextBox 38"/>
          <p:cNvSpPr txBox="1"/>
          <p:nvPr/>
        </p:nvSpPr>
        <p:spPr>
          <a:xfrm>
            <a:off x="5724938" y="1094748"/>
            <a:ext cx="6310634" cy="4613058"/>
          </a:xfrm>
          <a:prstGeom prst="rect">
            <a:avLst/>
          </a:prstGeom>
          <a:noFill/>
        </p:spPr>
        <p:txBody>
          <a:bodyPr wrap="square" rtlCol="0">
            <a:spAutoFit/>
          </a:bodyPr>
          <a:lstStyle/>
          <a:p>
            <a:pPr algn="just">
              <a:lnSpc>
                <a:spcPct val="150000"/>
              </a:lnSpc>
            </a:pPr>
            <a:r>
              <a:rPr lang="vi-VN" dirty="0">
                <a:latin typeface="Times New Roman" panose="02020603050405020304" pitchFamily="18" charset="0"/>
                <a:cs typeface="Times New Roman" panose="02020603050405020304" pitchFamily="18" charset="0"/>
              </a:rPr>
              <a:t>Loại tấn công này xảy ra khi một ứng dụng web phản hồi tới trình duyệt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của </a:t>
            </a:r>
            <a:r>
              <a:rPr lang="en-US" dirty="0">
                <a:latin typeface="Times New Roman" panose="02020603050405020304" pitchFamily="18" charset="0"/>
                <a:cs typeface="Times New Roman" panose="02020603050405020304" pitchFamily="18" charset="0"/>
              </a:rPr>
              <a:t>user </a:t>
            </a:r>
            <a:r>
              <a:rPr lang="vi-VN" dirty="0">
                <a:latin typeface="Times New Roman" panose="02020603050405020304" pitchFamily="18" charset="0"/>
                <a:cs typeface="Times New Roman" panose="02020603050405020304" pitchFamily="18" charset="0"/>
              </a:rPr>
              <a:t>một tập lệnh độc hại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Mã độc thường được nằm ở trong </a:t>
            </a:r>
            <a:r>
              <a:rPr lang="en-US" dirty="0">
                <a:latin typeface="Times New Roman" panose="02020603050405020304" pitchFamily="18" charset="0"/>
                <a:cs typeface="Times New Roman" panose="02020603050405020304" pitchFamily="18" charset="0"/>
              </a:rPr>
              <a:t>URL</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URL</a:t>
            </a:r>
            <a:r>
              <a:rPr lang="vi-VN" dirty="0">
                <a:latin typeface="Times New Roman" panose="02020603050405020304" pitchFamily="18" charset="0"/>
                <a:cs typeface="Times New Roman" panose="02020603050405020304" pitchFamily="18" charset="0"/>
              </a:rPr>
              <a:t> này sẽ gửi yêu cầu đến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trang web có lỗ hổng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Hacker sẽ gửi trực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tiếp </a:t>
            </a:r>
            <a:r>
              <a:rPr lang="en-US" dirty="0">
                <a:latin typeface="Times New Roman" panose="02020603050405020304" pitchFamily="18" charset="0"/>
                <a:cs typeface="Times New Roman" panose="02020603050405020304" pitchFamily="18" charset="0"/>
              </a:rPr>
              <a:t>URL</a:t>
            </a:r>
            <a:r>
              <a:rPr lang="vi-VN" dirty="0">
                <a:latin typeface="Times New Roman" panose="02020603050405020304" pitchFamily="18" charset="0"/>
                <a:cs typeface="Times New Roman" panose="02020603050405020304" pitchFamily="18" charset="0"/>
              </a:rPr>
              <a:t> có chứa mã độc cho </a:t>
            </a:r>
            <a:r>
              <a:rPr lang="en-US" dirty="0">
                <a:latin typeface="Times New Roman" panose="02020603050405020304" pitchFamily="18" charset="0"/>
                <a:cs typeface="Times New Roman" panose="02020603050405020304" pitchFamily="18" charset="0"/>
              </a:rPr>
              <a:t>user</a:t>
            </a:r>
            <a:r>
              <a:rPr lang="vi-VN" dirty="0">
                <a:latin typeface="Times New Roman" panose="02020603050405020304" pitchFamily="18" charset="0"/>
                <a:cs typeface="Times New Roman" panose="02020603050405020304" pitchFamily="18" charset="0"/>
              </a:rPr>
              <a:t>, khi </a:t>
            </a:r>
            <a:r>
              <a:rPr lang="en-US" dirty="0">
                <a:latin typeface="Times New Roman" panose="02020603050405020304" pitchFamily="18" charset="0"/>
                <a:cs typeface="Times New Roman" panose="02020603050405020304" pitchFamily="18" charset="0"/>
              </a:rPr>
              <a:t>user </a:t>
            </a:r>
            <a:r>
              <a:rPr lang="vi-VN" dirty="0">
                <a:latin typeface="Times New Roman" panose="02020603050405020304" pitchFamily="18" charset="0"/>
                <a:cs typeface="Times New Roman" panose="02020603050405020304" pitchFamily="18" charset="0"/>
              </a:rPr>
              <a:t>nhấn vào </a:t>
            </a:r>
            <a:r>
              <a:rPr lang="en-US" dirty="0">
                <a:latin typeface="Times New Roman" panose="02020603050405020304" pitchFamily="18" charset="0"/>
                <a:cs typeface="Times New Roman" panose="02020603050405020304" pitchFamily="18" charset="0"/>
              </a:rPr>
              <a:t>URL </a:t>
            </a:r>
            <a:r>
              <a:rPr lang="vi-VN" dirty="0">
                <a:latin typeface="Times New Roman" panose="02020603050405020304" pitchFamily="18" charset="0"/>
                <a:cs typeface="Times New Roman" panose="02020603050405020304" pitchFamily="18" charset="0"/>
              </a:rPr>
              <a:t>này thì trang web sẽ được load chung với các đoạn script độc hại. </a:t>
            </a:r>
            <a:endParaRPr lang="en-US" dirty="0">
              <a:latin typeface="Times New Roman" panose="02020603050405020304" pitchFamily="18" charset="0"/>
              <a:cs typeface="Times New Roman" panose="02020603050405020304" pitchFamily="18" charset="0"/>
            </a:endParaRPr>
          </a:p>
          <a:p>
            <a:pPr algn="just">
              <a:lnSpc>
                <a:spcPct val="150000"/>
              </a:lnSpc>
            </a:pPr>
            <a:r>
              <a:rPr lang="vi-VN" dirty="0">
                <a:latin typeface="Times New Roman" panose="02020603050405020304" pitchFamily="18" charset="0"/>
                <a:cs typeface="Times New Roman" panose="02020603050405020304" pitchFamily="18" charset="0"/>
              </a:rPr>
              <a:t>Reflected XSS là kiểu tấn công mà mã độc client gửi lên sẽ được thêm vào</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request và mã độc đó cũng sẽ được thêm vào trong response mà server trả về.</a:t>
            </a:r>
            <a:endParaRPr lang="en-US" dirty="0">
              <a:latin typeface="Times New Roman" panose="02020603050405020304" pitchFamily="18" charset="0"/>
              <a:cs typeface="Times New Roman" panose="02020603050405020304" pitchFamily="18" charset="0"/>
            </a:endParaRPr>
          </a:p>
          <a:p>
            <a:pPr algn="just">
              <a:lnSpc>
                <a:spcPct val="150000"/>
              </a:lnSpc>
            </a:pPr>
            <a:r>
              <a:rPr lang="vi-VN" dirty="0">
                <a:latin typeface="Times New Roman" panose="02020603050405020304" pitchFamily="18" charset="0"/>
                <a:cs typeface="Times New Roman" panose="02020603050405020304" pitchFamily="18" charset="0"/>
              </a:rPr>
              <a:t>Reflected XSS xảy ra do đầu vào không được kiểm tra một cách kĩ càng dẫn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đến việc kẻ tấn công có thể lợi dụng và chèn mã độc.</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77723" y="1932326"/>
            <a:ext cx="4365724" cy="35914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49" presetClass="entr" presetSubtype="0" decel="100000" fill="hold" grpId="0" nodeType="withEffect">
                                  <p:stCondLst>
                                    <p:cond delay="0"/>
                                  </p:stCondLst>
                                  <p:iterate type="lt">
                                    <p:tmPct val="10000"/>
                                  </p:iterate>
                                  <p:childTnLst>
                                    <p:set>
                                      <p:cBhvr>
                                        <p:cTn id="22" dur="1" fill="hold">
                                          <p:stCondLst>
                                            <p:cond delay="0"/>
                                          </p:stCondLst>
                                        </p:cTn>
                                        <p:tgtEl>
                                          <p:spTgt spid="37"/>
                                        </p:tgtEl>
                                        <p:attrNameLst>
                                          <p:attrName>style.visibility</p:attrName>
                                        </p:attrNameLst>
                                      </p:cBhvr>
                                      <p:to>
                                        <p:strVal val="visible"/>
                                      </p:to>
                                    </p:set>
                                    <p:anim calcmode="lin" valueType="num">
                                      <p:cBhvr>
                                        <p:cTn id="23" dur="500" fill="hold"/>
                                        <p:tgtEl>
                                          <p:spTgt spid="37"/>
                                        </p:tgtEl>
                                        <p:attrNameLst>
                                          <p:attrName>ppt_w</p:attrName>
                                        </p:attrNameLst>
                                      </p:cBhvr>
                                      <p:tavLst>
                                        <p:tav tm="0">
                                          <p:val>
                                            <p:fltVal val="0"/>
                                          </p:val>
                                        </p:tav>
                                        <p:tav tm="100000">
                                          <p:val>
                                            <p:strVal val="#ppt_w"/>
                                          </p:val>
                                        </p:tav>
                                      </p:tavLst>
                                    </p:anim>
                                    <p:anim calcmode="lin" valueType="num">
                                      <p:cBhvr>
                                        <p:cTn id="24" dur="500" fill="hold"/>
                                        <p:tgtEl>
                                          <p:spTgt spid="37"/>
                                        </p:tgtEl>
                                        <p:attrNameLst>
                                          <p:attrName>ppt_h</p:attrName>
                                        </p:attrNameLst>
                                      </p:cBhvr>
                                      <p:tavLst>
                                        <p:tav tm="0">
                                          <p:val>
                                            <p:fltVal val="0"/>
                                          </p:val>
                                        </p:tav>
                                        <p:tav tm="100000">
                                          <p:val>
                                            <p:strVal val="#ppt_h"/>
                                          </p:val>
                                        </p:tav>
                                      </p:tavLst>
                                    </p:anim>
                                    <p:anim calcmode="lin" valueType="num">
                                      <p:cBhvr>
                                        <p:cTn id="25" dur="500" fill="hold"/>
                                        <p:tgtEl>
                                          <p:spTgt spid="37"/>
                                        </p:tgtEl>
                                        <p:attrNameLst>
                                          <p:attrName>style.rotation</p:attrName>
                                        </p:attrNameLst>
                                      </p:cBhvr>
                                      <p:tavLst>
                                        <p:tav tm="0">
                                          <p:val>
                                            <p:fltVal val="360"/>
                                          </p:val>
                                        </p:tav>
                                        <p:tav tm="100000">
                                          <p:val>
                                            <p:fltVal val="0"/>
                                          </p:val>
                                        </p:tav>
                                      </p:tavLst>
                                    </p:anim>
                                    <p:animEffect transition="in" filter="fade">
                                      <p:cBhvr>
                                        <p:cTn id="26" dur="500"/>
                                        <p:tgtEl>
                                          <p:spTgt spid="37"/>
                                        </p:tgtEl>
                                      </p:cBhvr>
                                    </p:animEffect>
                                  </p:childTnLst>
                                </p:cTn>
                              </p:par>
                              <p:par>
                                <p:cTn id="27" presetID="23" presetClass="entr" presetSubtype="16" fill="hold" grpId="0" nodeType="withEffect">
                                  <p:stCondLst>
                                    <p:cond delay="1600"/>
                                  </p:stCondLst>
                                  <p:iterate type="wd">
                                    <p:tmPct val="10000"/>
                                  </p:iterate>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 calcmode="lin" valueType="num">
                                      <p:cBhvr additive="base">
                                        <p:cTn id="3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xEl>
                                              <p:pRg st="1" end="1"/>
                                            </p:txEl>
                                          </p:spTgt>
                                        </p:tgtEl>
                                        <p:attrNameLst>
                                          <p:attrName>style.visibility</p:attrName>
                                        </p:attrNameLst>
                                      </p:cBhvr>
                                      <p:to>
                                        <p:strVal val="visible"/>
                                      </p:to>
                                    </p:set>
                                    <p:anim calcmode="lin" valueType="num">
                                      <p:cBhvr additive="base">
                                        <p:cTn id="41"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
                                            <p:txEl>
                                              <p:pRg st="2" end="2"/>
                                            </p:txEl>
                                          </p:spTgt>
                                        </p:tgtEl>
                                        <p:attrNameLst>
                                          <p:attrName>style.visibility</p:attrName>
                                        </p:attrNameLst>
                                      </p:cBhvr>
                                      <p:to>
                                        <p:strVal val="visible"/>
                                      </p:to>
                                    </p:set>
                                    <p:anim calcmode="lin" valueType="num">
                                      <p:cBhvr additive="base">
                                        <p:cTn id="45"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7"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p:cNvSpPr>
            <a:spLocks noGrp="1" noRot="1" noChangeAspect="1" noMove="1" noResize="1" noEditPoints="1" noAdjustHandles="1" noChangeArrowheads="1" noChangeShapeType="1" noTextEdit="1"/>
          </p:cNvSpPr>
          <p:nvPr/>
        </p:nvSpPr>
        <p:spPr>
          <a:xfrm>
            <a:off x="6573903" y="0"/>
            <a:ext cx="5618097" cy="6858000"/>
          </a:xfrm>
          <a:custGeom>
            <a:avLst/>
            <a:gdLst>
              <a:gd name="connsiteX0" fmla="*/ 0 w 5618097"/>
              <a:gd name="connsiteY0" fmla="*/ 0 h 6858000"/>
              <a:gd name="connsiteX1" fmla="*/ 2543718 w 5618097"/>
              <a:gd name="connsiteY1" fmla="*/ 0 h 6858000"/>
              <a:gd name="connsiteX2" fmla="*/ 3057210 w 5618097"/>
              <a:gd name="connsiteY2" fmla="*/ 0 h 6858000"/>
              <a:gd name="connsiteX3" fmla="*/ 5618097 w 5618097"/>
              <a:gd name="connsiteY3" fmla="*/ 0 h 6858000"/>
              <a:gd name="connsiteX4" fmla="*/ 5618097 w 5618097"/>
              <a:gd name="connsiteY4" fmla="*/ 6858000 h 6858000"/>
              <a:gd name="connsiteX5" fmla="*/ 3057210 w 5618097"/>
              <a:gd name="connsiteY5" fmla="*/ 6858000 h 6858000"/>
              <a:gd name="connsiteX6" fmla="*/ 2543718 w 5618097"/>
              <a:gd name="connsiteY6" fmla="*/ 6858000 h 6858000"/>
              <a:gd name="connsiteX7" fmla="*/ 1 w 5618097"/>
              <a:gd name="connsiteY7" fmla="*/ 6858000 h 6858000"/>
              <a:gd name="connsiteX8" fmla="*/ 4006 w 5618097"/>
              <a:gd name="connsiteY8" fmla="*/ 6854853 h 6858000"/>
              <a:gd name="connsiteX9" fmla="*/ 1619628 w 5618097"/>
              <a:gd name="connsiteY9" fmla="*/ 3429000 h 6858000"/>
              <a:gd name="connsiteX10" fmla="*/ 4006 w 5618097"/>
              <a:gd name="connsiteY10"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8097" h="6858000">
                <a:moveTo>
                  <a:pt x="0" y="0"/>
                </a:moveTo>
                <a:lnTo>
                  <a:pt x="2543718" y="0"/>
                </a:lnTo>
                <a:lnTo>
                  <a:pt x="3057210" y="0"/>
                </a:lnTo>
                <a:lnTo>
                  <a:pt x="5618097" y="0"/>
                </a:lnTo>
                <a:lnTo>
                  <a:pt x="5618097" y="6858000"/>
                </a:lnTo>
                <a:lnTo>
                  <a:pt x="3057210" y="6858000"/>
                </a:lnTo>
                <a:lnTo>
                  <a:pt x="2543718"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VHJJ"/>
          <p:cNvPicPr>
            <a:picLocks noChangeAspect="1"/>
          </p:cNvPicPr>
          <p:nvPr/>
        </p:nvPicPr>
        <p:blipFill>
          <a:blip r:embed="rId1">
            <a:duotone>
              <a:prstClr val="black"/>
              <a:prstClr val="white"/>
            </a:duotone>
          </a:blip>
          <a:stretch>
            <a:fillRect/>
          </a:stretch>
        </p:blipFill>
        <p:spPr>
          <a:xfrm>
            <a:off x="341447" y="979540"/>
            <a:ext cx="11509105" cy="5811077"/>
          </a:xfrm>
          <a:prstGeom prst="rect">
            <a:avLst/>
          </a:prstGeom>
        </p:spPr>
      </p:pic>
      <p:sp>
        <p:nvSpPr>
          <p:cNvPr id="23" name="TextBox 22"/>
          <p:cNvSpPr txBox="1"/>
          <p:nvPr/>
        </p:nvSpPr>
        <p:spPr>
          <a:xfrm>
            <a:off x="142460" y="388937"/>
            <a:ext cx="11907080" cy="523220"/>
          </a:xfrm>
          <a:prstGeom prst="rect">
            <a:avLst/>
          </a:prstGeom>
          <a:noFill/>
        </p:spPr>
        <p:txBody>
          <a:bodyPr wrap="square">
            <a:spAutoFit/>
          </a:bodyPr>
          <a:lstStyle/>
          <a:p>
            <a:pPr algn="ctr"/>
            <a:r>
              <a:rPr lang="en-US" sz="2800" b="1" dirty="0">
                <a:solidFill>
                  <a:srgbClr val="40B74D"/>
                </a:solidFill>
                <a:highlight>
                  <a:srgbClr val="DBF084"/>
                </a:highlight>
                <a:latin typeface="Raleway" panose="020B0503030101060003" pitchFamily="34" charset="0"/>
              </a:rPr>
              <a:t>SƠ ĐỒ CHI TIẾT CÁC BƯỚC THỰC HIỆN TẤN CÔNG REFLECTED XSS</a:t>
            </a:r>
            <a:endParaRPr lang="en-US" sz="2800" b="1" dirty="0">
              <a:solidFill>
                <a:srgbClr val="40B74D"/>
              </a:solidFill>
              <a:highlight>
                <a:srgbClr val="DBF084"/>
              </a:highlight>
              <a:latin typeface="Raleway" panose="020B05030301010600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1"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944880" y="436245"/>
            <a:ext cx="3860165" cy="5770880"/>
          </a:xfrm>
          <a:prstGeom prst="rect">
            <a:avLst/>
          </a:prstGeom>
        </p:spPr>
      </p:pic>
      <p:grpSp>
        <p:nvGrpSpPr>
          <p:cNvPr id="19" name="Group 18"/>
          <p:cNvGrpSpPr/>
          <p:nvPr/>
        </p:nvGrpSpPr>
        <p:grpSpPr>
          <a:xfrm rot="5400000">
            <a:off x="-134175" y="3290501"/>
            <a:ext cx="1362036" cy="276999"/>
            <a:chOff x="581869" y="6192110"/>
            <a:chExt cx="1362036" cy="276999"/>
          </a:xfrm>
        </p:grpSpPr>
        <p:sp>
          <p:nvSpPr>
            <p:cNvPr id="20" name="TextBox 19"/>
            <p:cNvSpPr txBox="1"/>
            <p:nvPr/>
          </p:nvSpPr>
          <p:spPr>
            <a:xfrm>
              <a:off x="764749" y="6192110"/>
              <a:ext cx="1179156" cy="276999"/>
            </a:xfrm>
            <a:prstGeom prst="rect">
              <a:avLst/>
            </a:prstGeom>
            <a:noFill/>
          </p:spPr>
          <p:txBody>
            <a:bodyPr wrap="square" rtlCol="0">
              <a:spAutoFit/>
            </a:bodyPr>
            <a:lstStyle/>
            <a:p>
              <a:r>
                <a:rPr lang="en-US" sz="1200" dirty="0">
                  <a:solidFill>
                    <a:schemeClr val="bg1"/>
                  </a:solidFill>
                  <a:latin typeface="Raleway" panose="020B0503030101060003" pitchFamily="34" charset="0"/>
                </a:rPr>
                <a:t>Modern</a:t>
              </a:r>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228923"/>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Content Placeholder 26"/>
          <p:cNvPicPr>
            <a:picLocks noChangeAspect="1"/>
          </p:cNvPicPr>
          <p:nvPr>
            <p:ph sz="half" idx="1"/>
          </p:nvPr>
        </p:nvPicPr>
        <p:blipFill>
          <a:blip r:embed="rId2"/>
          <a:stretch>
            <a:fillRect/>
          </a:stretch>
        </p:blipFill>
        <p:spPr>
          <a:xfrm>
            <a:off x="577215" y="1690370"/>
            <a:ext cx="4596130" cy="3263265"/>
          </a:xfrm>
          <a:prstGeom prst="rect">
            <a:avLst/>
          </a:prstGeom>
          <a:noFill/>
          <a:ln w="9525">
            <a:noFill/>
          </a:ln>
        </p:spPr>
      </p:pic>
      <p:sp>
        <p:nvSpPr>
          <p:cNvPr id="7" name="Text Box 6"/>
          <p:cNvSpPr txBox="1"/>
          <p:nvPr/>
        </p:nvSpPr>
        <p:spPr>
          <a:xfrm>
            <a:off x="5548630" y="1690370"/>
            <a:ext cx="6474460" cy="2861310"/>
          </a:xfrm>
          <a:prstGeom prst="rect">
            <a:avLst/>
          </a:prstGeom>
          <a:noFill/>
        </p:spPr>
        <p:txBody>
          <a:bodyPr wrap="square" rtlCol="0" anchor="t">
            <a:spAutoFit/>
          </a:bodyPr>
          <a:p>
            <a:pPr algn="ctr"/>
            <a:r>
              <a:rPr lang="en-US" sz="6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1. SQL </a:t>
            </a:r>
            <a:r>
              <a:rPr lang="en-US" sz="6000" dirty="0"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INJECTION,</a:t>
            </a:r>
            <a:r>
              <a:rPr lang="en-US" sz="6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 </a:t>
            </a:r>
            <a:endParaRPr lang="en-US" sz="6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endParaRPr>
          </a:p>
          <a:p>
            <a:pPr algn="ctr"/>
            <a:r>
              <a:rPr lang="en-US" sz="6000" dirty="0" smtClean="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 &amp; </a:t>
            </a:r>
            <a:r>
              <a:rPr lang="en-US" sz="6000" dirty="0" err="1" smtClean="0">
                <a:gradFill>
                  <a:gsLst>
                    <a:gs pos="0">
                      <a:srgbClr val="90CF5B"/>
                    </a:gs>
                    <a:gs pos="100000">
                      <a:srgbClr val="3DB64D"/>
                    </a:gs>
                  </a:gsLst>
                  <a:lin ang="0" scaled="1"/>
                </a:gra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sym typeface="+mn-ea"/>
              </a:rPr>
              <a:t>MEARSUREMENT</a:t>
            </a:r>
            <a:endParaRPr lang="en-US" sz="6000"/>
          </a:p>
        </p:txBody>
      </p:sp>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000" fill="hold">
                                          <p:stCondLst>
                                            <p:cond delay="0"/>
                                          </p:stCondLst>
                                        </p:cTn>
                                        <p:tgtEl>
                                          <p:spTgt spid="27"/>
                                        </p:tgtEl>
                                        <p:attrNameLst>
                                          <p:attrName>style.visibility</p:attrName>
                                        </p:attrNameLst>
                                      </p:cBhvr>
                                      <p:to>
                                        <p:strVal val="visible"/>
                                      </p:to>
                                    </p:set>
                                    <p:anim calcmode="lin" valueType="num">
                                      <p:cBhvr additive="base">
                                        <p:cTn id="19" dur="1000" fill="hold"/>
                                        <p:tgtEl>
                                          <p:spTgt spid="27"/>
                                        </p:tgtEl>
                                        <p:attrNameLst>
                                          <p:attrName>ppt_x</p:attrName>
                                        </p:attrNameLst>
                                      </p:cBhvr>
                                      <p:tavLst>
                                        <p:tav tm="0">
                                          <p:val>
                                            <p:strVal val="#ppt_x"/>
                                          </p:val>
                                        </p:tav>
                                        <p:tav tm="100000">
                                          <p:val>
                                            <p:strVal val="#ppt_x"/>
                                          </p:val>
                                        </p:tav>
                                      </p:tavLst>
                                    </p:anim>
                                    <p:anim calcmode="lin" valueType="num">
                                      <p:cBhvr additive="base">
                                        <p:cTn id="20" dur="10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dissolve">
                                      <p:cBhvr>
                                        <p:cTn id="25" dur="500"/>
                                        <p:tgtEl>
                                          <p:spTgt spid="7">
                                            <p:txEl>
                                              <p:pRg st="0" end="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dissolv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0" nodeType="clickEffect">
                                  <p:stCondLst>
                                    <p:cond delay="0"/>
                                  </p:stCondLst>
                                  <p:childTnLst>
                                    <p:animEffect transition="out" filter="dissolve">
                                      <p:cBhvr>
                                        <p:cTn id="32" dur="500"/>
                                        <p:tgtEl>
                                          <p:spTgt spid="7">
                                            <p:txEl>
                                              <p:pRg st="0" end="0"/>
                                            </p:txEl>
                                          </p:spTgt>
                                        </p:tgtEl>
                                      </p:cBhvr>
                                    </p:animEffect>
                                    <p:set>
                                      <p:cBhvr>
                                        <p:cTn id="33" dur="1" fill="hold">
                                          <p:stCondLst>
                                            <p:cond delay="499"/>
                                          </p:stCondLst>
                                        </p:cTn>
                                        <p:tgtEl>
                                          <p:spTgt spid="7">
                                            <p:txEl>
                                              <p:pRg st="0" end="0"/>
                                            </p:txEl>
                                          </p:spTgt>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7">
                                            <p:txEl>
                                              <p:pRg st="1" end="1"/>
                                            </p:txEl>
                                          </p:spTgt>
                                        </p:tgtEl>
                                      </p:cBhvr>
                                    </p:animEffect>
                                    <p:set>
                                      <p:cBhvr>
                                        <p:cTn id="36"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bldLvl="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829"/>
            <a:ext cx="3379303" cy="6873411"/>
          </a:xfrm>
          <a:prstGeom prst="rect">
            <a:avLst/>
          </a:prstGeom>
          <a:gradFill flip="none" rotWithShape="1">
            <a:gsLst>
              <a:gs pos="0">
                <a:schemeClr val="accent1">
                  <a:alpha val="4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normalizeH="0" baseline="0" noProof="0">
              <a:ln w="22225">
                <a:solidFill>
                  <a:schemeClr val="accent2"/>
                </a:solidFill>
                <a:prstDash val="solid"/>
              </a:ln>
              <a:solidFill>
                <a:schemeClr val="accent2">
                  <a:lumMod val="40000"/>
                  <a:lumOff val="60000"/>
                </a:schemeClr>
              </a:solidFill>
              <a:uLnTx/>
              <a:uFillTx/>
              <a:latin typeface="Arial" panose="020B0604020202020204"/>
              <a:cs typeface="+mn-cs"/>
            </a:endParaRPr>
          </a:p>
        </p:txBody>
      </p:sp>
      <p:sp>
        <p:nvSpPr>
          <p:cNvPr id="12" name="TextBox 11"/>
          <p:cNvSpPr txBox="1"/>
          <p:nvPr/>
        </p:nvSpPr>
        <p:spPr>
          <a:xfrm>
            <a:off x="367434" y="4598352"/>
            <a:ext cx="2644430" cy="954107"/>
          </a:xfrm>
          <a:prstGeom prst="rect">
            <a:avLst/>
          </a:prstGeom>
          <a:noFill/>
        </p:spPr>
        <p:txBody>
          <a:bodyPr wrap="square" rtlCol="0" anchor="ctr">
            <a:spAutoFit/>
          </a:bodyPr>
          <a:lstStyle/>
          <a:p>
            <a:pPr algn="ctr"/>
            <a:r>
              <a:rPr lang="fr-FR" sz="28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Nhập</a:t>
            </a:r>
            <a:r>
              <a:rPr lang="fr-FR" sz="28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môn </a:t>
            </a:r>
            <a:r>
              <a:rPr lang="fr-FR" sz="2800" b="1" dirty="0" err="1">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bảo</a:t>
            </a: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 </a:t>
            </a:r>
            <a:r>
              <a:rPr lang="fr-FR" sz="2800" b="1" dirty="0" err="1">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mật</a:t>
            </a: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 </a:t>
            </a:r>
            <a:r>
              <a:rPr lang="fr-FR" sz="2800" b="1" dirty="0" err="1">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thông</a:t>
            </a: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 tin</a:t>
            </a:r>
            <a:endPar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2" y="5810455"/>
            <a:ext cx="3379302" cy="584775"/>
          </a:xfrm>
          <a:prstGeom prst="rect">
            <a:avLst/>
          </a:prstGeom>
          <a:solidFill>
            <a:schemeClr val="bg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ko-KR"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rPr>
              <a:t>NORMAL</a:t>
            </a:r>
            <a:endParaRPr kumimoji="0" lang="ko-KR" altLang="en-US"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endParaRPr>
          </a:p>
        </p:txBody>
      </p:sp>
      <p:cxnSp>
        <p:nvCxnSpPr>
          <p:cNvPr id="15" name="Straight Connector 14"/>
          <p:cNvCxnSpPr/>
          <p:nvPr/>
        </p:nvCxnSpPr>
        <p:spPr>
          <a:xfrm>
            <a:off x="0" y="34114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
          <a:stretch>
            <a:fillRect/>
          </a:stretch>
        </p:blipFill>
        <p:spPr>
          <a:xfrm>
            <a:off x="3518977" y="152809"/>
            <a:ext cx="8630732" cy="3011261"/>
          </a:xfrm>
          <a:prstGeom prst="rect">
            <a:avLst/>
          </a:prstGeom>
        </p:spPr>
      </p:pic>
      <p:pic>
        <p:nvPicPr>
          <p:cNvPr id="32" name="Picture 31"/>
          <p:cNvPicPr>
            <a:picLocks noChangeAspect="1"/>
          </p:cNvPicPr>
          <p:nvPr/>
        </p:nvPicPr>
        <p:blipFill>
          <a:blip r:embed="rId2"/>
          <a:stretch>
            <a:fillRect/>
          </a:stretch>
        </p:blipFill>
        <p:spPr>
          <a:xfrm>
            <a:off x="3570367" y="3575744"/>
            <a:ext cx="8545755" cy="3158004"/>
          </a:xfrm>
          <a:prstGeom prst="rect">
            <a:avLst/>
          </a:prstGeom>
        </p:spPr>
      </p:pic>
      <p:sp>
        <p:nvSpPr>
          <p:cNvPr id="33" name="Rectangle 32"/>
          <p:cNvSpPr/>
          <p:nvPr/>
        </p:nvSpPr>
        <p:spPr>
          <a:xfrm>
            <a:off x="-178905" y="755157"/>
            <a:ext cx="3737111" cy="2123658"/>
          </a:xfrm>
          <a:prstGeom prst="rect">
            <a:avLst/>
          </a:prstGeom>
          <a:noFill/>
        </p:spPr>
        <p:txBody>
          <a:bodyPr wrap="square" lIns="91440" tIns="45720" rIns="91440" bIns="45720">
            <a:spAutoFit/>
          </a:bodyPr>
          <a:lstStyle/>
          <a:p>
            <a:pPr algn="ctr"/>
            <a:r>
              <a:rPr lang="en-US" sz="4400" b="1" cap="none" spc="0" dirty="0">
                <a:ln w="22225">
                  <a:solidFill>
                    <a:schemeClr val="accent2"/>
                  </a:solidFill>
                  <a:prstDash val="solid"/>
                </a:ln>
                <a:solidFill>
                  <a:schemeClr val="accent2">
                    <a:lumMod val="40000"/>
                    <a:lumOff val="60000"/>
                  </a:schemeClr>
                </a:solidFill>
                <a:effectLst/>
              </a:rPr>
              <a:t>DEMO</a:t>
            </a:r>
            <a:endParaRPr lang="en-US" sz="4400" b="1" cap="none" spc="0" dirty="0">
              <a:ln w="22225">
                <a:solidFill>
                  <a:schemeClr val="accent2"/>
                </a:solidFill>
                <a:prstDash val="solid"/>
              </a:ln>
              <a:solidFill>
                <a:schemeClr val="accent2">
                  <a:lumMod val="40000"/>
                  <a:lumOff val="60000"/>
                </a:schemeClr>
              </a:solidFill>
              <a:effectLst/>
            </a:endParaRPr>
          </a:p>
          <a:p>
            <a:pPr algn="ctr"/>
            <a:r>
              <a:rPr lang="en-US" sz="4400" b="1" cap="none" spc="0" dirty="0">
                <a:ln w="22225">
                  <a:solidFill>
                    <a:schemeClr val="accent2"/>
                  </a:solidFill>
                  <a:prstDash val="solid"/>
                </a:ln>
                <a:solidFill>
                  <a:schemeClr val="accent2">
                    <a:lumMod val="40000"/>
                    <a:lumOff val="60000"/>
                  </a:schemeClr>
                </a:solidFill>
                <a:effectLst/>
              </a:rPr>
              <a:t>REFLECTED XSS </a:t>
            </a:r>
            <a:endParaRPr lang="en-US" sz="4400" b="1" cap="none" spc="0" dirty="0">
              <a:ln w="22225">
                <a:solidFill>
                  <a:schemeClr val="accent2"/>
                </a:solidFill>
                <a:prstDash val="solid"/>
              </a:ln>
              <a:solidFill>
                <a:schemeClr val="accent2">
                  <a:lumMod val="40000"/>
                  <a:lumOff val="60000"/>
                </a:schemeClr>
              </a:solidFill>
              <a:effectLst/>
            </a:endParaRPr>
          </a:p>
        </p:txBody>
      </p:sp>
      <p:sp>
        <p:nvSpPr>
          <p:cNvPr id="34" name="TextBox 33"/>
          <p:cNvSpPr txBox="1"/>
          <p:nvPr/>
        </p:nvSpPr>
        <p:spPr>
          <a:xfrm>
            <a:off x="462969" y="3587122"/>
            <a:ext cx="2644430" cy="523220"/>
          </a:xfrm>
          <a:prstGeom prst="rect">
            <a:avLst/>
          </a:prstGeom>
          <a:noFill/>
        </p:spPr>
        <p:txBody>
          <a:bodyPr wrap="square" rtlCol="0" anchor="ctr">
            <a:spAutoFit/>
          </a:bodyPr>
          <a:lstStyle/>
          <a:p>
            <a:pPr algn="ctr"/>
            <a:r>
              <a:rPr lang="fr-FR" sz="2800" b="1" dirty="0">
                <a:solidFill>
                  <a:srgbClr val="FFFFFF"/>
                </a:solidFill>
                <a:highlight>
                  <a:srgbClr val="00FF00"/>
                </a:highlight>
                <a:latin typeface="Times New Roman" panose="02020603050405020304" pitchFamily="18" charset="0"/>
                <a:cs typeface="Times New Roman" panose="02020603050405020304" pitchFamily="18" charset="0"/>
              </a:rPr>
              <a:t>DEMO: DVWA</a:t>
            </a:r>
            <a:endParaRPr lang="fr-FR" sz="2800" b="1" dirty="0">
              <a:solidFill>
                <a:srgbClr val="FFFFFF"/>
              </a:solidFill>
              <a:effectLst/>
              <a:highlight>
                <a:srgbClr val="00FF00"/>
              </a:highlight>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a:blip r:embed="rId3"/>
          <a:stretch>
            <a:fillRect/>
          </a:stretch>
        </p:blipFill>
        <p:spPr>
          <a:xfrm>
            <a:off x="3538593" y="167430"/>
            <a:ext cx="8630730" cy="306837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53" presetClass="exit" presetSubtype="32" fill="hold" nodeType="withEffect">
                                  <p:stCondLst>
                                    <p:cond delay="0"/>
                                  </p:stCondLst>
                                  <p:childTnLst>
                                    <p:anim calcmode="lin" valueType="num">
                                      <p:cBhvr>
                                        <p:cTn id="21" dur="500"/>
                                        <p:tgtEl>
                                          <p:spTgt spid="35"/>
                                        </p:tgtEl>
                                        <p:attrNameLst>
                                          <p:attrName>ppt_w</p:attrName>
                                        </p:attrNameLst>
                                      </p:cBhvr>
                                      <p:tavLst>
                                        <p:tav tm="0">
                                          <p:val>
                                            <p:strVal val="ppt_w"/>
                                          </p:val>
                                        </p:tav>
                                        <p:tav tm="100000">
                                          <p:val>
                                            <p:fltVal val="0"/>
                                          </p:val>
                                        </p:tav>
                                      </p:tavLst>
                                    </p:anim>
                                    <p:anim calcmode="lin" valueType="num">
                                      <p:cBhvr>
                                        <p:cTn id="22" dur="500"/>
                                        <p:tgtEl>
                                          <p:spTgt spid="35"/>
                                        </p:tgtEl>
                                        <p:attrNameLst>
                                          <p:attrName>ppt_h</p:attrName>
                                        </p:attrNameLst>
                                      </p:cBhvr>
                                      <p:tavLst>
                                        <p:tav tm="0">
                                          <p:val>
                                            <p:strVal val="ppt_h"/>
                                          </p:val>
                                        </p:tav>
                                        <p:tav tm="100000">
                                          <p:val>
                                            <p:fltVal val="0"/>
                                          </p:val>
                                        </p:tav>
                                      </p:tavLst>
                                    </p:anim>
                                    <p:animEffect transition="out" filter="fade">
                                      <p:cBhvr>
                                        <p:cTn id="23" dur="500"/>
                                        <p:tgtEl>
                                          <p:spTgt spid="35"/>
                                        </p:tgtEl>
                                      </p:cBhvr>
                                    </p:animEffect>
                                    <p:set>
                                      <p:cBhvr>
                                        <p:cTn id="24" dur="1" fill="hold">
                                          <p:stCondLst>
                                            <p:cond delay="499"/>
                                          </p:stCondLst>
                                        </p:cTn>
                                        <p:tgtEl>
                                          <p:spTgt spid="35"/>
                                        </p:tgtEl>
                                        <p:attrNameLst>
                                          <p:attrName>style.visibility</p:attrName>
                                        </p:attrNameLst>
                                      </p:cBhvr>
                                      <p:to>
                                        <p:strVal val="hidden"/>
                                      </p:to>
                                    </p:set>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16" presetClass="entr" presetSubtype="21"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arn(inVertical)">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33" grpId="0"/>
      <p:bldP spid="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420" y="0"/>
            <a:ext cx="4229823" cy="6873411"/>
          </a:xfrm>
          <a:prstGeom prst="rect">
            <a:avLst/>
          </a:prstGeom>
          <a:gradFill flip="none" rotWithShape="1">
            <a:gsLst>
              <a:gs pos="0">
                <a:schemeClr val="accent1">
                  <a:alpha val="4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panose="020B0604020202020204"/>
              <a:cs typeface="+mn-cs"/>
            </a:endParaRPr>
          </a:p>
        </p:txBody>
      </p:sp>
      <p:sp>
        <p:nvSpPr>
          <p:cNvPr id="12" name="TextBox 11"/>
          <p:cNvSpPr txBox="1"/>
          <p:nvPr/>
        </p:nvSpPr>
        <p:spPr>
          <a:xfrm>
            <a:off x="126420" y="4419471"/>
            <a:ext cx="4048015" cy="830997"/>
          </a:xfrm>
          <a:prstGeom prst="rect">
            <a:avLst/>
          </a:prstGeom>
          <a:noFill/>
        </p:spPr>
        <p:txBody>
          <a:bodyPr wrap="square" rtlCol="0" anchor="ctr">
            <a:spAutoFit/>
          </a:bodyPr>
          <a:lstStyle/>
          <a:p>
            <a:pPr algn="ctr"/>
            <a:r>
              <a:rPr lang="en-US" sz="16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&lt;script&gt;</a:t>
            </a:r>
            <a:r>
              <a:rPr lang="en-US" sz="1600" b="1" dirty="0" err="1">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document.write</a:t>
            </a:r>
            <a:r>
              <a:rPr lang="en-US" sz="16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("&lt;h3&gt;TRAN THI VEN - 52100674 AND NGUYEN DINH DANH - 52100878&lt;/h3&gt;");&lt;/script&gt;</a:t>
            </a:r>
            <a:endParaRPr lang="en-US" sz="16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126420" y="5765815"/>
            <a:ext cx="4229823" cy="584775"/>
          </a:xfrm>
          <a:prstGeom prst="rect">
            <a:avLst/>
          </a:prstGeom>
          <a:solidFill>
            <a:schemeClr val="bg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ko-KR" sz="3200" b="1" dirty="0">
                <a:solidFill>
                  <a:srgbClr val="4D9724"/>
                </a:solidFill>
                <a:latin typeface="Arial" panose="020B0604020202020204"/>
                <a:cs typeface="Arial" panose="020B0604020202020204" pitchFamily="34" charset="0"/>
              </a:rPr>
              <a:t>Security low</a:t>
            </a:r>
            <a:endParaRPr kumimoji="0" lang="ko-KR" altLang="en-US"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endParaRPr>
          </a:p>
        </p:txBody>
      </p:sp>
      <p:cxnSp>
        <p:nvCxnSpPr>
          <p:cNvPr id="15" name="Straight Connector 14"/>
          <p:cNvCxnSpPr/>
          <p:nvPr/>
        </p:nvCxnSpPr>
        <p:spPr>
          <a:xfrm>
            <a:off x="0" y="3282256"/>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
          <a:stretch>
            <a:fillRect/>
          </a:stretch>
        </p:blipFill>
        <p:spPr>
          <a:xfrm>
            <a:off x="4482663" y="3361482"/>
            <a:ext cx="7582917" cy="3249945"/>
          </a:xfrm>
          <a:prstGeom prst="rect">
            <a:avLst/>
          </a:prstGeom>
        </p:spPr>
      </p:pic>
      <p:pic>
        <p:nvPicPr>
          <p:cNvPr id="21" name="Picture 20"/>
          <p:cNvPicPr>
            <a:picLocks noChangeAspect="1"/>
          </p:cNvPicPr>
          <p:nvPr/>
        </p:nvPicPr>
        <p:blipFill>
          <a:blip r:embed="rId2"/>
          <a:stretch>
            <a:fillRect/>
          </a:stretch>
        </p:blipFill>
        <p:spPr>
          <a:xfrm>
            <a:off x="4482662" y="99232"/>
            <a:ext cx="7591973" cy="3068379"/>
          </a:xfrm>
          <a:prstGeom prst="rect">
            <a:avLst/>
          </a:prstGeom>
        </p:spPr>
      </p:pic>
      <p:pic>
        <p:nvPicPr>
          <p:cNvPr id="23" name="Picture 22"/>
          <p:cNvPicPr>
            <a:picLocks noChangeAspect="1"/>
          </p:cNvPicPr>
          <p:nvPr/>
        </p:nvPicPr>
        <p:blipFill>
          <a:blip r:embed="rId3"/>
          <a:stretch>
            <a:fillRect/>
          </a:stretch>
        </p:blipFill>
        <p:spPr>
          <a:xfrm>
            <a:off x="117365" y="99232"/>
            <a:ext cx="4356243" cy="3804893"/>
          </a:xfrm>
          <a:prstGeom prst="rect">
            <a:avLst/>
          </a:prstGeom>
        </p:spPr>
      </p:pic>
      <p:pic>
        <p:nvPicPr>
          <p:cNvPr id="4" name="Picture 3"/>
          <p:cNvPicPr>
            <a:picLocks noChangeAspect="1"/>
          </p:cNvPicPr>
          <p:nvPr/>
        </p:nvPicPr>
        <p:blipFill>
          <a:blip r:embed="rId4"/>
          <a:stretch>
            <a:fillRect/>
          </a:stretch>
        </p:blipFill>
        <p:spPr>
          <a:xfrm>
            <a:off x="4473608" y="99234"/>
            <a:ext cx="7591972" cy="3068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anim calcmode="lin" valueType="num">
                                      <p:cBhvr>
                                        <p:cTn id="16" dur="1000" fill="hold"/>
                                        <p:tgtEl>
                                          <p:spTgt spid="21"/>
                                        </p:tgtEl>
                                        <p:attrNameLst>
                                          <p:attrName>ppt_x</p:attrName>
                                        </p:attrNameLst>
                                      </p:cBhvr>
                                      <p:tavLst>
                                        <p:tav tm="0">
                                          <p:val>
                                            <p:strVal val="#ppt_x"/>
                                          </p:val>
                                        </p:tav>
                                        <p:tav tm="100000">
                                          <p:val>
                                            <p:strVal val="#ppt_x"/>
                                          </p:val>
                                        </p:tav>
                                      </p:tavLst>
                                    </p:anim>
                                    <p:anim calcmode="lin" valueType="num">
                                      <p:cBhvr>
                                        <p:cTn id="1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par>
                                <p:cTn id="28" presetID="53" presetClass="exit" presetSubtype="32" fill="hold" nodeType="withEffect">
                                  <p:stCondLst>
                                    <p:cond delay="0"/>
                                  </p:stCondLst>
                                  <p:childTnLst>
                                    <p:anim calcmode="lin" valueType="num">
                                      <p:cBhvr>
                                        <p:cTn id="29" dur="500"/>
                                        <p:tgtEl>
                                          <p:spTgt spid="21"/>
                                        </p:tgtEl>
                                        <p:attrNameLst>
                                          <p:attrName>ppt_w</p:attrName>
                                        </p:attrNameLst>
                                      </p:cBhvr>
                                      <p:tavLst>
                                        <p:tav tm="0">
                                          <p:val>
                                            <p:strVal val="ppt_w"/>
                                          </p:val>
                                        </p:tav>
                                        <p:tav tm="100000">
                                          <p:val>
                                            <p:fltVal val="0"/>
                                          </p:val>
                                        </p:tav>
                                      </p:tavLst>
                                    </p:anim>
                                    <p:anim calcmode="lin" valueType="num">
                                      <p:cBhvr>
                                        <p:cTn id="30" dur="500"/>
                                        <p:tgtEl>
                                          <p:spTgt spid="21"/>
                                        </p:tgtEl>
                                        <p:attrNameLst>
                                          <p:attrName>ppt_h</p:attrName>
                                        </p:attrNameLst>
                                      </p:cBhvr>
                                      <p:tavLst>
                                        <p:tav tm="0">
                                          <p:val>
                                            <p:strVal val="ppt_h"/>
                                          </p:val>
                                        </p:tav>
                                        <p:tav tm="100000">
                                          <p:val>
                                            <p:fltVal val="0"/>
                                          </p:val>
                                        </p:tav>
                                      </p:tavLst>
                                    </p:anim>
                                    <p:animEffect transition="out" filter="fade">
                                      <p:cBhvr>
                                        <p:cTn id="31" dur="500"/>
                                        <p:tgtEl>
                                          <p:spTgt spid="21"/>
                                        </p:tgtEl>
                                      </p:cBhvr>
                                    </p:animEffect>
                                    <p:set>
                                      <p:cBhvr>
                                        <p:cTn id="32" dur="1" fill="hold">
                                          <p:stCondLst>
                                            <p:cond delay="499"/>
                                          </p:stCondLst>
                                        </p:cTn>
                                        <p:tgtEl>
                                          <p:spTgt spid="2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0"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346343" y="728529"/>
            <a:ext cx="5148606" cy="5877889"/>
          </a:xfrm>
          <a:prstGeom prst="rect">
            <a:avLst/>
          </a:prstGeom>
        </p:spPr>
      </p:pic>
      <p:grpSp>
        <p:nvGrpSpPr>
          <p:cNvPr id="19" name="Group 18"/>
          <p:cNvGrpSpPr/>
          <p:nvPr/>
        </p:nvGrpSpPr>
        <p:grpSpPr>
          <a:xfrm>
            <a:off x="1393959" y="383654"/>
            <a:ext cx="2094110" cy="523220"/>
            <a:chOff x="581869" y="6345777"/>
            <a:chExt cx="1374043" cy="523220"/>
          </a:xfrm>
        </p:grpSpPr>
        <p:sp>
          <p:nvSpPr>
            <p:cNvPr id="20" name="TextBox 19"/>
            <p:cNvSpPr txBox="1"/>
            <p:nvPr/>
          </p:nvSpPr>
          <p:spPr>
            <a:xfrm>
              <a:off x="776756" y="6345777"/>
              <a:ext cx="1179156" cy="523220"/>
            </a:xfrm>
            <a:prstGeom prst="rect">
              <a:avLst/>
            </a:prstGeom>
            <a:noFill/>
          </p:spPr>
          <p:txBody>
            <a:bodyPr wrap="square" rtlCol="0">
              <a:spAutoFit/>
            </a:bodyPr>
            <a:lstStyle/>
            <a:p>
              <a:r>
                <a:rPr lang="en-US" sz="1600" b="1" dirty="0">
                  <a:solidFill>
                    <a:schemeClr val="bg2"/>
                  </a:solidFill>
                  <a:latin typeface="Raleway" panose="020B0503030101060003" pitchFamily="34" charset="0"/>
                </a:rPr>
                <a:t>XSS INJECTION</a:t>
              </a:r>
              <a:endParaRPr lang="en-US" sz="1600" b="1" dirty="0">
                <a:solidFill>
                  <a:schemeClr val="bg2"/>
                </a:solidFill>
                <a:latin typeface="Raleway" panose="020B0503030101060003" pitchFamily="34" charset="0"/>
              </a:endParaRPr>
            </a:p>
            <a:p>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408962"/>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5297521" y="274442"/>
            <a:ext cx="6536595" cy="646331"/>
          </a:xfrm>
          <a:prstGeom prst="rect">
            <a:avLst/>
          </a:prstGeom>
          <a:noFill/>
        </p:spPr>
        <p:txBody>
          <a:bodyPr wrap="square" rtlCol="0">
            <a:spAutoFit/>
          </a:bodyPr>
          <a:lstStyle/>
          <a:p>
            <a:pPr algn="ctr"/>
            <a:r>
              <a:rPr lang="en-US" sz="3600" b="1" dirty="0">
                <a:solidFill>
                  <a:schemeClr val="tx1">
                    <a:lumMod val="50000"/>
                    <a:lumOff val="50000"/>
                  </a:schemeClr>
                </a:solidFill>
                <a:latin typeface="Open Sans" panose="020B0606030504020204" pitchFamily="34" charset="0"/>
              </a:rPr>
              <a:t>STORED XSS</a:t>
            </a:r>
            <a:endParaRPr lang="en-US" sz="3600" b="1" dirty="0">
              <a:solidFill>
                <a:schemeClr val="tx1">
                  <a:lumMod val="50000"/>
                  <a:lumOff val="50000"/>
                </a:schemeClr>
              </a:solidFill>
              <a:latin typeface="Open Sans" panose="020B0606030504020204" pitchFamily="34" charset="0"/>
            </a:endParaRPr>
          </a:p>
        </p:txBody>
      </p:sp>
      <p:sp>
        <p:nvSpPr>
          <p:cNvPr id="39" name="TextBox 38"/>
          <p:cNvSpPr txBox="1"/>
          <p:nvPr/>
        </p:nvSpPr>
        <p:spPr>
          <a:xfrm>
            <a:off x="5943600" y="906874"/>
            <a:ext cx="5730675" cy="5820183"/>
          </a:xfrm>
          <a:prstGeom prst="rect">
            <a:avLst/>
          </a:prstGeom>
          <a:noFill/>
        </p:spPr>
        <p:txBody>
          <a:bodyPr wrap="square" rtlCol="0">
            <a:spAutoFit/>
          </a:bodyPr>
          <a:lstStyle/>
          <a:p>
            <a:pPr algn="just">
              <a:lnSpc>
                <a:spcPct val="150000"/>
              </a:lnSpc>
            </a:pPr>
            <a:r>
              <a:rPr lang="vi-VN" dirty="0">
                <a:latin typeface="Times New Roman" panose="02020603050405020304" pitchFamily="18" charset="0"/>
                <a:cs typeface="Times New Roman" panose="02020603050405020304" pitchFamily="18" charset="0"/>
              </a:rPr>
              <a:t>Stored XSS là dạng tấn công mà hacker chèn các mã độc vào server điển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hình là cơ sở dữ liệu. </a:t>
            </a:r>
            <a:endParaRPr lang="en-US" dirty="0">
              <a:latin typeface="Times New Roman" panose="02020603050405020304" pitchFamily="18" charset="0"/>
              <a:cs typeface="Times New Roman" panose="02020603050405020304" pitchFamily="18" charset="0"/>
            </a:endParaRPr>
          </a:p>
          <a:p>
            <a:pPr algn="just">
              <a:lnSpc>
                <a:spcPct val="150000"/>
              </a:lnSpc>
            </a:pPr>
            <a:r>
              <a:rPr lang="vi-VN" dirty="0">
                <a:latin typeface="Times New Roman" panose="02020603050405020304" pitchFamily="18" charset="0"/>
                <a:cs typeface="Times New Roman" panose="02020603050405020304" pitchFamily="18" charset="0"/>
              </a:rPr>
              <a:t>Dạng tấn công này xảy ra khi các dữ liệu được gửi lên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server không được kiểm tra kỹ lưỡng mà lưu trực tiếp vào server. Khi người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dùng truy cập vào trang web này thì những đoạn script độc hại được tải từ</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server sẽ được thực thi chung với quá trình tải trang web. Các đoạn script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thường được chèn vào website thông qua các chức năng như: viết bình luận,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đăng bài, đơn góp ý,... </a:t>
            </a:r>
            <a:endParaRPr lang="en-US" dirty="0">
              <a:latin typeface="Times New Roman" panose="02020603050405020304" pitchFamily="18" charset="0"/>
              <a:cs typeface="Times New Roman" panose="02020603050405020304" pitchFamily="18" charset="0"/>
            </a:endParaRPr>
          </a:p>
          <a:p>
            <a:pPr>
              <a:lnSpc>
                <a:spcPct val="150000"/>
              </a:lnSpc>
            </a:pPr>
            <a:r>
              <a:rPr lang="vi-VN" dirty="0">
                <a:latin typeface="Times New Roman" panose="02020603050405020304" pitchFamily="18" charset="0"/>
                <a:cs typeface="Times New Roman" panose="02020603050405020304" pitchFamily="18" charset="0"/>
              </a:rPr>
              <a:t>Vì vậy, Stored XSS chính là kiểu tấn công nguy hiểm</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nhất vì mã độc được lưu trên server và sẽ được thực thi trên tất cả người dung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truy cập đến nó</a:t>
            </a:r>
            <a:r>
              <a:rPr lang="en-US" dirty="0">
                <a:latin typeface="Times New Roman" panose="02020603050405020304" pitchFamily="18" charset="0"/>
                <a:cs typeface="Times New Roman" panose="02020603050405020304" pitchFamily="18" charset="0"/>
              </a:rPr>
              <a:t>.</a:t>
            </a: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AutoShape 2" descr="The process of stored XSS Attack | Download Scientific Diagra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 name="Picture 6"/>
          <p:cNvPicPr>
            <a:picLocks noChangeAspect="1"/>
          </p:cNvPicPr>
          <p:nvPr/>
        </p:nvPicPr>
        <p:blipFill>
          <a:blip r:embed="rId2"/>
          <a:stretch>
            <a:fillRect/>
          </a:stretch>
        </p:blipFill>
        <p:spPr>
          <a:xfrm>
            <a:off x="629714" y="1560251"/>
            <a:ext cx="4581864" cy="42144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0"/>
                                  </p:stCondLst>
                                  <p:iterate type="lt">
                                    <p:tmPct val="10000"/>
                                  </p:iterate>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 calcmode="lin" valueType="num">
                                      <p:cBhvr>
                                        <p:cTn id="21" dur="500" fill="hold"/>
                                        <p:tgtEl>
                                          <p:spTgt spid="37"/>
                                        </p:tgtEl>
                                        <p:attrNameLst>
                                          <p:attrName>style.rotation</p:attrName>
                                        </p:attrNameLst>
                                      </p:cBhvr>
                                      <p:tavLst>
                                        <p:tav tm="0">
                                          <p:val>
                                            <p:fltVal val="360"/>
                                          </p:val>
                                        </p:tav>
                                        <p:tav tm="100000">
                                          <p:val>
                                            <p:fltVal val="0"/>
                                          </p:val>
                                        </p:tav>
                                      </p:tavLst>
                                    </p:anim>
                                    <p:animEffect transition="in" filter="fade">
                                      <p:cBhvr>
                                        <p:cTn id="22" dur="500"/>
                                        <p:tgtEl>
                                          <p:spTgt spid="37"/>
                                        </p:tgtEl>
                                      </p:cBhvr>
                                    </p:animEffect>
                                  </p:childTnLst>
                                </p:cTn>
                              </p:par>
                              <p:par>
                                <p:cTn id="23" presetID="23" presetClass="entr" presetSubtype="16" fill="hold" grpId="0" nodeType="withEffect">
                                  <p:stCondLst>
                                    <p:cond delay="1600"/>
                                  </p:stCondLst>
                                  <p:iterate type="wd">
                                    <p:tmPct val="10000"/>
                                  </p:iterate>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childTnLst>
                                </p:cTn>
                              </p:par>
                              <p:par>
                                <p:cTn id="27" presetID="2" presetClass="entr" presetSubtype="4" fill="hold" nodeType="withEffect">
                                  <p:stCondLst>
                                    <p:cond delay="16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1000"/>
                                        <p:tgtEl>
                                          <p:spTgt spid="39">
                                            <p:txEl>
                                              <p:pRg st="0" end="0"/>
                                            </p:txEl>
                                          </p:spTgt>
                                        </p:tgtEl>
                                      </p:cBhvr>
                                    </p:animEffect>
                                    <p:anim calcmode="lin" valueType="num">
                                      <p:cBhvr>
                                        <p:cTn id="36"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9">
                                            <p:txEl>
                                              <p:pRg st="1" end="1"/>
                                            </p:txEl>
                                          </p:spTgt>
                                        </p:tgtEl>
                                        <p:attrNameLst>
                                          <p:attrName>style.visibility</p:attrName>
                                        </p:attrNameLst>
                                      </p:cBhvr>
                                      <p:to>
                                        <p:strVal val="visible"/>
                                      </p:to>
                                    </p:set>
                                    <p:animEffect transition="in" filter="fade">
                                      <p:cBhvr>
                                        <p:cTn id="42" dur="1000"/>
                                        <p:tgtEl>
                                          <p:spTgt spid="39">
                                            <p:txEl>
                                              <p:pRg st="1" end="1"/>
                                            </p:txEl>
                                          </p:spTgt>
                                        </p:tgtEl>
                                      </p:cBhvr>
                                    </p:animEffect>
                                    <p:anim calcmode="lin" valueType="num">
                                      <p:cBhvr>
                                        <p:cTn id="43" dur="1000" fill="hold"/>
                                        <p:tgtEl>
                                          <p:spTgt spid="39">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9">
                                            <p:txEl>
                                              <p:pRg st="2" end="2"/>
                                            </p:txEl>
                                          </p:spTgt>
                                        </p:tgtEl>
                                        <p:attrNameLst>
                                          <p:attrName>style.visibility</p:attrName>
                                        </p:attrNameLst>
                                      </p:cBhvr>
                                      <p:to>
                                        <p:strVal val="visible"/>
                                      </p:to>
                                    </p:set>
                                    <p:animEffect transition="in" filter="fade">
                                      <p:cBhvr>
                                        <p:cTn id="49" dur="1000"/>
                                        <p:tgtEl>
                                          <p:spTgt spid="39">
                                            <p:txEl>
                                              <p:pRg st="2" end="2"/>
                                            </p:txEl>
                                          </p:spTgt>
                                        </p:tgtEl>
                                      </p:cBhvr>
                                    </p:animEffect>
                                    <p:anim calcmode="lin" valueType="num">
                                      <p:cBhvr>
                                        <p:cTn id="50" dur="1000" fill="hold"/>
                                        <p:tgtEl>
                                          <p:spTgt spid="39">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7"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p:cNvSpPr>
            <a:spLocks noGrp="1" noRot="1" noChangeAspect="1" noMove="1" noResize="1" noEditPoints="1" noAdjustHandles="1" noChangeArrowheads="1" noChangeShapeType="1" noTextEdit="1"/>
          </p:cNvSpPr>
          <p:nvPr/>
        </p:nvSpPr>
        <p:spPr>
          <a:xfrm>
            <a:off x="6573903" y="0"/>
            <a:ext cx="5618097" cy="6858000"/>
          </a:xfrm>
          <a:custGeom>
            <a:avLst/>
            <a:gdLst>
              <a:gd name="connsiteX0" fmla="*/ 0 w 5618097"/>
              <a:gd name="connsiteY0" fmla="*/ 0 h 6858000"/>
              <a:gd name="connsiteX1" fmla="*/ 2543718 w 5618097"/>
              <a:gd name="connsiteY1" fmla="*/ 0 h 6858000"/>
              <a:gd name="connsiteX2" fmla="*/ 3057210 w 5618097"/>
              <a:gd name="connsiteY2" fmla="*/ 0 h 6858000"/>
              <a:gd name="connsiteX3" fmla="*/ 5618097 w 5618097"/>
              <a:gd name="connsiteY3" fmla="*/ 0 h 6858000"/>
              <a:gd name="connsiteX4" fmla="*/ 5618097 w 5618097"/>
              <a:gd name="connsiteY4" fmla="*/ 6858000 h 6858000"/>
              <a:gd name="connsiteX5" fmla="*/ 3057210 w 5618097"/>
              <a:gd name="connsiteY5" fmla="*/ 6858000 h 6858000"/>
              <a:gd name="connsiteX6" fmla="*/ 2543718 w 5618097"/>
              <a:gd name="connsiteY6" fmla="*/ 6858000 h 6858000"/>
              <a:gd name="connsiteX7" fmla="*/ 1 w 5618097"/>
              <a:gd name="connsiteY7" fmla="*/ 6858000 h 6858000"/>
              <a:gd name="connsiteX8" fmla="*/ 4006 w 5618097"/>
              <a:gd name="connsiteY8" fmla="*/ 6854853 h 6858000"/>
              <a:gd name="connsiteX9" fmla="*/ 1619628 w 5618097"/>
              <a:gd name="connsiteY9" fmla="*/ 3429000 h 6858000"/>
              <a:gd name="connsiteX10" fmla="*/ 4006 w 5618097"/>
              <a:gd name="connsiteY10"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8097" h="6858000">
                <a:moveTo>
                  <a:pt x="0" y="0"/>
                </a:moveTo>
                <a:lnTo>
                  <a:pt x="2543718" y="0"/>
                </a:lnTo>
                <a:lnTo>
                  <a:pt x="3057210" y="0"/>
                </a:lnTo>
                <a:lnTo>
                  <a:pt x="5618097" y="0"/>
                </a:lnTo>
                <a:lnTo>
                  <a:pt x="5618097" y="6858000"/>
                </a:lnTo>
                <a:lnTo>
                  <a:pt x="3057210" y="6858000"/>
                </a:lnTo>
                <a:lnTo>
                  <a:pt x="2543718"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p:cNvSpPr txBox="1"/>
          <p:nvPr/>
        </p:nvSpPr>
        <p:spPr>
          <a:xfrm>
            <a:off x="0" y="216991"/>
            <a:ext cx="12019722" cy="523220"/>
          </a:xfrm>
          <a:prstGeom prst="rect">
            <a:avLst/>
          </a:prstGeom>
          <a:noFill/>
        </p:spPr>
        <p:txBody>
          <a:bodyPr wrap="square">
            <a:spAutoFit/>
          </a:bodyPr>
          <a:lstStyle/>
          <a:p>
            <a:pPr algn="ctr"/>
            <a:r>
              <a:rPr lang="en-US" sz="2800" b="1" dirty="0">
                <a:solidFill>
                  <a:srgbClr val="40B74D"/>
                </a:solidFill>
                <a:highlight>
                  <a:srgbClr val="DBF084"/>
                </a:highlight>
                <a:latin typeface="Raleway" panose="020B0503030101060003" pitchFamily="34" charset="0"/>
              </a:rPr>
              <a:t>SƠ ĐỒ CHI TIẾT CÁC BƯỚC THỰC HIỆN TẤN CÔNG STORED XSS</a:t>
            </a:r>
            <a:endParaRPr lang="en-US" sz="2800" b="1" dirty="0">
              <a:solidFill>
                <a:srgbClr val="40B74D"/>
              </a:solidFill>
              <a:highlight>
                <a:srgbClr val="DBF084"/>
              </a:highlight>
              <a:latin typeface="Raleway" panose="020B0503030101060003" pitchFamily="34" charset="0"/>
            </a:endParaRPr>
          </a:p>
        </p:txBody>
      </p:sp>
      <p:pic>
        <p:nvPicPr>
          <p:cNvPr id="4" name="Picture 3"/>
          <p:cNvPicPr>
            <a:picLocks noChangeAspect="1"/>
          </p:cNvPicPr>
          <p:nvPr/>
        </p:nvPicPr>
        <p:blipFill>
          <a:blip r:embed="rId1"/>
          <a:stretch>
            <a:fillRect/>
          </a:stretch>
        </p:blipFill>
        <p:spPr>
          <a:xfrm>
            <a:off x="119270" y="957202"/>
            <a:ext cx="11794434" cy="5735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81" y="-15411"/>
            <a:ext cx="3379303" cy="6873411"/>
          </a:xfrm>
          <a:prstGeom prst="rect">
            <a:avLst/>
          </a:prstGeom>
          <a:gradFill flip="none" rotWithShape="1">
            <a:gsLst>
              <a:gs pos="0">
                <a:schemeClr val="accent1">
                  <a:alpha val="4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normalizeH="0" baseline="0" noProof="0">
              <a:ln w="22225">
                <a:solidFill>
                  <a:schemeClr val="accent2"/>
                </a:solidFill>
                <a:prstDash val="solid"/>
              </a:ln>
              <a:solidFill>
                <a:schemeClr val="accent2">
                  <a:lumMod val="40000"/>
                  <a:lumOff val="60000"/>
                </a:schemeClr>
              </a:solidFill>
              <a:uLnTx/>
              <a:uFillTx/>
              <a:latin typeface="Arial" panose="020B0604020202020204"/>
              <a:cs typeface="+mn-cs"/>
            </a:endParaRPr>
          </a:p>
        </p:txBody>
      </p:sp>
      <p:sp>
        <p:nvSpPr>
          <p:cNvPr id="12" name="TextBox 11"/>
          <p:cNvSpPr txBox="1"/>
          <p:nvPr/>
        </p:nvSpPr>
        <p:spPr>
          <a:xfrm>
            <a:off x="92765" y="3755798"/>
            <a:ext cx="3661236" cy="1569660"/>
          </a:xfrm>
          <a:prstGeom prst="rect">
            <a:avLst/>
          </a:prstGeom>
          <a:noFill/>
        </p:spPr>
        <p:txBody>
          <a:bodyPr wrap="square" rtlCol="0" anchor="ctr">
            <a:spAutoFit/>
          </a:bodyPr>
          <a:lstStyle/>
          <a:p>
            <a:r>
              <a:rPr lang="fr-FR" sz="24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Name: BMTT</a:t>
            </a:r>
            <a:endParaRPr lang="fr-FR" sz="24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endParaRPr>
          </a:p>
          <a:p>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Mess: </a:t>
            </a:r>
            <a:endPar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endParaRPr>
          </a:p>
          <a:p>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Demo</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Stored</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XSS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nè</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Tuyệt</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zời</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ông</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mặt</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 </a:t>
            </a:r>
            <a:r>
              <a:rPr lang="fr-FR" sz="2400" b="1" dirty="0" err="1">
                <a:solidFill>
                  <a:schemeClr val="bg2">
                    <a:lumMod val="10000"/>
                  </a:schemeClr>
                </a:solidFill>
                <a:highlight>
                  <a:srgbClr val="DBF084"/>
                </a:highlight>
                <a:latin typeface="Times New Roman" panose="02020603050405020304" pitchFamily="18" charset="0"/>
                <a:cs typeface="Times New Roman" panose="02020603050405020304" pitchFamily="18" charset="0"/>
              </a:rPr>
              <a:t>trời</a:t>
            </a:r>
            <a:r>
              <a:rPr lang="fr-FR" sz="2400" b="1" dirty="0">
                <a:solidFill>
                  <a:schemeClr val="bg2">
                    <a:lumMod val="10000"/>
                  </a:schemeClr>
                </a:solidFill>
                <a:highlight>
                  <a:srgbClr val="DBF084"/>
                </a:highlight>
                <a:latin typeface="Times New Roman" panose="02020603050405020304" pitchFamily="18" charset="0"/>
                <a:cs typeface="Times New Roman" panose="02020603050405020304" pitchFamily="18" charset="0"/>
              </a:rPr>
              <a:t>.</a:t>
            </a:r>
            <a:endParaRPr lang="fr-FR" sz="24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2" y="5810455"/>
            <a:ext cx="3379302" cy="584775"/>
          </a:xfrm>
          <a:prstGeom prst="rect">
            <a:avLst/>
          </a:prstGeom>
          <a:solidFill>
            <a:schemeClr val="bg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ko-KR"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rPr>
              <a:t>NORMAL</a:t>
            </a:r>
            <a:endParaRPr kumimoji="0" lang="ko-KR" altLang="en-US"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endParaRPr>
          </a:p>
        </p:txBody>
      </p:sp>
      <p:cxnSp>
        <p:nvCxnSpPr>
          <p:cNvPr id="15" name="Straight Connector 14"/>
          <p:cNvCxnSpPr/>
          <p:nvPr/>
        </p:nvCxnSpPr>
        <p:spPr>
          <a:xfrm>
            <a:off x="-6629" y="3102202"/>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7757" y="338235"/>
            <a:ext cx="3295711" cy="2585323"/>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DEMO</a:t>
            </a:r>
            <a:endParaRPr lang="en-US" sz="5400" b="1" cap="none" spc="0" dirty="0">
              <a:ln w="22225">
                <a:solidFill>
                  <a:schemeClr val="accent2"/>
                </a:solidFill>
                <a:prstDash val="solid"/>
              </a:ln>
              <a:solidFill>
                <a:schemeClr val="accent2">
                  <a:lumMod val="40000"/>
                  <a:lumOff val="60000"/>
                </a:schemeClr>
              </a:solidFill>
              <a:effectLst/>
            </a:endParaRPr>
          </a:p>
          <a:p>
            <a:pPr algn="ctr"/>
            <a:r>
              <a:rPr lang="en-US" sz="5400" b="1" dirty="0">
                <a:ln w="22225">
                  <a:solidFill>
                    <a:schemeClr val="accent2"/>
                  </a:solidFill>
                  <a:prstDash val="solid"/>
                </a:ln>
                <a:solidFill>
                  <a:schemeClr val="accent2">
                    <a:lumMod val="40000"/>
                    <a:lumOff val="60000"/>
                  </a:schemeClr>
                </a:solidFill>
              </a:rPr>
              <a:t>STORED</a:t>
            </a:r>
            <a:r>
              <a:rPr lang="en-US" sz="5400" b="1" cap="none" spc="0" dirty="0">
                <a:ln w="22225">
                  <a:solidFill>
                    <a:schemeClr val="accent2"/>
                  </a:solidFill>
                  <a:prstDash val="solid"/>
                </a:ln>
                <a:solidFill>
                  <a:schemeClr val="accent2">
                    <a:lumMod val="40000"/>
                    <a:lumOff val="60000"/>
                  </a:schemeClr>
                </a:solidFill>
                <a:effectLst/>
              </a:rPr>
              <a:t> XSS </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7" name="Picture 6"/>
          <p:cNvPicPr>
            <a:picLocks noChangeAspect="1"/>
          </p:cNvPicPr>
          <p:nvPr/>
        </p:nvPicPr>
        <p:blipFill>
          <a:blip r:embed="rId1"/>
          <a:stretch>
            <a:fillRect/>
          </a:stretch>
        </p:blipFill>
        <p:spPr>
          <a:xfrm>
            <a:off x="3604878" y="25910"/>
            <a:ext cx="8318728" cy="3060212"/>
          </a:xfrm>
          <a:prstGeom prst="rect">
            <a:avLst/>
          </a:prstGeom>
        </p:spPr>
      </p:pic>
      <p:pic>
        <p:nvPicPr>
          <p:cNvPr id="10" name="Picture 9"/>
          <p:cNvPicPr>
            <a:picLocks noChangeAspect="1"/>
          </p:cNvPicPr>
          <p:nvPr/>
        </p:nvPicPr>
        <p:blipFill>
          <a:blip r:embed="rId2"/>
          <a:stretch>
            <a:fillRect/>
          </a:stretch>
        </p:blipFill>
        <p:spPr>
          <a:xfrm>
            <a:off x="3661236" y="3134364"/>
            <a:ext cx="8318729" cy="3597738"/>
          </a:xfrm>
          <a:prstGeom prst="rect">
            <a:avLst/>
          </a:prstGeom>
        </p:spPr>
      </p:pic>
      <p:pic>
        <p:nvPicPr>
          <p:cNvPr id="14" name="Picture 13"/>
          <p:cNvPicPr>
            <a:picLocks noChangeAspect="1"/>
          </p:cNvPicPr>
          <p:nvPr/>
        </p:nvPicPr>
        <p:blipFill>
          <a:blip r:embed="rId3"/>
          <a:stretch>
            <a:fillRect/>
          </a:stretch>
        </p:blipFill>
        <p:spPr>
          <a:xfrm>
            <a:off x="3604878" y="47469"/>
            <a:ext cx="8524134" cy="30225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par>
                                <p:cTn id="32" presetID="53" presetClass="exit" presetSubtype="32" fill="hold" nodeType="withEffect">
                                  <p:stCondLst>
                                    <p:cond delay="0"/>
                                  </p:stCondLst>
                                  <p:childTnLst>
                                    <p:anim calcmode="lin" valueType="num">
                                      <p:cBhvr>
                                        <p:cTn id="33" dur="500"/>
                                        <p:tgtEl>
                                          <p:spTgt spid="14"/>
                                        </p:tgtEl>
                                        <p:attrNameLst>
                                          <p:attrName>ppt_w</p:attrName>
                                        </p:attrNameLst>
                                      </p:cBhvr>
                                      <p:tavLst>
                                        <p:tav tm="0">
                                          <p:val>
                                            <p:strVal val="ppt_w"/>
                                          </p:val>
                                        </p:tav>
                                        <p:tav tm="100000">
                                          <p:val>
                                            <p:fltVal val="0"/>
                                          </p:val>
                                        </p:tav>
                                      </p:tavLst>
                                    </p:anim>
                                    <p:anim calcmode="lin" valueType="num">
                                      <p:cBhvr>
                                        <p:cTn id="34" dur="500"/>
                                        <p:tgtEl>
                                          <p:spTgt spid="14"/>
                                        </p:tgtEl>
                                        <p:attrNameLst>
                                          <p:attrName>ppt_h</p:attrName>
                                        </p:attrNameLst>
                                      </p:cBhvr>
                                      <p:tavLst>
                                        <p:tav tm="0">
                                          <p:val>
                                            <p:strVal val="ppt_h"/>
                                          </p:val>
                                        </p:tav>
                                        <p:tav tm="100000">
                                          <p:val>
                                            <p:fltVal val="0"/>
                                          </p:val>
                                        </p:tav>
                                      </p:tavLst>
                                    </p:anim>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0" y="3282256"/>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0" y="0"/>
            <a:ext cx="12192000" cy="6667570"/>
          </a:xfrm>
          <a:prstGeom prst="rect">
            <a:avLst/>
          </a:prstGeom>
        </p:spPr>
      </p:pic>
      <p:pic>
        <p:nvPicPr>
          <p:cNvPr id="14" name="Picture 13"/>
          <p:cNvPicPr>
            <a:picLocks noChangeAspect="1"/>
          </p:cNvPicPr>
          <p:nvPr/>
        </p:nvPicPr>
        <p:blipFill>
          <a:blip r:embed="rId1"/>
          <a:stretch>
            <a:fillRect/>
          </a:stretch>
        </p:blipFill>
        <p:spPr>
          <a:xfrm>
            <a:off x="-1" y="1"/>
            <a:ext cx="12192000" cy="3962400"/>
          </a:xfrm>
          <a:prstGeom prst="rect">
            <a:avLst/>
          </a:prstGeom>
        </p:spPr>
      </p:pic>
      <p:pic>
        <p:nvPicPr>
          <p:cNvPr id="17" name="Picture 16"/>
          <p:cNvPicPr>
            <a:picLocks noChangeAspect="1"/>
          </p:cNvPicPr>
          <p:nvPr/>
        </p:nvPicPr>
        <p:blipFill>
          <a:blip r:embed="rId2"/>
          <a:stretch>
            <a:fillRect/>
          </a:stretch>
        </p:blipFill>
        <p:spPr>
          <a:xfrm>
            <a:off x="1517070" y="3282255"/>
            <a:ext cx="7550728" cy="3575744"/>
          </a:xfrm>
          <a:prstGeom prst="rect">
            <a:avLst/>
          </a:prstGeom>
        </p:spPr>
      </p:pic>
      <p:sp>
        <p:nvSpPr>
          <p:cNvPr id="19" name="TextBox 18"/>
          <p:cNvSpPr txBox="1"/>
          <p:nvPr/>
        </p:nvSpPr>
        <p:spPr>
          <a:xfrm>
            <a:off x="5562599" y="6116453"/>
            <a:ext cx="6359236" cy="646331"/>
          </a:xfrm>
          <a:prstGeom prst="rect">
            <a:avLst/>
          </a:prstGeom>
          <a:noFill/>
        </p:spPr>
        <p:txBody>
          <a:bodyPr wrap="square">
            <a:spAutoFit/>
          </a:bodyPr>
          <a:lstStyle/>
          <a:p>
            <a:pPr algn="ctr"/>
            <a:r>
              <a:rPr lang="en-US" sz="18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&lt;script&gt;</a:t>
            </a:r>
            <a:r>
              <a:rPr lang="en-US" sz="1800" b="1" dirty="0" err="1">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document.write</a:t>
            </a:r>
            <a:r>
              <a:rPr lang="en-US" sz="18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("&lt;h3&gt;TRAN THI VEN - 52100674 AND NGUYEN DINH DANH - 52100878&lt;/h3&gt;");&lt;/script&gt;</a:t>
            </a:r>
            <a:endParaRPr lang="en-US" sz="18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2395968" y="2673928"/>
            <a:ext cx="7877175" cy="4184072"/>
          </a:xfrm>
          <a:prstGeom prst="rect">
            <a:avLst/>
          </a:prstGeom>
        </p:spPr>
      </p:pic>
      <p:sp>
        <p:nvSpPr>
          <p:cNvPr id="22" name="TextBox 21"/>
          <p:cNvSpPr txBox="1"/>
          <p:nvPr/>
        </p:nvSpPr>
        <p:spPr>
          <a:xfrm>
            <a:off x="5682093" y="835815"/>
            <a:ext cx="4229823" cy="584775"/>
          </a:xfrm>
          <a:prstGeom prst="rect">
            <a:avLst/>
          </a:prstGeom>
          <a:solidFill>
            <a:schemeClr val="bg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ko-KR" sz="3200" b="1" dirty="0">
                <a:solidFill>
                  <a:srgbClr val="4D9724"/>
                </a:solidFill>
                <a:latin typeface="Arial" panose="020B0604020202020204"/>
                <a:cs typeface="Arial" panose="020B0604020202020204" pitchFamily="34" charset="0"/>
              </a:rPr>
              <a:t>Security low</a:t>
            </a:r>
            <a:endParaRPr kumimoji="0" lang="ko-KR" altLang="en-US"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4"/>
                                        </p:tgtEl>
                                        <p:attrNameLst>
                                          <p:attrName>ppt_w</p:attrName>
                                        </p:attrNameLst>
                                      </p:cBhvr>
                                      <p:tavLst>
                                        <p:tav tm="0">
                                          <p:val>
                                            <p:strVal val="ppt_w"/>
                                          </p:val>
                                        </p:tav>
                                        <p:tav tm="100000">
                                          <p:val>
                                            <p:fltVal val="0"/>
                                          </p:val>
                                        </p:tav>
                                      </p:tavLst>
                                    </p:anim>
                                    <p:anim calcmode="lin" valueType="num">
                                      <p:cBhvr>
                                        <p:cTn id="19" dur="500"/>
                                        <p:tgtEl>
                                          <p:spTgt spid="4"/>
                                        </p:tgtEl>
                                        <p:attrNameLst>
                                          <p:attrName>ppt_h</p:attrName>
                                        </p:attrNameLst>
                                      </p:cBhvr>
                                      <p:tavLst>
                                        <p:tav tm="0">
                                          <p:val>
                                            <p:strVal val="ppt_h"/>
                                          </p:val>
                                        </p:tav>
                                        <p:tav tm="100000">
                                          <p:val>
                                            <p:fltVal val="0"/>
                                          </p:val>
                                        </p:tav>
                                      </p:tavLst>
                                    </p:anim>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53" presetClass="exit" presetSubtype="32" fill="hold" grpId="1" nodeType="withEffect">
                                  <p:stCondLst>
                                    <p:cond delay="0"/>
                                  </p:stCondLst>
                                  <p:childTnLst>
                                    <p:anim calcmode="lin" valueType="num">
                                      <p:cBhvr>
                                        <p:cTn id="23" dur="500"/>
                                        <p:tgtEl>
                                          <p:spTgt spid="22"/>
                                        </p:tgtEl>
                                        <p:attrNameLst>
                                          <p:attrName>ppt_w</p:attrName>
                                        </p:attrNameLst>
                                      </p:cBhvr>
                                      <p:tavLst>
                                        <p:tav tm="0">
                                          <p:val>
                                            <p:strVal val="ppt_w"/>
                                          </p:val>
                                        </p:tav>
                                        <p:tav tm="100000">
                                          <p:val>
                                            <p:fltVal val="0"/>
                                          </p:val>
                                        </p:tav>
                                      </p:tavLst>
                                    </p:anim>
                                    <p:anim calcmode="lin" valueType="num">
                                      <p:cBhvr>
                                        <p:cTn id="24" dur="500"/>
                                        <p:tgtEl>
                                          <p:spTgt spid="22"/>
                                        </p:tgtEl>
                                        <p:attrNameLst>
                                          <p:attrName>ppt_h</p:attrName>
                                        </p:attrNameLst>
                                      </p:cBhvr>
                                      <p:tavLst>
                                        <p:tav tm="0">
                                          <p:val>
                                            <p:strVal val="ppt_h"/>
                                          </p:val>
                                        </p:tav>
                                        <p:tav tm="100000">
                                          <p:val>
                                            <p:fltVal val="0"/>
                                          </p:val>
                                        </p:tav>
                                      </p:tavLst>
                                    </p:anim>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xit" presetSubtype="32" fill="hold" grpId="1" nodeType="clickEffect">
                                  <p:stCondLst>
                                    <p:cond delay="0"/>
                                  </p:stCondLst>
                                  <p:childTnLst>
                                    <p:anim calcmode="lin" valueType="num">
                                      <p:cBhvr>
                                        <p:cTn id="45" dur="500"/>
                                        <p:tgtEl>
                                          <p:spTgt spid="19"/>
                                        </p:tgtEl>
                                        <p:attrNameLst>
                                          <p:attrName>ppt_w</p:attrName>
                                        </p:attrNameLst>
                                      </p:cBhvr>
                                      <p:tavLst>
                                        <p:tav tm="0">
                                          <p:val>
                                            <p:strVal val="ppt_w"/>
                                          </p:val>
                                        </p:tav>
                                        <p:tav tm="100000">
                                          <p:val>
                                            <p:fltVal val="0"/>
                                          </p:val>
                                        </p:tav>
                                      </p:tavLst>
                                    </p:anim>
                                    <p:anim calcmode="lin" valueType="num">
                                      <p:cBhvr>
                                        <p:cTn id="46" dur="500"/>
                                        <p:tgtEl>
                                          <p:spTgt spid="19"/>
                                        </p:tgtEl>
                                        <p:attrNameLst>
                                          <p:attrName>ppt_h</p:attrName>
                                        </p:attrNameLst>
                                      </p:cBhvr>
                                      <p:tavLst>
                                        <p:tav tm="0">
                                          <p:val>
                                            <p:strVal val="ppt_h"/>
                                          </p:val>
                                        </p:tav>
                                        <p:tav tm="100000">
                                          <p:val>
                                            <p:fltVal val="0"/>
                                          </p:val>
                                        </p:tav>
                                      </p:tavLst>
                                    </p:anim>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53" presetClass="exit" presetSubtype="32" fill="hold" nodeType="withEffect">
                                  <p:stCondLst>
                                    <p:cond delay="0"/>
                                  </p:stCondLst>
                                  <p:childTnLst>
                                    <p:anim calcmode="lin" valueType="num">
                                      <p:cBhvr>
                                        <p:cTn id="50" dur="500"/>
                                        <p:tgtEl>
                                          <p:spTgt spid="17"/>
                                        </p:tgtEl>
                                        <p:attrNameLst>
                                          <p:attrName>ppt_w</p:attrName>
                                        </p:attrNameLst>
                                      </p:cBhvr>
                                      <p:tavLst>
                                        <p:tav tm="0">
                                          <p:val>
                                            <p:strVal val="ppt_w"/>
                                          </p:val>
                                        </p:tav>
                                        <p:tav tm="100000">
                                          <p:val>
                                            <p:fltVal val="0"/>
                                          </p:val>
                                        </p:tav>
                                      </p:tavLst>
                                    </p:anim>
                                    <p:anim calcmode="lin" valueType="num">
                                      <p:cBhvr>
                                        <p:cTn id="51" dur="500"/>
                                        <p:tgtEl>
                                          <p:spTgt spid="17"/>
                                        </p:tgtEl>
                                        <p:attrNameLst>
                                          <p:attrName>ppt_h</p:attrName>
                                        </p:attrNameLst>
                                      </p:cBhvr>
                                      <p:tavLst>
                                        <p:tav tm="0">
                                          <p:val>
                                            <p:strVal val="ppt_h"/>
                                          </p:val>
                                        </p:tav>
                                        <p:tav tm="100000">
                                          <p:val>
                                            <p:fltVal val="0"/>
                                          </p:val>
                                        </p:tav>
                                      </p:tavLst>
                                    </p:anim>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par>
                                <p:cTn id="54" presetID="42"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bldLvl="0" animBg="1"/>
      <p:bldP spid="22" grpId="1"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0"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1300500" y="543511"/>
            <a:ext cx="4106953" cy="5770975"/>
          </a:xfrm>
          <a:prstGeom prst="rect">
            <a:avLst/>
          </a:prstGeom>
        </p:spPr>
      </p:pic>
      <p:grpSp>
        <p:nvGrpSpPr>
          <p:cNvPr id="19" name="Group 18"/>
          <p:cNvGrpSpPr/>
          <p:nvPr/>
        </p:nvGrpSpPr>
        <p:grpSpPr>
          <a:xfrm rot="5400000">
            <a:off x="-841919" y="3462722"/>
            <a:ext cx="2075811" cy="646331"/>
            <a:chOff x="581869" y="6358299"/>
            <a:chExt cx="1362036" cy="646331"/>
          </a:xfrm>
        </p:grpSpPr>
        <p:sp>
          <p:nvSpPr>
            <p:cNvPr id="20" name="TextBox 19"/>
            <p:cNvSpPr txBox="1"/>
            <p:nvPr/>
          </p:nvSpPr>
          <p:spPr>
            <a:xfrm>
              <a:off x="764749" y="6358299"/>
              <a:ext cx="1179156" cy="646331"/>
            </a:xfrm>
            <a:prstGeom prst="rect">
              <a:avLst/>
            </a:prstGeom>
            <a:noFill/>
          </p:spPr>
          <p:txBody>
            <a:bodyPr wrap="square" rtlCol="0">
              <a:spAutoFit/>
            </a:bodyPr>
            <a:lstStyle/>
            <a:p>
              <a:r>
                <a:rPr lang="en-US" sz="1200" b="1" dirty="0">
                  <a:solidFill>
                    <a:schemeClr val="bg2"/>
                  </a:solidFill>
                  <a:latin typeface="Raleway" panose="020B0503030101060003" pitchFamily="34" charset="0"/>
                </a:rPr>
                <a:t>XSS INJECTION</a:t>
              </a:r>
              <a:endParaRPr lang="en-US" sz="1200" b="1" dirty="0">
                <a:solidFill>
                  <a:schemeClr val="bg2"/>
                </a:solidFill>
                <a:latin typeface="Raleway" panose="020B0503030101060003" pitchFamily="34" charset="0"/>
              </a:endParaRPr>
            </a:p>
            <a:p>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408962"/>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5377034" y="116689"/>
            <a:ext cx="6536595" cy="646331"/>
          </a:xfrm>
          <a:prstGeom prst="rect">
            <a:avLst/>
          </a:prstGeom>
          <a:noFill/>
        </p:spPr>
        <p:txBody>
          <a:bodyPr wrap="square" rtlCol="0">
            <a:spAutoFit/>
          </a:bodyPr>
          <a:lstStyle/>
          <a:p>
            <a:pPr algn="ctr"/>
            <a:r>
              <a:rPr lang="en-US" sz="3600" dirty="0">
                <a:solidFill>
                  <a:schemeClr val="bg1">
                    <a:lumMod val="65000"/>
                  </a:schemeClr>
                </a:solidFill>
                <a:latin typeface="Raleway Black" panose="020B0A03030101060003" pitchFamily="34" charset="0"/>
              </a:rPr>
              <a:t>DOM LÀ GÌ?</a:t>
            </a:r>
            <a:endParaRPr lang="en-US" sz="3600" dirty="0">
              <a:solidFill>
                <a:schemeClr val="bg1">
                  <a:lumMod val="65000"/>
                </a:schemeClr>
              </a:solidFill>
              <a:latin typeface="Raleway Black" panose="020B0A03030101060003" pitchFamily="34" charset="0"/>
            </a:endParaRPr>
          </a:p>
        </p:txBody>
      </p:sp>
      <p:sp>
        <p:nvSpPr>
          <p:cNvPr id="39" name="TextBox 38"/>
          <p:cNvSpPr txBox="1"/>
          <p:nvPr/>
        </p:nvSpPr>
        <p:spPr>
          <a:xfrm>
            <a:off x="6188799" y="893431"/>
            <a:ext cx="5952719" cy="2535566"/>
          </a:xfrm>
          <a:prstGeom prst="rect">
            <a:avLst/>
          </a:prstGeom>
          <a:noFill/>
        </p:spPr>
        <p:txBody>
          <a:bodyPr wrap="square" rtlCol="0">
            <a:spAutoFit/>
          </a:bodyPr>
          <a:lstStyle/>
          <a:p>
            <a:pPr>
              <a:lnSpc>
                <a:spcPct val="150000"/>
              </a:lnSpc>
            </a:pPr>
            <a:r>
              <a:rPr lang="vi-VN" dirty="0">
                <a:latin typeface="Times New Roman" panose="02020603050405020304" pitchFamily="18" charset="0"/>
                <a:cs typeface="Times New Roman" panose="02020603050405020304" pitchFamily="18" charset="0"/>
              </a:rPr>
              <a:t>DOM viết tắt của Document Object Model là 1 tiêu chuẩn của W3C đưa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ra nhằm để truy xuất và thao tác dữ liệu của tài liệu có cấu trúc như HTML,XML. Mô hình này thể hiện tài liệu dưới dạng cấu trúc cây phân cấp. Mỗi thành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phần trong HTML, XML được xem như một node</a:t>
            </a:r>
            <a:r>
              <a:rPr lang="en-US" dirty="0">
                <a:latin typeface="Times New Roman" panose="02020603050405020304" pitchFamily="18" charset="0"/>
                <a:cs typeface="Times New Roman" panose="02020603050405020304" pitchFamily="18" charset="0"/>
              </a:rPr>
              <a:t>.</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94737" y="1732790"/>
            <a:ext cx="4518477" cy="3392415"/>
          </a:xfrm>
          <a:prstGeom prst="rect">
            <a:avLst/>
          </a:prstGeom>
        </p:spPr>
      </p:pic>
      <p:sp>
        <p:nvSpPr>
          <p:cNvPr id="6" name="TextBox 5"/>
          <p:cNvSpPr txBox="1"/>
          <p:nvPr/>
        </p:nvSpPr>
        <p:spPr>
          <a:xfrm>
            <a:off x="6188799" y="3307916"/>
            <a:ext cx="5770974" cy="2862322"/>
          </a:xfrm>
          <a:prstGeom prst="rect">
            <a:avLst/>
          </a:prstGeom>
          <a:noFill/>
        </p:spPr>
        <p:txBody>
          <a:bodyPr wrap="square">
            <a:spAutoFit/>
          </a:bodyPr>
          <a:lstStyle/>
          <a:p>
            <a:r>
              <a:rPr lang="vi-VN" b="1" i="0" dirty="0">
                <a:effectLst/>
                <a:latin typeface="Times New Roman" panose="02020603050405020304" pitchFamily="18" charset="0"/>
                <a:cs typeface="Times New Roman" panose="02020603050405020304" pitchFamily="18" charset="0"/>
              </a:rPr>
              <a:t>HTML DOM là 1 mô hình tiêu chuẩn cho các tài liệu</a:t>
            </a:r>
            <a:r>
              <a:rPr lang="en-US" b="1" i="0" dirty="0">
                <a:effectLst/>
                <a:latin typeface="Times New Roman" panose="02020603050405020304" pitchFamily="18" charset="0"/>
                <a:cs typeface="Times New Roman" panose="02020603050405020304" pitchFamily="18" charset="0"/>
              </a:rPr>
              <a:t> </a:t>
            </a:r>
            <a:r>
              <a:rPr lang="vi-VN" b="1" i="0" dirty="0">
                <a:effectLst/>
                <a:latin typeface="Times New Roman" panose="02020603050405020304" pitchFamily="18" charset="0"/>
                <a:cs typeface="Times New Roman" panose="02020603050405020304" pitchFamily="18" charset="0"/>
              </a:rPr>
              <a:t>HTML.HTML DOM sẽ xác định những thứ sau:</a:t>
            </a:r>
            <a:endParaRPr lang="en-US" b="1" i="0" dirty="0">
              <a:effectLst/>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a:p>
            <a:pPr marL="285750" indent="-285750">
              <a:buFontTx/>
              <a:buChar char="-"/>
            </a:pPr>
            <a:r>
              <a:rPr lang="vi-VN" i="0" dirty="0">
                <a:effectLst/>
                <a:latin typeface="Times New Roman" panose="02020603050405020304" pitchFamily="18" charset="0"/>
                <a:cs typeface="Times New Roman" panose="02020603050405020304" pitchFamily="18" charset="0"/>
              </a:rPr>
              <a:t>Các phần tử HTML (các thẻ) như các đối tượng. Các phần tử này đượcbiểu diễn dưới dạng cây phân cấp.</a:t>
            </a:r>
            <a:endParaRPr lang="en-US" i="0" dirty="0">
              <a:effectLst/>
              <a:latin typeface="Times New Roman" panose="02020603050405020304" pitchFamily="18" charset="0"/>
              <a:cs typeface="Times New Roman" panose="02020603050405020304" pitchFamily="18" charset="0"/>
            </a:endParaRPr>
          </a:p>
          <a:p>
            <a:pPr marL="285750" indent="-285750">
              <a:buFontTx/>
              <a:buChar char="-"/>
            </a:pPr>
            <a:r>
              <a:rPr lang="vi-VN" i="0" dirty="0">
                <a:effectLst/>
                <a:latin typeface="Times New Roman" panose="02020603050405020304" pitchFamily="18" charset="0"/>
                <a:cs typeface="Times New Roman" panose="02020603050405020304" pitchFamily="18" charset="0"/>
              </a:rPr>
              <a:t>Các tính chất của tất cả các phần tử HTML (innerHTML, innerText…)</a:t>
            </a:r>
            <a:r>
              <a:rPr lang="en-US"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vi-VN" i="0" dirty="0">
                <a:effectLst/>
                <a:latin typeface="Times New Roman" panose="02020603050405020304" pitchFamily="18" charset="0"/>
                <a:cs typeface="Times New Roman" panose="02020603050405020304" pitchFamily="18" charset="0"/>
              </a:rPr>
              <a:t>Các sự kiện của tất cả các phần tử html (click, focus…)</a:t>
            </a:r>
            <a:r>
              <a:rPr lang="en-US" i="0" dirty="0">
                <a:effectLst/>
                <a:latin typeface="Times New Roman" panose="02020603050405020304" pitchFamily="18" charset="0"/>
                <a:cs typeface="Times New Roman" panose="02020603050405020304" pitchFamily="18" charset="0"/>
              </a:rPr>
              <a:t>.</a:t>
            </a:r>
            <a:endParaRPr lang="en-US" i="0" dirty="0">
              <a:effectLst/>
              <a:latin typeface="Times New Roman" panose="02020603050405020304" pitchFamily="18" charset="0"/>
              <a:cs typeface="Times New Roman" panose="02020603050405020304" pitchFamily="18" charset="0"/>
            </a:endParaRPr>
          </a:p>
          <a:p>
            <a:pPr marL="285750" indent="-285750">
              <a:buFontTx/>
              <a:buChar char="-"/>
            </a:pPr>
            <a:r>
              <a:rPr lang="vi-VN" i="0" dirty="0">
                <a:effectLst/>
                <a:latin typeface="Times New Roman" panose="02020603050405020304" pitchFamily="18" charset="0"/>
                <a:cs typeface="Times New Roman" panose="02020603050405020304" pitchFamily="18" charset="0"/>
              </a:rPr>
              <a:t>Các phương thức để thao tác vào các phần tử html</a:t>
            </a:r>
            <a:r>
              <a:rPr lang="en-US" i="0" dirty="0">
                <a:effectLst/>
                <a:latin typeface="Times New Roman" panose="02020603050405020304" pitchFamily="18" charset="0"/>
                <a:cs typeface="Times New Roman" panose="02020603050405020304" pitchFamily="18" charset="0"/>
              </a:rPr>
              <a:t>.</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0"/>
                                  </p:stCondLst>
                                  <p:iterate type="lt">
                                    <p:tmPct val="10000"/>
                                  </p:iterate>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 calcmode="lin" valueType="num">
                                      <p:cBhvr>
                                        <p:cTn id="21" dur="500" fill="hold"/>
                                        <p:tgtEl>
                                          <p:spTgt spid="37"/>
                                        </p:tgtEl>
                                        <p:attrNameLst>
                                          <p:attrName>style.rotation</p:attrName>
                                        </p:attrNameLst>
                                      </p:cBhvr>
                                      <p:tavLst>
                                        <p:tav tm="0">
                                          <p:val>
                                            <p:fltVal val="360"/>
                                          </p:val>
                                        </p:tav>
                                        <p:tav tm="100000">
                                          <p:val>
                                            <p:fltVal val="0"/>
                                          </p:val>
                                        </p:tav>
                                      </p:tavLst>
                                    </p:anim>
                                    <p:animEffect transition="in" filter="fade">
                                      <p:cBhvr>
                                        <p:cTn id="22" dur="500"/>
                                        <p:tgtEl>
                                          <p:spTgt spid="37"/>
                                        </p:tgtEl>
                                      </p:cBhvr>
                                    </p:animEffect>
                                  </p:childTnLst>
                                </p:cTn>
                              </p:par>
                              <p:par>
                                <p:cTn id="23" presetID="23" presetClass="entr" presetSubtype="16" fill="hold" grpId="0" nodeType="withEffect">
                                  <p:stCondLst>
                                    <p:cond delay="1600"/>
                                  </p:stCondLst>
                                  <p:iterate type="wd">
                                    <p:tmPct val="10000"/>
                                  </p:iterate>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childTnLst>
                                </p:cTn>
                              </p:par>
                              <p:par>
                                <p:cTn id="27" presetID="2" presetClass="entr" presetSubtype="4" fill="hold" nodeType="withEffect">
                                  <p:stCondLst>
                                    <p:cond delay="16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1000"/>
                                        <p:tgtEl>
                                          <p:spTgt spid="39">
                                            <p:txEl>
                                              <p:pRg st="0" end="0"/>
                                            </p:txEl>
                                          </p:spTgt>
                                        </p:tgtEl>
                                      </p:cBhvr>
                                    </p:animEffect>
                                    <p:anim calcmode="lin" valueType="num">
                                      <p:cBhvr>
                                        <p:cTn id="36"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1000"/>
                                        <p:tgtEl>
                                          <p:spTgt spid="6">
                                            <p:txEl>
                                              <p:pRg st="0" end="0"/>
                                            </p:txEl>
                                          </p:spTgt>
                                        </p:tgtEl>
                                      </p:cBhvr>
                                    </p:animEffect>
                                    <p:anim calcmode="lin" valueType="num">
                                      <p:cBhvr>
                                        <p:cTn id="4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1000"/>
                                        <p:tgtEl>
                                          <p:spTgt spid="6">
                                            <p:txEl>
                                              <p:pRg st="2" end="2"/>
                                            </p:txEl>
                                          </p:spTgt>
                                        </p:tgtEl>
                                      </p:cBhvr>
                                    </p:animEffect>
                                    <p:anim calcmode="lin" valueType="num">
                                      <p:cBhvr>
                                        <p:cTn id="4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1000"/>
                                        <p:tgtEl>
                                          <p:spTgt spid="6">
                                            <p:txEl>
                                              <p:pRg st="3" end="3"/>
                                            </p:txEl>
                                          </p:spTgt>
                                        </p:tgtEl>
                                      </p:cBhvr>
                                    </p:animEffect>
                                    <p:anim calcmode="lin" valueType="num">
                                      <p:cBhvr>
                                        <p:cTn id="5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1000"/>
                                        <p:tgtEl>
                                          <p:spTgt spid="6">
                                            <p:txEl>
                                              <p:pRg st="4" end="4"/>
                                            </p:txEl>
                                          </p:spTgt>
                                        </p:tgtEl>
                                      </p:cBhvr>
                                    </p:animEffect>
                                    <p:anim calcmode="lin" valueType="num">
                                      <p:cBhvr>
                                        <p:cTn id="5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1000"/>
                                        <p:tgtEl>
                                          <p:spTgt spid="6">
                                            <p:txEl>
                                              <p:pRg st="5" end="5"/>
                                            </p:txEl>
                                          </p:spTgt>
                                        </p:tgtEl>
                                      </p:cBhvr>
                                    </p:animEffect>
                                    <p:anim calcmode="lin" valueType="num">
                                      <p:cBhvr>
                                        <p:cTn id="6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7"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863548" y="160924"/>
            <a:ext cx="6802545" cy="3085859"/>
          </a:xfrm>
          <a:prstGeom prst="rect">
            <a:avLst/>
          </a:prstGeom>
        </p:spPr>
      </p:pic>
      <p:sp>
        <p:nvSpPr>
          <p:cNvPr id="8" name="TextBox 7"/>
          <p:cNvSpPr txBox="1"/>
          <p:nvPr/>
        </p:nvSpPr>
        <p:spPr>
          <a:xfrm>
            <a:off x="238538" y="160924"/>
            <a:ext cx="4465983" cy="7106048"/>
          </a:xfrm>
          <a:prstGeom prst="rect">
            <a:avLst/>
          </a:prstGeom>
          <a:noFill/>
        </p:spPr>
        <p:txBody>
          <a:bodyPr wrap="square">
            <a:spAutoFit/>
          </a:bodyPr>
          <a:lstStyle/>
          <a:p>
            <a:pPr>
              <a:lnSpc>
                <a:spcPct val="150000"/>
              </a:lnSpc>
            </a:pPr>
            <a:r>
              <a:rPr lang="vi-VN" dirty="0"/>
              <a:t>Để hiểu thêm về DOM-based XSS ta cần biết về 2 khái niệm: </a:t>
            </a:r>
            <a:endParaRPr lang="en-US" dirty="0"/>
          </a:p>
          <a:p>
            <a:pPr>
              <a:lnSpc>
                <a:spcPct val="150000"/>
              </a:lnSpc>
            </a:pPr>
            <a:endParaRPr lang="en-US" dirty="0"/>
          </a:p>
          <a:p>
            <a:pPr marL="285750" indent="-285750">
              <a:lnSpc>
                <a:spcPct val="150000"/>
              </a:lnSpc>
              <a:buFont typeface="Arial" panose="020B0604020202020204" pitchFamily="34" charset="0"/>
              <a:buChar char="•"/>
            </a:pPr>
            <a:r>
              <a:rPr lang="vi-VN" b="1" dirty="0"/>
              <a:t>Source</a:t>
            </a:r>
            <a:r>
              <a:rPr lang="vi-VN" dirty="0"/>
              <a:t>: là những vị trí mà mã độc sẽ chứa ở trong đó và ứng dụng sẽ</a:t>
            </a:r>
            <a:r>
              <a:rPr lang="en-US" dirty="0"/>
              <a:t> </a:t>
            </a:r>
            <a:r>
              <a:rPr lang="vi-VN" dirty="0"/>
              <a:t>lấy mã độc ra từ vị trí đó. Có 4 loại source khác nhau</a:t>
            </a:r>
            <a:r>
              <a:rPr lang="en-US" dirty="0"/>
              <a:t>:</a:t>
            </a:r>
            <a:endParaRPr lang="en-US" dirty="0"/>
          </a:p>
          <a:p>
            <a:pPr>
              <a:lnSpc>
                <a:spcPct val="150000"/>
              </a:lnSpc>
            </a:pPr>
            <a:endParaRPr lang="en-US" dirty="0"/>
          </a:p>
          <a:p>
            <a:pPr>
              <a:lnSpc>
                <a:spcPct val="150000"/>
              </a:lnSpc>
            </a:pPr>
            <a:endParaRPr lang="en-US" dirty="0"/>
          </a:p>
          <a:p>
            <a:pPr marL="285750" indent="-285750">
              <a:lnSpc>
                <a:spcPct val="150000"/>
              </a:lnSpc>
              <a:buFont typeface="Arial" panose="020B0604020202020204" pitchFamily="34" charset="0"/>
              <a:buChar char="•"/>
            </a:pPr>
            <a:r>
              <a:rPr lang="vi-VN" b="1" dirty="0"/>
              <a:t>Sink</a:t>
            </a:r>
            <a:r>
              <a:rPr lang="vi-VN" dirty="0"/>
              <a:t>: là nơi mà mã độc được truyền vào từ source và được thực thi. Nói</a:t>
            </a:r>
            <a:r>
              <a:rPr lang="en-US" dirty="0"/>
              <a:t> </a:t>
            </a:r>
            <a:r>
              <a:rPr lang="vi-VN" dirty="0"/>
              <a:t>cách khác, sink là các method hoặc property nguy hiểm có thể thực hiện mã độc</a:t>
            </a:r>
            <a:r>
              <a:rPr lang="en-US" dirty="0"/>
              <a:t> </a:t>
            </a:r>
            <a:r>
              <a:rPr lang="vi-VN" dirty="0"/>
              <a:t>được lấy từ source. Có 3 loại sink khác nhau</a:t>
            </a:r>
            <a:r>
              <a:rPr lang="en-US" dirty="0"/>
              <a:t>:</a:t>
            </a:r>
            <a:br>
              <a:rPr lang="vi-VN" dirty="0"/>
            </a:br>
            <a:br>
              <a:rPr lang="vi-VN" dirty="0"/>
            </a:b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4863549" y="3611216"/>
            <a:ext cx="6802544" cy="3085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1000"/>
                                        <p:tgtEl>
                                          <p:spTgt spid="8">
                                            <p:txEl>
                                              <p:pRg st="5" end="5"/>
                                            </p:txEl>
                                          </p:spTgt>
                                        </p:tgtEl>
                                      </p:cBhvr>
                                    </p:animEffect>
                                    <p:anim calcmode="lin" valueType="num">
                                      <p:cBhvr>
                                        <p:cTn id="2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5"/>
          <p:cNvSpPr/>
          <p:nvPr/>
        </p:nvSpPr>
        <p:spPr>
          <a:xfrm>
            <a:off x="0" y="0"/>
            <a:ext cx="4863730" cy="6858000"/>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FFFF"/>
              </a:solidFill>
              <a:latin typeface="linea-basic-10" charset="0"/>
              <a:ea typeface="linea-basic-10" charset="0"/>
              <a:cs typeface="linea-basic-10"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919566" y="771664"/>
            <a:ext cx="4002158" cy="5877889"/>
          </a:xfrm>
          <a:prstGeom prst="rect">
            <a:avLst/>
          </a:prstGeom>
        </p:spPr>
      </p:pic>
      <p:grpSp>
        <p:nvGrpSpPr>
          <p:cNvPr id="19" name="Group 18"/>
          <p:cNvGrpSpPr/>
          <p:nvPr/>
        </p:nvGrpSpPr>
        <p:grpSpPr>
          <a:xfrm>
            <a:off x="1393959" y="383654"/>
            <a:ext cx="2094110" cy="523220"/>
            <a:chOff x="581869" y="6345777"/>
            <a:chExt cx="1374043" cy="523220"/>
          </a:xfrm>
        </p:grpSpPr>
        <p:sp>
          <p:nvSpPr>
            <p:cNvPr id="20" name="TextBox 19"/>
            <p:cNvSpPr txBox="1"/>
            <p:nvPr/>
          </p:nvSpPr>
          <p:spPr>
            <a:xfrm>
              <a:off x="776756" y="6345777"/>
              <a:ext cx="1179156" cy="523220"/>
            </a:xfrm>
            <a:prstGeom prst="rect">
              <a:avLst/>
            </a:prstGeom>
            <a:noFill/>
          </p:spPr>
          <p:txBody>
            <a:bodyPr wrap="square" rtlCol="0">
              <a:spAutoFit/>
            </a:bodyPr>
            <a:lstStyle/>
            <a:p>
              <a:r>
                <a:rPr lang="en-US" sz="1600" b="1" dirty="0">
                  <a:solidFill>
                    <a:schemeClr val="bg2"/>
                  </a:solidFill>
                  <a:latin typeface="Raleway" panose="020B0503030101060003" pitchFamily="34" charset="0"/>
                </a:rPr>
                <a:t>XSS INJECTION</a:t>
              </a:r>
              <a:endParaRPr lang="en-US" sz="1600" b="1" dirty="0">
                <a:solidFill>
                  <a:schemeClr val="bg2"/>
                </a:solidFill>
                <a:latin typeface="Raleway" panose="020B0503030101060003" pitchFamily="34" charset="0"/>
              </a:endParaRPr>
            </a:p>
            <a:p>
              <a:endParaRPr lang="en-US" sz="1200" b="1" dirty="0">
                <a:solidFill>
                  <a:schemeClr val="bg1"/>
                </a:solidFill>
                <a:latin typeface="Raleway" panose="020B0503030101060003" pitchFamily="34" charset="0"/>
              </a:endParaRPr>
            </a:p>
          </p:txBody>
        </p:sp>
        <p:sp>
          <p:nvSpPr>
            <p:cNvPr id="21" name="Rectangle: Rounded Corners 20"/>
            <p:cNvSpPr/>
            <p:nvPr/>
          </p:nvSpPr>
          <p:spPr>
            <a:xfrm>
              <a:off x="581869" y="6408962"/>
              <a:ext cx="182880" cy="1828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5297521" y="274442"/>
            <a:ext cx="6536595" cy="646331"/>
          </a:xfrm>
          <a:prstGeom prst="rect">
            <a:avLst/>
          </a:prstGeom>
          <a:noFill/>
        </p:spPr>
        <p:txBody>
          <a:bodyPr wrap="square" rtlCol="0">
            <a:spAutoFit/>
          </a:bodyPr>
          <a:lstStyle/>
          <a:p>
            <a:pPr algn="ctr"/>
            <a:r>
              <a:rPr lang="en-US" sz="3600" b="1" dirty="0">
                <a:solidFill>
                  <a:schemeClr val="tx1">
                    <a:lumMod val="50000"/>
                    <a:lumOff val="50000"/>
                  </a:schemeClr>
                </a:solidFill>
                <a:latin typeface="Open Sans" panose="020B0606030504020204" pitchFamily="34" charset="0"/>
              </a:rPr>
              <a:t>DOM-BASED XSS</a:t>
            </a:r>
            <a:endParaRPr lang="en-US" sz="3600" b="1" dirty="0">
              <a:solidFill>
                <a:schemeClr val="tx1">
                  <a:lumMod val="50000"/>
                  <a:lumOff val="50000"/>
                </a:schemeClr>
              </a:solidFill>
              <a:latin typeface="Open Sans" panose="020B0606030504020204" pitchFamily="34" charset="0"/>
            </a:endParaRPr>
          </a:p>
        </p:txBody>
      </p:sp>
      <p:sp>
        <p:nvSpPr>
          <p:cNvPr id="39" name="TextBox 38"/>
          <p:cNvSpPr txBox="1"/>
          <p:nvPr/>
        </p:nvSpPr>
        <p:spPr>
          <a:xfrm>
            <a:off x="5992837" y="1015154"/>
            <a:ext cx="5730675" cy="5859553"/>
          </a:xfrm>
          <a:prstGeom prst="rect">
            <a:avLst/>
          </a:prstGeom>
          <a:noFill/>
        </p:spPr>
        <p:txBody>
          <a:bodyPr wrap="square" rtlCol="0">
            <a:spAutoFit/>
          </a:bodyPr>
          <a:lstStyle/>
          <a:p>
            <a:pPr>
              <a:lnSpc>
                <a:spcPct val="150000"/>
              </a:lnSpc>
            </a:pPr>
            <a:r>
              <a:rPr lang="vi-VN" dirty="0"/>
              <a:t>DOM-based XSS là dạng tấn công khai thác quá trình xử lý dữ liệu được</a:t>
            </a:r>
            <a:r>
              <a:rPr lang="en-US" dirty="0"/>
              <a:t> </a:t>
            </a:r>
            <a:r>
              <a:rPr lang="vi-VN" dirty="0"/>
              <a:t>thực hiện bên phía máy khách (client) thường dùng JavaScript để xử lý. Mã độc</a:t>
            </a:r>
            <a:r>
              <a:rPr lang="en-US" dirty="0"/>
              <a:t> </a:t>
            </a:r>
            <a:r>
              <a:rPr lang="vi-VN" dirty="0"/>
              <a:t>sẽ được đọc ra từ các source và được đưa vào các sink sau đó mã độc sẽ được</a:t>
            </a:r>
            <a:r>
              <a:rPr lang="en-US" dirty="0"/>
              <a:t> </a:t>
            </a:r>
            <a:r>
              <a:rPr lang="vi-VN" dirty="0"/>
              <a:t>thực thi. Việc đọc mã độc và thực thi mã độc sẽ diễn ra hoàn toàn ở trình duyệt</a:t>
            </a:r>
            <a:r>
              <a:rPr lang="en-US" dirty="0"/>
              <a:t>.</a:t>
            </a:r>
            <a:endParaRPr lang="en-US" dirty="0"/>
          </a:p>
          <a:p>
            <a:pPr>
              <a:lnSpc>
                <a:spcPct val="150000"/>
              </a:lnSpc>
            </a:pPr>
            <a:br>
              <a:rPr lang="vi-VN" dirty="0"/>
            </a:br>
            <a:r>
              <a:rPr lang="en-US" dirty="0" err="1"/>
              <a:t>Ví</a:t>
            </a:r>
            <a:r>
              <a:rPr lang="en-US" dirty="0"/>
              <a:t> </a:t>
            </a:r>
            <a:r>
              <a:rPr lang="en-US" dirty="0" err="1"/>
              <a:t>dụ</a:t>
            </a:r>
            <a:r>
              <a:rPr lang="en-US" dirty="0"/>
              <a:t>:</a:t>
            </a:r>
            <a:endParaRPr lang="en-US" dirty="0"/>
          </a:p>
          <a:p>
            <a:pPr marL="285750" indent="-285750">
              <a:lnSpc>
                <a:spcPct val="150000"/>
              </a:lnSpc>
              <a:buFontTx/>
              <a:buChar char="-"/>
            </a:pPr>
            <a:r>
              <a:rPr lang="en-US" dirty="0"/>
              <a:t>Source: </a:t>
            </a:r>
            <a:r>
              <a:rPr lang="en-US" dirty="0" err="1"/>
              <a:t>location.href</a:t>
            </a:r>
            <a:endParaRPr lang="en-US" dirty="0"/>
          </a:p>
          <a:p>
            <a:pPr marL="285750" indent="-285750">
              <a:lnSpc>
                <a:spcPct val="150000"/>
              </a:lnSpc>
              <a:buFontTx/>
              <a:buChar char="-"/>
            </a:pPr>
            <a:r>
              <a:rPr lang="en-US" dirty="0"/>
              <a:t>Sink: inner.HTML</a:t>
            </a:r>
            <a:endParaRPr lang="en-US" dirty="0"/>
          </a:p>
          <a:p>
            <a:pPr marL="285750" indent="-285750">
              <a:lnSpc>
                <a:spcPct val="150000"/>
              </a:lnSpc>
              <a:buFontTx/>
              <a:buChar char="-"/>
            </a:pPr>
            <a:r>
              <a:rPr lang="en-US" dirty="0" err="1"/>
              <a:t>Mã</a:t>
            </a:r>
            <a:r>
              <a:rPr lang="en-US" dirty="0"/>
              <a:t> </a:t>
            </a:r>
            <a:r>
              <a:rPr lang="en-US" dirty="0" err="1"/>
              <a:t>độc</a:t>
            </a:r>
            <a:r>
              <a:rPr lang="en-US" dirty="0"/>
              <a:t>: </a:t>
            </a:r>
            <a:r>
              <a:rPr lang="en-US" dirty="0" err="1"/>
              <a:t>giá</a:t>
            </a:r>
            <a:r>
              <a:rPr lang="en-US" dirty="0"/>
              <a:t> </a:t>
            </a:r>
            <a:r>
              <a:rPr lang="en-US" dirty="0" err="1"/>
              <a:t>trị</a:t>
            </a:r>
            <a:r>
              <a:rPr lang="en-US" dirty="0"/>
              <a:t> </a:t>
            </a:r>
            <a:r>
              <a:rPr lang="en-US" dirty="0" err="1"/>
              <a:t>của</a:t>
            </a:r>
            <a:r>
              <a:rPr lang="en-US" dirty="0"/>
              <a:t> name</a:t>
            </a:r>
            <a:br>
              <a:rPr lang="en-US" dirty="0"/>
            </a:br>
            <a:br>
              <a:rPr lang="vi-VN" dirty="0"/>
            </a:b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AutoShape 2" descr="The process of stored XSS Attack | Download Scientific Diagra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 name="Picture 4"/>
          <p:cNvPicPr>
            <a:picLocks noChangeAspect="1"/>
          </p:cNvPicPr>
          <p:nvPr/>
        </p:nvPicPr>
        <p:blipFill>
          <a:blip r:embed="rId2"/>
          <a:stretch>
            <a:fillRect/>
          </a:stretch>
        </p:blipFill>
        <p:spPr>
          <a:xfrm>
            <a:off x="647897" y="2090340"/>
            <a:ext cx="4545496" cy="3240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pan dir="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 decel="100000"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0"/>
                                  </p:stCondLst>
                                  <p:iterate type="lt">
                                    <p:tmPct val="10000"/>
                                  </p:iterate>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 calcmode="lin" valueType="num">
                                      <p:cBhvr>
                                        <p:cTn id="21" dur="500" fill="hold"/>
                                        <p:tgtEl>
                                          <p:spTgt spid="37"/>
                                        </p:tgtEl>
                                        <p:attrNameLst>
                                          <p:attrName>style.rotation</p:attrName>
                                        </p:attrNameLst>
                                      </p:cBhvr>
                                      <p:tavLst>
                                        <p:tav tm="0">
                                          <p:val>
                                            <p:fltVal val="360"/>
                                          </p:val>
                                        </p:tav>
                                        <p:tav tm="100000">
                                          <p:val>
                                            <p:fltVal val="0"/>
                                          </p:val>
                                        </p:tav>
                                      </p:tavLst>
                                    </p:anim>
                                    <p:animEffect transition="in" filter="fade">
                                      <p:cBhvr>
                                        <p:cTn id="22" dur="500"/>
                                        <p:tgtEl>
                                          <p:spTgt spid="37"/>
                                        </p:tgtEl>
                                      </p:cBhvr>
                                    </p:animEffect>
                                  </p:childTnLst>
                                </p:cTn>
                              </p:par>
                              <p:par>
                                <p:cTn id="23" presetID="23" presetClass="entr" presetSubtype="16" fill="hold" grpId="0" nodeType="withEffect">
                                  <p:stCondLst>
                                    <p:cond delay="1600"/>
                                  </p:stCondLst>
                                  <p:iterate type="wd">
                                    <p:tmPct val="10000"/>
                                  </p:iterate>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childTnLst>
                                </p:cTn>
                              </p:par>
                              <p:par>
                                <p:cTn id="27" presetID="2" presetClass="entr" presetSubtype="4" fill="hold" nodeType="withEffect">
                                  <p:stCondLst>
                                    <p:cond delay="160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 calcmode="lin" valueType="num">
                                      <p:cBhvr additive="base">
                                        <p:cTn id="3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xEl>
                                              <p:pRg st="1" end="1"/>
                                            </p:txEl>
                                          </p:spTgt>
                                        </p:tgtEl>
                                        <p:attrNameLst>
                                          <p:attrName>style.visibility</p:attrName>
                                        </p:attrNameLst>
                                      </p:cBhvr>
                                      <p:to>
                                        <p:strVal val="visible"/>
                                      </p:to>
                                    </p:set>
                                    <p:anim calcmode="lin" valueType="num">
                                      <p:cBhvr additive="base">
                                        <p:cTn id="41"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
                                            <p:txEl>
                                              <p:pRg st="2" end="2"/>
                                            </p:txEl>
                                          </p:spTgt>
                                        </p:tgtEl>
                                        <p:attrNameLst>
                                          <p:attrName>style.visibility</p:attrName>
                                        </p:attrNameLst>
                                      </p:cBhvr>
                                      <p:to>
                                        <p:strVal val="visible"/>
                                      </p:to>
                                    </p:set>
                                    <p:anim calcmode="lin" valueType="num">
                                      <p:cBhvr additive="base">
                                        <p:cTn id="45"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9">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
                                            <p:txEl>
                                              <p:pRg st="3" end="3"/>
                                            </p:txEl>
                                          </p:spTgt>
                                        </p:tgtEl>
                                        <p:attrNameLst>
                                          <p:attrName>style.visibility</p:attrName>
                                        </p:attrNameLst>
                                      </p:cBhvr>
                                      <p:to>
                                        <p:strVal val="visible"/>
                                      </p:to>
                                    </p:set>
                                    <p:anim calcmode="lin" valueType="num">
                                      <p:cBhvr additive="base">
                                        <p:cTn id="49"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
                                            <p:txEl>
                                              <p:pRg st="4" end="4"/>
                                            </p:txEl>
                                          </p:spTgt>
                                        </p:tgtEl>
                                        <p:attrNameLst>
                                          <p:attrName>style.visibility</p:attrName>
                                        </p:attrNameLst>
                                      </p:cBhvr>
                                      <p:to>
                                        <p:strVal val="visible"/>
                                      </p:to>
                                    </p:set>
                                    <p:anim calcmode="lin" valueType="num">
                                      <p:cBhvr additive="base">
                                        <p:cTn id="53"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7"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p:cNvSpPr>
            <a:spLocks noGrp="1" noRot="1" noChangeAspect="1" noMove="1" noResize="1" noEditPoints="1" noAdjustHandles="1" noChangeArrowheads="1" noChangeShapeType="1" noTextEdit="1"/>
          </p:cNvSpPr>
          <p:nvPr/>
        </p:nvSpPr>
        <p:spPr>
          <a:xfrm>
            <a:off x="6573903" y="0"/>
            <a:ext cx="5618097" cy="6858000"/>
          </a:xfrm>
          <a:custGeom>
            <a:avLst/>
            <a:gdLst>
              <a:gd name="connsiteX0" fmla="*/ 0 w 5618097"/>
              <a:gd name="connsiteY0" fmla="*/ 0 h 6858000"/>
              <a:gd name="connsiteX1" fmla="*/ 2543718 w 5618097"/>
              <a:gd name="connsiteY1" fmla="*/ 0 h 6858000"/>
              <a:gd name="connsiteX2" fmla="*/ 3057210 w 5618097"/>
              <a:gd name="connsiteY2" fmla="*/ 0 h 6858000"/>
              <a:gd name="connsiteX3" fmla="*/ 5618097 w 5618097"/>
              <a:gd name="connsiteY3" fmla="*/ 0 h 6858000"/>
              <a:gd name="connsiteX4" fmla="*/ 5618097 w 5618097"/>
              <a:gd name="connsiteY4" fmla="*/ 6858000 h 6858000"/>
              <a:gd name="connsiteX5" fmla="*/ 3057210 w 5618097"/>
              <a:gd name="connsiteY5" fmla="*/ 6858000 h 6858000"/>
              <a:gd name="connsiteX6" fmla="*/ 2543718 w 5618097"/>
              <a:gd name="connsiteY6" fmla="*/ 6858000 h 6858000"/>
              <a:gd name="connsiteX7" fmla="*/ 1 w 5618097"/>
              <a:gd name="connsiteY7" fmla="*/ 6858000 h 6858000"/>
              <a:gd name="connsiteX8" fmla="*/ 4006 w 5618097"/>
              <a:gd name="connsiteY8" fmla="*/ 6854853 h 6858000"/>
              <a:gd name="connsiteX9" fmla="*/ 1619628 w 5618097"/>
              <a:gd name="connsiteY9" fmla="*/ 3429000 h 6858000"/>
              <a:gd name="connsiteX10" fmla="*/ 4006 w 5618097"/>
              <a:gd name="connsiteY10"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8097" h="6858000">
                <a:moveTo>
                  <a:pt x="0" y="0"/>
                </a:moveTo>
                <a:lnTo>
                  <a:pt x="2543718" y="0"/>
                </a:lnTo>
                <a:lnTo>
                  <a:pt x="3057210" y="0"/>
                </a:lnTo>
                <a:lnTo>
                  <a:pt x="5618097" y="0"/>
                </a:lnTo>
                <a:lnTo>
                  <a:pt x="5618097" y="6858000"/>
                </a:lnTo>
                <a:lnTo>
                  <a:pt x="3057210" y="6858000"/>
                </a:lnTo>
                <a:lnTo>
                  <a:pt x="2543718" y="6858000"/>
                </a:lnTo>
                <a:lnTo>
                  <a:pt x="1" y="6858000"/>
                </a:lnTo>
                <a:lnTo>
                  <a:pt x="4006" y="6854853"/>
                </a:lnTo>
                <a:cubicBezTo>
                  <a:pt x="990707" y="6040555"/>
                  <a:pt x="1619628" y="4808224"/>
                  <a:pt x="1619628" y="3429000"/>
                </a:cubicBezTo>
                <a:cubicBezTo>
                  <a:pt x="1619628" y="2049777"/>
                  <a:pt x="990707" y="817446"/>
                  <a:pt x="4006" y="314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p:cNvSpPr txBox="1"/>
          <p:nvPr/>
        </p:nvSpPr>
        <p:spPr>
          <a:xfrm>
            <a:off x="112643" y="351644"/>
            <a:ext cx="11809571" cy="523220"/>
          </a:xfrm>
          <a:prstGeom prst="rect">
            <a:avLst/>
          </a:prstGeom>
          <a:noFill/>
        </p:spPr>
        <p:txBody>
          <a:bodyPr wrap="square">
            <a:spAutoFit/>
          </a:bodyPr>
          <a:lstStyle/>
          <a:p>
            <a:pPr algn="ctr"/>
            <a:r>
              <a:rPr lang="en-US" sz="2800" b="1" dirty="0">
                <a:solidFill>
                  <a:srgbClr val="40B74D"/>
                </a:solidFill>
                <a:highlight>
                  <a:srgbClr val="DBF084"/>
                </a:highlight>
                <a:latin typeface="Raleway" panose="020B0503030101060003" pitchFamily="34" charset="0"/>
              </a:rPr>
              <a:t>SƠ ĐỒ CHI TIẾT CÁC BƯỚC THỰC HIỆN TẤN CÔNG DOM-BASED XSS</a:t>
            </a:r>
            <a:endParaRPr lang="en-US" sz="2800" b="1" dirty="0">
              <a:solidFill>
                <a:srgbClr val="40B74D"/>
              </a:solidFill>
              <a:highlight>
                <a:srgbClr val="DBF084"/>
              </a:highlight>
              <a:latin typeface="Raleway" panose="020B0503030101060003" pitchFamily="34" charset="0"/>
            </a:endParaRPr>
          </a:p>
        </p:txBody>
      </p:sp>
      <p:pic>
        <p:nvPicPr>
          <p:cNvPr id="4098" name="Picture 2" descr="Các kiểu khai thác XSS – Phần 3: DOM Based X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643" y="1226508"/>
            <a:ext cx="11966713" cy="5486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descr="D:\Users\Henry\Downloads\SQLnjection.jpgSQLnjection"/>
          <p:cNvPicPr>
            <a:picLocks noGrp="1" noChangeAspect="1"/>
          </p:cNvPicPr>
          <p:nvPr>
            <p:ph type="pic" sz="quarter" idx="12"/>
          </p:nvPr>
        </p:nvPicPr>
        <p:blipFill>
          <a:blip r:embed="rId1"/>
          <a:srcRect/>
          <a:stretch>
            <a:fillRect/>
          </a:stretch>
        </p:blipFill>
        <p:spPr>
          <a:xfrm>
            <a:off x="8766810" y="3957955"/>
            <a:ext cx="3274060" cy="2496185"/>
          </a:xfrm>
          <a:prstGeom prst="roundRect">
            <a:avLst/>
          </a:prstGeom>
        </p:spPr>
      </p:pic>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9" name="TextBox 18"/>
          <p:cNvSpPr txBox="1"/>
          <p:nvPr/>
        </p:nvSpPr>
        <p:spPr>
          <a:xfrm>
            <a:off x="513404" y="228"/>
            <a:ext cx="6111875" cy="922020"/>
          </a:xfrm>
          <a:prstGeom prst="rect">
            <a:avLst/>
          </a:prstGeom>
          <a:noFill/>
        </p:spPr>
        <p:txBody>
          <a:bodyPr wrap="none" rtlCol="0">
            <a:spAutoFit/>
          </a:bodyPr>
          <a:p>
            <a:pPr algn="ctr"/>
            <a:r>
              <a:rPr lang="en-US" sz="5400" dirty="0">
                <a:gradFill>
                  <a:gsLst>
                    <a:gs pos="0">
                      <a:srgbClr val="90CF5B"/>
                    </a:gs>
                    <a:gs pos="100000">
                      <a:srgbClr val="3DB64D"/>
                    </a:gs>
                  </a:gsLst>
                  <a:lin ang="0" scaled="1"/>
                </a:gradFill>
                <a:latin typeface="Raleway Black" panose="020B0A03030101060003" pitchFamily="34" charset="0"/>
              </a:rPr>
              <a:t>SQL Injection </a:t>
            </a:r>
            <a:r>
              <a:rPr lang="en-US" sz="5400" dirty="0">
                <a:solidFill>
                  <a:schemeClr val="bg1">
                    <a:lumMod val="65000"/>
                  </a:schemeClr>
                </a:solidFill>
                <a:latin typeface="Raleway Black" panose="020B0A03030101060003" pitchFamily="34" charset="0"/>
                <a:sym typeface="+mn-ea"/>
              </a:rPr>
              <a:t>là gì?</a:t>
            </a:r>
            <a:endParaRPr lang="en-US" sz="5400" dirty="0">
              <a:solidFill>
                <a:schemeClr val="bg1">
                  <a:lumMod val="65000"/>
                </a:schemeClr>
              </a:solidFill>
              <a:latin typeface="Raleway Black" panose="020B0A03030101060003" pitchFamily="34" charset="0"/>
            </a:endParaRPr>
          </a:p>
        </p:txBody>
      </p:sp>
      <p:sp>
        <p:nvSpPr>
          <p:cNvPr id="13" name="TextBox 6"/>
          <p:cNvSpPr txBox="1"/>
          <p:nvPr/>
        </p:nvSpPr>
        <p:spPr>
          <a:xfrm>
            <a:off x="284480" y="1363345"/>
            <a:ext cx="11600815" cy="4030980"/>
          </a:xfrm>
          <a:prstGeom prst="rect">
            <a:avLst/>
          </a:prstGeom>
          <a:noFill/>
        </p:spPr>
        <p:txBody>
          <a:bodyPr wrap="square" rtlCol="0">
            <a:spAutoFit/>
          </a:bodyPr>
          <a:p>
            <a:pPr algn="just"/>
            <a:r>
              <a:rPr lang="en-US" sz="3200" dirty="0">
                <a:gradFill>
                  <a:gsLst>
                    <a:gs pos="0">
                      <a:srgbClr val="90CF5B"/>
                    </a:gs>
                    <a:gs pos="100000">
                      <a:srgbClr val="3DB64D"/>
                    </a:gs>
                  </a:gsLst>
                  <a:lin ang="0" scaled="1"/>
                </a:gradFill>
                <a:latin typeface="Raleway Black" panose="020B0A03030101060003" pitchFamily="34" charset="0"/>
                <a:sym typeface="+mn-ea"/>
              </a:rPr>
              <a:t>SQL Injection</a:t>
            </a:r>
            <a:r>
              <a:rPr lang="en-US" sz="3200">
                <a:solidFill>
                  <a:schemeClr val="bg1">
                    <a:lumMod val="50000"/>
                  </a:schemeClr>
                </a:solidFill>
                <a:latin typeface="Calibri" panose="020F0502020204030204" charset="0"/>
                <a:cs typeface="Calibri" panose="020F0502020204030204" charset="0"/>
              </a:rPr>
              <a:t> là một hình thức tấn công bằng cách chèn thêm các đoạn mã truy vấn “độc hại”  trong chuỗi dữ liệu được nhập vào từ người dùng, sau đó nó được gửi tới SQL Server để phân tích và thực thi. </a:t>
            </a:r>
            <a:endParaRPr lang="en-US" sz="3200">
              <a:solidFill>
                <a:schemeClr val="bg1">
                  <a:lumMod val="50000"/>
                </a:schemeClr>
              </a:solidFill>
              <a:latin typeface="Calibri" panose="020F0502020204030204" charset="0"/>
              <a:cs typeface="Calibri" panose="020F0502020204030204" charset="0"/>
            </a:endParaRPr>
          </a:p>
          <a:p>
            <a:pPr algn="just"/>
            <a:r>
              <a:rPr lang="en-US" sz="3200">
                <a:solidFill>
                  <a:schemeClr val="bg1">
                    <a:lumMod val="50000"/>
                  </a:schemeClr>
                </a:solidFill>
                <a:latin typeface="Calibri" panose="020F0502020204030204" charset="0"/>
                <a:cs typeface="Calibri" panose="020F0502020204030204" charset="0"/>
              </a:rPr>
              <a:t>Điều này gây ra tác hại rất lớn, do tin tặc có thể có toàn quyền sử dụng và thay đổi toàn bộ hệ cơ sở dữ liệu.</a:t>
            </a:r>
            <a:endParaRPr lang="en-US" sz="3200">
              <a:solidFill>
                <a:schemeClr val="bg1">
                  <a:lumMod val="50000"/>
                </a:schemeClr>
              </a:solidFill>
              <a:latin typeface="Calibri" panose="020F0502020204030204" charset="0"/>
              <a:cs typeface="Calibri" panose="020F0502020204030204" charset="0"/>
            </a:endParaRPr>
          </a:p>
          <a:p>
            <a:pPr algn="just"/>
            <a:r>
              <a:rPr lang="en-US" sz="3200">
                <a:solidFill>
                  <a:schemeClr val="bg1">
                    <a:lumMod val="50000"/>
                  </a:schemeClr>
                </a:solidFill>
                <a:latin typeface="Calibri" panose="020F0502020204030204" charset="0"/>
                <a:cs typeface="Calibri" panose="020F0502020204030204" charset="0"/>
              </a:rPr>
              <a:t>=&gt; Cách tấn công </a:t>
            </a:r>
            <a:r>
              <a:rPr lang="en-US" sz="3200">
                <a:solidFill>
                  <a:schemeClr val="bg1">
                    <a:lumMod val="50000"/>
                  </a:schemeClr>
                </a:solidFill>
                <a:latin typeface="Calibri" panose="020F0502020204030204" charset="0"/>
                <a:cs typeface="Calibri" panose="020F0502020204030204" charset="0"/>
                <a:sym typeface="+mn-ea"/>
              </a:rPr>
              <a:t>vào các kho lưu trữ </a:t>
            </a:r>
            <a:endParaRPr lang="en-US" sz="3200">
              <a:solidFill>
                <a:schemeClr val="bg1">
                  <a:lumMod val="50000"/>
                </a:schemeClr>
              </a:solidFill>
              <a:latin typeface="Calibri" panose="020F0502020204030204" charset="0"/>
              <a:cs typeface="Calibri" panose="020F0502020204030204" charset="0"/>
              <a:sym typeface="+mn-ea"/>
            </a:endParaRPr>
          </a:p>
          <a:p>
            <a:pPr algn="just"/>
            <a:r>
              <a:rPr lang="en-US" sz="3200">
                <a:solidFill>
                  <a:schemeClr val="bg1">
                    <a:lumMod val="50000"/>
                  </a:schemeClr>
                </a:solidFill>
                <a:latin typeface="Calibri" panose="020F0502020204030204" charset="0"/>
                <a:cs typeface="Calibri" panose="020F0502020204030204" charset="0"/>
                <a:sym typeface="+mn-ea"/>
              </a:rPr>
              <a:t>dữ liệu</a:t>
            </a:r>
            <a:r>
              <a:rPr lang="en-US" sz="3200">
                <a:solidFill>
                  <a:schemeClr val="bg1">
                    <a:lumMod val="50000"/>
                  </a:schemeClr>
                </a:solidFill>
                <a:latin typeface="Calibri" panose="020F0502020204030204" charset="0"/>
                <a:cs typeface="Calibri" panose="020F0502020204030204" charset="0"/>
              </a:rPr>
              <a:t> vừa đơn giản vừa hiệu quả.</a:t>
            </a:r>
            <a:endParaRPr lang="en-US" sz="3200">
              <a:solidFill>
                <a:schemeClr val="bg1">
                  <a:lumMod val="50000"/>
                </a:schemeClr>
              </a:solidFill>
              <a:latin typeface="Calibri" panose="020F0502020204030204" charset="0"/>
              <a:cs typeface="Calibri" panose="020F0502020204030204"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49" presetClass="entr" presetSubtype="0" decel="100000" fill="hold" grpId="0" nodeType="withEffect">
                                  <p:stCondLst>
                                    <p:cond delay="0"/>
                                  </p:stCondLst>
                                  <p:iterate type="lt">
                                    <p:tmPct val="10000"/>
                                  </p:iterate>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 calcmode="lin" valueType="num">
                                      <p:cBhvr>
                                        <p:cTn id="17" dur="500" fill="hold"/>
                                        <p:tgtEl>
                                          <p:spTgt spid="19"/>
                                        </p:tgtEl>
                                        <p:attrNameLst>
                                          <p:attrName>style.rotation</p:attrName>
                                        </p:attrNameLst>
                                      </p:cBhvr>
                                      <p:tavLst>
                                        <p:tav tm="0">
                                          <p:val>
                                            <p:fltVal val="360"/>
                                          </p:val>
                                        </p:tav>
                                        <p:tav tm="100000">
                                          <p:val>
                                            <p:fltVal val="0"/>
                                          </p:val>
                                        </p:tav>
                                      </p:tavLst>
                                    </p:anim>
                                    <p:animEffect transition="in" filter="fade">
                                      <p:cBhvr>
                                        <p:cTn id="18" dur="500"/>
                                        <p:tgtEl>
                                          <p:spTgt spid="19"/>
                                        </p:tgtEl>
                                      </p:cBhvr>
                                    </p:animEffect>
                                  </p:childTnLst>
                                </p:cTn>
                              </p:par>
                              <p:par>
                                <p:cTn id="19" presetID="9"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dissolv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dissolv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dissolve">
                                      <p:cBhvr>
                                        <p:cTn id="36" dur="500"/>
                                        <p:tgtEl>
                                          <p:spTgt spid="13">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dissolve">
                                      <p:cBhvr>
                                        <p:cTn id="3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9" grpId="0"/>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829"/>
            <a:ext cx="3379303" cy="6873411"/>
          </a:xfrm>
          <a:prstGeom prst="rect">
            <a:avLst/>
          </a:prstGeom>
          <a:gradFill flip="none" rotWithShape="1">
            <a:gsLst>
              <a:gs pos="0">
                <a:schemeClr val="accent1">
                  <a:alpha val="4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normalizeH="0" baseline="0" noProof="0">
              <a:ln w="22225">
                <a:solidFill>
                  <a:schemeClr val="accent2"/>
                </a:solidFill>
                <a:prstDash val="solid"/>
              </a:ln>
              <a:solidFill>
                <a:schemeClr val="accent2">
                  <a:lumMod val="40000"/>
                  <a:lumOff val="60000"/>
                </a:schemeClr>
              </a:solidFill>
              <a:uLnTx/>
              <a:uFillTx/>
              <a:latin typeface="Arial" panose="020B0604020202020204"/>
              <a:cs typeface="+mn-cs"/>
            </a:endParaRPr>
          </a:p>
        </p:txBody>
      </p:sp>
      <p:sp>
        <p:nvSpPr>
          <p:cNvPr id="12" name="TextBox 11"/>
          <p:cNvSpPr txBox="1"/>
          <p:nvPr/>
        </p:nvSpPr>
        <p:spPr>
          <a:xfrm>
            <a:off x="-204176" y="4232700"/>
            <a:ext cx="3661236" cy="954107"/>
          </a:xfrm>
          <a:prstGeom prst="rect">
            <a:avLst/>
          </a:prstGeom>
          <a:noFill/>
        </p:spPr>
        <p:txBody>
          <a:bodyPr wrap="square" rtlCol="0" anchor="ctr">
            <a:spAutoFit/>
          </a:bodyPr>
          <a:lstStyle/>
          <a:p>
            <a:pPr algn="ct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SELECT </a:t>
            </a:r>
            <a:r>
              <a:rPr lang="fr-FR" sz="2800" b="1" dirty="0" err="1">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giá</a:t>
            </a: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 </a:t>
            </a:r>
            <a:r>
              <a:rPr lang="fr-FR" sz="2800" b="1" dirty="0" err="1">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trị</a:t>
            </a:r>
            <a:r>
              <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rPr>
              <a:t> default : English</a:t>
            </a:r>
            <a:endParaRPr lang="fr-FR" sz="2800" b="1" dirty="0">
              <a:solidFill>
                <a:schemeClr val="bg2">
                  <a:lumMod val="10000"/>
                </a:schemeClr>
              </a:solidFill>
              <a:effectLst/>
              <a:highlight>
                <a:srgbClr val="DBF084"/>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2" y="5810455"/>
            <a:ext cx="3379302" cy="584775"/>
          </a:xfrm>
          <a:prstGeom prst="rect">
            <a:avLst/>
          </a:prstGeom>
          <a:solidFill>
            <a:schemeClr val="bg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ko-KR"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rPr>
              <a:t>NORMAL</a:t>
            </a:r>
            <a:endParaRPr kumimoji="0" lang="ko-KR" altLang="en-US"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endParaRPr>
          </a:p>
        </p:txBody>
      </p:sp>
      <p:cxnSp>
        <p:nvCxnSpPr>
          <p:cNvPr id="15" name="Straight Connector 14"/>
          <p:cNvCxnSpPr/>
          <p:nvPr/>
        </p:nvCxnSpPr>
        <p:spPr>
          <a:xfrm>
            <a:off x="0" y="34114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25876" y="-4855"/>
            <a:ext cx="3001132" cy="341632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DEMO</a:t>
            </a:r>
            <a:endParaRPr lang="en-US" sz="5400" b="1" cap="none" spc="0" dirty="0">
              <a:ln w="22225">
                <a:solidFill>
                  <a:schemeClr val="accent2"/>
                </a:solidFill>
                <a:prstDash val="solid"/>
              </a:ln>
              <a:solidFill>
                <a:schemeClr val="accent2">
                  <a:lumMod val="40000"/>
                  <a:lumOff val="60000"/>
                </a:schemeClr>
              </a:solidFill>
              <a:effectLst/>
            </a:endParaRPr>
          </a:p>
          <a:p>
            <a:pPr algn="ctr"/>
            <a:r>
              <a:rPr lang="en-US" sz="5400" b="1" cap="none" spc="0" dirty="0">
                <a:ln w="22225">
                  <a:solidFill>
                    <a:schemeClr val="accent2"/>
                  </a:solidFill>
                  <a:prstDash val="solid"/>
                </a:ln>
                <a:solidFill>
                  <a:schemeClr val="accent2">
                    <a:lumMod val="40000"/>
                    <a:lumOff val="60000"/>
                  </a:schemeClr>
                </a:solidFill>
                <a:effectLst/>
              </a:rPr>
              <a:t>DOM-BASED XSS </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4" name="Picture 3"/>
          <p:cNvPicPr>
            <a:picLocks noChangeAspect="1"/>
          </p:cNvPicPr>
          <p:nvPr/>
        </p:nvPicPr>
        <p:blipFill>
          <a:blip r:embed="rId1"/>
          <a:stretch>
            <a:fillRect/>
          </a:stretch>
        </p:blipFill>
        <p:spPr>
          <a:xfrm>
            <a:off x="3421587" y="3483546"/>
            <a:ext cx="8770413" cy="3185391"/>
          </a:xfrm>
          <a:prstGeom prst="rect">
            <a:avLst/>
          </a:prstGeom>
        </p:spPr>
      </p:pic>
      <p:pic>
        <p:nvPicPr>
          <p:cNvPr id="8" name="Picture 7"/>
          <p:cNvPicPr>
            <a:picLocks noChangeAspect="1"/>
          </p:cNvPicPr>
          <p:nvPr/>
        </p:nvPicPr>
        <p:blipFill>
          <a:blip r:embed="rId2"/>
          <a:stretch>
            <a:fillRect/>
          </a:stretch>
        </p:blipFill>
        <p:spPr>
          <a:xfrm>
            <a:off x="3457059" y="24685"/>
            <a:ext cx="8692653" cy="3314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756467" cy="6873411"/>
          </a:xfrm>
          <a:prstGeom prst="rect">
            <a:avLst/>
          </a:prstGeom>
          <a:gradFill flip="none" rotWithShape="1">
            <a:gsLst>
              <a:gs pos="0">
                <a:schemeClr val="accent1">
                  <a:alpha val="40000"/>
                </a:schemeClr>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lumMod val="95000"/>
                  <a:lumOff val="5000"/>
                </a:schemeClr>
              </a:solidFill>
              <a:effectLst/>
              <a:highlight>
                <a:srgbClr val="FFFF00"/>
              </a:highlight>
              <a:latin typeface="Times New Roman" panose="02020603050405020304" pitchFamily="18" charset="0"/>
              <a:cs typeface="Times New Roman" panose="02020603050405020304" pitchFamily="18" charset="0"/>
            </a:endParaRPr>
          </a:p>
        </p:txBody>
      </p:sp>
      <p:sp>
        <p:nvSpPr>
          <p:cNvPr id="12" name="TextBox 11"/>
          <p:cNvSpPr txBox="1"/>
          <p:nvPr/>
        </p:nvSpPr>
        <p:spPr>
          <a:xfrm>
            <a:off x="293252" y="4181187"/>
            <a:ext cx="3169961" cy="1077218"/>
          </a:xfrm>
          <a:prstGeom prst="rect">
            <a:avLst/>
          </a:prstGeom>
          <a:noFill/>
        </p:spPr>
        <p:txBody>
          <a:bodyPr wrap="square" rtlCol="0" anchor="ctr">
            <a:spAutoFit/>
          </a:bodyPr>
          <a:lstStyle/>
          <a:p>
            <a:pPr algn="ctr"/>
            <a:r>
              <a:rPr lang="en-US" sz="16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&lt;script&gt;</a:t>
            </a:r>
            <a:r>
              <a:rPr lang="en-US" sz="1600" b="1" dirty="0" err="1">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document.write</a:t>
            </a:r>
            <a:r>
              <a:rPr lang="en-US" sz="16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("&lt;h3&gt;TRAN THI VEN - 52100674 AND NGUYEN DINH DANH - 52100878&lt;/h3&gt;");&lt;/script&gt;</a:t>
            </a:r>
            <a:endParaRPr lang="en-US" sz="1600" b="1" dirty="0">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endParaRPr>
          </a:p>
        </p:txBody>
      </p:sp>
      <p:sp>
        <p:nvSpPr>
          <p:cNvPr id="13" name="TextBox 12"/>
          <p:cNvSpPr txBox="1"/>
          <p:nvPr/>
        </p:nvSpPr>
        <p:spPr>
          <a:xfrm>
            <a:off x="1" y="5773520"/>
            <a:ext cx="3706150" cy="584775"/>
          </a:xfrm>
          <a:prstGeom prst="rect">
            <a:avLst/>
          </a:prstGeom>
          <a:solidFill>
            <a:schemeClr val="bg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ko-KR" sz="3200" b="1" dirty="0">
                <a:solidFill>
                  <a:srgbClr val="4D9724"/>
                </a:solidFill>
                <a:latin typeface="Arial" panose="020B0604020202020204"/>
                <a:cs typeface="Arial" panose="020B0604020202020204" pitchFamily="34" charset="0"/>
              </a:rPr>
              <a:t>Security low</a:t>
            </a:r>
            <a:endParaRPr kumimoji="0" lang="ko-KR" altLang="en-US" sz="3200" b="1" i="0" u="none" strike="noStrike" kern="1200" cap="none" spc="0" normalizeH="0" baseline="0" noProof="0" dirty="0">
              <a:ln>
                <a:noFill/>
              </a:ln>
              <a:solidFill>
                <a:srgbClr val="4D9724"/>
              </a:solidFill>
              <a:effectLst/>
              <a:uLnTx/>
              <a:uFillTx/>
              <a:latin typeface="Arial" panose="020B0604020202020204"/>
              <a:cs typeface="Arial" panose="020B0604020202020204" pitchFamily="34" charset="0"/>
            </a:endParaRPr>
          </a:p>
        </p:txBody>
      </p:sp>
      <p:cxnSp>
        <p:nvCxnSpPr>
          <p:cNvPr id="15" name="Straight Connector 14"/>
          <p:cNvCxnSpPr/>
          <p:nvPr/>
        </p:nvCxnSpPr>
        <p:spPr>
          <a:xfrm>
            <a:off x="0" y="3282256"/>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
          <a:stretch>
            <a:fillRect/>
          </a:stretch>
        </p:blipFill>
        <p:spPr>
          <a:xfrm>
            <a:off x="117529" y="110299"/>
            <a:ext cx="3588622" cy="3043120"/>
          </a:xfrm>
          <a:prstGeom prst="rect">
            <a:avLst/>
          </a:prstGeom>
        </p:spPr>
      </p:pic>
      <p:pic>
        <p:nvPicPr>
          <p:cNvPr id="7" name="Picture 6"/>
          <p:cNvPicPr>
            <a:picLocks noChangeAspect="1"/>
          </p:cNvPicPr>
          <p:nvPr/>
        </p:nvPicPr>
        <p:blipFill>
          <a:blip r:embed="rId2"/>
          <a:stretch>
            <a:fillRect/>
          </a:stretch>
        </p:blipFill>
        <p:spPr>
          <a:xfrm>
            <a:off x="3756465" y="3381009"/>
            <a:ext cx="8435534" cy="3476991"/>
          </a:xfrm>
          <a:prstGeom prst="rect">
            <a:avLst/>
          </a:prstGeom>
        </p:spPr>
      </p:pic>
      <p:pic>
        <p:nvPicPr>
          <p:cNvPr id="10" name="Picture 9"/>
          <p:cNvPicPr>
            <a:picLocks noChangeAspect="1"/>
          </p:cNvPicPr>
          <p:nvPr/>
        </p:nvPicPr>
        <p:blipFill>
          <a:blip r:embed="rId3"/>
          <a:stretch>
            <a:fillRect/>
          </a:stretch>
        </p:blipFill>
        <p:spPr>
          <a:xfrm>
            <a:off x="3823679" y="64570"/>
            <a:ext cx="8250791" cy="3088843"/>
          </a:xfrm>
          <a:prstGeom prst="rect">
            <a:avLst/>
          </a:prstGeom>
        </p:spPr>
      </p:pic>
      <p:sp>
        <p:nvSpPr>
          <p:cNvPr id="11" name="TextBox 10"/>
          <p:cNvSpPr txBox="1"/>
          <p:nvPr/>
        </p:nvSpPr>
        <p:spPr>
          <a:xfrm>
            <a:off x="204884" y="3385978"/>
            <a:ext cx="3501266" cy="584775"/>
          </a:xfrm>
          <a:prstGeom prst="rect">
            <a:avLst/>
          </a:prstGeom>
          <a:noFill/>
        </p:spPr>
        <p:txBody>
          <a:bodyPr wrap="square" rtlCol="0" anchor="ctr">
            <a:spAutoFit/>
          </a:bodyPr>
          <a:lstStyle/>
          <a:p>
            <a:pPr algn="ctr"/>
            <a:r>
              <a:rPr lang="en-US" sz="1600" b="1" dirty="0">
                <a:solidFill>
                  <a:schemeClr val="tx1">
                    <a:lumMod val="95000"/>
                    <a:lumOff val="5000"/>
                  </a:schemeClr>
                </a:solidFill>
                <a:effectLst/>
                <a:highlight>
                  <a:srgbClr val="FFFF00"/>
                </a:highlight>
                <a:latin typeface="Times New Roman" panose="02020603050405020304" pitchFamily="18" charset="0"/>
                <a:cs typeface="Times New Roman" panose="02020603050405020304" pitchFamily="18" charset="0"/>
              </a:rPr>
              <a:t>http://localhost/dvwa/vulnerabilities/xss_d/?default=English</a:t>
            </a:r>
            <a:endParaRPr lang="en-US" sz="1600" b="1" dirty="0">
              <a:solidFill>
                <a:schemeClr val="tx1">
                  <a:lumMod val="95000"/>
                  <a:lumOff val="5000"/>
                </a:schemeClr>
              </a:solidFill>
              <a:effectLst/>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19425" y="496163"/>
            <a:ext cx="8153194" cy="769441"/>
          </a:xfrm>
          <a:prstGeom prst="rect">
            <a:avLst/>
          </a:prstGeom>
          <a:noFill/>
        </p:spPr>
        <p:txBody>
          <a:bodyPr wrap="none" rtlCol="0">
            <a:spAutoFit/>
          </a:bodyPr>
          <a:lstStyle/>
          <a:p>
            <a:pPr algn="ctr"/>
            <a:r>
              <a:rPr lang="en-US" sz="4400" dirty="0">
                <a:solidFill>
                  <a:schemeClr val="bg1">
                    <a:lumMod val="50000"/>
                  </a:schemeClr>
                </a:solidFill>
                <a:latin typeface="Raleway Black" panose="020B0A03030101060003" pitchFamily="34" charset="0"/>
              </a:rPr>
              <a:t>CROSS SITE SCRIPTING (XSS)</a:t>
            </a:r>
            <a:endParaRPr lang="en-US" sz="4400" dirty="0">
              <a:solidFill>
                <a:schemeClr val="bg1">
                  <a:lumMod val="50000"/>
                </a:schemeClr>
              </a:solidFill>
              <a:latin typeface="Raleway Black" panose="020B0A03030101060003" pitchFamily="34" charset="0"/>
            </a:endParaRPr>
          </a:p>
        </p:txBody>
      </p:sp>
      <p:sp>
        <p:nvSpPr>
          <p:cNvPr id="10" name="Rectangle: Rounded Corners 9"/>
          <p:cNvSpPr/>
          <p:nvPr/>
        </p:nvSpPr>
        <p:spPr>
          <a:xfrm>
            <a:off x="1349868" y="2249706"/>
            <a:ext cx="2593980" cy="2937061"/>
          </a:xfrm>
          <a:prstGeom prst="roundRect">
            <a:avLst>
              <a:gd name="adj" fmla="val 8584"/>
            </a:avLst>
          </a:prstGeom>
          <a:solidFill>
            <a:schemeClr val="bg1"/>
          </a:solidFill>
          <a:ln>
            <a:noFill/>
          </a:ln>
          <a:effectLst>
            <a:outerShdw blurRad="444500" dist="88900" dir="4200000" sx="101000" sy="101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4814187" y="2055900"/>
            <a:ext cx="2577938" cy="3586037"/>
          </a:xfrm>
          <a:prstGeom prst="roundRect">
            <a:avLst>
              <a:gd name="adj" fmla="val 8584"/>
            </a:avLst>
          </a:prstGeom>
          <a:solidFill>
            <a:schemeClr val="bg1"/>
          </a:solidFill>
          <a:ln>
            <a:noFill/>
          </a:ln>
          <a:effectLst>
            <a:outerShdw blurRad="444500" dist="88900" dir="4200000" sx="101000" sy="101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8291129" y="2287198"/>
            <a:ext cx="2593980" cy="2937061"/>
          </a:xfrm>
          <a:prstGeom prst="roundRect">
            <a:avLst>
              <a:gd name="adj" fmla="val 8584"/>
            </a:avLst>
          </a:prstGeom>
          <a:solidFill>
            <a:schemeClr val="bg1"/>
          </a:solidFill>
          <a:ln>
            <a:noFill/>
          </a:ln>
          <a:effectLst>
            <a:outerShdw blurRad="444500" dist="88900" dir="4200000" sx="101000" sy="101000" algn="ctr" rotWithShape="0">
              <a:schemeClr val="tx1">
                <a:lumMod val="95000"/>
                <a:lumOff val="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p:cNvSpPr/>
          <p:nvPr/>
        </p:nvSpPr>
        <p:spPr>
          <a:xfrm>
            <a:off x="8172632" y="2011939"/>
            <a:ext cx="2669500" cy="1419122"/>
          </a:xfrm>
          <a:custGeom>
            <a:avLst/>
            <a:gdLst>
              <a:gd name="connsiteX0" fmla="*/ 222667 w 2593980"/>
              <a:gd name="connsiteY0" fmla="*/ 0 h 1181356"/>
              <a:gd name="connsiteX1" fmla="*/ 2371313 w 2593980"/>
              <a:gd name="connsiteY1" fmla="*/ 0 h 1181356"/>
              <a:gd name="connsiteX2" fmla="*/ 2593980 w 2593980"/>
              <a:gd name="connsiteY2" fmla="*/ 222667 h 1181356"/>
              <a:gd name="connsiteX3" fmla="*/ 2593980 w 2593980"/>
              <a:gd name="connsiteY3" fmla="*/ 803194 h 1181356"/>
              <a:gd name="connsiteX4" fmla="*/ 2515918 w 2593980"/>
              <a:gd name="connsiteY4" fmla="*/ 786264 h 1181356"/>
              <a:gd name="connsiteX5" fmla="*/ 301811 w 2593980"/>
              <a:gd name="connsiteY5" fmla="*/ 1107104 h 1181356"/>
              <a:gd name="connsiteX6" fmla="*/ 0 w 2593980"/>
              <a:gd name="connsiteY6" fmla="*/ 1181356 h 1181356"/>
              <a:gd name="connsiteX7" fmla="*/ 0 w 2593980"/>
              <a:gd name="connsiteY7" fmla="*/ 222667 h 1181356"/>
              <a:gd name="connsiteX8" fmla="*/ 222667 w 2593980"/>
              <a:gd name="connsiteY8" fmla="*/ 0 h 118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980" h="1181356">
                <a:moveTo>
                  <a:pt x="222667" y="0"/>
                </a:moveTo>
                <a:lnTo>
                  <a:pt x="2371313" y="0"/>
                </a:lnTo>
                <a:cubicBezTo>
                  <a:pt x="2494289" y="0"/>
                  <a:pt x="2593980" y="99691"/>
                  <a:pt x="2593980" y="222667"/>
                </a:cubicBezTo>
                <a:lnTo>
                  <a:pt x="2593980" y="803194"/>
                </a:lnTo>
                <a:lnTo>
                  <a:pt x="2515918" y="786264"/>
                </a:lnTo>
                <a:cubicBezTo>
                  <a:pt x="1759422" y="653111"/>
                  <a:pt x="1025639" y="914983"/>
                  <a:pt x="301811" y="1107104"/>
                </a:cubicBezTo>
                <a:lnTo>
                  <a:pt x="0" y="1181356"/>
                </a:lnTo>
                <a:lnTo>
                  <a:pt x="0" y="222667"/>
                </a:lnTo>
                <a:cubicBezTo>
                  <a:pt x="0" y="99691"/>
                  <a:pt x="99691" y="0"/>
                  <a:pt x="222667" y="0"/>
                </a:cubicBezTo>
                <a:close/>
              </a:path>
            </a:pathLst>
          </a:custGeom>
          <a:gradFill>
            <a:gsLst>
              <a:gs pos="0">
                <a:srgbClr val="90CF5B"/>
              </a:gs>
              <a:gs pos="100000">
                <a:srgbClr val="3DB64D"/>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p:nvPr/>
        </p:nvSpPr>
        <p:spPr>
          <a:xfrm>
            <a:off x="1349868" y="2011940"/>
            <a:ext cx="2593980" cy="1354548"/>
          </a:xfrm>
          <a:custGeom>
            <a:avLst/>
            <a:gdLst>
              <a:gd name="connsiteX0" fmla="*/ 222667 w 2593980"/>
              <a:gd name="connsiteY0" fmla="*/ 0 h 1116781"/>
              <a:gd name="connsiteX1" fmla="*/ 2371313 w 2593980"/>
              <a:gd name="connsiteY1" fmla="*/ 0 h 1116781"/>
              <a:gd name="connsiteX2" fmla="*/ 2593980 w 2593980"/>
              <a:gd name="connsiteY2" fmla="*/ 222667 h 1116781"/>
              <a:gd name="connsiteX3" fmla="*/ 2593980 w 2593980"/>
              <a:gd name="connsiteY3" fmla="*/ 573883 h 1116781"/>
              <a:gd name="connsiteX4" fmla="*/ 2423909 w 2593980"/>
              <a:gd name="connsiteY4" fmla="*/ 586591 h 1116781"/>
              <a:gd name="connsiteX5" fmla="*/ 41384 w 2593980"/>
              <a:gd name="connsiteY5" fmla="*/ 1116475 h 1116781"/>
              <a:gd name="connsiteX6" fmla="*/ 0 w 2593980"/>
              <a:gd name="connsiteY6" fmla="*/ 1113035 h 1116781"/>
              <a:gd name="connsiteX7" fmla="*/ 0 w 2593980"/>
              <a:gd name="connsiteY7" fmla="*/ 222667 h 1116781"/>
              <a:gd name="connsiteX8" fmla="*/ 222667 w 2593980"/>
              <a:gd name="connsiteY8" fmla="*/ 0 h 111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980" h="1116781">
                <a:moveTo>
                  <a:pt x="222667" y="0"/>
                </a:moveTo>
                <a:lnTo>
                  <a:pt x="2371313" y="0"/>
                </a:lnTo>
                <a:cubicBezTo>
                  <a:pt x="2494289" y="0"/>
                  <a:pt x="2593980" y="99691"/>
                  <a:pt x="2593980" y="222667"/>
                </a:cubicBezTo>
                <a:lnTo>
                  <a:pt x="2593980" y="573883"/>
                </a:lnTo>
                <a:lnTo>
                  <a:pt x="2423909" y="586591"/>
                </a:lnTo>
                <a:cubicBezTo>
                  <a:pt x="1325807" y="692049"/>
                  <a:pt x="569815" y="1129991"/>
                  <a:pt x="41384" y="1116475"/>
                </a:cubicBezTo>
                <a:lnTo>
                  <a:pt x="0" y="1113035"/>
                </a:lnTo>
                <a:lnTo>
                  <a:pt x="0" y="222667"/>
                </a:lnTo>
                <a:cubicBezTo>
                  <a:pt x="0" y="99691"/>
                  <a:pt x="99691" y="0"/>
                  <a:pt x="222667" y="0"/>
                </a:cubicBezTo>
                <a:close/>
              </a:path>
            </a:pathLst>
          </a:custGeom>
          <a:gradFill>
            <a:gsLst>
              <a:gs pos="0">
                <a:srgbClr val="90CF5B"/>
              </a:gs>
              <a:gs pos="100000">
                <a:srgbClr val="3DB64D"/>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p:nvPr/>
        </p:nvSpPr>
        <p:spPr>
          <a:xfrm>
            <a:off x="4799010" y="2046678"/>
            <a:ext cx="2593980" cy="1487250"/>
          </a:xfrm>
          <a:custGeom>
            <a:avLst/>
            <a:gdLst>
              <a:gd name="connsiteX0" fmla="*/ 222667 w 2593980"/>
              <a:gd name="connsiteY0" fmla="*/ 0 h 1284222"/>
              <a:gd name="connsiteX1" fmla="*/ 2371313 w 2593980"/>
              <a:gd name="connsiteY1" fmla="*/ 0 h 1284222"/>
              <a:gd name="connsiteX2" fmla="*/ 2593980 w 2593980"/>
              <a:gd name="connsiteY2" fmla="*/ 222667 h 1284222"/>
              <a:gd name="connsiteX3" fmla="*/ 2593980 w 2593980"/>
              <a:gd name="connsiteY3" fmla="*/ 1284176 h 1284222"/>
              <a:gd name="connsiteX4" fmla="*/ 2588361 w 2593980"/>
              <a:gd name="connsiteY4" fmla="*/ 1284222 h 1284222"/>
              <a:gd name="connsiteX5" fmla="*/ 1761921 w 2593980"/>
              <a:gd name="connsiteY5" fmla="*/ 1095280 h 1284222"/>
              <a:gd name="connsiteX6" fmla="*/ 107959 w 2593980"/>
              <a:gd name="connsiteY6" fmla="*/ 609056 h 1284222"/>
              <a:gd name="connsiteX7" fmla="*/ 0 w 2593980"/>
              <a:gd name="connsiteY7" fmla="*/ 597108 h 1284222"/>
              <a:gd name="connsiteX8" fmla="*/ 0 w 2593980"/>
              <a:gd name="connsiteY8" fmla="*/ 222667 h 1284222"/>
              <a:gd name="connsiteX9" fmla="*/ 222667 w 2593980"/>
              <a:gd name="connsiteY9" fmla="*/ 0 h 1284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3980" h="1284222">
                <a:moveTo>
                  <a:pt x="222667" y="0"/>
                </a:moveTo>
                <a:lnTo>
                  <a:pt x="2371313" y="0"/>
                </a:lnTo>
                <a:cubicBezTo>
                  <a:pt x="2494289" y="0"/>
                  <a:pt x="2593980" y="99691"/>
                  <a:pt x="2593980" y="222667"/>
                </a:cubicBezTo>
                <a:lnTo>
                  <a:pt x="2593980" y="1284176"/>
                </a:lnTo>
                <a:lnTo>
                  <a:pt x="2588361" y="1284222"/>
                </a:lnTo>
                <a:cubicBezTo>
                  <a:pt x="2312667" y="1277395"/>
                  <a:pt x="2037429" y="1223229"/>
                  <a:pt x="1761921" y="1095280"/>
                </a:cubicBezTo>
                <a:cubicBezTo>
                  <a:pt x="1153431" y="824439"/>
                  <a:pt x="604124" y="676144"/>
                  <a:pt x="107959" y="609056"/>
                </a:cubicBezTo>
                <a:lnTo>
                  <a:pt x="0" y="597108"/>
                </a:lnTo>
                <a:lnTo>
                  <a:pt x="0" y="222667"/>
                </a:lnTo>
                <a:cubicBezTo>
                  <a:pt x="0" y="99691"/>
                  <a:pt x="99691" y="0"/>
                  <a:pt x="222667" y="0"/>
                </a:cubicBezTo>
                <a:close/>
              </a:path>
            </a:pathLst>
          </a:custGeom>
          <a:gradFill>
            <a:gsLst>
              <a:gs pos="0">
                <a:srgbClr val="90CF5B"/>
              </a:gs>
              <a:gs pos="100000">
                <a:srgbClr val="3DB64D"/>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p:cNvGrpSpPr/>
          <p:nvPr/>
        </p:nvGrpSpPr>
        <p:grpSpPr>
          <a:xfrm>
            <a:off x="5559618" y="5374077"/>
            <a:ext cx="1344564" cy="182880"/>
            <a:chOff x="1913445" y="5306343"/>
            <a:chExt cx="1344564" cy="182880"/>
          </a:xfrm>
        </p:grpSpPr>
        <p:sp>
          <p:nvSpPr>
            <p:cNvPr id="26" name="Star: 5 Points 25"/>
            <p:cNvSpPr/>
            <p:nvPr/>
          </p:nvSpPr>
          <p:spPr>
            <a:xfrm>
              <a:off x="1913445" y="5306343"/>
              <a:ext cx="182880" cy="18288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p:cNvSpPr/>
            <p:nvPr/>
          </p:nvSpPr>
          <p:spPr>
            <a:xfrm>
              <a:off x="2203866" y="5306343"/>
              <a:ext cx="182880" cy="18288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p:cNvSpPr/>
            <p:nvPr/>
          </p:nvSpPr>
          <p:spPr>
            <a:xfrm>
              <a:off x="2494287" y="5306343"/>
              <a:ext cx="182880" cy="18288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tar: 5 Points 28"/>
            <p:cNvSpPr/>
            <p:nvPr/>
          </p:nvSpPr>
          <p:spPr>
            <a:xfrm>
              <a:off x="2784708" y="5306343"/>
              <a:ext cx="182880" cy="18288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5 Points 29"/>
            <p:cNvSpPr/>
            <p:nvPr/>
          </p:nvSpPr>
          <p:spPr>
            <a:xfrm>
              <a:off x="3075129" y="5306343"/>
              <a:ext cx="182880" cy="18288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1347805" y="3603762"/>
            <a:ext cx="2744040" cy="1323439"/>
          </a:xfrm>
          <a:prstGeom prst="rect">
            <a:avLst/>
          </a:prstGeom>
          <a:noFill/>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N</a:t>
            </a:r>
            <a:r>
              <a:rPr lang="vi-VN" sz="1600" dirty="0">
                <a:latin typeface="Open Sans" panose="020B0606030504020204" pitchFamily="34" charset="0"/>
                <a:ea typeface="Open Sans" panose="020B0606030504020204" pitchFamily="34" charset="0"/>
                <a:cs typeface="Open Sans" panose="020B0606030504020204" pitchFamily="34" charset="0"/>
              </a:rPr>
              <a:t>ơi lỗ hổng bảo </a:t>
            </a:r>
            <a:r>
              <a:rPr lang="vi-VN" sz="1600" dirty="0">
                <a:highlight>
                  <a:srgbClr val="DBF084"/>
                </a:highlight>
                <a:latin typeface="Open Sans" panose="020B0606030504020204" pitchFamily="34" charset="0"/>
                <a:ea typeface="Open Sans" panose="020B0606030504020204" pitchFamily="34" charset="0"/>
                <a:cs typeface="Open Sans" panose="020B0606030504020204" pitchFamily="34" charset="0"/>
              </a:rPr>
              <a:t>mật tồn tại trong mã phía </a:t>
            </a:r>
            <a:r>
              <a:rPr lang="en-US" sz="1600" dirty="0">
                <a:highlight>
                  <a:srgbClr val="DBF084"/>
                </a:highlight>
                <a:latin typeface="Open Sans" panose="020B0606030504020204" pitchFamily="34" charset="0"/>
                <a:ea typeface="Open Sans" panose="020B0606030504020204" pitchFamily="34" charset="0"/>
                <a:cs typeface="Open Sans" panose="020B0606030504020204" pitchFamily="34" charset="0"/>
              </a:rPr>
              <a:t>server</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tấn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công</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trực</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tiếp</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vào</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ct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nạn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nhân</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mà</a:t>
            </a:r>
            <a:r>
              <a:rPr lang="en-US" sz="1600" dirty="0">
                <a:latin typeface="Open Sans" panose="020B0606030504020204" pitchFamily="34" charset="0"/>
                <a:ea typeface="Open Sans" panose="020B0606030504020204" pitchFamily="34" charset="0"/>
                <a:cs typeface="Open Sans" panose="020B0606030504020204" pitchFamily="34" charset="0"/>
              </a:rPr>
              <a:t> hacker </a:t>
            </a:r>
            <a:r>
              <a:rPr lang="en-US" sz="1600" dirty="0" err="1">
                <a:latin typeface="Open Sans" panose="020B0606030504020204" pitchFamily="34" charset="0"/>
                <a:ea typeface="Open Sans" panose="020B0606030504020204" pitchFamily="34" charset="0"/>
                <a:cs typeface="Open Sans" panose="020B0606030504020204" pitchFamily="34" charset="0"/>
              </a:rPr>
              <a:t>nhắm</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en-US" sz="1600" dirty="0" err="1">
                <a:latin typeface="Open Sans" panose="020B0606030504020204" pitchFamily="34" charset="0"/>
                <a:ea typeface="Open Sans" panose="020B0606030504020204" pitchFamily="34" charset="0"/>
                <a:cs typeface="Open Sans" panose="020B0606030504020204" pitchFamily="34" charset="0"/>
              </a:rPr>
              <a:t>đến</a:t>
            </a:r>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TextBox 37"/>
          <p:cNvSpPr txBox="1"/>
          <p:nvPr/>
        </p:nvSpPr>
        <p:spPr>
          <a:xfrm>
            <a:off x="1337166" y="3500856"/>
            <a:ext cx="900578" cy="400110"/>
          </a:xfrm>
          <a:prstGeom prst="rect">
            <a:avLst/>
          </a:prstGeom>
          <a:noFill/>
        </p:spPr>
        <p:txBody>
          <a:bodyPr wrap="square" rtlCol="0">
            <a:spAutoFit/>
          </a:bodyPr>
          <a:lstStyle/>
          <a:p>
            <a:r>
              <a:rPr lang="en-US" sz="2000" b="1" dirty="0">
                <a:solidFill>
                  <a:schemeClr val="tx1">
                    <a:lumMod val="50000"/>
                    <a:lumOff val="50000"/>
                  </a:schemeClr>
                </a:solidFill>
                <a:latin typeface="AddCityboy" panose="00000400000000000000" pitchFamily="2" charset="0"/>
              </a:rPr>
              <a:t>“</a:t>
            </a:r>
            <a:endParaRPr lang="en-US" sz="2000" b="1" dirty="0">
              <a:solidFill>
                <a:schemeClr val="tx1">
                  <a:lumMod val="50000"/>
                  <a:lumOff val="50000"/>
                </a:schemeClr>
              </a:solidFill>
              <a:latin typeface="AddCityboy" panose="00000400000000000000" pitchFamily="2" charset="0"/>
            </a:endParaRPr>
          </a:p>
        </p:txBody>
      </p:sp>
      <p:sp>
        <p:nvSpPr>
          <p:cNvPr id="39" name="TextBox 38"/>
          <p:cNvSpPr txBox="1"/>
          <p:nvPr/>
        </p:nvSpPr>
        <p:spPr>
          <a:xfrm>
            <a:off x="3125881" y="4531863"/>
            <a:ext cx="900578" cy="400110"/>
          </a:xfrm>
          <a:prstGeom prst="rect">
            <a:avLst/>
          </a:prstGeom>
          <a:noFill/>
        </p:spPr>
        <p:txBody>
          <a:bodyPr wrap="square" rtlCol="0">
            <a:spAutoFit/>
          </a:bodyPr>
          <a:lstStyle/>
          <a:p>
            <a:pPr algn="r"/>
            <a:r>
              <a:rPr lang="en-US" sz="2000" b="1" dirty="0">
                <a:solidFill>
                  <a:schemeClr val="tx1">
                    <a:lumMod val="50000"/>
                    <a:lumOff val="50000"/>
                  </a:schemeClr>
                </a:solidFill>
                <a:latin typeface="AddCityboy" panose="00000400000000000000" pitchFamily="2" charset="0"/>
              </a:rPr>
              <a:t>”</a:t>
            </a:r>
            <a:endParaRPr lang="en-US" sz="2000" b="1" dirty="0">
              <a:solidFill>
                <a:schemeClr val="tx1">
                  <a:lumMod val="50000"/>
                  <a:lumOff val="50000"/>
                </a:schemeClr>
              </a:solidFill>
              <a:latin typeface="AddCityboy" panose="00000400000000000000" pitchFamily="2" charset="0"/>
            </a:endParaRPr>
          </a:p>
        </p:txBody>
      </p:sp>
      <p:grpSp>
        <p:nvGrpSpPr>
          <p:cNvPr id="2" name="Group 1"/>
          <p:cNvGrpSpPr/>
          <p:nvPr/>
        </p:nvGrpSpPr>
        <p:grpSpPr>
          <a:xfrm>
            <a:off x="1746614" y="5456185"/>
            <a:ext cx="1534394" cy="574516"/>
            <a:chOff x="1746614" y="4826680"/>
            <a:chExt cx="1534394" cy="1088369"/>
          </a:xfrm>
        </p:grpSpPr>
        <p:sp>
          <p:nvSpPr>
            <p:cNvPr id="40" name="TextBox 39"/>
            <p:cNvSpPr txBox="1"/>
            <p:nvPr/>
          </p:nvSpPr>
          <p:spPr>
            <a:xfrm>
              <a:off x="1746614" y="4826680"/>
              <a:ext cx="1534394" cy="307777"/>
            </a:xfrm>
            <a:prstGeom prst="rect">
              <a:avLst/>
            </a:prstGeom>
            <a:noFill/>
          </p:spPr>
          <p:txBody>
            <a:bodyPr wrap="none" rtlCol="0">
              <a:spAutoFit/>
            </a:bodyPr>
            <a:lstStyle/>
            <a:p>
              <a:pPr algn="l"/>
              <a:r>
                <a:rPr lang="en-US" sz="1400" b="1" i="0" dirty="0">
                  <a:effectLst/>
                  <a:latin typeface="Open Sans" panose="020B0606030504020204" pitchFamily="34" charset="0"/>
                  <a:ea typeface="Open Sans" panose="020B0606030504020204" pitchFamily="34" charset="0"/>
                  <a:cs typeface="Open Sans" panose="020B0606030504020204" pitchFamily="34" charset="0"/>
                </a:rPr>
                <a:t>Non-persistent</a:t>
              </a:r>
              <a:endParaRPr lang="en-US" sz="1400" b="1" i="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p:cNvSpPr txBox="1"/>
            <p:nvPr/>
          </p:nvSpPr>
          <p:spPr>
            <a:xfrm>
              <a:off x="2483576" y="5545717"/>
              <a:ext cx="184731" cy="369332"/>
            </a:xfrm>
            <a:prstGeom prst="rect">
              <a:avLst/>
            </a:prstGeom>
            <a:noFill/>
          </p:spPr>
          <p:txBody>
            <a:bodyPr wrap="none" rtlCol="0">
              <a:spAutoFit/>
            </a:bodyPr>
            <a:lstStyle/>
            <a:p>
              <a:pPr algn="ctr"/>
              <a:endParaRPr lang="en-US" dirty="0">
                <a:solidFill>
                  <a:schemeClr val="tx1">
                    <a:lumMod val="50000"/>
                    <a:lumOff val="50000"/>
                  </a:schemeClr>
                </a:solidFill>
                <a:latin typeface="Raleway" panose="020B0503030101060003" pitchFamily="34" charset="0"/>
              </a:endParaRPr>
            </a:p>
          </p:txBody>
        </p:sp>
      </p:grpSp>
      <p:grpSp>
        <p:nvGrpSpPr>
          <p:cNvPr id="42" name="Group 41"/>
          <p:cNvGrpSpPr/>
          <p:nvPr/>
        </p:nvGrpSpPr>
        <p:grpSpPr>
          <a:xfrm>
            <a:off x="5094557" y="5278044"/>
            <a:ext cx="2047356" cy="740978"/>
            <a:chOff x="5073936" y="5846277"/>
            <a:chExt cx="2047356" cy="740978"/>
          </a:xfrm>
        </p:grpSpPr>
        <p:sp>
          <p:nvSpPr>
            <p:cNvPr id="43" name="TextBox 42"/>
            <p:cNvSpPr txBox="1"/>
            <p:nvPr/>
          </p:nvSpPr>
          <p:spPr>
            <a:xfrm>
              <a:off x="5520891" y="6279478"/>
              <a:ext cx="1099981" cy="307777"/>
            </a:xfrm>
            <a:prstGeom prst="rect">
              <a:avLst/>
            </a:prstGeom>
            <a:noFill/>
          </p:spPr>
          <p:txBody>
            <a:bodyPr wrap="none" rtlCol="0">
              <a:spAutoFit/>
            </a:bodyPr>
            <a:lstStyle/>
            <a:p>
              <a:pPr algn="l"/>
              <a:r>
                <a:rPr lang="en-US" sz="14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Persistent</a:t>
              </a:r>
              <a:endParaRPr lang="en-US" sz="14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p:cNvSpPr txBox="1"/>
            <p:nvPr/>
          </p:nvSpPr>
          <p:spPr>
            <a:xfrm>
              <a:off x="5073936" y="5846277"/>
              <a:ext cx="2047356" cy="461665"/>
            </a:xfrm>
            <a:prstGeom prst="rect">
              <a:avLst/>
            </a:prstGeom>
            <a:noFill/>
          </p:spPr>
          <p:txBody>
            <a:bodyPr wrap="none" rtlCol="0">
              <a:spAutoFit/>
            </a:bodyPr>
            <a:lstStyle/>
            <a:p>
              <a:pPr algn="ctr"/>
              <a:r>
                <a:rPr lang="en-US" sz="2400" b="1" dirty="0">
                  <a:solidFill>
                    <a:schemeClr val="tx1">
                      <a:lumMod val="50000"/>
                      <a:lumOff val="50000"/>
                    </a:schemeClr>
                  </a:solidFill>
                  <a:latin typeface="Raleway" panose="020B0503030101060003" pitchFamily="34" charset="0"/>
                </a:rPr>
                <a:t>STORED XSS</a:t>
              </a:r>
              <a:endParaRPr lang="en-US" sz="2400" b="1" dirty="0">
                <a:solidFill>
                  <a:schemeClr val="tx1">
                    <a:lumMod val="50000"/>
                    <a:lumOff val="50000"/>
                  </a:schemeClr>
                </a:solidFill>
                <a:latin typeface="Raleway" panose="020B0503030101060003" pitchFamily="34" charset="0"/>
              </a:endParaRPr>
            </a:p>
          </p:txBody>
        </p:sp>
      </p:grpSp>
      <p:grpSp>
        <p:nvGrpSpPr>
          <p:cNvPr id="45" name="Group 44"/>
          <p:cNvGrpSpPr/>
          <p:nvPr/>
        </p:nvGrpSpPr>
        <p:grpSpPr>
          <a:xfrm>
            <a:off x="8172632" y="4952643"/>
            <a:ext cx="2661306" cy="747468"/>
            <a:chOff x="4868661" y="5986957"/>
            <a:chExt cx="2661306" cy="747468"/>
          </a:xfrm>
        </p:grpSpPr>
        <p:sp>
          <p:nvSpPr>
            <p:cNvPr id="46" name="TextBox 45"/>
            <p:cNvSpPr txBox="1"/>
            <p:nvPr/>
          </p:nvSpPr>
          <p:spPr>
            <a:xfrm>
              <a:off x="5387054" y="6426648"/>
              <a:ext cx="1585690" cy="307777"/>
            </a:xfrm>
            <a:prstGeom prst="rect">
              <a:avLst/>
            </a:prstGeom>
            <a:noFill/>
          </p:spPr>
          <p:txBody>
            <a:bodyPr wrap="none" rtlCol="0">
              <a:spAutoFit/>
            </a:bodyPr>
            <a:lstStyle/>
            <a:p>
              <a:pPr algn="ctr"/>
              <a:r>
                <a:rPr lang="en-US" sz="1400"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DOM-based XSS</a:t>
              </a:r>
              <a:endParaRPr lang="en-US" sz="1400" dirty="0">
                <a:gradFill>
                  <a:gsLst>
                    <a:gs pos="0">
                      <a:srgbClr val="90CF5B"/>
                    </a:gs>
                    <a:gs pos="100000">
                      <a:srgbClr val="3DB64D"/>
                    </a:gs>
                  </a:gsLst>
                  <a:lin ang="0" scaled="1"/>
                </a:gra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TextBox 46"/>
            <p:cNvSpPr txBox="1"/>
            <p:nvPr/>
          </p:nvSpPr>
          <p:spPr>
            <a:xfrm>
              <a:off x="4868661" y="5986957"/>
              <a:ext cx="2661306" cy="461665"/>
            </a:xfrm>
            <a:prstGeom prst="rect">
              <a:avLst/>
            </a:prstGeom>
            <a:noFill/>
          </p:spPr>
          <p:txBody>
            <a:bodyPr wrap="none" rtlCol="0">
              <a:spAutoFit/>
            </a:bodyPr>
            <a:lstStyle/>
            <a:p>
              <a:r>
                <a:rPr lang="en-US" sz="2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DOM-BASED XSS</a:t>
              </a:r>
              <a:endParaRPr lang="en-US" sz="2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8" name="TextBox 47"/>
          <p:cNvSpPr txBox="1"/>
          <p:nvPr/>
        </p:nvSpPr>
        <p:spPr>
          <a:xfrm>
            <a:off x="4861649" y="3915324"/>
            <a:ext cx="2577938" cy="1323439"/>
          </a:xfrm>
          <a:prstGeom prst="rect">
            <a:avLst/>
          </a:prstGeom>
          <a:noFill/>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N</a:t>
            </a:r>
            <a:r>
              <a:rPr lang="vi-VN" sz="1600" dirty="0">
                <a:latin typeface="Open Sans" panose="020B0606030504020204" pitchFamily="34" charset="0"/>
                <a:ea typeface="Open Sans" panose="020B0606030504020204" pitchFamily="34" charset="0"/>
                <a:cs typeface="Open Sans" panose="020B0606030504020204" pitchFamily="34" charset="0"/>
              </a:rPr>
              <a:t>ơi lỗ hổng </a:t>
            </a:r>
            <a:r>
              <a:rPr lang="vi-VN" sz="1600" dirty="0">
                <a:highlight>
                  <a:srgbClr val="DBF084"/>
                </a:highlight>
                <a:latin typeface="Open Sans" panose="020B0606030504020204" pitchFamily="34" charset="0"/>
                <a:ea typeface="Open Sans" panose="020B0606030504020204" pitchFamily="34" charset="0"/>
                <a:cs typeface="Open Sans" panose="020B0606030504020204" pitchFamily="34" charset="0"/>
              </a:rPr>
              <a:t>bảo mật tồn tại trong mã phía </a:t>
            </a:r>
            <a:r>
              <a:rPr lang="en-US" sz="1600" dirty="0">
                <a:highlight>
                  <a:srgbClr val="DBF084"/>
                </a:highlight>
                <a:latin typeface="Open Sans" panose="020B0606030504020204" pitchFamily="34" charset="0"/>
                <a:ea typeface="Open Sans" panose="020B0606030504020204" pitchFamily="34" charset="0"/>
                <a:cs typeface="Open Sans" panose="020B0606030504020204" pitchFamily="34" charset="0"/>
              </a:rPr>
              <a:t>server</a:t>
            </a:r>
            <a:r>
              <a:rPr lang="en-US" sz="1600" dirty="0">
                <a:latin typeface="Open Sans" panose="020B0606030504020204" pitchFamily="34" charset="0"/>
                <a:ea typeface="Open Sans" panose="020B0606030504020204" pitchFamily="34" charset="0"/>
                <a:cs typeface="Open Sans" panose="020B0606030504020204" pitchFamily="34" charset="0"/>
              </a:rPr>
              <a:t>, </a:t>
            </a:r>
            <a:r>
              <a:rPr lang="vi-VN" sz="1600" dirty="0">
                <a:latin typeface="Open Sans" panose="020B0606030504020204" pitchFamily="34" charset="0"/>
                <a:ea typeface="Open Sans" panose="020B0606030504020204" pitchFamily="34" charset="0"/>
                <a:cs typeface="Open Sans" panose="020B0606030504020204" pitchFamily="34" charset="0"/>
              </a:rPr>
              <a:t>hướng đến nhiều nạn nhân hơn</a:t>
            </a:r>
            <a:r>
              <a:rPr lang="en-US" sz="1600" dirty="0">
                <a:latin typeface="Open Sans" panose="020B0606030504020204" pitchFamily="34" charset="0"/>
                <a:ea typeface="Open Sans" panose="020B0606030504020204" pitchFamily="34" charset="0"/>
                <a:cs typeface="Open Sans" panose="020B0606030504020204" pitchFamily="34" charset="0"/>
              </a:rPr>
              <a:t> so </a:t>
            </a:r>
            <a:r>
              <a:rPr lang="en-US" sz="1600" dirty="0" err="1">
                <a:latin typeface="Open Sans" panose="020B0606030504020204" pitchFamily="34" charset="0"/>
                <a:ea typeface="Open Sans" panose="020B0606030504020204" pitchFamily="34" charset="0"/>
                <a:cs typeface="Open Sans" panose="020B0606030504020204" pitchFamily="34" charset="0"/>
              </a:rPr>
              <a:t>với</a:t>
            </a:r>
            <a:r>
              <a:rPr lang="en-US" sz="1600" dirty="0">
                <a:latin typeface="Open Sans" panose="020B0606030504020204" pitchFamily="34" charset="0"/>
                <a:ea typeface="Open Sans" panose="020B0606030504020204" pitchFamily="34" charset="0"/>
                <a:cs typeface="Open Sans" panose="020B0606030504020204" pitchFamily="34" charset="0"/>
              </a:rPr>
              <a:t> Reflected.</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p:cNvSpPr txBox="1"/>
          <p:nvPr/>
        </p:nvSpPr>
        <p:spPr>
          <a:xfrm>
            <a:off x="4761790" y="3842509"/>
            <a:ext cx="900578" cy="400110"/>
          </a:xfrm>
          <a:prstGeom prst="rect">
            <a:avLst/>
          </a:prstGeom>
          <a:noFill/>
        </p:spPr>
        <p:txBody>
          <a:bodyPr wrap="square" rtlCol="0">
            <a:spAutoFit/>
          </a:bodyPr>
          <a:lstStyle/>
          <a:p>
            <a:r>
              <a:rPr lang="en-US" sz="2000" b="1" dirty="0">
                <a:solidFill>
                  <a:schemeClr val="tx1">
                    <a:lumMod val="50000"/>
                    <a:lumOff val="50000"/>
                  </a:schemeClr>
                </a:solidFill>
                <a:latin typeface="AddCityboy" panose="00000400000000000000" pitchFamily="2" charset="0"/>
              </a:rPr>
              <a:t>“</a:t>
            </a:r>
            <a:endParaRPr lang="en-US" sz="2000" b="1" dirty="0">
              <a:solidFill>
                <a:schemeClr val="tx1">
                  <a:lumMod val="50000"/>
                  <a:lumOff val="50000"/>
                </a:schemeClr>
              </a:solidFill>
              <a:latin typeface="AddCityboy" panose="00000400000000000000" pitchFamily="2" charset="0"/>
            </a:endParaRPr>
          </a:p>
        </p:txBody>
      </p:sp>
      <p:sp>
        <p:nvSpPr>
          <p:cNvPr id="50" name="TextBox 49"/>
          <p:cNvSpPr txBox="1"/>
          <p:nvPr/>
        </p:nvSpPr>
        <p:spPr>
          <a:xfrm>
            <a:off x="6456083" y="4969529"/>
            <a:ext cx="900578" cy="400110"/>
          </a:xfrm>
          <a:prstGeom prst="rect">
            <a:avLst/>
          </a:prstGeom>
          <a:noFill/>
        </p:spPr>
        <p:txBody>
          <a:bodyPr wrap="square" rtlCol="0">
            <a:spAutoFit/>
          </a:bodyPr>
          <a:lstStyle/>
          <a:p>
            <a:pPr algn="r"/>
            <a:r>
              <a:rPr lang="en-US" sz="2000" b="1" dirty="0">
                <a:solidFill>
                  <a:schemeClr val="tx1">
                    <a:lumMod val="50000"/>
                    <a:lumOff val="50000"/>
                  </a:schemeClr>
                </a:solidFill>
                <a:latin typeface="AddCityboy" panose="00000400000000000000" pitchFamily="2" charset="0"/>
              </a:rPr>
              <a:t>”</a:t>
            </a:r>
            <a:endParaRPr lang="en-US" sz="2000" b="1" dirty="0">
              <a:solidFill>
                <a:schemeClr val="tx1">
                  <a:lumMod val="50000"/>
                  <a:lumOff val="50000"/>
                </a:schemeClr>
              </a:solidFill>
              <a:latin typeface="AddCityboy" panose="00000400000000000000" pitchFamily="2" charset="0"/>
            </a:endParaRPr>
          </a:p>
        </p:txBody>
      </p:sp>
      <p:sp>
        <p:nvSpPr>
          <p:cNvPr id="51" name="TextBox 50"/>
          <p:cNvSpPr txBox="1"/>
          <p:nvPr/>
        </p:nvSpPr>
        <p:spPr>
          <a:xfrm>
            <a:off x="8201041" y="3706302"/>
            <a:ext cx="2767513" cy="1077218"/>
          </a:xfrm>
          <a:prstGeom prst="rect">
            <a:avLst/>
          </a:prstGeom>
          <a:noFill/>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N</a:t>
            </a:r>
            <a:r>
              <a:rPr lang="vi-VN" sz="1600" dirty="0">
                <a:latin typeface="Open Sans" panose="020B0606030504020204" pitchFamily="34" charset="0"/>
                <a:ea typeface="Open Sans" panose="020B0606030504020204" pitchFamily="34" charset="0"/>
                <a:cs typeface="Open Sans" panose="020B0606030504020204" pitchFamily="34" charset="0"/>
              </a:rPr>
              <a:t>ơi lỗ hổng bảo mật </a:t>
            </a:r>
            <a:r>
              <a:rPr lang="vi-VN" sz="1600" dirty="0">
                <a:highlight>
                  <a:srgbClr val="DBF084"/>
                </a:highlight>
                <a:latin typeface="Open Sans" panose="020B0606030504020204" pitchFamily="34" charset="0"/>
                <a:ea typeface="Open Sans" panose="020B0606030504020204" pitchFamily="34" charset="0"/>
                <a:cs typeface="Open Sans" panose="020B0606030504020204" pitchFamily="34" charset="0"/>
              </a:rPr>
              <a:t>tồn tại trong mã phía client</a:t>
            </a:r>
            <a:r>
              <a:rPr lang="vi-VN" sz="1600" dirty="0">
                <a:latin typeface="Open Sans" panose="020B0606030504020204" pitchFamily="34" charset="0"/>
                <a:ea typeface="Open Sans" panose="020B0606030504020204" pitchFamily="34" charset="0"/>
                <a:cs typeface="Open Sans" panose="020B0606030504020204" pitchFamily="34" charset="0"/>
              </a:rPr>
              <a:t> chứ không phải mã phía server</a:t>
            </a:r>
            <a:r>
              <a:rPr lang="en-US" sz="1600" dirty="0">
                <a:latin typeface="Open Sans" panose="020B0606030504020204" pitchFamily="34" charset="0"/>
                <a:ea typeface="Open Sans" panose="020B0606030504020204" pitchFamily="34" charset="0"/>
                <a:cs typeface="Open Sans" panose="020B0606030504020204" pitchFamily="34" charset="0"/>
              </a:rPr>
              <a:t>.</a:t>
            </a:r>
            <a:endParaRPr lang="en-US" sz="16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8201041" y="3604184"/>
            <a:ext cx="900578" cy="400110"/>
          </a:xfrm>
          <a:prstGeom prst="rect">
            <a:avLst/>
          </a:prstGeom>
          <a:noFill/>
        </p:spPr>
        <p:txBody>
          <a:bodyPr wrap="square" rtlCol="0">
            <a:spAutoFit/>
          </a:bodyPr>
          <a:lstStyle/>
          <a:p>
            <a:r>
              <a:rPr lang="en-US" sz="2000" b="1" dirty="0">
                <a:solidFill>
                  <a:schemeClr val="tx1">
                    <a:lumMod val="50000"/>
                    <a:lumOff val="50000"/>
                  </a:schemeClr>
                </a:solidFill>
                <a:latin typeface="AddCityboy" panose="00000400000000000000" pitchFamily="2" charset="0"/>
              </a:rPr>
              <a:t>“</a:t>
            </a:r>
            <a:endParaRPr lang="en-US" sz="2000" b="1" dirty="0">
              <a:solidFill>
                <a:schemeClr val="tx1">
                  <a:lumMod val="50000"/>
                  <a:lumOff val="50000"/>
                </a:schemeClr>
              </a:solidFill>
              <a:latin typeface="AddCityboy" panose="00000400000000000000" pitchFamily="2" charset="0"/>
            </a:endParaRPr>
          </a:p>
        </p:txBody>
      </p:sp>
      <p:sp>
        <p:nvSpPr>
          <p:cNvPr id="53" name="TextBox 52"/>
          <p:cNvSpPr txBox="1"/>
          <p:nvPr/>
        </p:nvSpPr>
        <p:spPr>
          <a:xfrm>
            <a:off x="9784011" y="4518997"/>
            <a:ext cx="1058121" cy="400110"/>
          </a:xfrm>
          <a:prstGeom prst="rect">
            <a:avLst/>
          </a:prstGeom>
          <a:noFill/>
        </p:spPr>
        <p:txBody>
          <a:bodyPr wrap="square" rtlCol="0">
            <a:spAutoFit/>
          </a:bodyPr>
          <a:lstStyle/>
          <a:p>
            <a:pPr algn="r"/>
            <a:r>
              <a:rPr lang="en-US" sz="2000" b="1" dirty="0">
                <a:solidFill>
                  <a:schemeClr val="tx1">
                    <a:lumMod val="50000"/>
                    <a:lumOff val="50000"/>
                  </a:schemeClr>
                </a:solidFill>
                <a:latin typeface="AddCityboy" panose="00000400000000000000" pitchFamily="2" charset="0"/>
              </a:rPr>
              <a:t>”</a:t>
            </a:r>
            <a:endParaRPr lang="en-US" sz="2000" b="1" dirty="0">
              <a:solidFill>
                <a:schemeClr val="tx1">
                  <a:lumMod val="50000"/>
                  <a:lumOff val="50000"/>
                </a:schemeClr>
              </a:solidFill>
              <a:latin typeface="AddCityboy" panose="00000400000000000000" pitchFamily="2" charset="0"/>
            </a:endParaRPr>
          </a:p>
        </p:txBody>
      </p:sp>
      <p:sp>
        <p:nvSpPr>
          <p:cNvPr id="57" name="TextBox 56"/>
          <p:cNvSpPr txBox="1"/>
          <p:nvPr/>
        </p:nvSpPr>
        <p:spPr>
          <a:xfrm>
            <a:off x="4075256" y="1363027"/>
            <a:ext cx="4041492" cy="461665"/>
          </a:xfrm>
          <a:prstGeom prst="rect">
            <a:avLst/>
          </a:prstGeom>
          <a:noFill/>
        </p:spPr>
        <p:txBody>
          <a:bodyPr wrap="none" rtlCol="0">
            <a:spAutoFit/>
          </a:bodyPr>
          <a:lstStyle/>
          <a:p>
            <a:pPr algn="ctr"/>
            <a:r>
              <a:rPr lang="en-US" sz="2400" b="1" dirty="0">
                <a:solidFill>
                  <a:srgbClr val="40B74D"/>
                </a:solidFill>
                <a:latin typeface="Raleway" panose="020B0503030101060003" pitchFamily="34" charset="0"/>
              </a:rPr>
              <a:t>KỸ THUẬT TẤN CÔNG XSS</a:t>
            </a:r>
            <a:endParaRPr lang="en-US" sz="2400" b="1" dirty="0">
              <a:solidFill>
                <a:srgbClr val="40B74D"/>
              </a:solidFill>
              <a:latin typeface="Raleway" panose="020B0503030101060003" pitchFamily="34" charset="0"/>
            </a:endParaRPr>
          </a:p>
        </p:txBody>
      </p:sp>
      <p:grpSp>
        <p:nvGrpSpPr>
          <p:cNvPr id="59" name="Group 58"/>
          <p:cNvGrpSpPr/>
          <p:nvPr/>
        </p:nvGrpSpPr>
        <p:grpSpPr>
          <a:xfrm>
            <a:off x="10303437" y="609664"/>
            <a:ext cx="1663276" cy="655939"/>
            <a:chOff x="581869" y="6192110"/>
            <a:chExt cx="1362036" cy="275590"/>
          </a:xfrm>
        </p:grpSpPr>
        <p:sp>
          <p:nvSpPr>
            <p:cNvPr id="60" name="TextBox 59"/>
            <p:cNvSpPr txBox="1"/>
            <p:nvPr/>
          </p:nvSpPr>
          <p:spPr>
            <a:xfrm>
              <a:off x="764749" y="6192110"/>
              <a:ext cx="1179156" cy="275590"/>
            </a:xfrm>
            <a:prstGeom prst="rect">
              <a:avLst/>
            </a:prstGeom>
            <a:noFill/>
          </p:spPr>
          <p:txBody>
            <a:bodyPr wrap="square" rtlCol="0">
              <a:spAutoFit/>
            </a:bodyPr>
            <a:lstStyle/>
            <a:p>
              <a:r>
                <a:rPr lang="en-US" sz="1200" dirty="0">
                  <a:solidFill>
                    <a:schemeClr val="tx1">
                      <a:lumMod val="50000"/>
                      <a:lumOff val="50000"/>
                    </a:schemeClr>
                  </a:solidFill>
                  <a:latin typeface="Raleway" panose="020B0503030101060003" pitchFamily="34" charset="0"/>
                </a:rPr>
                <a:t>GROUP 13</a:t>
              </a:r>
              <a:endParaRPr lang="en-US" sz="1200" b="1" dirty="0">
                <a:solidFill>
                  <a:schemeClr val="tx1">
                    <a:lumMod val="50000"/>
                    <a:lumOff val="50000"/>
                  </a:schemeClr>
                </a:solidFill>
                <a:latin typeface="Raleway" panose="020B0503030101060003" pitchFamily="34" charset="0"/>
              </a:endParaRPr>
            </a:p>
          </p:txBody>
        </p:sp>
        <p:sp>
          <p:nvSpPr>
            <p:cNvPr id="61" name="Rectangle: Rounded Corners 60"/>
            <p:cNvSpPr/>
            <p:nvPr/>
          </p:nvSpPr>
          <p:spPr>
            <a:xfrm>
              <a:off x="581869" y="6228923"/>
              <a:ext cx="182880" cy="61448"/>
            </a:xfrm>
            <a:prstGeom prst="roundRect">
              <a:avLst/>
            </a:prstGeom>
            <a:gradFill flip="none" rotWithShape="1">
              <a:gsLst>
                <a:gs pos="0">
                  <a:srgbClr val="90CF5B"/>
                </a:gs>
                <a:gs pos="100000">
                  <a:srgbClr val="3DB64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rot="5400000">
            <a:off x="-467995" y="3530321"/>
            <a:ext cx="1841676" cy="276999"/>
            <a:chOff x="581869" y="6286110"/>
            <a:chExt cx="1352817" cy="276999"/>
          </a:xfrm>
        </p:grpSpPr>
        <p:sp>
          <p:nvSpPr>
            <p:cNvPr id="63" name="TextBox 62"/>
            <p:cNvSpPr txBox="1"/>
            <p:nvPr/>
          </p:nvSpPr>
          <p:spPr>
            <a:xfrm>
              <a:off x="755530" y="6286110"/>
              <a:ext cx="1179156" cy="276999"/>
            </a:xfrm>
            <a:prstGeom prst="rect">
              <a:avLst/>
            </a:prstGeom>
            <a:noFill/>
          </p:spPr>
          <p:txBody>
            <a:bodyPr wrap="square" rtlCol="0">
              <a:spAutoFit/>
            </a:bodyPr>
            <a:lstStyle/>
            <a:p>
              <a:r>
                <a:rPr lang="en-US" sz="1200" b="1" dirty="0">
                  <a:solidFill>
                    <a:schemeClr val="tx1">
                      <a:lumMod val="50000"/>
                      <a:lumOff val="50000"/>
                    </a:schemeClr>
                  </a:solidFill>
                  <a:latin typeface="Raleway" panose="020B0503030101060003" pitchFamily="34" charset="0"/>
                </a:rPr>
                <a:t>XSS INJECTION</a:t>
              </a:r>
              <a:endParaRPr lang="en-US" sz="1200" b="1" dirty="0">
                <a:solidFill>
                  <a:schemeClr val="tx1">
                    <a:lumMod val="50000"/>
                    <a:lumOff val="50000"/>
                  </a:schemeClr>
                </a:solidFill>
                <a:latin typeface="Raleway" panose="020B0503030101060003" pitchFamily="34" charset="0"/>
              </a:endParaRPr>
            </a:p>
          </p:txBody>
        </p:sp>
        <p:sp>
          <p:nvSpPr>
            <p:cNvPr id="65" name="Rectangle: Rounded Corners 64"/>
            <p:cNvSpPr/>
            <p:nvPr/>
          </p:nvSpPr>
          <p:spPr>
            <a:xfrm>
              <a:off x="581869" y="6291306"/>
              <a:ext cx="182880" cy="182880"/>
            </a:xfrm>
            <a:prstGeom prst="roundRect">
              <a:avLst/>
            </a:prstGeom>
            <a:gradFill flip="none" rotWithShape="1">
              <a:gsLst>
                <a:gs pos="0">
                  <a:srgbClr val="90CF5B"/>
                </a:gs>
                <a:gs pos="100000">
                  <a:srgbClr val="3DB64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284556" y="5057527"/>
            <a:ext cx="2685251" cy="461665"/>
          </a:xfrm>
          <a:prstGeom prst="rect">
            <a:avLst/>
          </a:prstGeom>
          <a:noFill/>
        </p:spPr>
        <p:txBody>
          <a:bodyPr wrap="square">
            <a:spAutoFit/>
          </a:bodyPr>
          <a:lstStyle/>
          <a:p>
            <a:pPr algn="ctr"/>
            <a:r>
              <a:rPr lang="en-US" sz="2400" b="1" i="0" dirty="0">
                <a:solidFill>
                  <a:schemeClr val="tx1">
                    <a:lumMod val="50000"/>
                    <a:lumOff val="50000"/>
                  </a:schemeClr>
                </a:solidFill>
                <a:effectLst/>
                <a:latin typeface="Open Sans" panose="020B0606030504020204" pitchFamily="34" charset="0"/>
              </a:rPr>
              <a:t>REFLECTED XSS</a:t>
            </a:r>
            <a:endParaRPr lang="en-US" sz="2400" b="1" i="0" dirty="0">
              <a:solidFill>
                <a:schemeClr val="tx1">
                  <a:lumMod val="50000"/>
                  <a:lumOff val="50000"/>
                </a:schemeClr>
              </a:solidFill>
              <a:effectLst/>
              <a:latin typeface="Open Sans" panose="020B0606030504020204" pitchFamily="34" charset="0"/>
            </a:endParaRPr>
          </a:p>
        </p:txBody>
      </p:sp>
      <p:sp>
        <p:nvSpPr>
          <p:cNvPr id="74" name="AutoShape 4" descr="DOM-based XSS Vulnerability - All you need to kno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75" name="Picture 74"/>
          <p:cNvPicPr>
            <a:picLocks noChangeAspect="1"/>
          </p:cNvPicPr>
          <p:nvPr/>
        </p:nvPicPr>
        <p:blipFill>
          <a:blip r:embed="rId1"/>
          <a:stretch>
            <a:fillRect/>
          </a:stretch>
        </p:blipFill>
        <p:spPr>
          <a:xfrm>
            <a:off x="8315124" y="2078298"/>
            <a:ext cx="2444666" cy="1525886"/>
          </a:xfrm>
          <a:prstGeom prst="rect">
            <a:avLst/>
          </a:prstGeom>
        </p:spPr>
      </p:pic>
      <p:pic>
        <p:nvPicPr>
          <p:cNvPr id="76" name="Picture 75"/>
          <p:cNvPicPr>
            <a:picLocks noChangeAspect="1"/>
          </p:cNvPicPr>
          <p:nvPr/>
        </p:nvPicPr>
        <p:blipFill>
          <a:blip r:embed="rId2"/>
          <a:stretch>
            <a:fillRect/>
          </a:stretch>
        </p:blipFill>
        <p:spPr>
          <a:xfrm>
            <a:off x="1466730" y="2081009"/>
            <a:ext cx="2360710" cy="1285479"/>
          </a:xfrm>
          <a:prstGeom prst="rect">
            <a:avLst/>
          </a:prstGeom>
        </p:spPr>
      </p:pic>
      <p:pic>
        <p:nvPicPr>
          <p:cNvPr id="77" name="Picture 76"/>
          <p:cNvPicPr>
            <a:picLocks noChangeAspect="1"/>
          </p:cNvPicPr>
          <p:nvPr/>
        </p:nvPicPr>
        <p:blipFill>
          <a:blip r:embed="rId3"/>
          <a:stretch>
            <a:fillRect/>
          </a:stretch>
        </p:blipFill>
        <p:spPr>
          <a:xfrm>
            <a:off x="4867122" y="2182115"/>
            <a:ext cx="2489539" cy="160699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2" presetClass="entr" presetSubtype="1" decel="100000" fill="hold" grpId="0" nodeType="withEffect">
                                  <p:stCondLst>
                                    <p:cond delay="0"/>
                                  </p:stCondLst>
                                  <p:iterate type="wd">
                                    <p:tmPct val="26670"/>
                                  </p:iterate>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900" fill="hold"/>
                                        <p:tgtEl>
                                          <p:spTgt spid="57"/>
                                        </p:tgtEl>
                                        <p:attrNameLst>
                                          <p:attrName>ppt_x</p:attrName>
                                        </p:attrNameLst>
                                      </p:cBhvr>
                                      <p:tavLst>
                                        <p:tav tm="0">
                                          <p:val>
                                            <p:strVal val="#ppt_x"/>
                                          </p:val>
                                        </p:tav>
                                        <p:tav tm="100000">
                                          <p:val>
                                            <p:strVal val="#ppt_x"/>
                                          </p:val>
                                        </p:tav>
                                      </p:tavLst>
                                    </p:anim>
                                    <p:anim calcmode="lin" valueType="num">
                                      <p:cBhvr additive="base">
                                        <p:cTn id="14" dur="900" fill="hold"/>
                                        <p:tgtEl>
                                          <p:spTgt spid="57"/>
                                        </p:tgtEl>
                                        <p:attrNameLst>
                                          <p:attrName>ppt_y</p:attrName>
                                        </p:attrNameLst>
                                      </p:cBhvr>
                                      <p:tavLst>
                                        <p:tav tm="0">
                                          <p:val>
                                            <p:strVal val="0-#ppt_h/2"/>
                                          </p:val>
                                        </p:tav>
                                        <p:tav tm="100000">
                                          <p:val>
                                            <p:strVal val="#ppt_y"/>
                                          </p:val>
                                        </p:tav>
                                      </p:tavLst>
                                    </p:anim>
                                  </p:childTnLst>
                                </p:cTn>
                              </p:par>
                              <p:par>
                                <p:cTn id="15" presetID="2" presetClass="entr" presetSubtype="2" decel="100000" fill="hold" nodeType="withEffect">
                                  <p:stCondLst>
                                    <p:cond delay="20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1000" fill="hold"/>
                                        <p:tgtEl>
                                          <p:spTgt spid="59"/>
                                        </p:tgtEl>
                                        <p:attrNameLst>
                                          <p:attrName>ppt_x</p:attrName>
                                        </p:attrNameLst>
                                      </p:cBhvr>
                                      <p:tavLst>
                                        <p:tav tm="0">
                                          <p:val>
                                            <p:strVal val="1+#ppt_w/2"/>
                                          </p:val>
                                        </p:tav>
                                        <p:tav tm="100000">
                                          <p:val>
                                            <p:strVal val="#ppt_x"/>
                                          </p:val>
                                        </p:tav>
                                      </p:tavLst>
                                    </p:anim>
                                    <p:anim calcmode="lin" valueType="num">
                                      <p:cBhvr additive="base">
                                        <p:cTn id="18" dur="1000" fill="hold"/>
                                        <p:tgtEl>
                                          <p:spTgt spid="59"/>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20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1000" fill="hold"/>
                                        <p:tgtEl>
                                          <p:spTgt spid="62"/>
                                        </p:tgtEl>
                                        <p:attrNameLst>
                                          <p:attrName>ppt_x</p:attrName>
                                        </p:attrNameLst>
                                      </p:cBhvr>
                                      <p:tavLst>
                                        <p:tav tm="0">
                                          <p:val>
                                            <p:strVal val="#ppt_x"/>
                                          </p:val>
                                        </p:tav>
                                        <p:tav tm="100000">
                                          <p:val>
                                            <p:strVal val="#ppt_x"/>
                                          </p:val>
                                        </p:tav>
                                      </p:tavLst>
                                    </p:anim>
                                    <p:anim calcmode="lin" valueType="num">
                                      <p:cBhvr additive="base">
                                        <p:cTn id="22" dur="10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3" presetClass="entr" presetSubtype="16"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23" presetClass="entr" presetSubtype="16"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p:cTn id="54" dur="500" fill="hold"/>
                                        <p:tgtEl>
                                          <p:spTgt spid="39"/>
                                        </p:tgtEl>
                                        <p:attrNameLst>
                                          <p:attrName>ppt_w</p:attrName>
                                        </p:attrNameLst>
                                      </p:cBhvr>
                                      <p:tavLst>
                                        <p:tav tm="0">
                                          <p:val>
                                            <p:fltVal val="0"/>
                                          </p:val>
                                        </p:tav>
                                        <p:tav tm="100000">
                                          <p:val>
                                            <p:strVal val="#ppt_w"/>
                                          </p:val>
                                        </p:tav>
                                      </p:tavLst>
                                    </p:anim>
                                    <p:anim calcmode="lin" valueType="num">
                                      <p:cBhvr>
                                        <p:cTn id="55"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7"/>
                                        </p:tgtEl>
                                        <p:attrNameLst>
                                          <p:attrName>style.visibility</p:attrName>
                                        </p:attrNameLst>
                                      </p:cBhvr>
                                      <p:to>
                                        <p:strVal val="visible"/>
                                      </p:to>
                                    </p:set>
                                    <p:anim calcmode="lin" valueType="num">
                                      <p:cBhvr additive="base">
                                        <p:cTn id="60" dur="500" fill="hold"/>
                                        <p:tgtEl>
                                          <p:spTgt spid="77"/>
                                        </p:tgtEl>
                                        <p:attrNameLst>
                                          <p:attrName>ppt_x</p:attrName>
                                        </p:attrNameLst>
                                      </p:cBhvr>
                                      <p:tavLst>
                                        <p:tav tm="0">
                                          <p:val>
                                            <p:strVal val="#ppt_x"/>
                                          </p:val>
                                        </p:tav>
                                        <p:tav tm="100000">
                                          <p:val>
                                            <p:strVal val="#ppt_x"/>
                                          </p:val>
                                        </p:tav>
                                      </p:tavLst>
                                    </p:anim>
                                    <p:anim calcmode="lin" valueType="num">
                                      <p:cBhvr additive="base">
                                        <p:cTn id="61" dur="500" fill="hold"/>
                                        <p:tgtEl>
                                          <p:spTgt spid="7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par>
                                <p:cTn id="66" presetID="22" presetClass="entr" presetSubtype="8"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par>
                                <p:cTn id="69" presetID="23" presetClass="entr" presetSubtype="16"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 calcmode="lin" valueType="num">
                                      <p:cBhvr>
                                        <p:cTn id="71" dur="500" fill="hold"/>
                                        <p:tgtEl>
                                          <p:spTgt spid="50"/>
                                        </p:tgtEl>
                                        <p:attrNameLst>
                                          <p:attrName>ppt_w</p:attrName>
                                        </p:attrNameLst>
                                      </p:cBhvr>
                                      <p:tavLst>
                                        <p:tav tm="0">
                                          <p:val>
                                            <p:fltVal val="0"/>
                                          </p:val>
                                        </p:tav>
                                        <p:tav tm="100000">
                                          <p:val>
                                            <p:strVal val="#ppt_w"/>
                                          </p:val>
                                        </p:tav>
                                      </p:tavLst>
                                    </p:anim>
                                    <p:anim calcmode="lin" valueType="num">
                                      <p:cBhvr>
                                        <p:cTn id="72" dur="500" fill="hold"/>
                                        <p:tgtEl>
                                          <p:spTgt spid="50"/>
                                        </p:tgtEl>
                                        <p:attrNameLst>
                                          <p:attrName>ppt_h</p:attrName>
                                        </p:attrNameLst>
                                      </p:cBhvr>
                                      <p:tavLst>
                                        <p:tav tm="0">
                                          <p:val>
                                            <p:fltVal val="0"/>
                                          </p:val>
                                        </p:tav>
                                        <p:tav tm="100000">
                                          <p:val>
                                            <p:strVal val="#ppt_h"/>
                                          </p:val>
                                        </p:tav>
                                      </p:tavLst>
                                    </p:anim>
                                  </p:childTnLst>
                                </p:cTn>
                              </p:par>
                              <p:par>
                                <p:cTn id="73" presetID="10"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23" presetClass="entr" presetSubtype="16"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ppt_w</p:attrName>
                                        </p:attrNameLst>
                                      </p:cBhvr>
                                      <p:tavLst>
                                        <p:tav tm="0">
                                          <p:val>
                                            <p:fltVal val="0"/>
                                          </p:val>
                                        </p:tav>
                                        <p:tav tm="100000">
                                          <p:val>
                                            <p:strVal val="#ppt_w"/>
                                          </p:val>
                                        </p:tav>
                                      </p:tavLst>
                                    </p:anim>
                                    <p:anim calcmode="lin" valueType="num">
                                      <p:cBhvr>
                                        <p:cTn id="79" dur="500" fill="hold"/>
                                        <p:tgtEl>
                                          <p:spTgt spid="42"/>
                                        </p:tgtEl>
                                        <p:attrNameLst>
                                          <p:attrName>ppt_h</p:attrName>
                                        </p:attrNameLst>
                                      </p:cBhvr>
                                      <p:tavLst>
                                        <p:tav tm="0">
                                          <p:val>
                                            <p:fltVal val="0"/>
                                          </p:val>
                                        </p:tav>
                                        <p:tav tm="100000">
                                          <p:val>
                                            <p:strVal val="#ppt_h"/>
                                          </p:val>
                                        </p:tav>
                                      </p:tavLst>
                                    </p:anim>
                                  </p:childTnLst>
                                </p:cTn>
                              </p:par>
                              <p:par>
                                <p:cTn id="80" presetID="2" presetClass="entr" presetSubtype="4" decel="10000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500" fill="hold"/>
                                        <p:tgtEl>
                                          <p:spTgt spid="11"/>
                                        </p:tgtEl>
                                        <p:attrNameLst>
                                          <p:attrName>ppt_x</p:attrName>
                                        </p:attrNameLst>
                                      </p:cBhvr>
                                      <p:tavLst>
                                        <p:tav tm="0">
                                          <p:val>
                                            <p:strVal val="#ppt_x"/>
                                          </p:val>
                                        </p:tav>
                                        <p:tav tm="100000">
                                          <p:val>
                                            <p:strVal val="#ppt_x"/>
                                          </p:val>
                                        </p:tav>
                                      </p:tavLst>
                                    </p:anim>
                                    <p:anim calcmode="lin" valueType="num">
                                      <p:cBhvr additive="base">
                                        <p:cTn id="83" dur="500" fill="hold"/>
                                        <p:tgtEl>
                                          <p:spTgt spid="11"/>
                                        </p:tgtEl>
                                        <p:attrNameLst>
                                          <p:attrName>ppt_y</p:attrName>
                                        </p:attrNameLst>
                                      </p:cBhvr>
                                      <p:tavLst>
                                        <p:tav tm="0">
                                          <p:val>
                                            <p:strVal val="1+#ppt_h/2"/>
                                          </p:val>
                                        </p:tav>
                                        <p:tav tm="100000">
                                          <p:val>
                                            <p:strVal val="#ppt_y"/>
                                          </p:val>
                                        </p:tav>
                                      </p:tavLst>
                                    </p:anim>
                                  </p:childTnLst>
                                </p:cTn>
                              </p:par>
                              <p:par>
                                <p:cTn id="84" presetID="23" presetClass="entr" presetSubtype="16"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p:cTn id="86" dur="500" fill="hold"/>
                                        <p:tgtEl>
                                          <p:spTgt spid="49"/>
                                        </p:tgtEl>
                                        <p:attrNameLst>
                                          <p:attrName>ppt_w</p:attrName>
                                        </p:attrNameLst>
                                      </p:cBhvr>
                                      <p:tavLst>
                                        <p:tav tm="0">
                                          <p:val>
                                            <p:fltVal val="0"/>
                                          </p:val>
                                        </p:tav>
                                        <p:tav tm="100000">
                                          <p:val>
                                            <p:strVal val="#ppt_w"/>
                                          </p:val>
                                        </p:tav>
                                      </p:tavLst>
                                    </p:anim>
                                    <p:anim calcmode="lin" valueType="num">
                                      <p:cBhvr>
                                        <p:cTn id="8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ppt_x"/>
                                          </p:val>
                                        </p:tav>
                                        <p:tav tm="100000">
                                          <p:val>
                                            <p:strVal val="#ppt_x"/>
                                          </p:val>
                                        </p:tav>
                                      </p:tavLst>
                                    </p:anim>
                                    <p:anim calcmode="lin" valueType="num">
                                      <p:cBhvr additive="base">
                                        <p:cTn id="93" dur="500" fill="hold"/>
                                        <p:tgtEl>
                                          <p:spTgt spid="75"/>
                                        </p:tgtEl>
                                        <p:attrNameLst>
                                          <p:attrName>ppt_y</p:attrName>
                                        </p:attrNameLst>
                                      </p:cBhvr>
                                      <p:tavLst>
                                        <p:tav tm="0">
                                          <p:val>
                                            <p:strVal val="1+#ppt_h/2"/>
                                          </p:val>
                                        </p:tav>
                                        <p:tav tm="100000">
                                          <p:val>
                                            <p:strVal val="#ppt_y"/>
                                          </p:val>
                                        </p:tav>
                                      </p:tavLst>
                                    </p:anim>
                                  </p:childTnLst>
                                </p:cTn>
                              </p:par>
                              <p:par>
                                <p:cTn id="94" presetID="23" presetClass="entr" presetSubtype="16"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anim calcmode="lin" valueType="num">
                                      <p:cBhvr>
                                        <p:cTn id="96" dur="500" fill="hold"/>
                                        <p:tgtEl>
                                          <p:spTgt spid="53"/>
                                        </p:tgtEl>
                                        <p:attrNameLst>
                                          <p:attrName>ppt_w</p:attrName>
                                        </p:attrNameLst>
                                      </p:cBhvr>
                                      <p:tavLst>
                                        <p:tav tm="0">
                                          <p:val>
                                            <p:fltVal val="0"/>
                                          </p:val>
                                        </p:tav>
                                        <p:tav tm="100000">
                                          <p:val>
                                            <p:strVal val="#ppt_w"/>
                                          </p:val>
                                        </p:tav>
                                      </p:tavLst>
                                    </p:anim>
                                    <p:anim calcmode="lin" valueType="num">
                                      <p:cBhvr>
                                        <p:cTn id="97" dur="500" fill="hold"/>
                                        <p:tgtEl>
                                          <p:spTgt spid="53"/>
                                        </p:tgtEl>
                                        <p:attrNameLst>
                                          <p:attrName>ppt_h</p:attrName>
                                        </p:attrNameLst>
                                      </p:cBhvr>
                                      <p:tavLst>
                                        <p:tav tm="0">
                                          <p:val>
                                            <p:fltVal val="0"/>
                                          </p:val>
                                        </p:tav>
                                        <p:tav tm="100000">
                                          <p:val>
                                            <p:strVal val="#ppt_h"/>
                                          </p:val>
                                        </p:tav>
                                      </p:tavLst>
                                    </p:anim>
                                  </p:childTnLst>
                                </p:cTn>
                              </p:par>
                              <p:par>
                                <p:cTn id="98" presetID="23" presetClass="entr" presetSubtype="16"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p:cTn id="100" dur="500" fill="hold"/>
                                        <p:tgtEl>
                                          <p:spTgt spid="52"/>
                                        </p:tgtEl>
                                        <p:attrNameLst>
                                          <p:attrName>ppt_w</p:attrName>
                                        </p:attrNameLst>
                                      </p:cBhvr>
                                      <p:tavLst>
                                        <p:tav tm="0">
                                          <p:val>
                                            <p:fltVal val="0"/>
                                          </p:val>
                                        </p:tav>
                                        <p:tav tm="100000">
                                          <p:val>
                                            <p:strVal val="#ppt_w"/>
                                          </p:val>
                                        </p:tav>
                                      </p:tavLst>
                                    </p:anim>
                                    <p:anim calcmode="lin" valueType="num">
                                      <p:cBhvr>
                                        <p:cTn id="101" dur="500" fill="hold"/>
                                        <p:tgtEl>
                                          <p:spTgt spid="52"/>
                                        </p:tgtEl>
                                        <p:attrNameLst>
                                          <p:attrName>ppt_h</p:attrName>
                                        </p:attrNameLst>
                                      </p:cBhvr>
                                      <p:tavLst>
                                        <p:tav tm="0">
                                          <p:val>
                                            <p:fltVal val="0"/>
                                          </p:val>
                                        </p:tav>
                                        <p:tav tm="100000">
                                          <p:val>
                                            <p:strVal val="#ppt_h"/>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 calcmode="lin" valueType="num">
                                      <p:cBhvr additive="base">
                                        <p:cTn id="104" dur="500" fill="hold"/>
                                        <p:tgtEl>
                                          <p:spTgt spid="51"/>
                                        </p:tgtEl>
                                        <p:attrNameLst>
                                          <p:attrName>ppt_x</p:attrName>
                                        </p:attrNameLst>
                                      </p:cBhvr>
                                      <p:tavLst>
                                        <p:tav tm="0">
                                          <p:val>
                                            <p:strVal val="#ppt_x"/>
                                          </p:val>
                                        </p:tav>
                                        <p:tav tm="100000">
                                          <p:val>
                                            <p:strVal val="#ppt_x"/>
                                          </p:val>
                                        </p:tav>
                                      </p:tavLst>
                                    </p:anim>
                                    <p:anim calcmode="lin" valueType="num">
                                      <p:cBhvr additive="base">
                                        <p:cTn id="105" dur="500" fill="hold"/>
                                        <p:tgtEl>
                                          <p:spTgt spid="51"/>
                                        </p:tgtEl>
                                        <p:attrNameLst>
                                          <p:attrName>ppt_y</p:attrName>
                                        </p:attrNameLst>
                                      </p:cBhvr>
                                      <p:tavLst>
                                        <p:tav tm="0">
                                          <p:val>
                                            <p:strVal val="1+#ppt_h/2"/>
                                          </p:val>
                                        </p:tav>
                                        <p:tav tm="100000">
                                          <p:val>
                                            <p:strVal val="#ppt_y"/>
                                          </p:val>
                                        </p:tav>
                                      </p:tavLst>
                                    </p:anim>
                                  </p:childTnLst>
                                </p:cTn>
                              </p:par>
                              <p:par>
                                <p:cTn id="106" presetID="23" presetClass="entr" presetSubtype="16" fill="hold" nodeType="withEffect">
                                  <p:stCondLst>
                                    <p:cond delay="0"/>
                                  </p:stCondLst>
                                  <p:childTnLst>
                                    <p:set>
                                      <p:cBhvr>
                                        <p:cTn id="107" dur="1" fill="hold">
                                          <p:stCondLst>
                                            <p:cond delay="0"/>
                                          </p:stCondLst>
                                        </p:cTn>
                                        <p:tgtEl>
                                          <p:spTgt spid="45"/>
                                        </p:tgtEl>
                                        <p:attrNameLst>
                                          <p:attrName>style.visibility</p:attrName>
                                        </p:attrNameLst>
                                      </p:cBhvr>
                                      <p:to>
                                        <p:strVal val="visible"/>
                                      </p:to>
                                    </p:set>
                                    <p:anim calcmode="lin" valueType="num">
                                      <p:cBhvr>
                                        <p:cTn id="108" dur="500" fill="hold"/>
                                        <p:tgtEl>
                                          <p:spTgt spid="45"/>
                                        </p:tgtEl>
                                        <p:attrNameLst>
                                          <p:attrName>ppt_w</p:attrName>
                                        </p:attrNameLst>
                                      </p:cBhvr>
                                      <p:tavLst>
                                        <p:tav tm="0">
                                          <p:val>
                                            <p:fltVal val="0"/>
                                          </p:val>
                                        </p:tav>
                                        <p:tav tm="100000">
                                          <p:val>
                                            <p:strVal val="#ppt_w"/>
                                          </p:val>
                                        </p:tav>
                                      </p:tavLst>
                                    </p:anim>
                                    <p:anim calcmode="lin" valueType="num">
                                      <p:cBhvr>
                                        <p:cTn id="109" dur="500" fill="hold"/>
                                        <p:tgtEl>
                                          <p:spTgt spid="45"/>
                                        </p:tgtEl>
                                        <p:attrNameLst>
                                          <p:attrName>ppt_h</p:attrName>
                                        </p:attrNameLst>
                                      </p:cBhvr>
                                      <p:tavLst>
                                        <p:tav tm="0">
                                          <p:val>
                                            <p:fltVal val="0"/>
                                          </p:val>
                                        </p:tav>
                                        <p:tav tm="100000">
                                          <p:val>
                                            <p:strVal val="#ppt_h"/>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12"/>
                                        </p:tgtEl>
                                        <p:attrNameLst>
                                          <p:attrName>style.visibility</p:attrName>
                                        </p:attrNameLst>
                                      </p:cBhvr>
                                      <p:to>
                                        <p:strVal val="visible"/>
                                      </p:to>
                                    </p:set>
                                    <p:anim calcmode="lin" valueType="num">
                                      <p:cBhvr additive="base">
                                        <p:cTn id="112" dur="500" fill="hold"/>
                                        <p:tgtEl>
                                          <p:spTgt spid="12"/>
                                        </p:tgtEl>
                                        <p:attrNameLst>
                                          <p:attrName>ppt_x</p:attrName>
                                        </p:attrNameLst>
                                      </p:cBhvr>
                                      <p:tavLst>
                                        <p:tav tm="0">
                                          <p:val>
                                            <p:strVal val="#ppt_x"/>
                                          </p:val>
                                        </p:tav>
                                        <p:tav tm="100000">
                                          <p:val>
                                            <p:strVal val="#ppt_x"/>
                                          </p:val>
                                        </p:tav>
                                      </p:tavLst>
                                    </p:anim>
                                    <p:anim calcmode="lin" valueType="num">
                                      <p:cBhvr additive="base">
                                        <p:cTn id="113" dur="500" fill="hold"/>
                                        <p:tgtEl>
                                          <p:spTgt spid="12"/>
                                        </p:tgtEl>
                                        <p:attrNameLst>
                                          <p:attrName>ppt_y</p:attrName>
                                        </p:attrNameLst>
                                      </p:cBhvr>
                                      <p:tavLst>
                                        <p:tav tm="0">
                                          <p:val>
                                            <p:strVal val="1+#ppt_h/2"/>
                                          </p:val>
                                        </p:tav>
                                        <p:tav tm="100000">
                                          <p:val>
                                            <p:strVal val="#ppt_y"/>
                                          </p:val>
                                        </p:tav>
                                      </p:tavLst>
                                    </p:anim>
                                  </p:childTnLst>
                                </p:cTn>
                              </p:par>
                              <p:par>
                                <p:cTn id="114" presetID="10" presetClass="entr" presetSubtype="0" fill="hold" grpId="0" nodeType="withEffect">
                                  <p:stCondLst>
                                    <p:cond delay="0"/>
                                  </p:stCondLst>
                                  <p:childTnLst>
                                    <p:set>
                                      <p:cBhvr>
                                        <p:cTn id="115" dur="1" fill="hold">
                                          <p:stCondLst>
                                            <p:cond delay="0"/>
                                          </p:stCondLst>
                                        </p:cTn>
                                        <p:tgtEl>
                                          <p:spTgt spid="13"/>
                                        </p:tgtEl>
                                        <p:attrNameLst>
                                          <p:attrName>style.visibility</p:attrName>
                                        </p:attrNameLst>
                                      </p:cBhvr>
                                      <p:to>
                                        <p:strVal val="visible"/>
                                      </p:to>
                                    </p:set>
                                    <p:animEffect transition="in" filter="fade">
                                      <p:cBhvr>
                                        <p:cTn id="1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ldLvl="0" animBg="1"/>
      <p:bldP spid="11" grpId="0" bldLvl="0" animBg="1"/>
      <p:bldP spid="12" grpId="0" bldLvl="0" animBg="1"/>
      <p:bldP spid="13" grpId="0" bldLvl="0" animBg="1"/>
      <p:bldP spid="14" grpId="0" bldLvl="0" animBg="1"/>
      <p:bldP spid="15" grpId="0" bldLvl="0" animBg="1"/>
      <p:bldP spid="37" grpId="0"/>
      <p:bldP spid="38" grpId="0"/>
      <p:bldP spid="39" grpId="0"/>
      <p:bldP spid="48" grpId="0"/>
      <p:bldP spid="49" grpId="0"/>
      <p:bldP spid="50" grpId="0"/>
      <p:bldP spid="51" grpId="0"/>
      <p:bldP spid="52" grpId="0"/>
      <p:bldP spid="53" grpId="0"/>
      <p:bldP spid="57"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a:stretch>
            <a:fillRect/>
          </a:stretch>
        </p:blipFill>
        <p:spPr>
          <a:xfrm>
            <a:off x="1429845" y="1251722"/>
            <a:ext cx="9256540" cy="5571065"/>
          </a:xfrm>
          <a:prstGeom prst="rect">
            <a:avLst/>
          </a:prstGeom>
          <a:ln>
            <a:noFill/>
          </a:ln>
        </p:spPr>
      </p:pic>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9498" y="416346"/>
            <a:ext cx="9367720" cy="523220"/>
          </a:xfrm>
          <a:prstGeom prst="rect">
            <a:avLst/>
          </a:prstGeom>
          <a:noFill/>
        </p:spPr>
        <p:txBody>
          <a:bodyPr wrap="square">
            <a:spAutoFit/>
          </a:bodyPr>
          <a:lstStyle/>
          <a:p>
            <a:pPr algn="ctr"/>
            <a:r>
              <a:rPr lang="en-US" sz="2800" b="1" dirty="0">
                <a:solidFill>
                  <a:srgbClr val="00B050"/>
                </a:solidFill>
                <a:latin typeface="Times New Roman" panose="02020603050405020304" pitchFamily="18" charset="0"/>
                <a:cs typeface="Times New Roman" panose="02020603050405020304" pitchFamily="18" charset="0"/>
              </a:rPr>
              <a:t>SỰ KHÁC NHAU GIỮA 3 LOẠI XSS INJECTION</a:t>
            </a:r>
            <a:endParaRPr lang="en-US" sz="28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0670" y="306061"/>
            <a:ext cx="9367720" cy="646331"/>
          </a:xfrm>
          <a:prstGeom prst="rect">
            <a:avLst/>
          </a:prstGeom>
          <a:noFill/>
        </p:spPr>
        <p:txBody>
          <a:bodyPr wrap="square">
            <a:spAutoFit/>
          </a:bodyPr>
          <a:lstStyle/>
          <a:p>
            <a:r>
              <a:rPr lang="en-US" sz="3600" b="1" dirty="0" err="1">
                <a:solidFill>
                  <a:srgbClr val="00B050"/>
                </a:solidFill>
                <a:latin typeface="Times New Roman" panose="02020603050405020304" pitchFamily="18" charset="0"/>
                <a:cs typeface="Times New Roman" panose="02020603050405020304" pitchFamily="18" charset="0"/>
              </a:rPr>
              <a:t>Biện</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pháp</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phòng</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chống</a:t>
            </a:r>
            <a:r>
              <a:rPr lang="en-US" sz="3600" b="1" dirty="0">
                <a:solidFill>
                  <a:srgbClr val="00B050"/>
                </a:solidFill>
                <a:latin typeface="Times New Roman" panose="02020603050405020304" pitchFamily="18" charset="0"/>
                <a:cs typeface="Times New Roman" panose="02020603050405020304" pitchFamily="18" charset="0"/>
              </a:rPr>
              <a:t> XSS INJECTION</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48130" y="974313"/>
            <a:ext cx="9573200" cy="6090385"/>
          </a:xfrm>
          <a:prstGeom prst="rect">
            <a:avLst/>
          </a:prstGeom>
          <a:noFill/>
        </p:spPr>
        <p:txBody>
          <a:bodyPr wrap="square">
            <a:spAutoFit/>
          </a:bodyPr>
          <a:lstStyle/>
          <a:p>
            <a:pPr marL="342900" indent="-342900">
              <a:lnSpc>
                <a:spcPct val="150000"/>
              </a:lnSpc>
              <a:buAutoNum type="arabicPeriod"/>
            </a:pPr>
            <a:r>
              <a:rPr lang="en-US" sz="2400" b="1" i="0" dirty="0" err="1">
                <a:solidFill>
                  <a:schemeClr val="tx1">
                    <a:lumMod val="95000"/>
                    <a:lumOff val="5000"/>
                  </a:schemeClr>
                </a:solidFill>
                <a:effectLst/>
                <a:latin typeface="Times New Roman" panose="02020603050405020304" pitchFamily="18" charset="0"/>
                <a:cs typeface="Times New Roman" panose="02020603050405020304" pitchFamily="18" charset="0"/>
              </a:rPr>
              <a:t>Lọc</a:t>
            </a: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 (XSS Filter)</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Không tin bất kỳ dữ liệu nào do người dùng đưa vào. Lọc các thẻ và</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các thuộc tính có thể hỗ trợ việc tấn công bằng xss (&lt;script&gt;, &lt;img&gt;, onerror,</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onfocus…)</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Sử dụng các bộ lọc tự tạo hoặc từ thư viện để lọc bỏ các thẻ</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HTML/CSS/scripts khỏi dữ liệu nhập từ người dùng. Sử dụng các thư viện như</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Html</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Sanitizer có sẵn của OWASP để làm sạch dữ liệu đầu vào bằng cách tạo ramột danh sách các thẻ và thuộc tính được phép sử dụng. Ngoài ra còn có</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DOMPurity, PHP HTML Purifier, Python Bleach,.....</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Sử dụng biểu thức chính quy (Regular Expressions) để tăng hiệu quả</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lọc</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Các bộ lọc cần được cập nhật thường xuyên để có thể theo kịp sự thay</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đổi của các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XSS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Các bộ lọc dữ liệu nhập phải được thực hiện trên máy chủ (server-sidescripts) do các bộ lọc trên máy khách có thể bị loại bỏ một cách dễ dàng.</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lumMod val="95000"/>
                    <a:lumOff val="5000"/>
                  </a:schemeClr>
                </a:solidFill>
                <a:highlight>
                  <a:srgbClr val="DBF084"/>
                </a:highlight>
                <a:latin typeface="Times New Roman" panose="02020603050405020304" pitchFamily="18" charset="0"/>
                <a:cs typeface="Times New Roman" panose="02020603050405020304" pitchFamily="18" charset="0"/>
              </a:rPr>
              <a:t>=&gt; </a:t>
            </a:r>
            <a:r>
              <a:rPr lang="vi-VN" sz="2000" dirty="0">
                <a:solidFill>
                  <a:schemeClr val="tx1">
                    <a:lumMod val="95000"/>
                    <a:lumOff val="5000"/>
                  </a:schemeClr>
                </a:solidFill>
                <a:highlight>
                  <a:srgbClr val="DBF084"/>
                </a:highlight>
                <a:latin typeface="Times New Roman" panose="02020603050405020304" pitchFamily="18" charset="0"/>
                <a:cs typeface="Times New Roman" panose="02020603050405020304" pitchFamily="18" charset="0"/>
              </a:rPr>
              <a:t>Có thể gây khó khăn cho người dùng trong việc nhập text</a:t>
            </a:r>
            <a:r>
              <a:rPr lang="en-US" sz="2000" dirty="0">
                <a:solidFill>
                  <a:schemeClr val="tx1">
                    <a:lumMod val="95000"/>
                    <a:lumOff val="5000"/>
                  </a:schemeClr>
                </a:solidFill>
                <a:highlight>
                  <a:srgbClr val="DBF084"/>
                </a:highlight>
                <a:latin typeface="Times New Roman" panose="02020603050405020304" pitchFamily="18" charset="0"/>
                <a:cs typeface="Times New Roman" panose="02020603050405020304" pitchFamily="18" charset="0"/>
              </a:rPr>
              <a:t>.</a:t>
            </a:r>
            <a:br>
              <a:rPr lang="vi-VN" dirty="0">
                <a:highlight>
                  <a:srgbClr val="DBF084"/>
                </a:highlight>
                <a:latin typeface="Times New Roman" panose="02020603050405020304" pitchFamily="18" charset="0"/>
                <a:cs typeface="Times New Roman" panose="02020603050405020304" pitchFamily="18" charset="0"/>
              </a:rPr>
            </a:br>
            <a:endParaRPr lang="en-US" dirty="0">
              <a:highlight>
                <a:srgbClr val="DBF084"/>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0670" y="306061"/>
            <a:ext cx="9367720" cy="646331"/>
          </a:xfrm>
          <a:prstGeom prst="rect">
            <a:avLst/>
          </a:prstGeom>
          <a:noFill/>
        </p:spPr>
        <p:txBody>
          <a:bodyPr wrap="square">
            <a:spAutoFit/>
          </a:bodyPr>
          <a:lstStyle/>
          <a:p>
            <a:r>
              <a:rPr lang="en-US" sz="3600" b="1" dirty="0" err="1">
                <a:solidFill>
                  <a:srgbClr val="00B050"/>
                </a:solidFill>
                <a:latin typeface="Times New Roman" panose="02020603050405020304" pitchFamily="18" charset="0"/>
                <a:cs typeface="Times New Roman" panose="02020603050405020304" pitchFamily="18" charset="0"/>
              </a:rPr>
              <a:t>Biện</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pháp</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phòng</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chống</a:t>
            </a:r>
            <a:r>
              <a:rPr lang="en-US" sz="3600" b="1" dirty="0">
                <a:solidFill>
                  <a:srgbClr val="00B050"/>
                </a:solidFill>
                <a:latin typeface="Times New Roman" panose="02020603050405020304" pitchFamily="18" charset="0"/>
                <a:cs typeface="Times New Roman" panose="02020603050405020304" pitchFamily="18" charset="0"/>
              </a:rPr>
              <a:t> XSS INJECTION</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48130" y="1225444"/>
            <a:ext cx="6499592" cy="3360985"/>
          </a:xfrm>
          <a:prstGeom prst="rect">
            <a:avLst/>
          </a:prstGeom>
          <a:noFill/>
        </p:spPr>
        <p:txBody>
          <a:bodyPr wrap="square">
            <a:spAutoFit/>
          </a:bodyPr>
          <a:lstStyle/>
          <a:p>
            <a:pPr>
              <a:lnSpc>
                <a:spcPct val="150000"/>
              </a:lnSpc>
            </a:pP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2. </a:t>
            </a:r>
            <a:r>
              <a:rPr lang="vi-VN"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Thoát khỏi XSS (XSS Escape)</a:t>
            </a:r>
            <a:endPar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lnSpc>
                <a:spcPct val="150000"/>
              </a:lnSpc>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Vô hiệu hóa tấn công XSS bằng cách thay thế các ký tự riêng của</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HTML/scripts để chuyển các đoạn mã có thể thực hiện thành dữ liệu thông</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thường có thể thực hiện được. XSS Escape có thể chặn XSS mà người </a:t>
            </a:r>
            <a:r>
              <a:rPr lang="en-US" sz="20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dùng</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không bị hạn chế khi nhập text. </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nSpc>
                <a:spcPct val="150000"/>
              </a:lnSpc>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Ví dụ 5 kí tự thường cần mã hóa trong HTM</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447722" y="1097804"/>
            <a:ext cx="3921364" cy="50821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0670" y="306061"/>
            <a:ext cx="9367720" cy="646331"/>
          </a:xfrm>
          <a:prstGeom prst="rect">
            <a:avLst/>
          </a:prstGeom>
          <a:noFill/>
        </p:spPr>
        <p:txBody>
          <a:bodyPr wrap="square">
            <a:spAutoFit/>
          </a:bodyPr>
          <a:lstStyle/>
          <a:p>
            <a:r>
              <a:rPr lang="en-US" sz="3600" b="1" dirty="0" err="1">
                <a:solidFill>
                  <a:srgbClr val="00B050"/>
                </a:solidFill>
                <a:latin typeface="Times New Roman" panose="02020603050405020304" pitchFamily="18" charset="0"/>
                <a:cs typeface="Times New Roman" panose="02020603050405020304" pitchFamily="18" charset="0"/>
              </a:rPr>
              <a:t>Biện</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pháp</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phòng</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chống</a:t>
            </a:r>
            <a:r>
              <a:rPr lang="en-US" sz="3600" b="1" dirty="0">
                <a:solidFill>
                  <a:srgbClr val="00B050"/>
                </a:solidFill>
                <a:latin typeface="Times New Roman" panose="02020603050405020304" pitchFamily="18" charset="0"/>
                <a:cs typeface="Times New Roman" panose="02020603050405020304" pitchFamily="18" charset="0"/>
              </a:rPr>
              <a:t> XSS INJECTION</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99151" y="988653"/>
            <a:ext cx="11128725" cy="4751557"/>
          </a:xfrm>
          <a:prstGeom prst="rect">
            <a:avLst/>
          </a:prstGeom>
          <a:noFill/>
        </p:spPr>
        <p:txBody>
          <a:bodyPr wrap="square">
            <a:spAutoFit/>
          </a:bodyPr>
          <a:lstStyle/>
          <a:p>
            <a:pPr>
              <a:lnSpc>
                <a:spcPct val="150000"/>
              </a:lnSpc>
            </a:pP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3. </a:t>
            </a:r>
            <a:r>
              <a:rPr lang="vi-VN"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Đặt cờ HttpOnly</a:t>
            </a:r>
            <a:endParaRPr lang="en-US" sz="2400" b="1"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HttpOnly là cờ bổ sung được thêm vào trong HTTP response header Set-Cookie. </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nSpc>
                <a:spcPct val="150000"/>
              </a:lnSpc>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Mục đích của thuộc tính httponly là bảo về cookie khỏi việc truy cập trái phép từ browser. Chỉ lưu và gửi kèm cookie phản hồi từ client tới server. Việc này làm hạn chế sự can thiệp từ trình duyệt giúp hạn chế rủi ro từ các cuộc tấn công đánh cắp cookie.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nSpc>
                <a:spcPct val="150000"/>
              </a:lnSpc>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Nếu cookie được set cờ HttpOnly, nó không thể bị truy cập bởi mã</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Javascript. </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Þ"/>
            </a:pPr>
            <a:r>
              <a:rPr lang="vi-V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Điều đó có nghĩa hacker sẽ không thể nhận được cookie.</a:t>
            </a:r>
            <a:br>
              <a:rPr lang="vi-VN" sz="2400" dirty="0"/>
            </a:br>
            <a:br>
              <a:rPr lang="vi-VN" sz="2400" dirty="0"/>
            </a:b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3285" y="4520353"/>
            <a:ext cx="7469947" cy="2031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fade">
                                      <p:cBhvr>
                                        <p:cTn id="18" dur="1000"/>
                                        <p:tgtEl>
                                          <p:spTgt spid="7170"/>
                                        </p:tgtEl>
                                      </p:cBhvr>
                                    </p:animEffect>
                                    <p:anim calcmode="lin" valueType="num">
                                      <p:cBhvr>
                                        <p:cTn id="19" dur="1000" fill="hold"/>
                                        <p:tgtEl>
                                          <p:spTgt spid="7170"/>
                                        </p:tgtEl>
                                        <p:attrNameLst>
                                          <p:attrName>ppt_x</p:attrName>
                                        </p:attrNameLst>
                                      </p:cBhvr>
                                      <p:tavLst>
                                        <p:tav tm="0">
                                          <p:val>
                                            <p:strVal val="#ppt_x"/>
                                          </p:val>
                                        </p:tav>
                                        <p:tav tm="100000">
                                          <p:val>
                                            <p:strVal val="#ppt_x"/>
                                          </p:val>
                                        </p:tav>
                                      </p:tavLst>
                                    </p:anim>
                                    <p:anim calcmode="lin" valueType="num">
                                      <p:cBhvr>
                                        <p:cTn id="20"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1000"/>
                                        <p:tgtEl>
                                          <p:spTgt spid="8">
                                            <p:txEl>
                                              <p:pRg st="1" end="1"/>
                                            </p:txEl>
                                          </p:spTgt>
                                        </p:tgtEl>
                                      </p:cBhvr>
                                    </p:animEffect>
                                    <p:anim calcmode="lin" valueType="num">
                                      <p:cBhvr>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fade">
                                      <p:cBhvr>
                                        <p:cTn id="30" dur="1000"/>
                                        <p:tgtEl>
                                          <p:spTgt spid="8">
                                            <p:txEl>
                                              <p:pRg st="2" end="2"/>
                                            </p:txEl>
                                          </p:spTgt>
                                        </p:tgtEl>
                                      </p:cBhvr>
                                    </p:animEffect>
                                    <p:anim calcmode="lin" valueType="num">
                                      <p:cBhvr>
                                        <p:cTn id="3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70670" y="306061"/>
            <a:ext cx="9367720" cy="646331"/>
          </a:xfrm>
          <a:prstGeom prst="rect">
            <a:avLst/>
          </a:prstGeom>
          <a:noFill/>
        </p:spPr>
        <p:txBody>
          <a:bodyPr wrap="square">
            <a:spAutoFit/>
          </a:bodyPr>
          <a:lstStyle/>
          <a:p>
            <a:r>
              <a:rPr lang="en-US" sz="3600" b="1" dirty="0" err="1">
                <a:solidFill>
                  <a:srgbClr val="00B050"/>
                </a:solidFill>
                <a:latin typeface="Times New Roman" panose="02020603050405020304" pitchFamily="18" charset="0"/>
                <a:cs typeface="Times New Roman" panose="02020603050405020304" pitchFamily="18" charset="0"/>
              </a:rPr>
              <a:t>Biện</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pháp</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phòng</a:t>
            </a:r>
            <a:r>
              <a:rPr lang="en-US" sz="3600" b="1" dirty="0">
                <a:solidFill>
                  <a:srgbClr val="00B050"/>
                </a:solidFill>
                <a:latin typeface="Times New Roman" panose="02020603050405020304" pitchFamily="18" charset="0"/>
                <a:cs typeface="Times New Roman" panose="02020603050405020304" pitchFamily="18" charset="0"/>
              </a:rPr>
              <a:t> </a:t>
            </a:r>
            <a:r>
              <a:rPr lang="en-US" sz="3600" b="1" dirty="0" err="1">
                <a:solidFill>
                  <a:srgbClr val="00B050"/>
                </a:solidFill>
                <a:latin typeface="Times New Roman" panose="02020603050405020304" pitchFamily="18" charset="0"/>
                <a:cs typeface="Times New Roman" panose="02020603050405020304" pitchFamily="18" charset="0"/>
              </a:rPr>
              <a:t>chống</a:t>
            </a:r>
            <a:r>
              <a:rPr lang="en-US" sz="3600" b="1" dirty="0">
                <a:solidFill>
                  <a:srgbClr val="00B050"/>
                </a:solidFill>
                <a:latin typeface="Times New Roman" panose="02020603050405020304" pitchFamily="18" charset="0"/>
                <a:cs typeface="Times New Roman" panose="02020603050405020304" pitchFamily="18" charset="0"/>
              </a:rPr>
              <a:t> XSS INJECTION</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14626" y="1027372"/>
            <a:ext cx="5583702" cy="6986528"/>
          </a:xfrm>
          <a:prstGeom prst="rect">
            <a:avLst/>
          </a:prstGeom>
          <a:noFill/>
        </p:spPr>
        <p:txBody>
          <a:bodyPr wrap="square">
            <a:spAutoFit/>
          </a:bodyPr>
          <a:lstStyle/>
          <a:p>
            <a:pPr algn="just">
              <a:lnSpc>
                <a:spcPct val="150000"/>
              </a:lnSpc>
            </a:pP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       4. </a:t>
            </a:r>
            <a:r>
              <a:rPr lang="vi-VN"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Sử dụng CSP</a:t>
            </a:r>
            <a:endPar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CSP là chính sách bảo mật nội dung, được sử dụng để xác định các</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nguồn nội dung an toàn trên website mà trình duyệt có thể tải về cho người</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dùng. CSP là biện pháp đối phó rất hiệu quả với kiểu hack chèn mã độc Cross</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Site Scripting (XSS)</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Để cho phép CSP, chúng ta cấu hình cho server trả về Content-Security-Policy HTTP header hoặc có thể sử dụng thông qua thẻ</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&lt;meta&gt;.</a:t>
            </a:r>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Ví</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dụ</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&lt;meta http-</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equiv</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=”Content-Security-Policy” content=”default-</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src</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‘self’; </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img-src</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https://*; child-</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src</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‘none’;”&gt;</a:t>
            </a:r>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lnSpc>
                <a:spcPct val="150000"/>
              </a:lnSpc>
            </a:pP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Tên directive:</a:t>
            </a:r>
            <a:endPar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script-src: chỉ định nguồn (nơi) load các tài nguyên </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js</a:t>
            </a:r>
            <a:endPar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style-src: chỉ định nguồn (nơi) load các tài nguyên css</a:t>
            </a:r>
            <a:endPar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image-src: chỉ định nguồn (nơi) load các tài nguyên im</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g</a:t>
            </a:r>
            <a:endPar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font-src: chỉ định nguồn (nơi) load các tài nguyên font</a:t>
            </a:r>
            <a:endPar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vi-V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frame-src: chỉ định nguồn (nơi) load các tài nguyên frame</a:t>
            </a:r>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r>
              <a:rPr lang="vi-VN" dirty="0">
                <a:solidFill>
                  <a:schemeClr val="tx1">
                    <a:lumMod val="95000"/>
                    <a:lumOff val="5000"/>
                  </a:schemeClr>
                </a:solidFill>
              </a:rPr>
            </a:br>
            <a:br>
              <a:rPr lang="vi-VN" dirty="0">
                <a:solidFill>
                  <a:schemeClr val="tx1">
                    <a:lumMod val="95000"/>
                    <a:lumOff val="5000"/>
                  </a:schemeClr>
                </a:solidFill>
              </a:rPr>
            </a:br>
            <a:br>
              <a:rPr lang="vi-VN" dirty="0">
                <a:solidFill>
                  <a:schemeClr val="tx1">
                    <a:lumMod val="95000"/>
                    <a:lumOff val="5000"/>
                  </a:schemeClr>
                </a:solidFill>
              </a:rPr>
            </a:br>
            <a:br>
              <a:rPr lang="vi-VN"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6096000" y="1567832"/>
            <a:ext cx="5888502" cy="5016758"/>
          </a:xfrm>
          <a:prstGeom prst="rect">
            <a:avLst/>
          </a:prstGeom>
          <a:solidFill>
            <a:schemeClr val="bg1"/>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Các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giá</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trị</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của</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CSP directive:</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 : </a:t>
            </a:r>
            <a:r>
              <a:rPr lang="en-US" altLang="en-US" sz="1600" dirty="0" err="1">
                <a:solidFill>
                  <a:schemeClr val="tx1">
                    <a:lumMod val="95000"/>
                    <a:lumOff val="5000"/>
                  </a:schemeClr>
                </a:solidFill>
                <a:latin typeface="Times New Roman" panose="02020603050405020304" pitchFamily="18" charset="0"/>
                <a:cs typeface="Times New Roman" panose="02020603050405020304" pitchFamily="18" charset="0"/>
              </a:rPr>
              <a:t>l</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à</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wildcard,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tất</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cả</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self: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chỉ</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định</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domain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đang</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truy</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cập</a:t>
            </a:r>
            <a:endPar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none: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không</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bất</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kỳ</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nguồn</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nào</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hlinkClick r:id="rId1"/>
              </a:rPr>
              <a:t> http://www.domain.com</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tải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resource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được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chỉ</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định</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cái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này</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khác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hoàn</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toàn</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với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domain.com</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domain.com: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tải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resource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chỉ</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định</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không</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hlinkClick r:id="rId1"/>
              </a:rPr>
              <a:t>http://www.domain.com</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subdomain.domain.com, cdn.domain.com, …</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*.domain.com: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load resource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subdomain </a:t>
            </a:r>
            <a:r>
              <a:rPr kumimoji="0" lang="en-US" altLang="en-US" sz="1600" b="0" i="0" u="none" strike="noStrike" cap="none" normalizeH="0" baseline="0" dirty="0" err="1">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của</a:t>
            </a:r>
            <a:r>
              <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rPr>
              <a:t> domain domain.com</a:t>
            </a:r>
            <a:endParaRPr kumimoji="0" lang="en-US" altLang="en-US" sz="1600" b="0" i="0" u="none" strike="noStrike" cap="none" normalizeH="0" baseline="0" dirty="0">
              <a:ln>
                <a:noFill/>
              </a:ln>
              <a:solidFill>
                <a:schemeClr val="tx1">
                  <a:lumMod val="95000"/>
                  <a:lumOff val="5000"/>
                </a:schemeClr>
              </a:solidFill>
              <a:effectLst/>
              <a:highlight>
                <a:srgbClr val="DBF084"/>
              </a:highligh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https: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load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những</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trang</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https</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Ví</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dụ</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1:</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Content-Security-Policy: default-</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'self'</a:t>
            </a:r>
            <a:b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Chỉ</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tải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resource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hiện</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tại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hoặc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đang</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truy</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cập</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Ví</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dụ</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2:</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Content-Security-Policy: default-</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'self' *.trusted.com</a:t>
            </a:r>
            <a:b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phép</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tải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resource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hiện</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tại</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và</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từ</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các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subdomain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khác</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lumMod val="95000"/>
                    <a:lumOff val="5000"/>
                  </a:schemeClr>
                </a:solidFill>
                <a:effectLst/>
                <a:latin typeface="Times New Roman" panose="02020603050405020304" pitchFamily="18" charset="0"/>
                <a:cs typeface="Times New Roman" panose="02020603050405020304" pitchFamily="18" charset="0"/>
              </a:rPr>
              <a:t>của</a:t>
            </a:r>
            <a:r>
              <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domain trusted.com</a:t>
            </a:r>
            <a:endParaRPr kumimoji="0" lang="en-US" altLang="en-US" sz="16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1000"/>
                                        <p:tgtEl>
                                          <p:spTgt spid="8">
                                            <p:txEl>
                                              <p:pRg st="3" end="3"/>
                                            </p:txEl>
                                          </p:spTgt>
                                        </p:tgtEl>
                                      </p:cBhvr>
                                    </p:animEffect>
                                    <p:anim calcmode="lin" valueType="num">
                                      <p:cBhvr>
                                        <p:cTn id="3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1000"/>
                                        <p:tgtEl>
                                          <p:spTgt spid="8">
                                            <p:txEl>
                                              <p:pRg st="4" end="4"/>
                                            </p:txEl>
                                          </p:spTgt>
                                        </p:tgtEl>
                                      </p:cBhvr>
                                    </p:animEffect>
                                    <p:anim calcmode="lin" valueType="num">
                                      <p:cBhvr>
                                        <p:cTn id="3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Effect transition="in" filter="fade">
                                      <p:cBhvr>
                                        <p:cTn id="44" dur="1000"/>
                                        <p:tgtEl>
                                          <p:spTgt spid="8">
                                            <p:txEl>
                                              <p:pRg st="5" end="5"/>
                                            </p:txEl>
                                          </p:spTgt>
                                        </p:tgtEl>
                                      </p:cBhvr>
                                    </p:animEffect>
                                    <p:anim calcmode="lin" valueType="num">
                                      <p:cBhvr>
                                        <p:cTn id="4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8">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1000"/>
                                        <p:tgtEl>
                                          <p:spTgt spid="8">
                                            <p:txEl>
                                              <p:pRg st="6" end="6"/>
                                            </p:txEl>
                                          </p:spTgt>
                                        </p:tgtEl>
                                      </p:cBhvr>
                                    </p:animEffect>
                                    <p:anim calcmode="lin" valueType="num">
                                      <p:cBhvr>
                                        <p:cTn id="5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1000"/>
                                        <p:tgtEl>
                                          <p:spTgt spid="8">
                                            <p:txEl>
                                              <p:pRg st="7" end="7"/>
                                            </p:txEl>
                                          </p:spTgt>
                                        </p:tgtEl>
                                      </p:cBhvr>
                                    </p:animEffect>
                                    <p:anim calcmode="lin" valueType="num">
                                      <p:cBhvr>
                                        <p:cTn id="5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animEffect transition="in" filter="fade">
                                      <p:cBhvr>
                                        <p:cTn id="59" dur="1000"/>
                                        <p:tgtEl>
                                          <p:spTgt spid="8">
                                            <p:txEl>
                                              <p:pRg st="8" end="8"/>
                                            </p:txEl>
                                          </p:spTgt>
                                        </p:tgtEl>
                                      </p:cBhvr>
                                    </p:animEffect>
                                    <p:anim calcmode="lin" valueType="num">
                                      <p:cBhvr>
                                        <p:cTn id="6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9" end="9"/>
                                            </p:txEl>
                                          </p:spTgt>
                                        </p:tgtEl>
                                        <p:attrNameLst>
                                          <p:attrName>style.visibility</p:attrName>
                                        </p:attrNameLst>
                                      </p:cBhvr>
                                      <p:to>
                                        <p:strVal val="visible"/>
                                      </p:to>
                                    </p:set>
                                    <p:animEffect transition="in" filter="fade">
                                      <p:cBhvr>
                                        <p:cTn id="64" dur="1000"/>
                                        <p:tgtEl>
                                          <p:spTgt spid="8">
                                            <p:txEl>
                                              <p:pRg st="9" end="9"/>
                                            </p:txEl>
                                          </p:spTgt>
                                        </p:tgtEl>
                                      </p:cBhvr>
                                    </p:animEffect>
                                    <p:anim calcmode="lin" valueType="num">
                                      <p:cBhvr>
                                        <p:cTn id="65"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animEffect transition="in" filter="fade">
                                      <p:cBhvr>
                                        <p:cTn id="69" dur="1000"/>
                                        <p:tgtEl>
                                          <p:spTgt spid="8">
                                            <p:txEl>
                                              <p:pRg st="10" end="10"/>
                                            </p:txEl>
                                          </p:spTgt>
                                        </p:tgtEl>
                                      </p:cBhvr>
                                    </p:animEffect>
                                    <p:anim calcmode="lin" valueType="num">
                                      <p:cBhvr>
                                        <p:cTn id="70"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
                                            <p:txEl>
                                              <p:pRg st="0" end="0"/>
                                            </p:txEl>
                                          </p:spTgt>
                                        </p:tgtEl>
                                        <p:attrNameLst>
                                          <p:attrName>style.visibility</p:attrName>
                                        </p:attrNameLst>
                                      </p:cBhvr>
                                      <p:to>
                                        <p:strVal val="visible"/>
                                      </p:to>
                                    </p:set>
                                    <p:animEffect transition="in" filter="fade">
                                      <p:cBhvr>
                                        <p:cTn id="74" dur="1000"/>
                                        <p:tgtEl>
                                          <p:spTgt spid="4">
                                            <p:txEl>
                                              <p:pRg st="0" end="0"/>
                                            </p:txEl>
                                          </p:spTgt>
                                        </p:tgtEl>
                                      </p:cBhvr>
                                    </p:animEffect>
                                    <p:anim calcmode="lin" valueType="num">
                                      <p:cBhvr>
                                        <p:cTn id="7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7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fade">
                                      <p:cBhvr>
                                        <p:cTn id="79" dur="1000"/>
                                        <p:tgtEl>
                                          <p:spTgt spid="4">
                                            <p:txEl>
                                              <p:pRg st="1" end="1"/>
                                            </p:txEl>
                                          </p:spTgt>
                                        </p:tgtEl>
                                      </p:cBhvr>
                                    </p:animEffect>
                                    <p:anim calcmode="lin" valueType="num">
                                      <p:cBhvr>
                                        <p:cTn id="8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fade">
                                      <p:cBhvr>
                                        <p:cTn id="84" dur="1000"/>
                                        <p:tgtEl>
                                          <p:spTgt spid="4">
                                            <p:txEl>
                                              <p:pRg st="2" end="2"/>
                                            </p:txEl>
                                          </p:spTgt>
                                        </p:tgtEl>
                                      </p:cBhvr>
                                    </p:animEffect>
                                    <p:anim calcmode="lin" valueType="num">
                                      <p:cBhvr>
                                        <p:cTn id="8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fade">
                                      <p:cBhvr>
                                        <p:cTn id="89" dur="1000"/>
                                        <p:tgtEl>
                                          <p:spTgt spid="4">
                                            <p:txEl>
                                              <p:pRg st="3" end="3"/>
                                            </p:txEl>
                                          </p:spTgt>
                                        </p:tgtEl>
                                      </p:cBhvr>
                                    </p:animEffect>
                                    <p:anim calcmode="lin" valueType="num">
                                      <p:cBhvr>
                                        <p:cTn id="9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
                                            <p:txEl>
                                              <p:pRg st="4" end="4"/>
                                            </p:txEl>
                                          </p:spTgt>
                                        </p:tgtEl>
                                        <p:attrNameLst>
                                          <p:attrName>style.visibility</p:attrName>
                                        </p:attrNameLst>
                                      </p:cBhvr>
                                      <p:to>
                                        <p:strVal val="visible"/>
                                      </p:to>
                                    </p:set>
                                    <p:animEffect transition="in" filter="fade">
                                      <p:cBhvr>
                                        <p:cTn id="94" dur="1000"/>
                                        <p:tgtEl>
                                          <p:spTgt spid="4">
                                            <p:txEl>
                                              <p:pRg st="4" end="4"/>
                                            </p:txEl>
                                          </p:spTgt>
                                        </p:tgtEl>
                                      </p:cBhvr>
                                    </p:animEffect>
                                    <p:anim calcmode="lin" valueType="num">
                                      <p:cBhvr>
                                        <p:cTn id="9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4" end="4"/>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
                                            <p:txEl>
                                              <p:pRg st="5" end="5"/>
                                            </p:txEl>
                                          </p:spTgt>
                                        </p:tgtEl>
                                        <p:attrNameLst>
                                          <p:attrName>style.visibility</p:attrName>
                                        </p:attrNameLst>
                                      </p:cBhvr>
                                      <p:to>
                                        <p:strVal val="visible"/>
                                      </p:to>
                                    </p:set>
                                    <p:animEffect transition="in" filter="fade">
                                      <p:cBhvr>
                                        <p:cTn id="99" dur="1000"/>
                                        <p:tgtEl>
                                          <p:spTgt spid="4">
                                            <p:txEl>
                                              <p:pRg st="5" end="5"/>
                                            </p:txEl>
                                          </p:spTgt>
                                        </p:tgtEl>
                                      </p:cBhvr>
                                    </p:animEffect>
                                    <p:anim calcmode="lin" valueType="num">
                                      <p:cBhvr>
                                        <p:cTn id="10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1"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4">
                                            <p:txEl>
                                              <p:pRg st="6" end="6"/>
                                            </p:txEl>
                                          </p:spTgt>
                                        </p:tgtEl>
                                        <p:attrNameLst>
                                          <p:attrName>style.visibility</p:attrName>
                                        </p:attrNameLst>
                                      </p:cBhvr>
                                      <p:to>
                                        <p:strVal val="visible"/>
                                      </p:to>
                                    </p:set>
                                    <p:animEffect transition="in" filter="fade">
                                      <p:cBhvr>
                                        <p:cTn id="104" dur="1000"/>
                                        <p:tgtEl>
                                          <p:spTgt spid="4">
                                            <p:txEl>
                                              <p:pRg st="6" end="6"/>
                                            </p:txEl>
                                          </p:spTgt>
                                        </p:tgtEl>
                                      </p:cBhvr>
                                    </p:animEffect>
                                    <p:anim calcmode="lin" valueType="num">
                                      <p:cBhvr>
                                        <p:cTn id="10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4">
                                            <p:txEl>
                                              <p:pRg st="7" end="7"/>
                                            </p:txEl>
                                          </p:spTgt>
                                        </p:tgtEl>
                                        <p:attrNameLst>
                                          <p:attrName>style.visibility</p:attrName>
                                        </p:attrNameLst>
                                      </p:cBhvr>
                                      <p:to>
                                        <p:strVal val="visible"/>
                                      </p:to>
                                    </p:set>
                                    <p:animEffect transition="in" filter="fade">
                                      <p:cBhvr>
                                        <p:cTn id="109" dur="1000"/>
                                        <p:tgtEl>
                                          <p:spTgt spid="4">
                                            <p:txEl>
                                              <p:pRg st="7" end="7"/>
                                            </p:txEl>
                                          </p:spTgt>
                                        </p:tgtEl>
                                      </p:cBhvr>
                                    </p:animEffect>
                                    <p:anim calcmode="lin" valueType="num">
                                      <p:cBhvr>
                                        <p:cTn id="11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4">
                                            <p:txEl>
                                              <p:pRg st="8" end="8"/>
                                            </p:txEl>
                                          </p:spTgt>
                                        </p:tgtEl>
                                        <p:attrNameLst>
                                          <p:attrName>style.visibility</p:attrName>
                                        </p:attrNameLst>
                                      </p:cBhvr>
                                      <p:to>
                                        <p:strVal val="visible"/>
                                      </p:to>
                                    </p:set>
                                    <p:animEffect transition="in" filter="fade">
                                      <p:cBhvr>
                                        <p:cTn id="116" dur="1000"/>
                                        <p:tgtEl>
                                          <p:spTgt spid="4">
                                            <p:txEl>
                                              <p:pRg st="8" end="8"/>
                                            </p:txEl>
                                          </p:spTgt>
                                        </p:tgtEl>
                                      </p:cBhvr>
                                    </p:animEffect>
                                    <p:anim calcmode="lin" valueType="num">
                                      <p:cBhvr>
                                        <p:cTn id="11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
                                            <p:txEl>
                                              <p:pRg st="9" end="9"/>
                                            </p:txEl>
                                          </p:spTgt>
                                        </p:tgtEl>
                                        <p:attrNameLst>
                                          <p:attrName>style.visibility</p:attrName>
                                        </p:attrNameLst>
                                      </p:cBhvr>
                                      <p:to>
                                        <p:strVal val="visible"/>
                                      </p:to>
                                    </p:set>
                                    <p:animEffect transition="in" filter="fade">
                                      <p:cBhvr>
                                        <p:cTn id="121" dur="1000"/>
                                        <p:tgtEl>
                                          <p:spTgt spid="4">
                                            <p:txEl>
                                              <p:pRg st="9" end="9"/>
                                            </p:txEl>
                                          </p:spTgt>
                                        </p:tgtEl>
                                      </p:cBhvr>
                                    </p:animEffect>
                                    <p:anim calcmode="lin" valueType="num">
                                      <p:cBhvr>
                                        <p:cTn id="12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nodeType="clickEffect">
                                  <p:stCondLst>
                                    <p:cond delay="0"/>
                                  </p:stCondLst>
                                  <p:childTnLst>
                                    <p:set>
                                      <p:cBhvr>
                                        <p:cTn id="127" dur="1" fill="hold">
                                          <p:stCondLst>
                                            <p:cond delay="0"/>
                                          </p:stCondLst>
                                        </p:cTn>
                                        <p:tgtEl>
                                          <p:spTgt spid="4">
                                            <p:txEl>
                                              <p:pRg st="10" end="10"/>
                                            </p:txEl>
                                          </p:spTgt>
                                        </p:tgtEl>
                                        <p:attrNameLst>
                                          <p:attrName>style.visibility</p:attrName>
                                        </p:attrNameLst>
                                      </p:cBhvr>
                                      <p:to>
                                        <p:strVal val="visible"/>
                                      </p:to>
                                    </p:set>
                                    <p:animEffect transition="in" filter="fade">
                                      <p:cBhvr>
                                        <p:cTn id="128" dur="1000"/>
                                        <p:tgtEl>
                                          <p:spTgt spid="4">
                                            <p:txEl>
                                              <p:pRg st="10" end="10"/>
                                            </p:txEl>
                                          </p:spTgt>
                                        </p:tgtEl>
                                      </p:cBhvr>
                                    </p:animEffect>
                                    <p:anim calcmode="lin" valueType="num">
                                      <p:cBhvr>
                                        <p:cTn id="12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0"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4">
                                            <p:txEl>
                                              <p:pRg st="11" end="11"/>
                                            </p:txEl>
                                          </p:spTgt>
                                        </p:tgtEl>
                                        <p:attrNameLst>
                                          <p:attrName>style.visibility</p:attrName>
                                        </p:attrNameLst>
                                      </p:cBhvr>
                                      <p:to>
                                        <p:strVal val="visible"/>
                                      </p:to>
                                    </p:set>
                                    <p:animEffect transition="in" filter="fade">
                                      <p:cBhvr>
                                        <p:cTn id="133" dur="1000"/>
                                        <p:tgtEl>
                                          <p:spTgt spid="4">
                                            <p:txEl>
                                              <p:pRg st="11" end="11"/>
                                            </p:txEl>
                                          </p:spTgt>
                                        </p:tgtEl>
                                      </p:cBhvr>
                                    </p:animEffect>
                                    <p:anim calcmode="lin" valueType="num">
                                      <p:cBhvr>
                                        <p:cTn id="13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5"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580390" y="141605"/>
            <a:ext cx="13192760" cy="860425"/>
          </a:xfrm>
          <a:prstGeom prst="rect">
            <a:avLst/>
          </a:prstGeom>
          <a:noFill/>
        </p:spPr>
        <p:txBody>
          <a:bodyPr wrap="square" rtlCol="0">
            <a:spAutoFit/>
          </a:bodyPr>
          <a:p>
            <a:pPr algn="ctr"/>
            <a:r>
              <a:rPr lang="en-US" sz="5000" b="1" dirty="0">
                <a:gradFill>
                  <a:gsLst>
                    <a:gs pos="0">
                      <a:srgbClr val="90CF5B"/>
                    </a:gs>
                    <a:gs pos="100000">
                      <a:srgbClr val="3DB64D"/>
                    </a:gs>
                  </a:gsLst>
                  <a:lin ang="0" scaled="1"/>
                </a:gradFill>
                <a:latin typeface="Calibri" panose="020F0502020204030204" charset="0"/>
                <a:cs typeface="Calibri" panose="020F0502020204030204" charset="0"/>
                <a:sym typeface="+mn-ea"/>
              </a:rPr>
              <a:t>Tài liệu </a:t>
            </a:r>
            <a:r>
              <a:rPr lang="en-US" sz="5000" b="1" dirty="0">
                <a:solidFill>
                  <a:schemeClr val="tx1">
                    <a:lumMod val="50000"/>
                    <a:lumOff val="50000"/>
                  </a:schemeClr>
                </a:solidFill>
                <a:latin typeface="Calibri" panose="020F0502020204030204" charset="0"/>
                <a:cs typeface="Calibri" panose="020F0502020204030204" charset="0"/>
                <a:sym typeface="+mn-ea"/>
              </a:rPr>
              <a:t>tham khảo</a:t>
            </a:r>
            <a:endParaRPr lang="en-US" sz="5000" b="1" i="1" dirty="0">
              <a:solidFill>
                <a:schemeClr val="tx1">
                  <a:lumMod val="50000"/>
                  <a:lumOff val="50000"/>
                </a:schemeClr>
              </a:solidFill>
              <a:latin typeface="Calibri" panose="020F0502020204030204" charset="0"/>
              <a:cs typeface="Calibri" panose="020F0502020204030204" charset="0"/>
              <a:sym typeface="+mn-ea"/>
            </a:endParaRPr>
          </a:p>
        </p:txBody>
      </p:sp>
      <p:sp>
        <p:nvSpPr>
          <p:cNvPr id="5" name="Text Box 4"/>
          <p:cNvSpPr txBox="1"/>
          <p:nvPr/>
        </p:nvSpPr>
        <p:spPr>
          <a:xfrm>
            <a:off x="354330" y="1278255"/>
            <a:ext cx="11484610" cy="4107815"/>
          </a:xfrm>
          <a:prstGeom prst="rect">
            <a:avLst/>
          </a:prstGeom>
          <a:noFill/>
        </p:spPr>
        <p:txBody>
          <a:bodyPr wrap="square" rtlCol="0" anchor="t">
            <a:spAutoFit/>
          </a:bodyPr>
          <a:p>
            <a:r>
              <a:rPr lang="en-US" sz="2900" b="1"/>
              <a:t>1.</a:t>
            </a:r>
            <a:r>
              <a:rPr lang="en-US" sz="2900">
                <a:sym typeface="+mn-ea"/>
              </a:rPr>
              <a:t>Seth Fogie, Jeremiah Grossman, Robert Hansen, Anton Rager, Petko Petkov,</a:t>
            </a:r>
            <a:r>
              <a:rPr lang="en-US" sz="2900" b="1"/>
              <a:t> </a:t>
            </a:r>
            <a:r>
              <a:rPr lang="en-US" sz="2900"/>
              <a:t>XSS Attacks Cross Site Scripting Exploits and Defense 1st Edition. May 9, 2007</a:t>
            </a:r>
            <a:endParaRPr lang="en-US" sz="2900"/>
          </a:p>
          <a:p>
            <a:r>
              <a:rPr lang="en-US" sz="2900" b="1"/>
              <a:t>2. </a:t>
            </a:r>
            <a:r>
              <a:rPr lang="en-US" sz="2900">
                <a:sym typeface="+mn-ea"/>
              </a:rPr>
              <a:t>Harvey Berman, </a:t>
            </a:r>
            <a:r>
              <a:rPr lang="en-US" sz="2900"/>
              <a:t>Cross Site Scripting: XSS Defense Made Easy, August 20, 2019</a:t>
            </a:r>
            <a:endParaRPr lang="en-US" sz="2900"/>
          </a:p>
          <a:p>
            <a:r>
              <a:rPr lang="en-US" sz="2900" b="1"/>
              <a:t>3.</a:t>
            </a:r>
            <a:r>
              <a:rPr lang="en-US" sz="2900">
                <a:sym typeface="+mn-ea"/>
              </a:rPr>
              <a:t> Rodolfo Assis,</a:t>
            </a:r>
            <a:r>
              <a:rPr lang="en-US" sz="2900" b="1"/>
              <a:t> </a:t>
            </a:r>
            <a:r>
              <a:rPr lang="en-US" sz="2900"/>
              <a:t>XSS Cheat Sheet, 2019 Edition</a:t>
            </a:r>
            <a:endParaRPr lang="en-US" sz="2900"/>
          </a:p>
          <a:p>
            <a:r>
              <a:rPr lang="en-US" sz="2900" b="1"/>
              <a:t>4. </a:t>
            </a:r>
            <a:r>
              <a:rPr lang="en-US" sz="2900"/>
              <a:t>D. Scott and R. Sharp. Abstracting Application-level Web Security.</a:t>
            </a:r>
            <a:endParaRPr lang="en-US" sz="2900"/>
          </a:p>
          <a:p>
            <a:r>
              <a:rPr lang="en-US" sz="2900"/>
              <a:t>In Proceedings of the 11th International Conference on the World</a:t>
            </a:r>
            <a:endParaRPr lang="en-US" sz="2900"/>
          </a:p>
          <a:p>
            <a:r>
              <a:rPr lang="en-US" sz="2900"/>
              <a:t>Wide Web (WWW 2002), pages 396–407, 2002.</a:t>
            </a:r>
            <a:endParaRPr lang="en-US" sz="2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wd">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3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p:cNvSpPr>
            <a:spLocks noGrp="1" noRot="1" noChangeAspect="1" noMove="1" noResize="1" noEditPoints="1" noAdjustHandles="1" noChangeArrowheads="1" noChangeShapeType="1" noTextEdit="1"/>
          </p:cNvSpPr>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p:cNvSpPr>
            <a:spLocks noGrp="1" noRot="1" noChangeAspect="1" noMove="1" noResize="1" noEditPoints="1" noAdjustHandles="1" noChangeArrowheads="1" noChangeShapeType="1" noTextEdit="1"/>
          </p:cNvSpPr>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p:cNvSpPr>
            <a:spLocks noGrp="1" noRot="1" noChangeAspect="1" noMove="1" noResize="1" noEditPoints="1" noAdjustHandles="1" noChangeArrowheads="1" noChangeShapeType="1" noTextEdit="1"/>
          </p:cNvSpPr>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3833232" y="4166188"/>
            <a:ext cx="8039959" cy="1390550"/>
          </a:xfrm>
          <a:solidFill>
            <a:schemeClr val="accent4">
              <a:lumMod val="40000"/>
              <a:lumOff val="60000"/>
            </a:schemeClr>
          </a:solidFill>
        </p:spPr>
        <p:txBody>
          <a:bodyPr vert="horz" lIns="91440" tIns="45720" rIns="91440" bIns="45720" rtlCol="0" anchor="ctr">
            <a:normAutofit/>
          </a:bodyPr>
          <a:lstStyle/>
          <a:p>
            <a:pPr algn="ctr">
              <a:spcAft>
                <a:spcPts val="600"/>
              </a:spcAft>
            </a:pPr>
            <a:r>
              <a:rPr lang="en-US" sz="3600" b="1" kern="1200" dirty="0">
                <a:ln w="10160">
                  <a:solidFill>
                    <a:schemeClr val="accent5"/>
                  </a:solidFill>
                  <a:prstDash val="solid"/>
                </a:ln>
                <a:solidFill>
                  <a:schemeClr val="accent4">
                    <a:lumMod val="75000"/>
                  </a:schemeClr>
                </a:solidFill>
                <a:effectLst>
                  <a:outerShdw blurRad="38100" dist="22860" dir="5400000" algn="tl" rotWithShape="0">
                    <a:srgbClr val="000000"/>
                  </a:outerShdw>
                </a:effectLst>
                <a:latin typeface="+mj-lt"/>
                <a:ea typeface="+mj-ea"/>
                <a:cs typeface="+mj-cs"/>
              </a:rPr>
              <a:t>XIN CHÂN THÀNH CẢM ƠN QUÝ THẦY CÔ VÀ CÁC BẠN ĐÃ LẮNG NGHE!</a:t>
            </a:r>
            <a:endParaRPr lang="en-US" sz="3600" b="1" kern="1200" cap="none" spc="0" dirty="0">
              <a:ln w="10160">
                <a:solidFill>
                  <a:schemeClr val="accent5"/>
                </a:solidFill>
                <a:prstDash val="solid"/>
              </a:ln>
              <a:solidFill>
                <a:schemeClr val="accent4">
                  <a:lumMod val="75000"/>
                </a:schemeClr>
              </a:solidFill>
              <a:effectLst>
                <a:outerShdw blurRad="38100" dist="22860" dir="5400000" algn="tl" rotWithShape="0">
                  <a:srgbClr val="000000"/>
                </a:outerShdw>
              </a:effectLst>
              <a:latin typeface="+mj-lt"/>
              <a:ea typeface="+mj-ea"/>
              <a:cs typeface="+mj-cs"/>
            </a:endParaRPr>
          </a:p>
        </p:txBody>
      </p:sp>
      <p:sp>
        <p:nvSpPr>
          <p:cNvPr id="12" name="Rectangle 11"/>
          <p:cNvSpPr/>
          <p:nvPr/>
        </p:nvSpPr>
        <p:spPr>
          <a:xfrm>
            <a:off x="318809" y="540875"/>
            <a:ext cx="11554382"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chemeClr val="accent2">
                    <a:lumMod val="60000"/>
                    <a:lumOff val="40000"/>
                  </a:schemeClr>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NHẬP MÔN BẢO MẬT THÔNG TIN</a:t>
            </a:r>
            <a:endParaRPr lang="en-US" sz="5400" b="1" cap="none" spc="0" dirty="0">
              <a:ln w="10160">
                <a:solidFill>
                  <a:schemeClr val="accent5"/>
                </a:solidFill>
                <a:prstDash val="solid"/>
              </a:ln>
              <a:solidFill>
                <a:schemeClr val="accent2">
                  <a:lumMod val="60000"/>
                  <a:lumOff val="40000"/>
                </a:schemeClr>
              </a:solidFill>
              <a:effectLst>
                <a:outerShdw blurRad="38100" dist="22860" dir="5400000" algn="tl" rotWithShape="0">
                  <a:srgbClr val="000000">
                    <a:alpha val="30000"/>
                  </a:srgbClr>
                </a:outerShdw>
              </a:effectLst>
            </a:endParaRPr>
          </a:p>
        </p:txBody>
      </p:sp>
      <p:sp>
        <p:nvSpPr>
          <p:cNvPr id="3" name="Rectangle: Rounded Corners 11"/>
          <p:cNvSpPr/>
          <p:nvPr/>
        </p:nvSpPr>
        <p:spPr>
          <a:xfrm>
            <a:off x="5774690" y="2503170"/>
            <a:ext cx="5515610" cy="836295"/>
          </a:xfrm>
          <a:prstGeom prst="roundRect">
            <a:avLst>
              <a:gd name="adj" fmla="val 50000"/>
            </a:avLst>
          </a:prstGeom>
          <a:solidFill>
            <a:schemeClr val="accent3">
              <a:lumMod val="75000"/>
            </a:schemeClr>
          </a:solidFill>
          <a:ln>
            <a:noFill/>
          </a:ln>
          <a:effectLst>
            <a:outerShdw blurRad="393700" dist="88900" dir="4200000" sx="104000" sy="104000" algn="ctr" rotWithShape="0">
              <a:schemeClr val="tx1">
                <a:lumMod val="95000"/>
                <a:lumOff val="5000"/>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Box 12"/>
          <p:cNvSpPr txBox="1"/>
          <p:nvPr/>
        </p:nvSpPr>
        <p:spPr>
          <a:xfrm>
            <a:off x="6066584" y="2567813"/>
            <a:ext cx="4931355" cy="706755"/>
          </a:xfrm>
          <a:prstGeom prst="rect">
            <a:avLst/>
          </a:prstGeom>
          <a:noFill/>
        </p:spPr>
        <p:txBody>
          <a:bodyPr wrap="square" rtlCol="0">
            <a:spAutoFit/>
          </a:bodyPr>
          <a:p>
            <a:pPr algn="ctr"/>
            <a:r>
              <a:rPr lang="en-US" altLang="zh-CN" sz="2000" b="1" dirty="0" smtClean="0">
                <a:solidFill>
                  <a:schemeClr val="bg1"/>
                </a:solidFill>
                <a:latin typeface="Raleway" panose="020B0503030101060003" pitchFamily="34" charset="0"/>
              </a:rPr>
              <a:t>Group 13: Nguyen </a:t>
            </a:r>
            <a:r>
              <a:rPr lang="en-US" altLang="zh-CN" sz="2000" b="1" dirty="0" err="1" smtClean="0">
                <a:solidFill>
                  <a:schemeClr val="bg1"/>
                </a:solidFill>
                <a:latin typeface="Raleway" panose="020B0503030101060003" pitchFamily="34" charset="0"/>
              </a:rPr>
              <a:t>Dinh</a:t>
            </a:r>
            <a:r>
              <a:rPr lang="en-US" altLang="zh-CN" sz="2000" b="1" dirty="0" smtClean="0">
                <a:solidFill>
                  <a:schemeClr val="bg1"/>
                </a:solidFill>
                <a:latin typeface="Raleway" panose="020B0503030101060003" pitchFamily="34" charset="0"/>
              </a:rPr>
              <a:t> </a:t>
            </a:r>
            <a:r>
              <a:rPr lang="en-US" altLang="zh-CN" sz="2000" b="1" dirty="0" err="1" smtClean="0">
                <a:solidFill>
                  <a:schemeClr val="bg1"/>
                </a:solidFill>
                <a:latin typeface="Raleway" panose="020B0503030101060003" pitchFamily="34" charset="0"/>
              </a:rPr>
              <a:t>Danh - 52100878</a:t>
            </a:r>
            <a:endParaRPr lang="en-US" altLang="zh-CN" sz="2000" b="1" dirty="0" smtClean="0">
              <a:solidFill>
                <a:schemeClr val="bg1"/>
              </a:solidFill>
              <a:latin typeface="Raleway" panose="020B0503030101060003" pitchFamily="34" charset="0"/>
            </a:endParaRPr>
          </a:p>
          <a:p>
            <a:pPr algn="ctr"/>
            <a:r>
              <a:rPr lang="en-US" altLang="zh-CN" sz="2000" b="1" dirty="0" smtClean="0">
                <a:solidFill>
                  <a:schemeClr val="bg1"/>
                </a:solidFill>
                <a:latin typeface="Raleway" panose="020B0503030101060003" pitchFamily="34" charset="0"/>
              </a:rPr>
              <a:t>      Tran </a:t>
            </a:r>
            <a:r>
              <a:rPr lang="en-US" altLang="zh-CN" sz="2000" b="1" dirty="0" err="1" smtClean="0">
                <a:solidFill>
                  <a:schemeClr val="bg1"/>
                </a:solidFill>
                <a:latin typeface="Raleway" panose="020B0503030101060003" pitchFamily="34" charset="0"/>
              </a:rPr>
              <a:t>Thi</a:t>
            </a:r>
            <a:r>
              <a:rPr lang="en-US" altLang="zh-CN" sz="2000" b="1" dirty="0" smtClean="0">
                <a:solidFill>
                  <a:schemeClr val="bg1"/>
                </a:solidFill>
                <a:latin typeface="Raleway" panose="020B0503030101060003" pitchFamily="34" charset="0"/>
              </a:rPr>
              <a:t> </a:t>
            </a:r>
            <a:r>
              <a:rPr lang="en-US" altLang="zh-CN" sz="2000" b="1" dirty="0" err="1" smtClean="0">
                <a:solidFill>
                  <a:schemeClr val="bg1"/>
                </a:solidFill>
                <a:latin typeface="Raleway" panose="020B0503030101060003" pitchFamily="34" charset="0"/>
              </a:rPr>
              <a:t>Ven - 52100674</a:t>
            </a:r>
            <a:endParaRPr lang="en-US" altLang="zh-CN" sz="2000" b="1" dirty="0">
              <a:solidFill>
                <a:schemeClr val="bg1"/>
              </a:solidFill>
              <a:latin typeface="Raleway" panose="020B05030301010600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19" name="TextBox 18"/>
          <p:cNvSpPr txBox="1"/>
          <p:nvPr/>
        </p:nvSpPr>
        <p:spPr>
          <a:xfrm>
            <a:off x="235909" y="80238"/>
            <a:ext cx="5955665" cy="922020"/>
          </a:xfrm>
          <a:prstGeom prst="rect">
            <a:avLst/>
          </a:prstGeom>
          <a:noFill/>
        </p:spPr>
        <p:txBody>
          <a:bodyPr wrap="none" rtlCol="0">
            <a:spAutoFit/>
          </a:bodyPr>
          <a:p>
            <a:pPr algn="ctr"/>
            <a:r>
              <a:rPr lang="en-US" sz="5400" dirty="0">
                <a:gradFill>
                  <a:gsLst>
                    <a:gs pos="0">
                      <a:srgbClr val="90CF5B"/>
                    </a:gs>
                    <a:gs pos="100000">
                      <a:srgbClr val="3DB64D"/>
                    </a:gs>
                  </a:gsLst>
                  <a:lin ang="0" scaled="1"/>
                </a:gradFill>
                <a:latin typeface="Raleway Black" panose="020B0A03030101060003" pitchFamily="34" charset="0"/>
              </a:rPr>
              <a:t>SQl Injection </a:t>
            </a:r>
            <a:r>
              <a:rPr lang="en-US" sz="5400" dirty="0">
                <a:solidFill>
                  <a:schemeClr val="bg1">
                    <a:lumMod val="65000"/>
                  </a:schemeClr>
                </a:solidFill>
                <a:latin typeface="Raleway Black" panose="020B0A03030101060003" pitchFamily="34" charset="0"/>
                <a:sym typeface="+mn-ea"/>
              </a:rPr>
              <a:t>là gì?</a:t>
            </a:r>
            <a:endParaRPr lang="en-US" sz="5400" dirty="0">
              <a:solidFill>
                <a:schemeClr val="bg1">
                  <a:lumMod val="65000"/>
                </a:schemeClr>
              </a:solidFill>
              <a:latin typeface="Raleway Black" panose="020B0A03030101060003" pitchFamily="34" charset="0"/>
            </a:endParaRPr>
          </a:p>
        </p:txBody>
      </p:sp>
      <p:sp>
        <p:nvSpPr>
          <p:cNvPr id="13" name="TextBox 6"/>
          <p:cNvSpPr txBox="1"/>
          <p:nvPr/>
        </p:nvSpPr>
        <p:spPr>
          <a:xfrm>
            <a:off x="360045" y="1363345"/>
            <a:ext cx="11331575" cy="1568450"/>
          </a:xfrm>
          <a:prstGeom prst="rect">
            <a:avLst/>
          </a:prstGeom>
          <a:noFill/>
        </p:spPr>
        <p:txBody>
          <a:bodyPr wrap="square" rtlCol="0">
            <a:spAutoFit/>
          </a:bodyPr>
          <a:p>
            <a:r>
              <a:rPr lang="en-US" sz="3200">
                <a:solidFill>
                  <a:schemeClr val="bg1">
                    <a:lumMod val="50000"/>
                  </a:schemeClr>
                </a:solidFill>
                <a:latin typeface="Calibri" panose="020F0502020204030204" charset="0"/>
                <a:cs typeface="Calibri" panose="020F0502020204030204" charset="0"/>
              </a:rPr>
              <a:t>Ví dụ về </a:t>
            </a:r>
            <a:endParaRPr lang="en-US" sz="3200">
              <a:solidFill>
                <a:schemeClr val="bg1">
                  <a:lumMod val="50000"/>
                </a:schemeClr>
              </a:solidFill>
              <a:latin typeface="Calibri" panose="020F0502020204030204" charset="0"/>
              <a:cs typeface="Calibri" panose="020F0502020204030204" charset="0"/>
            </a:endParaRPr>
          </a:p>
          <a:p>
            <a:r>
              <a:rPr lang="en-US" sz="3200">
                <a:solidFill>
                  <a:schemeClr val="bg1">
                    <a:lumMod val="50000"/>
                  </a:schemeClr>
                </a:solidFill>
                <a:latin typeface="Calibri" panose="020F0502020204030204" charset="0"/>
                <a:cs typeface="Calibri" panose="020F0502020204030204" charset="0"/>
              </a:rPr>
              <a:t>SQL injection:</a:t>
            </a:r>
            <a:endParaRPr lang="en-US" sz="3200">
              <a:solidFill>
                <a:schemeClr val="bg1">
                  <a:lumMod val="50000"/>
                </a:schemeClr>
              </a:solidFill>
              <a:latin typeface="Calibri" panose="020F0502020204030204" charset="0"/>
              <a:cs typeface="Calibri" panose="020F0502020204030204" charset="0"/>
            </a:endParaRPr>
          </a:p>
          <a:p>
            <a:r>
              <a:rPr lang="en-US" sz="3200">
                <a:solidFill>
                  <a:schemeClr val="bg1">
                    <a:lumMod val="50000"/>
                  </a:schemeClr>
                </a:solidFill>
                <a:latin typeface="Calibri" panose="020F0502020204030204" charset="0"/>
                <a:cs typeface="Calibri" panose="020F0502020204030204" charset="0"/>
              </a:rPr>
              <a:t> </a:t>
            </a:r>
            <a:endParaRPr lang="en-US" sz="3200">
              <a:solidFill>
                <a:schemeClr val="bg1">
                  <a:lumMod val="50000"/>
                </a:schemeClr>
              </a:solidFill>
              <a:latin typeface="Calibri" panose="020F0502020204030204" charset="0"/>
              <a:cs typeface="Calibri" panose="020F0502020204030204"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pic>
        <p:nvPicPr>
          <p:cNvPr id="5123" name="Content Placeholder 6" descr="9lessons-injection.png"/>
          <p:cNvPicPr>
            <a:picLocks noGrp="1" noChangeAspect="1"/>
          </p:cNvPicPr>
          <p:nvPr>
            <p:ph idx="1"/>
          </p:nvPr>
        </p:nvPicPr>
        <p:blipFill>
          <a:blip r:embed="rId1"/>
          <a:srcRect b="8025"/>
          <a:stretch>
            <a:fillRect/>
          </a:stretch>
        </p:blipFill>
        <p:spPr>
          <a:xfrm>
            <a:off x="3075305" y="1468755"/>
            <a:ext cx="6248400" cy="47015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dissolve">
                                      <p:cBhvr>
                                        <p:cTn id="10"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Placeholder 99"/>
          <p:cNvPicPr/>
          <p:nvPr>
            <p:ph type="pic" sz="quarter" idx="10"/>
          </p:nvPr>
        </p:nvPicPr>
        <p:blipFill>
          <a:blip r:embed="rId1">
            <a:alphaModFix amt="9000"/>
          </a:blip>
          <a:stretch>
            <a:fillRect/>
          </a:stretch>
        </p:blipFill>
        <p:spPr>
          <a:xfrm>
            <a:off x="6624955" y="944245"/>
            <a:ext cx="5105400" cy="5627370"/>
          </a:xfrm>
          <a:prstGeom prst="rect">
            <a:avLst/>
          </a:prstGeom>
          <a:noFill/>
          <a:ln w="9525">
            <a:noFill/>
          </a:ln>
        </p:spPr>
      </p:pic>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grpSp>
        <p:nvGrpSpPr>
          <p:cNvPr id="4" name="Group 3"/>
          <p:cNvGrpSpPr/>
          <p:nvPr/>
        </p:nvGrpSpPr>
        <p:grpSpPr>
          <a:xfrm>
            <a:off x="1172210" y="1433830"/>
            <a:ext cx="6261100" cy="635000"/>
            <a:chOff x="798314" y="2335266"/>
            <a:chExt cx="1553480" cy="440658"/>
          </a:xfrm>
        </p:grpSpPr>
        <p:sp>
          <p:nvSpPr>
            <p:cNvPr id="5" name="Rectangle: Rounded Corners 18"/>
            <p:cNvSpPr/>
            <p:nvPr/>
          </p:nvSpPr>
          <p:spPr>
            <a:xfrm>
              <a:off x="798314" y="2335266"/>
              <a:ext cx="1553480" cy="440658"/>
            </a:xfrm>
            <a:prstGeom prst="roundRect">
              <a:avLst>
                <a:gd name="adj" fmla="val 50000"/>
              </a:avLst>
            </a:prstGeom>
            <a:gradFill>
              <a:gsLst>
                <a:gs pos="0">
                  <a:srgbClr val="90CF5B"/>
                </a:gs>
                <a:gs pos="100000">
                  <a:srgbClr val="3DB64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TextBox 19"/>
            <p:cNvSpPr txBox="1"/>
            <p:nvPr/>
          </p:nvSpPr>
          <p:spPr>
            <a:xfrm>
              <a:off x="883919" y="2364790"/>
              <a:ext cx="1381371" cy="362221"/>
            </a:xfrm>
            <a:prstGeom prst="rect">
              <a:avLst/>
            </a:prstGeom>
            <a:noFill/>
          </p:spPr>
          <p:txBody>
            <a:bodyPr wrap="square" rtlCol="0">
              <a:spAutoFit/>
            </a:bodyPr>
            <a:p>
              <a:r>
                <a:rPr lang="en-US" sz="2800" dirty="0">
                  <a:solidFill>
                    <a:schemeClr val="bg1"/>
                  </a:solidFill>
                  <a:latin typeface="Calibri" panose="020F0502020204030204" charset="0"/>
                  <a:cs typeface="Calibri" panose="020F0502020204030204" charset="0"/>
                </a:rPr>
                <a:t>Xác định lược đồ cơ sở dữ liệu</a:t>
              </a:r>
              <a:endParaRPr lang="en-US" sz="2800" dirty="0">
                <a:solidFill>
                  <a:schemeClr val="bg1"/>
                </a:solidFill>
                <a:latin typeface="Calibri" panose="020F0502020204030204" charset="0"/>
                <a:cs typeface="Calibri" panose="020F0502020204030204" charset="0"/>
              </a:endParaRPr>
            </a:p>
          </p:txBody>
        </p:sp>
      </p:grpSp>
      <p:grpSp>
        <p:nvGrpSpPr>
          <p:cNvPr id="8" name="Group 7"/>
          <p:cNvGrpSpPr/>
          <p:nvPr/>
        </p:nvGrpSpPr>
        <p:grpSpPr>
          <a:xfrm>
            <a:off x="1172210" y="2332990"/>
            <a:ext cx="4377690" cy="635000"/>
            <a:chOff x="798314" y="2345401"/>
            <a:chExt cx="1273594" cy="440658"/>
          </a:xfrm>
        </p:grpSpPr>
        <p:sp>
          <p:nvSpPr>
            <p:cNvPr id="9" name="Rectangle: Rounded Corners 18"/>
            <p:cNvSpPr/>
            <p:nvPr/>
          </p:nvSpPr>
          <p:spPr>
            <a:xfrm>
              <a:off x="798314" y="2345401"/>
              <a:ext cx="1273594" cy="440658"/>
            </a:xfrm>
            <a:prstGeom prst="roundRect">
              <a:avLst>
                <a:gd name="adj" fmla="val 50000"/>
              </a:avLst>
            </a:prstGeom>
            <a:gradFill>
              <a:gsLst>
                <a:gs pos="0">
                  <a:srgbClr val="90CF5B"/>
                </a:gs>
                <a:gs pos="100000">
                  <a:srgbClr val="3DB64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Box 19"/>
            <p:cNvSpPr txBox="1"/>
            <p:nvPr/>
          </p:nvSpPr>
          <p:spPr>
            <a:xfrm>
              <a:off x="900953" y="2378891"/>
              <a:ext cx="853721" cy="372797"/>
            </a:xfrm>
            <a:prstGeom prst="rect">
              <a:avLst/>
            </a:prstGeom>
            <a:noFill/>
          </p:spPr>
          <p:txBody>
            <a:bodyPr wrap="square" rtlCol="0">
              <a:spAutoFit/>
            </a:bodyPr>
            <a:p>
              <a:r>
                <a:rPr lang="en-US" sz="2900" dirty="0">
                  <a:solidFill>
                    <a:schemeClr val="bg1"/>
                  </a:solidFill>
                  <a:latin typeface="Calibri" panose="020F0502020204030204" charset="0"/>
                  <a:cs typeface="Calibri" panose="020F0502020204030204" charset="0"/>
                </a:rPr>
                <a:t>Trích xuất dữ liệu</a:t>
              </a:r>
              <a:endParaRPr lang="en-US" sz="2900" dirty="0">
                <a:solidFill>
                  <a:schemeClr val="bg1"/>
                </a:solidFill>
                <a:latin typeface="Calibri" panose="020F0502020204030204" charset="0"/>
                <a:cs typeface="Calibri" panose="020F0502020204030204" charset="0"/>
              </a:endParaRPr>
            </a:p>
          </p:txBody>
        </p:sp>
      </p:grpSp>
      <p:grpSp>
        <p:nvGrpSpPr>
          <p:cNvPr id="11" name="Group 10"/>
          <p:cNvGrpSpPr/>
          <p:nvPr/>
        </p:nvGrpSpPr>
        <p:grpSpPr>
          <a:xfrm>
            <a:off x="1172210" y="3232150"/>
            <a:ext cx="5614670" cy="635000"/>
            <a:chOff x="798314" y="2335266"/>
            <a:chExt cx="2295331" cy="440658"/>
          </a:xfrm>
        </p:grpSpPr>
        <p:sp>
          <p:nvSpPr>
            <p:cNvPr id="12" name="Rectangle: Rounded Corners 18"/>
            <p:cNvSpPr/>
            <p:nvPr/>
          </p:nvSpPr>
          <p:spPr>
            <a:xfrm>
              <a:off x="798314" y="2335266"/>
              <a:ext cx="2295331" cy="440658"/>
            </a:xfrm>
            <a:prstGeom prst="roundRect">
              <a:avLst>
                <a:gd name="adj" fmla="val 50000"/>
              </a:avLst>
            </a:prstGeom>
            <a:gradFill>
              <a:gsLst>
                <a:gs pos="0">
                  <a:srgbClr val="90CF5B"/>
                </a:gs>
                <a:gs pos="100000">
                  <a:srgbClr val="3DB64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Box 19"/>
            <p:cNvSpPr txBox="1"/>
            <p:nvPr/>
          </p:nvSpPr>
          <p:spPr>
            <a:xfrm>
              <a:off x="900971" y="2363586"/>
              <a:ext cx="1842171" cy="372797"/>
            </a:xfrm>
            <a:prstGeom prst="rect">
              <a:avLst/>
            </a:prstGeom>
            <a:noFill/>
          </p:spPr>
          <p:txBody>
            <a:bodyPr wrap="square" rtlCol="0">
              <a:spAutoFit/>
            </a:bodyPr>
            <a:p>
              <a:r>
                <a:rPr lang="en-US" sz="2900" dirty="0">
                  <a:solidFill>
                    <a:schemeClr val="bg1"/>
                  </a:solidFill>
                  <a:latin typeface="Calibri" panose="020F0502020204030204" charset="0"/>
                  <a:cs typeface="Calibri" panose="020F0502020204030204" charset="0"/>
                </a:rPr>
                <a:t> Thêm, sửa, xoá dữ liệu</a:t>
              </a:r>
              <a:endParaRPr lang="en-US" sz="2900" dirty="0">
                <a:solidFill>
                  <a:schemeClr val="bg1"/>
                </a:solidFill>
                <a:latin typeface="Calibri" panose="020F0502020204030204" charset="0"/>
                <a:cs typeface="Calibri" panose="020F0502020204030204" charset="0"/>
              </a:endParaRPr>
            </a:p>
          </p:txBody>
        </p:sp>
      </p:grpSp>
      <p:grpSp>
        <p:nvGrpSpPr>
          <p:cNvPr id="15" name="Group 14"/>
          <p:cNvGrpSpPr/>
          <p:nvPr/>
        </p:nvGrpSpPr>
        <p:grpSpPr>
          <a:xfrm>
            <a:off x="1172210" y="4131310"/>
            <a:ext cx="4116070" cy="591185"/>
            <a:chOff x="798314" y="2335266"/>
            <a:chExt cx="1078297" cy="440658"/>
          </a:xfrm>
        </p:grpSpPr>
        <p:sp>
          <p:nvSpPr>
            <p:cNvPr id="16" name="Rectangle: Rounded Corners 18"/>
            <p:cNvSpPr/>
            <p:nvPr/>
          </p:nvSpPr>
          <p:spPr>
            <a:xfrm>
              <a:off x="798314" y="2335266"/>
              <a:ext cx="1078297" cy="440658"/>
            </a:xfrm>
            <a:prstGeom prst="roundRect">
              <a:avLst>
                <a:gd name="adj" fmla="val 50000"/>
              </a:avLst>
            </a:prstGeom>
            <a:gradFill>
              <a:gsLst>
                <a:gs pos="0">
                  <a:srgbClr val="90CF5B"/>
                </a:gs>
                <a:gs pos="100000">
                  <a:srgbClr val="3DB64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TextBox 19"/>
            <p:cNvSpPr txBox="1"/>
            <p:nvPr/>
          </p:nvSpPr>
          <p:spPr>
            <a:xfrm>
              <a:off x="900953" y="2369637"/>
              <a:ext cx="853554" cy="400312"/>
            </a:xfrm>
            <a:prstGeom prst="rect">
              <a:avLst/>
            </a:prstGeom>
            <a:noFill/>
          </p:spPr>
          <p:txBody>
            <a:bodyPr wrap="square" rtlCol="0">
              <a:spAutoFit/>
            </a:bodyPr>
            <a:p>
              <a:r>
                <a:rPr lang="en-US" sz="2900" dirty="0">
                  <a:solidFill>
                    <a:schemeClr val="bg1"/>
                  </a:solidFill>
                  <a:latin typeface="Calibri" panose="020F0502020204030204" charset="0"/>
                  <a:cs typeface="Calibri" panose="020F0502020204030204" charset="0"/>
                </a:rPr>
                <a:t>Bỏ qua xác thực</a:t>
              </a:r>
              <a:endParaRPr lang="en-US" sz="2900" dirty="0">
                <a:solidFill>
                  <a:schemeClr val="bg1"/>
                </a:solidFill>
                <a:latin typeface="Calibri" panose="020F0502020204030204" charset="0"/>
                <a:cs typeface="Calibri" panose="020F0502020204030204" charset="0"/>
              </a:endParaRPr>
            </a:p>
          </p:txBody>
        </p:sp>
      </p:grpSp>
      <p:sp>
        <p:nvSpPr>
          <p:cNvPr id="18" name="TextBox 3"/>
          <p:cNvSpPr txBox="1"/>
          <p:nvPr/>
        </p:nvSpPr>
        <p:spPr>
          <a:xfrm>
            <a:off x="328934" y="80238"/>
            <a:ext cx="5398770" cy="922020"/>
          </a:xfrm>
          <a:prstGeom prst="rect">
            <a:avLst/>
          </a:prstGeom>
          <a:noFill/>
        </p:spPr>
        <p:txBody>
          <a:bodyPr wrap="none" rtlCol="0">
            <a:spAutoFit/>
          </a:bodyPr>
          <a:p>
            <a:pPr algn="ctr"/>
            <a:r>
              <a:rPr lang="en-US" sz="5400" b="1" dirty="0">
                <a:gradFill>
                  <a:gsLst>
                    <a:gs pos="0">
                      <a:srgbClr val="90CF5B"/>
                    </a:gs>
                    <a:gs pos="100000">
                      <a:srgbClr val="3DB64D"/>
                    </a:gs>
                  </a:gsLst>
                  <a:lin ang="0" scaled="1"/>
                </a:gradFill>
                <a:latin typeface="Calibri" panose="020F0502020204030204" charset="0"/>
                <a:cs typeface="Calibri" panose="020F0502020204030204" charset="0"/>
                <a:sym typeface="+mn-ea"/>
              </a:rPr>
              <a:t>Mục đích </a:t>
            </a:r>
            <a:r>
              <a:rPr lang="en-US" sz="5400" b="1" dirty="0">
                <a:solidFill>
                  <a:schemeClr val="bg1">
                    <a:lumMod val="65000"/>
                  </a:schemeClr>
                </a:solidFill>
                <a:latin typeface="Calibri" panose="020F0502020204030204" charset="0"/>
                <a:cs typeface="Calibri" panose="020F0502020204030204" charset="0"/>
                <a:sym typeface="+mn-ea"/>
              </a:rPr>
              <a:t>tấn công</a:t>
            </a:r>
            <a:endParaRPr lang="en-US" sz="5400" dirty="0">
              <a:solidFill>
                <a:schemeClr val="bg1">
                  <a:lumMod val="65000"/>
                </a:schemeClr>
              </a:solidFill>
              <a:latin typeface="Raleway Black" panose="020B0A03030101060003" pitchFamily="34" charset="0"/>
            </a:endParaRPr>
          </a:p>
        </p:txBody>
      </p:sp>
      <p:grpSp>
        <p:nvGrpSpPr>
          <p:cNvPr id="21" name="Group 20"/>
          <p:cNvGrpSpPr/>
          <p:nvPr/>
        </p:nvGrpSpPr>
        <p:grpSpPr>
          <a:xfrm>
            <a:off x="1172210" y="4986655"/>
            <a:ext cx="4366260" cy="591185"/>
            <a:chOff x="798314" y="2335266"/>
            <a:chExt cx="1078297" cy="440658"/>
          </a:xfrm>
        </p:grpSpPr>
        <p:sp>
          <p:nvSpPr>
            <p:cNvPr id="22" name="Rectangle: Rounded Corners 18"/>
            <p:cNvSpPr/>
            <p:nvPr/>
          </p:nvSpPr>
          <p:spPr>
            <a:xfrm>
              <a:off x="798314" y="2335266"/>
              <a:ext cx="1078297" cy="440658"/>
            </a:xfrm>
            <a:prstGeom prst="roundRect">
              <a:avLst>
                <a:gd name="adj" fmla="val 50000"/>
              </a:avLst>
            </a:prstGeom>
            <a:gradFill>
              <a:gsLst>
                <a:gs pos="0">
                  <a:srgbClr val="90CF5B"/>
                </a:gs>
                <a:gs pos="100000">
                  <a:srgbClr val="3DB64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TextBox 19"/>
            <p:cNvSpPr txBox="1"/>
            <p:nvPr/>
          </p:nvSpPr>
          <p:spPr>
            <a:xfrm>
              <a:off x="867886" y="2351354"/>
              <a:ext cx="975491" cy="400312"/>
            </a:xfrm>
            <a:prstGeom prst="rect">
              <a:avLst/>
            </a:prstGeom>
            <a:noFill/>
          </p:spPr>
          <p:txBody>
            <a:bodyPr wrap="square" rtlCol="0">
              <a:spAutoFit/>
            </a:bodyPr>
            <a:p>
              <a:r>
                <a:rPr lang="en-US" sz="2900" dirty="0">
                  <a:solidFill>
                    <a:schemeClr val="bg1"/>
                  </a:solidFill>
                  <a:latin typeface="Calibri" panose="020F0502020204030204" charset="0"/>
                  <a:cs typeface="Calibri" panose="020F0502020204030204" charset="0"/>
                </a:rPr>
                <a:t>Thực thi các lệnh từ xa</a:t>
              </a:r>
              <a:endParaRPr lang="en-US" sz="2900" dirty="0">
                <a:solidFill>
                  <a:schemeClr val="bg1"/>
                </a:solidFill>
                <a:latin typeface="Calibri" panose="020F0502020204030204" charset="0"/>
                <a:cs typeface="Calibri" panose="020F0502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par>
                                <p:cTn id="11" presetID="2" presetClass="entr" presetSubtype="4" decel="10000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0"/>
                            </p:stCondLst>
                            <p:childTnLst>
                              <p:par>
                                <p:cTn id="20" presetID="42" presetClass="entr" presetSubtype="0" fill="hold" nodeType="afterEffect">
                                  <p:stCondLst>
                                    <p:cond delay="800"/>
                                  </p:stCondLst>
                                  <p:childTnLst>
                                    <p:set>
                                      <p:cBhvr>
                                        <p:cTn id="21" dur="500"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1300"/>
                            </p:stCondLst>
                            <p:childTnLst>
                              <p:par>
                                <p:cTn id="26" presetID="42" presetClass="entr" presetSubtype="0" fill="hold" nodeType="afterEffect">
                                  <p:stCondLst>
                                    <p:cond delay="800"/>
                                  </p:stCondLst>
                                  <p:childTnLst>
                                    <p:set>
                                      <p:cBhvr>
                                        <p:cTn id="27" dur="500"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42" presetClass="entr" presetSubtype="0" fill="hold" nodeType="afterEffect">
                                  <p:stCondLst>
                                    <p:cond delay="800"/>
                                  </p:stCondLst>
                                  <p:childTnLst>
                                    <p:set>
                                      <p:cBhvr>
                                        <p:cTn id="33" dur="500"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3900"/>
                            </p:stCondLst>
                            <p:childTnLst>
                              <p:par>
                                <p:cTn id="38" presetID="42" presetClass="entr" presetSubtype="0" fill="hold" nodeType="afterEffect">
                                  <p:stCondLst>
                                    <p:cond delay="800"/>
                                  </p:stCondLst>
                                  <p:childTnLst>
                                    <p:set>
                                      <p:cBhvr>
                                        <p:cTn id="39" dur="500"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anim calcmode="lin" valueType="num">
                                      <p:cBhvr>
                                        <p:cTn id="41" dur="500" fill="hold"/>
                                        <p:tgtEl>
                                          <p:spTgt spid="15"/>
                                        </p:tgtEl>
                                        <p:attrNameLst>
                                          <p:attrName>ppt_x</p:attrName>
                                        </p:attrNameLst>
                                      </p:cBhvr>
                                      <p:tavLst>
                                        <p:tav tm="0">
                                          <p:val>
                                            <p:strVal val="#ppt_x"/>
                                          </p:val>
                                        </p:tav>
                                        <p:tav tm="100000">
                                          <p:val>
                                            <p:strVal val="#ppt_x"/>
                                          </p:val>
                                        </p:tav>
                                      </p:tavLst>
                                    </p:anim>
                                    <p:anim calcmode="lin" valueType="num">
                                      <p:cBhvr>
                                        <p:cTn id="42" dur="500" fill="hold"/>
                                        <p:tgtEl>
                                          <p:spTgt spid="15"/>
                                        </p:tgtEl>
                                        <p:attrNameLst>
                                          <p:attrName>ppt_y</p:attrName>
                                        </p:attrNameLst>
                                      </p:cBhvr>
                                      <p:tavLst>
                                        <p:tav tm="0">
                                          <p:val>
                                            <p:strVal val="#ppt_y+.1"/>
                                          </p:val>
                                        </p:tav>
                                        <p:tav tm="100000">
                                          <p:val>
                                            <p:strVal val="#ppt_y"/>
                                          </p:val>
                                        </p:tav>
                                      </p:tavLst>
                                    </p:anim>
                                  </p:childTnLst>
                                </p:cTn>
                              </p:par>
                            </p:childTnLst>
                          </p:cTn>
                        </p:par>
                        <p:par>
                          <p:cTn id="43" fill="hold">
                            <p:stCondLst>
                              <p:cond delay="5200"/>
                            </p:stCondLst>
                            <p:childTnLst>
                              <p:par>
                                <p:cTn id="44" presetID="42" presetClass="entr" presetSubtype="0" fill="hold" nodeType="afterEffect">
                                  <p:stCondLst>
                                    <p:cond delay="800"/>
                                  </p:stCondLst>
                                  <p:childTnLst>
                                    <p:set>
                                      <p:cBhvr>
                                        <p:cTn id="45" dur="500"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anim calcmode="lin" valueType="num">
                                      <p:cBhvr>
                                        <p:cTn id="47" dur="500" fill="hold"/>
                                        <p:tgtEl>
                                          <p:spTgt spid="21"/>
                                        </p:tgtEl>
                                        <p:attrNameLst>
                                          <p:attrName>ppt_x</p:attrName>
                                        </p:attrNameLst>
                                      </p:cBhvr>
                                      <p:tavLst>
                                        <p:tav tm="0">
                                          <p:val>
                                            <p:strVal val="#ppt_x"/>
                                          </p:val>
                                        </p:tav>
                                        <p:tav tm="100000">
                                          <p:val>
                                            <p:strVal val="#ppt_x"/>
                                          </p:val>
                                        </p:tav>
                                      </p:tavLst>
                                    </p:anim>
                                    <p:anim calcmode="lin" valueType="num">
                                      <p:cBhvr>
                                        <p:cTn id="4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pic>
        <p:nvPicPr>
          <p:cNvPr id="6" name="Picture Placeholder 5"/>
          <p:cNvPicPr>
            <a:picLocks noChangeAspect="1"/>
          </p:cNvPicPr>
          <p:nvPr>
            <p:ph type="pic" sz="quarter" idx="10"/>
          </p:nvPr>
        </p:nvPicPr>
        <p:blipFill>
          <a:blip r:embed="rId1"/>
          <a:stretch>
            <a:fillRect/>
          </a:stretch>
        </p:blipFill>
        <p:spPr>
          <a:xfrm>
            <a:off x="7626350" y="1158875"/>
            <a:ext cx="4566285" cy="5256530"/>
          </a:xfrm>
          <a:prstGeom prst="rect">
            <a:avLst/>
          </a:prstGeom>
        </p:spPr>
      </p:pic>
      <p:sp>
        <p:nvSpPr>
          <p:cNvPr id="37" name="TextBox 36"/>
          <p:cNvSpPr txBox="1"/>
          <p:nvPr/>
        </p:nvSpPr>
        <p:spPr>
          <a:xfrm>
            <a:off x="128905" y="-20955"/>
            <a:ext cx="793369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800" b="1" dirty="0">
                <a:solidFill>
                  <a:schemeClr val="bg1">
                    <a:lumMod val="65000"/>
                  </a:schemeClr>
                </a:solidFill>
                <a:latin typeface="Calibri" panose="020F0502020204030204" charset="0"/>
                <a:cs typeface="Calibri" panose="020F0502020204030204" charset="0"/>
                <a:sym typeface="+mn-ea"/>
              </a:rPr>
              <a:t>Cách thức </a:t>
            </a: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hoạt động ?</a:t>
            </a:r>
            <a:endParaRPr lang="en-US" sz="5800" i="1" dirty="0">
              <a:solidFill>
                <a:schemeClr val="tx1">
                  <a:lumMod val="50000"/>
                  <a:lumOff val="50000"/>
                </a:schemeClr>
              </a:solidFill>
              <a:latin typeface="Raleway" panose="020B0503030101060003" pitchFamily="34" charset="0"/>
            </a:endParaRPr>
          </a:p>
        </p:txBody>
      </p:sp>
      <p:sp>
        <p:nvSpPr>
          <p:cNvPr id="13" name="TextBox 19"/>
          <p:cNvSpPr txBox="1"/>
          <p:nvPr/>
        </p:nvSpPr>
        <p:spPr>
          <a:xfrm>
            <a:off x="128905" y="1397000"/>
            <a:ext cx="7279640" cy="4742815"/>
          </a:xfrm>
          <a:prstGeom prst="rect">
            <a:avLst/>
          </a:prstGeom>
          <a:noFill/>
        </p:spPr>
        <p:txBody>
          <a:bodyPr wrap="square" rtlCol="0">
            <a:spAutoFit/>
          </a:bodyPr>
          <a:p>
            <a:pPr>
              <a:lnSpc>
                <a:spcPct val="120000"/>
              </a:lnSpc>
              <a:spcBef>
                <a:spcPts val="0"/>
              </a:spcBef>
              <a:spcAft>
                <a:spcPts val="0"/>
              </a:spcAft>
            </a:pPr>
            <a:r>
              <a:rPr lang="en-US" sz="2800">
                <a:sym typeface="+mn-ea"/>
              </a:rPr>
              <a:t>1. App gửi form điền thông tin cho người dùng.</a:t>
            </a:r>
            <a:endParaRPr lang="en-US" sz="2800">
              <a:sym typeface="+mn-ea"/>
            </a:endParaRPr>
          </a:p>
          <a:p>
            <a:pPr>
              <a:lnSpc>
                <a:spcPct val="120000"/>
              </a:lnSpc>
              <a:spcBef>
                <a:spcPts val="0"/>
              </a:spcBef>
              <a:spcAft>
                <a:spcPts val="0"/>
              </a:spcAft>
            </a:pPr>
            <a:r>
              <a:rPr lang="en-US" sz="2800">
                <a:sym typeface="+mn-ea"/>
              </a:rPr>
              <a:t>2. Tin tặc điền vào form các đoạn mã SQL có thể khai thác thông tin.</a:t>
            </a:r>
            <a:endParaRPr lang="en-US" sz="2800" dirty="0">
              <a:solidFill>
                <a:schemeClr val="tx1"/>
              </a:solidFill>
              <a:latin typeface="Calibri" panose="020F0502020204030204" charset="0"/>
              <a:cs typeface="Calibri" panose="020F0502020204030204" charset="0"/>
              <a:sym typeface="+mn-ea"/>
            </a:endParaRPr>
          </a:p>
          <a:p>
            <a:pPr>
              <a:lnSpc>
                <a:spcPct val="120000"/>
              </a:lnSpc>
              <a:spcBef>
                <a:spcPts val="0"/>
              </a:spcBef>
              <a:spcAft>
                <a:spcPts val="0"/>
              </a:spcAft>
            </a:pPr>
            <a:r>
              <a:rPr lang="en-US" sz="2800">
                <a:sym typeface="+mn-ea"/>
              </a:rPr>
              <a:t>3. App thu nhận thông tin từ form và tổng hợp nó thành dạng string, sau đó gửi các lệnh truy vấn thông tin cần thiết đến database.</a:t>
            </a:r>
            <a:endParaRPr lang="en-US" sz="2800">
              <a:sym typeface="+mn-ea"/>
            </a:endParaRPr>
          </a:p>
          <a:p>
            <a:pPr>
              <a:lnSpc>
                <a:spcPct val="120000"/>
              </a:lnSpc>
              <a:spcBef>
                <a:spcPts val="0"/>
              </a:spcBef>
              <a:spcAft>
                <a:spcPts val="0"/>
              </a:spcAft>
            </a:pPr>
            <a:r>
              <a:rPr lang="en-US" sz="2800">
                <a:sym typeface="+mn-ea"/>
              </a:rPr>
              <a:t>4. Database thực hiện truy vấn, bao gồm cả các lệnh bên trên, sau đó gửi về app. </a:t>
            </a:r>
            <a:endParaRPr lang="en-US" sz="2800" dirty="0">
              <a:solidFill>
                <a:schemeClr val="tx1"/>
              </a:solidFill>
              <a:latin typeface="Calibri" panose="020F0502020204030204" charset="0"/>
              <a:cs typeface="Calibri" panose="020F0502020204030204" charset="0"/>
              <a:sym typeface="+mn-ea"/>
            </a:endParaRPr>
          </a:p>
          <a:p>
            <a:pPr>
              <a:lnSpc>
                <a:spcPct val="120000"/>
              </a:lnSpc>
              <a:spcBef>
                <a:spcPts val="0"/>
              </a:spcBef>
              <a:spcAft>
                <a:spcPts val="0"/>
              </a:spcAft>
            </a:pPr>
            <a:r>
              <a:rPr lang="en-US" sz="2800">
                <a:sym typeface="+mn-ea"/>
              </a:rPr>
              <a:t>5. App trả về thông tin cho người dùng.</a:t>
            </a:r>
            <a:endParaRPr lang="en-US" sz="2800" dirty="0">
              <a:solidFill>
                <a:schemeClr val="tx1"/>
              </a:solidFill>
              <a:latin typeface="Calibri" panose="020F0502020204030204" charset="0"/>
              <a:cs typeface="Calibri" panose="020F0502020204030204" charset="0"/>
            </a:endParaRPr>
          </a:p>
        </p:txBody>
      </p:sp>
      <p:sp>
        <p:nvSpPr>
          <p:cNvPr id="24" name="Freeform 25"/>
          <p:cNvSpPr/>
          <p:nvPr/>
        </p:nvSpPr>
        <p:spPr>
          <a:xfrm>
            <a:off x="11075067" y="86715"/>
            <a:ext cx="731520" cy="731520"/>
          </a:xfrm>
          <a:prstGeom prst="ellipse">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pic>
        <p:nvPicPr>
          <p:cNvPr id="45" name="Picture 44"/>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11249318" y="278594"/>
            <a:ext cx="384048" cy="384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par>
                                <p:cTn id="12" presetID="23" presetClass="entr" presetSubtype="16" fill="hold" grpId="0" nodeType="withEffect">
                                  <p:stCondLst>
                                    <p:cond delay="360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childTnLst>
                                </p:cTn>
                              </p:par>
                              <p:par>
                                <p:cTn id="16" presetID="49" presetClass="entr" presetSubtype="0" decel="100000" fill="hold" nodeType="withEffect">
                                  <p:stCondLst>
                                    <p:cond delay="3700"/>
                                  </p:stCondLst>
                                  <p:childTnLst>
                                    <p:set>
                                      <p:cBhvr>
                                        <p:cTn id="17" dur="1" fill="hold">
                                          <p:stCondLst>
                                            <p:cond delay="0"/>
                                          </p:stCondLst>
                                        </p:cTn>
                                        <p:tgtEl>
                                          <p:spTgt spid="45"/>
                                        </p:tgtEl>
                                        <p:attrNameLst>
                                          <p:attrName>style.visibility</p:attrName>
                                        </p:attrNameLst>
                                      </p:cBhvr>
                                      <p:to>
                                        <p:strVal val="visible"/>
                                      </p:to>
                                    </p:set>
                                    <p:anim calcmode="lin" valueType="num">
                                      <p:cBhvr>
                                        <p:cTn id="18" dur="500" fill="hold"/>
                                        <p:tgtEl>
                                          <p:spTgt spid="45"/>
                                        </p:tgtEl>
                                        <p:attrNameLst>
                                          <p:attrName>ppt_w</p:attrName>
                                        </p:attrNameLst>
                                      </p:cBhvr>
                                      <p:tavLst>
                                        <p:tav tm="0">
                                          <p:val>
                                            <p:fltVal val="0"/>
                                          </p:val>
                                        </p:tav>
                                        <p:tav tm="100000">
                                          <p:val>
                                            <p:strVal val="#ppt_w"/>
                                          </p:val>
                                        </p:tav>
                                      </p:tavLst>
                                    </p:anim>
                                    <p:anim calcmode="lin" valueType="num">
                                      <p:cBhvr>
                                        <p:cTn id="19" dur="500" fill="hold"/>
                                        <p:tgtEl>
                                          <p:spTgt spid="45"/>
                                        </p:tgtEl>
                                        <p:attrNameLst>
                                          <p:attrName>ppt_h</p:attrName>
                                        </p:attrNameLst>
                                      </p:cBhvr>
                                      <p:tavLst>
                                        <p:tav tm="0">
                                          <p:val>
                                            <p:fltVal val="0"/>
                                          </p:val>
                                        </p:tav>
                                        <p:tav tm="100000">
                                          <p:val>
                                            <p:strVal val="#ppt_h"/>
                                          </p:val>
                                        </p:tav>
                                      </p:tavLst>
                                    </p:anim>
                                    <p:anim calcmode="lin" valueType="num">
                                      <p:cBhvr>
                                        <p:cTn id="20" dur="500" fill="hold"/>
                                        <p:tgtEl>
                                          <p:spTgt spid="45"/>
                                        </p:tgtEl>
                                        <p:attrNameLst>
                                          <p:attrName>style.rotation</p:attrName>
                                        </p:attrNameLst>
                                      </p:cBhvr>
                                      <p:tavLst>
                                        <p:tav tm="0">
                                          <p:val>
                                            <p:fltVal val="360"/>
                                          </p:val>
                                        </p:tav>
                                        <p:tav tm="100000">
                                          <p:val>
                                            <p:fltVal val="0"/>
                                          </p:val>
                                        </p:tav>
                                      </p:tavLst>
                                    </p:anim>
                                    <p:animEffect transition="in" filter="fade">
                                      <p:cBhvr>
                                        <p:cTn id="21" dur="500"/>
                                        <p:tgtEl>
                                          <p:spTgt spid="45"/>
                                        </p:tgtEl>
                                      </p:cBhvr>
                                    </p:animEffect>
                                  </p:childTnLst>
                                </p:cTn>
                              </p:par>
                              <p:par>
                                <p:cTn id="22" presetID="2" presetClass="entr" presetSubtype="8" decel="10000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dissolve">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dissolve">
                                      <p:cBhvr>
                                        <p:cTn id="44" dur="500"/>
                                        <p:tgtEl>
                                          <p:spTgt spid="1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animEffect transition="in" filter="dissolve">
                                      <p:cBhvr>
                                        <p:cTn id="49" dur="500"/>
                                        <p:tgtEl>
                                          <p:spTgt spid="1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3">
                                            <p:txEl>
                                              <p:pRg st="3" end="3"/>
                                            </p:txEl>
                                          </p:spTgt>
                                        </p:tgtEl>
                                        <p:attrNameLst>
                                          <p:attrName>style.visibility</p:attrName>
                                        </p:attrNameLst>
                                      </p:cBhvr>
                                      <p:to>
                                        <p:strVal val="visible"/>
                                      </p:to>
                                    </p:set>
                                    <p:animEffect transition="in" filter="dissolve">
                                      <p:cBhvr>
                                        <p:cTn id="54" dur="500"/>
                                        <p:tgtEl>
                                          <p:spTgt spid="13">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3">
                                            <p:txEl>
                                              <p:pRg st="4" end="4"/>
                                            </p:txEl>
                                          </p:spTgt>
                                        </p:tgtEl>
                                        <p:attrNameLst>
                                          <p:attrName>style.visibility</p:attrName>
                                        </p:attrNameLst>
                                      </p:cBhvr>
                                      <p:to>
                                        <p:strVal val="visible"/>
                                      </p:to>
                                    </p:set>
                                    <p:animEffect transition="in" filter="dissolve">
                                      <p:cBhvr>
                                        <p:cTn id="59"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37" grpId="0"/>
      <p:bldP spid="2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128905" y="-20955"/>
            <a:ext cx="793369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800" b="1" dirty="0">
                <a:solidFill>
                  <a:schemeClr val="bg1">
                    <a:lumMod val="65000"/>
                  </a:schemeClr>
                </a:solidFill>
                <a:latin typeface="Calibri" panose="020F0502020204030204" charset="0"/>
                <a:cs typeface="Calibri" panose="020F0502020204030204" charset="0"/>
                <a:sym typeface="+mn-ea"/>
              </a:rPr>
              <a:t>Cách thức </a:t>
            </a: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hoạt động ?</a:t>
            </a:r>
            <a:endParaRPr lang="en-US" sz="5800" i="1" dirty="0">
              <a:solidFill>
                <a:schemeClr val="tx1">
                  <a:lumMod val="50000"/>
                  <a:lumOff val="50000"/>
                </a:schemeClr>
              </a:solidFill>
              <a:latin typeface="Raleway" panose="020B0503030101060003" pitchFamily="34" charset="0"/>
            </a:endParaRPr>
          </a:p>
        </p:txBody>
      </p:sp>
      <p:sp>
        <p:nvSpPr>
          <p:cNvPr id="10" name="Freeform 25"/>
          <p:cNvSpPr/>
          <p:nvPr/>
        </p:nvSpPr>
        <p:spPr>
          <a:xfrm>
            <a:off x="11075067" y="86715"/>
            <a:ext cx="731520" cy="731520"/>
          </a:xfrm>
          <a:prstGeom prst="ellipse">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pic>
        <p:nvPicPr>
          <p:cNvPr id="45" name="Picture 44"/>
          <p:cNvPicPr>
            <a:picLocks noChangeAspect="1"/>
          </p:cNvPicPr>
          <p:nvPr/>
        </p:nvPicPr>
        <p:blipFill>
          <a:blip r:embed="rId1" cstate="print">
            <a:lum bright="70000" contrast="-70000"/>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11214393" y="284309"/>
            <a:ext cx="384048" cy="384048"/>
          </a:xfrm>
          <a:prstGeom prst="rect">
            <a:avLst/>
          </a:prstGeom>
        </p:spPr>
      </p:pic>
      <p:pic>
        <p:nvPicPr>
          <p:cNvPr id="18" name="Picture 17"/>
          <p:cNvPicPr>
            <a:picLocks noChangeAspect="1"/>
          </p:cNvPicPr>
          <p:nvPr/>
        </p:nvPicPr>
        <p:blipFill>
          <a:blip r:embed="rId3"/>
          <a:stretch>
            <a:fillRect/>
          </a:stretch>
        </p:blipFill>
        <p:spPr>
          <a:xfrm>
            <a:off x="374015" y="1588135"/>
            <a:ext cx="11534140" cy="4096385"/>
          </a:xfrm>
          <a:prstGeom prst="rect">
            <a:avLst/>
          </a:prstGeom>
        </p:spPr>
      </p:pic>
      <p:sp>
        <p:nvSpPr>
          <p:cNvPr id="12" name="Rectangles 11"/>
          <p:cNvSpPr/>
          <p:nvPr/>
        </p:nvSpPr>
        <p:spPr>
          <a:xfrm>
            <a:off x="362585" y="3084195"/>
            <a:ext cx="11545570" cy="840105"/>
          </a:xfrm>
          <a:prstGeom prst="rect">
            <a:avLst/>
          </a:prstGeom>
          <a:noFill/>
          <a:ln w="57150">
            <a:solidFill>
              <a:schemeClr val="accent3">
                <a:lumMod val="60000"/>
                <a:lumOff val="40000"/>
              </a:schemeClr>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0" name="Picture 19"/>
          <p:cNvPicPr>
            <a:picLocks noChangeAspect="1"/>
          </p:cNvPicPr>
          <p:nvPr/>
        </p:nvPicPr>
        <p:blipFill>
          <a:blip r:embed="rId4"/>
          <a:stretch>
            <a:fillRect/>
          </a:stretch>
        </p:blipFill>
        <p:spPr>
          <a:xfrm>
            <a:off x="300355" y="1303020"/>
            <a:ext cx="11682095" cy="969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6" descr="9lessons-injection.png"/>
          <p:cNvPicPr>
            <a:picLocks noGrp="1" noChangeAspect="1"/>
          </p:cNvPicPr>
          <p:nvPr/>
        </p:nvPicPr>
        <p:blipFill>
          <a:blip r:embed="rId1"/>
          <a:srcRect t="49975" b="8025"/>
          <a:stretch>
            <a:fillRect/>
          </a:stretch>
        </p:blipFill>
        <p:spPr>
          <a:xfrm>
            <a:off x="6019800" y="3130550"/>
            <a:ext cx="6248400" cy="2146935"/>
          </a:xfrm>
          <a:prstGeom prst="rect">
            <a:avLst/>
          </a:prstGeom>
        </p:spPr>
      </p:pic>
      <p:sp>
        <p:nvSpPr>
          <p:cNvPr id="3" name="Freeform 25"/>
          <p:cNvSpPr/>
          <p:nvPr/>
        </p:nvSpPr>
        <p:spPr>
          <a:xfrm>
            <a:off x="0" y="100203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2" name="Freeform 25"/>
          <p:cNvSpPr/>
          <p:nvPr/>
        </p:nvSpPr>
        <p:spPr>
          <a:xfrm>
            <a:off x="635" y="6454140"/>
            <a:ext cx="12192000" cy="117475"/>
          </a:xfrm>
          <a:prstGeom prst="rect">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sp>
        <p:nvSpPr>
          <p:cNvPr id="37" name="TextBox 36"/>
          <p:cNvSpPr txBox="1"/>
          <p:nvPr/>
        </p:nvSpPr>
        <p:spPr>
          <a:xfrm>
            <a:off x="128905" y="-20955"/>
            <a:ext cx="7933690" cy="983615"/>
          </a:xfrm>
          <a:prstGeom prst="rect">
            <a:avLst/>
          </a:prstGeom>
          <a:noFill/>
        </p:spPr>
        <p:txBody>
          <a:bodyPr wrap="square" rtlCol="0">
            <a:spAutoFit/>
          </a:bodyPr>
          <a:p>
            <a:pPr algn="ct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 </a:t>
            </a:r>
            <a:r>
              <a:rPr lang="en-US" sz="5800" b="1" dirty="0">
                <a:solidFill>
                  <a:schemeClr val="bg1">
                    <a:lumMod val="65000"/>
                  </a:schemeClr>
                </a:solidFill>
                <a:latin typeface="Calibri" panose="020F0502020204030204" charset="0"/>
                <a:cs typeface="Calibri" panose="020F0502020204030204" charset="0"/>
                <a:sym typeface="+mn-ea"/>
              </a:rPr>
              <a:t>Cách thức </a:t>
            </a:r>
            <a:r>
              <a:rPr lang="en-US" sz="5800" b="1" dirty="0">
                <a:gradFill>
                  <a:gsLst>
                    <a:gs pos="0">
                      <a:srgbClr val="90CF5B"/>
                    </a:gs>
                    <a:gs pos="100000">
                      <a:srgbClr val="3DB64D"/>
                    </a:gs>
                  </a:gsLst>
                  <a:lin ang="0" scaled="1"/>
                </a:gradFill>
                <a:latin typeface="Calibri" panose="020F0502020204030204" charset="0"/>
                <a:cs typeface="Calibri" panose="020F0502020204030204" charset="0"/>
                <a:sym typeface="+mn-ea"/>
              </a:rPr>
              <a:t>hoạt động ?</a:t>
            </a:r>
            <a:endParaRPr lang="en-US" sz="5800" i="1" dirty="0">
              <a:solidFill>
                <a:schemeClr val="tx1">
                  <a:lumMod val="50000"/>
                  <a:lumOff val="50000"/>
                </a:schemeClr>
              </a:solidFill>
              <a:latin typeface="Raleway" panose="020B0503030101060003" pitchFamily="34" charset="0"/>
            </a:endParaRPr>
          </a:p>
        </p:txBody>
      </p:sp>
      <p:sp>
        <p:nvSpPr>
          <p:cNvPr id="10" name="Freeform 25"/>
          <p:cNvSpPr/>
          <p:nvPr/>
        </p:nvSpPr>
        <p:spPr>
          <a:xfrm>
            <a:off x="11075067" y="86715"/>
            <a:ext cx="731520" cy="731520"/>
          </a:xfrm>
          <a:prstGeom prst="ellipse">
            <a:avLst/>
          </a:prstGeom>
          <a:gradFill>
            <a:gsLst>
              <a:gs pos="0">
                <a:srgbClr val="90CF5B"/>
              </a:gs>
              <a:gs pos="100000">
                <a:srgbClr val="3DB64D"/>
              </a:gs>
            </a:gsLst>
            <a:lin ang="0" scaled="1"/>
          </a:gradFill>
          <a:ln>
            <a:noFill/>
          </a:ln>
          <a:effectLst>
            <a:outerShdw blurRad="38100" dist="25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050" dirty="0">
              <a:solidFill>
                <a:srgbClr val="FFFFFF"/>
              </a:solidFill>
              <a:latin typeface="linea-basic-10" charset="0"/>
              <a:ea typeface="linea-basic-10" charset="0"/>
              <a:cs typeface="linea-basic-10" charset="0"/>
            </a:endParaRPr>
          </a:p>
        </p:txBody>
      </p:sp>
      <p:pic>
        <p:nvPicPr>
          <p:cNvPr id="45" name="Picture 44"/>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trans="30000" detail="2"/>
                    </a14:imgEffect>
                  </a14:imgLayer>
                </a14:imgProps>
              </a:ext>
              <a:ext uri="{28A0092B-C50C-407E-A947-70E740481C1C}">
                <a14:useLocalDpi xmlns:a14="http://schemas.microsoft.com/office/drawing/2010/main" val="0"/>
              </a:ext>
            </a:extLst>
          </a:blip>
          <a:stretch>
            <a:fillRect/>
          </a:stretch>
        </p:blipFill>
        <p:spPr>
          <a:xfrm>
            <a:off x="11214393" y="284309"/>
            <a:ext cx="384048" cy="384048"/>
          </a:xfrm>
          <a:prstGeom prst="rect">
            <a:avLst/>
          </a:prstGeom>
        </p:spPr>
      </p:pic>
      <p:pic>
        <p:nvPicPr>
          <p:cNvPr id="11" name="Content Placeholder 6" descr="9lessons-injection.png"/>
          <p:cNvPicPr>
            <a:picLocks noGrp="1" noChangeAspect="1"/>
          </p:cNvPicPr>
          <p:nvPr>
            <p:ph idx="1"/>
          </p:nvPr>
        </p:nvPicPr>
        <p:blipFill>
          <a:blip r:embed="rId1"/>
          <a:srcRect t="11814" b="49988"/>
          <a:stretch>
            <a:fillRect/>
          </a:stretch>
        </p:blipFill>
        <p:spPr>
          <a:xfrm>
            <a:off x="6089650" y="2907030"/>
            <a:ext cx="6248400" cy="1952625"/>
          </a:xfrm>
        </p:spPr>
      </p:pic>
      <p:sp>
        <p:nvSpPr>
          <p:cNvPr id="9" name="Text Box 8"/>
          <p:cNvSpPr txBox="1"/>
          <p:nvPr/>
        </p:nvSpPr>
        <p:spPr>
          <a:xfrm>
            <a:off x="419735" y="2554605"/>
            <a:ext cx="4182110" cy="3784600"/>
          </a:xfrm>
          <a:prstGeom prst="rect">
            <a:avLst/>
          </a:prstGeom>
          <a:noFill/>
        </p:spPr>
        <p:txBody>
          <a:bodyPr wrap="square" rtlCol="0">
            <a:spAutoFit/>
          </a:bodyPr>
          <a:p>
            <a:r>
              <a:rPr lang="en-US" sz="3000"/>
              <a:t>Do 1 = 1 thì luôn luôn đúng với mọi trường hợp, phần password thì đã bị comment nên database sẽ trả về tất cả thông tin về tên đăng nhập và mật khẩu của tất cả người dùng</a:t>
            </a:r>
            <a:endParaRPr lang="en-US" sz="3000"/>
          </a:p>
        </p:txBody>
      </p:sp>
      <p:sp>
        <p:nvSpPr>
          <p:cNvPr id="8" name="Left Arrow 7"/>
          <p:cNvSpPr/>
          <p:nvPr/>
        </p:nvSpPr>
        <p:spPr>
          <a:xfrm>
            <a:off x="4601845" y="4064000"/>
            <a:ext cx="1487805" cy="2800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20" name="Picture 19"/>
          <p:cNvPicPr>
            <a:picLocks noChangeAspect="1"/>
          </p:cNvPicPr>
          <p:nvPr/>
        </p:nvPicPr>
        <p:blipFill>
          <a:blip r:embed="rId4"/>
          <a:stretch>
            <a:fillRect/>
          </a:stretch>
        </p:blipFill>
        <p:spPr>
          <a:xfrm>
            <a:off x="300355" y="1303020"/>
            <a:ext cx="11682095" cy="969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bldLvl="0" animBg="1"/>
    </p:bldLst>
  </p:timing>
</p:sld>
</file>

<file path=ppt/theme/theme1.xml><?xml version="1.0" encoding="utf-8"?>
<a:theme xmlns:a="http://schemas.openxmlformats.org/drawingml/2006/main" name="Office Theme">
  <a:themeElements>
    <a:clrScheme name="Phoenix">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14720</Words>
  <Application>WPS Presentation</Application>
  <PresentationFormat>Widescreen</PresentationFormat>
  <Paragraphs>423</Paragraphs>
  <Slides>49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49</vt:i4>
      </vt:variant>
    </vt:vector>
  </HeadingPairs>
  <TitlesOfParts>
    <vt:vector size="69" baseType="lpstr">
      <vt:lpstr>Arial</vt:lpstr>
      <vt:lpstr>SimSun</vt:lpstr>
      <vt:lpstr>Wingdings</vt:lpstr>
      <vt:lpstr>Raleway Black</vt:lpstr>
      <vt:lpstr>Yu Gothic UI Semibold</vt:lpstr>
      <vt:lpstr>Raleway</vt:lpstr>
      <vt:lpstr>linea-basic-10</vt:lpstr>
      <vt:lpstr>Yu Gothic UI</vt:lpstr>
      <vt:lpstr>Calibri</vt:lpstr>
      <vt:lpstr>Segoe Print</vt:lpstr>
      <vt:lpstr>Microsoft YaHei</vt:lpstr>
      <vt:lpstr>Arial Unicode MS</vt:lpstr>
      <vt:lpstr>Calibri Light</vt:lpstr>
      <vt:lpstr>Times New Roman</vt:lpstr>
      <vt:lpstr>Open Sans</vt:lpstr>
      <vt:lpstr>Arial</vt:lpstr>
      <vt:lpstr>AddCityboy</vt:lpstr>
      <vt:lpstr>Symbol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XIN CHÂN THÀNH CẢM ƠN QUÝ THẦY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Henry</cp:lastModifiedBy>
  <cp:revision>13</cp:revision>
  <dcterms:created xsi:type="dcterms:W3CDTF">2022-10-17T14:09:00Z</dcterms:created>
  <dcterms:modified xsi:type="dcterms:W3CDTF">2022-10-26T02:51:26Z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73AC68C6599F408EA5FF1DA5B1836A87</vt:lpwstr>
  </property>
  <property fmtid="{D5CDD505-2E9C-101B-9397-08002B2CF9AE}" pid="3" name="KSOProductBuildVer">
    <vt:lpwstr>1033-11.2.0.11380</vt:lpwstr>
  </property>
</Properties>
</file>