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6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74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1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FE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587" y="817879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867" y="2012619"/>
            <a:ext cx="8122665" cy="275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0"/>
                </a:moveTo>
                <a:lnTo>
                  <a:pt x="0" y="713232"/>
                </a:ln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8138" y="4909818"/>
            <a:ext cx="613219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565E6C"/>
                </a:solidFill>
                <a:latin typeface="Arial"/>
                <a:cs typeface="Arial"/>
              </a:rPr>
              <a:t>VIEW, </a:t>
            </a:r>
            <a:r>
              <a:rPr sz="4400" dirty="0">
                <a:solidFill>
                  <a:srgbClr val="565E6C"/>
                </a:solidFill>
                <a:latin typeface="Arial"/>
                <a:cs typeface="Arial"/>
              </a:rPr>
              <a:t>PROCEDURE,  </a:t>
            </a:r>
            <a:r>
              <a:rPr sz="4400" spc="-5" dirty="0">
                <a:solidFill>
                  <a:srgbClr val="565E6C"/>
                </a:solidFill>
                <a:latin typeface="Arial"/>
                <a:cs typeface="Arial"/>
              </a:rPr>
              <a:t>FUNCTION </a:t>
            </a:r>
            <a:r>
              <a:rPr sz="4400" dirty="0">
                <a:solidFill>
                  <a:srgbClr val="565E6C"/>
                </a:solidFill>
                <a:latin typeface="Arial"/>
                <a:cs typeface="Arial"/>
              </a:rPr>
              <a:t>&amp;</a:t>
            </a:r>
            <a:r>
              <a:rPr sz="4400" spc="-135" dirty="0">
                <a:solidFill>
                  <a:srgbClr val="565E6C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565E6C"/>
                </a:solidFill>
                <a:latin typeface="Arial"/>
                <a:cs typeface="Arial"/>
              </a:rPr>
              <a:t>TRIGGER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6351" y="6501383"/>
            <a:ext cx="6784975" cy="543739"/>
          </a:xfrm>
          <a:prstGeom prst="rect">
            <a:avLst/>
          </a:prstGeom>
          <a:solidFill>
            <a:srgbClr val="FE8536"/>
          </a:solidFill>
        </p:spPr>
        <p:txBody>
          <a:bodyPr vert="horz" wrap="square" lIns="0" tIns="1422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20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4304" y="75082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65E6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1776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2079751"/>
            <a:ext cx="7806690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40" dirty="0">
                <a:latin typeface="Arial"/>
                <a:cs typeface="Arial"/>
              </a:rPr>
              <a:t>Ph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955" dirty="0">
                <a:latin typeface="Courier New"/>
                <a:cs typeface="Courier New"/>
              </a:rPr>
              <a:t> </a:t>
            </a:r>
            <a:r>
              <a:rPr sz="2900" spc="-25" dirty="0">
                <a:latin typeface="Arial"/>
                <a:cs typeface="Arial"/>
              </a:rPr>
              <a:t>thu</a:t>
            </a:r>
            <a:r>
              <a:rPr sz="2900" spc="-25" dirty="0">
                <a:latin typeface="Courier New"/>
                <a:cs typeface="Courier New"/>
              </a:rPr>
              <a:t>ộ</a:t>
            </a:r>
            <a:r>
              <a:rPr sz="2900" spc="-25" dirty="0">
                <a:latin typeface="Arial"/>
                <a:cs typeface="Arial"/>
              </a:rPr>
              <a:t>c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vào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100" dirty="0">
                <a:latin typeface="Arial"/>
                <a:cs typeface="Arial"/>
              </a:rPr>
              <a:t>s</a:t>
            </a:r>
            <a:r>
              <a:rPr sz="2900" spc="100" dirty="0">
                <a:latin typeface="Courier New"/>
                <a:cs typeface="Courier New"/>
              </a:rPr>
              <a:t>ự</a:t>
            </a:r>
            <a:r>
              <a:rPr sz="2900" spc="-955" dirty="0">
                <a:latin typeface="Courier New"/>
                <a:cs typeface="Courier New"/>
              </a:rPr>
              <a:t> </a:t>
            </a:r>
            <a:r>
              <a:rPr sz="2900" spc="-30" dirty="0">
                <a:latin typeface="Arial"/>
                <a:cs typeface="Arial"/>
              </a:rPr>
              <a:t>ki</a:t>
            </a:r>
            <a:r>
              <a:rPr sz="2900" spc="-30" dirty="0">
                <a:latin typeface="Courier New"/>
                <a:cs typeface="Courier New"/>
              </a:rPr>
              <a:t>ệ</a:t>
            </a:r>
            <a:r>
              <a:rPr sz="2900" spc="-30" dirty="0">
                <a:latin typeface="Arial"/>
                <a:cs typeface="Arial"/>
              </a:rPr>
              <a:t>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5" dirty="0">
                <a:latin typeface="Arial"/>
                <a:cs typeface="Arial"/>
              </a:rPr>
              <a:t>INSERT,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40" dirty="0">
                <a:latin typeface="Arial"/>
                <a:cs typeface="Arial"/>
              </a:rPr>
              <a:t>UPDATE</a:t>
            </a:r>
            <a:r>
              <a:rPr sz="2900" spc="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and  </a:t>
            </a:r>
            <a:r>
              <a:rPr sz="2900" dirty="0">
                <a:latin typeface="Arial"/>
                <a:cs typeface="Arial"/>
              </a:rPr>
              <a:t>DELETE trên </a:t>
            </a:r>
            <a:r>
              <a:rPr sz="2900" spc="-30" dirty="0">
                <a:latin typeface="Arial"/>
                <a:cs typeface="Arial"/>
              </a:rPr>
              <a:t>b</a:t>
            </a:r>
            <a:r>
              <a:rPr sz="2900" spc="-30" dirty="0">
                <a:latin typeface="Courier New"/>
                <a:cs typeface="Courier New"/>
              </a:rPr>
              <a:t>ả</a:t>
            </a:r>
            <a:r>
              <a:rPr sz="2900" spc="-30" dirty="0">
                <a:latin typeface="Arial"/>
                <a:cs typeface="Arial"/>
              </a:rPr>
              <a:t>ng </a:t>
            </a:r>
            <a:r>
              <a:rPr sz="2900" spc="-65" dirty="0">
                <a:latin typeface="Arial"/>
                <a:cs typeface="Arial"/>
              </a:rPr>
              <a:t>c</a:t>
            </a:r>
            <a:r>
              <a:rPr sz="2900" spc="-65" dirty="0">
                <a:latin typeface="Courier New"/>
                <a:cs typeface="Courier New"/>
              </a:rPr>
              <a:t>ụ</a:t>
            </a:r>
            <a:r>
              <a:rPr sz="2900" spc="-1000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Arial"/>
                <a:cs typeface="Arial"/>
              </a:rPr>
              <a:t>th</a:t>
            </a:r>
            <a:r>
              <a:rPr sz="2900" spc="-40" dirty="0">
                <a:latin typeface="Courier New"/>
                <a:cs typeface="Courier New"/>
              </a:rPr>
              <a:t>ể</a:t>
            </a:r>
            <a:endParaRPr sz="29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40" dirty="0">
                <a:latin typeface="Arial"/>
                <a:cs typeface="Arial"/>
              </a:rPr>
              <a:t>M</a:t>
            </a:r>
            <a:r>
              <a:rPr sz="2900" spc="-40" dirty="0">
                <a:latin typeface="Courier New"/>
                <a:cs typeface="Courier New"/>
              </a:rPr>
              <a:t>ộ</a:t>
            </a:r>
            <a:r>
              <a:rPr sz="2900" spc="-40" dirty="0">
                <a:latin typeface="Arial"/>
                <a:cs typeface="Arial"/>
              </a:rPr>
              <a:t>t </a:t>
            </a:r>
            <a:r>
              <a:rPr sz="2900" spc="-60" dirty="0">
                <a:latin typeface="Arial"/>
                <a:cs typeface="Arial"/>
              </a:rPr>
              <a:t>s</a:t>
            </a:r>
            <a:r>
              <a:rPr sz="2900" spc="-60" dirty="0">
                <a:latin typeface="Courier New"/>
                <a:cs typeface="Courier New"/>
              </a:rPr>
              <a:t>ố</a:t>
            </a:r>
            <a:r>
              <a:rPr sz="2900" spc="-900" dirty="0">
                <a:latin typeface="Courier New"/>
                <a:cs typeface="Courier New"/>
              </a:rPr>
              <a:t> </a:t>
            </a:r>
            <a:r>
              <a:rPr sz="2900" spc="-30" dirty="0">
                <a:latin typeface="Arial"/>
                <a:cs typeface="Arial"/>
              </a:rPr>
              <a:t>b</a:t>
            </a:r>
            <a:r>
              <a:rPr sz="2900" spc="-30" dirty="0">
                <a:latin typeface="Courier New"/>
                <a:cs typeface="Courier New"/>
              </a:rPr>
              <a:t>ả</a:t>
            </a:r>
            <a:r>
              <a:rPr sz="2900" spc="-30" dirty="0">
                <a:latin typeface="Arial"/>
                <a:cs typeface="Arial"/>
              </a:rPr>
              <a:t>ng </a:t>
            </a:r>
            <a:r>
              <a:rPr sz="2900" spc="-85" dirty="0">
                <a:latin typeface="Courier New"/>
                <a:cs typeface="Courier New"/>
              </a:rPr>
              <a:t>đặ</a:t>
            </a:r>
            <a:r>
              <a:rPr sz="2900" spc="-85" dirty="0">
                <a:latin typeface="Arial"/>
                <a:cs typeface="Arial"/>
              </a:rPr>
              <a:t>c </a:t>
            </a:r>
            <a:r>
              <a:rPr sz="2900" spc="-25" dirty="0">
                <a:latin typeface="Arial"/>
                <a:cs typeface="Arial"/>
              </a:rPr>
              <a:t>bi</a:t>
            </a:r>
            <a:r>
              <a:rPr sz="2900" spc="-25" dirty="0">
                <a:latin typeface="Courier New"/>
                <a:cs typeface="Courier New"/>
              </a:rPr>
              <a:t>ệ</a:t>
            </a:r>
            <a:r>
              <a:rPr sz="2900" spc="-25" dirty="0">
                <a:latin typeface="Arial"/>
                <a:cs typeface="Arial"/>
              </a:rPr>
              <a:t>t:</a:t>
            </a:r>
            <a:endParaRPr sz="29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1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spc="-5" dirty="0">
                <a:latin typeface="Arial"/>
                <a:cs typeface="Arial"/>
              </a:rPr>
              <a:t>INSERTED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DELETED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Cú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pháp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1305" y="4695538"/>
            <a:ext cx="5039566" cy="2238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74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11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FE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7467600" y="507491"/>
              <a:ext cx="1776983" cy="1127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457200"/>
              <a:ext cx="9143999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87" y="2353068"/>
              <a:ext cx="9144000" cy="4932045"/>
            </a:xfrm>
            <a:custGeom>
              <a:avLst/>
              <a:gdLst/>
              <a:ahLst/>
              <a:cxnLst/>
              <a:rect l="l" t="t" r="r" b="b"/>
              <a:pathLst>
                <a:path w="9144000" h="4932045">
                  <a:moveTo>
                    <a:pt x="6106680" y="4572"/>
                  </a:moveTo>
                  <a:lnTo>
                    <a:pt x="6102108" y="0"/>
                  </a:lnTo>
                  <a:lnTo>
                    <a:pt x="6086868" y="0"/>
                  </a:lnTo>
                  <a:lnTo>
                    <a:pt x="6086868" y="19812"/>
                  </a:lnTo>
                  <a:lnTo>
                    <a:pt x="6086868" y="304800"/>
                  </a:lnTo>
                  <a:lnTo>
                    <a:pt x="4811280" y="304800"/>
                  </a:lnTo>
                  <a:lnTo>
                    <a:pt x="4811280" y="19812"/>
                  </a:lnTo>
                  <a:lnTo>
                    <a:pt x="6086868" y="19812"/>
                  </a:lnTo>
                  <a:lnTo>
                    <a:pt x="6086868" y="0"/>
                  </a:lnTo>
                  <a:lnTo>
                    <a:pt x="4796040" y="0"/>
                  </a:lnTo>
                  <a:lnTo>
                    <a:pt x="4791468" y="4572"/>
                  </a:lnTo>
                  <a:lnTo>
                    <a:pt x="4791468" y="320040"/>
                  </a:lnTo>
                  <a:lnTo>
                    <a:pt x="4796040" y="324612"/>
                  </a:lnTo>
                  <a:lnTo>
                    <a:pt x="4800612" y="324612"/>
                  </a:lnTo>
                  <a:lnTo>
                    <a:pt x="4811280" y="324612"/>
                  </a:lnTo>
                  <a:lnTo>
                    <a:pt x="6086868" y="324612"/>
                  </a:lnTo>
                  <a:lnTo>
                    <a:pt x="6096012" y="324612"/>
                  </a:lnTo>
                  <a:lnTo>
                    <a:pt x="6102108" y="324612"/>
                  </a:lnTo>
                  <a:lnTo>
                    <a:pt x="6106680" y="320040"/>
                  </a:lnTo>
                  <a:lnTo>
                    <a:pt x="6106680" y="4572"/>
                  </a:lnTo>
                  <a:close/>
                </a:path>
                <a:path w="9144000" h="4932045">
                  <a:moveTo>
                    <a:pt x="7097281" y="815340"/>
                  </a:moveTo>
                  <a:lnTo>
                    <a:pt x="7092709" y="812292"/>
                  </a:lnTo>
                  <a:lnTo>
                    <a:pt x="7077469" y="812292"/>
                  </a:lnTo>
                  <a:lnTo>
                    <a:pt x="7077469" y="830580"/>
                  </a:lnTo>
                  <a:lnTo>
                    <a:pt x="7077469" y="1117092"/>
                  </a:lnTo>
                  <a:lnTo>
                    <a:pt x="10680" y="1117092"/>
                  </a:lnTo>
                  <a:lnTo>
                    <a:pt x="10680" y="830580"/>
                  </a:lnTo>
                  <a:lnTo>
                    <a:pt x="7077469" y="830580"/>
                  </a:lnTo>
                  <a:lnTo>
                    <a:pt x="7077469" y="812292"/>
                  </a:lnTo>
                  <a:lnTo>
                    <a:pt x="0" y="812292"/>
                  </a:lnTo>
                  <a:lnTo>
                    <a:pt x="0" y="1135380"/>
                  </a:lnTo>
                  <a:lnTo>
                    <a:pt x="10680" y="1135380"/>
                  </a:lnTo>
                  <a:lnTo>
                    <a:pt x="7077469" y="1135380"/>
                  </a:lnTo>
                  <a:lnTo>
                    <a:pt x="7086613" y="1135380"/>
                  </a:lnTo>
                  <a:lnTo>
                    <a:pt x="7092709" y="1135380"/>
                  </a:lnTo>
                  <a:lnTo>
                    <a:pt x="7097281" y="1130808"/>
                  </a:lnTo>
                  <a:lnTo>
                    <a:pt x="7097281" y="815340"/>
                  </a:lnTo>
                  <a:close/>
                </a:path>
                <a:path w="9144000" h="4932045">
                  <a:moveTo>
                    <a:pt x="9144000" y="4607052"/>
                  </a:moveTo>
                  <a:lnTo>
                    <a:pt x="0" y="4607052"/>
                  </a:lnTo>
                  <a:lnTo>
                    <a:pt x="0" y="4931664"/>
                  </a:lnTo>
                  <a:lnTo>
                    <a:pt x="10680" y="4931664"/>
                  </a:lnTo>
                  <a:lnTo>
                    <a:pt x="9134869" y="4931664"/>
                  </a:lnTo>
                  <a:lnTo>
                    <a:pt x="9144000" y="4931664"/>
                  </a:lnTo>
                  <a:lnTo>
                    <a:pt x="9144000" y="4911852"/>
                  </a:lnTo>
                  <a:lnTo>
                    <a:pt x="9144000" y="4626864"/>
                  </a:lnTo>
                  <a:lnTo>
                    <a:pt x="9134869" y="4616196"/>
                  </a:lnTo>
                  <a:lnTo>
                    <a:pt x="9134869" y="4626864"/>
                  </a:lnTo>
                  <a:lnTo>
                    <a:pt x="9134869" y="4911852"/>
                  </a:lnTo>
                  <a:lnTo>
                    <a:pt x="10680" y="4911852"/>
                  </a:lnTo>
                  <a:lnTo>
                    <a:pt x="10680" y="4626864"/>
                  </a:lnTo>
                  <a:lnTo>
                    <a:pt x="9134869" y="4626864"/>
                  </a:lnTo>
                  <a:lnTo>
                    <a:pt x="9134869" y="4616196"/>
                  </a:lnTo>
                  <a:lnTo>
                    <a:pt x="9144000" y="4626851"/>
                  </a:lnTo>
                  <a:lnTo>
                    <a:pt x="9144000" y="4607052"/>
                  </a:lnTo>
                  <a:close/>
                </a:path>
                <a:path w="9144000" h="4932045">
                  <a:moveTo>
                    <a:pt x="9144000" y="1627632"/>
                  </a:moveTo>
                  <a:lnTo>
                    <a:pt x="0" y="1627632"/>
                  </a:lnTo>
                  <a:lnTo>
                    <a:pt x="0" y="1950720"/>
                  </a:lnTo>
                  <a:lnTo>
                    <a:pt x="10680" y="1950720"/>
                  </a:lnTo>
                  <a:lnTo>
                    <a:pt x="9134869" y="1950720"/>
                  </a:lnTo>
                  <a:lnTo>
                    <a:pt x="9144000" y="1950720"/>
                  </a:lnTo>
                  <a:lnTo>
                    <a:pt x="9144000" y="1932432"/>
                  </a:lnTo>
                  <a:lnTo>
                    <a:pt x="9144000" y="1645920"/>
                  </a:lnTo>
                  <a:lnTo>
                    <a:pt x="9134869" y="1636776"/>
                  </a:lnTo>
                  <a:lnTo>
                    <a:pt x="9134869" y="1645920"/>
                  </a:lnTo>
                  <a:lnTo>
                    <a:pt x="9134869" y="1932432"/>
                  </a:lnTo>
                  <a:lnTo>
                    <a:pt x="10680" y="1932432"/>
                  </a:lnTo>
                  <a:lnTo>
                    <a:pt x="10680" y="1645920"/>
                  </a:lnTo>
                  <a:lnTo>
                    <a:pt x="9134869" y="1645920"/>
                  </a:lnTo>
                  <a:lnTo>
                    <a:pt x="9134869" y="1636776"/>
                  </a:lnTo>
                  <a:lnTo>
                    <a:pt x="9144000" y="1645907"/>
                  </a:lnTo>
                  <a:lnTo>
                    <a:pt x="9144000" y="16276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903" y="1724659"/>
            <a:ext cx="187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1766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100" dirty="0"/>
              <a:t> </a:t>
            </a:r>
            <a:r>
              <a:rPr spc="-65" dirty="0"/>
              <a:t>t</a:t>
            </a:r>
            <a:r>
              <a:rPr spc="-65" dirty="0">
                <a:latin typeface="Courier New"/>
                <a:cs typeface="Courier New"/>
              </a:rPr>
              <a:t>ậ</a:t>
            </a:r>
            <a:r>
              <a:rPr spc="-6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5076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L</a:t>
            </a:r>
            <a:r>
              <a:rPr spc="-65" dirty="0">
                <a:latin typeface="Courier New"/>
                <a:cs typeface="Courier New"/>
              </a:rPr>
              <a:t>ậ</a:t>
            </a:r>
            <a:r>
              <a:rPr spc="-65" dirty="0"/>
              <a:t>p </a:t>
            </a:r>
            <a:r>
              <a:rPr spc="-5" dirty="0"/>
              <a:t>trình </a:t>
            </a:r>
            <a:r>
              <a:rPr spc="80" dirty="0"/>
              <a:t>v</a:t>
            </a:r>
            <a:r>
              <a:rPr spc="80" dirty="0">
                <a:latin typeface="Courier New"/>
                <a:cs typeface="Courier New"/>
              </a:rPr>
              <a:t>ớ</a:t>
            </a:r>
            <a:r>
              <a:rPr spc="80" dirty="0"/>
              <a:t>i</a:t>
            </a:r>
            <a:r>
              <a:rPr spc="-65" dirty="0"/>
              <a:t> </a:t>
            </a:r>
            <a:r>
              <a:rPr spc="-5" dirty="0"/>
              <a:t>T_SQL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3745"/>
            <a:ext cx="7122795" cy="4098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3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Khai </a:t>
            </a:r>
            <a:r>
              <a:rPr sz="2900" spc="5" dirty="0">
                <a:latin typeface="Arial"/>
                <a:cs typeface="Arial"/>
              </a:rPr>
              <a:t>báo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bi</a:t>
            </a:r>
            <a:r>
              <a:rPr sz="2900" spc="-25" dirty="0">
                <a:latin typeface="Courier New"/>
                <a:cs typeface="Courier New"/>
              </a:rPr>
              <a:t>ế</a:t>
            </a:r>
            <a:r>
              <a:rPr sz="2900" spc="-25" dirty="0">
                <a:latin typeface="Arial"/>
                <a:cs typeface="Arial"/>
              </a:rPr>
              <a:t>n: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00"/>
              </a:spcBef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2600" dirty="0">
                <a:latin typeface="Arial"/>
                <a:cs typeface="Arial"/>
              </a:rPr>
              <a:t>@Tên_Biến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A425A"/>
                </a:solidFill>
                <a:latin typeface="Arial"/>
                <a:cs typeface="Arial"/>
              </a:rPr>
              <a:t>Kiểu_Dữ_Liệu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4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Ví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40" dirty="0">
                <a:latin typeface="Arial"/>
                <a:cs typeface="Arial"/>
              </a:rPr>
              <a:t>d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 marL="379730" marR="2209165">
              <a:lnSpc>
                <a:spcPct val="109200"/>
              </a:lnSpc>
              <a:spcBef>
                <a:spcPts val="10"/>
              </a:spcBef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2600" spc="-20" dirty="0">
                <a:latin typeface="Arial"/>
                <a:cs typeface="Arial"/>
              </a:rPr>
              <a:t>@Tuoi </a:t>
            </a:r>
            <a:r>
              <a:rPr sz="2600" spc="-5" dirty="0">
                <a:solidFill>
                  <a:srgbClr val="3A425A"/>
                </a:solidFill>
                <a:latin typeface="Arial"/>
                <a:cs typeface="Arial"/>
              </a:rPr>
              <a:t>int 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2600" dirty="0">
                <a:latin typeface="Arial"/>
                <a:cs typeface="Arial"/>
              </a:rPr>
              <a:t>@MSSV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A425A"/>
                </a:solidFill>
                <a:latin typeface="Arial"/>
                <a:cs typeface="Arial"/>
              </a:rPr>
              <a:t>varchar(5) 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2600" dirty="0">
                <a:latin typeface="Arial"/>
                <a:cs typeface="Arial"/>
              </a:rPr>
              <a:t>@numCount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A425A"/>
                </a:solidFill>
                <a:latin typeface="Arial"/>
                <a:cs typeface="Arial"/>
              </a:rPr>
              <a:t>int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Tên </a:t>
            </a:r>
            <a:r>
              <a:rPr sz="2900" spc="-25" dirty="0">
                <a:latin typeface="Arial"/>
                <a:cs typeface="Arial"/>
              </a:rPr>
              <a:t>bi</a:t>
            </a:r>
            <a:r>
              <a:rPr sz="2900" spc="-25" dirty="0">
                <a:latin typeface="Courier New"/>
                <a:cs typeface="Courier New"/>
              </a:rPr>
              <a:t>ế</a:t>
            </a:r>
            <a:r>
              <a:rPr sz="2900" spc="-25" dirty="0">
                <a:latin typeface="Arial"/>
                <a:cs typeface="Arial"/>
              </a:rPr>
              <a:t>n: </a:t>
            </a:r>
            <a:r>
              <a:rPr sz="2900" spc="-45" dirty="0">
                <a:latin typeface="Arial"/>
                <a:cs typeface="Arial"/>
              </a:rPr>
              <a:t>B</a:t>
            </a:r>
            <a:r>
              <a:rPr sz="2900" spc="-45" dirty="0">
                <a:latin typeface="Courier New"/>
                <a:cs typeface="Courier New"/>
              </a:rPr>
              <a:t>ắ</a:t>
            </a:r>
            <a:r>
              <a:rPr sz="2900" spc="-45" dirty="0">
                <a:latin typeface="Arial"/>
                <a:cs typeface="Arial"/>
              </a:rPr>
              <a:t>t </a:t>
            </a:r>
            <a:r>
              <a:rPr sz="2900" spc="-85" dirty="0">
                <a:latin typeface="Courier New"/>
                <a:cs typeface="Courier New"/>
              </a:rPr>
              <a:t>đầ</a:t>
            </a:r>
            <a:r>
              <a:rPr sz="2900" spc="-85" dirty="0">
                <a:latin typeface="Arial"/>
                <a:cs typeface="Arial"/>
              </a:rPr>
              <a:t>u </a:t>
            </a:r>
            <a:r>
              <a:rPr sz="2900" spc="55" dirty="0">
                <a:latin typeface="Arial"/>
                <a:cs typeface="Arial"/>
              </a:rPr>
              <a:t>b</a:t>
            </a:r>
            <a:r>
              <a:rPr sz="2900" spc="55" dirty="0">
                <a:latin typeface="Courier New"/>
                <a:cs typeface="Courier New"/>
              </a:rPr>
              <a:t>ở</a:t>
            </a:r>
            <a:r>
              <a:rPr sz="2900" spc="55" dirty="0">
                <a:latin typeface="Arial"/>
                <a:cs typeface="Arial"/>
              </a:rPr>
              <a:t>i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D2601B"/>
                </a:solidFill>
                <a:latin typeface="Arial"/>
                <a:cs typeface="Arial"/>
              </a:rPr>
              <a:t>@</a:t>
            </a:r>
            <a:endParaRPr sz="2900">
              <a:latin typeface="Arial"/>
              <a:cs typeface="Arial"/>
            </a:endParaRPr>
          </a:p>
          <a:p>
            <a:pPr marL="332105" marR="5080" indent="-320040">
              <a:lnSpc>
                <a:spcPts val="3130"/>
              </a:lnSpc>
              <a:spcBef>
                <a:spcPts val="74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35" dirty="0">
                <a:latin typeface="Arial"/>
                <a:cs typeface="Arial"/>
              </a:rPr>
              <a:t>Ki</a:t>
            </a:r>
            <a:r>
              <a:rPr sz="2900" spc="-35" dirty="0">
                <a:latin typeface="Courier New"/>
                <a:cs typeface="Courier New"/>
              </a:rPr>
              <a:t>ể</a:t>
            </a:r>
            <a:r>
              <a:rPr sz="2900" spc="-35" dirty="0">
                <a:latin typeface="Arial"/>
                <a:cs typeface="Arial"/>
              </a:rPr>
              <a:t>u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105" dirty="0">
                <a:latin typeface="Arial"/>
                <a:cs typeface="Arial"/>
              </a:rPr>
              <a:t>d</a:t>
            </a:r>
            <a:r>
              <a:rPr sz="2900" spc="105" dirty="0">
                <a:latin typeface="Courier New"/>
                <a:cs typeface="Courier New"/>
              </a:rPr>
              <a:t>ữ</a:t>
            </a:r>
            <a:r>
              <a:rPr sz="2900" spc="-950" dirty="0">
                <a:latin typeface="Courier New"/>
                <a:cs typeface="Courier New"/>
              </a:rPr>
              <a:t> </a:t>
            </a:r>
            <a:r>
              <a:rPr sz="2900" spc="-35" dirty="0">
                <a:latin typeface="Arial"/>
                <a:cs typeface="Arial"/>
              </a:rPr>
              <a:t>li</a:t>
            </a:r>
            <a:r>
              <a:rPr sz="2900" spc="-35" dirty="0">
                <a:latin typeface="Courier New"/>
                <a:cs typeface="Courier New"/>
              </a:rPr>
              <a:t>ệ</a:t>
            </a:r>
            <a:r>
              <a:rPr sz="2900" spc="-35" dirty="0">
                <a:latin typeface="Arial"/>
                <a:cs typeface="Arial"/>
              </a:rPr>
              <a:t>u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45" dirty="0">
                <a:latin typeface="Arial"/>
                <a:cs typeface="Arial"/>
              </a:rPr>
              <a:t>c</a:t>
            </a:r>
            <a:r>
              <a:rPr sz="2900" spc="-45" dirty="0">
                <a:latin typeface="Courier New"/>
                <a:cs typeface="Courier New"/>
              </a:rPr>
              <a:t>ủ</a:t>
            </a:r>
            <a:r>
              <a:rPr sz="2900" spc="-45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bi</a:t>
            </a:r>
            <a:r>
              <a:rPr sz="2900" spc="-25" dirty="0">
                <a:latin typeface="Courier New"/>
                <a:cs typeface="Courier New"/>
              </a:rPr>
              <a:t>ế</a:t>
            </a:r>
            <a:r>
              <a:rPr sz="2900" spc="-25" dirty="0">
                <a:latin typeface="Arial"/>
                <a:cs typeface="Arial"/>
              </a:rPr>
              <a:t>n: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40" dirty="0">
                <a:latin typeface="Arial"/>
                <a:cs typeface="Arial"/>
              </a:rPr>
              <a:t>L</a:t>
            </a:r>
            <a:r>
              <a:rPr sz="2900" spc="-40" dirty="0">
                <a:latin typeface="Courier New"/>
                <a:cs typeface="Courier New"/>
              </a:rPr>
              <a:t>ấ</a:t>
            </a:r>
            <a:r>
              <a:rPr sz="2900" spc="-40" dirty="0">
                <a:latin typeface="Arial"/>
                <a:cs typeface="Arial"/>
              </a:rPr>
              <a:t>y</a:t>
            </a:r>
            <a:r>
              <a:rPr sz="2900" spc="-30" dirty="0">
                <a:latin typeface="Arial"/>
                <a:cs typeface="Arial"/>
              </a:rPr>
              <a:t> ki</a:t>
            </a:r>
            <a:r>
              <a:rPr sz="2900" spc="-30" dirty="0">
                <a:latin typeface="Courier New"/>
                <a:cs typeface="Courier New"/>
              </a:rPr>
              <a:t>ể</a:t>
            </a:r>
            <a:r>
              <a:rPr sz="2900" spc="-30" dirty="0">
                <a:latin typeface="Arial"/>
                <a:cs typeface="Arial"/>
              </a:rPr>
              <a:t>u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105" dirty="0">
                <a:latin typeface="Arial"/>
                <a:cs typeface="Arial"/>
              </a:rPr>
              <a:t>d</a:t>
            </a:r>
            <a:r>
              <a:rPr sz="2900" spc="105" dirty="0">
                <a:latin typeface="Courier New"/>
                <a:cs typeface="Courier New"/>
              </a:rPr>
              <a:t>ữ</a:t>
            </a:r>
            <a:r>
              <a:rPr sz="2900" spc="-965" dirty="0">
                <a:latin typeface="Courier New"/>
                <a:cs typeface="Courier New"/>
              </a:rPr>
              <a:t> </a:t>
            </a:r>
            <a:r>
              <a:rPr sz="2900" spc="-35" dirty="0">
                <a:latin typeface="Arial"/>
                <a:cs typeface="Arial"/>
              </a:rPr>
              <a:t>li</a:t>
            </a:r>
            <a:r>
              <a:rPr sz="2900" spc="-35" dirty="0">
                <a:latin typeface="Courier New"/>
                <a:cs typeface="Courier New"/>
              </a:rPr>
              <a:t>ệ</a:t>
            </a:r>
            <a:r>
              <a:rPr sz="2900" spc="-35" dirty="0">
                <a:latin typeface="Arial"/>
                <a:cs typeface="Arial"/>
              </a:rPr>
              <a:t>u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h</a:t>
            </a:r>
            <a:r>
              <a:rPr sz="2900" spc="-60" dirty="0">
                <a:latin typeface="Courier New"/>
                <a:cs typeface="Courier New"/>
              </a:rPr>
              <a:t>ệ  </a:t>
            </a:r>
            <a:r>
              <a:rPr sz="2900" spc="-20" dirty="0">
                <a:latin typeface="Arial"/>
                <a:cs typeface="Arial"/>
              </a:rPr>
              <a:t>th</a:t>
            </a:r>
            <a:r>
              <a:rPr sz="2900" spc="-20" dirty="0">
                <a:latin typeface="Courier New"/>
                <a:cs typeface="Courier New"/>
              </a:rPr>
              <a:t>ố</a:t>
            </a:r>
            <a:r>
              <a:rPr sz="2900" spc="-20" dirty="0">
                <a:latin typeface="Arial"/>
                <a:cs typeface="Arial"/>
              </a:rPr>
              <a:t>ng, </a:t>
            </a:r>
            <a:r>
              <a:rPr sz="2900" spc="65" dirty="0">
                <a:solidFill>
                  <a:srgbClr val="D2601B"/>
                </a:solidFill>
                <a:latin typeface="Arial"/>
                <a:cs typeface="Arial"/>
              </a:rPr>
              <a:t>tr</a:t>
            </a:r>
            <a:r>
              <a:rPr sz="2900" spc="65" dirty="0">
                <a:solidFill>
                  <a:srgbClr val="D2601B"/>
                </a:solidFill>
                <a:latin typeface="Courier New"/>
                <a:cs typeface="Courier New"/>
              </a:rPr>
              <a:t>ừ</a:t>
            </a:r>
            <a:r>
              <a:rPr sz="2900" spc="-1070" dirty="0">
                <a:solidFill>
                  <a:srgbClr val="D2601B"/>
                </a:solidFill>
                <a:latin typeface="Courier New"/>
                <a:cs typeface="Courier New"/>
              </a:rPr>
              <a:t> </a:t>
            </a:r>
            <a:r>
              <a:rPr sz="2900" spc="-30" dirty="0">
                <a:solidFill>
                  <a:srgbClr val="D2601B"/>
                </a:solidFill>
                <a:latin typeface="Arial"/>
                <a:cs typeface="Arial"/>
              </a:rPr>
              <a:t>ki</a:t>
            </a:r>
            <a:r>
              <a:rPr sz="2900" spc="-30" dirty="0">
                <a:solidFill>
                  <a:srgbClr val="D2601B"/>
                </a:solidFill>
                <a:latin typeface="Courier New"/>
                <a:cs typeface="Courier New"/>
              </a:rPr>
              <a:t>ể</a:t>
            </a:r>
            <a:r>
              <a:rPr sz="2900" spc="-30" dirty="0">
                <a:solidFill>
                  <a:srgbClr val="D2601B"/>
                </a:solidFill>
                <a:latin typeface="Arial"/>
                <a:cs typeface="Arial"/>
              </a:rPr>
              <a:t>u </a:t>
            </a:r>
            <a:r>
              <a:rPr sz="2900" dirty="0">
                <a:solidFill>
                  <a:srgbClr val="D2601B"/>
                </a:solidFill>
                <a:latin typeface="Arial"/>
                <a:cs typeface="Arial"/>
              </a:rPr>
              <a:t>text, ntext, </a:t>
            </a:r>
            <a:r>
              <a:rPr sz="2900" spc="5" dirty="0">
                <a:solidFill>
                  <a:srgbClr val="D2601B"/>
                </a:solidFill>
                <a:latin typeface="Arial"/>
                <a:cs typeface="Arial"/>
              </a:rPr>
              <a:t>image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785875"/>
            <a:ext cx="531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Gán giá trị cho</a:t>
            </a:r>
            <a:r>
              <a:rPr sz="4800" spc="10" dirty="0"/>
              <a:t> </a:t>
            </a:r>
            <a:r>
              <a:rPr sz="4800" spc="-5" dirty="0"/>
              <a:t>biến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8587" y="2012619"/>
            <a:ext cx="7150734" cy="2757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Cách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1: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@Tên_Biến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3A425A"/>
                </a:solidFill>
                <a:latin typeface="Arial"/>
                <a:cs typeface="Arial"/>
              </a:rPr>
              <a:t>Giá_Trị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Ví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40" dirty="0">
                <a:latin typeface="Arial"/>
                <a:cs typeface="Arial"/>
              </a:rPr>
              <a:t>d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 marL="379730" marR="5080">
              <a:lnSpc>
                <a:spcPct val="115599"/>
              </a:lnSpc>
              <a:spcBef>
                <a:spcPts val="5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3200" spc="-65" dirty="0">
                <a:latin typeface="Arial"/>
                <a:cs typeface="Arial"/>
              </a:rPr>
              <a:t>@HoTen </a:t>
            </a:r>
            <a:r>
              <a:rPr sz="3200" spc="-5" dirty="0">
                <a:latin typeface="Arial"/>
                <a:cs typeface="Arial"/>
              </a:rPr>
              <a:t>nvarchar(20)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3200" spc="-65" dirty="0">
                <a:latin typeface="Arial"/>
                <a:cs typeface="Arial"/>
              </a:rPr>
              <a:t>@HoTen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N‘</a:t>
            </a:r>
            <a:r>
              <a:rPr sz="3200" spc="-5" dirty="0">
                <a:solidFill>
                  <a:srgbClr val="3A425A"/>
                </a:solidFill>
                <a:latin typeface="Arial"/>
                <a:cs typeface="Arial"/>
              </a:rPr>
              <a:t>Nguyễn Hằng</a:t>
            </a:r>
            <a:r>
              <a:rPr sz="3200" spc="-85" dirty="0">
                <a:solidFill>
                  <a:srgbClr val="3A425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A425A"/>
                </a:solidFill>
                <a:latin typeface="Arial"/>
                <a:cs typeface="Arial"/>
              </a:rPr>
              <a:t>Nga</a:t>
            </a:r>
            <a:r>
              <a:rPr sz="3200" spc="-5" dirty="0">
                <a:latin typeface="Arial"/>
                <a:cs typeface="Arial"/>
              </a:rPr>
              <a:t>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785875"/>
            <a:ext cx="531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Gán giá trị cho</a:t>
            </a:r>
            <a:r>
              <a:rPr sz="4800" spc="10" dirty="0"/>
              <a:t> </a:t>
            </a:r>
            <a:r>
              <a:rPr sz="4800" spc="-5" dirty="0"/>
              <a:t>biến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13080" indent="-320040">
              <a:lnSpc>
                <a:spcPct val="100000"/>
              </a:lnSpc>
              <a:spcBef>
                <a:spcPts val="630"/>
              </a:spcBef>
              <a:buClr>
                <a:srgbClr val="7498D9"/>
              </a:buClr>
              <a:buSzPct val="58620"/>
              <a:buChar char="□"/>
              <a:tabLst>
                <a:tab pos="513715" algn="l"/>
              </a:tabLst>
            </a:pPr>
            <a:r>
              <a:rPr dirty="0"/>
              <a:t>Cách</a:t>
            </a:r>
            <a:r>
              <a:rPr spc="-30" dirty="0"/>
              <a:t> </a:t>
            </a:r>
            <a:r>
              <a:rPr dirty="0"/>
              <a:t>2:</a:t>
            </a:r>
          </a:p>
          <a:p>
            <a:pPr marL="560070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solidFill>
                  <a:srgbClr val="0000FF"/>
                </a:solidFill>
              </a:rPr>
              <a:t>SELECT </a:t>
            </a:r>
            <a:r>
              <a:rPr sz="3200" spc="-5" dirty="0"/>
              <a:t>@Tên_Biến </a:t>
            </a:r>
            <a:r>
              <a:rPr sz="3200" dirty="0"/>
              <a:t>=</a:t>
            </a:r>
            <a:r>
              <a:rPr sz="3200" spc="-95" dirty="0"/>
              <a:t> </a:t>
            </a:r>
            <a:r>
              <a:rPr sz="3200" spc="-20" dirty="0">
                <a:solidFill>
                  <a:srgbClr val="3A425A"/>
                </a:solidFill>
              </a:rPr>
              <a:t>Giá_Trị</a:t>
            </a:r>
            <a:endParaRPr sz="3200"/>
          </a:p>
          <a:p>
            <a:pPr marL="513080" indent="-320040">
              <a:lnSpc>
                <a:spcPct val="100000"/>
              </a:lnSpc>
              <a:spcBef>
                <a:spcPts val="705"/>
              </a:spcBef>
              <a:buClr>
                <a:srgbClr val="7498D9"/>
              </a:buClr>
              <a:buSzPct val="58620"/>
              <a:buChar char="□"/>
              <a:tabLst>
                <a:tab pos="513715" algn="l"/>
              </a:tabLst>
            </a:pPr>
            <a:r>
              <a:rPr spc="-5" dirty="0"/>
              <a:t>Ví</a:t>
            </a:r>
            <a:r>
              <a:rPr spc="-15" dirty="0"/>
              <a:t> </a:t>
            </a:r>
            <a:r>
              <a:rPr spc="-40" dirty="0"/>
              <a:t>d</a:t>
            </a:r>
            <a:r>
              <a:rPr spc="-40" dirty="0">
                <a:latin typeface="Courier New"/>
                <a:cs typeface="Courier New"/>
              </a:rPr>
              <a:t>ụ</a:t>
            </a:r>
            <a:r>
              <a:rPr spc="-40" dirty="0"/>
              <a:t>:</a:t>
            </a:r>
          </a:p>
          <a:p>
            <a:pPr marL="560070" marR="5080">
              <a:lnSpc>
                <a:spcPct val="115599"/>
              </a:lnSpc>
              <a:spcBef>
                <a:spcPts val="5"/>
              </a:spcBef>
            </a:pPr>
            <a:r>
              <a:rPr sz="3200" spc="-5" dirty="0">
                <a:solidFill>
                  <a:srgbClr val="0000FF"/>
                </a:solidFill>
              </a:rPr>
              <a:t>DECLARE </a:t>
            </a:r>
            <a:r>
              <a:rPr sz="3200" spc="-65" dirty="0"/>
              <a:t>@HoTen </a:t>
            </a:r>
            <a:r>
              <a:rPr sz="3200" spc="-5" dirty="0"/>
              <a:t>nvarchar(20)  </a:t>
            </a:r>
            <a:r>
              <a:rPr sz="3200" spc="-5" dirty="0">
                <a:solidFill>
                  <a:srgbClr val="0000FF"/>
                </a:solidFill>
              </a:rPr>
              <a:t>SELECT </a:t>
            </a:r>
            <a:r>
              <a:rPr sz="3200" spc="-65" dirty="0"/>
              <a:t>@HoTen </a:t>
            </a:r>
            <a:r>
              <a:rPr sz="3200" dirty="0"/>
              <a:t>= </a:t>
            </a:r>
            <a:r>
              <a:rPr sz="3200" spc="-5" dirty="0"/>
              <a:t>N‘</a:t>
            </a:r>
            <a:r>
              <a:rPr sz="3200" spc="-5" dirty="0">
                <a:solidFill>
                  <a:srgbClr val="3A425A"/>
                </a:solidFill>
              </a:rPr>
              <a:t>Nguyễn Hằng</a:t>
            </a:r>
            <a:r>
              <a:rPr sz="3200" spc="-75" dirty="0">
                <a:solidFill>
                  <a:srgbClr val="3A425A"/>
                </a:solidFill>
              </a:rPr>
              <a:t> </a:t>
            </a:r>
            <a:r>
              <a:rPr sz="3200" spc="-5" dirty="0">
                <a:solidFill>
                  <a:srgbClr val="3A425A"/>
                </a:solidFill>
              </a:rPr>
              <a:t>Nga</a:t>
            </a:r>
            <a:r>
              <a:rPr sz="3200" spc="-5" dirty="0"/>
              <a:t>’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785875"/>
            <a:ext cx="531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Gán giá trị cho</a:t>
            </a:r>
            <a:r>
              <a:rPr sz="4800" spc="10" dirty="0"/>
              <a:t> </a:t>
            </a:r>
            <a:r>
              <a:rPr sz="4800" spc="-5" dirty="0"/>
              <a:t>biến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8587" y="2012619"/>
            <a:ext cx="7183120" cy="39782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Cách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3:</a:t>
            </a:r>
            <a:endParaRPr sz="2900">
              <a:latin typeface="Arial"/>
              <a:cs typeface="Arial"/>
            </a:endParaRPr>
          </a:p>
          <a:p>
            <a:pPr marL="652145" marR="1035685" indent="-273050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3200" spc="-5" dirty="0">
                <a:latin typeface="Arial"/>
                <a:cs typeface="Arial"/>
              </a:rPr>
              <a:t>@Tên_Biến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A425A"/>
                </a:solidFill>
                <a:latin typeface="Arial"/>
                <a:cs typeface="Arial"/>
              </a:rPr>
              <a:t>Tên_cột 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3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Tên_Bảng</a:t>
            </a:r>
            <a:endParaRPr sz="32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70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Ví </a:t>
            </a:r>
            <a:r>
              <a:rPr sz="2900" spc="-40" dirty="0">
                <a:latin typeface="Arial"/>
                <a:cs typeface="Arial"/>
              </a:rPr>
              <a:t>d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: </a:t>
            </a:r>
            <a:r>
              <a:rPr sz="2900" dirty="0">
                <a:latin typeface="Arial"/>
                <a:cs typeface="Arial"/>
              </a:rPr>
              <a:t>Tìm </a:t>
            </a:r>
            <a:r>
              <a:rPr sz="2900" spc="75" dirty="0">
                <a:latin typeface="Arial"/>
                <a:cs typeface="Arial"/>
              </a:rPr>
              <a:t>l</a:t>
            </a:r>
            <a:r>
              <a:rPr sz="2900" spc="75" dirty="0">
                <a:latin typeface="Courier New"/>
                <a:cs typeface="Courier New"/>
              </a:rPr>
              <a:t>ươ</a:t>
            </a:r>
            <a:r>
              <a:rPr sz="2900" spc="75" dirty="0">
                <a:latin typeface="Arial"/>
                <a:cs typeface="Arial"/>
              </a:rPr>
              <a:t>ng </a:t>
            </a:r>
            <a:r>
              <a:rPr sz="2900" spc="55" dirty="0">
                <a:latin typeface="Arial"/>
                <a:cs typeface="Arial"/>
              </a:rPr>
              <a:t>l</a:t>
            </a:r>
            <a:r>
              <a:rPr sz="2900" spc="55" dirty="0">
                <a:latin typeface="Courier New"/>
                <a:cs typeface="Courier New"/>
              </a:rPr>
              <a:t>ớ</a:t>
            </a:r>
            <a:r>
              <a:rPr sz="2900" spc="55" dirty="0">
                <a:latin typeface="Arial"/>
                <a:cs typeface="Arial"/>
              </a:rPr>
              <a:t>n </a:t>
            </a:r>
            <a:r>
              <a:rPr sz="2900" spc="-30" dirty="0">
                <a:latin typeface="Arial"/>
                <a:cs typeface="Arial"/>
              </a:rPr>
              <a:t>nh</a:t>
            </a:r>
            <a:r>
              <a:rPr sz="2900" spc="-30" dirty="0">
                <a:latin typeface="Courier New"/>
                <a:cs typeface="Courier New"/>
              </a:rPr>
              <a:t>ấ</a:t>
            </a:r>
            <a:r>
              <a:rPr sz="2900" spc="-30" dirty="0">
                <a:latin typeface="Arial"/>
                <a:cs typeface="Arial"/>
              </a:rPr>
              <a:t>t </a:t>
            </a:r>
            <a:r>
              <a:rPr sz="2900" spc="-45" dirty="0">
                <a:latin typeface="Arial"/>
                <a:cs typeface="Arial"/>
              </a:rPr>
              <a:t>c</a:t>
            </a:r>
            <a:r>
              <a:rPr sz="2900" spc="-45" dirty="0">
                <a:latin typeface="Courier New"/>
                <a:cs typeface="Courier New"/>
              </a:rPr>
              <a:t>ủ</a:t>
            </a:r>
            <a:r>
              <a:rPr sz="2900" spc="-45" dirty="0">
                <a:latin typeface="Arial"/>
                <a:cs typeface="Arial"/>
              </a:rPr>
              <a:t>a t</a:t>
            </a:r>
            <a:r>
              <a:rPr sz="2900" spc="-45" dirty="0">
                <a:latin typeface="Courier New"/>
                <a:cs typeface="Courier New"/>
              </a:rPr>
              <a:t>ấ</a:t>
            </a:r>
            <a:r>
              <a:rPr sz="2900" spc="-45" dirty="0">
                <a:latin typeface="Arial"/>
                <a:cs typeface="Arial"/>
              </a:rPr>
              <a:t>t </a:t>
            </a:r>
            <a:r>
              <a:rPr sz="2900" spc="-60" dirty="0">
                <a:latin typeface="Arial"/>
                <a:cs typeface="Arial"/>
              </a:rPr>
              <a:t>c</a:t>
            </a:r>
            <a:r>
              <a:rPr sz="2900" spc="-60" dirty="0">
                <a:latin typeface="Courier New"/>
                <a:cs typeface="Courier New"/>
              </a:rPr>
              <a:t>ả</a:t>
            </a:r>
            <a:r>
              <a:rPr sz="2900" spc="-1205" dirty="0">
                <a:latin typeface="Courier New"/>
                <a:cs typeface="Courier New"/>
              </a:rPr>
              <a:t> </a:t>
            </a:r>
            <a:r>
              <a:rPr sz="2900" spc="5" dirty="0">
                <a:latin typeface="Arial"/>
                <a:cs typeface="Arial"/>
              </a:rPr>
              <a:t>nhân  </a:t>
            </a:r>
            <a:r>
              <a:rPr sz="2900" dirty="0">
                <a:latin typeface="Arial"/>
                <a:cs typeface="Arial"/>
              </a:rPr>
              <a:t>viên:</a:t>
            </a:r>
            <a:endParaRPr sz="2900">
              <a:latin typeface="Arial"/>
              <a:cs typeface="Arial"/>
            </a:endParaRPr>
          </a:p>
          <a:p>
            <a:pPr marL="379730" marR="1148080">
              <a:lnSpc>
                <a:spcPct val="119200"/>
              </a:lnSpc>
              <a:spcBef>
                <a:spcPts val="15"/>
              </a:spcBef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DECLARE </a:t>
            </a:r>
            <a:r>
              <a:rPr sz="2600" dirty="0">
                <a:latin typeface="Arial"/>
                <a:cs typeface="Arial"/>
              </a:rPr>
              <a:t>@MaxSalary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A425A"/>
                </a:solidFill>
                <a:latin typeface="Arial"/>
                <a:cs typeface="Arial"/>
              </a:rPr>
              <a:t>decimal</a:t>
            </a:r>
            <a:r>
              <a:rPr sz="2600" dirty="0">
                <a:latin typeface="Arial"/>
                <a:cs typeface="Arial"/>
              </a:rPr>
              <a:t>(18,2) 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600" dirty="0">
                <a:latin typeface="Arial"/>
                <a:cs typeface="Arial"/>
              </a:rPr>
              <a:t>@MaxSalary =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2600" spc="-5" dirty="0">
                <a:latin typeface="Arial"/>
                <a:cs typeface="Arial"/>
              </a:rPr>
              <a:t>(Luong) 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NhanVien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4845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95" dirty="0">
                <a:latin typeface="Courier New"/>
                <a:cs typeface="Courier New"/>
              </a:rPr>
              <a:t>đ</a:t>
            </a:r>
            <a:r>
              <a:rPr spc="-95" dirty="0"/>
              <a:t>i</a:t>
            </a:r>
            <a:r>
              <a:rPr spc="-95" dirty="0">
                <a:latin typeface="Courier New"/>
                <a:cs typeface="Courier New"/>
              </a:rPr>
              <a:t>ề</a:t>
            </a:r>
            <a:r>
              <a:rPr spc="-95" dirty="0"/>
              <a:t>u</a:t>
            </a:r>
            <a:r>
              <a:rPr spc="-5" dirty="0"/>
              <a:t> </a:t>
            </a:r>
            <a:r>
              <a:rPr spc="-40" dirty="0"/>
              <a:t>khi</a:t>
            </a:r>
            <a:r>
              <a:rPr spc="-40" dirty="0">
                <a:latin typeface="Courier New"/>
                <a:cs typeface="Courier New"/>
              </a:rPr>
              <a:t>ể</a:t>
            </a:r>
            <a:r>
              <a:rPr spc="-4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367028" y="3729228"/>
            <a:ext cx="4658995" cy="2982595"/>
          </a:xfrm>
          <a:custGeom>
            <a:avLst/>
            <a:gdLst/>
            <a:ahLst/>
            <a:cxnLst/>
            <a:rect l="l" t="t" r="r" b="b"/>
            <a:pathLst>
              <a:path w="4658995" h="2982595">
                <a:moveTo>
                  <a:pt x="4658868" y="2982468"/>
                </a:moveTo>
                <a:lnTo>
                  <a:pt x="4658868" y="0"/>
                </a:lnTo>
                <a:lnTo>
                  <a:pt x="0" y="0"/>
                </a:lnTo>
                <a:lnTo>
                  <a:pt x="0" y="2982468"/>
                </a:lnTo>
                <a:lnTo>
                  <a:pt x="4572" y="29824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648200" y="10668"/>
                </a:lnTo>
                <a:lnTo>
                  <a:pt x="4648200" y="4572"/>
                </a:lnTo>
                <a:lnTo>
                  <a:pt x="4652772" y="10668"/>
                </a:lnTo>
                <a:lnTo>
                  <a:pt x="4652772" y="2982468"/>
                </a:lnTo>
                <a:lnTo>
                  <a:pt x="4658868" y="2982468"/>
                </a:lnTo>
                <a:close/>
              </a:path>
              <a:path w="4658995" h="29825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658995" h="2982595">
                <a:moveTo>
                  <a:pt x="10668" y="29718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971800"/>
                </a:lnTo>
                <a:lnTo>
                  <a:pt x="10668" y="2971800"/>
                </a:lnTo>
                <a:close/>
              </a:path>
              <a:path w="4658995" h="2982595">
                <a:moveTo>
                  <a:pt x="4652772" y="2971800"/>
                </a:moveTo>
                <a:lnTo>
                  <a:pt x="4572" y="2971800"/>
                </a:lnTo>
                <a:lnTo>
                  <a:pt x="10668" y="2976372"/>
                </a:lnTo>
                <a:lnTo>
                  <a:pt x="10668" y="2982468"/>
                </a:lnTo>
                <a:lnTo>
                  <a:pt x="4648200" y="2982468"/>
                </a:lnTo>
                <a:lnTo>
                  <a:pt x="4648200" y="2976372"/>
                </a:lnTo>
                <a:lnTo>
                  <a:pt x="4652772" y="2971800"/>
                </a:lnTo>
                <a:close/>
              </a:path>
              <a:path w="4658995" h="2982595">
                <a:moveTo>
                  <a:pt x="10668" y="2982468"/>
                </a:moveTo>
                <a:lnTo>
                  <a:pt x="10668" y="2976372"/>
                </a:lnTo>
                <a:lnTo>
                  <a:pt x="4572" y="2971800"/>
                </a:lnTo>
                <a:lnTo>
                  <a:pt x="4572" y="2982468"/>
                </a:lnTo>
                <a:lnTo>
                  <a:pt x="10668" y="2982468"/>
                </a:lnTo>
                <a:close/>
              </a:path>
              <a:path w="4658995" h="2982595">
                <a:moveTo>
                  <a:pt x="4652772" y="10668"/>
                </a:moveTo>
                <a:lnTo>
                  <a:pt x="4648200" y="4572"/>
                </a:lnTo>
                <a:lnTo>
                  <a:pt x="4648200" y="10668"/>
                </a:lnTo>
                <a:lnTo>
                  <a:pt x="4652772" y="10668"/>
                </a:lnTo>
                <a:close/>
              </a:path>
              <a:path w="4658995" h="2982595">
                <a:moveTo>
                  <a:pt x="4652772" y="2971800"/>
                </a:moveTo>
                <a:lnTo>
                  <a:pt x="4652772" y="10668"/>
                </a:lnTo>
                <a:lnTo>
                  <a:pt x="4648200" y="10668"/>
                </a:lnTo>
                <a:lnTo>
                  <a:pt x="4648200" y="2971800"/>
                </a:lnTo>
                <a:lnTo>
                  <a:pt x="4652772" y="2971800"/>
                </a:lnTo>
                <a:close/>
              </a:path>
              <a:path w="4658995" h="2982595">
                <a:moveTo>
                  <a:pt x="4652772" y="2982468"/>
                </a:moveTo>
                <a:lnTo>
                  <a:pt x="4652772" y="2971800"/>
                </a:lnTo>
                <a:lnTo>
                  <a:pt x="4648200" y="2976372"/>
                </a:lnTo>
                <a:lnTo>
                  <a:pt x="4648200" y="2982468"/>
                </a:lnTo>
                <a:lnTo>
                  <a:pt x="4652772" y="2982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587" y="1991968"/>
            <a:ext cx="4671060" cy="47244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spc="520" dirty="0">
                <a:solidFill>
                  <a:srgbClr val="7498D9"/>
                </a:solidFill>
                <a:latin typeface="Arial"/>
                <a:cs typeface="Arial"/>
              </a:rPr>
              <a:t>□ </a:t>
            </a:r>
            <a:r>
              <a:rPr sz="2900" spc="-40" dirty="0">
                <a:latin typeface="Arial"/>
                <a:cs typeface="Arial"/>
              </a:rPr>
              <a:t>C</a:t>
            </a:r>
            <a:r>
              <a:rPr sz="2900" spc="-40" dirty="0">
                <a:latin typeface="Courier New"/>
                <a:cs typeface="Courier New"/>
              </a:rPr>
              <a:t>ấ</a:t>
            </a:r>
            <a:r>
              <a:rPr sz="2900" spc="-40" dirty="0">
                <a:latin typeface="Arial"/>
                <a:cs typeface="Arial"/>
              </a:rPr>
              <a:t>u </a:t>
            </a:r>
            <a:r>
              <a:rPr sz="2900" dirty="0">
                <a:latin typeface="Arial"/>
                <a:cs typeface="Arial"/>
              </a:rPr>
              <a:t>trúc </a:t>
            </a:r>
            <a:r>
              <a:rPr sz="2900" spc="-65" dirty="0">
                <a:latin typeface="Courier New"/>
                <a:cs typeface="Courier New"/>
              </a:rPr>
              <a:t>đ</a:t>
            </a:r>
            <a:r>
              <a:rPr sz="2900" spc="-65" dirty="0">
                <a:latin typeface="Arial"/>
                <a:cs typeface="Arial"/>
              </a:rPr>
              <a:t>i</a:t>
            </a:r>
            <a:r>
              <a:rPr sz="2900" spc="-65" dirty="0">
                <a:latin typeface="Courier New"/>
                <a:cs typeface="Courier New"/>
              </a:rPr>
              <a:t>ề</a:t>
            </a:r>
            <a:r>
              <a:rPr sz="2900" spc="-65" dirty="0">
                <a:latin typeface="Arial"/>
                <a:cs typeface="Arial"/>
              </a:rPr>
              <a:t>u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ki</a:t>
            </a:r>
            <a:r>
              <a:rPr sz="2900" spc="-25" dirty="0">
                <a:latin typeface="Courier New"/>
                <a:cs typeface="Courier New"/>
              </a:rPr>
              <a:t>ệ</a:t>
            </a:r>
            <a:r>
              <a:rPr sz="2900" spc="-25" dirty="0">
                <a:latin typeface="Arial"/>
                <a:cs typeface="Arial"/>
              </a:rPr>
              <a:t>n: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900" spc="-40" dirty="0">
                <a:solidFill>
                  <a:srgbClr val="D2601B"/>
                </a:solidFill>
                <a:latin typeface="Arial"/>
                <a:cs typeface="Arial"/>
              </a:rPr>
              <a:t>N</a:t>
            </a:r>
            <a:r>
              <a:rPr sz="2900" spc="-40" dirty="0">
                <a:solidFill>
                  <a:srgbClr val="D2601B"/>
                </a:solidFill>
                <a:latin typeface="Courier New"/>
                <a:cs typeface="Courier New"/>
              </a:rPr>
              <a:t>ế</a:t>
            </a:r>
            <a:r>
              <a:rPr sz="2900" spc="-40" dirty="0">
                <a:solidFill>
                  <a:srgbClr val="D2601B"/>
                </a:solidFill>
                <a:latin typeface="Arial"/>
                <a:cs typeface="Arial"/>
              </a:rPr>
              <a:t>u </a:t>
            </a:r>
            <a:r>
              <a:rPr sz="2900" spc="-25" dirty="0">
                <a:latin typeface="Arial"/>
                <a:cs typeface="Arial"/>
              </a:rPr>
              <a:t>(bi</a:t>
            </a:r>
            <a:r>
              <a:rPr sz="2900" spc="-25" dirty="0">
                <a:latin typeface="Courier New"/>
                <a:cs typeface="Courier New"/>
              </a:rPr>
              <a:t>ể</a:t>
            </a:r>
            <a:r>
              <a:rPr sz="2900" spc="-25" dirty="0">
                <a:latin typeface="Arial"/>
                <a:cs typeface="Arial"/>
              </a:rPr>
              <a:t>u </a:t>
            </a:r>
            <a:r>
              <a:rPr sz="2900" spc="50" dirty="0">
                <a:latin typeface="Arial"/>
                <a:cs typeface="Arial"/>
              </a:rPr>
              <a:t>th</a:t>
            </a:r>
            <a:r>
              <a:rPr sz="2900" spc="50" dirty="0">
                <a:latin typeface="Courier New"/>
                <a:cs typeface="Courier New"/>
              </a:rPr>
              <a:t>ứ</a:t>
            </a:r>
            <a:r>
              <a:rPr sz="2900" spc="50" dirty="0">
                <a:latin typeface="Arial"/>
                <a:cs typeface="Arial"/>
              </a:rPr>
              <a:t>c </a:t>
            </a:r>
            <a:r>
              <a:rPr sz="2900" spc="-65" dirty="0">
                <a:latin typeface="Courier New"/>
                <a:cs typeface="Courier New"/>
              </a:rPr>
              <a:t>đ</a:t>
            </a:r>
            <a:r>
              <a:rPr sz="2900" spc="-65" dirty="0">
                <a:latin typeface="Arial"/>
                <a:cs typeface="Arial"/>
              </a:rPr>
              <a:t>i</a:t>
            </a:r>
            <a:r>
              <a:rPr sz="2900" spc="-65" dirty="0">
                <a:latin typeface="Courier New"/>
                <a:cs typeface="Courier New"/>
              </a:rPr>
              <a:t>ề</a:t>
            </a:r>
            <a:r>
              <a:rPr sz="2900" spc="-65" dirty="0">
                <a:latin typeface="Arial"/>
                <a:cs typeface="Arial"/>
              </a:rPr>
              <a:t>u </a:t>
            </a:r>
            <a:r>
              <a:rPr sz="2900" spc="-25" dirty="0">
                <a:latin typeface="Arial"/>
                <a:cs typeface="Arial"/>
              </a:rPr>
              <a:t>ki</a:t>
            </a:r>
            <a:r>
              <a:rPr sz="2900" spc="-25" dirty="0">
                <a:latin typeface="Courier New"/>
                <a:cs typeface="Courier New"/>
              </a:rPr>
              <a:t>ệ</a:t>
            </a:r>
            <a:r>
              <a:rPr sz="2900" spc="-25" dirty="0">
                <a:latin typeface="Arial"/>
                <a:cs typeface="Arial"/>
              </a:rPr>
              <a:t>n)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D2601B"/>
                </a:solidFill>
                <a:latin typeface="Arial"/>
                <a:cs typeface="Arial"/>
              </a:rPr>
              <a:t>thì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10"/>
              </a:spcBef>
            </a:pPr>
            <a:r>
              <a:rPr sz="2600" dirty="0">
                <a:latin typeface="Arial"/>
                <a:cs typeface="Arial"/>
              </a:rPr>
              <a:t>Lệnh/Khối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lệnh</a:t>
            </a:r>
            <a:endParaRPr sz="2600">
              <a:latin typeface="Arial"/>
              <a:cs typeface="Arial"/>
            </a:endParaRPr>
          </a:p>
          <a:p>
            <a:pPr marL="314325" marR="685165">
              <a:lnSpc>
                <a:spcPct val="100000"/>
              </a:lnSpc>
              <a:spcBef>
                <a:spcPts val="1400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800" spc="-30" dirty="0">
                <a:latin typeface="Arial"/>
                <a:cs typeface="Arial"/>
              </a:rPr>
              <a:t>(</a:t>
            </a:r>
            <a:r>
              <a:rPr sz="2800" spc="-30" dirty="0">
                <a:solidFill>
                  <a:srgbClr val="D2601B"/>
                </a:solidFill>
                <a:latin typeface="Arial"/>
                <a:cs typeface="Arial"/>
              </a:rPr>
              <a:t>bi</a:t>
            </a:r>
            <a:r>
              <a:rPr sz="2800" spc="-30" dirty="0">
                <a:solidFill>
                  <a:srgbClr val="D2601B"/>
                </a:solidFill>
                <a:latin typeface="Courier New"/>
                <a:cs typeface="Courier New"/>
              </a:rPr>
              <a:t>ể</a:t>
            </a:r>
            <a:r>
              <a:rPr sz="2800" spc="-30" dirty="0">
                <a:solidFill>
                  <a:srgbClr val="D2601B"/>
                </a:solidFill>
                <a:latin typeface="Arial"/>
                <a:cs typeface="Arial"/>
              </a:rPr>
              <a:t>u </a:t>
            </a:r>
            <a:r>
              <a:rPr sz="2800" spc="45" dirty="0">
                <a:solidFill>
                  <a:srgbClr val="D2601B"/>
                </a:solidFill>
                <a:latin typeface="Arial"/>
                <a:cs typeface="Arial"/>
              </a:rPr>
              <a:t>th</a:t>
            </a:r>
            <a:r>
              <a:rPr sz="2800" spc="45" dirty="0">
                <a:solidFill>
                  <a:srgbClr val="D2601B"/>
                </a:solidFill>
                <a:latin typeface="Courier New"/>
                <a:cs typeface="Courier New"/>
              </a:rPr>
              <a:t>ứ</a:t>
            </a:r>
            <a:r>
              <a:rPr sz="2800" spc="45" dirty="0">
                <a:solidFill>
                  <a:srgbClr val="D2601B"/>
                </a:solidFill>
                <a:latin typeface="Arial"/>
                <a:cs typeface="Arial"/>
              </a:rPr>
              <a:t>c </a:t>
            </a:r>
            <a:r>
              <a:rPr sz="2800" spc="-65" dirty="0">
                <a:solidFill>
                  <a:srgbClr val="D2601B"/>
                </a:solidFill>
                <a:latin typeface="Courier New"/>
                <a:cs typeface="Courier New"/>
              </a:rPr>
              <a:t>đ</a:t>
            </a:r>
            <a:r>
              <a:rPr sz="2800" spc="-65" dirty="0">
                <a:solidFill>
                  <a:srgbClr val="D2601B"/>
                </a:solidFill>
                <a:latin typeface="Arial"/>
                <a:cs typeface="Arial"/>
              </a:rPr>
              <a:t>i</a:t>
            </a:r>
            <a:r>
              <a:rPr sz="2800" spc="-65" dirty="0">
                <a:solidFill>
                  <a:srgbClr val="D2601B"/>
                </a:solidFill>
                <a:latin typeface="Courier New"/>
                <a:cs typeface="Courier New"/>
              </a:rPr>
              <a:t>ề</a:t>
            </a:r>
            <a:r>
              <a:rPr sz="2800" spc="-65" dirty="0">
                <a:solidFill>
                  <a:srgbClr val="D2601B"/>
                </a:solidFill>
                <a:latin typeface="Arial"/>
                <a:cs typeface="Arial"/>
              </a:rPr>
              <a:t>u </a:t>
            </a:r>
            <a:r>
              <a:rPr sz="2800" spc="-25" dirty="0">
                <a:solidFill>
                  <a:srgbClr val="D2601B"/>
                </a:solidFill>
                <a:latin typeface="Arial"/>
                <a:cs typeface="Arial"/>
              </a:rPr>
              <a:t>ki</a:t>
            </a:r>
            <a:r>
              <a:rPr sz="2800" spc="-25" dirty="0">
                <a:solidFill>
                  <a:srgbClr val="D2601B"/>
                </a:solidFill>
                <a:latin typeface="Courier New"/>
                <a:cs typeface="Courier New"/>
              </a:rPr>
              <a:t>ệ</a:t>
            </a:r>
            <a:r>
              <a:rPr sz="2800" spc="-25" dirty="0">
                <a:solidFill>
                  <a:srgbClr val="D2601B"/>
                </a:solidFill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) 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BEGIN</a:t>
            </a:r>
            <a:endParaRPr sz="2800">
              <a:latin typeface="Arial"/>
              <a:cs typeface="Arial"/>
            </a:endParaRPr>
          </a:p>
          <a:p>
            <a:pPr marL="1228725" marR="145415">
              <a:lnSpc>
                <a:spcPct val="100000"/>
              </a:lnSpc>
            </a:pPr>
            <a:r>
              <a:rPr sz="2800" spc="-30" dirty="0">
                <a:latin typeface="Arial"/>
                <a:cs typeface="Arial"/>
              </a:rPr>
              <a:t>L</a:t>
            </a:r>
            <a:r>
              <a:rPr sz="2800" spc="-30" dirty="0">
                <a:latin typeface="Courier New"/>
                <a:cs typeface="Courier New"/>
              </a:rPr>
              <a:t>ệ</a:t>
            </a:r>
            <a:r>
              <a:rPr sz="2800" spc="-30" dirty="0">
                <a:latin typeface="Arial"/>
                <a:cs typeface="Arial"/>
              </a:rPr>
              <a:t>nh/Kh</a:t>
            </a:r>
            <a:r>
              <a:rPr sz="2800" spc="-30" dirty="0">
                <a:latin typeface="Courier New"/>
                <a:cs typeface="Courier New"/>
              </a:rPr>
              <a:t>ố</a:t>
            </a:r>
            <a:r>
              <a:rPr sz="2800" spc="-30" dirty="0">
                <a:latin typeface="Arial"/>
                <a:cs typeface="Arial"/>
              </a:rPr>
              <a:t>i </a:t>
            </a:r>
            <a:r>
              <a:rPr sz="2800" spc="-35" dirty="0">
                <a:latin typeface="Arial"/>
                <a:cs typeface="Arial"/>
              </a:rPr>
              <a:t>l</a:t>
            </a:r>
            <a:r>
              <a:rPr sz="2800" spc="-35" dirty="0">
                <a:latin typeface="Courier New"/>
                <a:cs typeface="Courier New"/>
              </a:rPr>
              <a:t>ệ</a:t>
            </a:r>
            <a:r>
              <a:rPr sz="2800" spc="-35" dirty="0">
                <a:latin typeface="Arial"/>
                <a:cs typeface="Arial"/>
              </a:rPr>
              <a:t>nh 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S  </a:t>
            </a:r>
            <a:r>
              <a:rPr sz="2800" spc="-35" dirty="0">
                <a:solidFill>
                  <a:srgbClr val="3A425A"/>
                </a:solidFill>
                <a:latin typeface="Arial"/>
                <a:cs typeface="Arial"/>
              </a:rPr>
              <a:t>ho</a:t>
            </a:r>
            <a:r>
              <a:rPr sz="2800" spc="-35" dirty="0">
                <a:solidFill>
                  <a:srgbClr val="3A425A"/>
                </a:solidFill>
                <a:latin typeface="Courier New"/>
                <a:cs typeface="Courier New"/>
              </a:rPr>
              <a:t>ặ</a:t>
            </a:r>
            <a:r>
              <a:rPr sz="2800" spc="-35" dirty="0">
                <a:solidFill>
                  <a:srgbClr val="3A425A"/>
                </a:solidFill>
                <a:latin typeface="Arial"/>
                <a:cs typeface="Arial"/>
              </a:rPr>
              <a:t>c </a:t>
            </a:r>
            <a:r>
              <a:rPr sz="2800" spc="-10" dirty="0">
                <a:solidFill>
                  <a:srgbClr val="3A425A"/>
                </a:solidFill>
                <a:latin typeface="Arial"/>
                <a:cs typeface="Arial"/>
              </a:rPr>
              <a:t>SQL</a:t>
            </a:r>
            <a:r>
              <a:rPr sz="2800" spc="-105" dirty="0">
                <a:solidFill>
                  <a:srgbClr val="3A425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425A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1228725" marR="145415">
              <a:lnSpc>
                <a:spcPct val="100000"/>
              </a:lnSpc>
            </a:pPr>
            <a:r>
              <a:rPr sz="2800" spc="-30" dirty="0">
                <a:latin typeface="Arial"/>
                <a:cs typeface="Arial"/>
              </a:rPr>
              <a:t>L</a:t>
            </a:r>
            <a:r>
              <a:rPr sz="2800" spc="-30" dirty="0">
                <a:latin typeface="Courier New"/>
                <a:cs typeface="Courier New"/>
              </a:rPr>
              <a:t>ệ</a:t>
            </a:r>
            <a:r>
              <a:rPr sz="2800" spc="-30" dirty="0">
                <a:latin typeface="Arial"/>
                <a:cs typeface="Arial"/>
              </a:rPr>
              <a:t>nh/Kh</a:t>
            </a:r>
            <a:r>
              <a:rPr sz="2800" spc="-30" dirty="0">
                <a:latin typeface="Courier New"/>
                <a:cs typeface="Courier New"/>
              </a:rPr>
              <a:t>ố</a:t>
            </a:r>
            <a:r>
              <a:rPr sz="2800" spc="-30" dirty="0">
                <a:latin typeface="Arial"/>
                <a:cs typeface="Arial"/>
              </a:rPr>
              <a:t>i </a:t>
            </a:r>
            <a:r>
              <a:rPr sz="2800" spc="-35" dirty="0">
                <a:latin typeface="Arial"/>
                <a:cs typeface="Arial"/>
              </a:rPr>
              <a:t>l</a:t>
            </a:r>
            <a:r>
              <a:rPr sz="2800" spc="-35" dirty="0">
                <a:latin typeface="Courier New"/>
                <a:cs typeface="Courier New"/>
              </a:rPr>
              <a:t>ệ</a:t>
            </a:r>
            <a:r>
              <a:rPr sz="2800" spc="-35" dirty="0">
                <a:latin typeface="Arial"/>
                <a:cs typeface="Arial"/>
              </a:rPr>
              <a:t>nh 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P  </a:t>
            </a:r>
            <a:r>
              <a:rPr sz="2800" spc="-35" dirty="0">
                <a:solidFill>
                  <a:srgbClr val="3A425A"/>
                </a:solidFill>
                <a:latin typeface="Arial"/>
                <a:cs typeface="Arial"/>
              </a:rPr>
              <a:t>ho</a:t>
            </a:r>
            <a:r>
              <a:rPr sz="2800" spc="-35" dirty="0">
                <a:solidFill>
                  <a:srgbClr val="3A425A"/>
                </a:solidFill>
                <a:latin typeface="Courier New"/>
                <a:cs typeface="Courier New"/>
              </a:rPr>
              <a:t>ặ</a:t>
            </a:r>
            <a:r>
              <a:rPr sz="2800" spc="-35" dirty="0">
                <a:solidFill>
                  <a:srgbClr val="3A425A"/>
                </a:solidFill>
                <a:latin typeface="Arial"/>
                <a:cs typeface="Arial"/>
              </a:rPr>
              <a:t>c </a:t>
            </a:r>
            <a:r>
              <a:rPr sz="2800" spc="-10" dirty="0">
                <a:solidFill>
                  <a:srgbClr val="3A425A"/>
                </a:solidFill>
                <a:latin typeface="Arial"/>
                <a:cs typeface="Arial"/>
              </a:rPr>
              <a:t>SQL</a:t>
            </a:r>
            <a:r>
              <a:rPr sz="2800" spc="-105" dirty="0">
                <a:solidFill>
                  <a:srgbClr val="3A425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425A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1864" y="3200400"/>
            <a:ext cx="3069335" cy="411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453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95" dirty="0">
                <a:latin typeface="Courier New"/>
                <a:cs typeface="Courier New"/>
              </a:rPr>
              <a:t>đ</a:t>
            </a:r>
            <a:r>
              <a:rPr spc="-95" dirty="0"/>
              <a:t>i</a:t>
            </a:r>
            <a:r>
              <a:rPr spc="-95" dirty="0">
                <a:latin typeface="Courier New"/>
                <a:cs typeface="Courier New"/>
              </a:rPr>
              <a:t>ề</a:t>
            </a:r>
            <a:r>
              <a:rPr spc="-95" dirty="0"/>
              <a:t>u</a:t>
            </a:r>
            <a:r>
              <a:rPr spc="-25" dirty="0"/>
              <a:t> </a:t>
            </a:r>
            <a:r>
              <a:rPr spc="-45" dirty="0"/>
              <a:t>ki</a:t>
            </a:r>
            <a:r>
              <a:rPr spc="-45" dirty="0">
                <a:latin typeface="Courier New"/>
                <a:cs typeface="Courier New"/>
              </a:rPr>
              <a:t>ệ</a:t>
            </a:r>
            <a:r>
              <a:rPr spc="-4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2891028"/>
            <a:ext cx="4963795" cy="3287395"/>
          </a:xfrm>
          <a:custGeom>
            <a:avLst/>
            <a:gdLst/>
            <a:ahLst/>
            <a:cxnLst/>
            <a:rect l="l" t="t" r="r" b="b"/>
            <a:pathLst>
              <a:path w="4963795" h="3287395">
                <a:moveTo>
                  <a:pt x="4963668" y="3287268"/>
                </a:moveTo>
                <a:lnTo>
                  <a:pt x="4963668" y="0"/>
                </a:lnTo>
                <a:lnTo>
                  <a:pt x="0" y="0"/>
                </a:lnTo>
                <a:lnTo>
                  <a:pt x="0" y="3287268"/>
                </a:lnTo>
                <a:lnTo>
                  <a:pt x="4572" y="32872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953000" y="10668"/>
                </a:lnTo>
                <a:lnTo>
                  <a:pt x="4953000" y="4572"/>
                </a:lnTo>
                <a:lnTo>
                  <a:pt x="4957572" y="10668"/>
                </a:lnTo>
                <a:lnTo>
                  <a:pt x="4957572" y="3287268"/>
                </a:lnTo>
                <a:lnTo>
                  <a:pt x="4963668" y="3287268"/>
                </a:lnTo>
                <a:close/>
              </a:path>
              <a:path w="4963795" h="32873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963795" h="3287395">
                <a:moveTo>
                  <a:pt x="10668" y="32766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276600"/>
                </a:lnTo>
                <a:lnTo>
                  <a:pt x="10668" y="3276600"/>
                </a:lnTo>
                <a:close/>
              </a:path>
              <a:path w="4963795" h="3287395">
                <a:moveTo>
                  <a:pt x="4957572" y="3276600"/>
                </a:moveTo>
                <a:lnTo>
                  <a:pt x="4572" y="3276600"/>
                </a:lnTo>
                <a:lnTo>
                  <a:pt x="10668" y="3281172"/>
                </a:lnTo>
                <a:lnTo>
                  <a:pt x="10668" y="3287268"/>
                </a:lnTo>
                <a:lnTo>
                  <a:pt x="4953000" y="3287268"/>
                </a:lnTo>
                <a:lnTo>
                  <a:pt x="4953000" y="3281172"/>
                </a:lnTo>
                <a:lnTo>
                  <a:pt x="4957572" y="3276600"/>
                </a:lnTo>
                <a:close/>
              </a:path>
              <a:path w="4963795" h="3287395">
                <a:moveTo>
                  <a:pt x="10668" y="3287268"/>
                </a:moveTo>
                <a:lnTo>
                  <a:pt x="10668" y="3281172"/>
                </a:lnTo>
                <a:lnTo>
                  <a:pt x="4572" y="3276600"/>
                </a:lnTo>
                <a:lnTo>
                  <a:pt x="4572" y="3287268"/>
                </a:lnTo>
                <a:lnTo>
                  <a:pt x="10668" y="3287268"/>
                </a:lnTo>
                <a:close/>
              </a:path>
              <a:path w="4963795" h="3287395">
                <a:moveTo>
                  <a:pt x="4957572" y="10668"/>
                </a:moveTo>
                <a:lnTo>
                  <a:pt x="4953000" y="4572"/>
                </a:lnTo>
                <a:lnTo>
                  <a:pt x="4953000" y="10668"/>
                </a:lnTo>
                <a:lnTo>
                  <a:pt x="4957572" y="10668"/>
                </a:lnTo>
                <a:close/>
              </a:path>
              <a:path w="4963795" h="3287395">
                <a:moveTo>
                  <a:pt x="4957572" y="3276600"/>
                </a:moveTo>
                <a:lnTo>
                  <a:pt x="4957572" y="10668"/>
                </a:lnTo>
                <a:lnTo>
                  <a:pt x="4953000" y="10668"/>
                </a:lnTo>
                <a:lnTo>
                  <a:pt x="4953000" y="3276600"/>
                </a:lnTo>
                <a:lnTo>
                  <a:pt x="4957572" y="3276600"/>
                </a:lnTo>
                <a:close/>
              </a:path>
              <a:path w="4963795" h="3287395">
                <a:moveTo>
                  <a:pt x="4957572" y="3287268"/>
                </a:moveTo>
                <a:lnTo>
                  <a:pt x="4957572" y="3276600"/>
                </a:lnTo>
                <a:lnTo>
                  <a:pt x="4953000" y="3281172"/>
                </a:lnTo>
                <a:lnTo>
                  <a:pt x="4953000" y="3287268"/>
                </a:lnTo>
                <a:lnTo>
                  <a:pt x="4957572" y="3287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9" y="2079751"/>
            <a:ext cx="4823460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700" spc="520" dirty="0">
                <a:solidFill>
                  <a:srgbClr val="7498D9"/>
                </a:solidFill>
                <a:latin typeface="Arial"/>
                <a:cs typeface="Arial"/>
              </a:rPr>
              <a:t>□ </a:t>
            </a:r>
            <a:r>
              <a:rPr sz="2900" dirty="0">
                <a:latin typeface="Arial"/>
                <a:cs typeface="Arial"/>
              </a:rPr>
              <a:t>Tìm </a:t>
            </a:r>
            <a:r>
              <a:rPr sz="2900" spc="5" dirty="0">
                <a:solidFill>
                  <a:srgbClr val="D2601B"/>
                </a:solidFill>
                <a:latin typeface="Arial"/>
                <a:cs typeface="Arial"/>
              </a:rPr>
              <a:t>Max </a:t>
            </a:r>
            <a:r>
              <a:rPr sz="2900" dirty="0">
                <a:latin typeface="Arial"/>
                <a:cs typeface="Arial"/>
              </a:rPr>
              <a:t>2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s</a:t>
            </a:r>
            <a:r>
              <a:rPr sz="2900" spc="-60" dirty="0">
                <a:latin typeface="Courier New"/>
                <a:cs typeface="Courier New"/>
              </a:rPr>
              <a:t>ố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DECLARE </a:t>
            </a:r>
            <a:r>
              <a:rPr sz="2800" dirty="0">
                <a:latin typeface="Arial"/>
                <a:cs typeface="Arial"/>
              </a:rPr>
              <a:t>@a, @b, </a:t>
            </a:r>
            <a:r>
              <a:rPr sz="2800" spc="-5" dirty="0">
                <a:latin typeface="Arial"/>
                <a:cs typeface="Arial"/>
              </a:rPr>
              <a:t>@Max </a:t>
            </a:r>
            <a:r>
              <a:rPr sz="2800" dirty="0">
                <a:latin typeface="Arial"/>
                <a:cs typeface="Arial"/>
              </a:rPr>
              <a:t>int  </a:t>
            </a:r>
            <a:r>
              <a:rPr sz="2800" spc="-1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@Max =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@a</a:t>
            </a:r>
            <a:endParaRPr sz="2800">
              <a:latin typeface="Arial"/>
              <a:cs typeface="Arial"/>
            </a:endParaRPr>
          </a:p>
          <a:p>
            <a:pPr marL="12700" marR="2628265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@a &lt;</a:t>
            </a:r>
            <a:r>
              <a:rPr sz="2800" spc="-70" dirty="0">
                <a:solidFill>
                  <a:srgbClr val="D2601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@b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BEGIN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@Max =</a:t>
            </a:r>
            <a:r>
              <a:rPr sz="2800" spc="-45" dirty="0">
                <a:solidFill>
                  <a:srgbClr val="D2601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2601B"/>
                </a:solidFill>
                <a:latin typeface="Arial"/>
                <a:cs typeface="Arial"/>
              </a:rPr>
              <a:t>@b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Print @Max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2200" y="2057400"/>
            <a:ext cx="3232404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453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95" dirty="0">
                <a:latin typeface="Courier New"/>
                <a:cs typeface="Courier New"/>
              </a:rPr>
              <a:t>đ</a:t>
            </a:r>
            <a:r>
              <a:rPr spc="-95" dirty="0"/>
              <a:t>i</a:t>
            </a:r>
            <a:r>
              <a:rPr spc="-95" dirty="0">
                <a:latin typeface="Courier New"/>
                <a:cs typeface="Courier New"/>
              </a:rPr>
              <a:t>ề</a:t>
            </a:r>
            <a:r>
              <a:rPr spc="-95" dirty="0"/>
              <a:t>u</a:t>
            </a:r>
            <a:r>
              <a:rPr spc="-25" dirty="0"/>
              <a:t> </a:t>
            </a:r>
            <a:r>
              <a:rPr spc="-45" dirty="0"/>
              <a:t>ki</a:t>
            </a:r>
            <a:r>
              <a:rPr spc="-45" dirty="0">
                <a:latin typeface="Courier New"/>
                <a:cs typeface="Courier New"/>
              </a:rPr>
              <a:t>ệ</a:t>
            </a:r>
            <a:r>
              <a:rPr spc="-4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6027" y="2819400"/>
            <a:ext cx="8181975" cy="4495800"/>
            <a:chOff x="986027" y="2819400"/>
            <a:chExt cx="8181975" cy="4495800"/>
          </a:xfrm>
        </p:grpSpPr>
        <p:sp>
          <p:nvSpPr>
            <p:cNvPr id="4" name="object 4"/>
            <p:cNvSpPr/>
            <p:nvPr/>
          </p:nvSpPr>
          <p:spPr>
            <a:xfrm>
              <a:off x="5791199" y="2819400"/>
              <a:ext cx="3376594" cy="4495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027" y="3881628"/>
              <a:ext cx="4811395" cy="3434079"/>
            </a:xfrm>
            <a:custGeom>
              <a:avLst/>
              <a:gdLst/>
              <a:ahLst/>
              <a:cxnLst/>
              <a:rect l="l" t="t" r="r" b="b"/>
              <a:pathLst>
                <a:path w="4811395" h="3434079">
                  <a:moveTo>
                    <a:pt x="4811268" y="3433571"/>
                  </a:moveTo>
                  <a:lnTo>
                    <a:pt x="4811268" y="0"/>
                  </a:lnTo>
                  <a:lnTo>
                    <a:pt x="0" y="0"/>
                  </a:lnTo>
                  <a:lnTo>
                    <a:pt x="0" y="3433571"/>
                  </a:lnTo>
                  <a:lnTo>
                    <a:pt x="4572" y="3433571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4800600" y="10668"/>
                  </a:lnTo>
                  <a:lnTo>
                    <a:pt x="4800600" y="4572"/>
                  </a:lnTo>
                  <a:lnTo>
                    <a:pt x="4805172" y="10668"/>
                  </a:lnTo>
                  <a:lnTo>
                    <a:pt x="4805172" y="3433571"/>
                  </a:lnTo>
                  <a:lnTo>
                    <a:pt x="4811268" y="3433571"/>
                  </a:lnTo>
                  <a:close/>
                </a:path>
                <a:path w="4811395" h="3434079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811395" h="3434079">
                  <a:moveTo>
                    <a:pt x="10668" y="34290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429000"/>
                  </a:lnTo>
                  <a:lnTo>
                    <a:pt x="10668" y="3429000"/>
                  </a:lnTo>
                  <a:close/>
                </a:path>
                <a:path w="4811395" h="3434079">
                  <a:moveTo>
                    <a:pt x="4805172" y="3429000"/>
                  </a:moveTo>
                  <a:lnTo>
                    <a:pt x="4572" y="3429000"/>
                  </a:lnTo>
                  <a:lnTo>
                    <a:pt x="10668" y="3433571"/>
                  </a:lnTo>
                  <a:lnTo>
                    <a:pt x="4800600" y="3433571"/>
                  </a:lnTo>
                  <a:lnTo>
                    <a:pt x="4805172" y="3429000"/>
                  </a:lnTo>
                  <a:close/>
                </a:path>
                <a:path w="4811395" h="3434079">
                  <a:moveTo>
                    <a:pt x="10668" y="3433571"/>
                  </a:moveTo>
                  <a:lnTo>
                    <a:pt x="4572" y="3429000"/>
                  </a:lnTo>
                  <a:lnTo>
                    <a:pt x="4572" y="3433571"/>
                  </a:lnTo>
                  <a:lnTo>
                    <a:pt x="10668" y="3433571"/>
                  </a:lnTo>
                  <a:close/>
                </a:path>
                <a:path w="4811395" h="3434079">
                  <a:moveTo>
                    <a:pt x="4805172" y="10668"/>
                  </a:moveTo>
                  <a:lnTo>
                    <a:pt x="4800600" y="4572"/>
                  </a:lnTo>
                  <a:lnTo>
                    <a:pt x="4800600" y="10668"/>
                  </a:lnTo>
                  <a:lnTo>
                    <a:pt x="4805172" y="10668"/>
                  </a:lnTo>
                  <a:close/>
                </a:path>
                <a:path w="4811395" h="3434079">
                  <a:moveTo>
                    <a:pt x="4805172" y="3429000"/>
                  </a:moveTo>
                  <a:lnTo>
                    <a:pt x="4805172" y="10668"/>
                  </a:lnTo>
                  <a:lnTo>
                    <a:pt x="4800600" y="10668"/>
                  </a:lnTo>
                  <a:lnTo>
                    <a:pt x="4800600" y="3429000"/>
                  </a:lnTo>
                  <a:lnTo>
                    <a:pt x="4805172" y="3429000"/>
                  </a:lnTo>
                  <a:close/>
                </a:path>
                <a:path w="4811395" h="3434079">
                  <a:moveTo>
                    <a:pt x="4805172" y="3433571"/>
                  </a:moveTo>
                  <a:lnTo>
                    <a:pt x="4805172" y="3429000"/>
                  </a:lnTo>
                  <a:lnTo>
                    <a:pt x="4800600" y="3433571"/>
                  </a:lnTo>
                  <a:lnTo>
                    <a:pt x="4805172" y="3433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9339" y="2006599"/>
            <a:ext cx="4275455" cy="524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367665">
              <a:lnSpc>
                <a:spcPct val="120800"/>
              </a:lnSpc>
              <a:spcBef>
                <a:spcPts val="100"/>
              </a:spcBef>
              <a:buClr>
                <a:srgbClr val="7498D9"/>
              </a:buClr>
              <a:buSzPct val="58333"/>
              <a:buChar char="□"/>
              <a:tabLst>
                <a:tab pos="411480" algn="l"/>
                <a:tab pos="412115" algn="l"/>
              </a:tabLst>
            </a:pPr>
            <a:r>
              <a:rPr sz="2400" spc="-10" dirty="0">
                <a:solidFill>
                  <a:srgbClr val="D2601B"/>
                </a:solidFill>
                <a:latin typeface="Arial"/>
                <a:cs typeface="Arial"/>
              </a:rPr>
              <a:t>Nếu </a:t>
            </a:r>
            <a:r>
              <a:rPr sz="2400" spc="-5" dirty="0">
                <a:latin typeface="Arial"/>
                <a:cs typeface="Arial"/>
              </a:rPr>
              <a:t>(biểu thức </a:t>
            </a:r>
            <a:r>
              <a:rPr sz="2400" spc="-10" dirty="0">
                <a:latin typeface="Arial"/>
                <a:cs typeface="Arial"/>
              </a:rPr>
              <a:t>điều </a:t>
            </a:r>
            <a:r>
              <a:rPr sz="2400" spc="-5" dirty="0">
                <a:latin typeface="Arial"/>
                <a:cs typeface="Arial"/>
              </a:rPr>
              <a:t>kiện)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thì </a:t>
            </a:r>
            <a:r>
              <a:rPr sz="2400" spc="-5" dirty="0">
                <a:latin typeface="Arial"/>
                <a:cs typeface="Arial"/>
              </a:rPr>
              <a:t> Lệnh/Khối </a:t>
            </a:r>
            <a:r>
              <a:rPr sz="2400" spc="-10" dirty="0">
                <a:latin typeface="Arial"/>
                <a:cs typeface="Arial"/>
              </a:rPr>
              <a:t>lệnh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  <a:p>
            <a:pPr marL="459105" marR="1247140" indent="-367665">
              <a:lnSpc>
                <a:spcPct val="120800"/>
              </a:lnSpc>
              <a:spcBef>
                <a:spcPts val="95"/>
              </a:spcBef>
              <a:buClr>
                <a:srgbClr val="7498D9"/>
              </a:buClr>
              <a:buSzPct val="58333"/>
              <a:buChar char="□"/>
              <a:tabLst>
                <a:tab pos="411480" algn="l"/>
                <a:tab pos="412115" algn="l"/>
              </a:tabLst>
            </a:pP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Ngược lại </a:t>
            </a:r>
            <a:r>
              <a:rPr sz="2400" spc="-5" dirty="0">
                <a:latin typeface="Arial"/>
                <a:cs typeface="Arial"/>
              </a:rPr>
              <a:t> Lệnh/Khối </a:t>
            </a:r>
            <a:r>
              <a:rPr sz="2400" spc="-10" dirty="0">
                <a:latin typeface="Arial"/>
                <a:cs typeface="Arial"/>
              </a:rPr>
              <a:t>liệnh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  <a:p>
            <a:pPr marL="12700" marR="112014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biểu thức </a:t>
            </a:r>
            <a:r>
              <a:rPr sz="2400" spc="-10" dirty="0">
                <a:solidFill>
                  <a:srgbClr val="D2601B"/>
                </a:solidFill>
                <a:latin typeface="Arial"/>
                <a:cs typeface="Arial"/>
              </a:rPr>
              <a:t>điều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kiện</a:t>
            </a:r>
            <a:r>
              <a:rPr sz="2400" spc="-5" dirty="0">
                <a:latin typeface="Arial"/>
                <a:cs typeface="Arial"/>
              </a:rPr>
              <a:t>)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BEGIN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Lệnh/Khối </a:t>
            </a:r>
            <a:r>
              <a:rPr sz="2400" spc="-10" dirty="0">
                <a:latin typeface="Arial"/>
                <a:cs typeface="Arial"/>
              </a:rPr>
              <a:t>lệnh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  <a:p>
            <a:pPr marL="12700" marR="330581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END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ELSE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GIN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Lệnh/Khối </a:t>
            </a:r>
            <a:r>
              <a:rPr sz="2400" spc="-10" dirty="0">
                <a:latin typeface="Arial"/>
                <a:cs typeface="Arial"/>
              </a:rPr>
              <a:t>lệnh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601B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Lệnh/Khối </a:t>
            </a:r>
            <a:r>
              <a:rPr sz="2400" spc="-10" dirty="0">
                <a:latin typeface="Arial"/>
                <a:cs typeface="Arial"/>
              </a:rPr>
              <a:t>lệnh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601B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</a:t>
            </a:r>
            <a:r>
              <a:rPr spc="-65" dirty="0">
                <a:latin typeface="Courier New"/>
                <a:cs typeface="Courier New"/>
              </a:rPr>
              <a:t>ộ</a:t>
            </a:r>
            <a:r>
              <a:rPr spc="-65" dirty="0"/>
              <a:t>i</a:t>
            </a:r>
            <a:r>
              <a:rPr spc="-85" dirty="0"/>
              <a:t> </a:t>
            </a:r>
            <a:r>
              <a:rPr spc="-5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1968"/>
            <a:ext cx="3194050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15" dirty="0">
                <a:latin typeface="Arial"/>
                <a:cs typeface="Arial"/>
              </a:rPr>
              <a:t>View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Stored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procedure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Function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15" dirty="0">
                <a:latin typeface="Arial"/>
                <a:cs typeface="Arial"/>
              </a:rPr>
              <a:t>Trigger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453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95" dirty="0">
                <a:latin typeface="Courier New"/>
                <a:cs typeface="Courier New"/>
              </a:rPr>
              <a:t>đ</a:t>
            </a:r>
            <a:r>
              <a:rPr spc="-95" dirty="0"/>
              <a:t>i</a:t>
            </a:r>
            <a:r>
              <a:rPr spc="-95" dirty="0">
                <a:latin typeface="Courier New"/>
                <a:cs typeface="Courier New"/>
              </a:rPr>
              <a:t>ề</a:t>
            </a:r>
            <a:r>
              <a:rPr spc="-95" dirty="0"/>
              <a:t>u</a:t>
            </a:r>
            <a:r>
              <a:rPr spc="-25" dirty="0"/>
              <a:t> </a:t>
            </a:r>
            <a:r>
              <a:rPr spc="-45" dirty="0"/>
              <a:t>ki</a:t>
            </a:r>
            <a:r>
              <a:rPr spc="-45" dirty="0">
                <a:latin typeface="Courier New"/>
                <a:cs typeface="Courier New"/>
              </a:rPr>
              <a:t>ệ</a:t>
            </a:r>
            <a:r>
              <a:rPr spc="-4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891028" y="2738627"/>
            <a:ext cx="4963795" cy="3668395"/>
          </a:xfrm>
          <a:custGeom>
            <a:avLst/>
            <a:gdLst/>
            <a:ahLst/>
            <a:cxnLst/>
            <a:rect l="l" t="t" r="r" b="b"/>
            <a:pathLst>
              <a:path w="4963795" h="3668395">
                <a:moveTo>
                  <a:pt x="4963668" y="3668268"/>
                </a:moveTo>
                <a:lnTo>
                  <a:pt x="4963668" y="0"/>
                </a:lnTo>
                <a:lnTo>
                  <a:pt x="0" y="0"/>
                </a:lnTo>
                <a:lnTo>
                  <a:pt x="0" y="3668268"/>
                </a:lnTo>
                <a:lnTo>
                  <a:pt x="4572" y="36682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953000" y="10668"/>
                </a:lnTo>
                <a:lnTo>
                  <a:pt x="4953000" y="4572"/>
                </a:lnTo>
                <a:lnTo>
                  <a:pt x="4957572" y="10668"/>
                </a:lnTo>
                <a:lnTo>
                  <a:pt x="4957572" y="3668268"/>
                </a:lnTo>
                <a:lnTo>
                  <a:pt x="4963668" y="3668268"/>
                </a:lnTo>
                <a:close/>
              </a:path>
              <a:path w="4963795" h="36683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963795" h="3668395">
                <a:moveTo>
                  <a:pt x="10668" y="36576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657600"/>
                </a:lnTo>
                <a:lnTo>
                  <a:pt x="10668" y="3657600"/>
                </a:lnTo>
                <a:close/>
              </a:path>
              <a:path w="4963795" h="3668395">
                <a:moveTo>
                  <a:pt x="4957572" y="3657600"/>
                </a:moveTo>
                <a:lnTo>
                  <a:pt x="4572" y="3657600"/>
                </a:lnTo>
                <a:lnTo>
                  <a:pt x="10668" y="3662172"/>
                </a:lnTo>
                <a:lnTo>
                  <a:pt x="10668" y="3668268"/>
                </a:lnTo>
                <a:lnTo>
                  <a:pt x="4953000" y="3668268"/>
                </a:lnTo>
                <a:lnTo>
                  <a:pt x="4953000" y="3662172"/>
                </a:lnTo>
                <a:lnTo>
                  <a:pt x="4957572" y="3657600"/>
                </a:lnTo>
                <a:close/>
              </a:path>
              <a:path w="4963795" h="3668395">
                <a:moveTo>
                  <a:pt x="10668" y="3668268"/>
                </a:moveTo>
                <a:lnTo>
                  <a:pt x="10668" y="3662172"/>
                </a:lnTo>
                <a:lnTo>
                  <a:pt x="4572" y="3657600"/>
                </a:lnTo>
                <a:lnTo>
                  <a:pt x="4572" y="3668268"/>
                </a:lnTo>
                <a:lnTo>
                  <a:pt x="10668" y="3668268"/>
                </a:lnTo>
                <a:close/>
              </a:path>
              <a:path w="4963795" h="3668395">
                <a:moveTo>
                  <a:pt x="4957572" y="10668"/>
                </a:moveTo>
                <a:lnTo>
                  <a:pt x="4953000" y="4572"/>
                </a:lnTo>
                <a:lnTo>
                  <a:pt x="4953000" y="10668"/>
                </a:lnTo>
                <a:lnTo>
                  <a:pt x="4957572" y="10668"/>
                </a:lnTo>
                <a:close/>
              </a:path>
              <a:path w="4963795" h="3668395">
                <a:moveTo>
                  <a:pt x="4957572" y="3657600"/>
                </a:moveTo>
                <a:lnTo>
                  <a:pt x="4957572" y="10668"/>
                </a:lnTo>
                <a:lnTo>
                  <a:pt x="4953000" y="10668"/>
                </a:lnTo>
                <a:lnTo>
                  <a:pt x="4953000" y="3657600"/>
                </a:lnTo>
                <a:lnTo>
                  <a:pt x="4957572" y="3657600"/>
                </a:lnTo>
                <a:close/>
              </a:path>
              <a:path w="4963795" h="3668395">
                <a:moveTo>
                  <a:pt x="4957572" y="3668268"/>
                </a:moveTo>
                <a:lnTo>
                  <a:pt x="4957572" y="3657600"/>
                </a:lnTo>
                <a:lnTo>
                  <a:pt x="4953000" y="3662172"/>
                </a:lnTo>
                <a:lnTo>
                  <a:pt x="4953000" y="3668268"/>
                </a:lnTo>
                <a:lnTo>
                  <a:pt x="4957572" y="366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587" y="1837075"/>
            <a:ext cx="5964555" cy="4568825"/>
          </a:xfrm>
          <a:prstGeom prst="rect">
            <a:avLst/>
          </a:prstGeom>
        </p:spPr>
        <p:txBody>
          <a:bodyPr vert="horz" wrap="square" lIns="0" tIns="255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1700" spc="520" dirty="0">
                <a:solidFill>
                  <a:srgbClr val="7498D9"/>
                </a:solidFill>
                <a:latin typeface="Arial"/>
                <a:cs typeface="Arial"/>
              </a:rPr>
              <a:t>□ </a:t>
            </a:r>
            <a:r>
              <a:rPr sz="2900" dirty="0">
                <a:latin typeface="Arial"/>
                <a:cs typeface="Arial"/>
              </a:rPr>
              <a:t>Tìm </a:t>
            </a:r>
            <a:r>
              <a:rPr sz="2900" spc="5" dirty="0">
                <a:solidFill>
                  <a:srgbClr val="D2601B"/>
                </a:solidFill>
                <a:latin typeface="Arial"/>
                <a:cs typeface="Arial"/>
              </a:rPr>
              <a:t>Max </a:t>
            </a:r>
            <a:r>
              <a:rPr sz="2900" dirty="0">
                <a:latin typeface="Arial"/>
                <a:cs typeface="Arial"/>
              </a:rPr>
              <a:t>2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s</a:t>
            </a:r>
            <a:r>
              <a:rPr sz="2900" spc="-60" dirty="0">
                <a:latin typeface="Courier New"/>
                <a:cs typeface="Courier New"/>
              </a:rPr>
              <a:t>ố</a:t>
            </a:r>
            <a:endParaRPr sz="2900">
              <a:latin typeface="Courier New"/>
              <a:cs typeface="Courier New"/>
            </a:endParaRPr>
          </a:p>
          <a:p>
            <a:pPr marL="1838325" marR="5080">
              <a:lnSpc>
                <a:spcPct val="100000"/>
              </a:lnSpc>
              <a:spcBef>
                <a:spcPts val="1580"/>
              </a:spcBef>
            </a:pPr>
            <a:r>
              <a:rPr sz="2400" spc="-5" dirty="0">
                <a:latin typeface="Arial"/>
                <a:cs typeface="Arial"/>
              </a:rPr>
              <a:t>DECLARE @a, @b, @Max int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D2601B"/>
                </a:solidFill>
                <a:latin typeface="Arial"/>
                <a:cs typeface="Arial"/>
              </a:rPr>
              <a:t>@a &lt;</a:t>
            </a:r>
            <a:r>
              <a:rPr sz="2400" spc="-40" dirty="0">
                <a:solidFill>
                  <a:srgbClr val="D260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2601B"/>
                </a:solidFill>
                <a:latin typeface="Arial"/>
                <a:cs typeface="Arial"/>
              </a:rPr>
              <a:t>@b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83832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BEGIN</a:t>
            </a:r>
            <a:endParaRPr sz="2400">
              <a:latin typeface="Arial"/>
              <a:cs typeface="Arial"/>
            </a:endParaRPr>
          </a:p>
          <a:p>
            <a:pPr marL="275272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3A425A"/>
                </a:solidFill>
                <a:latin typeface="Arial"/>
                <a:cs typeface="Arial"/>
              </a:rPr>
              <a:t>@Max </a:t>
            </a:r>
            <a:r>
              <a:rPr sz="2400" dirty="0">
                <a:solidFill>
                  <a:srgbClr val="3A425A"/>
                </a:solidFill>
                <a:latin typeface="Arial"/>
                <a:cs typeface="Arial"/>
              </a:rPr>
              <a:t>=</a:t>
            </a:r>
            <a:r>
              <a:rPr sz="2400" spc="-75" dirty="0">
                <a:solidFill>
                  <a:srgbClr val="3A42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A425A"/>
                </a:solidFill>
                <a:latin typeface="Arial"/>
                <a:cs typeface="Arial"/>
              </a:rPr>
              <a:t>@b</a:t>
            </a:r>
            <a:endParaRPr sz="2400">
              <a:latin typeface="Arial"/>
              <a:cs typeface="Arial"/>
            </a:endParaRPr>
          </a:p>
          <a:p>
            <a:pPr marL="1838325" marR="316928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END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ELSE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GIN</a:t>
            </a:r>
            <a:endParaRPr sz="2400">
              <a:latin typeface="Arial"/>
              <a:cs typeface="Arial"/>
            </a:endParaRPr>
          </a:p>
          <a:p>
            <a:pPr marL="275272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3A425A"/>
                </a:solidFill>
                <a:latin typeface="Arial"/>
                <a:cs typeface="Arial"/>
              </a:rPr>
              <a:t>@Max </a:t>
            </a:r>
            <a:r>
              <a:rPr sz="2400" dirty="0">
                <a:solidFill>
                  <a:srgbClr val="3A425A"/>
                </a:solidFill>
                <a:latin typeface="Arial"/>
                <a:cs typeface="Arial"/>
              </a:rPr>
              <a:t>=</a:t>
            </a:r>
            <a:r>
              <a:rPr sz="2400" spc="-75" dirty="0">
                <a:solidFill>
                  <a:srgbClr val="3A42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A425A"/>
                </a:solidFill>
                <a:latin typeface="Arial"/>
                <a:cs typeface="Arial"/>
              </a:rPr>
              <a:t>@a</a:t>
            </a:r>
            <a:endParaRPr sz="2400">
              <a:latin typeface="Arial"/>
              <a:cs typeface="Arial"/>
            </a:endParaRPr>
          </a:p>
          <a:p>
            <a:pPr marL="183832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183832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@Max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49883"/>
            <a:ext cx="346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Cấu </a:t>
            </a:r>
            <a:r>
              <a:rPr sz="4000" spc="-5" dirty="0"/>
              <a:t>trúc</a:t>
            </a:r>
            <a:r>
              <a:rPr sz="4000" spc="-40" dirty="0"/>
              <a:t> </a:t>
            </a:r>
            <a:r>
              <a:rPr sz="4000" spc="-10" dirty="0"/>
              <a:t>CASE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32304" y="3852672"/>
            <a:ext cx="5424170" cy="2708275"/>
          </a:xfrm>
          <a:custGeom>
            <a:avLst/>
            <a:gdLst/>
            <a:ahLst/>
            <a:cxnLst/>
            <a:rect l="l" t="t" r="r" b="b"/>
            <a:pathLst>
              <a:path w="5424170" h="2708275">
                <a:moveTo>
                  <a:pt x="5423916" y="2708148"/>
                </a:moveTo>
                <a:lnTo>
                  <a:pt x="5423916" y="0"/>
                </a:lnTo>
                <a:lnTo>
                  <a:pt x="0" y="0"/>
                </a:lnTo>
                <a:lnTo>
                  <a:pt x="0" y="2708148"/>
                </a:lnTo>
                <a:lnTo>
                  <a:pt x="6096" y="270814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410200" y="12192"/>
                </a:lnTo>
                <a:lnTo>
                  <a:pt x="5410200" y="6096"/>
                </a:lnTo>
                <a:lnTo>
                  <a:pt x="5416296" y="12192"/>
                </a:lnTo>
                <a:lnTo>
                  <a:pt x="5416296" y="2708148"/>
                </a:lnTo>
                <a:lnTo>
                  <a:pt x="5423916" y="2708148"/>
                </a:lnTo>
                <a:close/>
              </a:path>
              <a:path w="5424170" h="270827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424170" h="2708275">
                <a:moveTo>
                  <a:pt x="13716" y="269443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694432"/>
                </a:lnTo>
                <a:lnTo>
                  <a:pt x="13716" y="2694432"/>
                </a:lnTo>
                <a:close/>
              </a:path>
              <a:path w="5424170" h="2708275">
                <a:moveTo>
                  <a:pt x="5416296" y="2694432"/>
                </a:moveTo>
                <a:lnTo>
                  <a:pt x="6096" y="2694432"/>
                </a:lnTo>
                <a:lnTo>
                  <a:pt x="13716" y="2700528"/>
                </a:lnTo>
                <a:lnTo>
                  <a:pt x="13716" y="2708148"/>
                </a:lnTo>
                <a:lnTo>
                  <a:pt x="5410200" y="2708148"/>
                </a:lnTo>
                <a:lnTo>
                  <a:pt x="5410200" y="2700528"/>
                </a:lnTo>
                <a:lnTo>
                  <a:pt x="5416296" y="2694432"/>
                </a:lnTo>
                <a:close/>
              </a:path>
              <a:path w="5424170" h="2708275">
                <a:moveTo>
                  <a:pt x="13716" y="2708148"/>
                </a:moveTo>
                <a:lnTo>
                  <a:pt x="13716" y="2700528"/>
                </a:lnTo>
                <a:lnTo>
                  <a:pt x="6096" y="2694432"/>
                </a:lnTo>
                <a:lnTo>
                  <a:pt x="6096" y="2708148"/>
                </a:lnTo>
                <a:lnTo>
                  <a:pt x="13716" y="2708148"/>
                </a:lnTo>
                <a:close/>
              </a:path>
              <a:path w="5424170" h="2708275">
                <a:moveTo>
                  <a:pt x="5416296" y="12192"/>
                </a:moveTo>
                <a:lnTo>
                  <a:pt x="5410200" y="6096"/>
                </a:lnTo>
                <a:lnTo>
                  <a:pt x="5410200" y="12192"/>
                </a:lnTo>
                <a:lnTo>
                  <a:pt x="5416296" y="12192"/>
                </a:lnTo>
                <a:close/>
              </a:path>
              <a:path w="5424170" h="2708275">
                <a:moveTo>
                  <a:pt x="5416296" y="2694432"/>
                </a:moveTo>
                <a:lnTo>
                  <a:pt x="5416296" y="12192"/>
                </a:lnTo>
                <a:lnTo>
                  <a:pt x="5410200" y="12192"/>
                </a:lnTo>
                <a:lnTo>
                  <a:pt x="5410200" y="2694432"/>
                </a:lnTo>
                <a:lnTo>
                  <a:pt x="5416296" y="2694432"/>
                </a:lnTo>
                <a:close/>
              </a:path>
              <a:path w="5424170" h="2708275">
                <a:moveTo>
                  <a:pt x="5416296" y="2708148"/>
                </a:moveTo>
                <a:lnTo>
                  <a:pt x="5416296" y="2694432"/>
                </a:lnTo>
                <a:lnTo>
                  <a:pt x="5410200" y="2700528"/>
                </a:lnTo>
                <a:lnTo>
                  <a:pt x="5410200" y="2708148"/>
                </a:lnTo>
                <a:lnTo>
                  <a:pt x="5416296" y="2708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587" y="2079751"/>
            <a:ext cx="7730490" cy="442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Cho </a:t>
            </a:r>
            <a:r>
              <a:rPr sz="2900" spc="5" dirty="0">
                <a:latin typeface="Arial"/>
                <a:cs typeface="Arial"/>
              </a:rPr>
              <a:t>phép </a:t>
            </a:r>
            <a:r>
              <a:rPr sz="2900" spc="-30" dirty="0">
                <a:latin typeface="Arial"/>
                <a:cs typeface="Arial"/>
              </a:rPr>
              <a:t>ki</a:t>
            </a:r>
            <a:r>
              <a:rPr sz="2900" spc="-30" dirty="0">
                <a:latin typeface="Courier New"/>
                <a:cs typeface="Courier New"/>
              </a:rPr>
              <a:t>ể</a:t>
            </a:r>
            <a:r>
              <a:rPr sz="2900" spc="-30" dirty="0">
                <a:latin typeface="Arial"/>
                <a:cs typeface="Arial"/>
              </a:rPr>
              <a:t>m </a:t>
            </a:r>
            <a:r>
              <a:rPr sz="2900" dirty="0">
                <a:latin typeface="Arial"/>
                <a:cs typeface="Arial"/>
              </a:rPr>
              <a:t>tra </a:t>
            </a:r>
            <a:r>
              <a:rPr sz="2900" spc="-65" dirty="0">
                <a:latin typeface="Courier New"/>
                <a:cs typeface="Courier New"/>
              </a:rPr>
              <a:t>đ</a:t>
            </a:r>
            <a:r>
              <a:rPr sz="2900" spc="-65" dirty="0">
                <a:latin typeface="Arial"/>
                <a:cs typeface="Arial"/>
              </a:rPr>
              <a:t>i</a:t>
            </a:r>
            <a:r>
              <a:rPr sz="2900" spc="-65" dirty="0">
                <a:latin typeface="Courier New"/>
                <a:cs typeface="Courier New"/>
              </a:rPr>
              <a:t>ề</a:t>
            </a:r>
            <a:r>
              <a:rPr sz="2900" spc="-65" dirty="0">
                <a:latin typeface="Arial"/>
                <a:cs typeface="Arial"/>
              </a:rPr>
              <a:t>u </a:t>
            </a:r>
            <a:r>
              <a:rPr sz="2900" spc="-30" dirty="0">
                <a:latin typeface="Arial"/>
                <a:cs typeface="Arial"/>
              </a:rPr>
              <a:t>ki</a:t>
            </a:r>
            <a:r>
              <a:rPr sz="2900" spc="-30" dirty="0">
                <a:latin typeface="Courier New"/>
                <a:cs typeface="Courier New"/>
              </a:rPr>
              <a:t>ệ</a:t>
            </a:r>
            <a:r>
              <a:rPr sz="2900" spc="-30" dirty="0">
                <a:latin typeface="Arial"/>
                <a:cs typeface="Arial"/>
              </a:rPr>
              <a:t>n </a:t>
            </a:r>
            <a:r>
              <a:rPr sz="2900" dirty="0">
                <a:latin typeface="Arial"/>
                <a:cs typeface="Arial"/>
              </a:rPr>
              <a:t>và </a:t>
            </a:r>
            <a:r>
              <a:rPr sz="2900" spc="-30" dirty="0">
                <a:latin typeface="Arial"/>
                <a:cs typeface="Arial"/>
              </a:rPr>
              <a:t>xu</a:t>
            </a:r>
            <a:r>
              <a:rPr sz="2900" spc="-30" dirty="0">
                <a:latin typeface="Courier New"/>
                <a:cs typeface="Courier New"/>
              </a:rPr>
              <a:t>ấ</a:t>
            </a:r>
            <a:r>
              <a:rPr sz="2900" spc="-30" dirty="0">
                <a:latin typeface="Arial"/>
                <a:cs typeface="Arial"/>
              </a:rPr>
              <a:t>t </a:t>
            </a:r>
            <a:r>
              <a:rPr sz="2900" dirty="0">
                <a:latin typeface="Arial"/>
                <a:cs typeface="Arial"/>
              </a:rPr>
              <a:t>thông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tin  </a:t>
            </a:r>
            <a:r>
              <a:rPr sz="2900" dirty="0">
                <a:latin typeface="Arial"/>
                <a:cs typeface="Arial"/>
              </a:rPr>
              <a:t>theo </a:t>
            </a:r>
            <a:r>
              <a:rPr sz="2900" spc="50" dirty="0">
                <a:latin typeface="Arial"/>
                <a:cs typeface="Arial"/>
              </a:rPr>
              <a:t>t</a:t>
            </a:r>
            <a:r>
              <a:rPr sz="2900" spc="50" dirty="0">
                <a:latin typeface="Courier New"/>
                <a:cs typeface="Courier New"/>
              </a:rPr>
              <a:t>ừ</a:t>
            </a:r>
            <a:r>
              <a:rPr sz="2900" spc="50" dirty="0">
                <a:latin typeface="Arial"/>
                <a:cs typeface="Arial"/>
              </a:rPr>
              <a:t>ng </a:t>
            </a:r>
            <a:r>
              <a:rPr sz="2900" spc="60" dirty="0">
                <a:latin typeface="Arial"/>
                <a:cs typeface="Arial"/>
              </a:rPr>
              <a:t>tr</a:t>
            </a:r>
            <a:r>
              <a:rPr sz="2900" spc="60" dirty="0">
                <a:latin typeface="Courier New"/>
                <a:cs typeface="Courier New"/>
              </a:rPr>
              <a:t>ườ</a:t>
            </a:r>
            <a:r>
              <a:rPr sz="2900" spc="60" dirty="0">
                <a:latin typeface="Arial"/>
                <a:cs typeface="Arial"/>
              </a:rPr>
              <a:t>ng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55" dirty="0">
                <a:latin typeface="Arial"/>
                <a:cs typeface="Arial"/>
              </a:rPr>
              <a:t>h</a:t>
            </a:r>
            <a:r>
              <a:rPr sz="2900" spc="55" dirty="0">
                <a:latin typeface="Courier New"/>
                <a:cs typeface="Courier New"/>
              </a:rPr>
              <a:t>ợ</a:t>
            </a:r>
            <a:r>
              <a:rPr sz="2900" spc="55" dirty="0">
                <a:latin typeface="Arial"/>
                <a:cs typeface="Arial"/>
              </a:rPr>
              <a:t>p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Cú </a:t>
            </a:r>
            <a:r>
              <a:rPr sz="2900" spc="5" dirty="0">
                <a:latin typeface="Arial"/>
                <a:cs typeface="Arial"/>
              </a:rPr>
              <a:t>pháp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381125">
              <a:lnSpc>
                <a:spcPct val="100000"/>
              </a:lnSpc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CASE </a:t>
            </a:r>
            <a:r>
              <a:rPr sz="2000" dirty="0">
                <a:latin typeface="Arial"/>
                <a:cs typeface="Arial"/>
              </a:rPr>
              <a:t>&lt;tên </a:t>
            </a:r>
            <a:r>
              <a:rPr sz="2000" spc="-20" dirty="0">
                <a:latin typeface="Arial"/>
                <a:cs typeface="Arial"/>
              </a:rPr>
              <a:t>c</a:t>
            </a:r>
            <a:r>
              <a:rPr sz="2000" spc="-20" dirty="0">
                <a:latin typeface="Courier New"/>
                <a:cs typeface="Courier New"/>
              </a:rPr>
              <a:t>ộ</a:t>
            </a:r>
            <a:r>
              <a:rPr sz="2000" spc="-20" dirty="0">
                <a:latin typeface="Arial"/>
                <a:cs typeface="Arial"/>
              </a:rPr>
              <a:t>t&gt;/&lt;bi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</a:t>
            </a:r>
            <a:r>
              <a:rPr sz="2000" spc="25" dirty="0">
                <a:latin typeface="Courier New"/>
                <a:cs typeface="Courier New"/>
              </a:rPr>
              <a:t>ứ</a:t>
            </a:r>
            <a:r>
              <a:rPr sz="2000" spc="25" dirty="0">
                <a:latin typeface="Arial"/>
                <a:cs typeface="Arial"/>
              </a:rPr>
              <a:t>c&gt;</a:t>
            </a:r>
            <a:endParaRPr sz="2000">
              <a:latin typeface="Arial"/>
              <a:cs typeface="Arial"/>
            </a:endParaRPr>
          </a:p>
          <a:p>
            <a:pPr marL="229552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&lt;giá </a:t>
            </a:r>
            <a:r>
              <a:rPr sz="2000" spc="-195" dirty="0">
                <a:latin typeface="Arial"/>
                <a:cs typeface="Arial"/>
              </a:rPr>
              <a:t>tr</a:t>
            </a:r>
            <a:r>
              <a:rPr sz="2000" spc="-195" dirty="0">
                <a:latin typeface="Courier New"/>
                <a:cs typeface="Courier New"/>
              </a:rPr>
              <a:t>ị</a:t>
            </a:r>
            <a:r>
              <a:rPr sz="2000" spc="-195" dirty="0">
                <a:latin typeface="Arial"/>
                <a:cs typeface="Arial"/>
              </a:rPr>
              <a:t>&gt;  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</a:t>
            </a:r>
            <a:r>
              <a:rPr sz="2000" spc="25" dirty="0">
                <a:latin typeface="Courier New"/>
                <a:cs typeface="Courier New"/>
              </a:rPr>
              <a:t>ứ</a:t>
            </a:r>
            <a:r>
              <a:rPr sz="2000" spc="25" dirty="0">
                <a:latin typeface="Arial"/>
                <a:cs typeface="Arial"/>
              </a:rPr>
              <a:t>c&gt;</a:t>
            </a:r>
            <a:endParaRPr sz="2000">
              <a:latin typeface="Arial"/>
              <a:cs typeface="Arial"/>
            </a:endParaRPr>
          </a:p>
          <a:p>
            <a:pPr marL="229552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&lt;giá </a:t>
            </a:r>
            <a:r>
              <a:rPr sz="2000" spc="-195" dirty="0">
                <a:latin typeface="Arial"/>
                <a:cs typeface="Arial"/>
              </a:rPr>
              <a:t>tr</a:t>
            </a:r>
            <a:r>
              <a:rPr sz="2000" spc="-195" dirty="0">
                <a:latin typeface="Courier New"/>
                <a:cs typeface="Courier New"/>
              </a:rPr>
              <a:t>ị</a:t>
            </a:r>
            <a:r>
              <a:rPr sz="2000" spc="-195" dirty="0">
                <a:latin typeface="Arial"/>
                <a:cs typeface="Arial"/>
              </a:rPr>
              <a:t>&gt;  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</a:t>
            </a:r>
            <a:r>
              <a:rPr sz="2000" spc="25" dirty="0">
                <a:latin typeface="Courier New"/>
                <a:cs typeface="Courier New"/>
              </a:rPr>
              <a:t>ứ</a:t>
            </a:r>
            <a:r>
              <a:rPr sz="2000" spc="25" dirty="0">
                <a:latin typeface="Arial"/>
                <a:cs typeface="Arial"/>
              </a:rPr>
              <a:t>c&gt;</a:t>
            </a:r>
            <a:endParaRPr sz="2000">
              <a:latin typeface="Arial"/>
              <a:cs typeface="Arial"/>
            </a:endParaRPr>
          </a:p>
          <a:p>
            <a:pPr marL="22955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229552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D2601B"/>
                </a:solidFill>
                <a:latin typeface="Arial"/>
                <a:cs typeface="Arial"/>
              </a:rPr>
              <a:t>ELSE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</a:t>
            </a:r>
            <a:r>
              <a:rPr sz="2000" spc="20" dirty="0">
                <a:latin typeface="Courier New"/>
                <a:cs typeface="Courier New"/>
              </a:rPr>
              <a:t>ứ</a:t>
            </a:r>
            <a:r>
              <a:rPr sz="2000" spc="20" dirty="0">
                <a:latin typeface="Arial"/>
                <a:cs typeface="Arial"/>
              </a:rPr>
              <a:t>c&gt;]</a:t>
            </a:r>
            <a:endParaRPr sz="2000">
              <a:latin typeface="Arial"/>
              <a:cs typeface="Arial"/>
            </a:endParaRPr>
          </a:p>
          <a:p>
            <a:pPr marL="138112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49883"/>
            <a:ext cx="346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Cấu </a:t>
            </a:r>
            <a:r>
              <a:rPr sz="4000" spc="-5" dirty="0"/>
              <a:t>trúc</a:t>
            </a:r>
            <a:r>
              <a:rPr sz="4000" spc="-40" dirty="0"/>
              <a:t> </a:t>
            </a:r>
            <a:r>
              <a:rPr sz="4000" spc="-10" dirty="0"/>
              <a:t>CASE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8587" y="2079751"/>
            <a:ext cx="20447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20" dirty="0">
                <a:solidFill>
                  <a:srgbClr val="7498D9"/>
                </a:solidFill>
                <a:latin typeface="Arial"/>
                <a:cs typeface="Arial"/>
              </a:rPr>
              <a:t>□ </a:t>
            </a:r>
            <a:r>
              <a:rPr sz="2900" dirty="0">
                <a:latin typeface="Arial"/>
                <a:cs typeface="Arial"/>
              </a:rPr>
              <a:t>Cú </a:t>
            </a:r>
            <a:r>
              <a:rPr sz="2900" spc="5" dirty="0">
                <a:latin typeface="Arial"/>
                <a:cs typeface="Arial"/>
              </a:rPr>
              <a:t>pháp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3704" y="3041904"/>
            <a:ext cx="5424170" cy="2251075"/>
          </a:xfrm>
          <a:custGeom>
            <a:avLst/>
            <a:gdLst/>
            <a:ahLst/>
            <a:cxnLst/>
            <a:rect l="l" t="t" r="r" b="b"/>
            <a:pathLst>
              <a:path w="5424170" h="2251075">
                <a:moveTo>
                  <a:pt x="5423916" y="2250948"/>
                </a:moveTo>
                <a:lnTo>
                  <a:pt x="5423916" y="0"/>
                </a:lnTo>
                <a:lnTo>
                  <a:pt x="0" y="0"/>
                </a:lnTo>
                <a:lnTo>
                  <a:pt x="0" y="2250948"/>
                </a:lnTo>
                <a:lnTo>
                  <a:pt x="6096" y="225094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410200" y="13716"/>
                </a:lnTo>
                <a:lnTo>
                  <a:pt x="5410200" y="6096"/>
                </a:lnTo>
                <a:lnTo>
                  <a:pt x="5416296" y="13716"/>
                </a:lnTo>
                <a:lnTo>
                  <a:pt x="5416296" y="2250948"/>
                </a:lnTo>
                <a:lnTo>
                  <a:pt x="5423916" y="2250948"/>
                </a:lnTo>
                <a:close/>
              </a:path>
              <a:path w="5424170" h="225107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424170" h="2251075">
                <a:moveTo>
                  <a:pt x="13716" y="22387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38756"/>
                </a:lnTo>
                <a:lnTo>
                  <a:pt x="13716" y="2238756"/>
                </a:lnTo>
                <a:close/>
              </a:path>
              <a:path w="5424170" h="2251075">
                <a:moveTo>
                  <a:pt x="5416296" y="2238756"/>
                </a:moveTo>
                <a:lnTo>
                  <a:pt x="6096" y="2238756"/>
                </a:lnTo>
                <a:lnTo>
                  <a:pt x="13716" y="2244852"/>
                </a:lnTo>
                <a:lnTo>
                  <a:pt x="13716" y="2250948"/>
                </a:lnTo>
                <a:lnTo>
                  <a:pt x="5410200" y="2250948"/>
                </a:lnTo>
                <a:lnTo>
                  <a:pt x="5410200" y="2244852"/>
                </a:lnTo>
                <a:lnTo>
                  <a:pt x="5416296" y="2238756"/>
                </a:lnTo>
                <a:close/>
              </a:path>
              <a:path w="5424170" h="2251075">
                <a:moveTo>
                  <a:pt x="13716" y="2250948"/>
                </a:moveTo>
                <a:lnTo>
                  <a:pt x="13716" y="2244852"/>
                </a:lnTo>
                <a:lnTo>
                  <a:pt x="6096" y="2238756"/>
                </a:lnTo>
                <a:lnTo>
                  <a:pt x="6096" y="2250948"/>
                </a:lnTo>
                <a:lnTo>
                  <a:pt x="13716" y="2250948"/>
                </a:lnTo>
                <a:close/>
              </a:path>
              <a:path w="5424170" h="2251075">
                <a:moveTo>
                  <a:pt x="5416296" y="13716"/>
                </a:moveTo>
                <a:lnTo>
                  <a:pt x="5410200" y="6096"/>
                </a:lnTo>
                <a:lnTo>
                  <a:pt x="5410200" y="13716"/>
                </a:lnTo>
                <a:lnTo>
                  <a:pt x="5416296" y="13716"/>
                </a:lnTo>
                <a:close/>
              </a:path>
              <a:path w="5424170" h="2251075">
                <a:moveTo>
                  <a:pt x="5416296" y="2238756"/>
                </a:moveTo>
                <a:lnTo>
                  <a:pt x="5416296" y="13716"/>
                </a:lnTo>
                <a:lnTo>
                  <a:pt x="5410200" y="13716"/>
                </a:lnTo>
                <a:lnTo>
                  <a:pt x="5410200" y="2238756"/>
                </a:lnTo>
                <a:lnTo>
                  <a:pt x="5416296" y="2238756"/>
                </a:lnTo>
                <a:close/>
              </a:path>
              <a:path w="5424170" h="2251075">
                <a:moveTo>
                  <a:pt x="5416296" y="2250948"/>
                </a:moveTo>
                <a:lnTo>
                  <a:pt x="5416296" y="2238756"/>
                </a:lnTo>
                <a:lnTo>
                  <a:pt x="5410200" y="2244852"/>
                </a:lnTo>
                <a:lnTo>
                  <a:pt x="5410200" y="2250948"/>
                </a:lnTo>
                <a:lnTo>
                  <a:pt x="5416296" y="2250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8538" y="3079494"/>
            <a:ext cx="73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D2601B"/>
                </a:solidFill>
                <a:latin typeface="Arial"/>
                <a:cs typeface="Arial"/>
              </a:rPr>
              <a:t>CA</a:t>
            </a:r>
            <a:r>
              <a:rPr sz="2000" b="1" spc="-5" dirty="0">
                <a:solidFill>
                  <a:srgbClr val="D2601B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2938" y="2927704"/>
            <a:ext cx="398145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&lt;giá </a:t>
            </a:r>
            <a:r>
              <a:rPr sz="2000" spc="-195" dirty="0">
                <a:latin typeface="Arial"/>
                <a:cs typeface="Arial"/>
              </a:rPr>
              <a:t>tr</a:t>
            </a:r>
            <a:r>
              <a:rPr sz="2000" spc="-195" dirty="0">
                <a:latin typeface="Courier New"/>
                <a:cs typeface="Courier New"/>
              </a:rPr>
              <a:t>ị</a:t>
            </a:r>
            <a:r>
              <a:rPr sz="2000" spc="-195" dirty="0">
                <a:latin typeface="Arial"/>
                <a:cs typeface="Arial"/>
              </a:rPr>
              <a:t>&gt;  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</a:t>
            </a:r>
            <a:r>
              <a:rPr sz="2000" spc="25" dirty="0">
                <a:latin typeface="Courier New"/>
                <a:cs typeface="Courier New"/>
              </a:rPr>
              <a:t>ứ</a:t>
            </a:r>
            <a:r>
              <a:rPr sz="2000" spc="25" dirty="0">
                <a:latin typeface="Arial"/>
                <a:cs typeface="Arial"/>
              </a:rPr>
              <a:t>c&gt;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&lt;giá </a:t>
            </a:r>
            <a:r>
              <a:rPr sz="2000" spc="-195" dirty="0">
                <a:latin typeface="Arial"/>
                <a:cs typeface="Arial"/>
              </a:rPr>
              <a:t>tr</a:t>
            </a:r>
            <a:r>
              <a:rPr sz="2000" spc="-195" dirty="0">
                <a:latin typeface="Courier New"/>
                <a:cs typeface="Courier New"/>
              </a:rPr>
              <a:t>ị</a:t>
            </a:r>
            <a:r>
              <a:rPr sz="2000" spc="-195" dirty="0">
                <a:latin typeface="Arial"/>
                <a:cs typeface="Arial"/>
              </a:rPr>
              <a:t>&gt;  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</a:t>
            </a:r>
            <a:r>
              <a:rPr sz="2000" spc="25" dirty="0">
                <a:latin typeface="Courier New"/>
                <a:cs typeface="Courier New"/>
              </a:rPr>
              <a:t>ứ</a:t>
            </a:r>
            <a:r>
              <a:rPr sz="2000" spc="25" dirty="0">
                <a:latin typeface="Arial"/>
                <a:cs typeface="Arial"/>
              </a:rPr>
              <a:t>c&gt;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D2601B"/>
                </a:solidFill>
                <a:latin typeface="Arial"/>
                <a:cs typeface="Arial"/>
              </a:rPr>
              <a:t>ELSE </a:t>
            </a:r>
            <a:r>
              <a:rPr sz="2000" spc="-20" dirty="0">
                <a:latin typeface="Arial"/>
                <a:cs typeface="Arial"/>
              </a:rPr>
              <a:t>&lt;bi</a:t>
            </a:r>
            <a:r>
              <a:rPr sz="2000" spc="-20" dirty="0">
                <a:latin typeface="Courier New"/>
                <a:cs typeface="Courier New"/>
              </a:rPr>
              <a:t>ể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</a:t>
            </a:r>
            <a:r>
              <a:rPr sz="2000" spc="20" dirty="0">
                <a:latin typeface="Courier New"/>
                <a:cs typeface="Courier New"/>
              </a:rPr>
              <a:t>ứ</a:t>
            </a:r>
            <a:r>
              <a:rPr sz="2000" spc="20" dirty="0">
                <a:latin typeface="Arial"/>
                <a:cs typeface="Arial"/>
              </a:rPr>
              <a:t>c&gt;]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38" y="4908294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2601B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D2601B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2601B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3041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65" dirty="0"/>
              <a:t>l</a:t>
            </a:r>
            <a:r>
              <a:rPr spc="-65" dirty="0">
                <a:latin typeface="Courier New"/>
                <a:cs typeface="Courier New"/>
              </a:rPr>
              <a:t>ặ</a:t>
            </a:r>
            <a:r>
              <a:rPr spc="-6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9" y="3596130"/>
            <a:ext cx="750315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20" dirty="0">
                <a:solidFill>
                  <a:srgbClr val="7498D9"/>
                </a:solidFill>
                <a:latin typeface="Arial"/>
                <a:cs typeface="Arial"/>
              </a:rPr>
              <a:t>□ </a:t>
            </a:r>
            <a:r>
              <a:rPr sz="2900" spc="-45" dirty="0">
                <a:latin typeface="Arial"/>
                <a:cs typeface="Arial"/>
              </a:rPr>
              <a:t>Vi</a:t>
            </a:r>
            <a:r>
              <a:rPr sz="2900" spc="-45" dirty="0">
                <a:latin typeface="Courier New"/>
                <a:cs typeface="Courier New"/>
              </a:rPr>
              <a:t>ế</a:t>
            </a:r>
            <a:r>
              <a:rPr sz="2900" spc="-45" dirty="0">
                <a:latin typeface="Arial"/>
                <a:cs typeface="Arial"/>
              </a:rPr>
              <a:t>t </a:t>
            </a:r>
            <a:r>
              <a:rPr sz="2900" spc="60" dirty="0">
                <a:latin typeface="Arial"/>
                <a:cs typeface="Arial"/>
              </a:rPr>
              <a:t>ch</a:t>
            </a:r>
            <a:r>
              <a:rPr sz="2900" spc="60" dirty="0">
                <a:latin typeface="Courier New"/>
                <a:cs typeface="Courier New"/>
              </a:rPr>
              <a:t>ươ</a:t>
            </a:r>
            <a:r>
              <a:rPr sz="2900" spc="60" dirty="0">
                <a:latin typeface="Arial"/>
                <a:cs typeface="Arial"/>
              </a:rPr>
              <a:t>ng </a:t>
            </a:r>
            <a:r>
              <a:rPr sz="2900" dirty="0">
                <a:latin typeface="Arial"/>
                <a:cs typeface="Arial"/>
              </a:rPr>
              <a:t>trình tính </a:t>
            </a:r>
            <a:r>
              <a:rPr sz="2900" spc="-30" dirty="0">
                <a:latin typeface="Arial"/>
                <a:cs typeface="Arial"/>
              </a:rPr>
              <a:t>t</a:t>
            </a:r>
            <a:r>
              <a:rPr sz="2900" spc="-30" dirty="0">
                <a:latin typeface="Courier New"/>
                <a:cs typeface="Courier New"/>
              </a:rPr>
              <a:t>ổ</a:t>
            </a:r>
            <a:r>
              <a:rPr sz="2900" spc="-30" dirty="0">
                <a:latin typeface="Arial"/>
                <a:cs typeface="Arial"/>
              </a:rPr>
              <a:t>ng </a:t>
            </a:r>
            <a:r>
              <a:rPr sz="2900" dirty="0">
                <a:latin typeface="Arial"/>
                <a:cs typeface="Arial"/>
              </a:rPr>
              <a:t>s = 1 + 2 + </a:t>
            </a:r>
            <a:r>
              <a:rPr sz="2900" spc="-5" dirty="0">
                <a:latin typeface="Arial"/>
                <a:cs typeface="Arial"/>
              </a:rPr>
              <a:t>.. </a:t>
            </a:r>
            <a:r>
              <a:rPr sz="2900" dirty="0">
                <a:latin typeface="Arial"/>
                <a:cs typeface="Arial"/>
              </a:rPr>
              <a:t>+</a:t>
            </a:r>
            <a:r>
              <a:rPr sz="2900" spc="-3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353" y="2173817"/>
            <a:ext cx="3806407" cy="126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3076" y="4198484"/>
            <a:ext cx="3514401" cy="3026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3041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ấ</a:t>
            </a:r>
            <a:r>
              <a:rPr spc="-65" dirty="0"/>
              <a:t>u </a:t>
            </a:r>
            <a:r>
              <a:rPr spc="-5" dirty="0"/>
              <a:t>trúc </a:t>
            </a:r>
            <a:r>
              <a:rPr spc="-65" dirty="0"/>
              <a:t>l</a:t>
            </a:r>
            <a:r>
              <a:rPr spc="-65" dirty="0">
                <a:latin typeface="Courier New"/>
                <a:cs typeface="Courier New"/>
              </a:rPr>
              <a:t>ặ</a:t>
            </a:r>
            <a:r>
              <a:rPr spc="-6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1968"/>
            <a:ext cx="6276340" cy="10864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5" dirty="0">
                <a:solidFill>
                  <a:srgbClr val="D2601B"/>
                </a:solidFill>
                <a:latin typeface="Arial"/>
                <a:cs typeface="Arial"/>
              </a:rPr>
              <a:t>BREAK</a:t>
            </a:r>
            <a:r>
              <a:rPr sz="2900" spc="-5" dirty="0">
                <a:latin typeface="Arial"/>
                <a:cs typeface="Arial"/>
              </a:rPr>
              <a:t>: </a:t>
            </a:r>
            <a:r>
              <a:rPr sz="2900" spc="5" dirty="0">
                <a:latin typeface="Arial"/>
                <a:cs typeface="Arial"/>
              </a:rPr>
              <a:t>Thoát </a:t>
            </a:r>
            <a:r>
              <a:rPr sz="2900" spc="-30" dirty="0">
                <a:latin typeface="Arial"/>
                <a:cs typeface="Arial"/>
              </a:rPr>
              <a:t>kh</a:t>
            </a:r>
            <a:r>
              <a:rPr sz="2900" spc="-30" dirty="0">
                <a:latin typeface="Courier New"/>
                <a:cs typeface="Courier New"/>
              </a:rPr>
              <a:t>ỏ</a:t>
            </a:r>
            <a:r>
              <a:rPr sz="2900" spc="-30" dirty="0">
                <a:latin typeface="Arial"/>
                <a:cs typeface="Arial"/>
              </a:rPr>
              <a:t>i </a:t>
            </a:r>
            <a:r>
              <a:rPr sz="2900" dirty="0">
                <a:latin typeface="Arial"/>
                <a:cs typeface="Arial"/>
              </a:rPr>
              <a:t>vòng </a:t>
            </a:r>
            <a:r>
              <a:rPr sz="2900" spc="-45" dirty="0">
                <a:latin typeface="Arial"/>
                <a:cs typeface="Arial"/>
              </a:rPr>
              <a:t>l</a:t>
            </a:r>
            <a:r>
              <a:rPr sz="2900" spc="-45" dirty="0">
                <a:latin typeface="Courier New"/>
                <a:cs typeface="Courier New"/>
              </a:rPr>
              <a:t>ặ</a:t>
            </a:r>
            <a:r>
              <a:rPr sz="2900" spc="-45" dirty="0">
                <a:latin typeface="Arial"/>
                <a:cs typeface="Arial"/>
              </a:rPr>
              <a:t>p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WHILE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D2601B"/>
                </a:solidFill>
                <a:latin typeface="Arial"/>
                <a:cs typeface="Arial"/>
              </a:rPr>
              <a:t>CONTINUE</a:t>
            </a:r>
            <a:r>
              <a:rPr sz="2900" dirty="0">
                <a:latin typeface="Arial"/>
                <a:cs typeface="Arial"/>
              </a:rPr>
              <a:t>: </a:t>
            </a:r>
            <a:r>
              <a:rPr sz="2900" spc="50" dirty="0">
                <a:latin typeface="Arial"/>
                <a:cs typeface="Arial"/>
              </a:rPr>
              <a:t>Th</a:t>
            </a:r>
            <a:r>
              <a:rPr sz="2900" spc="50" dirty="0">
                <a:latin typeface="Courier New"/>
                <a:cs typeface="Courier New"/>
              </a:rPr>
              <a:t>ự</a:t>
            </a:r>
            <a:r>
              <a:rPr sz="2900" spc="50" dirty="0">
                <a:latin typeface="Arial"/>
                <a:cs typeface="Arial"/>
              </a:rPr>
              <a:t>c </a:t>
            </a:r>
            <a:r>
              <a:rPr sz="2900" spc="-30" dirty="0">
                <a:latin typeface="Arial"/>
                <a:cs typeface="Arial"/>
              </a:rPr>
              <a:t>hi</a:t>
            </a:r>
            <a:r>
              <a:rPr sz="2900" spc="-30" dirty="0">
                <a:latin typeface="Courier New"/>
                <a:cs typeface="Courier New"/>
              </a:rPr>
              <a:t>ệ</a:t>
            </a:r>
            <a:r>
              <a:rPr sz="2900" spc="-30" dirty="0">
                <a:latin typeface="Arial"/>
                <a:cs typeface="Arial"/>
              </a:rPr>
              <a:t>n </a:t>
            </a:r>
            <a:r>
              <a:rPr sz="2900" spc="-45" dirty="0">
                <a:latin typeface="Arial"/>
                <a:cs typeface="Arial"/>
              </a:rPr>
              <a:t>l</a:t>
            </a:r>
            <a:r>
              <a:rPr sz="2900" spc="-45" dirty="0">
                <a:latin typeface="Courier New"/>
                <a:cs typeface="Courier New"/>
              </a:rPr>
              <a:t>ầ</a:t>
            </a:r>
            <a:r>
              <a:rPr sz="2900" spc="-45" dirty="0">
                <a:latin typeface="Arial"/>
                <a:cs typeface="Arial"/>
              </a:rPr>
              <a:t>n l</a:t>
            </a:r>
            <a:r>
              <a:rPr sz="2900" spc="-45" dirty="0">
                <a:latin typeface="Courier New"/>
                <a:cs typeface="Courier New"/>
              </a:rPr>
              <a:t>ặ</a:t>
            </a:r>
            <a:r>
              <a:rPr sz="2900" spc="-45" dirty="0">
                <a:latin typeface="Arial"/>
                <a:cs typeface="Arial"/>
              </a:rPr>
              <a:t>p</a:t>
            </a:r>
            <a:r>
              <a:rPr sz="2900" spc="-165" dirty="0">
                <a:latin typeface="Arial"/>
                <a:cs typeface="Arial"/>
              </a:rPr>
              <a:t> </a:t>
            </a:r>
            <a:r>
              <a:rPr sz="2900" spc="55" dirty="0">
                <a:latin typeface="Arial"/>
                <a:cs typeface="Arial"/>
              </a:rPr>
              <a:t>m</a:t>
            </a:r>
            <a:r>
              <a:rPr sz="2900" spc="55" dirty="0">
                <a:latin typeface="Courier New"/>
                <a:cs typeface="Courier New"/>
              </a:rPr>
              <a:t>ớ</a:t>
            </a:r>
            <a:r>
              <a:rPr sz="2900" spc="55" dirty="0"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5187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</a:t>
            </a:r>
            <a:r>
              <a:rPr spc="-65" dirty="0">
                <a:latin typeface="Courier New"/>
                <a:cs typeface="Courier New"/>
              </a:rPr>
              <a:t>ộ</a:t>
            </a:r>
            <a:r>
              <a:rPr spc="-65" dirty="0"/>
              <a:t>t </a:t>
            </a:r>
            <a:r>
              <a:rPr spc="-95" dirty="0"/>
              <a:t>s</a:t>
            </a:r>
            <a:r>
              <a:rPr spc="-95" dirty="0">
                <a:latin typeface="Courier New"/>
                <a:cs typeface="Courier New"/>
              </a:rPr>
              <a:t>ố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spc="-50" dirty="0"/>
              <a:t>bi</a:t>
            </a:r>
            <a:r>
              <a:rPr spc="-50" dirty="0">
                <a:latin typeface="Courier New"/>
                <a:cs typeface="Courier New"/>
              </a:rPr>
              <a:t>ế</a:t>
            </a:r>
            <a:r>
              <a:rPr spc="-50" dirty="0"/>
              <a:t>n </a:t>
            </a:r>
            <a:r>
              <a:rPr spc="-5" dirty="0"/>
              <a:t>toàn </a:t>
            </a:r>
            <a:r>
              <a:rPr spc="-65" dirty="0"/>
              <a:t>c</a:t>
            </a:r>
            <a:r>
              <a:rPr spc="-65" dirty="0">
                <a:latin typeface="Courier New"/>
                <a:cs typeface="Courier New"/>
              </a:rPr>
              <a:t>ụ</a:t>
            </a:r>
            <a:r>
              <a:rPr spc="-6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3752"/>
            <a:ext cx="7724775" cy="2957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@@ERROR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giá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365" dirty="0">
                <a:latin typeface="Arial"/>
                <a:cs typeface="Arial"/>
              </a:rPr>
              <a:t>tr</a:t>
            </a:r>
            <a:r>
              <a:rPr sz="2900" spc="-365" dirty="0">
                <a:latin typeface="Courier New"/>
                <a:cs typeface="Courier New"/>
              </a:rPr>
              <a:t>ị</a:t>
            </a:r>
            <a:r>
              <a:rPr sz="2900" spc="-965" dirty="0">
                <a:latin typeface="Courier New"/>
                <a:cs typeface="Courier New"/>
              </a:rPr>
              <a:t> </a:t>
            </a:r>
            <a:r>
              <a:rPr sz="2900" spc="-45" dirty="0">
                <a:latin typeface="Arial"/>
                <a:cs typeface="Arial"/>
              </a:rPr>
              <a:t>l</a:t>
            </a:r>
            <a:r>
              <a:rPr sz="2900" spc="-45" dirty="0">
                <a:latin typeface="Courier New"/>
                <a:cs typeface="Courier New"/>
              </a:rPr>
              <a:t>ỗ</a:t>
            </a:r>
            <a:r>
              <a:rPr sz="2900" spc="-4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v</a:t>
            </a:r>
            <a:r>
              <a:rPr sz="2900" spc="-60" dirty="0">
                <a:latin typeface="Courier New"/>
                <a:cs typeface="Courier New"/>
              </a:rPr>
              <a:t>ề</a:t>
            </a:r>
            <a:r>
              <a:rPr sz="2900" spc="-955" dirty="0">
                <a:latin typeface="Courier New"/>
                <a:cs typeface="Courier New"/>
              </a:rPr>
              <a:t> </a:t>
            </a:r>
            <a:r>
              <a:rPr sz="2900" dirty="0">
                <a:latin typeface="Arial"/>
                <a:cs typeface="Arial"/>
              </a:rPr>
              <a:t>trong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30" dirty="0">
                <a:latin typeface="Arial"/>
                <a:cs typeface="Arial"/>
              </a:rPr>
              <a:t>bi</a:t>
            </a:r>
            <a:r>
              <a:rPr sz="2900" spc="-30" dirty="0">
                <a:latin typeface="Courier New"/>
                <a:cs typeface="Courier New"/>
              </a:rPr>
              <a:t>ế</a:t>
            </a:r>
            <a:r>
              <a:rPr sz="2900" spc="-3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toàn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45" dirty="0">
                <a:latin typeface="Arial"/>
                <a:cs typeface="Arial"/>
              </a:rPr>
              <a:t>c</a:t>
            </a:r>
            <a:r>
              <a:rPr sz="2900" spc="-45" dirty="0">
                <a:latin typeface="Courier New"/>
                <a:cs typeface="Courier New"/>
              </a:rPr>
              <a:t>ụ</a:t>
            </a:r>
            <a:r>
              <a:rPr sz="2900" spc="-45" dirty="0">
                <a:latin typeface="Arial"/>
                <a:cs typeface="Arial"/>
              </a:rPr>
              <a:t>c</a:t>
            </a:r>
            <a:endParaRPr sz="29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1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@@ERROR= 0: không xảy </a:t>
            </a:r>
            <a:r>
              <a:rPr sz="2600" spc="-5" dirty="0">
                <a:latin typeface="Arial"/>
                <a:cs typeface="Arial"/>
              </a:rPr>
              <a:t>ra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lỗi</a:t>
            </a:r>
            <a:endParaRPr sz="2600">
              <a:latin typeface="Arial"/>
              <a:cs typeface="Arial"/>
            </a:endParaRPr>
          </a:p>
          <a:p>
            <a:pPr marL="652145" marR="1075055" lvl="1" indent="-273050">
              <a:lnSpc>
                <a:spcPct val="100000"/>
              </a:lnSpc>
              <a:spcBef>
                <a:spcPts val="60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@@ERROR &lt;&gt; 0: </a:t>
            </a:r>
            <a:r>
              <a:rPr sz="2600" spc="5" dirty="0">
                <a:latin typeface="Arial"/>
                <a:cs typeface="Arial"/>
              </a:rPr>
              <a:t>xảy </a:t>
            </a:r>
            <a:r>
              <a:rPr sz="2600" spc="-5" dirty="0">
                <a:latin typeface="Arial"/>
                <a:cs typeface="Arial"/>
              </a:rPr>
              <a:t>ra </a:t>
            </a:r>
            <a:r>
              <a:rPr sz="2600" dirty="0">
                <a:latin typeface="Arial"/>
                <a:cs typeface="Arial"/>
              </a:rPr>
              <a:t>lỗi với mã lỗi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là  </a:t>
            </a:r>
            <a:r>
              <a:rPr sz="2600" dirty="0">
                <a:latin typeface="Arial"/>
                <a:cs typeface="Arial"/>
              </a:rPr>
              <a:t>@@ERROR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@@IDENTITY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@@ROWCOUNT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17246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1228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V</a:t>
            </a:r>
            <a:r>
              <a:rPr spc="5" dirty="0"/>
              <a:t>i</a:t>
            </a:r>
            <a:r>
              <a:rPr spc="-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3752"/>
            <a:ext cx="7656195" cy="15570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40" dirty="0">
                <a:latin typeface="Arial"/>
                <a:cs typeface="Arial"/>
              </a:rPr>
              <a:t>M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c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35" dirty="0">
                <a:latin typeface="Courier New"/>
                <a:cs typeface="Courier New"/>
              </a:rPr>
              <a:t>đ</a:t>
            </a:r>
            <a:r>
              <a:rPr sz="2900" spc="-35" dirty="0">
                <a:latin typeface="Arial"/>
                <a:cs typeface="Arial"/>
              </a:rPr>
              <a:t>ích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10"/>
              </a:spcBef>
            </a:pPr>
            <a:r>
              <a:rPr sz="1800" spc="535" dirty="0">
                <a:solidFill>
                  <a:srgbClr val="FE8636"/>
                </a:solidFill>
                <a:latin typeface="Courier New"/>
                <a:cs typeface="Courier New"/>
              </a:rPr>
              <a:t>□</a:t>
            </a:r>
            <a:r>
              <a:rPr sz="1800" spc="-615" dirty="0">
                <a:solidFill>
                  <a:srgbClr val="FE8636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latin typeface="Arial"/>
                <a:cs typeface="Arial"/>
              </a:rPr>
              <a:t>Nhằm che giấu </a:t>
            </a:r>
            <a:r>
              <a:rPr sz="2600" spc="-5" dirty="0">
                <a:latin typeface="Arial"/>
                <a:cs typeface="Arial"/>
              </a:rPr>
              <a:t>tính </a:t>
            </a:r>
            <a:r>
              <a:rPr sz="2600" dirty="0">
                <a:latin typeface="Arial"/>
                <a:cs typeface="Arial"/>
              </a:rPr>
              <a:t>phức tạp </a:t>
            </a:r>
            <a:r>
              <a:rPr sz="2600" spc="5" dirty="0">
                <a:latin typeface="Arial"/>
                <a:cs typeface="Arial"/>
              </a:rPr>
              <a:t>của </a:t>
            </a:r>
            <a:r>
              <a:rPr sz="2600" dirty="0">
                <a:latin typeface="Arial"/>
                <a:cs typeface="Arial"/>
              </a:rPr>
              <a:t>câu lệnh SQL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Cú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pháp: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2842" y="3969835"/>
            <a:ext cx="5524944" cy="230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1331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85" dirty="0"/>
              <a:t> </a:t>
            </a:r>
            <a:r>
              <a:rPr spc="-100" dirty="0"/>
              <a:t>d</a:t>
            </a:r>
            <a:r>
              <a:rPr spc="-100" dirty="0">
                <a:latin typeface="Courier New"/>
                <a:cs typeface="Courier New"/>
              </a:rPr>
              <a:t>ụ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1455" y="2505455"/>
            <a:ext cx="8173720" cy="2992120"/>
            <a:chOff x="981455" y="2505455"/>
            <a:chExt cx="8173720" cy="2992120"/>
          </a:xfrm>
        </p:grpSpPr>
        <p:sp>
          <p:nvSpPr>
            <p:cNvPr id="4" name="object 4"/>
            <p:cNvSpPr/>
            <p:nvPr/>
          </p:nvSpPr>
          <p:spPr>
            <a:xfrm>
              <a:off x="1076324" y="2552444"/>
              <a:ext cx="7915275" cy="2781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455" y="2505455"/>
              <a:ext cx="8173720" cy="2992120"/>
            </a:xfrm>
            <a:custGeom>
              <a:avLst/>
              <a:gdLst/>
              <a:ahLst/>
              <a:cxnLst/>
              <a:rect l="l" t="t" r="r" b="b"/>
              <a:pathLst>
                <a:path w="8173720" h="2992120">
                  <a:moveTo>
                    <a:pt x="8173212" y="2987040"/>
                  </a:moveTo>
                  <a:lnTo>
                    <a:pt x="8173212" y="4572"/>
                  </a:lnTo>
                  <a:lnTo>
                    <a:pt x="816864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2987040"/>
                  </a:lnTo>
                  <a:lnTo>
                    <a:pt x="4572" y="2991612"/>
                  </a:lnTo>
                  <a:lnTo>
                    <a:pt x="9144" y="2991612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8153400" y="19812"/>
                  </a:lnTo>
                  <a:lnTo>
                    <a:pt x="8153400" y="9144"/>
                  </a:lnTo>
                  <a:lnTo>
                    <a:pt x="8162544" y="19812"/>
                  </a:lnTo>
                  <a:lnTo>
                    <a:pt x="8162544" y="2991612"/>
                  </a:lnTo>
                  <a:lnTo>
                    <a:pt x="8168640" y="2991612"/>
                  </a:lnTo>
                  <a:lnTo>
                    <a:pt x="8173212" y="2987040"/>
                  </a:lnTo>
                  <a:close/>
                </a:path>
                <a:path w="8173720" h="2992120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8173720" h="2992120">
                  <a:moveTo>
                    <a:pt x="19812" y="2971800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2971800"/>
                  </a:lnTo>
                  <a:lnTo>
                    <a:pt x="19812" y="2971800"/>
                  </a:lnTo>
                  <a:close/>
                </a:path>
                <a:path w="8173720" h="2992120">
                  <a:moveTo>
                    <a:pt x="8162544" y="2971800"/>
                  </a:moveTo>
                  <a:lnTo>
                    <a:pt x="9144" y="2971800"/>
                  </a:lnTo>
                  <a:lnTo>
                    <a:pt x="19812" y="2980944"/>
                  </a:lnTo>
                  <a:lnTo>
                    <a:pt x="19812" y="2991612"/>
                  </a:lnTo>
                  <a:lnTo>
                    <a:pt x="8153400" y="2991612"/>
                  </a:lnTo>
                  <a:lnTo>
                    <a:pt x="8153400" y="2980944"/>
                  </a:lnTo>
                  <a:lnTo>
                    <a:pt x="8162544" y="2971800"/>
                  </a:lnTo>
                  <a:close/>
                </a:path>
                <a:path w="8173720" h="2992120">
                  <a:moveTo>
                    <a:pt x="19812" y="2991612"/>
                  </a:moveTo>
                  <a:lnTo>
                    <a:pt x="19812" y="2980944"/>
                  </a:lnTo>
                  <a:lnTo>
                    <a:pt x="9144" y="2971800"/>
                  </a:lnTo>
                  <a:lnTo>
                    <a:pt x="9144" y="2991612"/>
                  </a:lnTo>
                  <a:lnTo>
                    <a:pt x="19812" y="2991612"/>
                  </a:lnTo>
                  <a:close/>
                </a:path>
                <a:path w="8173720" h="2992120">
                  <a:moveTo>
                    <a:pt x="8162544" y="19812"/>
                  </a:moveTo>
                  <a:lnTo>
                    <a:pt x="8153400" y="9144"/>
                  </a:lnTo>
                  <a:lnTo>
                    <a:pt x="8153400" y="19812"/>
                  </a:lnTo>
                  <a:lnTo>
                    <a:pt x="8162544" y="19812"/>
                  </a:lnTo>
                  <a:close/>
                </a:path>
                <a:path w="8173720" h="2992120">
                  <a:moveTo>
                    <a:pt x="8162544" y="2971800"/>
                  </a:moveTo>
                  <a:lnTo>
                    <a:pt x="8162544" y="19812"/>
                  </a:lnTo>
                  <a:lnTo>
                    <a:pt x="8153400" y="19812"/>
                  </a:lnTo>
                  <a:lnTo>
                    <a:pt x="8153400" y="2971800"/>
                  </a:lnTo>
                  <a:lnTo>
                    <a:pt x="8162544" y="2971800"/>
                  </a:lnTo>
                  <a:close/>
                </a:path>
                <a:path w="8173720" h="2992120">
                  <a:moveTo>
                    <a:pt x="8162544" y="2991612"/>
                  </a:moveTo>
                  <a:lnTo>
                    <a:pt x="8162544" y="2971800"/>
                  </a:lnTo>
                  <a:lnTo>
                    <a:pt x="8153400" y="2980944"/>
                  </a:lnTo>
                  <a:lnTo>
                    <a:pt x="8153400" y="2991612"/>
                  </a:lnTo>
                  <a:lnTo>
                    <a:pt x="8162544" y="2991612"/>
                  </a:lnTo>
                  <a:close/>
                </a:path>
              </a:pathLst>
            </a:custGeom>
            <a:solidFill>
              <a:srgbClr val="BA6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81455" y="5934456"/>
            <a:ext cx="8173720" cy="477520"/>
          </a:xfrm>
          <a:custGeom>
            <a:avLst/>
            <a:gdLst/>
            <a:ahLst/>
            <a:cxnLst/>
            <a:rect l="l" t="t" r="r" b="b"/>
            <a:pathLst>
              <a:path w="8173720" h="477520">
                <a:moveTo>
                  <a:pt x="8173212" y="472440"/>
                </a:moveTo>
                <a:lnTo>
                  <a:pt x="8173212" y="4572"/>
                </a:lnTo>
                <a:lnTo>
                  <a:pt x="8168640" y="0"/>
                </a:lnTo>
                <a:lnTo>
                  <a:pt x="4572" y="0"/>
                </a:lnTo>
                <a:lnTo>
                  <a:pt x="0" y="4572"/>
                </a:lnTo>
                <a:lnTo>
                  <a:pt x="0" y="472440"/>
                </a:lnTo>
                <a:lnTo>
                  <a:pt x="4572" y="477012"/>
                </a:lnTo>
                <a:lnTo>
                  <a:pt x="9144" y="477012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8153400" y="19812"/>
                </a:lnTo>
                <a:lnTo>
                  <a:pt x="8153400" y="9144"/>
                </a:lnTo>
                <a:lnTo>
                  <a:pt x="8162544" y="19812"/>
                </a:lnTo>
                <a:lnTo>
                  <a:pt x="8162544" y="477012"/>
                </a:lnTo>
                <a:lnTo>
                  <a:pt x="8168640" y="477012"/>
                </a:lnTo>
                <a:lnTo>
                  <a:pt x="8173212" y="472440"/>
                </a:lnTo>
                <a:close/>
              </a:path>
              <a:path w="8173720" h="477520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8173720" h="477520">
                <a:moveTo>
                  <a:pt x="19812" y="457200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457200"/>
                </a:lnTo>
                <a:lnTo>
                  <a:pt x="19812" y="457200"/>
                </a:lnTo>
                <a:close/>
              </a:path>
              <a:path w="8173720" h="477520">
                <a:moveTo>
                  <a:pt x="8162544" y="457200"/>
                </a:moveTo>
                <a:lnTo>
                  <a:pt x="9144" y="457200"/>
                </a:lnTo>
                <a:lnTo>
                  <a:pt x="19812" y="466344"/>
                </a:lnTo>
                <a:lnTo>
                  <a:pt x="19812" y="477012"/>
                </a:lnTo>
                <a:lnTo>
                  <a:pt x="8153400" y="477012"/>
                </a:lnTo>
                <a:lnTo>
                  <a:pt x="8153400" y="466344"/>
                </a:lnTo>
                <a:lnTo>
                  <a:pt x="8162544" y="457200"/>
                </a:lnTo>
                <a:close/>
              </a:path>
              <a:path w="8173720" h="477520">
                <a:moveTo>
                  <a:pt x="19812" y="477012"/>
                </a:moveTo>
                <a:lnTo>
                  <a:pt x="19812" y="466344"/>
                </a:lnTo>
                <a:lnTo>
                  <a:pt x="9144" y="457200"/>
                </a:lnTo>
                <a:lnTo>
                  <a:pt x="9144" y="477012"/>
                </a:lnTo>
                <a:lnTo>
                  <a:pt x="19812" y="477012"/>
                </a:lnTo>
                <a:close/>
              </a:path>
              <a:path w="8173720" h="477520">
                <a:moveTo>
                  <a:pt x="8162544" y="19812"/>
                </a:moveTo>
                <a:lnTo>
                  <a:pt x="8153400" y="9144"/>
                </a:lnTo>
                <a:lnTo>
                  <a:pt x="8153400" y="19812"/>
                </a:lnTo>
                <a:lnTo>
                  <a:pt x="8162544" y="19812"/>
                </a:lnTo>
                <a:close/>
              </a:path>
              <a:path w="8173720" h="477520">
                <a:moveTo>
                  <a:pt x="8162544" y="457200"/>
                </a:moveTo>
                <a:lnTo>
                  <a:pt x="8162544" y="19812"/>
                </a:lnTo>
                <a:lnTo>
                  <a:pt x="8153400" y="19812"/>
                </a:lnTo>
                <a:lnTo>
                  <a:pt x="8153400" y="457200"/>
                </a:lnTo>
                <a:lnTo>
                  <a:pt x="8162544" y="457200"/>
                </a:lnTo>
                <a:close/>
              </a:path>
              <a:path w="8173720" h="477520">
                <a:moveTo>
                  <a:pt x="8162544" y="477012"/>
                </a:moveTo>
                <a:lnTo>
                  <a:pt x="8162544" y="457200"/>
                </a:lnTo>
                <a:lnTo>
                  <a:pt x="8153400" y="466344"/>
                </a:lnTo>
                <a:lnTo>
                  <a:pt x="8153400" y="477012"/>
                </a:lnTo>
                <a:lnTo>
                  <a:pt x="8162544" y="477012"/>
                </a:lnTo>
                <a:close/>
              </a:path>
            </a:pathLst>
          </a:custGeom>
          <a:solidFill>
            <a:srgbClr val="BA6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1400" y="2590800"/>
            <a:ext cx="168910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80" dirty="0">
                <a:latin typeface="Georgia"/>
                <a:cs typeface="Georgia"/>
              </a:rPr>
              <a:t>CREATE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VIEW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7452" y="5943600"/>
            <a:ext cx="1260475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85" dirty="0">
                <a:latin typeface="Georgia"/>
                <a:cs typeface="Georgia"/>
              </a:rPr>
              <a:t>USE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VIEW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6019800"/>
            <a:ext cx="3863340" cy="35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4409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Stored</a:t>
            </a:r>
            <a:r>
              <a:rPr spc="-40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1993752"/>
            <a:ext cx="7256145" cy="291361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40" dirty="0">
                <a:latin typeface="Arial"/>
                <a:cs typeface="Arial"/>
              </a:rPr>
              <a:t>M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c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35" dirty="0">
                <a:latin typeface="Courier New"/>
                <a:cs typeface="Courier New"/>
              </a:rPr>
              <a:t>đ</a:t>
            </a:r>
            <a:r>
              <a:rPr sz="2900" spc="-35" dirty="0">
                <a:latin typeface="Arial"/>
                <a:cs typeface="Arial"/>
              </a:rPr>
              <a:t>ích</a:t>
            </a:r>
            <a:endParaRPr sz="29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1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Hàm có thể chứa tham </a:t>
            </a:r>
            <a:r>
              <a:rPr sz="2600" spc="5" dirty="0">
                <a:latin typeface="Arial"/>
                <a:cs typeface="Arial"/>
              </a:rPr>
              <a:t>số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(parameter).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Nội dung của nó chứa nhiều câu lệnh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SQL</a:t>
            </a: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E8636"/>
              </a:buClr>
              <a:buSzPct val="69230"/>
              <a:buFont typeface="Courier New"/>
              <a:buChar char="□"/>
              <a:tabLst>
                <a:tab pos="652780" algn="l"/>
              </a:tabLst>
            </a:pPr>
            <a:r>
              <a:rPr sz="2600" dirty="0" err="1">
                <a:latin typeface="Arial"/>
                <a:cs typeface="Arial"/>
              </a:rPr>
              <a:t>Được</a:t>
            </a:r>
            <a:r>
              <a:rPr sz="2600" dirty="0">
                <a:latin typeface="Arial"/>
                <a:cs typeface="Arial"/>
              </a:rPr>
              <a:t> </a:t>
            </a:r>
            <a:r>
              <a:rPr lang="en-US" sz="2600" dirty="0" err="1" smtClean="0">
                <a:latin typeface="Arial"/>
                <a:cs typeface="Arial"/>
              </a:rPr>
              <a:t>thực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r>
              <a:rPr sz="2600" spc="-5" dirty="0" err="1" smtClean="0">
                <a:latin typeface="Arial"/>
                <a:cs typeface="Arial"/>
              </a:rPr>
              <a:t>thi</a:t>
            </a:r>
            <a:r>
              <a:rPr sz="2600" spc="-5" dirty="0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 </a:t>
            </a:r>
            <a:r>
              <a:rPr sz="2600" dirty="0">
                <a:latin typeface="Arial"/>
                <a:cs typeface="Arial"/>
              </a:rPr>
              <a:t>khi có </a:t>
            </a:r>
            <a:r>
              <a:rPr sz="2600" spc="-5" dirty="0">
                <a:latin typeface="Arial"/>
                <a:cs typeface="Arial"/>
              </a:rPr>
              <a:t>lời </a:t>
            </a:r>
            <a:r>
              <a:rPr sz="2600" dirty="0">
                <a:latin typeface="Arial"/>
                <a:cs typeface="Arial"/>
              </a:rPr>
              <a:t>gọi (có thể có tham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số)</a:t>
            </a: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Cú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pháp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4907370"/>
            <a:ext cx="6954388" cy="254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2204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5" dirty="0"/>
              <a:t>x</a:t>
            </a:r>
            <a:r>
              <a:rPr spc="-5" dirty="0"/>
              <a:t>a</a:t>
            </a:r>
            <a:r>
              <a:rPr dirty="0"/>
              <a:t>m</a:t>
            </a:r>
            <a:r>
              <a:rPr spc="-5" dirty="0"/>
              <a:t>p</a:t>
            </a:r>
            <a:r>
              <a:rPr spc="5" dirty="0"/>
              <a:t>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5255" y="2124455"/>
            <a:ext cx="8173720" cy="3677920"/>
            <a:chOff x="905255" y="2124455"/>
            <a:chExt cx="8173720" cy="3677920"/>
          </a:xfrm>
        </p:grpSpPr>
        <p:sp>
          <p:nvSpPr>
            <p:cNvPr id="4" name="object 4"/>
            <p:cNvSpPr/>
            <p:nvPr/>
          </p:nvSpPr>
          <p:spPr>
            <a:xfrm>
              <a:off x="936923" y="2182044"/>
              <a:ext cx="8097091" cy="35728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5255" y="2124455"/>
              <a:ext cx="8173720" cy="3677920"/>
            </a:xfrm>
            <a:custGeom>
              <a:avLst/>
              <a:gdLst/>
              <a:ahLst/>
              <a:cxnLst/>
              <a:rect l="l" t="t" r="r" b="b"/>
              <a:pathLst>
                <a:path w="8173720" h="3677920">
                  <a:moveTo>
                    <a:pt x="8173212" y="3672840"/>
                  </a:moveTo>
                  <a:lnTo>
                    <a:pt x="8173212" y="4572"/>
                  </a:lnTo>
                  <a:lnTo>
                    <a:pt x="816864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3672840"/>
                  </a:lnTo>
                  <a:lnTo>
                    <a:pt x="4572" y="3677412"/>
                  </a:lnTo>
                  <a:lnTo>
                    <a:pt x="9144" y="3677412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8153400" y="19812"/>
                  </a:lnTo>
                  <a:lnTo>
                    <a:pt x="8153400" y="9144"/>
                  </a:lnTo>
                  <a:lnTo>
                    <a:pt x="8162544" y="19812"/>
                  </a:lnTo>
                  <a:lnTo>
                    <a:pt x="8162544" y="3677412"/>
                  </a:lnTo>
                  <a:lnTo>
                    <a:pt x="8168640" y="3677412"/>
                  </a:lnTo>
                  <a:lnTo>
                    <a:pt x="8173212" y="3672840"/>
                  </a:lnTo>
                  <a:close/>
                </a:path>
                <a:path w="8173720" h="3677920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8173720" h="3677920">
                  <a:moveTo>
                    <a:pt x="19812" y="3657600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3657600"/>
                  </a:lnTo>
                  <a:lnTo>
                    <a:pt x="19812" y="3657600"/>
                  </a:lnTo>
                  <a:close/>
                </a:path>
                <a:path w="8173720" h="3677920">
                  <a:moveTo>
                    <a:pt x="8162544" y="3657600"/>
                  </a:moveTo>
                  <a:lnTo>
                    <a:pt x="9144" y="3657600"/>
                  </a:lnTo>
                  <a:lnTo>
                    <a:pt x="19812" y="3666744"/>
                  </a:lnTo>
                  <a:lnTo>
                    <a:pt x="19812" y="3677412"/>
                  </a:lnTo>
                  <a:lnTo>
                    <a:pt x="8153400" y="3677412"/>
                  </a:lnTo>
                  <a:lnTo>
                    <a:pt x="8153400" y="3666744"/>
                  </a:lnTo>
                  <a:lnTo>
                    <a:pt x="8162544" y="3657600"/>
                  </a:lnTo>
                  <a:close/>
                </a:path>
                <a:path w="8173720" h="3677920">
                  <a:moveTo>
                    <a:pt x="19812" y="3677412"/>
                  </a:moveTo>
                  <a:lnTo>
                    <a:pt x="19812" y="3666744"/>
                  </a:lnTo>
                  <a:lnTo>
                    <a:pt x="9144" y="3657600"/>
                  </a:lnTo>
                  <a:lnTo>
                    <a:pt x="9144" y="3677412"/>
                  </a:lnTo>
                  <a:lnTo>
                    <a:pt x="19812" y="3677412"/>
                  </a:lnTo>
                  <a:close/>
                </a:path>
                <a:path w="8173720" h="3677920">
                  <a:moveTo>
                    <a:pt x="8162544" y="19812"/>
                  </a:moveTo>
                  <a:lnTo>
                    <a:pt x="8153400" y="9144"/>
                  </a:lnTo>
                  <a:lnTo>
                    <a:pt x="8153400" y="19812"/>
                  </a:lnTo>
                  <a:lnTo>
                    <a:pt x="8162544" y="19812"/>
                  </a:lnTo>
                  <a:close/>
                </a:path>
                <a:path w="8173720" h="3677920">
                  <a:moveTo>
                    <a:pt x="8162544" y="3657600"/>
                  </a:moveTo>
                  <a:lnTo>
                    <a:pt x="8162544" y="19812"/>
                  </a:lnTo>
                  <a:lnTo>
                    <a:pt x="8153400" y="19812"/>
                  </a:lnTo>
                  <a:lnTo>
                    <a:pt x="8153400" y="3657600"/>
                  </a:lnTo>
                  <a:lnTo>
                    <a:pt x="8162544" y="3657600"/>
                  </a:lnTo>
                  <a:close/>
                </a:path>
                <a:path w="8173720" h="3677920">
                  <a:moveTo>
                    <a:pt x="8162544" y="3677412"/>
                  </a:moveTo>
                  <a:lnTo>
                    <a:pt x="8162544" y="3657600"/>
                  </a:lnTo>
                  <a:lnTo>
                    <a:pt x="8153400" y="3666744"/>
                  </a:lnTo>
                  <a:lnTo>
                    <a:pt x="8153400" y="3677412"/>
                  </a:lnTo>
                  <a:lnTo>
                    <a:pt x="8162544" y="3677412"/>
                  </a:lnTo>
                  <a:close/>
                </a:path>
              </a:pathLst>
            </a:custGeom>
            <a:solidFill>
              <a:srgbClr val="BA6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5255" y="6315456"/>
            <a:ext cx="8173720" cy="401320"/>
            <a:chOff x="905255" y="6315456"/>
            <a:chExt cx="8173720" cy="401320"/>
          </a:xfrm>
        </p:grpSpPr>
        <p:sp>
          <p:nvSpPr>
            <p:cNvPr id="7" name="object 7"/>
            <p:cNvSpPr/>
            <p:nvPr/>
          </p:nvSpPr>
          <p:spPr>
            <a:xfrm>
              <a:off x="933451" y="6429493"/>
              <a:ext cx="4353297" cy="2295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5255" y="6315456"/>
              <a:ext cx="8173720" cy="401320"/>
            </a:xfrm>
            <a:custGeom>
              <a:avLst/>
              <a:gdLst/>
              <a:ahLst/>
              <a:cxnLst/>
              <a:rect l="l" t="t" r="r" b="b"/>
              <a:pathLst>
                <a:path w="8173720" h="401320">
                  <a:moveTo>
                    <a:pt x="8173212" y="396240"/>
                  </a:moveTo>
                  <a:lnTo>
                    <a:pt x="8173212" y="4572"/>
                  </a:lnTo>
                  <a:lnTo>
                    <a:pt x="816864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396240"/>
                  </a:lnTo>
                  <a:lnTo>
                    <a:pt x="4572" y="400812"/>
                  </a:lnTo>
                  <a:lnTo>
                    <a:pt x="9144" y="400812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8153400" y="19812"/>
                  </a:lnTo>
                  <a:lnTo>
                    <a:pt x="8153400" y="9144"/>
                  </a:lnTo>
                  <a:lnTo>
                    <a:pt x="8162544" y="19812"/>
                  </a:lnTo>
                  <a:lnTo>
                    <a:pt x="8162544" y="400812"/>
                  </a:lnTo>
                  <a:lnTo>
                    <a:pt x="8168640" y="400812"/>
                  </a:lnTo>
                  <a:lnTo>
                    <a:pt x="8173212" y="396240"/>
                  </a:lnTo>
                  <a:close/>
                </a:path>
                <a:path w="8173720" h="401320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8173720" h="401320">
                  <a:moveTo>
                    <a:pt x="19812" y="381000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381000"/>
                  </a:lnTo>
                  <a:lnTo>
                    <a:pt x="19812" y="381000"/>
                  </a:lnTo>
                  <a:close/>
                </a:path>
                <a:path w="8173720" h="401320">
                  <a:moveTo>
                    <a:pt x="8162544" y="381000"/>
                  </a:moveTo>
                  <a:lnTo>
                    <a:pt x="9144" y="381000"/>
                  </a:lnTo>
                  <a:lnTo>
                    <a:pt x="19812" y="390144"/>
                  </a:lnTo>
                  <a:lnTo>
                    <a:pt x="19812" y="400812"/>
                  </a:lnTo>
                  <a:lnTo>
                    <a:pt x="8153400" y="400812"/>
                  </a:lnTo>
                  <a:lnTo>
                    <a:pt x="8153400" y="390144"/>
                  </a:lnTo>
                  <a:lnTo>
                    <a:pt x="8162544" y="381000"/>
                  </a:lnTo>
                  <a:close/>
                </a:path>
                <a:path w="8173720" h="401320">
                  <a:moveTo>
                    <a:pt x="19812" y="400812"/>
                  </a:moveTo>
                  <a:lnTo>
                    <a:pt x="19812" y="390144"/>
                  </a:lnTo>
                  <a:lnTo>
                    <a:pt x="9144" y="381000"/>
                  </a:lnTo>
                  <a:lnTo>
                    <a:pt x="9144" y="400812"/>
                  </a:lnTo>
                  <a:lnTo>
                    <a:pt x="19812" y="400812"/>
                  </a:lnTo>
                  <a:close/>
                </a:path>
                <a:path w="8173720" h="401320">
                  <a:moveTo>
                    <a:pt x="8162544" y="19812"/>
                  </a:moveTo>
                  <a:lnTo>
                    <a:pt x="8153400" y="9144"/>
                  </a:lnTo>
                  <a:lnTo>
                    <a:pt x="8153400" y="19812"/>
                  </a:lnTo>
                  <a:lnTo>
                    <a:pt x="8162544" y="19812"/>
                  </a:lnTo>
                  <a:close/>
                </a:path>
                <a:path w="8173720" h="401320">
                  <a:moveTo>
                    <a:pt x="8162544" y="381000"/>
                  </a:moveTo>
                  <a:lnTo>
                    <a:pt x="8162544" y="19812"/>
                  </a:lnTo>
                  <a:lnTo>
                    <a:pt x="8153400" y="19812"/>
                  </a:lnTo>
                  <a:lnTo>
                    <a:pt x="8153400" y="381000"/>
                  </a:lnTo>
                  <a:lnTo>
                    <a:pt x="8162544" y="381000"/>
                  </a:lnTo>
                  <a:close/>
                </a:path>
                <a:path w="8173720" h="401320">
                  <a:moveTo>
                    <a:pt x="8162544" y="400812"/>
                  </a:moveTo>
                  <a:lnTo>
                    <a:pt x="8162544" y="381000"/>
                  </a:lnTo>
                  <a:lnTo>
                    <a:pt x="8153400" y="390144"/>
                  </a:lnTo>
                  <a:lnTo>
                    <a:pt x="8153400" y="400812"/>
                  </a:lnTo>
                  <a:lnTo>
                    <a:pt x="8162544" y="400812"/>
                  </a:lnTo>
                  <a:close/>
                </a:path>
              </a:pathLst>
            </a:custGeom>
            <a:solidFill>
              <a:srgbClr val="BA6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77000" y="2286000"/>
            <a:ext cx="245999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80" dirty="0">
                <a:latin typeface="Georgia"/>
                <a:cs typeface="Georgia"/>
              </a:rPr>
              <a:t>CREATE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PROCEDURE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995" y="6324600"/>
            <a:ext cx="2165985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0"/>
              </a:spcBef>
            </a:pPr>
            <a:r>
              <a:rPr sz="1800" spc="-45" dirty="0">
                <a:latin typeface="Georgia"/>
                <a:cs typeface="Georgia"/>
              </a:rPr>
              <a:t>CALL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PROCEDURE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5358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150" dirty="0"/>
              <a:t> </a:t>
            </a:r>
            <a:r>
              <a:rPr spc="-5" dirty="0"/>
              <a:t>Parameters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" y="2213407"/>
            <a:ext cx="8229600" cy="4503420"/>
            <a:chOff x="914400" y="2213407"/>
            <a:chExt cx="8229600" cy="4503420"/>
          </a:xfrm>
        </p:grpSpPr>
        <p:sp>
          <p:nvSpPr>
            <p:cNvPr id="4" name="object 4"/>
            <p:cNvSpPr/>
            <p:nvPr/>
          </p:nvSpPr>
          <p:spPr>
            <a:xfrm>
              <a:off x="914400" y="2213407"/>
              <a:ext cx="8229399" cy="4349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4456" y="2886468"/>
              <a:ext cx="5430520" cy="3830320"/>
            </a:xfrm>
            <a:custGeom>
              <a:avLst/>
              <a:gdLst/>
              <a:ahLst/>
              <a:cxnLst/>
              <a:rect l="l" t="t" r="r" b="b"/>
              <a:pathLst>
                <a:path w="5430520" h="3830320">
                  <a:moveTo>
                    <a:pt x="3677412" y="3357372"/>
                  </a:moveTo>
                  <a:lnTo>
                    <a:pt x="3672840" y="3352800"/>
                  </a:lnTo>
                  <a:lnTo>
                    <a:pt x="3657600" y="3352800"/>
                  </a:lnTo>
                  <a:lnTo>
                    <a:pt x="3657600" y="3372612"/>
                  </a:lnTo>
                  <a:lnTo>
                    <a:pt x="3657600" y="3810000"/>
                  </a:lnTo>
                  <a:lnTo>
                    <a:pt x="19812" y="3810000"/>
                  </a:lnTo>
                  <a:lnTo>
                    <a:pt x="19812" y="3372612"/>
                  </a:lnTo>
                  <a:lnTo>
                    <a:pt x="3657600" y="3372612"/>
                  </a:lnTo>
                  <a:lnTo>
                    <a:pt x="3657600" y="3352800"/>
                  </a:lnTo>
                  <a:lnTo>
                    <a:pt x="4572" y="3352800"/>
                  </a:lnTo>
                  <a:lnTo>
                    <a:pt x="0" y="3357372"/>
                  </a:lnTo>
                  <a:lnTo>
                    <a:pt x="0" y="3825240"/>
                  </a:lnTo>
                  <a:lnTo>
                    <a:pt x="4572" y="3829812"/>
                  </a:lnTo>
                  <a:lnTo>
                    <a:pt x="9144" y="3829812"/>
                  </a:lnTo>
                  <a:lnTo>
                    <a:pt x="19812" y="3829812"/>
                  </a:lnTo>
                  <a:lnTo>
                    <a:pt x="3657600" y="3829812"/>
                  </a:lnTo>
                  <a:lnTo>
                    <a:pt x="3666744" y="3829812"/>
                  </a:lnTo>
                  <a:lnTo>
                    <a:pt x="3672840" y="3829812"/>
                  </a:lnTo>
                  <a:lnTo>
                    <a:pt x="3677412" y="3825240"/>
                  </a:lnTo>
                  <a:lnTo>
                    <a:pt x="3677412" y="3357372"/>
                  </a:lnTo>
                  <a:close/>
                </a:path>
                <a:path w="5430520" h="3830320">
                  <a:moveTo>
                    <a:pt x="5430012" y="4572"/>
                  </a:moveTo>
                  <a:lnTo>
                    <a:pt x="5425440" y="0"/>
                  </a:lnTo>
                  <a:lnTo>
                    <a:pt x="5410200" y="0"/>
                  </a:lnTo>
                  <a:lnTo>
                    <a:pt x="5410200" y="19812"/>
                  </a:lnTo>
                  <a:lnTo>
                    <a:pt x="5410200" y="457200"/>
                  </a:lnTo>
                  <a:lnTo>
                    <a:pt x="1772412" y="457200"/>
                  </a:lnTo>
                  <a:lnTo>
                    <a:pt x="1772412" y="19812"/>
                  </a:lnTo>
                  <a:lnTo>
                    <a:pt x="5410200" y="19812"/>
                  </a:lnTo>
                  <a:lnTo>
                    <a:pt x="5410200" y="0"/>
                  </a:lnTo>
                  <a:lnTo>
                    <a:pt x="1757172" y="0"/>
                  </a:lnTo>
                  <a:lnTo>
                    <a:pt x="1752600" y="4572"/>
                  </a:lnTo>
                  <a:lnTo>
                    <a:pt x="1752600" y="472440"/>
                  </a:lnTo>
                  <a:lnTo>
                    <a:pt x="1757172" y="477012"/>
                  </a:lnTo>
                  <a:lnTo>
                    <a:pt x="1761744" y="477012"/>
                  </a:lnTo>
                  <a:lnTo>
                    <a:pt x="1772412" y="477012"/>
                  </a:lnTo>
                  <a:lnTo>
                    <a:pt x="5410200" y="477012"/>
                  </a:lnTo>
                  <a:lnTo>
                    <a:pt x="5419344" y="477012"/>
                  </a:lnTo>
                  <a:lnTo>
                    <a:pt x="5425440" y="477012"/>
                  </a:lnTo>
                  <a:lnTo>
                    <a:pt x="5430012" y="472440"/>
                  </a:lnTo>
                  <a:lnTo>
                    <a:pt x="5430012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7" y="817879"/>
            <a:ext cx="1206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spc="-5" dirty="0"/>
              <a:t>à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7" y="2079751"/>
            <a:ext cx="7811134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spc="-40" dirty="0">
                <a:latin typeface="Arial"/>
                <a:cs typeface="Arial"/>
              </a:rPr>
              <a:t>M</a:t>
            </a:r>
            <a:r>
              <a:rPr sz="2900" spc="-40" dirty="0">
                <a:latin typeface="Courier New"/>
                <a:cs typeface="Courier New"/>
              </a:rPr>
              <a:t>ụ</a:t>
            </a:r>
            <a:r>
              <a:rPr sz="2900" spc="-40" dirty="0">
                <a:latin typeface="Arial"/>
                <a:cs typeface="Arial"/>
              </a:rPr>
              <a:t>c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Courier New"/>
                <a:cs typeface="Courier New"/>
              </a:rPr>
              <a:t>đ</a:t>
            </a:r>
            <a:r>
              <a:rPr sz="2900" spc="-25" dirty="0">
                <a:latin typeface="Arial"/>
                <a:cs typeface="Arial"/>
              </a:rPr>
              <a:t>ích: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Dùng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125" dirty="0">
                <a:latin typeface="Courier New"/>
                <a:cs typeface="Courier New"/>
              </a:rPr>
              <a:t>để</a:t>
            </a:r>
            <a:r>
              <a:rPr sz="2900" spc="-950" dirty="0">
                <a:latin typeface="Courier New"/>
                <a:cs typeface="Courier New"/>
              </a:rPr>
              <a:t> </a:t>
            </a:r>
            <a:r>
              <a:rPr sz="2900" dirty="0">
                <a:latin typeface="Arial"/>
                <a:cs typeface="Arial"/>
              </a:rPr>
              <a:t>tính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giá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365" dirty="0">
                <a:latin typeface="Arial"/>
                <a:cs typeface="Arial"/>
              </a:rPr>
              <a:t>tr</a:t>
            </a:r>
            <a:r>
              <a:rPr sz="2900" spc="-365" dirty="0">
                <a:latin typeface="Courier New"/>
                <a:cs typeface="Courier New"/>
              </a:rPr>
              <a:t>ị</a:t>
            </a:r>
            <a:r>
              <a:rPr sz="2900" spc="-950" dirty="0">
                <a:latin typeface="Courier New"/>
                <a:cs typeface="Courier New"/>
              </a:rPr>
              <a:t> </a:t>
            </a:r>
            <a:r>
              <a:rPr sz="2900" spc="95" dirty="0">
                <a:latin typeface="Arial"/>
                <a:cs typeface="Arial"/>
              </a:rPr>
              <a:t>t</a:t>
            </a:r>
            <a:r>
              <a:rPr sz="2900" spc="95" dirty="0">
                <a:latin typeface="Courier New"/>
                <a:cs typeface="Courier New"/>
              </a:rPr>
              <a:t>ừ</a:t>
            </a:r>
            <a:r>
              <a:rPr sz="2900" spc="-950" dirty="0">
                <a:latin typeface="Courier New"/>
                <a:cs typeface="Courier New"/>
              </a:rPr>
              <a:t> </a:t>
            </a:r>
            <a:r>
              <a:rPr sz="2900" dirty="0">
                <a:latin typeface="Arial"/>
                <a:cs typeface="Arial"/>
              </a:rPr>
              <a:t>01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hay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nhi</a:t>
            </a:r>
            <a:r>
              <a:rPr sz="2900" spc="-25" dirty="0">
                <a:latin typeface="Courier New"/>
                <a:cs typeface="Courier New"/>
              </a:rPr>
              <a:t>ề</a:t>
            </a:r>
            <a:r>
              <a:rPr sz="2900" spc="-25" dirty="0">
                <a:latin typeface="Arial"/>
                <a:cs typeface="Arial"/>
              </a:rPr>
              <a:t>u  </a:t>
            </a:r>
            <a:r>
              <a:rPr sz="2900" dirty="0">
                <a:latin typeface="Arial"/>
                <a:cs typeface="Arial"/>
              </a:rPr>
              <a:t>câu </a:t>
            </a:r>
            <a:r>
              <a:rPr sz="2900" spc="-30" dirty="0">
                <a:latin typeface="Arial"/>
                <a:cs typeface="Arial"/>
              </a:rPr>
              <a:t>l</a:t>
            </a:r>
            <a:r>
              <a:rPr sz="2900" spc="-30" dirty="0">
                <a:latin typeface="Courier New"/>
                <a:cs typeface="Courier New"/>
              </a:rPr>
              <a:t>ệ</a:t>
            </a:r>
            <a:r>
              <a:rPr sz="2900" spc="-30" dirty="0">
                <a:latin typeface="Arial"/>
                <a:cs typeface="Arial"/>
              </a:rPr>
              <a:t>nh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SQL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498D9"/>
              </a:buClr>
              <a:buSzPct val="58620"/>
              <a:buChar char="□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Cú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pháp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6741" y="3715889"/>
            <a:ext cx="7153654" cy="344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89279"/>
            <a:ext cx="2574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 </a:t>
            </a:r>
            <a:r>
              <a:rPr spc="-100" dirty="0"/>
              <a:t>d</a:t>
            </a:r>
            <a:r>
              <a:rPr spc="-100" dirty="0">
                <a:latin typeface="Courier New"/>
                <a:cs typeface="Courier New"/>
              </a:rPr>
              <a:t>ụ</a:t>
            </a:r>
            <a:r>
              <a:rPr spc="-1495" dirty="0">
                <a:latin typeface="Courier New"/>
                <a:cs typeface="Courier New"/>
              </a:rPr>
              <a:t> </a:t>
            </a:r>
            <a:r>
              <a:rPr spc="-5" dirty="0"/>
              <a:t>hàm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1248" y="2048255"/>
            <a:ext cx="8084820" cy="4211320"/>
            <a:chOff x="841248" y="2048255"/>
            <a:chExt cx="8084820" cy="4211320"/>
          </a:xfrm>
        </p:grpSpPr>
        <p:sp>
          <p:nvSpPr>
            <p:cNvPr id="4" name="object 4"/>
            <p:cNvSpPr/>
            <p:nvPr/>
          </p:nvSpPr>
          <p:spPr>
            <a:xfrm>
              <a:off x="981079" y="2162180"/>
              <a:ext cx="7706857" cy="400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8" y="2048255"/>
              <a:ext cx="8084820" cy="4211320"/>
            </a:xfrm>
            <a:custGeom>
              <a:avLst/>
              <a:gdLst/>
              <a:ahLst/>
              <a:cxnLst/>
              <a:rect l="l" t="t" r="r" b="b"/>
              <a:pathLst>
                <a:path w="8084820" h="4211320">
                  <a:moveTo>
                    <a:pt x="8084820" y="4206240"/>
                  </a:moveTo>
                  <a:lnTo>
                    <a:pt x="8084820" y="4572"/>
                  </a:lnTo>
                  <a:lnTo>
                    <a:pt x="8080248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4206240"/>
                  </a:lnTo>
                  <a:lnTo>
                    <a:pt x="3048" y="4210812"/>
                  </a:lnTo>
                  <a:lnTo>
                    <a:pt x="9144" y="4210812"/>
                  </a:lnTo>
                  <a:lnTo>
                    <a:pt x="9144" y="19812"/>
                  </a:lnTo>
                  <a:lnTo>
                    <a:pt x="18288" y="9144"/>
                  </a:lnTo>
                  <a:lnTo>
                    <a:pt x="18288" y="19812"/>
                  </a:lnTo>
                  <a:lnTo>
                    <a:pt x="8065008" y="19812"/>
                  </a:lnTo>
                  <a:lnTo>
                    <a:pt x="8065008" y="9144"/>
                  </a:lnTo>
                  <a:lnTo>
                    <a:pt x="8074152" y="19812"/>
                  </a:lnTo>
                  <a:lnTo>
                    <a:pt x="8074152" y="4210812"/>
                  </a:lnTo>
                  <a:lnTo>
                    <a:pt x="8080248" y="4210812"/>
                  </a:lnTo>
                  <a:lnTo>
                    <a:pt x="8084820" y="4206240"/>
                  </a:lnTo>
                  <a:close/>
                </a:path>
                <a:path w="8084820" h="4211320">
                  <a:moveTo>
                    <a:pt x="18288" y="19812"/>
                  </a:moveTo>
                  <a:lnTo>
                    <a:pt x="18288" y="9144"/>
                  </a:lnTo>
                  <a:lnTo>
                    <a:pt x="9144" y="19812"/>
                  </a:lnTo>
                  <a:lnTo>
                    <a:pt x="18288" y="19812"/>
                  </a:lnTo>
                  <a:close/>
                </a:path>
                <a:path w="8084820" h="4211320">
                  <a:moveTo>
                    <a:pt x="18288" y="4191000"/>
                  </a:moveTo>
                  <a:lnTo>
                    <a:pt x="18288" y="19812"/>
                  </a:lnTo>
                  <a:lnTo>
                    <a:pt x="9144" y="19812"/>
                  </a:lnTo>
                  <a:lnTo>
                    <a:pt x="9144" y="4191000"/>
                  </a:lnTo>
                  <a:lnTo>
                    <a:pt x="18288" y="4191000"/>
                  </a:lnTo>
                  <a:close/>
                </a:path>
                <a:path w="8084820" h="4211320">
                  <a:moveTo>
                    <a:pt x="8074152" y="4191000"/>
                  </a:moveTo>
                  <a:lnTo>
                    <a:pt x="9144" y="4191000"/>
                  </a:lnTo>
                  <a:lnTo>
                    <a:pt x="18288" y="4200144"/>
                  </a:lnTo>
                  <a:lnTo>
                    <a:pt x="18288" y="4210812"/>
                  </a:lnTo>
                  <a:lnTo>
                    <a:pt x="8065008" y="4210812"/>
                  </a:lnTo>
                  <a:lnTo>
                    <a:pt x="8065008" y="4200144"/>
                  </a:lnTo>
                  <a:lnTo>
                    <a:pt x="8074152" y="4191000"/>
                  </a:lnTo>
                  <a:close/>
                </a:path>
                <a:path w="8084820" h="4211320">
                  <a:moveTo>
                    <a:pt x="18288" y="4210812"/>
                  </a:moveTo>
                  <a:lnTo>
                    <a:pt x="18288" y="4200144"/>
                  </a:lnTo>
                  <a:lnTo>
                    <a:pt x="9144" y="4191000"/>
                  </a:lnTo>
                  <a:lnTo>
                    <a:pt x="9144" y="4210812"/>
                  </a:lnTo>
                  <a:lnTo>
                    <a:pt x="18288" y="4210812"/>
                  </a:lnTo>
                  <a:close/>
                </a:path>
                <a:path w="8084820" h="4211320">
                  <a:moveTo>
                    <a:pt x="8074152" y="19812"/>
                  </a:moveTo>
                  <a:lnTo>
                    <a:pt x="8065008" y="9144"/>
                  </a:lnTo>
                  <a:lnTo>
                    <a:pt x="8065008" y="19812"/>
                  </a:lnTo>
                  <a:lnTo>
                    <a:pt x="8074152" y="19812"/>
                  </a:lnTo>
                  <a:close/>
                </a:path>
                <a:path w="8084820" h="4211320">
                  <a:moveTo>
                    <a:pt x="8074152" y="4191000"/>
                  </a:moveTo>
                  <a:lnTo>
                    <a:pt x="8074152" y="19812"/>
                  </a:lnTo>
                  <a:lnTo>
                    <a:pt x="8065008" y="19812"/>
                  </a:lnTo>
                  <a:lnTo>
                    <a:pt x="8065008" y="4191000"/>
                  </a:lnTo>
                  <a:lnTo>
                    <a:pt x="8074152" y="4191000"/>
                  </a:lnTo>
                  <a:close/>
                </a:path>
                <a:path w="8084820" h="4211320">
                  <a:moveTo>
                    <a:pt x="8074152" y="4210812"/>
                  </a:moveTo>
                  <a:lnTo>
                    <a:pt x="8074152" y="4191000"/>
                  </a:lnTo>
                  <a:lnTo>
                    <a:pt x="8065008" y="4200144"/>
                  </a:lnTo>
                  <a:lnTo>
                    <a:pt x="8065008" y="4210812"/>
                  </a:lnTo>
                  <a:lnTo>
                    <a:pt x="8074152" y="4210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29055" y="6620256"/>
            <a:ext cx="7792720" cy="553720"/>
            <a:chOff x="829055" y="6620256"/>
            <a:chExt cx="7792720" cy="553720"/>
          </a:xfrm>
        </p:grpSpPr>
        <p:sp>
          <p:nvSpPr>
            <p:cNvPr id="7" name="object 7"/>
            <p:cNvSpPr/>
            <p:nvPr/>
          </p:nvSpPr>
          <p:spPr>
            <a:xfrm>
              <a:off x="914408" y="6782380"/>
              <a:ext cx="6830169" cy="209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055" y="6620256"/>
              <a:ext cx="7792720" cy="553720"/>
            </a:xfrm>
            <a:custGeom>
              <a:avLst/>
              <a:gdLst/>
              <a:ahLst/>
              <a:cxnLst/>
              <a:rect l="l" t="t" r="r" b="b"/>
              <a:pathLst>
                <a:path w="7792720" h="553720">
                  <a:moveTo>
                    <a:pt x="7792212" y="548640"/>
                  </a:moveTo>
                  <a:lnTo>
                    <a:pt x="7792212" y="4572"/>
                  </a:lnTo>
                  <a:lnTo>
                    <a:pt x="778764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548640"/>
                  </a:lnTo>
                  <a:lnTo>
                    <a:pt x="4572" y="553212"/>
                  </a:lnTo>
                  <a:lnTo>
                    <a:pt x="9144" y="553212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7772400" y="19812"/>
                  </a:lnTo>
                  <a:lnTo>
                    <a:pt x="7772400" y="9144"/>
                  </a:lnTo>
                  <a:lnTo>
                    <a:pt x="7781544" y="19812"/>
                  </a:lnTo>
                  <a:lnTo>
                    <a:pt x="7781544" y="553212"/>
                  </a:lnTo>
                  <a:lnTo>
                    <a:pt x="7787640" y="553212"/>
                  </a:lnTo>
                  <a:lnTo>
                    <a:pt x="7792212" y="548640"/>
                  </a:lnTo>
                  <a:close/>
                </a:path>
                <a:path w="7792720" h="553720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7792720" h="553720">
                  <a:moveTo>
                    <a:pt x="19812" y="533400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533400"/>
                  </a:lnTo>
                  <a:lnTo>
                    <a:pt x="19812" y="533400"/>
                  </a:lnTo>
                  <a:close/>
                </a:path>
                <a:path w="7792720" h="553720">
                  <a:moveTo>
                    <a:pt x="7781544" y="533400"/>
                  </a:moveTo>
                  <a:lnTo>
                    <a:pt x="9144" y="533400"/>
                  </a:lnTo>
                  <a:lnTo>
                    <a:pt x="19812" y="542544"/>
                  </a:lnTo>
                  <a:lnTo>
                    <a:pt x="19812" y="553212"/>
                  </a:lnTo>
                  <a:lnTo>
                    <a:pt x="7772400" y="553212"/>
                  </a:lnTo>
                  <a:lnTo>
                    <a:pt x="7772400" y="542544"/>
                  </a:lnTo>
                  <a:lnTo>
                    <a:pt x="7781544" y="533400"/>
                  </a:lnTo>
                  <a:close/>
                </a:path>
                <a:path w="7792720" h="553720">
                  <a:moveTo>
                    <a:pt x="19812" y="553212"/>
                  </a:moveTo>
                  <a:lnTo>
                    <a:pt x="19812" y="542544"/>
                  </a:lnTo>
                  <a:lnTo>
                    <a:pt x="9144" y="533400"/>
                  </a:lnTo>
                  <a:lnTo>
                    <a:pt x="9144" y="553212"/>
                  </a:lnTo>
                  <a:lnTo>
                    <a:pt x="19812" y="553212"/>
                  </a:lnTo>
                  <a:close/>
                </a:path>
                <a:path w="7792720" h="553720">
                  <a:moveTo>
                    <a:pt x="7781544" y="19812"/>
                  </a:moveTo>
                  <a:lnTo>
                    <a:pt x="7772400" y="9144"/>
                  </a:lnTo>
                  <a:lnTo>
                    <a:pt x="7772400" y="19812"/>
                  </a:lnTo>
                  <a:lnTo>
                    <a:pt x="7781544" y="19812"/>
                  </a:lnTo>
                  <a:close/>
                </a:path>
                <a:path w="7792720" h="553720">
                  <a:moveTo>
                    <a:pt x="7781544" y="533400"/>
                  </a:moveTo>
                  <a:lnTo>
                    <a:pt x="7781544" y="19812"/>
                  </a:lnTo>
                  <a:lnTo>
                    <a:pt x="7772400" y="19812"/>
                  </a:lnTo>
                  <a:lnTo>
                    <a:pt x="7772400" y="533400"/>
                  </a:lnTo>
                  <a:lnTo>
                    <a:pt x="7781544" y="533400"/>
                  </a:lnTo>
                  <a:close/>
                </a:path>
                <a:path w="7792720" h="553720">
                  <a:moveTo>
                    <a:pt x="7781544" y="553212"/>
                  </a:moveTo>
                  <a:lnTo>
                    <a:pt x="7781544" y="533400"/>
                  </a:lnTo>
                  <a:lnTo>
                    <a:pt x="7772400" y="542544"/>
                  </a:lnTo>
                  <a:lnTo>
                    <a:pt x="7772400" y="553212"/>
                  </a:lnTo>
                  <a:lnTo>
                    <a:pt x="7781544" y="5532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003" y="1724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651</Words>
  <Application>Microsoft Office PowerPoint</Application>
  <PresentationFormat>Custom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Office Theme</vt:lpstr>
      <vt:lpstr>PowerPoint Presentation</vt:lpstr>
      <vt:lpstr>Nội dung</vt:lpstr>
      <vt:lpstr>View</vt:lpstr>
      <vt:lpstr>Ví dụ</vt:lpstr>
      <vt:lpstr>Stored Procedure</vt:lpstr>
      <vt:lpstr>Example</vt:lpstr>
      <vt:lpstr>OUTPUT Parameters</vt:lpstr>
      <vt:lpstr>Hàm</vt:lpstr>
      <vt:lpstr>Ví dụ hàm</vt:lpstr>
      <vt:lpstr>Trigger</vt:lpstr>
      <vt:lpstr>PowerPoint Presentation</vt:lpstr>
      <vt:lpstr>Bài tập</vt:lpstr>
      <vt:lpstr>Lập trình với T_SQL</vt:lpstr>
      <vt:lpstr>Gán giá trị cho biến</vt:lpstr>
      <vt:lpstr>Gán giá trị cho biến</vt:lpstr>
      <vt:lpstr>Gán giá trị cho biến</vt:lpstr>
      <vt:lpstr>Cấu trúc điều khiển</vt:lpstr>
      <vt:lpstr>Cấu trúc điều kiện</vt:lpstr>
      <vt:lpstr>Cấu trúc điều kiện</vt:lpstr>
      <vt:lpstr>Cấu trúc điều kiện</vt:lpstr>
      <vt:lpstr>Cấu trúc CASE</vt:lpstr>
      <vt:lpstr>Cấu trúc CASE</vt:lpstr>
      <vt:lpstr>Cấu trúc lặp</vt:lpstr>
      <vt:lpstr>Cấu trúc lặp</vt:lpstr>
      <vt:lpstr>Một số biến toàn cục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View_SP_Trigger.ppt [Compatibility Mode]</dc:title>
  <dc:creator>HIENLTH</dc:creator>
  <cp:lastModifiedBy>Thanh Doan Xuan (FE FPTU HCM)</cp:lastModifiedBy>
  <cp:revision>3</cp:revision>
  <dcterms:created xsi:type="dcterms:W3CDTF">2022-03-22T00:16:59Z</dcterms:created>
  <dcterms:modified xsi:type="dcterms:W3CDTF">2022-03-22T02:05:55Z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2012-11-29T00:00:00Z</vt:filetime>
  </property>
  <property fmtid="{D5CDD505-2E9C-101B-9397-08002B2CF9AE}" pid="3" name="LastSaved">
    <vt:filetime>2022-03-22T00:00:00Z</vt:filetime>
  </property>
</Properties>
</file>