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257" r:id="rId3"/>
    <p:sldId id="259" r:id="rId4"/>
    <p:sldId id="258" r:id="rId5"/>
    <p:sldId id="261" r:id="rId6"/>
    <p:sldId id="262" r:id="rId7"/>
    <p:sldId id="293" r:id="rId8"/>
    <p:sldId id="294" r:id="rId9"/>
    <p:sldId id="312" r:id="rId10"/>
    <p:sldId id="313" r:id="rId11"/>
    <p:sldId id="295" r:id="rId12"/>
    <p:sldId id="296" r:id="rId13"/>
    <p:sldId id="297" r:id="rId14"/>
    <p:sldId id="263" r:id="rId15"/>
    <p:sldId id="264" r:id="rId16"/>
    <p:sldId id="298" r:id="rId17"/>
    <p:sldId id="300" r:id="rId18"/>
    <p:sldId id="299" r:id="rId19"/>
    <p:sldId id="302" r:id="rId20"/>
    <p:sldId id="303" r:id="rId21"/>
    <p:sldId id="307" r:id="rId22"/>
    <p:sldId id="308" r:id="rId23"/>
    <p:sldId id="310" r:id="rId24"/>
    <p:sldId id="306" r:id="rId25"/>
    <p:sldId id="304" r:id="rId26"/>
    <p:sldId id="305" r:id="rId27"/>
    <p:sldId id="311" r:id="rId28"/>
    <p:sldId id="284" r:id="rId29"/>
    <p:sldId id="285" r:id="rId30"/>
    <p:sldId id="27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1D3A00"/>
    <a:srgbClr val="E39A39"/>
    <a:srgbClr val="6C1A00"/>
    <a:srgbClr val="FE9202"/>
    <a:srgbClr val="007033"/>
    <a:srgbClr val="E7FF01"/>
    <a:srgbClr val="5EEC3C"/>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38143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88011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112639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12274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289062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qiao.github.io/PathFinding.js/visua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52100944@student.tdtu.edu.vn" TargetMode="External"/><Relationship Id="rId2" Type="http://schemas.openxmlformats.org/officeDocument/2006/relationships/hyperlink" Target="mailto:52100871@student.tdtu.edu.vn" TargetMode="External"/><Relationship Id="rId1" Type="http://schemas.openxmlformats.org/officeDocument/2006/relationships/slideLayout" Target="../slideLayouts/slideLayout2.xml"/><Relationship Id="rId5" Type="http://schemas.openxmlformats.org/officeDocument/2006/relationships/hyperlink" Target="mailto:52100674@student.tdtu.edu.vn" TargetMode="External"/><Relationship Id="rId4" Type="http://schemas.openxmlformats.org/officeDocument/2006/relationships/hyperlink" Target="mailto:52100947@student.tdtu.edu.v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70110"/>
            <a:ext cx="9144000" cy="1832460"/>
          </a:xfrm>
          <a:solidFill>
            <a:schemeClr val="tx2">
              <a:lumMod val="50000"/>
            </a:schemeClr>
          </a:solidFill>
        </p:spPr>
        <p:txBody>
          <a:bodyPr>
            <a:normAutofit/>
          </a:bodyPr>
          <a:lstStyle/>
          <a:p>
            <a:pPr algn="ctr"/>
            <a:r>
              <a:rPr lang="en-US" sz="4800" dirty="0"/>
              <a:t>NHẬP MÔN TRÍ TUỆ NHÂN TẠO</a:t>
            </a:r>
          </a:p>
        </p:txBody>
      </p:sp>
      <p:sp>
        <p:nvSpPr>
          <p:cNvPr id="4" name="Subtitle 2">
            <a:extLst>
              <a:ext uri="{FF2B5EF4-FFF2-40B4-BE49-F238E27FC236}">
                <a16:creationId xmlns:a16="http://schemas.microsoft.com/office/drawing/2014/main" id="{151D8BED-5BDF-BCAD-0A25-CE0DEA9D20FC}"/>
              </a:ext>
            </a:extLst>
          </p:cNvPr>
          <p:cNvSpPr txBox="1">
            <a:spLocks/>
          </p:cNvSpPr>
          <p:nvPr/>
        </p:nvSpPr>
        <p:spPr>
          <a:xfrm>
            <a:off x="601670" y="128470"/>
            <a:ext cx="7940660" cy="76352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chemeClr val="accent1">
                    <a:lumMod val="60000"/>
                    <a:lumOff val="4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a:t>ĐỒ ÁN GIỮA KỲ</a:t>
            </a:r>
          </a:p>
        </p:txBody>
      </p:sp>
      <p:pic>
        <p:nvPicPr>
          <p:cNvPr id="1028" name="Picture 4" descr="Pac-Man | Game | Lục Lọi Meme | Cộng đồng meme trực tuyến">
            <a:extLst>
              <a:ext uri="{FF2B5EF4-FFF2-40B4-BE49-F238E27FC236}">
                <a16:creationId xmlns:a16="http://schemas.microsoft.com/office/drawing/2014/main" id="{D693952D-EC70-F0CF-71D5-80AA5681E3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4" r="-100" b="29197"/>
          <a:stretch/>
        </p:blipFill>
        <p:spPr bwMode="auto">
          <a:xfrm>
            <a:off x="0" y="2902571"/>
            <a:ext cx="9144000" cy="224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98BE4A-2F3C-9B1C-1C9C-DFBA81CE68A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14CB19F-76E0-D17E-1538-1AE251326B8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017F479-A910-3F09-4D58-0A64E575F3B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5DF81CE-6BAA-80B7-CC90-D940C0C6BBFF}"/>
              </a:ext>
            </a:extLst>
          </p:cNvPr>
          <p:cNvSpPr>
            <a:spLocks noGrp="1"/>
          </p:cNvSpPr>
          <p:nvPr>
            <p:ph sz="quarter" idx="4"/>
          </p:nvPr>
        </p:nvSpPr>
        <p:spPr/>
        <p:txBody>
          <a:bodyPr/>
          <a:lstStyle/>
          <a:p>
            <a:endParaRPr lang="en-US"/>
          </a:p>
        </p:txBody>
      </p:sp>
      <p:sp>
        <p:nvSpPr>
          <p:cNvPr id="7" name="Rectangle: Rounded Corners 6">
            <a:extLst>
              <a:ext uri="{FF2B5EF4-FFF2-40B4-BE49-F238E27FC236}">
                <a16:creationId xmlns:a16="http://schemas.microsoft.com/office/drawing/2014/main" id="{9E664197-8DEA-86E4-BECF-075EE5F17C19}"/>
              </a:ext>
            </a:extLst>
          </p:cNvPr>
          <p:cNvSpPr/>
          <p:nvPr/>
        </p:nvSpPr>
        <p:spPr>
          <a:xfrm>
            <a:off x="143556" y="1197404"/>
            <a:ext cx="8856890" cy="39460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dirty="0">
                <a:solidFill>
                  <a:schemeClr val="bg1"/>
                </a:solidFill>
                <a:latin typeface="Times New Roman" panose="02020603050405020304" pitchFamily="18" charset="0"/>
                <a:cs typeface="Times New Roman" panose="02020603050405020304" pitchFamily="18" charset="0"/>
              </a:rPr>
              <a:t>function </a:t>
            </a:r>
            <a:r>
              <a:rPr lang="en-US" sz="1300" dirty="0">
                <a:solidFill>
                  <a:srgbClr val="00B0F0"/>
                </a:solidFill>
                <a:latin typeface="Times New Roman" panose="02020603050405020304" pitchFamily="18" charset="0"/>
                <a:cs typeface="Times New Roman" panose="02020603050405020304" pitchFamily="18" charset="0"/>
              </a:rPr>
              <a:t>UNIFORM-COST-SEARCH</a:t>
            </a:r>
            <a:r>
              <a:rPr lang="en-US" sz="13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300" dirty="0">
                <a:solidFill>
                  <a:schemeClr val="bg1"/>
                </a:solidFill>
                <a:latin typeface="Times New Roman" panose="02020603050405020304" pitchFamily="18" charset="0"/>
                <a:cs typeface="Times New Roman" panose="02020603050405020304" pitchFamily="18" charset="0"/>
              </a:rPr>
              <a:t>  node &lt;- a node with STATE = </a:t>
            </a:r>
            <a:r>
              <a:rPr lang="en-US" sz="1300" dirty="0" err="1">
                <a:solidFill>
                  <a:schemeClr val="bg1"/>
                </a:solidFill>
                <a:latin typeface="Times New Roman" panose="02020603050405020304" pitchFamily="18" charset="0"/>
                <a:cs typeface="Times New Roman" panose="02020603050405020304" pitchFamily="18" charset="0"/>
              </a:rPr>
              <a:t>problem.INITIAL</a:t>
            </a:r>
            <a:r>
              <a:rPr lang="en-US" sz="1300" dirty="0">
                <a:solidFill>
                  <a:schemeClr val="bg1"/>
                </a:solidFill>
                <a:latin typeface="Times New Roman" panose="02020603050405020304" pitchFamily="18" charset="0"/>
                <a:cs typeface="Times New Roman" panose="02020603050405020304" pitchFamily="18" charset="0"/>
              </a:rPr>
              <a:t>-STATE, PATH-COST = 0</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if problem INSTANCEOF </a:t>
            </a:r>
            <a:r>
              <a:rPr lang="en-US" sz="1300" dirty="0" err="1">
                <a:solidFill>
                  <a:schemeClr val="bg1"/>
                </a:solidFill>
                <a:latin typeface="Times New Roman" panose="02020603050405020304" pitchFamily="18" charset="0"/>
                <a:cs typeface="Times New Roman" panose="02020603050405020304" pitchFamily="18" charset="0"/>
              </a:rPr>
              <a:t>MultiFoodSearchProblem</a:t>
            </a:r>
            <a:r>
              <a:rPr lang="en-US" sz="1300" dirty="0">
                <a:solidFill>
                  <a:schemeClr val="bg1"/>
                </a:solidFill>
                <a:latin typeface="Times New Roman" panose="02020603050405020304" pitchFamily="18" charset="0"/>
                <a:cs typeface="Times New Roman" panose="02020603050405020304" pitchFamily="18" charset="0"/>
              </a:rPr>
              <a:t> AND LEN(</a:t>
            </a:r>
            <a:r>
              <a:rPr lang="en-US" sz="1300" dirty="0" err="1">
                <a:solidFill>
                  <a:schemeClr val="bg1"/>
                </a:solidFill>
                <a:latin typeface="Times New Roman" panose="02020603050405020304" pitchFamily="18" charset="0"/>
                <a:cs typeface="Times New Roman" panose="02020603050405020304" pitchFamily="18" charset="0"/>
              </a:rPr>
              <a:t>problem.all_dot</a:t>
            </a:r>
            <a:r>
              <a:rPr lang="en-US" sz="1300" dirty="0">
                <a:solidFill>
                  <a:schemeClr val="bg1"/>
                </a:solidFill>
                <a:latin typeface="Times New Roman" panose="02020603050405020304" pitchFamily="18" charset="0"/>
                <a:cs typeface="Times New Roman" panose="02020603050405020304" pitchFamily="18" charset="0"/>
              </a:rPr>
              <a:t>) == 0 then return node['STATE']</a:t>
            </a:r>
          </a:p>
          <a:p>
            <a:r>
              <a:rPr lang="en-US" sz="1300" dirty="0">
                <a:solidFill>
                  <a:schemeClr val="bg1"/>
                </a:solidFill>
                <a:latin typeface="Times New Roman" panose="02020603050405020304" pitchFamily="18" charset="0"/>
                <a:cs typeface="Times New Roman" panose="02020603050405020304" pitchFamily="18" charset="0"/>
              </a:rPr>
              <a:t>  frontier &lt;- a priority queue ordered by PATH-COST, with node as the element</a:t>
            </a:r>
          </a:p>
          <a:p>
            <a:r>
              <a:rPr lang="en-US" sz="1300" dirty="0">
                <a:solidFill>
                  <a:schemeClr val="bg1"/>
                </a:solidFill>
                <a:latin typeface="Times New Roman" panose="02020603050405020304" pitchFamily="18" charset="0"/>
                <a:cs typeface="Times New Roman" panose="02020603050405020304" pitchFamily="18" charset="0"/>
              </a:rPr>
              <a:t>  explored &lt;- an empty set</a:t>
            </a:r>
          </a:p>
          <a:p>
            <a:r>
              <a:rPr lang="en-US" sz="1300" dirty="0">
                <a:solidFill>
                  <a:schemeClr val="bg1"/>
                </a:solidFill>
                <a:latin typeface="Times New Roman" panose="02020603050405020304" pitchFamily="18" charset="0"/>
                <a:cs typeface="Times New Roman" panose="02020603050405020304" pitchFamily="18" charset="0"/>
              </a:rPr>
              <a:t>  loop do</a:t>
            </a:r>
          </a:p>
          <a:p>
            <a:r>
              <a:rPr lang="en-US" sz="1300" dirty="0">
                <a:solidFill>
                  <a:schemeClr val="bg1"/>
                </a:solidFill>
                <a:latin typeface="Times New Roman" panose="02020603050405020304" pitchFamily="18" charset="0"/>
                <a:cs typeface="Times New Roman" panose="02020603050405020304" pitchFamily="18" charset="0"/>
              </a:rPr>
              <a:t>    if EMPTY ? (frontier) then return failure</a:t>
            </a:r>
          </a:p>
          <a:p>
            <a:r>
              <a:rPr lang="en-US" sz="1300" dirty="0">
                <a:solidFill>
                  <a:schemeClr val="bg1"/>
                </a:solidFill>
                <a:latin typeface="Times New Roman" panose="02020603050405020304" pitchFamily="18" charset="0"/>
                <a:cs typeface="Times New Roman" panose="02020603050405020304" pitchFamily="18" charset="0"/>
              </a:rPr>
              <a:t>    node &lt;- POP(frontier) /* chooses the lowest-cost node in frontier */</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add </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to explored</a:t>
            </a:r>
          </a:p>
          <a:p>
            <a:r>
              <a:rPr lang="en-US" sz="1300" dirty="0">
                <a:solidFill>
                  <a:schemeClr val="bg1"/>
                </a:solidFill>
                <a:latin typeface="Times New Roman" panose="02020603050405020304" pitchFamily="18" charset="0"/>
                <a:cs typeface="Times New Roman" panose="02020603050405020304" pitchFamily="18" charset="0"/>
              </a:rPr>
              <a:t>    for each action in </a:t>
            </a:r>
            <a:r>
              <a:rPr lang="en-US" sz="1300" dirty="0" err="1">
                <a:solidFill>
                  <a:schemeClr val="bg1"/>
                </a:solidFill>
                <a:latin typeface="Times New Roman" panose="02020603050405020304" pitchFamily="18" charset="0"/>
                <a:cs typeface="Times New Roman" panose="02020603050405020304" pitchFamily="18" charset="0"/>
              </a:rPr>
              <a:t>problem.ACTIONS</a:t>
            </a:r>
            <a:r>
              <a:rPr lang="en-US" sz="1300" dirty="0">
                <a:solidFill>
                  <a:schemeClr val="bg1"/>
                </a:solidFill>
                <a:latin typeface="Times New Roman" panose="02020603050405020304" pitchFamily="18" charset="0"/>
                <a:cs typeface="Times New Roman" panose="02020603050405020304" pitchFamily="18" charset="0"/>
              </a:rPr>
              <a: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do</a:t>
            </a:r>
          </a:p>
          <a:p>
            <a:r>
              <a:rPr lang="en-US" sz="1300" dirty="0">
                <a:solidFill>
                  <a:schemeClr val="bg1"/>
                </a:solidFill>
                <a:latin typeface="Times New Roman" panose="02020603050405020304" pitchFamily="18" charset="0"/>
                <a:cs typeface="Times New Roman" panose="02020603050405020304" pitchFamily="18" charset="0"/>
              </a:rPr>
              <a:t>      child &lt; - CHILD - NODE(problem, node, action)</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not in explored or frontier then</a:t>
            </a:r>
          </a:p>
          <a:p>
            <a:r>
              <a:rPr lang="en-US" sz="1300" dirty="0">
                <a:solidFill>
                  <a:schemeClr val="bg1"/>
                </a:solidFill>
                <a:latin typeface="Times New Roman" panose="02020603050405020304" pitchFamily="18" charset="0"/>
                <a:cs typeface="Times New Roman" panose="02020603050405020304" pitchFamily="18" charset="0"/>
              </a:rPr>
              <a:t>        frontier &lt;- INSERT(</a:t>
            </a:r>
            <a:r>
              <a:rPr lang="en-US" sz="1300" dirty="0" err="1">
                <a:solidFill>
                  <a:schemeClr val="bg1"/>
                </a:solidFill>
                <a:latin typeface="Times New Roman" panose="02020603050405020304" pitchFamily="18" charset="0"/>
                <a:cs typeface="Times New Roman" panose="02020603050405020304" pitchFamily="18" charset="0"/>
              </a:rPr>
              <a:t>child,frontier</a:t>
            </a:r>
            <a:r>
              <a:rPr lang="en-US" sz="1300" dirty="0">
                <a:solidFill>
                  <a:schemeClr val="bg1"/>
                </a:solidFill>
                <a:latin typeface="Times New Roman" panose="02020603050405020304" pitchFamily="18" charset="0"/>
                <a:cs typeface="Times New Roman" panose="02020603050405020304" pitchFamily="18" charset="0"/>
              </a:rPr>
              <a:t>)</a:t>
            </a:r>
          </a:p>
          <a:p>
            <a:r>
              <a:rPr lang="en-US" sz="1300" dirty="0">
                <a:solidFill>
                  <a:schemeClr val="bg1"/>
                </a:solidFill>
                <a:latin typeface="Times New Roman" panose="02020603050405020304" pitchFamily="18" charset="0"/>
                <a:cs typeface="Times New Roman" panose="02020603050405020304" pitchFamily="18" charset="0"/>
              </a:rPr>
              <a:t>      else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in frontier with higher PATH-COST then</a:t>
            </a:r>
          </a:p>
          <a:p>
            <a:r>
              <a:rPr lang="en-US" sz="1300" dirty="0">
                <a:solidFill>
                  <a:schemeClr val="bg1"/>
                </a:solidFill>
                <a:latin typeface="Times New Roman" panose="02020603050405020304" pitchFamily="18" charset="0"/>
                <a:cs typeface="Times New Roman" panose="02020603050405020304" pitchFamily="18" charset="0"/>
              </a:rPr>
              <a:t>        replace that frontier node with child</a:t>
            </a:r>
          </a:p>
        </p:txBody>
      </p:sp>
      <p:sp>
        <p:nvSpPr>
          <p:cNvPr id="8" name="Title 1">
            <a:extLst>
              <a:ext uri="{FF2B5EF4-FFF2-40B4-BE49-F238E27FC236}">
                <a16:creationId xmlns:a16="http://schemas.microsoft.com/office/drawing/2014/main" id="{A2EABB51-CD45-695E-435B-FCCDACD69E19}"/>
              </a:ext>
            </a:extLst>
          </p:cNvPr>
          <p:cNvSpPr>
            <a:spLocks noGrp="1"/>
          </p:cNvSpPr>
          <p:nvPr>
            <p:ph type="title"/>
          </p:nvPr>
        </p:nvSpPr>
        <p:spPr>
          <a:xfrm>
            <a:off x="1670605" y="273941"/>
            <a:ext cx="8247062" cy="763587"/>
          </a:xfrm>
        </p:spPr>
        <p:txBody>
          <a:bodyPr>
            <a:noAutofit/>
          </a:bodyPr>
          <a:lstStyle/>
          <a:p>
            <a:pPr algn="ctr"/>
            <a:r>
              <a:rPr lang="en-US" sz="4800" dirty="0">
                <a:solidFill>
                  <a:schemeClr val="accent1">
                    <a:lumMod val="60000"/>
                    <a:lumOff val="40000"/>
                  </a:schemeClr>
                </a:solidFill>
                <a:latin typeface="Calibri (Headings)\\"/>
              </a:rPr>
              <a:t>GIẢI THUẬT UCS</a:t>
            </a:r>
            <a:endParaRPr lang="en-US" sz="4800" dirty="0">
              <a:solidFill>
                <a:schemeClr val="accent1">
                  <a:lumMod val="60000"/>
                  <a:lumOff val="40000"/>
                </a:schemeClr>
              </a:solidFill>
            </a:endParaRPr>
          </a:p>
        </p:txBody>
      </p:sp>
    </p:spTree>
    <p:extLst>
      <p:ext uri="{BB962C8B-B14F-4D97-AF65-F5344CB8AC3E}">
        <p14:creationId xmlns:p14="http://schemas.microsoft.com/office/powerpoint/2010/main" val="246699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Class &amp; Method</a:t>
            </a:r>
            <a:endParaRPr lang="en-US" sz="4800" dirty="0">
              <a:solidFill>
                <a:schemeClr val="accent1">
                  <a:lumMod val="60000"/>
                  <a:lumOff val="40000"/>
                </a:schemeClr>
              </a:solidFill>
            </a:endParaRPr>
          </a:p>
        </p:txBody>
      </p:sp>
      <p:graphicFrame>
        <p:nvGraphicFramePr>
          <p:cNvPr id="5" name="Table 5">
            <a:extLst>
              <a:ext uri="{FF2B5EF4-FFF2-40B4-BE49-F238E27FC236}">
                <a16:creationId xmlns:a16="http://schemas.microsoft.com/office/drawing/2014/main" id="{4BD7A822-6905-777D-B288-5D7482A6A89A}"/>
              </a:ext>
            </a:extLst>
          </p:cNvPr>
          <p:cNvGraphicFramePr>
            <a:graphicFrameLocks noGrp="1"/>
          </p:cNvGraphicFramePr>
          <p:nvPr>
            <p:extLst>
              <p:ext uri="{D42A27DB-BD31-4B8C-83A1-F6EECF244321}">
                <p14:modId xmlns:p14="http://schemas.microsoft.com/office/powerpoint/2010/main" val="3251224238"/>
              </p:ext>
            </p:extLst>
          </p:nvPr>
        </p:nvGraphicFramePr>
        <p:xfrm>
          <a:off x="639846" y="1691485"/>
          <a:ext cx="7864308" cy="2194560"/>
        </p:xfrm>
        <a:graphic>
          <a:graphicData uri="http://schemas.openxmlformats.org/drawingml/2006/table">
            <a:tbl>
              <a:tblPr firstRow="1" bandRow="1">
                <a:tableStyleId>{5C22544A-7EE6-4342-B048-85BDC9FD1C3A}</a:tableStyleId>
              </a:tblPr>
              <a:tblGrid>
                <a:gridCol w="2621436">
                  <a:extLst>
                    <a:ext uri="{9D8B030D-6E8A-4147-A177-3AD203B41FA5}">
                      <a16:colId xmlns:a16="http://schemas.microsoft.com/office/drawing/2014/main" val="2310128727"/>
                    </a:ext>
                  </a:extLst>
                </a:gridCol>
                <a:gridCol w="2621436">
                  <a:extLst>
                    <a:ext uri="{9D8B030D-6E8A-4147-A177-3AD203B41FA5}">
                      <a16:colId xmlns:a16="http://schemas.microsoft.com/office/drawing/2014/main" val="3794181389"/>
                    </a:ext>
                  </a:extLst>
                </a:gridCol>
                <a:gridCol w="2621436">
                  <a:extLst>
                    <a:ext uri="{9D8B030D-6E8A-4147-A177-3AD203B41FA5}">
                      <a16:colId xmlns:a16="http://schemas.microsoft.com/office/drawing/2014/main" val="3901533497"/>
                    </a:ext>
                  </a:extLst>
                </a:gridCol>
              </a:tblGrid>
              <a:tr h="284963">
                <a:tc>
                  <a:txBody>
                    <a:bodyPr/>
                    <a:lstStyle/>
                    <a:p>
                      <a:pPr algn="ctr"/>
                      <a:r>
                        <a:rPr lang="en-US" dirty="0"/>
                        <a:t>Class</a:t>
                      </a:r>
                    </a:p>
                  </a:txBody>
                  <a:tcPr/>
                </a:tc>
                <a:tc>
                  <a:txBody>
                    <a:bodyPr/>
                    <a:lstStyle/>
                    <a:p>
                      <a:pPr algn="ctr"/>
                      <a:r>
                        <a:rPr lang="en-US" dirty="0"/>
                        <a:t>Property</a:t>
                      </a:r>
                    </a:p>
                  </a:txBody>
                  <a:tcPr/>
                </a:tc>
                <a:tc>
                  <a:txBody>
                    <a:bodyPr/>
                    <a:lstStyle/>
                    <a:p>
                      <a:pPr algn="ctr"/>
                      <a:r>
                        <a:rPr lang="en-US" dirty="0"/>
                        <a:t>Method</a:t>
                      </a:r>
                    </a:p>
                  </a:txBody>
                  <a:tcPr/>
                </a:tc>
                <a:extLst>
                  <a:ext uri="{0D108BD9-81ED-4DB2-BD59-A6C34878D82A}">
                    <a16:rowId xmlns:a16="http://schemas.microsoft.com/office/drawing/2014/main" val="128900400"/>
                  </a:ext>
                </a:extLst>
              </a:tr>
              <a:tr h="712408">
                <a:tc>
                  <a:txBody>
                    <a:bodyPr/>
                    <a:lstStyle/>
                    <a:p>
                      <a:r>
                        <a:rPr lang="en-US" dirty="0" err="1"/>
                        <a:t>SingleFoodSearchProblem</a:t>
                      </a:r>
                      <a:endParaRPr lang="en-US" dirty="0"/>
                    </a:p>
                  </a:txBody>
                  <a:tcPr/>
                </a:tc>
                <a:tc>
                  <a:txBody>
                    <a:bodyPr/>
                    <a:lstStyle/>
                    <a:p>
                      <a:r>
                        <a:rPr lang="en-US" sz="1800" b="0" i="0" kern="1200" dirty="0">
                          <a:solidFill>
                            <a:schemeClr val="dk1"/>
                          </a:solidFill>
                          <a:effectLst/>
                          <a:latin typeface="+mn-lt"/>
                          <a:ea typeface="+mn-ea"/>
                          <a:cs typeface="+mn-cs"/>
                        </a:rPr>
                        <a:t>state, node, </a:t>
                      </a:r>
                      <a:r>
                        <a:rPr lang="en-US" sz="1800" b="0" i="0" kern="1200" dirty="0" err="1">
                          <a:solidFill>
                            <a:schemeClr val="dk1"/>
                          </a:solidFill>
                          <a:effectLst/>
                          <a:latin typeface="+mn-lt"/>
                          <a:ea typeface="+mn-ea"/>
                          <a:cs typeface="+mn-cs"/>
                        </a:rPr>
                        <a:t>initialState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successorFn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goalTestFn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pathCostFn</a:t>
                      </a:r>
                      <a:endParaRPr lang="en-US" dirty="0"/>
                    </a:p>
                  </a:txBody>
                  <a:tcPr/>
                </a:tc>
                <a:tc>
                  <a:txBody>
                    <a:bodyPr/>
                    <a:lstStyle/>
                    <a:p>
                      <a:r>
                        <a:rPr lang="en-US" sz="1800" b="0" i="0" kern="1200" dirty="0" err="1">
                          <a:solidFill>
                            <a:schemeClr val="dk1"/>
                          </a:solidFill>
                          <a:effectLst/>
                          <a:latin typeface="+mn-lt"/>
                          <a:ea typeface="+mn-ea"/>
                          <a:cs typeface="+mn-cs"/>
                        </a:rPr>
                        <a:t>readMaze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printMaze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78698814"/>
                  </a:ext>
                </a:extLst>
              </a:tr>
              <a:tr h="712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MultiFoodSearchProblem</a:t>
                      </a:r>
                      <a:endParaRPr lang="en-US" dirty="0"/>
                    </a:p>
                  </a:txBody>
                  <a:tcPr/>
                </a:tc>
                <a:tc>
                  <a:txBody>
                    <a:bodyPr/>
                    <a:lstStyle/>
                    <a:p>
                      <a:r>
                        <a:rPr lang="en-US" sz="1800" b="0" i="0" kern="1200" dirty="0">
                          <a:solidFill>
                            <a:schemeClr val="dk1"/>
                          </a:solidFill>
                          <a:effectLst/>
                          <a:latin typeface="+mn-lt"/>
                          <a:ea typeface="+mn-ea"/>
                          <a:cs typeface="+mn-cs"/>
                        </a:rPr>
                        <a:t>state, node, </a:t>
                      </a:r>
                      <a:r>
                        <a:rPr lang="en-US" sz="1800" b="0" i="0" kern="1200" dirty="0" err="1">
                          <a:solidFill>
                            <a:schemeClr val="dk1"/>
                          </a:solidFill>
                          <a:effectLst/>
                          <a:latin typeface="+mn-lt"/>
                          <a:ea typeface="+mn-ea"/>
                          <a:cs typeface="+mn-cs"/>
                        </a:rPr>
                        <a:t>initialState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successorFn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goalTestFn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pathCostFn</a:t>
                      </a:r>
                      <a:endParaRPr lang="en-US" dirty="0"/>
                    </a:p>
                  </a:txBody>
                  <a:tcPr/>
                </a:tc>
                <a:tc>
                  <a:txBody>
                    <a:bodyPr/>
                    <a:lstStyle/>
                    <a:p>
                      <a:r>
                        <a:rPr lang="en-US" sz="1800" b="0" i="0" kern="1200" dirty="0" err="1">
                          <a:solidFill>
                            <a:schemeClr val="dk1"/>
                          </a:solidFill>
                          <a:effectLst/>
                          <a:latin typeface="+mn-lt"/>
                          <a:ea typeface="+mn-ea"/>
                          <a:cs typeface="+mn-cs"/>
                        </a:rPr>
                        <a:t>readMaze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printMaze</a:t>
                      </a:r>
                      <a:r>
                        <a:rPr lang="en-US" sz="1800" b="0" i="0" kern="1200" dirty="0">
                          <a:solidFill>
                            <a:schemeClr val="dk1"/>
                          </a:solidFill>
                          <a:effectLst/>
                          <a:latin typeface="+mn-lt"/>
                          <a:ea typeface="+mn-ea"/>
                          <a:cs typeface="+mn-cs"/>
                        </a:rPr>
                        <a:t>(), animate()</a:t>
                      </a:r>
                      <a:endParaRPr lang="en-US" dirty="0"/>
                    </a:p>
                  </a:txBody>
                  <a:tcPr/>
                </a:tc>
                <a:extLst>
                  <a:ext uri="{0D108BD9-81ED-4DB2-BD59-A6C34878D82A}">
                    <a16:rowId xmlns:a16="http://schemas.microsoft.com/office/drawing/2014/main" val="3374107784"/>
                  </a:ext>
                </a:extLst>
              </a:tr>
            </a:tbl>
          </a:graphicData>
        </a:graphic>
      </p:graphicFrame>
      <p:sp>
        <p:nvSpPr>
          <p:cNvPr id="8" name="TextBox 7">
            <a:extLst>
              <a:ext uri="{FF2B5EF4-FFF2-40B4-BE49-F238E27FC236}">
                <a16:creationId xmlns:a16="http://schemas.microsoft.com/office/drawing/2014/main" id="{9CC7F486-9110-1E05-7ACF-BCA751858C65}"/>
              </a:ext>
            </a:extLst>
          </p:cNvPr>
          <p:cNvSpPr txBox="1"/>
          <p:nvPr/>
        </p:nvSpPr>
        <p:spPr>
          <a:xfrm>
            <a:off x="-619970" y="1318067"/>
            <a:ext cx="3970329" cy="677108"/>
          </a:xfrm>
          <a:prstGeom prst="rect">
            <a:avLst/>
          </a:prstGeom>
          <a:noFill/>
        </p:spPr>
        <p:txBody>
          <a:bodyPr wrap="square" rtlCol="0">
            <a:spAutoFit/>
          </a:bodyPr>
          <a:lstStyle/>
          <a:p>
            <a:pPr algn="ctr"/>
            <a:r>
              <a:rPr lang="vi-VN" sz="2000" b="1" i="0" dirty="0">
                <a:effectLst/>
                <a:latin typeface="Calibri" panose="020F0502020204030204" pitchFamily="34" charset="0"/>
                <a:ea typeface="Calibri" panose="020F0502020204030204" pitchFamily="34" charset="0"/>
                <a:cs typeface="Calibri" panose="020F0502020204030204" pitchFamily="34" charset="0"/>
              </a:rPr>
              <a:t>Các lớp được sử dụng</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vi-VN" b="1" i="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
        <p:nvSpPr>
          <p:cNvPr id="9" name="TextBox 8">
            <a:extLst>
              <a:ext uri="{FF2B5EF4-FFF2-40B4-BE49-F238E27FC236}">
                <a16:creationId xmlns:a16="http://schemas.microsoft.com/office/drawing/2014/main" id="{54EB5C47-4CAF-A594-F499-7A9A93B0E998}"/>
              </a:ext>
            </a:extLst>
          </p:cNvPr>
          <p:cNvSpPr txBox="1"/>
          <p:nvPr/>
        </p:nvSpPr>
        <p:spPr>
          <a:xfrm>
            <a:off x="-619970" y="3920909"/>
            <a:ext cx="3970329" cy="677108"/>
          </a:xfrm>
          <a:prstGeom prst="rect">
            <a:avLst/>
          </a:prstGeom>
          <a:noFill/>
        </p:spPr>
        <p:txBody>
          <a:bodyPr wrap="square" rtlCol="0">
            <a:spAutoFit/>
          </a:bodyPr>
          <a:lstStyle/>
          <a:p>
            <a:pPr algn="ctr"/>
            <a:r>
              <a:rPr lang="vi-VN" sz="2000" b="1" i="0" dirty="0">
                <a:effectLst/>
                <a:latin typeface="Calibri" panose="020F0502020204030204" pitchFamily="34" charset="0"/>
                <a:ea typeface="Calibri" panose="020F0502020204030204" pitchFamily="34" charset="0"/>
                <a:cs typeface="Calibri" panose="020F0502020204030204" pitchFamily="34" charset="0"/>
              </a:rPr>
              <a:t>Các lớp được sử dụng</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vi-VN" b="1" i="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9372254-0CD0-A9CE-6832-7BE0A26A2F4F}"/>
              </a:ext>
            </a:extLst>
          </p:cNvPr>
          <p:cNvSpPr txBox="1"/>
          <p:nvPr/>
        </p:nvSpPr>
        <p:spPr>
          <a:xfrm>
            <a:off x="2586835" y="4044491"/>
            <a:ext cx="1718227" cy="923330"/>
          </a:xfrm>
          <a:prstGeom prst="rect">
            <a:avLst/>
          </a:prstGeom>
          <a:noFill/>
        </p:spPr>
        <p:txBody>
          <a:bodyPr wrap="none" rtlCol="0">
            <a:spAutoFit/>
          </a:bodyPr>
          <a:lstStyle/>
          <a:p>
            <a:pPr marL="285750" indent="-285750">
              <a:buFont typeface="Courier New" panose="02070309020205020404" pitchFamily="49" charset="0"/>
              <a:buChar char="o"/>
            </a:pPr>
            <a:r>
              <a:rPr lang="en-US" dirty="0" err="1"/>
              <a:t>bfs</a:t>
            </a:r>
            <a:r>
              <a:rPr lang="en-US" dirty="0"/>
              <a:t>(problem)</a:t>
            </a:r>
          </a:p>
          <a:p>
            <a:pPr marL="285750" indent="-285750">
              <a:buFont typeface="Courier New" panose="02070309020205020404" pitchFamily="49" charset="0"/>
              <a:buChar char="o"/>
            </a:pPr>
            <a:r>
              <a:rPr lang="en-US" dirty="0" err="1"/>
              <a:t>dfs</a:t>
            </a:r>
            <a:r>
              <a:rPr lang="en-US" dirty="0"/>
              <a:t>(problem)</a:t>
            </a:r>
          </a:p>
          <a:p>
            <a:pPr marL="285750" indent="-285750">
              <a:buFont typeface="Courier New" panose="02070309020205020404" pitchFamily="49" charset="0"/>
              <a:buChar char="o"/>
            </a:pPr>
            <a:r>
              <a:rPr lang="en-US" dirty="0" err="1"/>
              <a:t>ucs</a:t>
            </a:r>
            <a:r>
              <a:rPr lang="en-US" dirty="0"/>
              <a:t>(problem)</a:t>
            </a:r>
          </a:p>
        </p:txBody>
      </p:sp>
    </p:spTree>
    <p:extLst>
      <p:ext uri="{BB962C8B-B14F-4D97-AF65-F5344CB8AC3E}">
        <p14:creationId xmlns:p14="http://schemas.microsoft.com/office/powerpoint/2010/main" val="302496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DEMO</a:t>
            </a:r>
            <a:endParaRPr lang="en-US" sz="4800" dirty="0">
              <a:solidFill>
                <a:schemeClr val="accent1">
                  <a:lumMod val="60000"/>
                  <a:lumOff val="40000"/>
                </a:schemeClr>
              </a:solidFill>
            </a:endParaRPr>
          </a:p>
        </p:txBody>
      </p:sp>
      <p:sp>
        <p:nvSpPr>
          <p:cNvPr id="5" name="TextBox 4">
            <a:extLst>
              <a:ext uri="{FF2B5EF4-FFF2-40B4-BE49-F238E27FC236}">
                <a16:creationId xmlns:a16="http://schemas.microsoft.com/office/drawing/2014/main" id="{030D2AAF-9177-A746-15B1-7B08182DD76D}"/>
              </a:ext>
            </a:extLst>
          </p:cNvPr>
          <p:cNvSpPr txBox="1"/>
          <p:nvPr/>
        </p:nvSpPr>
        <p:spPr>
          <a:xfrm>
            <a:off x="143554" y="2683331"/>
            <a:ext cx="870418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hlinkClick r:id="rId2"/>
              </a:rPr>
              <a:t>https://qiao.github.io/PathFinding.js/visual/</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6C251352-38A0-F640-9EE6-54E73B988348}"/>
              </a:ext>
            </a:extLst>
          </p:cNvPr>
          <p:cNvSpPr txBox="1"/>
          <p:nvPr/>
        </p:nvSpPr>
        <p:spPr>
          <a:xfrm>
            <a:off x="143555" y="1808225"/>
            <a:ext cx="4886560" cy="597087"/>
          </a:xfrm>
          <a:prstGeom prst="rect">
            <a:avLst/>
          </a:prstGeom>
          <a:noFill/>
        </p:spPr>
        <p:txBody>
          <a:bodyPr wrap="square" rtlCol="0">
            <a:spAutoFit/>
          </a:bodyPr>
          <a:lstStyle/>
          <a:p>
            <a:pPr>
              <a:lnSpc>
                <a:spcPct val="80000"/>
              </a:lnSpc>
              <a:spcBef>
                <a:spcPct val="0"/>
              </a:spcBef>
            </a:pPr>
            <a:r>
              <a:rPr lang="en-US" sz="4000" dirty="0">
                <a:solidFill>
                  <a:srgbClr val="1D3A00"/>
                </a:solidFill>
                <a:effectLst>
                  <a:outerShdw blurRad="50800" dist="38100" dir="2700000" algn="tl" rotWithShape="0">
                    <a:prstClr val="black">
                      <a:alpha val="40000"/>
                    </a:prstClr>
                  </a:outerShdw>
                </a:effectLst>
                <a:latin typeface="+mj-lt"/>
                <a:ea typeface="+mj-ea"/>
                <a:cs typeface="+mj-cs"/>
              </a:rPr>
              <a:t>Link </a:t>
            </a:r>
            <a:r>
              <a:rPr lang="en-US" sz="4000" dirty="0" err="1">
                <a:solidFill>
                  <a:srgbClr val="1D3A00"/>
                </a:solidFill>
                <a:effectLst>
                  <a:outerShdw blurRad="50800" dist="38100" dir="2700000" algn="tl" rotWithShape="0">
                    <a:prstClr val="black">
                      <a:alpha val="40000"/>
                    </a:prstClr>
                  </a:outerShdw>
                </a:effectLst>
                <a:latin typeface="+mj-lt"/>
                <a:ea typeface="+mj-ea"/>
                <a:cs typeface="+mj-cs"/>
              </a:rPr>
              <a:t>chạy</a:t>
            </a:r>
            <a:r>
              <a:rPr lang="en-US" sz="4000" dirty="0">
                <a:solidFill>
                  <a:srgbClr val="1D3A00"/>
                </a:solidFill>
                <a:effectLst>
                  <a:outerShdw blurRad="50800" dist="38100" dir="2700000" algn="tl" rotWithShape="0">
                    <a:prstClr val="black">
                      <a:alpha val="40000"/>
                    </a:prstClr>
                  </a:outerShdw>
                </a:effectLst>
                <a:latin typeface="+mj-lt"/>
                <a:ea typeface="+mj-ea"/>
                <a:cs typeface="+mj-cs"/>
              </a:rPr>
              <a:t> demo:</a:t>
            </a:r>
          </a:p>
        </p:txBody>
      </p:sp>
    </p:spTree>
    <p:extLst>
      <p:ext uri="{BB962C8B-B14F-4D97-AF65-F5344CB8AC3E}">
        <p14:creationId xmlns:p14="http://schemas.microsoft.com/office/powerpoint/2010/main" val="308216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1249002"/>
            <a:ext cx="2748690" cy="3817625"/>
          </a:xfrm>
          <a:ln>
            <a:noFill/>
          </a:ln>
        </p:spPr>
        <p:txBody>
          <a:bodyPr>
            <a:noAutofit/>
          </a:bodyPr>
          <a:lstStyle/>
          <a:p>
            <a:pPr algn="ctr"/>
            <a:r>
              <a:rPr lang="en-US" sz="6600" dirty="0">
                <a:solidFill>
                  <a:schemeClr val="accent1">
                    <a:lumMod val="50000"/>
                  </a:schemeClr>
                </a:solidFill>
              </a:rPr>
              <a:t>TỔNG QUAN CÂU 2</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ACDF2EC9-B751-00F3-C5B0-0AF2A8610F66}"/>
              </a:ext>
            </a:extLst>
          </p:cNvPr>
          <p:cNvPicPr>
            <a:picLocks noChangeAspect="1"/>
          </p:cNvPicPr>
          <p:nvPr/>
        </p:nvPicPr>
        <p:blipFill>
          <a:blip r:embed="rId3"/>
          <a:stretch>
            <a:fillRect/>
          </a:stretch>
        </p:blipFill>
        <p:spPr>
          <a:xfrm>
            <a:off x="4266590" y="1172130"/>
            <a:ext cx="4877410" cy="3971370"/>
          </a:xfrm>
          <a:prstGeom prst="rect">
            <a:avLst/>
          </a:prstGeom>
        </p:spPr>
      </p:pic>
      <p:sp>
        <p:nvSpPr>
          <p:cNvPr id="5" name="Title 3">
            <a:extLst>
              <a:ext uri="{FF2B5EF4-FFF2-40B4-BE49-F238E27FC236}">
                <a16:creationId xmlns:a16="http://schemas.microsoft.com/office/drawing/2014/main" id="{F9707B81-1D8E-A9B6-E5BA-0733EFC0370E}"/>
              </a:ext>
            </a:extLst>
          </p:cNvPr>
          <p:cNvSpPr txBox="1">
            <a:spLocks/>
          </p:cNvSpPr>
          <p:nvPr/>
        </p:nvSpPr>
        <p:spPr>
          <a:xfrm>
            <a:off x="2730390" y="92906"/>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Best-First Search</a:t>
            </a:r>
          </a:p>
        </p:txBody>
      </p:sp>
    </p:spTree>
    <p:extLst>
      <p:ext uri="{BB962C8B-B14F-4D97-AF65-F5344CB8AC3E}">
        <p14:creationId xmlns:p14="http://schemas.microsoft.com/office/powerpoint/2010/main" val="153404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0605" y="128470"/>
            <a:ext cx="7940660" cy="763525"/>
          </a:xfrm>
        </p:spPr>
        <p:txBody>
          <a:bodyPr>
            <a:normAutofit/>
          </a:bodyPr>
          <a:lstStyle/>
          <a:p>
            <a:pPr algn="ctr"/>
            <a:r>
              <a:rPr lang="en-US" sz="4400" dirty="0">
                <a:solidFill>
                  <a:schemeClr val="accent1">
                    <a:lumMod val="40000"/>
                    <a:lumOff val="60000"/>
                  </a:schemeClr>
                </a:solidFill>
              </a:rPr>
              <a:t>GIỚI THIỆU</a:t>
            </a:r>
          </a:p>
        </p:txBody>
      </p:sp>
      <p:sp>
        <p:nvSpPr>
          <p:cNvPr id="7" name="Content Placeholder 2">
            <a:extLst>
              <a:ext uri="{FF2B5EF4-FFF2-40B4-BE49-F238E27FC236}">
                <a16:creationId xmlns:a16="http://schemas.microsoft.com/office/drawing/2014/main" id="{D63BEE8F-6331-2091-3817-7E420CDFC3BA}"/>
              </a:ext>
            </a:extLst>
          </p:cNvPr>
          <p:cNvSpPr txBox="1">
            <a:spLocks/>
          </p:cNvSpPr>
          <p:nvPr/>
        </p:nvSpPr>
        <p:spPr>
          <a:xfrm>
            <a:off x="601670" y="1857424"/>
            <a:ext cx="7177136" cy="259598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lnSpc>
                <a:spcPct val="170000"/>
              </a:lnSpc>
              <a:buFont typeface="Courier New" panose="02070309020205020404" pitchFamily="49" charset="0"/>
              <a:buChar char="o"/>
            </a:pPr>
            <a:r>
              <a:rPr lang="en-US" sz="2000" dirty="0"/>
              <a:t>Best-First-Search</a:t>
            </a: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SingleFoodSearchProblem</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MultiFoodSearchProblem</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Hàm heuristic</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2BCCD02-AD3D-3C1A-5D19-DC4C3A7E361E}"/>
              </a:ext>
            </a:extLst>
          </p:cNvPr>
          <p:cNvSpPr txBox="1"/>
          <p:nvPr/>
        </p:nvSpPr>
        <p:spPr>
          <a:xfrm>
            <a:off x="448965" y="1350110"/>
            <a:ext cx="5191970" cy="461665"/>
          </a:xfrm>
          <a:prstGeom prst="rect">
            <a:avLst/>
          </a:prstGeom>
          <a:noFill/>
        </p:spPr>
        <p:txBody>
          <a:bodyPr wrap="square" rtlCol="0">
            <a:spAutoFit/>
          </a:bodyPr>
          <a:lstStyle/>
          <a:p>
            <a:r>
              <a:rPr lang="en-US" sz="2400" dirty="0" err="1">
                <a:solidFill>
                  <a:schemeClr val="tx2">
                    <a:lumMod val="75000"/>
                  </a:schemeClr>
                </a:solidFill>
              </a:rPr>
              <a:t>Những</a:t>
            </a:r>
            <a:r>
              <a:rPr lang="en-US" sz="2400" dirty="0">
                <a:solidFill>
                  <a:schemeClr val="tx2">
                    <a:lumMod val="75000"/>
                  </a:schemeClr>
                </a:solidFill>
              </a:rPr>
              <a:t> </a:t>
            </a:r>
            <a:r>
              <a:rPr lang="en-US" sz="2400" dirty="0" err="1">
                <a:solidFill>
                  <a:schemeClr val="tx2">
                    <a:lumMod val="75000"/>
                  </a:schemeClr>
                </a:solidFill>
              </a:rPr>
              <a:t>sẽ</a:t>
            </a:r>
            <a:r>
              <a:rPr lang="en-US" sz="2400" dirty="0">
                <a:solidFill>
                  <a:schemeClr val="tx2">
                    <a:lumMod val="75000"/>
                  </a:schemeClr>
                </a:solidFill>
              </a:rPr>
              <a:t> </a:t>
            </a:r>
            <a:r>
              <a:rPr lang="en-US" sz="2400" dirty="0" err="1">
                <a:solidFill>
                  <a:schemeClr val="tx2">
                    <a:lumMod val="75000"/>
                  </a:schemeClr>
                </a:solidFill>
              </a:rPr>
              <a:t>có</a:t>
            </a:r>
            <a:r>
              <a:rPr lang="en-US" sz="2400" dirty="0">
                <a:solidFill>
                  <a:schemeClr val="tx2">
                    <a:lumMod val="75000"/>
                  </a:schemeClr>
                </a:solidFill>
              </a:rPr>
              <a:t> </a:t>
            </a:r>
            <a:r>
              <a:rPr lang="en-US" sz="2400" dirty="0" err="1">
                <a:solidFill>
                  <a:schemeClr val="tx2">
                    <a:lumMod val="75000"/>
                  </a:schemeClr>
                </a:solidFill>
              </a:rPr>
              <a:t>trong</a:t>
            </a:r>
            <a:r>
              <a:rPr lang="en-US" sz="2400" dirty="0">
                <a:solidFill>
                  <a:schemeClr val="tx2">
                    <a:lumMod val="75000"/>
                  </a:schemeClr>
                </a:solidFill>
              </a:rPr>
              <a:t> </a:t>
            </a:r>
            <a:r>
              <a:rPr lang="en-US" sz="2400" dirty="0" err="1">
                <a:solidFill>
                  <a:schemeClr val="tx2">
                    <a:lumMod val="75000"/>
                  </a:schemeClr>
                </a:solidFill>
              </a:rPr>
              <a:t>bài</a:t>
            </a:r>
            <a:r>
              <a:rPr lang="en-US" sz="2400" dirty="0">
                <a:solidFill>
                  <a:schemeClr val="tx2">
                    <a:lumMod val="75000"/>
                  </a:schemeClr>
                </a:solidFill>
              </a:rPr>
              <a:t> </a:t>
            </a:r>
            <a:r>
              <a:rPr lang="en-US" sz="2400" dirty="0" err="1">
                <a:solidFill>
                  <a:schemeClr val="tx2">
                    <a:lumMod val="75000"/>
                  </a:schemeClr>
                </a:solidFill>
              </a:rPr>
              <a:t>toán</a:t>
            </a:r>
            <a:r>
              <a:rPr lang="en-US" sz="2400" dirty="0">
                <a:solidFill>
                  <a:schemeClr val="tx2">
                    <a:lumMod val="75000"/>
                  </a:schemeClr>
                </a:solidFill>
              </a:rPr>
              <a:t> </a:t>
            </a:r>
            <a:r>
              <a:rPr lang="en-US" sz="2400" dirty="0" err="1">
                <a:solidFill>
                  <a:schemeClr val="tx2">
                    <a:lumMod val="75000"/>
                  </a:schemeClr>
                </a:solidFill>
              </a:rPr>
              <a:t>này</a:t>
            </a:r>
            <a:r>
              <a:rPr lang="en-US" sz="2400" dirty="0">
                <a:solidFill>
                  <a:schemeClr val="tx2">
                    <a:lumMod val="75000"/>
                  </a:schemeClr>
                </a:solidFill>
              </a:rPr>
              <a:t>:</a:t>
            </a:r>
          </a:p>
        </p:txBody>
      </p:sp>
    </p:spTree>
    <p:extLst>
      <p:ext uri="{BB962C8B-B14F-4D97-AF65-F5344CB8AC3E}">
        <p14:creationId xmlns:p14="http://schemas.microsoft.com/office/powerpoint/2010/main" val="312562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0" y="140705"/>
            <a:ext cx="5955495" cy="903996"/>
          </a:xfrm>
        </p:spPr>
        <p:txBody>
          <a:bodyPr>
            <a:noAutofit/>
          </a:bodyPr>
          <a:lstStyle/>
          <a:p>
            <a:pPr algn="ctr"/>
            <a:r>
              <a:rPr lang="en-US" sz="2400" dirty="0">
                <a:solidFill>
                  <a:schemeClr val="accent1">
                    <a:lumMod val="40000"/>
                    <a:lumOff val="60000"/>
                  </a:schemeClr>
                </a:solidFill>
              </a:rPr>
              <a:t>HEURISTIC </a:t>
            </a:r>
            <a:br>
              <a:rPr lang="en-US" sz="2400" dirty="0">
                <a:solidFill>
                  <a:schemeClr val="accent1">
                    <a:lumMod val="40000"/>
                    <a:lumOff val="60000"/>
                  </a:schemeClr>
                </a:solidFill>
              </a:rPr>
            </a:br>
            <a:r>
              <a:rPr lang="en-US" sz="2400" dirty="0">
                <a:solidFill>
                  <a:schemeClr val="accent1">
                    <a:lumMod val="40000"/>
                    <a:lumOff val="60000"/>
                  </a:schemeClr>
                </a:solidFill>
              </a:rPr>
              <a:t>&amp;</a:t>
            </a:r>
            <a:br>
              <a:rPr lang="en-US" sz="2400" dirty="0">
                <a:solidFill>
                  <a:schemeClr val="accent1">
                    <a:lumMod val="40000"/>
                    <a:lumOff val="60000"/>
                  </a:schemeClr>
                </a:solidFill>
              </a:rPr>
            </a:br>
            <a:r>
              <a:rPr lang="en-US" sz="2400" dirty="0">
                <a:solidFill>
                  <a:schemeClr val="accent1">
                    <a:lumMod val="40000"/>
                    <a:lumOff val="60000"/>
                  </a:schemeClr>
                </a:solidFill>
              </a:rPr>
              <a:t> SINGLEFOODSEARCHPROBLEM</a:t>
            </a:r>
          </a:p>
        </p:txBody>
      </p:sp>
      <p:sp>
        <p:nvSpPr>
          <p:cNvPr id="5" name="Content Placeholder 2">
            <a:extLst>
              <a:ext uri="{FF2B5EF4-FFF2-40B4-BE49-F238E27FC236}">
                <a16:creationId xmlns:a16="http://schemas.microsoft.com/office/drawing/2014/main" id="{E8FFF10D-807F-213A-700E-95D67623D383}"/>
              </a:ext>
            </a:extLst>
          </p:cNvPr>
          <p:cNvSpPr txBox="1">
            <a:spLocks/>
          </p:cNvSpPr>
          <p:nvPr/>
        </p:nvSpPr>
        <p:spPr>
          <a:xfrm>
            <a:off x="296260" y="1169470"/>
            <a:ext cx="7024430" cy="61082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1800" dirty="0" err="1"/>
              <a:t>Hàm</a:t>
            </a:r>
            <a:r>
              <a:rPr lang="en-US" sz="1800" dirty="0"/>
              <a:t> heuristic </a:t>
            </a:r>
            <a:r>
              <a:rPr lang="en-US" sz="1800" dirty="0" err="1"/>
              <a:t>và</a:t>
            </a:r>
            <a:r>
              <a:rPr lang="en-US" sz="1800" dirty="0"/>
              <a:t> </a:t>
            </a:r>
            <a:r>
              <a:rPr lang="en-US" sz="1800" dirty="0" err="1"/>
              <a:t>vai</a:t>
            </a:r>
            <a:r>
              <a:rPr lang="en-US" sz="1800" dirty="0"/>
              <a:t> </a:t>
            </a:r>
            <a:r>
              <a:rPr lang="en-US" sz="1800" dirty="0" err="1"/>
              <a:t>trò</a:t>
            </a:r>
            <a:r>
              <a:rPr lang="en-US" sz="1800" dirty="0"/>
              <a:t> </a:t>
            </a:r>
            <a:r>
              <a:rPr lang="en-US" sz="1800" dirty="0" err="1"/>
              <a:t>của</a:t>
            </a:r>
            <a:r>
              <a:rPr lang="en-US" sz="1800" dirty="0"/>
              <a:t> </a:t>
            </a:r>
            <a:r>
              <a:rPr lang="en-US" sz="1800" dirty="0" err="1"/>
              <a:t>nó</a:t>
            </a:r>
            <a:r>
              <a:rPr lang="en-US" sz="1800" dirty="0"/>
              <a:t> </a:t>
            </a:r>
            <a:r>
              <a:rPr lang="en-US" sz="1800" dirty="0" err="1"/>
              <a:t>trong</a:t>
            </a:r>
            <a:r>
              <a:rPr lang="en-US" sz="1800" dirty="0"/>
              <a:t> </a:t>
            </a:r>
            <a:r>
              <a:rPr lang="en-US" sz="1800" dirty="0" err="1"/>
              <a:t>bài</a:t>
            </a:r>
            <a:r>
              <a:rPr lang="en-US" sz="1800" dirty="0"/>
              <a:t> </a:t>
            </a:r>
            <a:r>
              <a:rPr lang="en-US" sz="1800" dirty="0" err="1"/>
              <a:t>toán</a:t>
            </a:r>
            <a:r>
              <a:rPr lang="en-US" sz="1800" dirty="0"/>
              <a:t> </a:t>
            </a:r>
            <a:r>
              <a:rPr lang="en-US" sz="1800" dirty="0" err="1"/>
              <a:t>SingleFoodSearchProblem</a:t>
            </a:r>
            <a:r>
              <a:rPr lang="en-US" sz="1800" dirty="0"/>
              <a:t>:</a:t>
            </a:r>
          </a:p>
        </p:txBody>
      </p:sp>
      <p:sp>
        <p:nvSpPr>
          <p:cNvPr id="9" name="Content Placeholder 2">
            <a:extLst>
              <a:ext uri="{FF2B5EF4-FFF2-40B4-BE49-F238E27FC236}">
                <a16:creationId xmlns:a16="http://schemas.microsoft.com/office/drawing/2014/main" id="{7B45687A-8C88-3073-7FD0-7C1AA0A72C73}"/>
              </a:ext>
            </a:extLst>
          </p:cNvPr>
          <p:cNvSpPr txBox="1">
            <a:spLocks/>
          </p:cNvSpPr>
          <p:nvPr/>
        </p:nvSpPr>
        <p:spPr>
          <a:xfrm>
            <a:off x="448965" y="2122805"/>
            <a:ext cx="3116229" cy="2290575"/>
          </a:xfrm>
          <a:prstGeom prst="rect">
            <a:avLst/>
          </a:prstGeom>
        </p:spPr>
        <p:txBody>
          <a:bodyPr vert="horz" lIns="91440" tIns="45720" rIns="91440" bIns="45720" rtlCol="0">
            <a:normAutofit fontScale="92500" lnSpcReduction="20000"/>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lnSpc>
                <a:spcPct val="150000"/>
              </a:lnSpc>
              <a:buFont typeface="Courier New" panose="02070309020205020404" pitchFamily="49" charset="0"/>
              <a:buChar char="o"/>
            </a:pPr>
            <a:r>
              <a:rPr lang="en-US" sz="1100" b="1" dirty="0" err="1"/>
              <a:t>manhattan_distances</a:t>
            </a:r>
            <a:r>
              <a:rPr lang="en-US" sz="1100" b="1" dirty="0"/>
              <a:t>(): </a:t>
            </a:r>
            <a:r>
              <a:rPr lang="vi-VN" sz="1100" dirty="0"/>
              <a:t>Ước lượng khoảng cách Manhattan (tổng khoảng cách theo chiều ngang và chiều dọc) từ vị trí hiện tại của Pacman đến vị trí thức ăn gần nhất trên bản đồ.</a:t>
            </a:r>
            <a:endParaRPr lang="en-US" sz="1100" dirty="0"/>
          </a:p>
          <a:p>
            <a:pPr algn="just">
              <a:lnSpc>
                <a:spcPct val="170000"/>
              </a:lnSpc>
              <a:buFont typeface="Courier New" panose="02070309020205020404" pitchFamily="49" charset="0"/>
              <a:buChar char="o"/>
            </a:pPr>
            <a:r>
              <a:rPr lang="en-US" sz="1100" b="1" dirty="0" err="1"/>
              <a:t>euclidean_distances</a:t>
            </a:r>
            <a:r>
              <a:rPr lang="en-US" sz="1100" b="1" dirty="0"/>
              <a:t>():</a:t>
            </a:r>
            <a:r>
              <a:rPr lang="en-US" sz="1100" dirty="0"/>
              <a:t> </a:t>
            </a:r>
            <a:r>
              <a:rPr lang="vi-VN" sz="1100" dirty="0"/>
              <a:t>Ước lượng khoảng cách Euclidean (khoảng cách thẳng đo từ điểm hiện tại đến điểm đích) từ vị trí hiện tại của Pacman đến vị trí thức ăn gần nhất trên bản đồ.</a:t>
            </a:r>
            <a:endParaRPr lang="en-US" sz="1100" dirty="0"/>
          </a:p>
        </p:txBody>
      </p:sp>
      <p:pic>
        <p:nvPicPr>
          <p:cNvPr id="11" name="Picture 10">
            <a:extLst>
              <a:ext uri="{FF2B5EF4-FFF2-40B4-BE49-F238E27FC236}">
                <a16:creationId xmlns:a16="http://schemas.microsoft.com/office/drawing/2014/main" id="{11669FE8-EED8-5AC4-2C60-9A74668CB1DD}"/>
              </a:ext>
            </a:extLst>
          </p:cNvPr>
          <p:cNvPicPr>
            <a:picLocks noChangeAspect="1"/>
          </p:cNvPicPr>
          <p:nvPr/>
        </p:nvPicPr>
        <p:blipFill>
          <a:blip r:embed="rId2"/>
          <a:stretch>
            <a:fillRect/>
          </a:stretch>
        </p:blipFill>
        <p:spPr>
          <a:xfrm>
            <a:off x="3655770" y="1808225"/>
            <a:ext cx="5191970" cy="32068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68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0" y="140705"/>
            <a:ext cx="5955495" cy="903996"/>
          </a:xfrm>
        </p:spPr>
        <p:txBody>
          <a:bodyPr>
            <a:noAutofit/>
          </a:bodyPr>
          <a:lstStyle/>
          <a:p>
            <a:pPr algn="ctr"/>
            <a:r>
              <a:rPr lang="en-US" sz="2400" dirty="0">
                <a:solidFill>
                  <a:schemeClr val="accent1">
                    <a:lumMod val="40000"/>
                    <a:lumOff val="60000"/>
                  </a:schemeClr>
                </a:solidFill>
              </a:rPr>
              <a:t>HEURISTIC </a:t>
            </a:r>
            <a:br>
              <a:rPr lang="en-US" sz="2400" dirty="0">
                <a:solidFill>
                  <a:schemeClr val="accent1">
                    <a:lumMod val="40000"/>
                    <a:lumOff val="60000"/>
                  </a:schemeClr>
                </a:solidFill>
              </a:rPr>
            </a:br>
            <a:r>
              <a:rPr lang="en-US" sz="2400" dirty="0">
                <a:solidFill>
                  <a:schemeClr val="accent1">
                    <a:lumMod val="40000"/>
                    <a:lumOff val="60000"/>
                  </a:schemeClr>
                </a:solidFill>
              </a:rPr>
              <a:t>&amp;</a:t>
            </a:r>
            <a:br>
              <a:rPr lang="en-US" sz="2400" dirty="0">
                <a:solidFill>
                  <a:schemeClr val="accent1">
                    <a:lumMod val="40000"/>
                    <a:lumOff val="60000"/>
                  </a:schemeClr>
                </a:solidFill>
              </a:rPr>
            </a:br>
            <a:r>
              <a:rPr lang="en-US" sz="2400" dirty="0">
                <a:solidFill>
                  <a:schemeClr val="accent1">
                    <a:lumMod val="40000"/>
                    <a:lumOff val="60000"/>
                  </a:schemeClr>
                </a:solidFill>
              </a:rPr>
              <a:t> MULTIFOODSEARCHPROBLEM</a:t>
            </a:r>
          </a:p>
        </p:txBody>
      </p:sp>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448965" y="1192370"/>
            <a:ext cx="7024430" cy="61082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1800" dirty="0" err="1"/>
              <a:t>Hàm</a:t>
            </a:r>
            <a:r>
              <a:rPr lang="en-US" sz="1800" dirty="0"/>
              <a:t> heuristic </a:t>
            </a:r>
            <a:r>
              <a:rPr lang="en-US" sz="1800" dirty="0" err="1"/>
              <a:t>và</a:t>
            </a:r>
            <a:r>
              <a:rPr lang="en-US" sz="1800" dirty="0"/>
              <a:t> </a:t>
            </a:r>
            <a:r>
              <a:rPr lang="en-US" sz="1800" dirty="0" err="1"/>
              <a:t>vai</a:t>
            </a:r>
            <a:r>
              <a:rPr lang="en-US" sz="1800" dirty="0"/>
              <a:t> </a:t>
            </a:r>
            <a:r>
              <a:rPr lang="en-US" sz="1800" dirty="0" err="1"/>
              <a:t>trò</a:t>
            </a:r>
            <a:r>
              <a:rPr lang="en-US" sz="1800" dirty="0"/>
              <a:t> </a:t>
            </a:r>
            <a:r>
              <a:rPr lang="en-US" sz="1800" dirty="0" err="1"/>
              <a:t>của</a:t>
            </a:r>
            <a:r>
              <a:rPr lang="en-US" sz="1800" dirty="0"/>
              <a:t> </a:t>
            </a:r>
            <a:r>
              <a:rPr lang="en-US" sz="1800" dirty="0" err="1"/>
              <a:t>nó</a:t>
            </a:r>
            <a:r>
              <a:rPr lang="en-US" sz="1800" dirty="0"/>
              <a:t> </a:t>
            </a:r>
            <a:r>
              <a:rPr lang="en-US" sz="1800" dirty="0" err="1"/>
              <a:t>trong</a:t>
            </a:r>
            <a:r>
              <a:rPr lang="en-US" sz="1800" dirty="0"/>
              <a:t> </a:t>
            </a:r>
            <a:r>
              <a:rPr lang="en-US" sz="1800" dirty="0" err="1"/>
              <a:t>bài</a:t>
            </a:r>
            <a:r>
              <a:rPr lang="en-US" sz="1800" dirty="0"/>
              <a:t> </a:t>
            </a:r>
            <a:r>
              <a:rPr lang="en-US" sz="1800" dirty="0" err="1"/>
              <a:t>toán</a:t>
            </a:r>
            <a:r>
              <a:rPr lang="en-US" sz="1800" dirty="0"/>
              <a:t> </a:t>
            </a:r>
            <a:r>
              <a:rPr lang="en-US" sz="1800" dirty="0" err="1"/>
              <a:t>MultiFoodSearchProblem</a:t>
            </a:r>
            <a:r>
              <a:rPr lang="en-US" sz="18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534467" y="1655520"/>
            <a:ext cx="7702453" cy="1221641"/>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buFont typeface="Courier New" panose="02070309020205020404" pitchFamily="49" charset="0"/>
              <a:buChar char="o"/>
            </a:pPr>
            <a:r>
              <a:rPr lang="en-US" sz="1400" dirty="0" err="1"/>
              <a:t>shortest_manhattan_distances_multi</a:t>
            </a:r>
            <a:r>
              <a:rPr lang="en-US" sz="1400" dirty="0"/>
              <a:t>(): </a:t>
            </a:r>
            <a:r>
              <a:rPr lang="en-US" sz="1400" dirty="0" err="1"/>
              <a:t>Hàm</a:t>
            </a:r>
            <a:r>
              <a:rPr lang="en-US" sz="1400" dirty="0"/>
              <a:t> </a:t>
            </a:r>
            <a:r>
              <a:rPr lang="en-US" sz="1400" dirty="0" err="1"/>
              <a:t>này</a:t>
            </a:r>
            <a:r>
              <a:rPr lang="en-US" sz="1400" dirty="0"/>
              <a:t> </a:t>
            </a:r>
            <a:r>
              <a:rPr lang="en-US" sz="1400" dirty="0" err="1"/>
              <a:t>sẽ</a:t>
            </a:r>
            <a:r>
              <a:rPr lang="en-US" sz="1400" dirty="0"/>
              <a:t> </a:t>
            </a:r>
            <a:r>
              <a:rPr lang="en-US" sz="1400" dirty="0" err="1"/>
              <a:t>tính</a:t>
            </a:r>
            <a:r>
              <a:rPr lang="en-US" sz="1400" dirty="0"/>
              <a:t> </a:t>
            </a:r>
            <a:r>
              <a:rPr lang="en-US" sz="1400" dirty="0" err="1"/>
              <a:t>toán</a:t>
            </a:r>
            <a:r>
              <a:rPr lang="en-US" sz="1400" dirty="0"/>
              <a:t> </a:t>
            </a:r>
            <a:r>
              <a:rPr lang="en-US" sz="1400" dirty="0" err="1"/>
              <a:t>khoảng</a:t>
            </a:r>
            <a:r>
              <a:rPr lang="en-US" sz="1400" dirty="0"/>
              <a:t> </a:t>
            </a:r>
            <a:r>
              <a:rPr lang="en-US" sz="1400" dirty="0" err="1"/>
              <a:t>cách</a:t>
            </a:r>
            <a:r>
              <a:rPr lang="en-US" sz="1400" dirty="0"/>
              <a:t> Manhattan </a:t>
            </a:r>
            <a:r>
              <a:rPr lang="en-US" sz="1400" dirty="0" err="1"/>
              <a:t>ngắn</a:t>
            </a:r>
            <a:r>
              <a:rPr lang="en-US" sz="1400" dirty="0"/>
              <a:t> </a:t>
            </a:r>
            <a:r>
              <a:rPr lang="en-US" sz="1400" dirty="0" err="1"/>
              <a:t>nhất</a:t>
            </a:r>
            <a:r>
              <a:rPr lang="en-US" sz="1400" dirty="0"/>
              <a:t> </a:t>
            </a:r>
            <a:r>
              <a:rPr lang="en-US" sz="1400" dirty="0" err="1"/>
              <a:t>từ</a:t>
            </a:r>
            <a:r>
              <a:rPr lang="en-US" sz="1400" dirty="0"/>
              <a:t> </a:t>
            </a:r>
            <a:r>
              <a:rPr lang="en-US" sz="1400" dirty="0" err="1"/>
              <a:t>trạng</a:t>
            </a:r>
            <a:r>
              <a:rPr lang="en-US" sz="1400" dirty="0"/>
              <a:t> </a:t>
            </a:r>
            <a:r>
              <a:rPr lang="en-US" sz="1400" dirty="0" err="1"/>
              <a:t>thái</a:t>
            </a:r>
            <a:r>
              <a:rPr lang="en-US" sz="1400" dirty="0"/>
              <a:t> </a:t>
            </a:r>
            <a:r>
              <a:rPr lang="en-US" sz="1400" dirty="0" err="1"/>
              <a:t>hiện</a:t>
            </a:r>
            <a:r>
              <a:rPr lang="en-US" sz="1400" dirty="0"/>
              <a:t> </a:t>
            </a:r>
            <a:r>
              <a:rPr lang="en-US" sz="1400" dirty="0" err="1"/>
              <a:t>tại</a:t>
            </a:r>
            <a:r>
              <a:rPr lang="en-US" sz="1400" dirty="0"/>
              <a:t> </a:t>
            </a:r>
            <a:r>
              <a:rPr lang="en-US" sz="1400" dirty="0" err="1"/>
              <a:t>đến</a:t>
            </a:r>
            <a:r>
              <a:rPr lang="en-US" sz="1400" dirty="0"/>
              <a:t> </a:t>
            </a:r>
            <a:r>
              <a:rPr lang="en-US" sz="1400" dirty="0" err="1"/>
              <a:t>điểm</a:t>
            </a:r>
            <a:r>
              <a:rPr lang="en-US" sz="1400" dirty="0"/>
              <a:t> </a:t>
            </a:r>
            <a:r>
              <a:rPr lang="en-US" sz="1400" dirty="0" err="1"/>
              <a:t>ăn</a:t>
            </a:r>
            <a:r>
              <a:rPr lang="en-US" sz="1400" dirty="0"/>
              <a:t> </a:t>
            </a:r>
            <a:r>
              <a:rPr lang="en-US" sz="1400" dirty="0" err="1"/>
              <a:t>gần</a:t>
            </a:r>
            <a:r>
              <a:rPr lang="en-US" sz="1400" dirty="0"/>
              <a:t> </a:t>
            </a:r>
            <a:r>
              <a:rPr lang="en-US" sz="1400" dirty="0" err="1"/>
              <a:t>nhất</a:t>
            </a:r>
            <a:r>
              <a:rPr lang="en-US" sz="1400" dirty="0"/>
              <a:t> </a:t>
            </a:r>
            <a:r>
              <a:rPr lang="en-US" sz="1400" dirty="0" err="1"/>
              <a:t>trên</a:t>
            </a:r>
            <a:r>
              <a:rPr lang="en-US" sz="1400" dirty="0"/>
              <a:t> </a:t>
            </a:r>
            <a:r>
              <a:rPr lang="en-US" sz="1400" dirty="0" err="1"/>
              <a:t>bản</a:t>
            </a:r>
            <a:r>
              <a:rPr lang="en-US" sz="1400" dirty="0"/>
              <a:t> </a:t>
            </a:r>
            <a:r>
              <a:rPr lang="en-US" sz="1400" dirty="0" err="1"/>
              <a:t>đồ</a:t>
            </a:r>
            <a:r>
              <a:rPr lang="en-US" sz="1400" dirty="0"/>
              <a:t>. </a:t>
            </a:r>
            <a:r>
              <a:rPr lang="en-US" sz="1400" dirty="0" err="1"/>
              <a:t>Nếu</a:t>
            </a:r>
            <a:r>
              <a:rPr lang="en-US" sz="1400" dirty="0"/>
              <a:t> </a:t>
            </a:r>
            <a:r>
              <a:rPr lang="en-US" sz="1400" dirty="0" err="1"/>
              <a:t>không</a:t>
            </a:r>
            <a:r>
              <a:rPr lang="en-US" sz="1400" dirty="0"/>
              <a:t> </a:t>
            </a:r>
            <a:r>
              <a:rPr lang="en-US" sz="1400" dirty="0" err="1"/>
              <a:t>có</a:t>
            </a:r>
            <a:r>
              <a:rPr lang="en-US" sz="1400" dirty="0"/>
              <a:t> </a:t>
            </a:r>
            <a:r>
              <a:rPr lang="en-US" sz="1400" dirty="0" err="1"/>
              <a:t>điểm</a:t>
            </a:r>
            <a:r>
              <a:rPr lang="en-US" sz="1400" dirty="0"/>
              <a:t> </a:t>
            </a:r>
            <a:r>
              <a:rPr lang="en-US" sz="1400" dirty="0" err="1"/>
              <a:t>ăn</a:t>
            </a:r>
            <a:r>
              <a:rPr lang="en-US" sz="1400" dirty="0"/>
              <a:t> </a:t>
            </a:r>
            <a:r>
              <a:rPr lang="en-US" sz="1400" dirty="0" err="1"/>
              <a:t>nào</a:t>
            </a:r>
            <a:r>
              <a:rPr lang="en-US" sz="1400" dirty="0"/>
              <a:t> </a:t>
            </a:r>
            <a:r>
              <a:rPr lang="en-US" sz="1400" dirty="0" err="1"/>
              <a:t>còn</a:t>
            </a:r>
            <a:r>
              <a:rPr lang="en-US" sz="1400" dirty="0"/>
              <a:t> </a:t>
            </a:r>
            <a:r>
              <a:rPr lang="en-US" sz="1400" dirty="0" err="1"/>
              <a:t>lại</a:t>
            </a:r>
            <a:r>
              <a:rPr lang="en-US" sz="1400" dirty="0"/>
              <a:t>, </a:t>
            </a:r>
            <a:r>
              <a:rPr lang="en-US" sz="1400" dirty="0" err="1"/>
              <a:t>hàm</a:t>
            </a:r>
            <a:r>
              <a:rPr lang="en-US" sz="1400" dirty="0"/>
              <a:t> </a:t>
            </a:r>
            <a:r>
              <a:rPr lang="en-US" sz="1400" dirty="0" err="1"/>
              <a:t>trả</a:t>
            </a:r>
            <a:r>
              <a:rPr lang="en-US" sz="1400" dirty="0"/>
              <a:t> </a:t>
            </a:r>
            <a:r>
              <a:rPr lang="en-US" sz="1400" dirty="0" err="1"/>
              <a:t>về</a:t>
            </a:r>
            <a:r>
              <a:rPr lang="en-US" sz="1400" dirty="0"/>
              <a:t> 0.</a:t>
            </a:r>
          </a:p>
        </p:txBody>
      </p:sp>
      <p:pic>
        <p:nvPicPr>
          <p:cNvPr id="11" name="Picture 10">
            <a:extLst>
              <a:ext uri="{FF2B5EF4-FFF2-40B4-BE49-F238E27FC236}">
                <a16:creationId xmlns:a16="http://schemas.microsoft.com/office/drawing/2014/main" id="{A7619486-A388-CB53-B074-63AC2469A545}"/>
              </a:ext>
            </a:extLst>
          </p:cNvPr>
          <p:cNvPicPr>
            <a:picLocks noChangeAspect="1"/>
          </p:cNvPicPr>
          <p:nvPr/>
        </p:nvPicPr>
        <p:blipFill>
          <a:blip r:embed="rId3"/>
          <a:stretch>
            <a:fillRect/>
          </a:stretch>
        </p:blipFill>
        <p:spPr>
          <a:xfrm>
            <a:off x="1028033" y="2431046"/>
            <a:ext cx="7177135" cy="25717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691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71777" y="1309939"/>
            <a:ext cx="9000445" cy="61082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2000" dirty="0" err="1"/>
              <a:t>Hàm</a:t>
            </a:r>
            <a:r>
              <a:rPr lang="en-US" sz="2000" dirty="0"/>
              <a:t> heuristic </a:t>
            </a:r>
            <a:r>
              <a:rPr lang="en-US" sz="2000" dirty="0" err="1"/>
              <a:t>và</a:t>
            </a:r>
            <a:r>
              <a:rPr lang="en-US" sz="2000" dirty="0"/>
              <a:t> </a:t>
            </a:r>
            <a:r>
              <a:rPr lang="en-US" sz="2000" dirty="0" err="1"/>
              <a:t>vai</a:t>
            </a:r>
            <a:r>
              <a:rPr lang="en-US" sz="2000" dirty="0"/>
              <a:t> </a:t>
            </a:r>
            <a:r>
              <a:rPr lang="en-US" sz="2000" dirty="0" err="1"/>
              <a:t>trò</a:t>
            </a:r>
            <a:r>
              <a:rPr lang="en-US" sz="2000" dirty="0"/>
              <a:t> </a:t>
            </a:r>
            <a:r>
              <a:rPr lang="en-US" sz="2000" dirty="0" err="1"/>
              <a:t>của</a:t>
            </a:r>
            <a:r>
              <a:rPr lang="en-US" sz="2000" dirty="0"/>
              <a:t> </a:t>
            </a:r>
            <a:r>
              <a:rPr lang="en-US" sz="2000" dirty="0" err="1"/>
              <a:t>nó</a:t>
            </a:r>
            <a:r>
              <a:rPr lang="en-US" sz="2000" dirty="0"/>
              <a:t> </a:t>
            </a:r>
            <a:r>
              <a:rPr lang="en-US" sz="2000" dirty="0" err="1"/>
              <a:t>trong</a:t>
            </a:r>
            <a:r>
              <a:rPr lang="en-US" sz="2000" dirty="0"/>
              <a:t> </a:t>
            </a:r>
            <a:r>
              <a:rPr lang="en-US" sz="2000" dirty="0" err="1"/>
              <a:t>cả</a:t>
            </a:r>
            <a:r>
              <a:rPr lang="en-US" sz="2000" dirty="0"/>
              <a:t> 2 </a:t>
            </a:r>
            <a:r>
              <a:rPr lang="en-US" sz="2000" dirty="0" err="1"/>
              <a:t>bài</a:t>
            </a:r>
            <a:r>
              <a:rPr lang="en-US" sz="2000" dirty="0"/>
              <a:t> </a:t>
            </a:r>
            <a:r>
              <a:rPr lang="en-US" sz="2000" dirty="0" err="1"/>
              <a:t>toán</a:t>
            </a:r>
            <a:r>
              <a:rPr lang="en-US" sz="2000" dirty="0"/>
              <a:t> Single, Multi </a:t>
            </a:r>
            <a:r>
              <a:rPr lang="en-US" sz="2000" dirty="0" err="1"/>
              <a:t>FoodSearchProblem</a:t>
            </a:r>
            <a:r>
              <a:rPr lang="en-US" sz="20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107299" y="2113635"/>
            <a:ext cx="3481130" cy="213787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70000"/>
              </a:lnSpc>
              <a:buNone/>
            </a:pPr>
            <a:r>
              <a:rPr lang="en-US" sz="1200" b="1" dirty="0" err="1"/>
              <a:t>astar</a:t>
            </a:r>
            <a:r>
              <a:rPr lang="en-US" sz="1200" b="1" dirty="0"/>
              <a:t>(problem : </a:t>
            </a:r>
            <a:r>
              <a:rPr lang="en-US" sz="1200" b="1" dirty="0" err="1"/>
              <a:t>FoodSearchProblem</a:t>
            </a:r>
            <a:r>
              <a:rPr lang="en-US" sz="1200" b="1" dirty="0"/>
              <a:t>, </a:t>
            </a:r>
            <a:r>
              <a:rPr lang="en-US" sz="1200" b="1" dirty="0" err="1"/>
              <a:t>fn_heuristic</a:t>
            </a:r>
            <a:r>
              <a:rPr lang="en-US" sz="1200" b="1" dirty="0"/>
              <a:t>):</a:t>
            </a:r>
            <a:r>
              <a:rPr lang="en-US" sz="1100" dirty="0"/>
              <a:t> </a:t>
            </a:r>
            <a:r>
              <a:rPr lang="vi-VN" sz="1400" dirty="0">
                <a:latin typeface="Calibri" panose="020F0502020204030204" pitchFamily="34" charset="0"/>
                <a:ea typeface="Calibri" panose="020F0502020204030204" pitchFamily="34" charset="0"/>
                <a:cs typeface="Calibri" panose="020F0502020204030204" pitchFamily="34" charset="0"/>
              </a:rPr>
              <a:t>có chức năng tìm kiếm đường đi tối ưu từ trạng thái hiện tại đến trạng thái đích dựa trên hàm heuristic và giải thuật A*. Hàm trả về đường đi tối ưu nếu tồn tại hoặc None nếu không tìm được đường đi.</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3300B91-E6AD-2324-7862-2542063842FA}"/>
              </a:ext>
            </a:extLst>
          </p:cNvPr>
          <p:cNvPicPr>
            <a:picLocks noChangeAspect="1"/>
          </p:cNvPicPr>
          <p:nvPr/>
        </p:nvPicPr>
        <p:blipFill>
          <a:blip r:embed="rId3"/>
          <a:stretch>
            <a:fillRect/>
          </a:stretch>
        </p:blipFill>
        <p:spPr>
          <a:xfrm>
            <a:off x="3639591" y="1754334"/>
            <a:ext cx="5360853" cy="3335275"/>
          </a:xfrm>
          <a:prstGeom prst="rect">
            <a:avLst/>
          </a:prstGeom>
          <a:ln>
            <a:noFill/>
          </a:ln>
          <a:effectLst>
            <a:outerShdw blurRad="190500" algn="tl" rotWithShape="0">
              <a:srgbClr val="000000">
                <a:alpha val="70000"/>
              </a:srgbClr>
            </a:outerShdw>
          </a:effectLst>
        </p:spPr>
      </p:pic>
      <p:sp>
        <p:nvSpPr>
          <p:cNvPr id="8" name="Title 3">
            <a:extLst>
              <a:ext uri="{FF2B5EF4-FFF2-40B4-BE49-F238E27FC236}">
                <a16:creationId xmlns:a16="http://schemas.microsoft.com/office/drawing/2014/main" id="{99DCE9A7-E9D2-8A63-1122-7B8B419E0768}"/>
              </a:ext>
            </a:extLst>
          </p:cNvPr>
          <p:cNvSpPr txBox="1">
            <a:spLocks/>
          </p:cNvSpPr>
          <p:nvPr/>
        </p:nvSpPr>
        <p:spPr>
          <a:xfrm>
            <a:off x="2892245" y="129896"/>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2800" dirty="0">
                <a:solidFill>
                  <a:schemeClr val="accent1">
                    <a:lumMod val="40000"/>
                    <a:lumOff val="60000"/>
                  </a:schemeClr>
                </a:solidFill>
              </a:rPr>
              <a:t>A_STAR WITH SINGLE, MULTI FOODSEARCHPROBLEM</a:t>
            </a:r>
          </a:p>
        </p:txBody>
      </p:sp>
    </p:spTree>
    <p:extLst>
      <p:ext uri="{BB962C8B-B14F-4D97-AF65-F5344CB8AC3E}">
        <p14:creationId xmlns:p14="http://schemas.microsoft.com/office/powerpoint/2010/main" val="293700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2245" y="134587"/>
            <a:ext cx="6413610" cy="903996"/>
          </a:xfrm>
        </p:spPr>
        <p:txBody>
          <a:bodyPr>
            <a:noAutofit/>
          </a:bodyPr>
          <a:lstStyle/>
          <a:p>
            <a:pPr algn="ctr"/>
            <a:r>
              <a:rPr lang="en-US" sz="4800" dirty="0">
                <a:solidFill>
                  <a:schemeClr val="accent1">
                    <a:lumMod val="40000"/>
                    <a:lumOff val="60000"/>
                  </a:schemeClr>
                </a:solidFill>
              </a:rPr>
              <a:t>GBFS</a:t>
            </a:r>
          </a:p>
        </p:txBody>
      </p:sp>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143555" y="1130601"/>
            <a:ext cx="9000445" cy="61082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2000" dirty="0" err="1"/>
              <a:t>Hàm</a:t>
            </a:r>
            <a:r>
              <a:rPr lang="en-US" sz="2000" dirty="0"/>
              <a:t> heuristic </a:t>
            </a:r>
            <a:r>
              <a:rPr lang="en-US" sz="2000" dirty="0" err="1"/>
              <a:t>và</a:t>
            </a:r>
            <a:r>
              <a:rPr lang="en-US" sz="2000" dirty="0"/>
              <a:t> </a:t>
            </a:r>
            <a:r>
              <a:rPr lang="en-US" sz="2000" dirty="0" err="1"/>
              <a:t>vai</a:t>
            </a:r>
            <a:r>
              <a:rPr lang="en-US" sz="2000" dirty="0"/>
              <a:t> </a:t>
            </a:r>
            <a:r>
              <a:rPr lang="en-US" sz="2000" dirty="0" err="1"/>
              <a:t>trò</a:t>
            </a:r>
            <a:r>
              <a:rPr lang="en-US" sz="2000" dirty="0"/>
              <a:t> </a:t>
            </a:r>
            <a:r>
              <a:rPr lang="en-US" sz="2000" dirty="0" err="1"/>
              <a:t>của</a:t>
            </a:r>
            <a:r>
              <a:rPr lang="en-US" sz="2000" dirty="0"/>
              <a:t> </a:t>
            </a:r>
            <a:r>
              <a:rPr lang="en-US" sz="2000" dirty="0" err="1"/>
              <a:t>nó</a:t>
            </a:r>
            <a:r>
              <a:rPr lang="en-US" sz="2000" dirty="0"/>
              <a:t> </a:t>
            </a:r>
            <a:r>
              <a:rPr lang="en-US" sz="2000" dirty="0" err="1"/>
              <a:t>trong</a:t>
            </a:r>
            <a:r>
              <a:rPr lang="en-US" sz="2000" dirty="0"/>
              <a:t> </a:t>
            </a:r>
            <a:r>
              <a:rPr lang="en-US" sz="2000" dirty="0" err="1"/>
              <a:t>cả</a:t>
            </a:r>
            <a:r>
              <a:rPr lang="en-US" sz="2000" dirty="0"/>
              <a:t> 2 </a:t>
            </a:r>
            <a:r>
              <a:rPr lang="en-US" sz="2000" dirty="0" err="1"/>
              <a:t>bài</a:t>
            </a:r>
            <a:r>
              <a:rPr lang="en-US" sz="2000" dirty="0"/>
              <a:t> </a:t>
            </a:r>
            <a:r>
              <a:rPr lang="en-US" sz="2000" dirty="0" err="1"/>
              <a:t>toán</a:t>
            </a:r>
            <a:r>
              <a:rPr lang="en-US" sz="2000" dirty="0"/>
              <a:t> Single, Multi </a:t>
            </a:r>
            <a:r>
              <a:rPr lang="en-US" sz="2000" dirty="0" err="1"/>
              <a:t>FoodSearchProblem</a:t>
            </a:r>
            <a:r>
              <a:rPr lang="en-US" sz="20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143555" y="1792595"/>
            <a:ext cx="3481130" cy="2290575"/>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70000"/>
              </a:lnSpc>
              <a:buNone/>
            </a:pPr>
            <a:r>
              <a:rPr lang="en-US" sz="1200" b="1" dirty="0" err="1"/>
              <a:t>gbfs</a:t>
            </a:r>
            <a:r>
              <a:rPr lang="en-US" sz="1200" b="1" dirty="0"/>
              <a:t>(problem : </a:t>
            </a:r>
            <a:r>
              <a:rPr lang="en-US" sz="1200" b="1" dirty="0" err="1"/>
              <a:t>FoodSearchProblem</a:t>
            </a:r>
            <a:r>
              <a:rPr lang="en-US" sz="1200" b="1" dirty="0"/>
              <a:t>, </a:t>
            </a:r>
            <a:r>
              <a:rPr lang="en-US" sz="1200" b="1" dirty="0" err="1"/>
              <a:t>fn_heuristic</a:t>
            </a:r>
            <a:r>
              <a:rPr lang="en-US" sz="1200" b="1" dirty="0"/>
              <a:t>):</a:t>
            </a:r>
            <a:r>
              <a:rPr lang="en-US" sz="1000" dirty="0"/>
              <a:t> </a:t>
            </a:r>
            <a:r>
              <a:rPr lang="en-US" sz="1200" dirty="0" err="1">
                <a:latin typeface="+mj-lt"/>
              </a:rPr>
              <a:t>hàm</a:t>
            </a:r>
            <a:r>
              <a:rPr lang="en-US" sz="1200" dirty="0">
                <a:latin typeface="+mj-lt"/>
              </a:rPr>
              <a:t> </a:t>
            </a:r>
            <a:r>
              <a:rPr lang="en-US" sz="1200" dirty="0" err="1">
                <a:latin typeface="+mj-lt"/>
              </a:rPr>
              <a:t>gbfs</a:t>
            </a:r>
            <a:r>
              <a:rPr lang="en-US" sz="1200" dirty="0">
                <a:latin typeface="+mj-lt"/>
              </a:rPr>
              <a:t> </a:t>
            </a:r>
            <a:r>
              <a:rPr lang="en-US" sz="1200" dirty="0" err="1">
                <a:latin typeface="+mj-lt"/>
              </a:rPr>
              <a:t>này</a:t>
            </a:r>
            <a:r>
              <a:rPr lang="en-US" sz="1200" dirty="0">
                <a:latin typeface="+mj-lt"/>
              </a:rPr>
              <a:t> </a:t>
            </a:r>
            <a:r>
              <a:rPr lang="en-US" sz="1200" dirty="0" err="1">
                <a:latin typeface="+mj-lt"/>
              </a:rPr>
              <a:t>là</a:t>
            </a:r>
            <a:r>
              <a:rPr lang="en-US" sz="1200" dirty="0">
                <a:latin typeface="+mj-lt"/>
              </a:rPr>
              <a:t> </a:t>
            </a:r>
            <a:r>
              <a:rPr lang="vi-VN" sz="1200" dirty="0">
                <a:latin typeface="+mj-lt"/>
              </a:rPr>
              <a:t>một thuật toán tìm kiếm theo chiều rộng đầu tiên. Nó hoạt động bằng cách lặp lại việc duyệt qua các trạng thái con của các trạng thái hiện tại, tạo ra các nút mới cho đến khi đạt được trạng thái đích. Trong quá trình duyệt, gbfs sử dụng một hàng đợi ưu tiên để theo dõi trạng thái mới được thêm vào và sắp xếp chúng theo ước tính độ lớn của hàm heuristic.</a:t>
            </a:r>
            <a:endParaRPr lang="en-US" sz="1200" dirty="0">
              <a:latin typeface="+mj-lt"/>
            </a:endParaRPr>
          </a:p>
        </p:txBody>
      </p:sp>
      <p:pic>
        <p:nvPicPr>
          <p:cNvPr id="7" name="Picture 6">
            <a:extLst>
              <a:ext uri="{FF2B5EF4-FFF2-40B4-BE49-F238E27FC236}">
                <a16:creationId xmlns:a16="http://schemas.microsoft.com/office/drawing/2014/main" id="{D497AA15-41EC-B649-6FB2-21210840BE7D}"/>
              </a:ext>
            </a:extLst>
          </p:cNvPr>
          <p:cNvPicPr>
            <a:picLocks noChangeAspect="1"/>
          </p:cNvPicPr>
          <p:nvPr/>
        </p:nvPicPr>
        <p:blipFill>
          <a:blip r:embed="rId3"/>
          <a:stretch>
            <a:fillRect/>
          </a:stretch>
        </p:blipFill>
        <p:spPr>
          <a:xfrm>
            <a:off x="3858079" y="1738333"/>
            <a:ext cx="5191970" cy="33274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903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740" y="1261639"/>
            <a:ext cx="2748690" cy="3817625"/>
          </a:xfrm>
          <a:ln>
            <a:noFill/>
          </a:ln>
        </p:spPr>
        <p:txBody>
          <a:bodyPr>
            <a:noAutofit/>
          </a:bodyPr>
          <a:lstStyle/>
          <a:p>
            <a:pPr algn="ctr"/>
            <a:r>
              <a:rPr lang="en-US" sz="6600" dirty="0">
                <a:solidFill>
                  <a:schemeClr val="accent1">
                    <a:lumMod val="50000"/>
                  </a:schemeClr>
                </a:solidFill>
              </a:rPr>
              <a:t>TỔNG QUAN CÂU 3</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3" name="Picture 2">
            <a:extLst>
              <a:ext uri="{FF2B5EF4-FFF2-40B4-BE49-F238E27FC236}">
                <a16:creationId xmlns:a16="http://schemas.microsoft.com/office/drawing/2014/main" id="{B4EB0585-941A-AD97-1FFB-22F017722E77}"/>
              </a:ext>
            </a:extLst>
          </p:cNvPr>
          <p:cNvPicPr>
            <a:picLocks noChangeAspect="1"/>
          </p:cNvPicPr>
          <p:nvPr/>
        </p:nvPicPr>
        <p:blipFill>
          <a:blip r:embed="rId3"/>
          <a:stretch>
            <a:fillRect/>
          </a:stretch>
        </p:blipFill>
        <p:spPr>
          <a:xfrm>
            <a:off x="4419295" y="1197405"/>
            <a:ext cx="4724705" cy="3946095"/>
          </a:xfrm>
          <a:prstGeom prst="rect">
            <a:avLst/>
          </a:prstGeom>
        </p:spPr>
      </p:pic>
      <p:sp>
        <p:nvSpPr>
          <p:cNvPr id="5" name="Title 3">
            <a:extLst>
              <a:ext uri="{FF2B5EF4-FFF2-40B4-BE49-F238E27FC236}">
                <a16:creationId xmlns:a16="http://schemas.microsoft.com/office/drawing/2014/main" id="{C3385321-658B-D8CE-B64B-A671F9D34CB0}"/>
              </a:ext>
            </a:extLst>
          </p:cNvPr>
          <p:cNvSpPr txBox="1">
            <a:spLocks/>
          </p:cNvSpPr>
          <p:nvPr/>
        </p:nvSpPr>
        <p:spPr>
          <a:xfrm>
            <a:off x="2654958" y="134587"/>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LOCAL SEARCH</a:t>
            </a:r>
          </a:p>
        </p:txBody>
      </p:sp>
    </p:spTree>
    <p:extLst>
      <p:ext uri="{BB962C8B-B14F-4D97-AF65-F5344CB8AC3E}">
        <p14:creationId xmlns:p14="http://schemas.microsoft.com/office/powerpoint/2010/main" val="405904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763525"/>
          </a:xfrm>
        </p:spPr>
        <p:txBody>
          <a:bodyPr>
            <a:normAutofit/>
          </a:bodyPr>
          <a:lstStyle/>
          <a:p>
            <a:r>
              <a:rPr lang="en-US" sz="4400" dirty="0">
                <a:solidFill>
                  <a:schemeClr val="accent1">
                    <a:lumMod val="60000"/>
                    <a:lumOff val="40000"/>
                  </a:schemeClr>
                </a:solidFill>
              </a:rPr>
              <a:t>THÀNH VIÊN NHÓM 4</a:t>
            </a:r>
          </a:p>
        </p:txBody>
      </p:sp>
      <p:sp>
        <p:nvSpPr>
          <p:cNvPr id="3" name="Content Placeholder 2"/>
          <p:cNvSpPr>
            <a:spLocks noGrp="1"/>
          </p:cNvSpPr>
          <p:nvPr>
            <p:ph idx="1"/>
          </p:nvPr>
        </p:nvSpPr>
        <p:spPr>
          <a:xfrm>
            <a:off x="440684" y="1808225"/>
            <a:ext cx="8246070" cy="2443280"/>
          </a:xfrm>
        </p:spPr>
        <p:txBody>
          <a:bodyPr>
            <a:normAutofit fontScale="92500"/>
          </a:bodyPr>
          <a:lstStyle/>
          <a:p>
            <a:pPr>
              <a:lnSpc>
                <a:spcPct val="150000"/>
              </a:lnSpc>
            </a:pPr>
            <a:r>
              <a:rPr lang="en-US" sz="2500" dirty="0" err="1"/>
              <a:t>Nguyễn</a:t>
            </a:r>
            <a:r>
              <a:rPr lang="en-US" sz="2500" dirty="0"/>
              <a:t> </a:t>
            </a:r>
            <a:r>
              <a:rPr lang="en-US" sz="2500" dirty="0" err="1"/>
              <a:t>Quốc</a:t>
            </a:r>
            <a:r>
              <a:rPr lang="en-US" sz="2500" dirty="0"/>
              <a:t> Anh – 52100871 – </a:t>
            </a:r>
            <a:r>
              <a:rPr lang="en-US" sz="2500" dirty="0">
                <a:hlinkClick r:id="rId2"/>
              </a:rPr>
              <a:t>52100871@student.tdtu.edu.vn</a:t>
            </a:r>
            <a:endParaRPr lang="en-US" sz="2500" dirty="0"/>
          </a:p>
          <a:p>
            <a:pPr>
              <a:lnSpc>
                <a:spcPct val="150000"/>
              </a:lnSpc>
            </a:pPr>
            <a:r>
              <a:rPr lang="en-US" sz="2500" dirty="0" err="1"/>
              <a:t>Nguyễn</a:t>
            </a:r>
            <a:r>
              <a:rPr lang="en-US" sz="2500" dirty="0"/>
              <a:t> Vũ </a:t>
            </a:r>
            <a:r>
              <a:rPr lang="en-US" sz="2500" dirty="0" err="1"/>
              <a:t>Tường</a:t>
            </a:r>
            <a:r>
              <a:rPr lang="en-US" sz="2500" dirty="0"/>
              <a:t> – 52100944 – </a:t>
            </a:r>
            <a:r>
              <a:rPr lang="en-US" sz="2500" dirty="0">
                <a:hlinkClick r:id="rId3"/>
              </a:rPr>
              <a:t>52100944@student.tdtu.edu.vn</a:t>
            </a:r>
            <a:endParaRPr lang="en-US" sz="2500" dirty="0"/>
          </a:p>
          <a:p>
            <a:pPr>
              <a:lnSpc>
                <a:spcPct val="150000"/>
              </a:lnSpc>
            </a:pPr>
            <a:r>
              <a:rPr lang="en-US" sz="2500" dirty="0"/>
              <a:t>Võ </a:t>
            </a:r>
            <a:r>
              <a:rPr lang="en-US" sz="2500" dirty="0" err="1"/>
              <a:t>Phú</a:t>
            </a:r>
            <a:r>
              <a:rPr lang="en-US" sz="2500" dirty="0"/>
              <a:t> Vinh – 52100947 – </a:t>
            </a:r>
            <a:r>
              <a:rPr lang="en-US" sz="2500" dirty="0">
                <a:hlinkClick r:id="rId4"/>
              </a:rPr>
              <a:t>52100947@student.tdtu.edu.vn</a:t>
            </a:r>
            <a:endParaRPr lang="en-US" sz="2500" dirty="0"/>
          </a:p>
          <a:p>
            <a:pPr>
              <a:lnSpc>
                <a:spcPct val="150000"/>
              </a:lnSpc>
            </a:pPr>
            <a:r>
              <a:rPr lang="en-US" sz="2500" dirty="0"/>
              <a:t>Trần </a:t>
            </a:r>
            <a:r>
              <a:rPr lang="en-US" sz="2500" dirty="0" err="1"/>
              <a:t>Thị</a:t>
            </a:r>
            <a:r>
              <a:rPr lang="en-US" sz="2500" dirty="0"/>
              <a:t> Vẹn – 52100674 – </a:t>
            </a:r>
            <a:r>
              <a:rPr lang="en-US" sz="2500" dirty="0">
                <a:hlinkClick r:id="rId5"/>
              </a:rPr>
              <a:t>52100674@student.tdtu.edu.vn</a:t>
            </a:r>
            <a:endParaRPr lang="en-US" sz="2500" dirty="0"/>
          </a:p>
          <a:p>
            <a:pPr marL="0" indent="0">
              <a:buNone/>
            </a:pPr>
            <a:endParaRPr lang="en-US" sz="16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15BB-09AC-ECC6-5167-831A030419DE}"/>
              </a:ext>
            </a:extLst>
          </p:cNvPr>
          <p:cNvSpPr>
            <a:spLocks noGrp="1"/>
          </p:cNvSpPr>
          <p:nvPr>
            <p:ph type="title"/>
          </p:nvPr>
        </p:nvSpPr>
        <p:spPr/>
        <p:txBody>
          <a:bodyPr/>
          <a:lstStyle/>
          <a:p>
            <a:r>
              <a:rPr lang="en-US" dirty="0" err="1"/>
              <a:t>Gỉai</a:t>
            </a:r>
            <a:endParaRPr lang="en-US" dirty="0"/>
          </a:p>
        </p:txBody>
      </p:sp>
      <p:sp>
        <p:nvSpPr>
          <p:cNvPr id="3" name="Content Placeholder 2">
            <a:extLst>
              <a:ext uri="{FF2B5EF4-FFF2-40B4-BE49-F238E27FC236}">
                <a16:creationId xmlns:a16="http://schemas.microsoft.com/office/drawing/2014/main" id="{402519AC-7491-43BC-4C83-C78557380F82}"/>
              </a:ext>
            </a:extLst>
          </p:cNvPr>
          <p:cNvSpPr>
            <a:spLocks noGrp="1"/>
          </p:cNvSpPr>
          <p:nvPr>
            <p:ph idx="1"/>
          </p:nvPr>
        </p:nvSpPr>
        <p:spPr>
          <a:xfrm>
            <a:off x="82855" y="1760559"/>
            <a:ext cx="3913279" cy="2769222"/>
          </a:xfrm>
        </p:spPr>
        <p:txBody>
          <a:bodyPr>
            <a:normAutofit/>
          </a:bodyPr>
          <a:lstStyle/>
          <a:p>
            <a:pPr marL="0" indent="0" algn="just">
              <a:buNone/>
            </a:pPr>
            <a:r>
              <a:rPr lang="en-US" sz="1400" b="0" i="0" dirty="0" err="1">
                <a:solidFill>
                  <a:schemeClr val="tx1"/>
                </a:solidFill>
                <a:effectLst/>
                <a:latin typeface="Times New Roman" panose="02020603050405020304" pitchFamily="18" charset="0"/>
                <a:cs typeface="Times New Roman" panose="02020603050405020304" pitchFamily="18" charset="0"/>
              </a:rPr>
              <a:t>Khởi</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tạo</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trạng</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thái</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cũng</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như</a:t>
            </a:r>
            <a:r>
              <a:rPr lang="en-US" sz="1400" b="0" i="0" dirty="0">
                <a:solidFill>
                  <a:schemeClr val="tx1"/>
                </a:solidFill>
                <a:effectLst/>
                <a:latin typeface="Times New Roman" panose="02020603050405020304" pitchFamily="18" charset="0"/>
                <a:cs typeface="Times New Roman" panose="02020603050405020304" pitchFamily="18" charset="0"/>
              </a:rPr>
              <a:t> in </a:t>
            </a:r>
            <a:r>
              <a:rPr lang="en-US" sz="1400" b="0" i="0" dirty="0" err="1">
                <a:solidFill>
                  <a:schemeClr val="tx1"/>
                </a:solidFill>
                <a:effectLst/>
                <a:latin typeface="Times New Roman" panose="02020603050405020304" pitchFamily="18" charset="0"/>
                <a:cs typeface="Times New Roman" panose="02020603050405020304" pitchFamily="18" charset="0"/>
              </a:rPr>
              <a:t>ra</a:t>
            </a:r>
            <a:r>
              <a:rPr lang="en-US" sz="1400" b="0" i="0" dirty="0">
                <a:solidFill>
                  <a:schemeClr val="tx1"/>
                </a:solidFill>
                <a:effectLst/>
                <a:latin typeface="Times New Roman" panose="02020603050405020304" pitchFamily="18" charset="0"/>
                <a:cs typeface="Times New Roman" panose="02020603050405020304" pitchFamily="18" charset="0"/>
              </a:rPr>
              <a:t> </a:t>
            </a:r>
            <a:r>
              <a:rPr lang="vi-VN" sz="1400" b="0" i="0" dirty="0">
                <a:solidFill>
                  <a:schemeClr val="tx1"/>
                </a:solidFill>
                <a:effectLst/>
                <a:latin typeface="+mj-lt"/>
              </a:rPr>
              <a:t>chuỗi đại diện cho bàn cờ</a:t>
            </a:r>
            <a:r>
              <a:rPr lang="en-US" sz="1400" b="0" i="0" dirty="0">
                <a:solidFill>
                  <a:schemeClr val="tx1"/>
                </a:solidFill>
                <a:effectLst/>
                <a:latin typeface="+mj-lt"/>
              </a:rPr>
              <a:t>:</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vi-VN" sz="1400" b="0" i="0" dirty="0">
                <a:solidFill>
                  <a:schemeClr val="tx1"/>
                </a:solidFill>
                <a:effectLst/>
                <a:latin typeface="+mj-lt"/>
              </a:rPr>
              <a:t>Hàm </a:t>
            </a:r>
            <a:r>
              <a:rPr lang="vi-VN" sz="1400" b="1" i="0" dirty="0">
                <a:solidFill>
                  <a:schemeClr val="tx1"/>
                </a:solidFill>
                <a:effectLst/>
                <a:latin typeface="+mj-lt"/>
              </a:rPr>
              <a:t>init(self, state = [], n = 8): </a:t>
            </a:r>
            <a:r>
              <a:rPr lang="vi-VN" sz="1400" b="0" i="0" dirty="0">
                <a:solidFill>
                  <a:schemeClr val="tx1"/>
                </a:solidFill>
                <a:effectLst/>
                <a:latin typeface="+mj-lt"/>
              </a:rPr>
              <a:t>Hàm khởi tạo của class EightQueenProblem, mặc định state là một list rỗng và n = 8. state chứa các vị trí của các quân hậu trên bàn cờ.</a:t>
            </a:r>
          </a:p>
          <a:p>
            <a:pPr algn="just">
              <a:buFont typeface="Arial" panose="020B0604020202020204" pitchFamily="34" charset="0"/>
              <a:buChar char="•"/>
            </a:pPr>
            <a:r>
              <a:rPr lang="vi-VN" sz="1400" b="0" i="0" dirty="0">
                <a:solidFill>
                  <a:schemeClr val="tx1"/>
                </a:solidFill>
                <a:effectLst/>
                <a:latin typeface="+mj-lt"/>
              </a:rPr>
              <a:t>Hàm </a:t>
            </a:r>
            <a:r>
              <a:rPr lang="vi-VN" sz="1400" b="1" i="0" dirty="0">
                <a:solidFill>
                  <a:schemeClr val="tx1"/>
                </a:solidFill>
                <a:effectLst/>
                <a:latin typeface="+mj-lt"/>
              </a:rPr>
              <a:t>str(self) -&gt; str</a:t>
            </a:r>
            <a:r>
              <a:rPr lang="vi-VN" sz="1400" b="0" i="0" dirty="0">
                <a:solidFill>
                  <a:schemeClr val="tx1"/>
                </a:solidFill>
                <a:effectLst/>
                <a:latin typeface="+mj-lt"/>
              </a:rPr>
              <a:t>: Hàm trả về một chuỗi đại diện cho bàn cờ với các quân hậu đã được đặt ở các vị trí tương ứng.</a:t>
            </a:r>
          </a:p>
          <a:p>
            <a:pPr algn="just">
              <a:buFont typeface="Arial" panose="020B0604020202020204" pitchFamily="34" charset="0"/>
              <a:buChar char="•"/>
            </a:pPr>
            <a:r>
              <a:rPr lang="vi-VN" sz="1400" b="0" i="0" dirty="0">
                <a:solidFill>
                  <a:schemeClr val="tx1"/>
                </a:solidFill>
                <a:effectLst/>
                <a:latin typeface="+mj-lt"/>
              </a:rPr>
              <a:t>Hàm </a:t>
            </a:r>
            <a:r>
              <a:rPr lang="vi-VN" sz="1400" b="1" i="0" dirty="0">
                <a:solidFill>
                  <a:schemeClr val="tx1"/>
                </a:solidFill>
                <a:effectLst/>
                <a:latin typeface="+mj-lt"/>
              </a:rPr>
              <a:t>print(self) -&gt; None</a:t>
            </a:r>
            <a:r>
              <a:rPr lang="vi-VN" sz="1400" b="0" i="0" dirty="0">
                <a:solidFill>
                  <a:schemeClr val="tx1"/>
                </a:solidFill>
                <a:effectLst/>
                <a:latin typeface="+mj-lt"/>
              </a:rPr>
              <a:t>: Hàm này in ra chuỗi đại diện cho bàn cờ.</a:t>
            </a:r>
          </a:p>
          <a:p>
            <a:pPr algn="just"/>
            <a:endParaRPr lang="en-US" sz="1400" dirty="0">
              <a:solidFill>
                <a:schemeClr val="tx1"/>
              </a:solidFill>
              <a:latin typeface="+mj-lt"/>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E70E757-65DC-8E76-A3C5-8D117D2EBCB8}"/>
              </a:ext>
            </a:extLst>
          </p:cNvPr>
          <p:cNvSpPr txBox="1">
            <a:spLocks/>
          </p:cNvSpPr>
          <p:nvPr/>
        </p:nvSpPr>
        <p:spPr>
          <a:xfrm>
            <a:off x="2892245" y="175679"/>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72D9BE10-9B1C-54C1-BE26-9EA505C4F16D}"/>
              </a:ext>
            </a:extLst>
          </p:cNvPr>
          <p:cNvPicPr>
            <a:picLocks noChangeAspect="1"/>
          </p:cNvPicPr>
          <p:nvPr/>
        </p:nvPicPr>
        <p:blipFill>
          <a:blip r:embed="rId2"/>
          <a:stretch>
            <a:fillRect/>
          </a:stretch>
        </p:blipFill>
        <p:spPr>
          <a:xfrm>
            <a:off x="4183735" y="1502815"/>
            <a:ext cx="4877410" cy="3284710"/>
          </a:xfrm>
          <a:prstGeom prst="rect">
            <a:avLst/>
          </a:prstGeom>
        </p:spPr>
      </p:pic>
    </p:spTree>
    <p:extLst>
      <p:ext uri="{BB962C8B-B14F-4D97-AF65-F5344CB8AC3E}">
        <p14:creationId xmlns:p14="http://schemas.microsoft.com/office/powerpoint/2010/main" val="148230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FC81B7-310C-B0CC-7A5E-6B838B364A97}"/>
              </a:ext>
            </a:extLst>
          </p:cNvPr>
          <p:cNvPicPr>
            <a:picLocks noGrp="1" noChangeAspect="1"/>
          </p:cNvPicPr>
          <p:nvPr>
            <p:ph idx="1"/>
          </p:nvPr>
        </p:nvPicPr>
        <p:blipFill>
          <a:blip r:embed="rId2"/>
          <a:stretch>
            <a:fillRect/>
          </a:stretch>
        </p:blipFill>
        <p:spPr>
          <a:xfrm>
            <a:off x="3350360" y="1188599"/>
            <a:ext cx="5775877" cy="3673725"/>
          </a:xfrm>
        </p:spPr>
      </p:pic>
      <p:sp>
        <p:nvSpPr>
          <p:cNvPr id="6" name="Title 1">
            <a:extLst>
              <a:ext uri="{FF2B5EF4-FFF2-40B4-BE49-F238E27FC236}">
                <a16:creationId xmlns:a16="http://schemas.microsoft.com/office/drawing/2014/main" id="{2C0B9AC6-3587-7853-54B4-9A0812D6D84D}"/>
              </a:ext>
            </a:extLst>
          </p:cNvPr>
          <p:cNvSpPr txBox="1">
            <a:spLocks/>
          </p:cNvSpPr>
          <p:nvPr/>
        </p:nvSpPr>
        <p:spPr>
          <a:xfrm>
            <a:off x="2892245" y="175679"/>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LOAD FILE</a:t>
            </a:r>
            <a:endParaRPr lang="en-US" sz="4800" dirty="0">
              <a:solidFill>
                <a:schemeClr val="accent1">
                  <a:lumMod val="60000"/>
                  <a:lumOff val="40000"/>
                </a:schemeClr>
              </a:solidFill>
            </a:endParaRPr>
          </a:p>
        </p:txBody>
      </p:sp>
      <p:sp>
        <p:nvSpPr>
          <p:cNvPr id="7" name="Content Placeholder 2">
            <a:extLst>
              <a:ext uri="{FF2B5EF4-FFF2-40B4-BE49-F238E27FC236}">
                <a16:creationId xmlns:a16="http://schemas.microsoft.com/office/drawing/2014/main" id="{7619E15F-C8AF-5A10-A99E-5969A4D95923}"/>
              </a:ext>
            </a:extLst>
          </p:cNvPr>
          <p:cNvSpPr txBox="1">
            <a:spLocks/>
          </p:cNvSpPr>
          <p:nvPr/>
        </p:nvSpPr>
        <p:spPr>
          <a:xfrm>
            <a:off x="143555" y="1350110"/>
            <a:ext cx="2901395" cy="3206804"/>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50000"/>
              </a:lnSpc>
              <a:buNone/>
            </a:pPr>
            <a:r>
              <a:rPr lang="vi-VN" sz="1300" dirty="0">
                <a:solidFill>
                  <a:schemeClr val="tx1"/>
                </a:solidFill>
                <a:latin typeface="+mj-lt"/>
              </a:rPr>
              <a:t>Nếu file tồn tại, hàm sẽ đọc nội dung file đó và lưu vào biến self.state dưới dạng một </a:t>
            </a:r>
            <a:r>
              <a:rPr lang="vi-VN" sz="1300" b="1" dirty="0">
                <a:solidFill>
                  <a:schemeClr val="tx1"/>
                </a:solidFill>
                <a:latin typeface="+mj-lt"/>
              </a:rPr>
              <a:t>danh sách các list</a:t>
            </a:r>
            <a:r>
              <a:rPr lang="vi-VN" sz="1300" dirty="0">
                <a:solidFill>
                  <a:schemeClr val="tx1"/>
                </a:solidFill>
                <a:latin typeface="+mj-lt"/>
              </a:rPr>
              <a:t>. </a:t>
            </a:r>
            <a:endParaRPr lang="en-US" sz="1300" dirty="0">
              <a:solidFill>
                <a:schemeClr val="tx1"/>
              </a:solidFill>
              <a:latin typeface="+mj-lt"/>
            </a:endParaRPr>
          </a:p>
          <a:p>
            <a:pPr marL="0" indent="0" algn="just">
              <a:lnSpc>
                <a:spcPct val="150000"/>
              </a:lnSpc>
              <a:buNone/>
            </a:pPr>
            <a:r>
              <a:rPr lang="vi-VN" sz="1300" dirty="0">
                <a:solidFill>
                  <a:schemeClr val="tx1"/>
                </a:solidFill>
                <a:latin typeface="+mj-lt"/>
              </a:rPr>
              <a:t>Tiếp theo, hàm tìm tất cả các quân hậu trong trò chơi 8 quân hậu dựa trên nội dung đã đọc được từ file và lưu chúng vào danh sách </a:t>
            </a:r>
            <a:r>
              <a:rPr lang="vi-VN" sz="1300" b="1" dirty="0">
                <a:solidFill>
                  <a:schemeClr val="tx1"/>
                </a:solidFill>
                <a:latin typeface="+mj-lt"/>
              </a:rPr>
              <a:t>all_queens.</a:t>
            </a:r>
            <a:endParaRPr lang="en-US" sz="1300" b="1" dirty="0">
              <a:solidFill>
                <a:schemeClr val="tx1"/>
              </a:solidFill>
              <a:latin typeface="+mj-lt"/>
            </a:endParaRPr>
          </a:p>
          <a:p>
            <a:pPr marL="0" indent="0" algn="just">
              <a:lnSpc>
                <a:spcPct val="150000"/>
              </a:lnSpc>
              <a:buNone/>
            </a:pPr>
            <a:r>
              <a:rPr lang="vi-VN" sz="1300" dirty="0">
                <a:solidFill>
                  <a:schemeClr val="tx1"/>
                </a:solidFill>
                <a:latin typeface="+mj-lt"/>
              </a:rPr>
              <a:t>Sau đó, </a:t>
            </a:r>
            <a:r>
              <a:rPr lang="vi-VN" sz="1300" b="1" dirty="0">
                <a:solidFill>
                  <a:schemeClr val="tx1"/>
                </a:solidFill>
                <a:latin typeface="+mj-lt"/>
              </a:rPr>
              <a:t>hàm cập nhật lại self.state </a:t>
            </a:r>
            <a:r>
              <a:rPr lang="vi-VN" sz="1300" dirty="0">
                <a:solidFill>
                  <a:schemeClr val="tx1"/>
                </a:solidFill>
                <a:latin typeface="+mj-lt"/>
              </a:rPr>
              <a:t>thành danh sách tọa độ của tất cả các quân hậu và sắp xếp chúng theo thứ tự tăng dần của cột.</a:t>
            </a:r>
            <a:endParaRPr lang="en-US" sz="1300" dirty="0">
              <a:solidFill>
                <a:schemeClr val="tx1"/>
              </a:solidFill>
              <a:latin typeface="+mj-lt"/>
            </a:endParaRPr>
          </a:p>
        </p:txBody>
      </p:sp>
    </p:spTree>
    <p:extLst>
      <p:ext uri="{BB962C8B-B14F-4D97-AF65-F5344CB8AC3E}">
        <p14:creationId xmlns:p14="http://schemas.microsoft.com/office/powerpoint/2010/main" val="66929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5E7C1-5E66-4E9B-7A11-2E05D08902AA}"/>
              </a:ext>
            </a:extLst>
          </p:cNvPr>
          <p:cNvSpPr>
            <a:spLocks noGrp="1"/>
          </p:cNvSpPr>
          <p:nvPr>
            <p:ph idx="1"/>
          </p:nvPr>
        </p:nvSpPr>
        <p:spPr>
          <a:xfrm>
            <a:off x="47137" y="1357316"/>
            <a:ext cx="3664919" cy="3511061"/>
          </a:xfrm>
        </p:spPr>
        <p:txBody>
          <a:bodyPr>
            <a:normAutofit/>
          </a:bodyPr>
          <a:lstStyle/>
          <a:p>
            <a:pPr marL="0" indent="0" algn="just">
              <a:buNone/>
            </a:pPr>
            <a:r>
              <a:rPr lang="vi-VN" sz="1300" dirty="0">
                <a:solidFill>
                  <a:schemeClr val="tx1"/>
                </a:solidFill>
                <a:latin typeface="Times New Roman" panose="02020603050405020304" pitchFamily="18" charset="0"/>
                <a:cs typeface="Times New Roman" panose="02020603050405020304" pitchFamily="18" charset="0"/>
              </a:rPr>
              <a:t>Hàm successor_for_col trả về tất cả các trạng thái con của trạng thái hiện tại mà có thể tạo ra bằng cách di chuyển quân hậu ở cột được chỉ định đến một hàng mới. </a:t>
            </a:r>
          </a:p>
          <a:p>
            <a:pPr algn="just"/>
            <a:r>
              <a:rPr lang="vi-VN" sz="1300" dirty="0">
                <a:solidFill>
                  <a:schemeClr val="tx1"/>
                </a:solidFill>
                <a:latin typeface="Times New Roman" panose="02020603050405020304" pitchFamily="18" charset="0"/>
                <a:cs typeface="Times New Roman" panose="02020603050405020304" pitchFamily="18" charset="0"/>
              </a:rPr>
              <a:t>Lặp qua tất cả các cặp tọa độ (x_q, y_q) của các quân hậu trong trạng thái hiện tại. Nếu y_q bằng với cột được chỉ định, gán selected_q thành quân hậu có tọa độ (x_q, y_q). Nếu không, thêm quân hậu có tọa độ (x_q, y_q) vào danh sách all_qs_except_selected.</a:t>
            </a:r>
          </a:p>
          <a:p>
            <a:pPr algn="just"/>
            <a:r>
              <a:rPr lang="vi-VN" sz="1300" dirty="0">
                <a:solidFill>
                  <a:schemeClr val="tx1"/>
                </a:solidFill>
                <a:latin typeface="Times New Roman" panose="02020603050405020304" pitchFamily="18" charset="0"/>
                <a:cs typeface="Times New Roman" panose="02020603050405020304" pitchFamily="18" charset="0"/>
              </a:rPr>
              <a:t>Lặp qua tất cả các hàng có thể chứa quân hậu (hàng từ 0 đến 7), thêm một bộ giá trị mới vào danh sách res. Bộ giá trị này bao gồm tất cả các quân hậu trong danh sách all_qs_except_selected và thêm một quân hậu mới ở cột được chỉ định vào hàng hiện tại</a:t>
            </a:r>
            <a:r>
              <a:rPr lang="en-US" sz="1300" dirty="0">
                <a:solidFill>
                  <a:schemeClr val="tx1"/>
                </a:solidFill>
                <a:latin typeface="Times New Roman" panose="02020603050405020304" pitchFamily="18" charset="0"/>
                <a:cs typeface="Times New Roman" panose="02020603050405020304" pitchFamily="18" charset="0"/>
              </a:rPr>
              <a:t>.</a:t>
            </a:r>
            <a:endParaRPr lang="vi-VN" sz="13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84720C9-E8E7-56D6-E3AD-7570B741EAB3}"/>
              </a:ext>
            </a:extLst>
          </p:cNvPr>
          <p:cNvSpPr txBox="1">
            <a:spLocks noGrp="1"/>
          </p:cNvSpPr>
          <p:nvPr>
            <p:ph type="title"/>
          </p:nvPr>
        </p:nvSpPr>
        <p:spPr>
          <a:xfrm>
            <a:off x="1850480" y="281175"/>
            <a:ext cx="8398775"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3000" dirty="0">
                <a:solidFill>
                  <a:schemeClr val="accent1">
                    <a:lumMod val="60000"/>
                    <a:lumOff val="40000"/>
                  </a:schemeClr>
                </a:solidFill>
                <a:latin typeface="Calibri (Headings)\\"/>
              </a:rPr>
              <a:t>HÀM TRẢ VỀ TẤT CẢ TRẠNG THÁI</a:t>
            </a:r>
            <a:endParaRPr lang="en-US" sz="3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D588A8F4-7B03-1C2F-FDF7-BBEB9A16FB7E}"/>
              </a:ext>
            </a:extLst>
          </p:cNvPr>
          <p:cNvPicPr>
            <a:picLocks noChangeAspect="1"/>
          </p:cNvPicPr>
          <p:nvPr/>
        </p:nvPicPr>
        <p:blipFill>
          <a:blip r:embed="rId2"/>
          <a:stretch>
            <a:fillRect/>
          </a:stretch>
        </p:blipFill>
        <p:spPr>
          <a:xfrm>
            <a:off x="3808475" y="1502815"/>
            <a:ext cx="5191970" cy="3017782"/>
          </a:xfrm>
          <a:prstGeom prst="rect">
            <a:avLst/>
          </a:prstGeom>
        </p:spPr>
      </p:pic>
    </p:spTree>
    <p:extLst>
      <p:ext uri="{BB962C8B-B14F-4D97-AF65-F5344CB8AC3E}">
        <p14:creationId xmlns:p14="http://schemas.microsoft.com/office/powerpoint/2010/main" val="3721699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5E7C1-5E66-4E9B-7A11-2E05D08902AA}"/>
              </a:ext>
            </a:extLst>
          </p:cNvPr>
          <p:cNvSpPr>
            <a:spLocks noGrp="1"/>
          </p:cNvSpPr>
          <p:nvPr>
            <p:ph idx="1"/>
          </p:nvPr>
        </p:nvSpPr>
        <p:spPr>
          <a:xfrm>
            <a:off x="47137" y="1357316"/>
            <a:ext cx="4066748" cy="3511061"/>
          </a:xfrm>
        </p:spPr>
        <p:txBody>
          <a:bodyPr>
            <a:noAutofit/>
          </a:bodyPr>
          <a:lstStyle/>
          <a:p>
            <a:pPr marL="0" indent="0" algn="just">
              <a:buNone/>
            </a:pPr>
            <a:r>
              <a:rPr lang="vi-VN" sz="1200" dirty="0">
                <a:solidFill>
                  <a:schemeClr val="tx1"/>
                </a:solidFill>
                <a:latin typeface="Times New Roman" panose="02020603050405020304" pitchFamily="18" charset="0"/>
                <a:cs typeface="Times New Roman" panose="02020603050405020304" pitchFamily="18" charset="0"/>
              </a:rPr>
              <a:t>Hàm best_successor tìm trạng thái con tốt nhất của trạng thái hiện tại. </a:t>
            </a:r>
          </a:p>
          <a:p>
            <a:pPr algn="just"/>
            <a:r>
              <a:rPr lang="en-US" sz="1200" dirty="0">
                <a:solidFill>
                  <a:schemeClr val="tx1"/>
                </a:solidFill>
                <a:latin typeface="Times New Roman" panose="02020603050405020304" pitchFamily="18" charset="0"/>
                <a:cs typeface="Times New Roman" panose="02020603050405020304" pitchFamily="18" charset="0"/>
              </a:rPr>
              <a:t>H</a:t>
            </a:r>
            <a:r>
              <a:rPr lang="vi-VN" sz="1200" dirty="0">
                <a:solidFill>
                  <a:schemeClr val="tx1"/>
                </a:solidFill>
                <a:latin typeface="Times New Roman" panose="02020603050405020304" pitchFamily="18" charset="0"/>
                <a:cs typeface="Times New Roman" panose="02020603050405020304" pitchFamily="18" charset="0"/>
              </a:rPr>
              <a:t>àm tìm tất cả các trạng thái kế tiếp có thể được tạo ra bằng cách di chuyển quân hậu </a:t>
            </a:r>
            <a:r>
              <a:rPr lang="en-US" sz="1200" dirty="0" err="1">
                <a:solidFill>
                  <a:schemeClr val="tx1"/>
                </a:solidFill>
                <a:latin typeface="Times New Roman" panose="02020603050405020304" pitchFamily="18" charset="0"/>
                <a:cs typeface="Times New Roman" panose="02020603050405020304" pitchFamily="18" charset="0"/>
              </a:rPr>
              <a:t>và</a:t>
            </a:r>
            <a:r>
              <a:rPr lang="en-US" sz="1200" dirty="0">
                <a:solidFill>
                  <a:schemeClr val="tx1"/>
                </a:solidFill>
                <a:latin typeface="Times New Roman" panose="02020603050405020304" pitchFamily="18" charset="0"/>
                <a:cs typeface="Times New Roman" panose="02020603050405020304" pitchFamily="18" charset="0"/>
              </a:rPr>
              <a:t> </a:t>
            </a:r>
            <a:r>
              <a:rPr lang="vi-VN" sz="1200" dirty="0">
                <a:solidFill>
                  <a:schemeClr val="tx1"/>
                </a:solidFill>
                <a:latin typeface="Times New Roman" panose="02020603050405020304" pitchFamily="18" charset="0"/>
                <a:cs typeface="Times New Roman" panose="02020603050405020304" pitchFamily="18" charset="0"/>
              </a:rPr>
              <a:t>tính giá trị hàm heuristic của từng trạng thái kế tiếp. Giá trị heuristic được sử dụng để ước lượng độ tốt của một trạng thái, bằng cách tính toán số lượng xung đột giữa các quân hậu trong trạng thái đó.</a:t>
            </a:r>
          </a:p>
          <a:p>
            <a:pPr algn="just"/>
            <a:r>
              <a:rPr lang="vi-VN" sz="1200" dirty="0">
                <a:solidFill>
                  <a:schemeClr val="tx1"/>
                </a:solidFill>
                <a:latin typeface="Times New Roman" panose="02020603050405020304" pitchFamily="18" charset="0"/>
                <a:cs typeface="Times New Roman" panose="02020603050405020304" pitchFamily="18" charset="0"/>
              </a:rPr>
              <a:t>Sau khi tính toán giá trị heuristic của tất cả các trạng thái kế tiếp, hàm chọn trạng thái kế tiếp tốt nhất bằng cách chọn trạng thái có giá trị heuristic nhỏ nhất (tức là ít xung đột nhất giữa các quân hậu). Nếu có nhiều trạng thái có cùng giá trị heuristic nhỏ nhất, hàm chọn một trạng thái bất kỳ trong số đó.</a:t>
            </a:r>
          </a:p>
          <a:p>
            <a:pPr algn="just"/>
            <a:r>
              <a:rPr lang="vi-VN" sz="1200" dirty="0">
                <a:solidFill>
                  <a:schemeClr val="tx1"/>
                </a:solidFill>
                <a:latin typeface="Times New Roman" panose="02020603050405020304" pitchFamily="18" charset="0"/>
                <a:cs typeface="Times New Roman" panose="02020603050405020304" pitchFamily="18" charset="0"/>
              </a:rPr>
              <a:t>Cuối cùng, hàm cập nhật trạng thái hiện tại của bàn cờ thành trạng thái kế tiếp tốt nhất và sắp xếp lại các quân hậu trong trạng thái mới theo thứ tự cột tăng dần.</a:t>
            </a:r>
          </a:p>
        </p:txBody>
      </p:sp>
      <p:sp>
        <p:nvSpPr>
          <p:cNvPr id="4" name="Title 1">
            <a:extLst>
              <a:ext uri="{FF2B5EF4-FFF2-40B4-BE49-F238E27FC236}">
                <a16:creationId xmlns:a16="http://schemas.microsoft.com/office/drawing/2014/main" id="{F84720C9-E8E7-56D6-E3AD-7570B741EAB3}"/>
              </a:ext>
            </a:extLst>
          </p:cNvPr>
          <p:cNvSpPr txBox="1">
            <a:spLocks noGrp="1"/>
          </p:cNvSpPr>
          <p:nvPr>
            <p:ph type="title"/>
          </p:nvPr>
        </p:nvSpPr>
        <p:spPr>
          <a:xfrm>
            <a:off x="1850480" y="281175"/>
            <a:ext cx="8398775"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3000" dirty="0">
                <a:solidFill>
                  <a:schemeClr val="accent1">
                    <a:lumMod val="60000"/>
                    <a:lumOff val="40000"/>
                  </a:schemeClr>
                </a:solidFill>
                <a:latin typeface="Calibri (Headings)\\"/>
              </a:rPr>
              <a:t>HÀM TRẢ VỀ TẤT CẢ TRẠNG THÁI</a:t>
            </a:r>
            <a:endParaRPr lang="en-US" sz="3000" dirty="0">
              <a:solidFill>
                <a:schemeClr val="accent1">
                  <a:lumMod val="60000"/>
                  <a:lumOff val="40000"/>
                </a:schemeClr>
              </a:solidFill>
            </a:endParaRPr>
          </a:p>
        </p:txBody>
      </p:sp>
      <p:pic>
        <p:nvPicPr>
          <p:cNvPr id="8" name="Picture 7">
            <a:extLst>
              <a:ext uri="{FF2B5EF4-FFF2-40B4-BE49-F238E27FC236}">
                <a16:creationId xmlns:a16="http://schemas.microsoft.com/office/drawing/2014/main" id="{2703B2E8-3710-B693-4C6B-648553972CA9}"/>
              </a:ext>
            </a:extLst>
          </p:cNvPr>
          <p:cNvPicPr>
            <a:picLocks noChangeAspect="1"/>
          </p:cNvPicPr>
          <p:nvPr/>
        </p:nvPicPr>
        <p:blipFill>
          <a:blip r:embed="rId2"/>
          <a:stretch>
            <a:fillRect/>
          </a:stretch>
        </p:blipFill>
        <p:spPr>
          <a:xfrm>
            <a:off x="4266589" y="1389253"/>
            <a:ext cx="4858103" cy="3199599"/>
          </a:xfrm>
          <a:prstGeom prst="rect">
            <a:avLst/>
          </a:prstGeom>
        </p:spPr>
      </p:pic>
    </p:spTree>
    <p:extLst>
      <p:ext uri="{BB962C8B-B14F-4D97-AF65-F5344CB8AC3E}">
        <p14:creationId xmlns:p14="http://schemas.microsoft.com/office/powerpoint/2010/main" val="161074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AA0BB-E729-7A3E-FFF6-CD398A1E2794}"/>
              </a:ext>
            </a:extLst>
          </p:cNvPr>
          <p:cNvSpPr>
            <a:spLocks noGrp="1"/>
          </p:cNvSpPr>
          <p:nvPr>
            <p:ph idx="1"/>
          </p:nvPr>
        </p:nvSpPr>
        <p:spPr>
          <a:xfrm>
            <a:off x="296260" y="1197405"/>
            <a:ext cx="8475128" cy="3511061"/>
          </a:xfrm>
        </p:spPr>
        <p:txBody>
          <a:bodyPr>
            <a:normAutofit/>
          </a:bodyPr>
          <a:lstStyle/>
          <a:p>
            <a:pPr algn="just"/>
            <a:r>
              <a:rPr lang="vi-VN" sz="1500" dirty="0">
                <a:solidFill>
                  <a:schemeClr val="tx1"/>
                </a:solidFill>
                <a:latin typeface="Times New Roman" panose="02020603050405020304" pitchFamily="18" charset="0"/>
                <a:cs typeface="Times New Roman" panose="02020603050405020304" pitchFamily="18" charset="0"/>
              </a:rPr>
              <a:t>Hàm attack kiểm tra xem có tấn công giữa 2 quân hậu hay không. Nó trả về True nếu các quân hậu tấn công lẫn nhau và False nếu không.</a:t>
            </a:r>
          </a:p>
          <a:p>
            <a:pPr algn="just"/>
            <a:r>
              <a:rPr lang="vi-VN" sz="1500" dirty="0">
                <a:solidFill>
                  <a:schemeClr val="tx1"/>
                </a:solidFill>
                <a:latin typeface="Times New Roman" panose="02020603050405020304" pitchFamily="18" charset="0"/>
                <a:cs typeface="Times New Roman" panose="02020603050405020304" pitchFamily="18" charset="0"/>
              </a:rPr>
              <a:t>Hàm h tính toán giá trị hàm heuristic cho trạng thái hiện tại trong EightQueenProblem. Nó duyệt qua tất cả các cặp quân hậu và tăng giá trị của biến res lên 1 nếu chúng tấn công lẫn nhau. Tuy nhiên, mỗi cặp quân hậu sẽ được tính toán 2 lần nên kết quả được trả về sẽ chia đôi.</a:t>
            </a:r>
            <a:endParaRPr lang="en-US" sz="15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E01989-156E-C5A9-64E5-007F30198F26}"/>
              </a:ext>
            </a:extLst>
          </p:cNvPr>
          <p:cNvPicPr>
            <a:picLocks noChangeAspect="1"/>
          </p:cNvPicPr>
          <p:nvPr/>
        </p:nvPicPr>
        <p:blipFill>
          <a:blip r:embed="rId2"/>
          <a:stretch>
            <a:fillRect/>
          </a:stretch>
        </p:blipFill>
        <p:spPr>
          <a:xfrm>
            <a:off x="0" y="2527236"/>
            <a:ext cx="9144000" cy="2616264"/>
          </a:xfrm>
          <a:prstGeom prst="rect">
            <a:avLst/>
          </a:prstGeom>
        </p:spPr>
      </p:pic>
      <p:sp>
        <p:nvSpPr>
          <p:cNvPr id="6" name="Title 1">
            <a:extLst>
              <a:ext uri="{FF2B5EF4-FFF2-40B4-BE49-F238E27FC236}">
                <a16:creationId xmlns:a16="http://schemas.microsoft.com/office/drawing/2014/main" id="{04D4102A-FF8B-B06E-68B7-79A2F83ACF53}"/>
              </a:ext>
            </a:extLst>
          </p:cNvPr>
          <p:cNvSpPr txBox="1">
            <a:spLocks noGrp="1"/>
          </p:cNvSpPr>
          <p:nvPr>
            <p:ph type="title"/>
          </p:nvPr>
        </p:nvSpPr>
        <p:spPr>
          <a:xfrm>
            <a:off x="1976015" y="72290"/>
            <a:ext cx="6565900"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Tree>
    <p:extLst>
      <p:ext uri="{BB962C8B-B14F-4D97-AF65-F5344CB8AC3E}">
        <p14:creationId xmlns:p14="http://schemas.microsoft.com/office/powerpoint/2010/main" val="316826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funtion">
            <a:extLst>
              <a:ext uri="{FF2B5EF4-FFF2-40B4-BE49-F238E27FC236}">
                <a16:creationId xmlns:a16="http://schemas.microsoft.com/office/drawing/2014/main" id="{72A80F63-DF99-E81B-906F-A0C1590DAD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6859" y="1502814"/>
            <a:ext cx="4806576" cy="320680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FB1279D-F9DF-69E3-0D7D-4559B863E958}"/>
              </a:ext>
            </a:extLst>
          </p:cNvPr>
          <p:cNvSpPr txBox="1">
            <a:spLocks/>
          </p:cNvSpPr>
          <p:nvPr/>
        </p:nvSpPr>
        <p:spPr>
          <a:xfrm>
            <a:off x="-3116" y="1502814"/>
            <a:ext cx="3970331" cy="3206804"/>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vi-VN" sz="1400" dirty="0">
                <a:solidFill>
                  <a:schemeClr val="tx1"/>
                </a:solidFill>
                <a:latin typeface="+mj-lt"/>
              </a:rPr>
              <a:t>Local Maximum: một trạng thái tốt hơn các trạng thái hàng xóm của nó, nhưng cũng có một trạng thái khác cao hơn nó.</a:t>
            </a:r>
          </a:p>
          <a:p>
            <a:pPr algn="just"/>
            <a:r>
              <a:rPr lang="vi-VN" sz="1400" dirty="0">
                <a:solidFill>
                  <a:schemeClr val="tx1"/>
                </a:solidFill>
                <a:latin typeface="+mj-lt"/>
              </a:rPr>
              <a:t>Global Maximum: trạng thái tốt nhất có thể có trên địa hình không gian trạng thái. Nó có giá trị hàm mục tiêu cao nhất.</a:t>
            </a:r>
          </a:p>
          <a:p>
            <a:pPr algn="just"/>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Current State</a:t>
            </a:r>
            <a:r>
              <a:rPr lang="vi-VN"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vi-VN" sz="1400" dirty="0">
                <a:solidFill>
                  <a:schemeClr val="tx1"/>
                </a:solidFill>
                <a:latin typeface="+mj-lt"/>
              </a:rPr>
              <a:t>Đó là trạng thái trong biểu đồ địa hình mà một tác nhân đang hiện diện.</a:t>
            </a:r>
          </a:p>
          <a:p>
            <a:pPr algn="just"/>
            <a:r>
              <a:rPr lang="vi-VN" sz="1400" dirty="0">
                <a:solidFill>
                  <a:schemeClr val="tx1"/>
                </a:solidFill>
                <a:latin typeface="+mj-lt"/>
              </a:rPr>
              <a:t>Flat local maximum: một không gian bằng phẳng trong địa hình, trong đó tất cả các trạng thái hàng xóm của trạng thái hiện tại đều có cùng một giá trị.</a:t>
            </a:r>
          </a:p>
          <a:p>
            <a:pPr algn="just"/>
            <a:r>
              <a:rPr lang="vi-VN" sz="1400" dirty="0">
                <a:solidFill>
                  <a:schemeClr val="tx1"/>
                </a:solidFill>
                <a:latin typeface="+mj-lt"/>
              </a:rPr>
              <a:t>Shoulder: Nó là một khu vực bằng phẳng có một mép dốc.</a:t>
            </a:r>
            <a:endParaRPr lang="en-US" sz="1400" dirty="0">
              <a:solidFill>
                <a:schemeClr val="tx1"/>
              </a:solidFill>
              <a:latin typeface="+mj-lt"/>
            </a:endParaRPr>
          </a:p>
        </p:txBody>
      </p:sp>
      <p:sp>
        <p:nvSpPr>
          <p:cNvPr id="6" name="TextBox 5">
            <a:extLst>
              <a:ext uri="{FF2B5EF4-FFF2-40B4-BE49-F238E27FC236}">
                <a16:creationId xmlns:a16="http://schemas.microsoft.com/office/drawing/2014/main" id="{5102E8ED-BF53-8EFA-EFEB-2AD58C841ABE}"/>
              </a:ext>
            </a:extLst>
          </p:cNvPr>
          <p:cNvSpPr txBox="1"/>
          <p:nvPr/>
        </p:nvSpPr>
        <p:spPr>
          <a:xfrm>
            <a:off x="3197655" y="128470"/>
            <a:ext cx="7024430" cy="769441"/>
          </a:xfrm>
          <a:prstGeom prst="rect">
            <a:avLst/>
          </a:prstGeom>
          <a:noFill/>
        </p:spPr>
        <p:txBody>
          <a:bodyPr wrap="square">
            <a:spAutoFit/>
          </a:bodyPr>
          <a:lstStyle/>
          <a:p>
            <a:pPr algn="just"/>
            <a:r>
              <a:rPr lang="en-US" sz="4400" b="0" i="0" dirty="0">
                <a:solidFill>
                  <a:schemeClr val="accent1">
                    <a:lumMod val="40000"/>
                    <a:lumOff val="60000"/>
                  </a:schemeClr>
                </a:solidFill>
                <a:effectLst/>
                <a:latin typeface="+mj-lt"/>
              </a:rPr>
              <a:t>Diagram for Hill Climbing</a:t>
            </a:r>
          </a:p>
        </p:txBody>
      </p:sp>
    </p:spTree>
    <p:extLst>
      <p:ext uri="{BB962C8B-B14F-4D97-AF65-F5344CB8AC3E}">
        <p14:creationId xmlns:p14="http://schemas.microsoft.com/office/powerpoint/2010/main" val="109819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formed Search Methods">
            <a:extLst>
              <a:ext uri="{FF2B5EF4-FFF2-40B4-BE49-F238E27FC236}">
                <a16:creationId xmlns:a16="http://schemas.microsoft.com/office/drawing/2014/main" id="{ACD63982-A214-92B4-08A6-D6C8A90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3118"/>
            <a:ext cx="9144000" cy="36117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C878533-4972-CA7D-1012-115C30428E0B}"/>
              </a:ext>
            </a:extLst>
          </p:cNvPr>
          <p:cNvSpPr txBox="1">
            <a:spLocks/>
          </p:cNvSpPr>
          <p:nvPr/>
        </p:nvSpPr>
        <p:spPr>
          <a:xfrm>
            <a:off x="2739540" y="128470"/>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A248216D-4CF9-7229-AFB5-B1122F295E96}"/>
              </a:ext>
            </a:extLst>
          </p:cNvPr>
          <p:cNvSpPr txBox="1"/>
          <p:nvPr/>
        </p:nvSpPr>
        <p:spPr>
          <a:xfrm>
            <a:off x="4113885" y="2266340"/>
            <a:ext cx="6417616" cy="2308324"/>
          </a:xfrm>
          <a:prstGeom prst="rect">
            <a:avLst/>
          </a:prstGeom>
          <a:noFill/>
        </p:spPr>
        <p:txBody>
          <a:bodyPr wrap="square">
            <a:spAutoFit/>
          </a:bodyPr>
          <a:lstStyle/>
          <a:p>
            <a:r>
              <a:rPr lang="en-US" b="0" dirty="0">
                <a:solidFill>
                  <a:srgbClr val="990099"/>
                </a:solidFill>
                <a:effectLst/>
                <a:latin typeface="Consolas" panose="020B0609020204030204" pitchFamily="49" charset="0"/>
              </a:rPr>
              <a:t>def </a:t>
            </a:r>
            <a:r>
              <a:rPr lang="en-US" b="0" i="1" dirty="0" err="1">
                <a:solidFill>
                  <a:srgbClr val="990099"/>
                </a:solidFill>
                <a:effectLst/>
                <a:latin typeface="Consolas" panose="020B0609020204030204" pitchFamily="49" charset="0"/>
              </a:rPr>
              <a:t>hill_climbing_search</a:t>
            </a:r>
            <a:r>
              <a:rPr lang="en-US" b="0" dirty="0">
                <a:solidFill>
                  <a:srgbClr val="990099"/>
                </a:solidFill>
                <a:effectLst/>
                <a:latin typeface="Consolas" panose="020B0609020204030204" pitchFamily="49" charset="0"/>
              </a:rPr>
              <a:t>(self):</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endParaRPr lang="en-US" b="0" dirty="0">
              <a:solidFill>
                <a:srgbClr val="990099"/>
              </a:solidFill>
              <a:effectLst/>
              <a:latin typeface="Consolas" panose="020B0609020204030204" pitchFamily="49" charset="0"/>
            </a:endParaRP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while</a:t>
            </a:r>
            <a:r>
              <a:rPr lang="en-US" b="0" dirty="0">
                <a:solidFill>
                  <a:srgbClr val="990099"/>
                </a:solidFill>
                <a:effectLst/>
                <a:latin typeface="Consolas" panose="020B0609020204030204" pitchFamily="49" charset="0"/>
              </a:rPr>
              <a:t> True:</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self.best_successor</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if</a:t>
            </a:r>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break</a:t>
            </a:r>
            <a:endParaRPr lang="en-US" b="0" dirty="0">
              <a:solidFill>
                <a:srgbClr val="990099"/>
              </a:solidFill>
              <a:effectLst/>
              <a:latin typeface="Consolas" panose="020B0609020204030204" pitchFamily="49" charset="0"/>
            </a:endParaRP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else</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endParaRPr lang="en-US" b="0" dirty="0">
              <a:solidFill>
                <a:srgbClr val="990099"/>
              </a:solidFill>
              <a:effectLst/>
              <a:latin typeface="Consolas" panose="020B0609020204030204" pitchFamily="49" charset="0"/>
            </a:endParaRPr>
          </a:p>
        </p:txBody>
      </p:sp>
    </p:spTree>
    <p:extLst>
      <p:ext uri="{BB962C8B-B14F-4D97-AF65-F5344CB8AC3E}">
        <p14:creationId xmlns:p14="http://schemas.microsoft.com/office/powerpoint/2010/main" val="136774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1B56A-7417-5052-389B-4F7166359550}"/>
              </a:ext>
            </a:extLst>
          </p:cNvPr>
          <p:cNvSpPr>
            <a:spLocks noGrp="1"/>
          </p:cNvSpPr>
          <p:nvPr>
            <p:ph type="title"/>
          </p:nvPr>
        </p:nvSpPr>
        <p:spPr>
          <a:xfrm>
            <a:off x="3044950" y="281175"/>
            <a:ext cx="8246070" cy="763525"/>
          </a:xfrm>
        </p:spPr>
        <p:txBody>
          <a:bodyPr>
            <a:normAutofit/>
          </a:bodyPr>
          <a:lstStyle/>
          <a:p>
            <a:r>
              <a:rPr lang="en-US" sz="4400" dirty="0">
                <a:solidFill>
                  <a:schemeClr val="accent1">
                    <a:lumMod val="60000"/>
                    <a:lumOff val="40000"/>
                  </a:schemeClr>
                </a:solidFill>
              </a:rPr>
              <a:t>THUẬN LỢI VÀ KHÓ KHĂN</a:t>
            </a:r>
          </a:p>
        </p:txBody>
      </p:sp>
      <p:graphicFrame>
        <p:nvGraphicFramePr>
          <p:cNvPr id="5" name="Table 5">
            <a:extLst>
              <a:ext uri="{FF2B5EF4-FFF2-40B4-BE49-F238E27FC236}">
                <a16:creationId xmlns:a16="http://schemas.microsoft.com/office/drawing/2014/main" id="{D1F81705-A4FB-B16E-7FDF-5411956678E5}"/>
              </a:ext>
            </a:extLst>
          </p:cNvPr>
          <p:cNvGraphicFramePr>
            <a:graphicFrameLocks noGrp="1"/>
          </p:cNvGraphicFramePr>
          <p:nvPr>
            <p:extLst>
              <p:ext uri="{D42A27DB-BD31-4B8C-83A1-F6EECF244321}">
                <p14:modId xmlns:p14="http://schemas.microsoft.com/office/powerpoint/2010/main" val="1302736187"/>
              </p:ext>
            </p:extLst>
          </p:nvPr>
        </p:nvGraphicFramePr>
        <p:xfrm>
          <a:off x="68158" y="1197405"/>
          <a:ext cx="9084992" cy="4206240"/>
        </p:xfrm>
        <a:graphic>
          <a:graphicData uri="http://schemas.openxmlformats.org/drawingml/2006/table">
            <a:tbl>
              <a:tblPr firstRow="1" bandRow="1">
                <a:tableStyleId>{5C22544A-7EE6-4342-B048-85BDC9FD1C3A}</a:tableStyleId>
              </a:tblPr>
              <a:tblGrid>
                <a:gridCol w="4239663">
                  <a:extLst>
                    <a:ext uri="{9D8B030D-6E8A-4147-A177-3AD203B41FA5}">
                      <a16:colId xmlns:a16="http://schemas.microsoft.com/office/drawing/2014/main" val="2986609408"/>
                    </a:ext>
                  </a:extLst>
                </a:gridCol>
                <a:gridCol w="4845329">
                  <a:extLst>
                    <a:ext uri="{9D8B030D-6E8A-4147-A177-3AD203B41FA5}">
                      <a16:colId xmlns:a16="http://schemas.microsoft.com/office/drawing/2014/main" val="3768894561"/>
                    </a:ext>
                  </a:extLst>
                </a:gridCol>
              </a:tblGrid>
              <a:tr h="218135">
                <a:tc>
                  <a:txBody>
                    <a:bodyPr/>
                    <a:lstStyle/>
                    <a:p>
                      <a:pPr algn="ct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4229429"/>
                  </a:ext>
                </a:extLst>
              </a:tr>
              <a:tr h="370840">
                <a:tc>
                  <a:txBody>
                    <a:bodyPr/>
                    <a:lstStyle/>
                    <a:p>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Khó khăn trong việc tìm lời giải tối ưu: Tìm ra lời giải tối ưu cho các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thuật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 có thể đòi hỏi bạn phải thử nhiều phương pháp khác nhau và sử dụng nhiều kỹ thuật khác nhau để tối ưu hóa giải thuật của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nhóm</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3753326"/>
                  </a:ext>
                </a:extLst>
              </a:tr>
              <a:tr h="370840">
                <a:tc>
                  <a: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testcase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pacman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gbfs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multiFoodSearch</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13227244"/>
                  </a:ext>
                </a:extLst>
              </a:tr>
              <a:tr h="370840">
                <a:tc>
                  <a:txBody>
                    <a:bodyPr/>
                    <a:lstStyle/>
                    <a:p>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8 con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87346492"/>
                  </a:ext>
                </a:extLst>
              </a:tr>
            </a:tbl>
          </a:graphicData>
        </a:graphic>
      </p:graphicFrame>
    </p:spTree>
    <p:extLst>
      <p:ext uri="{BB962C8B-B14F-4D97-AF65-F5344CB8AC3E}">
        <p14:creationId xmlns:p14="http://schemas.microsoft.com/office/powerpoint/2010/main" val="347610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763525"/>
          </a:xfrm>
        </p:spPr>
        <p:txBody>
          <a:bodyPr>
            <a:normAutofit/>
          </a:bodyPr>
          <a:lstStyle/>
          <a:p>
            <a:r>
              <a:rPr lang="en-US" sz="4400" dirty="0">
                <a:solidFill>
                  <a:schemeClr val="accent1">
                    <a:lumMod val="60000"/>
                    <a:lumOff val="40000"/>
                  </a:schemeClr>
                </a:solidFill>
              </a:rPr>
              <a:t>TÀI LIỆU THAM KHẢO</a:t>
            </a:r>
          </a:p>
        </p:txBody>
      </p:sp>
      <p:sp>
        <p:nvSpPr>
          <p:cNvPr id="3" name="Content Placeholder 2"/>
          <p:cNvSpPr>
            <a:spLocks noGrp="1"/>
          </p:cNvSpPr>
          <p:nvPr>
            <p:ph idx="1"/>
          </p:nvPr>
        </p:nvSpPr>
        <p:spPr>
          <a:xfrm>
            <a:off x="228217" y="1502815"/>
            <a:ext cx="8390494" cy="2748690"/>
          </a:xfrm>
        </p:spPr>
        <p:txBody>
          <a:bodyPr>
            <a:noAutofit/>
          </a:bodyPr>
          <a:lstStyle/>
          <a:p>
            <a:pPr algn="just">
              <a:buAutoNum type="arabicPeriod"/>
            </a:pPr>
            <a:r>
              <a:rPr lang="en-US" sz="1500" b="0" i="0" dirty="0">
                <a:solidFill>
                  <a:schemeClr val="tx1"/>
                </a:solidFill>
                <a:effectLst/>
              </a:rPr>
              <a:t>Russell, S., &amp; Norvig, P. (2010). Artificial intelligence: A modern approach (3rd ed.). Prentice Hall Press.</a:t>
            </a:r>
          </a:p>
          <a:p>
            <a:pPr algn="just">
              <a:buAutoNum type="arabicPeriod"/>
            </a:pPr>
            <a:r>
              <a:rPr lang="en-US" sz="1500" b="0" i="0" dirty="0" err="1">
                <a:solidFill>
                  <a:schemeClr val="tx1"/>
                </a:solidFill>
                <a:effectLst/>
              </a:rPr>
              <a:t>Neller</a:t>
            </a:r>
            <a:r>
              <a:rPr lang="en-US" sz="1500" b="0" i="0" dirty="0">
                <a:solidFill>
                  <a:schemeClr val="tx1"/>
                </a:solidFill>
                <a:effectLst/>
              </a:rPr>
              <a:t>, T. (2010). Pac-Man and the Ghostly Adventures of DFS, BFS, and UCS. Computer Science Education, 20(1), 34-47. </a:t>
            </a:r>
            <a:r>
              <a:rPr lang="en-US" sz="1500" b="0" i="0" dirty="0" err="1">
                <a:solidFill>
                  <a:schemeClr val="tx1"/>
                </a:solidFill>
                <a:effectLst/>
              </a:rPr>
              <a:t>doi</a:t>
            </a:r>
            <a:r>
              <a:rPr lang="en-US" sz="1500" b="0" i="0" dirty="0">
                <a:solidFill>
                  <a:schemeClr val="tx1"/>
                </a:solidFill>
                <a:effectLst/>
              </a:rPr>
              <a:t>: 10.1080/08993408.2010.528028.</a:t>
            </a:r>
          </a:p>
          <a:p>
            <a:pPr algn="just">
              <a:buAutoNum type="arabicPeriod"/>
            </a:pPr>
            <a:r>
              <a:rPr lang="en-US" sz="1500" b="0" i="0" dirty="0">
                <a:solidFill>
                  <a:schemeClr val="tx1"/>
                </a:solidFill>
                <a:effectLst/>
              </a:rPr>
              <a:t>Zaremba, K. (2018). An Exploration of Pacman Agent Implementation. In Proceedings of the 2018 ACM SIGCSE Technical Symposium on Computer Science Education (pp. 769-774). </a:t>
            </a:r>
            <a:r>
              <a:rPr lang="en-US" sz="1500" b="0" i="0" dirty="0" err="1">
                <a:solidFill>
                  <a:schemeClr val="tx1"/>
                </a:solidFill>
                <a:effectLst/>
              </a:rPr>
              <a:t>doi</a:t>
            </a:r>
            <a:r>
              <a:rPr lang="en-US" sz="1500" b="0" i="0" dirty="0">
                <a:solidFill>
                  <a:schemeClr val="tx1"/>
                </a:solidFill>
                <a:effectLst/>
              </a:rPr>
              <a:t>: 10.1145/3159450.3159527.</a:t>
            </a:r>
          </a:p>
          <a:p>
            <a:pPr algn="just">
              <a:buAutoNum type="arabicPeriod"/>
            </a:pPr>
            <a:r>
              <a:rPr lang="en-US" sz="1500" b="0" i="0" dirty="0">
                <a:solidFill>
                  <a:schemeClr val="tx1"/>
                </a:solidFill>
                <a:effectLst/>
              </a:rPr>
              <a:t>Korf, R. E. (1999). Artificial intelligence search algorithms. Springer.</a:t>
            </a:r>
          </a:p>
          <a:p>
            <a:pPr algn="just">
              <a:buAutoNum type="arabicPeriod"/>
            </a:pPr>
            <a:r>
              <a:rPr lang="en-US" sz="1500" b="0" i="0" dirty="0">
                <a:solidFill>
                  <a:schemeClr val="tx1"/>
                </a:solidFill>
                <a:effectLst/>
              </a:rPr>
              <a:t>A. M. </a:t>
            </a:r>
            <a:r>
              <a:rPr lang="en-US" sz="1500" b="0" i="0" dirty="0" err="1">
                <a:solidFill>
                  <a:schemeClr val="tx1"/>
                </a:solidFill>
                <a:effectLst/>
              </a:rPr>
              <a:t>Mafoudi</a:t>
            </a:r>
            <a:r>
              <a:rPr lang="en-US" sz="1500" b="0" i="0" dirty="0">
                <a:solidFill>
                  <a:schemeClr val="tx1"/>
                </a:solidFill>
                <a:effectLst/>
              </a:rPr>
              <a:t> and N. </a:t>
            </a:r>
            <a:r>
              <a:rPr lang="en-US" sz="1500" b="0" i="0" dirty="0" err="1">
                <a:solidFill>
                  <a:schemeClr val="tx1"/>
                </a:solidFill>
                <a:effectLst/>
              </a:rPr>
              <a:t>Benouhiba</a:t>
            </a:r>
            <a:r>
              <a:rPr lang="en-US" sz="1500" b="0" i="0" dirty="0">
                <a:solidFill>
                  <a:schemeClr val="tx1"/>
                </a:solidFill>
                <a:effectLst/>
              </a:rPr>
              <a:t>, "A modified genetic algorithm for the eight queens problem," 2014 IEEE International Conference on Electronics, Energy and Measurement (ICEEM), Islamabad, 2014.</a:t>
            </a:r>
          </a:p>
          <a:p>
            <a:pPr algn="just">
              <a:buAutoNum type="arabicPeriod"/>
            </a:pPr>
            <a:r>
              <a:rPr lang="en-US" sz="1500" b="0" i="0" dirty="0">
                <a:solidFill>
                  <a:schemeClr val="tx1"/>
                </a:solidFill>
                <a:effectLst/>
              </a:rPr>
              <a:t>S. Maheshwari and A. Agarwal, "Solving the eight queens problem using genetic algorithm," 2015 IEEE International Conference on Electrical, Computer and Communication Technologies (ICECCT), Coimbatore, 2015, pp. 1-5.</a:t>
            </a:r>
          </a:p>
          <a:p>
            <a:pPr marL="0" indent="0">
              <a:buNone/>
            </a:pPr>
            <a:endParaRPr lang="en-US" sz="1400" dirty="0"/>
          </a:p>
        </p:txBody>
      </p:sp>
    </p:spTree>
    <p:extLst>
      <p:ext uri="{BB962C8B-B14F-4D97-AF65-F5344CB8AC3E}">
        <p14:creationId xmlns:p14="http://schemas.microsoft.com/office/powerpoint/2010/main" val="189582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30" y="281175"/>
            <a:ext cx="8246070" cy="763525"/>
          </a:xfrm>
        </p:spPr>
        <p:txBody>
          <a:bodyPr>
            <a:normAutofit/>
          </a:bodyPr>
          <a:lstStyle/>
          <a:p>
            <a:r>
              <a:rPr lang="en-US" sz="4400" dirty="0">
                <a:solidFill>
                  <a:schemeClr val="accent1">
                    <a:lumMod val="60000"/>
                    <a:lumOff val="40000"/>
                  </a:schemeClr>
                </a:solidFill>
              </a:rPr>
              <a:t>BẢNG PHÂN CÔNG NHIỆM VỤ</a:t>
            </a:r>
          </a:p>
        </p:txBody>
      </p:sp>
      <p:graphicFrame>
        <p:nvGraphicFramePr>
          <p:cNvPr id="4" name="Table 4">
            <a:extLst>
              <a:ext uri="{FF2B5EF4-FFF2-40B4-BE49-F238E27FC236}">
                <a16:creationId xmlns:a16="http://schemas.microsoft.com/office/drawing/2014/main" id="{91F21956-F90C-8117-A45C-F72D3E31510D}"/>
              </a:ext>
            </a:extLst>
          </p:cNvPr>
          <p:cNvGraphicFramePr>
            <a:graphicFrameLocks noGrp="1"/>
          </p:cNvGraphicFramePr>
          <p:nvPr>
            <p:ph idx="1"/>
            <p:extLst>
              <p:ext uri="{D42A27DB-BD31-4B8C-83A1-F6EECF244321}">
                <p14:modId xmlns:p14="http://schemas.microsoft.com/office/powerpoint/2010/main" val="1088394326"/>
              </p:ext>
            </p:extLst>
          </p:nvPr>
        </p:nvGraphicFramePr>
        <p:xfrm>
          <a:off x="0" y="1293774"/>
          <a:ext cx="9144000" cy="3818636"/>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59289184"/>
                    </a:ext>
                  </a:extLst>
                </a:gridCol>
                <a:gridCol w="3048000">
                  <a:extLst>
                    <a:ext uri="{9D8B030D-6E8A-4147-A177-3AD203B41FA5}">
                      <a16:colId xmlns:a16="http://schemas.microsoft.com/office/drawing/2014/main" val="3151932821"/>
                    </a:ext>
                  </a:extLst>
                </a:gridCol>
                <a:gridCol w="3048000">
                  <a:extLst>
                    <a:ext uri="{9D8B030D-6E8A-4147-A177-3AD203B41FA5}">
                      <a16:colId xmlns:a16="http://schemas.microsoft.com/office/drawing/2014/main" val="557435581"/>
                    </a:ext>
                  </a:extLst>
                </a:gridCol>
              </a:tblGrid>
              <a:tr h="209041">
                <a:tc>
                  <a:txBody>
                    <a:bodyPr/>
                    <a:lstStyle/>
                    <a:p>
                      <a:pPr algn="ctr"/>
                      <a:r>
                        <a:rPr lang="en-US" sz="1200" dirty="0" err="1"/>
                        <a:t>Họ</a:t>
                      </a:r>
                      <a:r>
                        <a:rPr lang="en-US" sz="1200" dirty="0"/>
                        <a:t> </a:t>
                      </a:r>
                      <a:r>
                        <a:rPr lang="en-US" sz="1200" dirty="0" err="1"/>
                        <a:t>và</a:t>
                      </a:r>
                      <a:r>
                        <a:rPr lang="en-US" sz="1200" dirty="0"/>
                        <a:t> </a:t>
                      </a:r>
                      <a:r>
                        <a:rPr lang="en-US" sz="1200" dirty="0" err="1"/>
                        <a:t>tên</a:t>
                      </a:r>
                      <a:endParaRPr lang="en-US" sz="1200" dirty="0"/>
                    </a:p>
                  </a:txBody>
                  <a:tcPr/>
                </a:tc>
                <a:tc>
                  <a:txBody>
                    <a:bodyPr/>
                    <a:lstStyle/>
                    <a:p>
                      <a:pPr algn="ctr"/>
                      <a:r>
                        <a:rPr lang="en-US" sz="1200" dirty="0" err="1"/>
                        <a:t>Nhiệm</a:t>
                      </a:r>
                      <a:r>
                        <a:rPr lang="en-US" sz="1200" dirty="0"/>
                        <a:t> </a:t>
                      </a:r>
                      <a:r>
                        <a:rPr lang="en-US" sz="1200" dirty="0" err="1"/>
                        <a:t>vụ</a:t>
                      </a:r>
                      <a:endParaRPr lang="en-US" sz="1200" dirty="0"/>
                    </a:p>
                  </a:txBody>
                  <a:tcPr/>
                </a:tc>
                <a:tc>
                  <a:txBody>
                    <a:bodyPr/>
                    <a:lstStyle/>
                    <a:p>
                      <a:pPr algn="ctr"/>
                      <a:r>
                        <a:rPr lang="en-US" sz="1200" dirty="0" err="1"/>
                        <a:t>Mức</a:t>
                      </a:r>
                      <a:r>
                        <a:rPr lang="en-US" sz="1200" dirty="0"/>
                        <a:t> </a:t>
                      </a:r>
                      <a:r>
                        <a:rPr lang="en-US" sz="1200" dirty="0" err="1"/>
                        <a:t>độ</a:t>
                      </a:r>
                      <a:r>
                        <a:rPr lang="en-US" sz="1200" dirty="0"/>
                        <a:t> </a:t>
                      </a:r>
                      <a:r>
                        <a:rPr lang="en-US" sz="1200" dirty="0" err="1"/>
                        <a:t>hoàn</a:t>
                      </a:r>
                      <a:r>
                        <a:rPr lang="en-US" sz="1200" dirty="0"/>
                        <a:t> </a:t>
                      </a:r>
                      <a:r>
                        <a:rPr lang="en-US" sz="1200" dirty="0" err="1"/>
                        <a:t>thành</a:t>
                      </a:r>
                      <a:endParaRPr lang="en-US" sz="1200" dirty="0"/>
                    </a:p>
                  </a:txBody>
                  <a:tcPr/>
                </a:tc>
                <a:extLst>
                  <a:ext uri="{0D108BD9-81ED-4DB2-BD59-A6C34878D82A}">
                    <a16:rowId xmlns:a16="http://schemas.microsoft.com/office/drawing/2014/main" val="3369447313"/>
                  </a:ext>
                </a:extLst>
              </a:tr>
              <a:tr h="837142">
                <a:tc>
                  <a:txBody>
                    <a:bodyPr/>
                    <a:lstStyle/>
                    <a:p>
                      <a:pPr algn="ctr">
                        <a:lnSpc>
                          <a:spcPct val="150000"/>
                        </a:lnSpc>
                      </a:pPr>
                      <a:r>
                        <a:rPr lang="en-US" sz="1200" b="1" dirty="0" err="1"/>
                        <a:t>Nguyễn</a:t>
                      </a:r>
                      <a:r>
                        <a:rPr lang="en-US" sz="1200" b="1" dirty="0"/>
                        <a:t> </a:t>
                      </a:r>
                      <a:r>
                        <a:rPr lang="en-US" sz="1200" b="1" dirty="0" err="1"/>
                        <a:t>Quốc</a:t>
                      </a:r>
                      <a:r>
                        <a:rPr lang="en-US" sz="1200" b="1" dirty="0"/>
                        <a:t> Anh</a:t>
                      </a:r>
                    </a:p>
                    <a:p>
                      <a:pPr algn="ctr">
                        <a:lnSpc>
                          <a:spcPct val="150000"/>
                        </a:lnSpc>
                      </a:pPr>
                      <a:endParaRPr lang="en-US" sz="1200" b="1" dirty="0"/>
                    </a:p>
                  </a:txBody>
                  <a:tcPr/>
                </a:tc>
                <a:tc>
                  <a:txBody>
                    <a:bodyPr/>
                    <a:lstStyle/>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2</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3.1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algn="ctr"/>
                      <a:r>
                        <a:rPr lang="en-US" sz="1800" dirty="0"/>
                        <a:t>100%</a:t>
                      </a:r>
                    </a:p>
                  </a:txBody>
                  <a:tcPr/>
                </a:tc>
                <a:extLst>
                  <a:ext uri="{0D108BD9-81ED-4DB2-BD59-A6C34878D82A}">
                    <a16:rowId xmlns:a16="http://schemas.microsoft.com/office/drawing/2014/main" val="718983856"/>
                  </a:ext>
                </a:extLst>
              </a:tr>
              <a:tr h="837142">
                <a:tc>
                  <a:txBody>
                    <a:bodyPr/>
                    <a:lstStyle/>
                    <a:p>
                      <a:pPr algn="ctr">
                        <a:lnSpc>
                          <a:spcPct val="150000"/>
                        </a:lnSpc>
                      </a:pPr>
                      <a:r>
                        <a:rPr lang="en-US" sz="1200" b="1" dirty="0" err="1"/>
                        <a:t>Nguyễn</a:t>
                      </a:r>
                      <a:r>
                        <a:rPr lang="en-US" sz="1200" b="1" dirty="0"/>
                        <a:t> Vũ </a:t>
                      </a:r>
                      <a:r>
                        <a:rPr lang="en-US" sz="1200" b="1" dirty="0" err="1"/>
                        <a:t>Tường</a:t>
                      </a:r>
                      <a:endParaRPr lang="en-US" sz="1200" b="1" dirty="0"/>
                    </a:p>
                    <a:p>
                      <a:pPr algn="ctr">
                        <a:lnSpc>
                          <a:spcPct val="150000"/>
                        </a:lnSpc>
                      </a:pPr>
                      <a:endParaRPr lang="en-US" sz="1200" b="1" dirty="0"/>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1</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3.2</a:t>
                      </a:r>
                    </a:p>
                    <a:p>
                      <a:pPr marL="285750" indent="-285750" algn="l">
                        <a:lnSpc>
                          <a:spcPct val="150000"/>
                        </a:lnSpc>
                        <a:buFont typeface="Arial" panose="020B0604020202020204" pitchFamily="34" charset="0"/>
                        <a:buChar cha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4016695406"/>
                  </a:ext>
                </a:extLst>
              </a:tr>
              <a:tr h="837142">
                <a:tc>
                  <a:txBody>
                    <a:bodyPr/>
                    <a:lstStyle/>
                    <a:p>
                      <a:pPr algn="ctr">
                        <a:lnSpc>
                          <a:spcPct val="150000"/>
                        </a:lnSpc>
                      </a:pPr>
                      <a:r>
                        <a:rPr lang="en-US" sz="1200" b="1" dirty="0"/>
                        <a:t>Võ </a:t>
                      </a:r>
                      <a:r>
                        <a:rPr lang="en-US" sz="1200" b="1" dirty="0" err="1"/>
                        <a:t>Phú</a:t>
                      </a:r>
                      <a:r>
                        <a:rPr lang="en-US" sz="1200" b="1" dirty="0"/>
                        <a:t> Vinh</a:t>
                      </a:r>
                    </a:p>
                    <a:p>
                      <a:pPr algn="ctr">
                        <a:lnSpc>
                          <a:spcPct val="150000"/>
                        </a:lnSpc>
                      </a:pPr>
                      <a:endParaRPr lang="en-US" sz="1200" b="1" dirty="0"/>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1</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3.2</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4032477033"/>
                  </a:ext>
                </a:extLst>
              </a:tr>
              <a:tr h="837142">
                <a:tc>
                  <a:txBody>
                    <a:bodyPr/>
                    <a:lstStyle/>
                    <a:p>
                      <a:pPr algn="ctr">
                        <a:lnSpc>
                          <a:spcPct val="150000"/>
                        </a:lnSpc>
                      </a:pPr>
                      <a:r>
                        <a:rPr lang="en-US" sz="1200" b="1" dirty="0"/>
                        <a:t>Trần </a:t>
                      </a:r>
                      <a:r>
                        <a:rPr lang="en-US" sz="1200" b="1" dirty="0" err="1"/>
                        <a:t>Thị</a:t>
                      </a:r>
                      <a:r>
                        <a:rPr lang="en-US" sz="1200" b="1" dirty="0"/>
                        <a:t> Vẹn</a:t>
                      </a:r>
                    </a:p>
                  </a:txBody>
                  <a:tcPr/>
                </a:tc>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code </a:t>
                      </a:r>
                      <a:r>
                        <a:rPr lang="en-US" sz="1200" dirty="0" err="1"/>
                        <a:t>cho</a:t>
                      </a:r>
                      <a:r>
                        <a:rPr lang="en-US" sz="1200" dirty="0"/>
                        <a:t> ý 3.1 </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1168060303"/>
                  </a:ext>
                </a:extLst>
              </a:tr>
            </a:tbl>
          </a:graphicData>
        </a:graphic>
      </p:graphicFrame>
    </p:spTree>
    <p:extLst>
      <p:ext uri="{BB962C8B-B14F-4D97-AF65-F5344CB8AC3E}">
        <p14:creationId xmlns:p14="http://schemas.microsoft.com/office/powerpoint/2010/main" val="364422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1249002"/>
            <a:ext cx="2748690" cy="3817625"/>
          </a:xfrm>
          <a:ln>
            <a:noFill/>
          </a:ln>
        </p:spPr>
        <p:txBody>
          <a:bodyPr>
            <a:noAutofit/>
          </a:bodyPr>
          <a:lstStyle/>
          <a:p>
            <a:pPr algn="ctr"/>
            <a:r>
              <a:rPr lang="en-US" sz="6600" dirty="0">
                <a:solidFill>
                  <a:schemeClr val="accent1">
                    <a:lumMod val="50000"/>
                  </a:schemeClr>
                </a:solidFill>
              </a:rPr>
              <a:t>TỔNG QUAN CÂU 1</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7" name="Picture 6">
            <a:extLst>
              <a:ext uri="{FF2B5EF4-FFF2-40B4-BE49-F238E27FC236}">
                <a16:creationId xmlns:a16="http://schemas.microsoft.com/office/drawing/2014/main" id="{568EF21D-9E49-4AFB-63B3-F94769F7C78B}"/>
              </a:ext>
            </a:extLst>
          </p:cNvPr>
          <p:cNvPicPr>
            <a:picLocks noChangeAspect="1"/>
          </p:cNvPicPr>
          <p:nvPr/>
        </p:nvPicPr>
        <p:blipFill>
          <a:blip r:embed="rId2"/>
          <a:stretch>
            <a:fillRect/>
          </a:stretch>
        </p:blipFill>
        <p:spPr>
          <a:xfrm>
            <a:off x="4257440" y="1172130"/>
            <a:ext cx="4886560" cy="3971370"/>
          </a:xfrm>
          <a:prstGeom prst="rect">
            <a:avLst/>
          </a:prstGeom>
        </p:spPr>
      </p:pic>
      <p:sp>
        <p:nvSpPr>
          <p:cNvPr id="8" name="Title 3">
            <a:extLst>
              <a:ext uri="{FF2B5EF4-FFF2-40B4-BE49-F238E27FC236}">
                <a16:creationId xmlns:a16="http://schemas.microsoft.com/office/drawing/2014/main" id="{2D8247B8-0C50-7434-80BF-650C005BC354}"/>
              </a:ext>
            </a:extLst>
          </p:cNvPr>
          <p:cNvSpPr txBox="1">
            <a:spLocks/>
          </p:cNvSpPr>
          <p:nvPr/>
        </p:nvSpPr>
        <p:spPr>
          <a:xfrm>
            <a:off x="2978714" y="134587"/>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UNINFORMED SEARCH</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C47B76-5B92-A7A9-4A92-F9E2126CC601}"/>
              </a:ext>
            </a:extLst>
          </p:cNvPr>
          <p:cNvSpPr txBox="1">
            <a:spLocks/>
          </p:cNvSpPr>
          <p:nvPr/>
        </p:nvSpPr>
        <p:spPr>
          <a:xfrm>
            <a:off x="1670605" y="128470"/>
            <a:ext cx="8246070" cy="76352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pPr algn="ctr"/>
            <a:r>
              <a:rPr lang="en-US" sz="7200" dirty="0">
                <a:solidFill>
                  <a:schemeClr val="accent1">
                    <a:lumMod val="60000"/>
                    <a:lumOff val="40000"/>
                  </a:schemeClr>
                </a:solidFill>
              </a:rPr>
              <a:t>NHÓM 4</a:t>
            </a:r>
          </a:p>
        </p:txBody>
      </p:sp>
      <p:sp>
        <p:nvSpPr>
          <p:cNvPr id="4" name="Rectangle 3">
            <a:extLst>
              <a:ext uri="{FF2B5EF4-FFF2-40B4-BE49-F238E27FC236}">
                <a16:creationId xmlns:a16="http://schemas.microsoft.com/office/drawing/2014/main" id="{D0F2519C-845C-626C-37D5-B6B637D1F67B}"/>
              </a:ext>
            </a:extLst>
          </p:cNvPr>
          <p:cNvSpPr/>
          <p:nvPr/>
        </p:nvSpPr>
        <p:spPr>
          <a:xfrm>
            <a:off x="-20245" y="2113635"/>
            <a:ext cx="9171450"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CẢM ƠN MỌI NGƯỜI ĐÃ LẮNG NGHE BÀI THUYẾT TRÌNH!</a:t>
            </a:r>
          </a:p>
        </p:txBody>
      </p:sp>
    </p:spTree>
    <p:extLst>
      <p:ext uri="{BB962C8B-B14F-4D97-AF65-F5344CB8AC3E}">
        <p14:creationId xmlns:p14="http://schemas.microsoft.com/office/powerpoint/2010/main" val="2415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38DDD-6B51-97F7-9565-C75CD419E1C2}"/>
              </a:ext>
            </a:extLst>
          </p:cNvPr>
          <p:cNvSpPr>
            <a:spLocks noGrp="1"/>
          </p:cNvSpPr>
          <p:nvPr>
            <p:ph sz="half" idx="2"/>
          </p:nvPr>
        </p:nvSpPr>
        <p:spPr>
          <a:xfrm>
            <a:off x="296260" y="2113635"/>
            <a:ext cx="7940660" cy="2290574"/>
          </a:xfrm>
        </p:spPr>
        <p:txBody>
          <a:bodyPr>
            <a:normAutofit fontScale="55000" lnSpcReduction="20000"/>
          </a:bodyPr>
          <a:lstStyle/>
          <a:p>
            <a:pPr algn="l">
              <a:lnSpc>
                <a:spcPct val="170000"/>
              </a:lnSpc>
              <a:buFont typeface="Courier New" panose="02070309020205020404" pitchFamily="49" charset="0"/>
              <a:buChar char="o"/>
            </a:pPr>
            <a:r>
              <a:rPr lang="vi-VN" dirty="0"/>
              <a:t>Vấn đề tìm kiếm đường đi trong mê cung.</a:t>
            </a:r>
          </a:p>
          <a:p>
            <a:pPr algn="l">
              <a:lnSpc>
                <a:spcPct val="170000"/>
              </a:lnSpc>
              <a:buFont typeface="Courier New" panose="02070309020205020404" pitchFamily="49" charset="0"/>
              <a:buChar char="o"/>
            </a:pPr>
            <a:r>
              <a:rPr lang="vi-VN" dirty="0"/>
              <a:t>Giới thiệu về trò chơi Pacman và mục tiêu giải quyết vấn đề tìm kiếm đường đi.</a:t>
            </a:r>
          </a:p>
          <a:p>
            <a:pPr algn="l">
              <a:lnSpc>
                <a:spcPct val="170000"/>
              </a:lnSpc>
              <a:buFont typeface="Courier New" panose="02070309020205020404" pitchFamily="49" charset="0"/>
              <a:buChar char="o"/>
            </a:pPr>
            <a:r>
              <a:rPr lang="vi-VN" dirty="0"/>
              <a:t>Các giải thuật tìm kiếm mù được sử dụng: tìm kiếm theo chiều rộng, tìm kiếm theo chiều sâu và tìm kiếm đồng nhất.</a:t>
            </a:r>
          </a:p>
          <a:p>
            <a:pPr algn="l">
              <a:lnSpc>
                <a:spcPct val="170000"/>
              </a:lnSpc>
              <a:buFont typeface="Courier New" panose="02070309020205020404" pitchFamily="49" charset="0"/>
              <a:buChar char="o"/>
            </a:pPr>
            <a:r>
              <a:rPr lang="vi-VN" dirty="0"/>
              <a:t>Các lớp và hàm được sử dụng trong sơ đồ giải quyết vấn đề tìm kiếm đường đi trong mê cung.</a:t>
            </a:r>
          </a:p>
          <a:p>
            <a:pPr algn="l">
              <a:lnSpc>
                <a:spcPct val="170000"/>
              </a:lnSpc>
              <a:buFont typeface="Courier New" panose="02070309020205020404" pitchFamily="49" charset="0"/>
              <a:buChar char="o"/>
            </a:pPr>
            <a:r>
              <a:rPr lang="vi-VN" dirty="0"/>
              <a:t>Cách thức áp dụng các lớp và hàm để giải quyết vấn đề tìm kiếm đường đi trong mê cung.</a:t>
            </a:r>
            <a:endParaRPr lang="en-US" dirty="0"/>
          </a:p>
        </p:txBody>
      </p:sp>
      <p:sp>
        <p:nvSpPr>
          <p:cNvPr id="8" name="Title 1">
            <a:extLst>
              <a:ext uri="{FF2B5EF4-FFF2-40B4-BE49-F238E27FC236}">
                <a16:creationId xmlns:a16="http://schemas.microsoft.com/office/drawing/2014/main" id="{7784F226-6C77-B1F0-FC6B-9C4AE14F7C1A}"/>
              </a:ext>
            </a:extLst>
          </p:cNvPr>
          <p:cNvSpPr>
            <a:spLocks noGrp="1"/>
          </p:cNvSpPr>
          <p:nvPr>
            <p:ph type="title"/>
          </p:nvPr>
        </p:nvSpPr>
        <p:spPr>
          <a:xfrm>
            <a:off x="3197655" y="181680"/>
            <a:ext cx="5650085" cy="763525"/>
          </a:xfrm>
        </p:spPr>
        <p:txBody>
          <a:bodyPr>
            <a:noAutofit/>
          </a:bodyPr>
          <a:lstStyle/>
          <a:p>
            <a:pPr algn="ctr"/>
            <a:r>
              <a:rPr lang="en-US" sz="4800" dirty="0">
                <a:solidFill>
                  <a:schemeClr val="accent1">
                    <a:lumMod val="60000"/>
                    <a:lumOff val="40000"/>
                  </a:schemeClr>
                </a:solidFill>
              </a:rPr>
              <a:t>TÓM TẮT</a:t>
            </a:r>
          </a:p>
        </p:txBody>
      </p:sp>
      <p:sp>
        <p:nvSpPr>
          <p:cNvPr id="9" name="Title 1">
            <a:extLst>
              <a:ext uri="{FF2B5EF4-FFF2-40B4-BE49-F238E27FC236}">
                <a16:creationId xmlns:a16="http://schemas.microsoft.com/office/drawing/2014/main" id="{DA99BB6A-35B4-1F10-EFCF-5ECD49BF34A2}"/>
              </a:ext>
            </a:extLst>
          </p:cNvPr>
          <p:cNvSpPr txBox="1">
            <a:spLocks/>
          </p:cNvSpPr>
          <p:nvPr/>
        </p:nvSpPr>
        <p:spPr>
          <a:xfrm>
            <a:off x="143554" y="1365143"/>
            <a:ext cx="6566316" cy="595788"/>
          </a:xfrm>
          <a:prstGeom prst="rect">
            <a:avLst/>
          </a:prstGeom>
          <a:ln>
            <a:solidFill>
              <a:srgbClr val="1D3A00"/>
            </a:solidFill>
          </a:ln>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2800" b="1" dirty="0" err="1">
                <a:solidFill>
                  <a:schemeClr val="accent1">
                    <a:lumMod val="60000"/>
                    <a:lumOff val="40000"/>
                  </a:schemeClr>
                </a:solidFill>
              </a:rPr>
              <a:t>Tóm</a:t>
            </a:r>
            <a:r>
              <a:rPr lang="en-US" sz="2800" b="1" dirty="0">
                <a:solidFill>
                  <a:schemeClr val="accent1">
                    <a:lumMod val="60000"/>
                    <a:lumOff val="40000"/>
                  </a:schemeClr>
                </a:solidFill>
              </a:rPr>
              <a:t> </a:t>
            </a:r>
            <a:r>
              <a:rPr lang="en-US" sz="2800" b="1" dirty="0" err="1">
                <a:solidFill>
                  <a:schemeClr val="accent1">
                    <a:lumMod val="60000"/>
                    <a:lumOff val="40000"/>
                  </a:schemeClr>
                </a:solidFill>
              </a:rPr>
              <a:t>tắt</a:t>
            </a:r>
            <a:r>
              <a:rPr lang="en-US" sz="2800" b="1" dirty="0">
                <a:solidFill>
                  <a:schemeClr val="accent1">
                    <a:lumMod val="60000"/>
                    <a:lumOff val="40000"/>
                  </a:schemeClr>
                </a:solidFill>
              </a:rPr>
              <a:t> </a:t>
            </a:r>
            <a:r>
              <a:rPr lang="en-US" sz="2800" b="1" dirty="0" err="1">
                <a:solidFill>
                  <a:schemeClr val="accent1">
                    <a:lumMod val="60000"/>
                    <a:lumOff val="40000"/>
                  </a:schemeClr>
                </a:solidFill>
              </a:rPr>
              <a:t>các</a:t>
            </a:r>
            <a:r>
              <a:rPr lang="en-US" sz="2800" b="1" dirty="0">
                <a:solidFill>
                  <a:schemeClr val="accent1">
                    <a:lumMod val="60000"/>
                    <a:lumOff val="40000"/>
                  </a:schemeClr>
                </a:solidFill>
              </a:rPr>
              <a:t> </a:t>
            </a:r>
            <a:r>
              <a:rPr lang="en-US" sz="2800" b="1" dirty="0" err="1">
                <a:solidFill>
                  <a:schemeClr val="accent1">
                    <a:lumMod val="60000"/>
                    <a:lumOff val="40000"/>
                  </a:schemeClr>
                </a:solidFill>
              </a:rPr>
              <a:t>phần</a:t>
            </a:r>
            <a:r>
              <a:rPr lang="en-US" sz="2800" b="1" dirty="0">
                <a:solidFill>
                  <a:schemeClr val="accent1">
                    <a:lumMod val="60000"/>
                    <a:lumOff val="40000"/>
                  </a:schemeClr>
                </a:solidFill>
              </a:rPr>
              <a:t> </a:t>
            </a:r>
            <a:r>
              <a:rPr lang="en-US" sz="2800" b="1" dirty="0" err="1">
                <a:solidFill>
                  <a:schemeClr val="accent1">
                    <a:lumMod val="60000"/>
                    <a:lumOff val="40000"/>
                  </a:schemeClr>
                </a:solidFill>
              </a:rPr>
              <a:t>sẽ</a:t>
            </a:r>
            <a:r>
              <a:rPr lang="en-US" sz="2800" b="1" dirty="0">
                <a:solidFill>
                  <a:schemeClr val="accent1">
                    <a:lumMod val="60000"/>
                    <a:lumOff val="40000"/>
                  </a:schemeClr>
                </a:solidFill>
              </a:rPr>
              <a:t> </a:t>
            </a:r>
            <a:r>
              <a:rPr lang="en-US" sz="2800" b="1" dirty="0" err="1">
                <a:solidFill>
                  <a:schemeClr val="accent1">
                    <a:lumMod val="60000"/>
                    <a:lumOff val="40000"/>
                  </a:schemeClr>
                </a:solidFill>
              </a:rPr>
              <a:t>có</a:t>
            </a:r>
            <a:r>
              <a:rPr lang="en-US" sz="2800" b="1" dirty="0">
                <a:solidFill>
                  <a:schemeClr val="accent1">
                    <a:lumMod val="60000"/>
                    <a:lumOff val="40000"/>
                  </a:schemeClr>
                </a:solidFill>
              </a:rPr>
              <a:t> </a:t>
            </a:r>
            <a:r>
              <a:rPr lang="en-US" sz="2800" b="1" dirty="0" err="1">
                <a:solidFill>
                  <a:schemeClr val="accent1">
                    <a:lumMod val="60000"/>
                    <a:lumOff val="40000"/>
                  </a:schemeClr>
                </a:solidFill>
              </a:rPr>
              <a:t>trong</a:t>
            </a:r>
            <a:r>
              <a:rPr lang="en-US" sz="2800" b="1" dirty="0">
                <a:solidFill>
                  <a:schemeClr val="accent1">
                    <a:lumMod val="60000"/>
                    <a:lumOff val="40000"/>
                  </a:schemeClr>
                </a:solidFill>
              </a:rPr>
              <a:t> </a:t>
            </a:r>
            <a:r>
              <a:rPr lang="en-US" sz="2800" b="1" dirty="0" err="1">
                <a:solidFill>
                  <a:schemeClr val="accent1">
                    <a:lumMod val="60000"/>
                    <a:lumOff val="40000"/>
                  </a:schemeClr>
                </a:solidFill>
              </a:rPr>
              <a:t>bài</a:t>
            </a:r>
            <a:r>
              <a:rPr lang="en-US" sz="2800" b="1" dirty="0">
                <a:solidFill>
                  <a:schemeClr val="accent1">
                    <a:lumMod val="60000"/>
                    <a:lumOff val="40000"/>
                  </a:schemeClr>
                </a:solidFill>
              </a:rPr>
              <a:t> </a:t>
            </a:r>
            <a:r>
              <a:rPr lang="en-US" sz="2800" b="1" dirty="0" err="1">
                <a:solidFill>
                  <a:schemeClr val="accent1">
                    <a:lumMod val="60000"/>
                    <a:lumOff val="40000"/>
                  </a:schemeClr>
                </a:solidFill>
              </a:rPr>
              <a:t>toán</a:t>
            </a:r>
            <a:r>
              <a:rPr lang="en-US" sz="2800" b="1" dirty="0">
                <a:solidFill>
                  <a:schemeClr val="accent1">
                    <a:lumMod val="60000"/>
                    <a:lumOff val="40000"/>
                  </a:schemeClr>
                </a:solidFill>
              </a:rPr>
              <a:t> </a:t>
            </a:r>
            <a:r>
              <a:rPr lang="en-US" sz="2800" b="1" dirty="0" err="1">
                <a:solidFill>
                  <a:schemeClr val="accent1">
                    <a:lumMod val="60000"/>
                    <a:lumOff val="40000"/>
                  </a:schemeClr>
                </a:solidFill>
              </a:rPr>
              <a:t>này</a:t>
            </a:r>
            <a:r>
              <a:rPr lang="en-US" sz="2800" b="1" dirty="0">
                <a:solidFill>
                  <a:schemeClr val="accent1">
                    <a:lumMod val="60000"/>
                    <a:lumOff val="40000"/>
                  </a:schemeClr>
                </a:solidFill>
              </a:rPr>
              <a:t>:</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F746F7-CF9F-AA91-3E99-2BA8867DD70A}"/>
              </a:ext>
            </a:extLst>
          </p:cNvPr>
          <p:cNvSpPr>
            <a:spLocks noGrp="1"/>
          </p:cNvSpPr>
          <p:nvPr>
            <p:ph type="title"/>
          </p:nvPr>
        </p:nvSpPr>
        <p:spPr>
          <a:xfrm>
            <a:off x="2892245" y="128470"/>
            <a:ext cx="5955494" cy="803487"/>
          </a:xfrm>
        </p:spPr>
        <p:txBody>
          <a:bodyPr>
            <a:normAutofit/>
          </a:bodyPr>
          <a:lstStyle/>
          <a:p>
            <a:r>
              <a:rPr lang="en-US" sz="4400" dirty="0">
                <a:solidFill>
                  <a:schemeClr val="accent1">
                    <a:lumMod val="60000"/>
                    <a:lumOff val="40000"/>
                  </a:schemeClr>
                </a:solidFill>
              </a:rPr>
              <a:t>VẤN ĐỀ TÌM KIẾM</a:t>
            </a:r>
          </a:p>
        </p:txBody>
      </p:sp>
      <p:sp>
        <p:nvSpPr>
          <p:cNvPr id="12" name="Content Placeholder 2">
            <a:extLst>
              <a:ext uri="{FF2B5EF4-FFF2-40B4-BE49-F238E27FC236}">
                <a16:creationId xmlns:a16="http://schemas.microsoft.com/office/drawing/2014/main" id="{0D87723F-C3CE-D15C-47A5-88AF67431F3A}"/>
              </a:ext>
            </a:extLst>
          </p:cNvPr>
          <p:cNvSpPr>
            <a:spLocks noGrp="1"/>
          </p:cNvSpPr>
          <p:nvPr>
            <p:ph sz="half" idx="2"/>
          </p:nvPr>
        </p:nvSpPr>
        <p:spPr>
          <a:xfrm>
            <a:off x="296260" y="1502815"/>
            <a:ext cx="8093365" cy="2748690"/>
          </a:xfrm>
        </p:spPr>
        <p:txBody>
          <a:bodyPr>
            <a:normAutofit fontScale="25000" lnSpcReduction="20000"/>
          </a:bodyPr>
          <a:lstStyle/>
          <a:p>
            <a:pPr marL="0" indent="0" algn="just">
              <a:lnSpc>
                <a:spcPct val="170000"/>
              </a:lnSpc>
              <a:buNone/>
            </a:pPr>
            <a:r>
              <a:rPr lang="vi-VN" sz="5600" b="1" dirty="0"/>
              <a:t>Giới thiệu tổng quan về bài toán tìm kiếm đường đi trong mê cung:</a:t>
            </a:r>
          </a:p>
          <a:p>
            <a:pPr algn="just">
              <a:lnSpc>
                <a:spcPct val="170000"/>
              </a:lnSpc>
            </a:pPr>
            <a:r>
              <a:rPr lang="vi-VN" sz="5600" dirty="0"/>
              <a:t>Bài toán tìm kiếm đường đi trong mê cung là bài toán phổ biến trong lĩnh vực trí tuệ nhân tạo và khoa học máy tính.</a:t>
            </a:r>
          </a:p>
          <a:p>
            <a:pPr algn="just">
              <a:lnSpc>
                <a:spcPct val="170000"/>
              </a:lnSpc>
            </a:pPr>
            <a:r>
              <a:rPr lang="vi-VN" sz="5600" dirty="0"/>
              <a:t>Mục tiêu của bài toán là tìm đường đi ngắn nhất từ một vị trí bắt đầu đến một điểm kết thúc trong mê cung.</a:t>
            </a:r>
          </a:p>
          <a:p>
            <a:pPr marL="0" indent="0" algn="just">
              <a:lnSpc>
                <a:spcPct val="170000"/>
              </a:lnSpc>
              <a:buNone/>
            </a:pPr>
            <a:r>
              <a:rPr lang="vi-VN" sz="5600" b="1" dirty="0"/>
              <a:t>Những ứng dụng thực tiễn của bài toán:</a:t>
            </a:r>
          </a:p>
          <a:p>
            <a:pPr algn="just">
              <a:lnSpc>
                <a:spcPct val="170000"/>
              </a:lnSpc>
            </a:pPr>
            <a:r>
              <a:rPr lang="vi-VN" sz="5600" dirty="0"/>
              <a:t>Bài toán tìm kiếm đường đi trong mê cung có rất nhiều ứng dụng thực tiễn trong đời sống, như: hệ thống dẫn đường trên ô tô, máy bay, tàu hỏa; hệ thống điều khiển robot tự động; hệ thống tìm kiếm tuyến đường giao thông công cộng, v.v.</a:t>
            </a:r>
          </a:p>
          <a:p>
            <a:pPr marL="0" indent="0" algn="just">
              <a:lnSpc>
                <a:spcPct val="170000"/>
              </a:lnSpc>
              <a:buNone/>
            </a:pPr>
            <a:endParaRPr lang="vi-VN" sz="3000" dirty="0"/>
          </a:p>
        </p:txBody>
      </p:sp>
    </p:spTree>
    <p:extLst>
      <p:ext uri="{BB962C8B-B14F-4D97-AF65-F5344CB8AC3E}">
        <p14:creationId xmlns:p14="http://schemas.microsoft.com/office/powerpoint/2010/main" val="349286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739540" y="128470"/>
            <a:ext cx="6108200" cy="763525"/>
          </a:xfrm>
        </p:spPr>
        <p:txBody>
          <a:bodyPr>
            <a:noAutofit/>
          </a:bodyPr>
          <a:lstStyle/>
          <a:p>
            <a:r>
              <a:rPr lang="vi-VN" dirty="0">
                <a:solidFill>
                  <a:schemeClr val="accent1">
                    <a:lumMod val="60000"/>
                    <a:lumOff val="40000"/>
                  </a:schemeClr>
                </a:solidFill>
                <a:latin typeface="Calibri (Headings)\\"/>
              </a:rPr>
              <a:t>PACMAN </a:t>
            </a:r>
            <a:r>
              <a:rPr lang="en-US" dirty="0">
                <a:solidFill>
                  <a:schemeClr val="accent1">
                    <a:lumMod val="60000"/>
                    <a:lumOff val="40000"/>
                  </a:schemeClr>
                </a:solidFill>
                <a:latin typeface="Calibri (Headings)\\"/>
              </a:rPr>
              <a:t>&amp;</a:t>
            </a:r>
            <a:r>
              <a:rPr lang="vi-VN" dirty="0">
                <a:solidFill>
                  <a:schemeClr val="accent1">
                    <a:lumMod val="60000"/>
                    <a:lumOff val="40000"/>
                  </a:schemeClr>
                </a:solidFill>
                <a:latin typeface="Calibri (Headings)\\"/>
              </a:rPr>
              <a:t> MỤC TIÊU GIẢI QUYẾT VẤN</a:t>
            </a:r>
            <a:r>
              <a:rPr lang="en-US" dirty="0">
                <a:solidFill>
                  <a:schemeClr val="accent1">
                    <a:lumMod val="60000"/>
                    <a:lumOff val="40000"/>
                  </a:schemeClr>
                </a:solidFill>
                <a:latin typeface="Calibri (Headings)\\"/>
              </a:rPr>
              <a:t> </a:t>
            </a:r>
            <a:r>
              <a:rPr lang="en-US" dirty="0">
                <a:solidFill>
                  <a:schemeClr val="accent1">
                    <a:lumMod val="60000"/>
                    <a:lumOff val="40000"/>
                  </a:schemeClr>
                </a:solidFill>
              </a:rPr>
              <a:t>ĐỀ</a:t>
            </a:r>
          </a:p>
        </p:txBody>
      </p:sp>
      <p:sp>
        <p:nvSpPr>
          <p:cNvPr id="15" name="Content Placeholder 2">
            <a:extLst>
              <a:ext uri="{FF2B5EF4-FFF2-40B4-BE49-F238E27FC236}">
                <a16:creationId xmlns:a16="http://schemas.microsoft.com/office/drawing/2014/main" id="{AD669B75-29EC-2563-4D0D-13EB78B1DAD2}"/>
              </a:ext>
            </a:extLst>
          </p:cNvPr>
          <p:cNvSpPr>
            <a:spLocks noGrp="1"/>
          </p:cNvSpPr>
          <p:nvPr>
            <p:ph sz="half" idx="2"/>
          </p:nvPr>
        </p:nvSpPr>
        <p:spPr>
          <a:xfrm>
            <a:off x="674015" y="2037283"/>
            <a:ext cx="8021019" cy="2061517"/>
          </a:xfrm>
        </p:spPr>
        <p:txBody>
          <a:bodyPr>
            <a:normAutofit fontScale="70000" lnSpcReduction="20000"/>
          </a:bodyPr>
          <a:lstStyle/>
          <a:p>
            <a:pPr algn="l">
              <a:lnSpc>
                <a:spcPct val="170000"/>
              </a:lnSpc>
              <a:buFont typeface="Courier New" panose="02070309020205020404" pitchFamily="49" charset="0"/>
              <a:buChar char="o"/>
            </a:pPr>
            <a:r>
              <a:rPr lang="vi-VN" dirty="0"/>
              <a:t>Giới thiệu về trò chơi Pacman và cách chơi</a:t>
            </a:r>
          </a:p>
          <a:p>
            <a:pPr algn="l">
              <a:lnSpc>
                <a:spcPct val="170000"/>
              </a:lnSpc>
              <a:buFont typeface="Courier New" panose="02070309020205020404" pitchFamily="49" charset="0"/>
              <a:buChar char="o"/>
            </a:pPr>
            <a:r>
              <a:rPr lang="vi-VN" dirty="0"/>
              <a:t>Liên kết giữa trò chơi Pacman và bài toán tìm kiếm đường đi trong mê cung</a:t>
            </a:r>
          </a:p>
          <a:p>
            <a:pPr algn="l">
              <a:lnSpc>
                <a:spcPct val="170000"/>
              </a:lnSpc>
              <a:buFont typeface="Courier New" panose="02070309020205020404" pitchFamily="49" charset="0"/>
              <a:buChar char="o"/>
            </a:pPr>
            <a:r>
              <a:rPr lang="vi-VN" dirty="0"/>
              <a:t>Mục tiêu giải quyết bài toán tìm kiếm đường đi trong mê cung trong trò chơi Pacman</a:t>
            </a:r>
            <a:endParaRPr lang="en-US" dirty="0"/>
          </a:p>
        </p:txBody>
      </p:sp>
      <p:sp>
        <p:nvSpPr>
          <p:cNvPr id="16" name="Title 1">
            <a:extLst>
              <a:ext uri="{FF2B5EF4-FFF2-40B4-BE49-F238E27FC236}">
                <a16:creationId xmlns:a16="http://schemas.microsoft.com/office/drawing/2014/main" id="{A7DF56AA-F406-5CFC-9000-C70A7E5DAB23}"/>
              </a:ext>
            </a:extLst>
          </p:cNvPr>
          <p:cNvSpPr txBox="1">
            <a:spLocks/>
          </p:cNvSpPr>
          <p:nvPr/>
        </p:nvSpPr>
        <p:spPr>
          <a:xfrm>
            <a:off x="143554" y="1365143"/>
            <a:ext cx="5650085" cy="595788"/>
          </a:xfrm>
          <a:prstGeom prst="rect">
            <a:avLst/>
          </a:prstGeom>
        </p:spPr>
        <p:txBody>
          <a:bodyPr vert="horz" lIns="91440" tIns="45720" rIns="91440" bIns="45720" rtlCol="0" anchor="ctr">
            <a:normAutofit fontScale="70000" lnSpcReduction="20000"/>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4400" dirty="0" err="1">
                <a:solidFill>
                  <a:schemeClr val="accent1">
                    <a:lumMod val="60000"/>
                    <a:lumOff val="40000"/>
                  </a:schemeClr>
                </a:solidFill>
              </a:rPr>
              <a:t>Các</a:t>
            </a:r>
            <a:r>
              <a:rPr lang="en-US" sz="4400" dirty="0">
                <a:solidFill>
                  <a:schemeClr val="accent1">
                    <a:lumMod val="60000"/>
                    <a:lumOff val="40000"/>
                  </a:schemeClr>
                </a:solidFill>
              </a:rPr>
              <a:t> </a:t>
            </a:r>
            <a:r>
              <a:rPr lang="en-US" sz="4400" dirty="0" err="1">
                <a:solidFill>
                  <a:schemeClr val="accent1">
                    <a:lumMod val="60000"/>
                    <a:lumOff val="40000"/>
                  </a:schemeClr>
                </a:solidFill>
              </a:rPr>
              <a:t>thông</a:t>
            </a:r>
            <a:r>
              <a:rPr lang="en-US" sz="4400" dirty="0">
                <a:solidFill>
                  <a:schemeClr val="accent1">
                    <a:lumMod val="60000"/>
                    <a:lumOff val="40000"/>
                  </a:schemeClr>
                </a:solidFill>
              </a:rPr>
              <a:t> tin </a:t>
            </a:r>
            <a:r>
              <a:rPr lang="en-US" sz="4400" dirty="0" err="1">
                <a:solidFill>
                  <a:schemeClr val="accent1">
                    <a:lumMod val="60000"/>
                    <a:lumOff val="40000"/>
                  </a:schemeClr>
                </a:solidFill>
              </a:rPr>
              <a:t>cần</a:t>
            </a:r>
            <a:r>
              <a:rPr lang="en-US" sz="4400" dirty="0">
                <a:solidFill>
                  <a:schemeClr val="accent1">
                    <a:lumMod val="60000"/>
                    <a:lumOff val="40000"/>
                  </a:schemeClr>
                </a:solidFill>
              </a:rPr>
              <a:t> </a:t>
            </a:r>
            <a:r>
              <a:rPr lang="en-US" sz="4400" dirty="0" err="1">
                <a:solidFill>
                  <a:schemeClr val="accent1">
                    <a:lumMod val="60000"/>
                    <a:lumOff val="40000"/>
                  </a:schemeClr>
                </a:solidFill>
              </a:rPr>
              <a:t>biết</a:t>
            </a:r>
            <a:r>
              <a:rPr lang="en-US" sz="4400" dirty="0">
                <a:solidFill>
                  <a:schemeClr val="accent1">
                    <a:lumMod val="60000"/>
                    <a:lumOff val="40000"/>
                  </a:schemeClr>
                </a:solidFill>
              </a:rPr>
              <a:t> </a:t>
            </a:r>
            <a:r>
              <a:rPr lang="en-US" sz="4400" dirty="0" err="1">
                <a:solidFill>
                  <a:schemeClr val="accent1">
                    <a:lumMod val="60000"/>
                    <a:lumOff val="40000"/>
                  </a:schemeClr>
                </a:solidFill>
              </a:rPr>
              <a:t>về</a:t>
            </a:r>
            <a:r>
              <a:rPr lang="en-US" sz="4400" dirty="0">
                <a:solidFill>
                  <a:schemeClr val="accent1">
                    <a:lumMod val="60000"/>
                    <a:lumOff val="40000"/>
                  </a:schemeClr>
                </a:solidFill>
              </a:rPr>
              <a:t> Pacman:</a:t>
            </a:r>
          </a:p>
        </p:txBody>
      </p:sp>
    </p:spTree>
    <p:extLst>
      <p:ext uri="{BB962C8B-B14F-4D97-AF65-F5344CB8AC3E}">
        <p14:creationId xmlns:p14="http://schemas.microsoft.com/office/powerpoint/2010/main" val="155590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
        <p:nvSpPr>
          <p:cNvPr id="15" name="Content Placeholder 2">
            <a:extLst>
              <a:ext uri="{FF2B5EF4-FFF2-40B4-BE49-F238E27FC236}">
                <a16:creationId xmlns:a16="http://schemas.microsoft.com/office/drawing/2014/main" id="{AD669B75-29EC-2563-4D0D-13EB78B1DAD2}"/>
              </a:ext>
            </a:extLst>
          </p:cNvPr>
          <p:cNvSpPr>
            <a:spLocks noGrp="1"/>
          </p:cNvSpPr>
          <p:nvPr>
            <p:ph sz="half" idx="2"/>
          </p:nvPr>
        </p:nvSpPr>
        <p:spPr>
          <a:xfrm>
            <a:off x="296260" y="2189987"/>
            <a:ext cx="3970330" cy="1985165"/>
          </a:xfrm>
        </p:spPr>
        <p:txBody>
          <a:bodyPr>
            <a:normAutofit fontScale="92500"/>
          </a:bodyPr>
          <a:lstStyle/>
          <a:p>
            <a:pPr algn="l">
              <a:lnSpc>
                <a:spcPct val="170000"/>
              </a:lnSpc>
              <a:buFont typeface="Courier New" panose="02070309020205020404" pitchFamily="49" charset="0"/>
              <a:buChar char="o"/>
            </a:pPr>
            <a:r>
              <a:rPr lang="en-US" sz="1900" dirty="0" err="1">
                <a:latin typeface="Arial" panose="020B0604020202020204" pitchFamily="34" charset="0"/>
                <a:cs typeface="Arial" panose="020B0604020202020204" pitchFamily="34" charset="0"/>
              </a:rPr>
              <a:t>Tìm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kiếm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theo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chiều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rộng</a:t>
            </a:r>
            <a:r>
              <a:rPr lang="en-US" sz="1900" dirty="0">
                <a:latin typeface="Arial" panose="020B0604020202020204" pitchFamily="34" charset="0"/>
                <a:cs typeface="Arial" panose="020B0604020202020204" pitchFamily="34" charset="0"/>
              </a:rPr>
              <a:t> (BFS).</a:t>
            </a:r>
          </a:p>
          <a:p>
            <a:pPr algn="l">
              <a:lnSpc>
                <a:spcPct val="170000"/>
              </a:lnSpc>
              <a:buFont typeface="Courier New" panose="02070309020205020404" pitchFamily="49" charset="0"/>
              <a:buChar char="o"/>
            </a:pPr>
            <a:r>
              <a:rPr lang="vi-VN" sz="1900" dirty="0">
                <a:latin typeface="Arial" panose="020B0604020202020204" pitchFamily="34" charset="0"/>
                <a:cs typeface="Arial" panose="020B0604020202020204" pitchFamily="34" charset="0"/>
              </a:rPr>
              <a:t>Tìm kiếm theo chiều sâu (DFS)</a:t>
            </a:r>
            <a:endParaRPr lang="en-US" sz="1900" dirty="0">
              <a:latin typeface="Arial" panose="020B0604020202020204" pitchFamily="34" charset="0"/>
              <a:cs typeface="Arial" panose="020B0604020202020204" pitchFamily="34" charset="0"/>
            </a:endParaRPr>
          </a:p>
          <a:p>
            <a:pPr algn="just">
              <a:lnSpc>
                <a:spcPct val="170000"/>
              </a:lnSpc>
              <a:buFont typeface="Courier New" panose="02070309020205020404" pitchFamily="49" charset="0"/>
              <a:buChar char="o"/>
            </a:pPr>
            <a:r>
              <a:rPr lang="vi-VN" sz="1900" dirty="0">
                <a:latin typeface="Arial" panose="020B0604020202020204" pitchFamily="34" charset="0"/>
                <a:cs typeface="Arial" panose="020B0604020202020204" pitchFamily="34" charset="0"/>
              </a:rPr>
              <a:t>Tìm kiếm đồng nhất (UCS)</a:t>
            </a:r>
            <a:r>
              <a:rPr lang="en-US" sz="1900" dirty="0">
                <a:latin typeface="Arial" panose="020B0604020202020204" pitchFamily="34" charset="0"/>
                <a:cs typeface="Arial" panose="020B0604020202020204" pitchFamily="34" charset="0"/>
              </a:rPr>
              <a:t>.</a:t>
            </a:r>
          </a:p>
        </p:txBody>
      </p:sp>
      <p:sp>
        <p:nvSpPr>
          <p:cNvPr id="16" name="Title 1">
            <a:extLst>
              <a:ext uri="{FF2B5EF4-FFF2-40B4-BE49-F238E27FC236}">
                <a16:creationId xmlns:a16="http://schemas.microsoft.com/office/drawing/2014/main" id="{A7DF56AA-F406-5CFC-9000-C70A7E5DAB23}"/>
              </a:ext>
            </a:extLst>
          </p:cNvPr>
          <p:cNvSpPr txBox="1">
            <a:spLocks/>
          </p:cNvSpPr>
          <p:nvPr/>
        </p:nvSpPr>
        <p:spPr>
          <a:xfrm>
            <a:off x="32221" y="1589263"/>
            <a:ext cx="5150600" cy="595788"/>
          </a:xfrm>
          <a:prstGeom prst="rect">
            <a:avLst/>
          </a:prstGeom>
        </p:spPr>
        <p:txBody>
          <a:bodyPr vert="horz" lIns="91440" tIns="45720" rIns="91440" bIns="45720" rtlCol="0" anchor="ctr">
            <a:normAutofit fontScale="85000" lnSpcReduction="20000"/>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4200" dirty="0" err="1">
                <a:solidFill>
                  <a:schemeClr val="accent1">
                    <a:lumMod val="60000"/>
                    <a:lumOff val="40000"/>
                  </a:schemeClr>
                </a:solidFill>
              </a:rPr>
              <a:t>Các</a:t>
            </a:r>
            <a:r>
              <a:rPr lang="en-US" sz="4200" dirty="0">
                <a:solidFill>
                  <a:schemeClr val="accent1">
                    <a:lumMod val="60000"/>
                    <a:lumOff val="40000"/>
                  </a:schemeClr>
                </a:solidFill>
              </a:rPr>
              <a:t> </a:t>
            </a:r>
            <a:r>
              <a:rPr lang="en-US" sz="4200" dirty="0" err="1">
                <a:solidFill>
                  <a:schemeClr val="accent1">
                    <a:lumMod val="60000"/>
                    <a:lumOff val="40000"/>
                  </a:schemeClr>
                </a:solidFill>
              </a:rPr>
              <a:t>giải</a:t>
            </a:r>
            <a:r>
              <a:rPr lang="en-US" sz="4200" dirty="0">
                <a:solidFill>
                  <a:schemeClr val="accent1">
                    <a:lumMod val="60000"/>
                    <a:lumOff val="40000"/>
                  </a:schemeClr>
                </a:solidFill>
              </a:rPr>
              <a:t> </a:t>
            </a:r>
            <a:r>
              <a:rPr lang="en-US" sz="4200" dirty="0" err="1">
                <a:solidFill>
                  <a:schemeClr val="accent1">
                    <a:lumMod val="60000"/>
                    <a:lumOff val="40000"/>
                  </a:schemeClr>
                </a:solidFill>
              </a:rPr>
              <a:t>thuật</a:t>
            </a:r>
            <a:r>
              <a:rPr lang="en-US" sz="4200" dirty="0">
                <a:solidFill>
                  <a:schemeClr val="accent1">
                    <a:lumMod val="60000"/>
                    <a:lumOff val="40000"/>
                  </a:schemeClr>
                </a:solidFill>
              </a:rPr>
              <a:t> </a:t>
            </a:r>
            <a:r>
              <a:rPr lang="en-US" sz="4200" dirty="0" err="1">
                <a:solidFill>
                  <a:schemeClr val="accent1">
                    <a:lumMod val="60000"/>
                    <a:lumOff val="40000"/>
                  </a:schemeClr>
                </a:solidFill>
              </a:rPr>
              <a:t>sử</a:t>
            </a:r>
            <a:r>
              <a:rPr lang="en-US" sz="4200" dirty="0">
                <a:solidFill>
                  <a:schemeClr val="accent1">
                    <a:lumMod val="60000"/>
                    <a:lumOff val="40000"/>
                  </a:schemeClr>
                </a:solidFill>
              </a:rPr>
              <a:t> </a:t>
            </a:r>
            <a:r>
              <a:rPr lang="en-US" sz="4200" dirty="0" err="1">
                <a:solidFill>
                  <a:schemeClr val="accent1">
                    <a:lumMod val="60000"/>
                    <a:lumOff val="40000"/>
                  </a:schemeClr>
                </a:solidFill>
              </a:rPr>
              <a:t>dụng</a:t>
            </a:r>
            <a:r>
              <a:rPr lang="en-US" sz="4400" dirty="0">
                <a:solidFill>
                  <a:schemeClr val="accent1">
                    <a:lumMod val="60000"/>
                    <a:lumOff val="40000"/>
                  </a:schemeClr>
                </a:solidFill>
              </a:rPr>
              <a:t>:</a:t>
            </a:r>
          </a:p>
        </p:txBody>
      </p:sp>
      <p:pic>
        <p:nvPicPr>
          <p:cNvPr id="3" name="Picture 2">
            <a:extLst>
              <a:ext uri="{FF2B5EF4-FFF2-40B4-BE49-F238E27FC236}">
                <a16:creationId xmlns:a16="http://schemas.microsoft.com/office/drawing/2014/main" id="{BD09AC1F-07CF-0CE5-52E6-029200EC90C0}"/>
              </a:ext>
            </a:extLst>
          </p:cNvPr>
          <p:cNvPicPr>
            <a:picLocks noChangeAspect="1"/>
          </p:cNvPicPr>
          <p:nvPr/>
        </p:nvPicPr>
        <p:blipFill>
          <a:blip r:embed="rId2"/>
          <a:stretch>
            <a:fillRect/>
          </a:stretch>
        </p:blipFill>
        <p:spPr>
          <a:xfrm>
            <a:off x="4419295" y="1540519"/>
            <a:ext cx="4581150" cy="2710985"/>
          </a:xfrm>
          <a:prstGeom prst="rect">
            <a:avLst/>
          </a:prstGeom>
        </p:spPr>
      </p:pic>
    </p:spTree>
    <p:extLst>
      <p:ext uri="{BB962C8B-B14F-4D97-AF65-F5344CB8AC3E}">
        <p14:creationId xmlns:p14="http://schemas.microsoft.com/office/powerpoint/2010/main" val="29376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GIẢI THUẬT DFS</a:t>
            </a:r>
            <a:endParaRPr lang="en-US" sz="4800" dirty="0">
              <a:solidFill>
                <a:schemeClr val="accent1">
                  <a:lumMod val="60000"/>
                  <a:lumOff val="40000"/>
                </a:schemeClr>
              </a:solidFill>
            </a:endParaRPr>
          </a:p>
        </p:txBody>
      </p:sp>
      <p:sp>
        <p:nvSpPr>
          <p:cNvPr id="4" name="Rectangle: Rounded Corners 3">
            <a:extLst>
              <a:ext uri="{FF2B5EF4-FFF2-40B4-BE49-F238E27FC236}">
                <a16:creationId xmlns:a16="http://schemas.microsoft.com/office/drawing/2014/main" id="{8A473B0A-29FA-0865-57AD-A677F9A2E70E}"/>
              </a:ext>
            </a:extLst>
          </p:cNvPr>
          <p:cNvSpPr/>
          <p:nvPr/>
        </p:nvSpPr>
        <p:spPr>
          <a:xfrm>
            <a:off x="143556" y="1197405"/>
            <a:ext cx="8856890" cy="39460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dirty="0">
                <a:solidFill>
                  <a:schemeClr val="bg1"/>
                </a:solidFill>
                <a:latin typeface="Times New Roman" panose="02020603050405020304" pitchFamily="18" charset="0"/>
                <a:cs typeface="Times New Roman" panose="02020603050405020304" pitchFamily="18" charset="0"/>
              </a:rPr>
              <a:t>function </a:t>
            </a:r>
            <a:r>
              <a:rPr lang="en-US" sz="1300" dirty="0">
                <a:solidFill>
                  <a:srgbClr val="00B0F0"/>
                </a:solidFill>
                <a:latin typeface="Times New Roman" panose="02020603050405020304" pitchFamily="18" charset="0"/>
                <a:cs typeface="Times New Roman" panose="02020603050405020304" pitchFamily="18" charset="0"/>
              </a:rPr>
              <a:t>DEPTH-FIRST-SEARCH</a:t>
            </a:r>
            <a:r>
              <a:rPr lang="en-US" sz="13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300" dirty="0">
                <a:solidFill>
                  <a:schemeClr val="bg1"/>
                </a:solidFill>
                <a:latin typeface="Times New Roman" panose="02020603050405020304" pitchFamily="18" charset="0"/>
                <a:cs typeface="Times New Roman" panose="02020603050405020304" pitchFamily="18" charset="0"/>
              </a:rPr>
              <a:t>  node &lt;- α node with STATE = </a:t>
            </a:r>
            <a:r>
              <a:rPr lang="en-US" sz="1300" dirty="0" err="1">
                <a:solidFill>
                  <a:schemeClr val="bg1"/>
                </a:solidFill>
                <a:latin typeface="Times New Roman" panose="02020603050405020304" pitchFamily="18" charset="0"/>
                <a:cs typeface="Times New Roman" panose="02020603050405020304" pitchFamily="18" charset="0"/>
              </a:rPr>
              <a:t>problem.INITIAL</a:t>
            </a:r>
            <a:r>
              <a:rPr lang="en-US" sz="1300" dirty="0">
                <a:solidFill>
                  <a:schemeClr val="bg1"/>
                </a:solidFill>
                <a:latin typeface="Times New Roman" panose="02020603050405020304" pitchFamily="18" charset="0"/>
                <a:cs typeface="Times New Roman" panose="02020603050405020304" pitchFamily="18" charset="0"/>
              </a:rPr>
              <a:t>-STATE, PATH-COST = 0</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if problem INSTANCEOF </a:t>
            </a:r>
            <a:r>
              <a:rPr lang="en-US" sz="1300" dirty="0" err="1">
                <a:solidFill>
                  <a:schemeClr val="bg1"/>
                </a:solidFill>
                <a:latin typeface="Times New Roman" panose="02020603050405020304" pitchFamily="18" charset="0"/>
                <a:cs typeface="Times New Roman" panose="02020603050405020304" pitchFamily="18" charset="0"/>
              </a:rPr>
              <a:t>MultiFoodSearchProblem</a:t>
            </a:r>
            <a:r>
              <a:rPr lang="en-US" sz="1300" dirty="0">
                <a:solidFill>
                  <a:schemeClr val="bg1"/>
                </a:solidFill>
                <a:latin typeface="Times New Roman" panose="02020603050405020304" pitchFamily="18" charset="0"/>
                <a:cs typeface="Times New Roman" panose="02020603050405020304" pitchFamily="18" charset="0"/>
              </a:rPr>
              <a:t> AND LEN(</a:t>
            </a:r>
            <a:r>
              <a:rPr lang="en-US" sz="1300" dirty="0" err="1">
                <a:solidFill>
                  <a:schemeClr val="bg1"/>
                </a:solidFill>
                <a:latin typeface="Times New Roman" panose="02020603050405020304" pitchFamily="18" charset="0"/>
                <a:cs typeface="Times New Roman" panose="02020603050405020304" pitchFamily="18" charset="0"/>
              </a:rPr>
              <a:t>problem.all_dot</a:t>
            </a:r>
            <a:r>
              <a:rPr lang="en-US" sz="1300" dirty="0">
                <a:solidFill>
                  <a:schemeClr val="bg1"/>
                </a:solidFill>
                <a:latin typeface="Times New Roman" panose="02020603050405020304" pitchFamily="18" charset="0"/>
                <a:cs typeface="Times New Roman" panose="02020603050405020304" pitchFamily="18" charset="0"/>
              </a:rPr>
              <a:t>) == 0 then return node['STATE']</a:t>
            </a:r>
          </a:p>
          <a:p>
            <a:r>
              <a:rPr lang="en-US" sz="1300" dirty="0">
                <a:solidFill>
                  <a:schemeClr val="bg1"/>
                </a:solidFill>
                <a:latin typeface="Times New Roman" panose="02020603050405020304" pitchFamily="18" charset="0"/>
                <a:cs typeface="Times New Roman" panose="02020603050405020304" pitchFamily="18" charset="0"/>
              </a:rPr>
              <a:t>  </a:t>
            </a:r>
          </a:p>
          <a:p>
            <a:r>
              <a:rPr lang="en-US" sz="1300" dirty="0">
                <a:solidFill>
                  <a:schemeClr val="bg1"/>
                </a:solidFill>
                <a:latin typeface="Times New Roman" panose="02020603050405020304" pitchFamily="18" charset="0"/>
                <a:cs typeface="Times New Roman" panose="02020603050405020304" pitchFamily="18" charset="0"/>
              </a:rPr>
              <a:t>  frontier &lt;- a LIFO stack with node as the only element</a:t>
            </a:r>
          </a:p>
          <a:p>
            <a:r>
              <a:rPr lang="en-US" sz="1300" dirty="0">
                <a:solidFill>
                  <a:schemeClr val="bg1"/>
                </a:solidFill>
                <a:latin typeface="Times New Roman" panose="02020603050405020304" pitchFamily="18" charset="0"/>
                <a:cs typeface="Times New Roman" panose="02020603050405020304" pitchFamily="18" charset="0"/>
              </a:rPr>
              <a:t>  explored &lt;- an empty set</a:t>
            </a:r>
          </a:p>
          <a:p>
            <a:r>
              <a:rPr lang="en-US" sz="1300" dirty="0">
                <a:solidFill>
                  <a:schemeClr val="bg1"/>
                </a:solidFill>
                <a:latin typeface="Times New Roman" panose="02020603050405020304" pitchFamily="18" charset="0"/>
                <a:cs typeface="Times New Roman" panose="02020603050405020304" pitchFamily="18" charset="0"/>
              </a:rPr>
              <a:t>  loop do</a:t>
            </a:r>
          </a:p>
          <a:p>
            <a:r>
              <a:rPr lang="en-US" sz="1300" dirty="0">
                <a:solidFill>
                  <a:schemeClr val="bg1"/>
                </a:solidFill>
                <a:latin typeface="Times New Roman" panose="02020603050405020304" pitchFamily="18" charset="0"/>
                <a:cs typeface="Times New Roman" panose="02020603050405020304" pitchFamily="18" charset="0"/>
              </a:rPr>
              <a:t>    if EMPTY ? (frontier) then return failure</a:t>
            </a:r>
          </a:p>
          <a:p>
            <a:r>
              <a:rPr lang="en-US" sz="1300" dirty="0">
                <a:solidFill>
                  <a:schemeClr val="bg1"/>
                </a:solidFill>
                <a:latin typeface="Times New Roman" panose="02020603050405020304" pitchFamily="18" charset="0"/>
                <a:cs typeface="Times New Roman" panose="02020603050405020304" pitchFamily="18" charset="0"/>
              </a:rPr>
              <a:t>    node &lt;- POP(frontier) /*chooses the deepest node in frontier */</a:t>
            </a:r>
          </a:p>
          <a:p>
            <a:r>
              <a:rPr lang="en-US" sz="1300" dirty="0">
                <a:solidFill>
                  <a:schemeClr val="bg1"/>
                </a:solidFill>
                <a:latin typeface="Times New Roman" panose="02020603050405020304" pitchFamily="18" charset="0"/>
                <a:cs typeface="Times New Roman" panose="02020603050405020304" pitchFamily="18" charset="0"/>
              </a:rPr>
              <a:t>    add </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to explored</a:t>
            </a:r>
          </a:p>
          <a:p>
            <a:r>
              <a:rPr lang="en-US" sz="1300" dirty="0">
                <a:solidFill>
                  <a:schemeClr val="bg1"/>
                </a:solidFill>
                <a:latin typeface="Times New Roman" panose="02020603050405020304" pitchFamily="18" charset="0"/>
                <a:cs typeface="Times New Roman" panose="02020603050405020304" pitchFamily="18" charset="0"/>
              </a:rPr>
              <a:t>    for each action in </a:t>
            </a:r>
            <a:r>
              <a:rPr lang="en-US" sz="1300" dirty="0" err="1">
                <a:solidFill>
                  <a:schemeClr val="bg1"/>
                </a:solidFill>
                <a:latin typeface="Times New Roman" panose="02020603050405020304" pitchFamily="18" charset="0"/>
                <a:cs typeface="Times New Roman" panose="02020603050405020304" pitchFamily="18" charset="0"/>
              </a:rPr>
              <a:t>problem.ACTIONS</a:t>
            </a:r>
            <a:r>
              <a:rPr lang="en-US" sz="1300" dirty="0">
                <a:solidFill>
                  <a:schemeClr val="bg1"/>
                </a:solidFill>
                <a:latin typeface="Times New Roman" panose="02020603050405020304" pitchFamily="18" charset="0"/>
                <a:cs typeface="Times New Roman" panose="02020603050405020304" pitchFamily="18" charset="0"/>
              </a:rPr>
              <a: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do</a:t>
            </a:r>
          </a:p>
          <a:p>
            <a:r>
              <a:rPr lang="en-US" sz="1300" dirty="0">
                <a:solidFill>
                  <a:schemeClr val="bg1"/>
                </a:solidFill>
                <a:latin typeface="Times New Roman" panose="02020603050405020304" pitchFamily="18" charset="0"/>
                <a:cs typeface="Times New Roman" panose="02020603050405020304" pitchFamily="18" charset="0"/>
              </a:rPr>
              <a:t>      child &lt;- CHILD-NODE(problem, node, action)</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not in explored or frontier then</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then return SOLUTION(child)</a:t>
            </a:r>
          </a:p>
          <a:p>
            <a:r>
              <a:rPr lang="en-US" sz="1300" dirty="0">
                <a:solidFill>
                  <a:schemeClr val="bg1"/>
                </a:solidFill>
                <a:latin typeface="Times New Roman" panose="02020603050405020304" pitchFamily="18" charset="0"/>
                <a:cs typeface="Times New Roman" panose="02020603050405020304" pitchFamily="18" charset="0"/>
              </a:rPr>
              <a:t>        frontier &lt;- PUSH(child, frontier)</a:t>
            </a:r>
          </a:p>
        </p:txBody>
      </p:sp>
    </p:spTree>
    <p:extLst>
      <p:ext uri="{BB962C8B-B14F-4D97-AF65-F5344CB8AC3E}">
        <p14:creationId xmlns:p14="http://schemas.microsoft.com/office/powerpoint/2010/main" val="7095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A62DAC-B611-A679-2D2C-7C6956AA6E9B}"/>
              </a:ext>
            </a:extLst>
          </p:cNvPr>
          <p:cNvSpPr/>
          <p:nvPr/>
        </p:nvSpPr>
        <p:spPr>
          <a:xfrm>
            <a:off x="143555" y="1197405"/>
            <a:ext cx="8857570" cy="39144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bg1"/>
                </a:solidFill>
                <a:latin typeface="Times New Roman" panose="02020603050405020304" pitchFamily="18" charset="0"/>
                <a:cs typeface="Times New Roman" panose="02020603050405020304" pitchFamily="18" charset="0"/>
              </a:rPr>
              <a:t>function </a:t>
            </a:r>
            <a:r>
              <a:rPr lang="en-US" sz="1400" dirty="0">
                <a:solidFill>
                  <a:srgbClr val="00B0F0"/>
                </a:solidFill>
                <a:latin typeface="Times New Roman" panose="02020603050405020304" pitchFamily="18" charset="0"/>
                <a:cs typeface="Times New Roman" panose="02020603050405020304" pitchFamily="18" charset="0"/>
              </a:rPr>
              <a:t>BREADTH-FIRST-SEARCH</a:t>
            </a:r>
            <a:r>
              <a:rPr lang="en-US" sz="1400" dirty="0">
                <a:solidFill>
                  <a:schemeClr val="bg1"/>
                </a:solidFill>
                <a:latin typeface="Times New Roman" panose="02020603050405020304" pitchFamily="18" charset="0"/>
                <a:cs typeface="Times New Roman" panose="02020603050405020304" pitchFamily="18" charset="0"/>
              </a:rPr>
              <a:t>(</a:t>
            </a:r>
            <a:r>
              <a:rPr lang="en-US" sz="1400" i="1" dirty="0">
                <a:solidFill>
                  <a:schemeClr val="bg1"/>
                </a:solidFill>
                <a:latin typeface="Times New Roman" panose="02020603050405020304" pitchFamily="18" charset="0"/>
                <a:cs typeface="Times New Roman" panose="02020603050405020304" pitchFamily="18" charset="0"/>
              </a:rPr>
              <a:t>problem</a:t>
            </a:r>
            <a:r>
              <a:rPr lang="en-US" sz="1400" dirty="0">
                <a:solidFill>
                  <a:schemeClr val="bg1"/>
                </a:solidFill>
                <a:latin typeface="Times New Roman" panose="02020603050405020304" pitchFamily="18" charset="0"/>
                <a:cs typeface="Times New Roman" panose="02020603050405020304" pitchFamily="18" charset="0"/>
              </a:rPr>
              <a:t>) returns a solution, or failure</a:t>
            </a:r>
          </a:p>
          <a:p>
            <a:r>
              <a:rPr lang="en-US" sz="1400" dirty="0">
                <a:solidFill>
                  <a:schemeClr val="bg1"/>
                </a:solidFill>
                <a:latin typeface="Times New Roman" panose="02020603050405020304" pitchFamily="18" charset="0"/>
                <a:cs typeface="Times New Roman" panose="02020603050405020304" pitchFamily="18" charset="0"/>
              </a:rPr>
              <a:t>  node &lt;- α node with STATE = </a:t>
            </a:r>
            <a:r>
              <a:rPr lang="en-US" sz="1400" dirty="0" err="1">
                <a:solidFill>
                  <a:schemeClr val="bg1"/>
                </a:solidFill>
                <a:latin typeface="Times New Roman" panose="02020603050405020304" pitchFamily="18" charset="0"/>
                <a:cs typeface="Times New Roman" panose="02020603050405020304" pitchFamily="18" charset="0"/>
              </a:rPr>
              <a:t>problem.INITIAL</a:t>
            </a:r>
            <a:r>
              <a:rPr lang="en-US" sz="1400" dirty="0">
                <a:solidFill>
                  <a:schemeClr val="bg1"/>
                </a:solidFill>
                <a:latin typeface="Times New Roman" panose="02020603050405020304" pitchFamily="18" charset="0"/>
                <a:cs typeface="Times New Roman" panose="02020603050405020304" pitchFamily="18" charset="0"/>
              </a:rPr>
              <a:t>-STATE, PATH-COST = 0</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problem.GOAL</a:t>
            </a:r>
            <a:r>
              <a:rPr lang="en-US" sz="1400" dirty="0">
                <a:solidFill>
                  <a:schemeClr val="bg1"/>
                </a:solidFill>
                <a:latin typeface="Times New Roman" panose="02020603050405020304" pitchFamily="18" charset="0"/>
                <a:cs typeface="Times New Roman" panose="02020603050405020304" pitchFamily="18" charset="0"/>
              </a:rPr>
              <a:t>-TEST(</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then return SOLUTION(node)</a:t>
            </a:r>
          </a:p>
          <a:p>
            <a:r>
              <a:rPr lang="en-US" sz="1400" dirty="0">
                <a:solidFill>
                  <a:schemeClr val="bg1"/>
                </a:solidFill>
                <a:latin typeface="Times New Roman" panose="02020603050405020304" pitchFamily="18" charset="0"/>
                <a:cs typeface="Times New Roman" panose="02020603050405020304" pitchFamily="18" charset="0"/>
              </a:rPr>
              <a:t>  if problem INSTANCEOF </a:t>
            </a:r>
            <a:r>
              <a:rPr lang="en-US" sz="1400" dirty="0" err="1">
                <a:solidFill>
                  <a:schemeClr val="bg1"/>
                </a:solidFill>
                <a:latin typeface="Times New Roman" panose="02020603050405020304" pitchFamily="18" charset="0"/>
                <a:cs typeface="Times New Roman" panose="02020603050405020304" pitchFamily="18" charset="0"/>
              </a:rPr>
              <a:t>MultiFoodSearchProblem</a:t>
            </a:r>
            <a:r>
              <a:rPr lang="en-US" sz="1400" dirty="0">
                <a:solidFill>
                  <a:schemeClr val="bg1"/>
                </a:solidFill>
                <a:latin typeface="Times New Roman" panose="02020603050405020304" pitchFamily="18" charset="0"/>
                <a:cs typeface="Times New Roman" panose="02020603050405020304" pitchFamily="18" charset="0"/>
              </a:rPr>
              <a:t> AND LEN(</a:t>
            </a:r>
            <a:r>
              <a:rPr lang="en-US" sz="1400" dirty="0" err="1">
                <a:solidFill>
                  <a:schemeClr val="bg1"/>
                </a:solidFill>
                <a:latin typeface="Times New Roman" panose="02020603050405020304" pitchFamily="18" charset="0"/>
                <a:cs typeface="Times New Roman" panose="02020603050405020304" pitchFamily="18" charset="0"/>
              </a:rPr>
              <a:t>problem.all_dot</a:t>
            </a:r>
            <a:r>
              <a:rPr lang="en-US" sz="1400" dirty="0">
                <a:solidFill>
                  <a:schemeClr val="bg1"/>
                </a:solidFill>
                <a:latin typeface="Times New Roman" panose="02020603050405020304" pitchFamily="18" charset="0"/>
                <a:cs typeface="Times New Roman" panose="02020603050405020304" pitchFamily="18" charset="0"/>
              </a:rPr>
              <a:t>) == 0 then return node['STATE’]</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frontier &lt;- a FIFO queue with node as the only element</a:t>
            </a:r>
          </a:p>
          <a:p>
            <a:r>
              <a:rPr lang="en-US" sz="1400" dirty="0">
                <a:solidFill>
                  <a:schemeClr val="bg1"/>
                </a:solidFill>
                <a:latin typeface="Times New Roman" panose="02020603050405020304" pitchFamily="18" charset="0"/>
                <a:cs typeface="Times New Roman" panose="02020603050405020304" pitchFamily="18" charset="0"/>
              </a:rPr>
              <a:t>  explored &lt;- an empty set</a:t>
            </a:r>
          </a:p>
          <a:p>
            <a:r>
              <a:rPr lang="en-US" sz="1400" dirty="0">
                <a:solidFill>
                  <a:schemeClr val="bg1"/>
                </a:solidFill>
                <a:latin typeface="Times New Roman" panose="02020603050405020304" pitchFamily="18" charset="0"/>
                <a:cs typeface="Times New Roman" panose="02020603050405020304" pitchFamily="18" charset="0"/>
              </a:rPr>
              <a:t>  loop do</a:t>
            </a:r>
          </a:p>
          <a:p>
            <a:r>
              <a:rPr lang="en-US" sz="1400" dirty="0">
                <a:solidFill>
                  <a:schemeClr val="bg1"/>
                </a:solidFill>
                <a:latin typeface="Times New Roman" panose="02020603050405020304" pitchFamily="18" charset="0"/>
                <a:cs typeface="Times New Roman" panose="02020603050405020304" pitchFamily="18" charset="0"/>
              </a:rPr>
              <a:t>    if EMPTY ? (frontier) then return failure</a:t>
            </a:r>
          </a:p>
          <a:p>
            <a:r>
              <a:rPr lang="en-US" sz="1400" dirty="0">
                <a:solidFill>
                  <a:schemeClr val="bg1"/>
                </a:solidFill>
                <a:latin typeface="Times New Roman" panose="02020603050405020304" pitchFamily="18" charset="0"/>
                <a:cs typeface="Times New Roman" panose="02020603050405020304" pitchFamily="18" charset="0"/>
              </a:rPr>
              <a:t>    node &lt;- POP(frontier) </a:t>
            </a:r>
            <a:r>
              <a:rPr lang="en-US" sz="1400" i="1" dirty="0">
                <a:solidFill>
                  <a:schemeClr val="bg1"/>
                </a:solidFill>
                <a:latin typeface="Times New Roman" panose="02020603050405020304" pitchFamily="18" charset="0"/>
                <a:cs typeface="Times New Roman" panose="02020603050405020304" pitchFamily="18" charset="0"/>
              </a:rPr>
              <a:t>/*chooses the shallowest node in frontier */</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add </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to explored</a:t>
            </a:r>
          </a:p>
          <a:p>
            <a:r>
              <a:rPr lang="en-US" sz="1400" dirty="0">
                <a:solidFill>
                  <a:schemeClr val="bg1"/>
                </a:solidFill>
                <a:latin typeface="Times New Roman" panose="02020603050405020304" pitchFamily="18" charset="0"/>
                <a:cs typeface="Times New Roman" panose="02020603050405020304" pitchFamily="18" charset="0"/>
              </a:rPr>
              <a:t>    for each action in </a:t>
            </a:r>
            <a:r>
              <a:rPr lang="en-US" sz="1400" dirty="0" err="1">
                <a:solidFill>
                  <a:schemeClr val="bg1"/>
                </a:solidFill>
                <a:latin typeface="Times New Roman" panose="02020603050405020304" pitchFamily="18" charset="0"/>
                <a:cs typeface="Times New Roman" panose="02020603050405020304" pitchFamily="18" charset="0"/>
              </a:rPr>
              <a:t>problem.ACTIONS</a:t>
            </a:r>
            <a:r>
              <a:rPr lang="en-US" sz="1400" dirty="0">
                <a:solidFill>
                  <a:schemeClr val="bg1"/>
                </a:solidFill>
                <a:latin typeface="Times New Roman" panose="02020603050405020304" pitchFamily="18" charset="0"/>
                <a:cs typeface="Times New Roman" panose="02020603050405020304" pitchFamily="18" charset="0"/>
              </a:rPr>
              <a:t>(</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do</a:t>
            </a:r>
          </a:p>
          <a:p>
            <a:r>
              <a:rPr lang="en-US" sz="1400" dirty="0">
                <a:solidFill>
                  <a:schemeClr val="bg1"/>
                </a:solidFill>
                <a:latin typeface="Times New Roman" panose="02020603050405020304" pitchFamily="18" charset="0"/>
                <a:cs typeface="Times New Roman" panose="02020603050405020304" pitchFamily="18" charset="0"/>
              </a:rPr>
              <a:t>      child &lt;- CHILD-NODE(</a:t>
            </a:r>
            <a:r>
              <a:rPr lang="en-US" sz="1400" i="1" dirty="0">
                <a:solidFill>
                  <a:schemeClr val="bg1"/>
                </a:solidFill>
                <a:latin typeface="Times New Roman" panose="02020603050405020304" pitchFamily="18" charset="0"/>
                <a:cs typeface="Times New Roman" panose="02020603050405020304" pitchFamily="18" charset="0"/>
              </a:rPr>
              <a:t>problem</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node</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action</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child.STATE</a:t>
            </a:r>
            <a:r>
              <a:rPr lang="en-US" sz="1400" dirty="0">
                <a:solidFill>
                  <a:schemeClr val="bg1"/>
                </a:solidFill>
                <a:latin typeface="Times New Roman" panose="02020603050405020304" pitchFamily="18" charset="0"/>
                <a:cs typeface="Times New Roman" panose="02020603050405020304" pitchFamily="18" charset="0"/>
              </a:rPr>
              <a:t> is not in explored or frontier then</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problem.GOAL</a:t>
            </a:r>
            <a:r>
              <a:rPr lang="en-US" sz="1400" dirty="0">
                <a:solidFill>
                  <a:schemeClr val="bg1"/>
                </a:solidFill>
                <a:latin typeface="Times New Roman" panose="02020603050405020304" pitchFamily="18" charset="0"/>
                <a:cs typeface="Times New Roman" panose="02020603050405020304" pitchFamily="18" charset="0"/>
              </a:rPr>
              <a:t>-TEST(</a:t>
            </a:r>
            <a:r>
              <a:rPr lang="en-US" sz="1400" dirty="0" err="1">
                <a:solidFill>
                  <a:schemeClr val="bg1"/>
                </a:solidFill>
                <a:latin typeface="Times New Roman" panose="02020603050405020304" pitchFamily="18" charset="0"/>
                <a:cs typeface="Times New Roman" panose="02020603050405020304" pitchFamily="18" charset="0"/>
              </a:rPr>
              <a:t>child.STATE</a:t>
            </a:r>
            <a:r>
              <a:rPr lang="en-US" sz="1400" dirty="0">
                <a:solidFill>
                  <a:schemeClr val="bg1"/>
                </a:solidFill>
                <a:latin typeface="Times New Roman" panose="02020603050405020304" pitchFamily="18" charset="0"/>
                <a:cs typeface="Times New Roman" panose="02020603050405020304" pitchFamily="18" charset="0"/>
              </a:rPr>
              <a:t>) then return SOLUTION(child)</a:t>
            </a:r>
          </a:p>
          <a:p>
            <a:r>
              <a:rPr lang="en-US" sz="1400" dirty="0">
                <a:solidFill>
                  <a:schemeClr val="bg1"/>
                </a:solidFill>
                <a:latin typeface="Times New Roman" panose="02020603050405020304" pitchFamily="18" charset="0"/>
                <a:cs typeface="Times New Roman" panose="02020603050405020304" pitchFamily="18" charset="0"/>
              </a:rPr>
              <a:t>        frontier &lt;- INSERT(</a:t>
            </a:r>
            <a:r>
              <a:rPr lang="en-US" sz="1400" i="1" dirty="0">
                <a:solidFill>
                  <a:schemeClr val="bg1"/>
                </a:solidFill>
                <a:latin typeface="Times New Roman" panose="02020603050405020304" pitchFamily="18" charset="0"/>
                <a:cs typeface="Times New Roman" panose="02020603050405020304" pitchFamily="18" charset="0"/>
              </a:rPr>
              <a:t>child</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frontier</a:t>
            </a:r>
            <a:r>
              <a:rPr lang="en-US" sz="1400" dirty="0">
                <a:solidFill>
                  <a:schemeClr val="bg1"/>
                </a:solidFill>
                <a:latin typeface="Times New Roman" panose="02020603050405020304" pitchFamily="18" charset="0"/>
                <a:cs typeface="Times New Roman" panose="02020603050405020304" pitchFamily="18" charset="0"/>
              </a:rPr>
              <a:t>)</a:t>
            </a:r>
          </a:p>
        </p:txBody>
      </p:sp>
      <p:sp>
        <p:nvSpPr>
          <p:cNvPr id="8" name="Title 1">
            <a:extLst>
              <a:ext uri="{FF2B5EF4-FFF2-40B4-BE49-F238E27FC236}">
                <a16:creationId xmlns:a16="http://schemas.microsoft.com/office/drawing/2014/main" id="{64247D17-2EDA-8A64-8B7A-2A7720CDA7C0}"/>
              </a:ext>
            </a:extLst>
          </p:cNvPr>
          <p:cNvSpPr>
            <a:spLocks noGrp="1"/>
          </p:cNvSpPr>
          <p:nvPr>
            <p:ph type="title"/>
          </p:nvPr>
        </p:nvSpPr>
        <p:spPr>
          <a:xfrm>
            <a:off x="754063" y="280988"/>
            <a:ext cx="8247062" cy="763587"/>
          </a:xfrm>
        </p:spPr>
        <p:txBody>
          <a:bodyPr>
            <a:noAutofit/>
          </a:bodyPr>
          <a:lstStyle/>
          <a:p>
            <a:pPr algn="ctr"/>
            <a:r>
              <a:rPr lang="en-US" sz="4800" dirty="0">
                <a:solidFill>
                  <a:schemeClr val="accent1">
                    <a:lumMod val="60000"/>
                    <a:lumOff val="40000"/>
                  </a:schemeClr>
                </a:solidFill>
                <a:latin typeface="Calibri (Headings)\\"/>
              </a:rPr>
              <a:t>GIẢI THUẬT BFS</a:t>
            </a:r>
            <a:endParaRPr lang="en-US" sz="4800" dirty="0">
              <a:solidFill>
                <a:schemeClr val="accent1">
                  <a:lumMod val="60000"/>
                  <a:lumOff val="40000"/>
                </a:schemeClr>
              </a:solidFill>
            </a:endParaRPr>
          </a:p>
        </p:txBody>
      </p:sp>
    </p:spTree>
    <p:extLst>
      <p:ext uri="{BB962C8B-B14F-4D97-AF65-F5344CB8AC3E}">
        <p14:creationId xmlns:p14="http://schemas.microsoft.com/office/powerpoint/2010/main" val="225351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Microsoft Office PowerPoint</Application>
  <PresentationFormat>On-screen Show (16:9)</PresentationFormat>
  <Paragraphs>209</Paragraphs>
  <Slides>30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(Headings)\\</vt:lpstr>
      <vt:lpstr>Consolas</vt:lpstr>
      <vt:lpstr>Courier New</vt:lpstr>
      <vt:lpstr>Times New Roman</vt:lpstr>
      <vt:lpstr>Office Theme</vt:lpstr>
      <vt:lpstr>NHẬP MÔN TRÍ TUỆ NHÂN TẠO</vt:lpstr>
      <vt:lpstr>THÀNH VIÊN NHÓM 4</vt:lpstr>
      <vt:lpstr>TỔNG QUAN CÂU 1</vt:lpstr>
      <vt:lpstr>TÓM TẮT</vt:lpstr>
      <vt:lpstr>VẤN ĐỀ TÌM KIẾM</vt:lpstr>
      <vt:lpstr>PACMAN &amp; MỤC TIÊU GIẢI QUYẾT VẤN ĐỀ</vt:lpstr>
      <vt:lpstr>GIẢI THUẬT</vt:lpstr>
      <vt:lpstr>GIẢI THUẬT DFS</vt:lpstr>
      <vt:lpstr>GIẢI THUẬT BFS</vt:lpstr>
      <vt:lpstr>GIẢI THUẬT UCS</vt:lpstr>
      <vt:lpstr>Class &amp; Method</vt:lpstr>
      <vt:lpstr>DEMO</vt:lpstr>
      <vt:lpstr>TỔNG QUAN CÂU 2</vt:lpstr>
      <vt:lpstr>GIỚI THIỆU</vt:lpstr>
      <vt:lpstr>HEURISTIC  &amp;  SINGLEFOODSEARCHPROBLEM</vt:lpstr>
      <vt:lpstr>HEURISTIC  &amp;  MULTIFOODSEARCHPROBLEM</vt:lpstr>
      <vt:lpstr>PowerPoint Presentation</vt:lpstr>
      <vt:lpstr>GBFS</vt:lpstr>
      <vt:lpstr>TỔNG QUAN CÂU 3</vt:lpstr>
      <vt:lpstr>Gỉai</vt:lpstr>
      <vt:lpstr>PowerPoint Presentation</vt:lpstr>
      <vt:lpstr>HÀM TRẢ VỀ TẤT CẢ TRẠNG THÁI</vt:lpstr>
      <vt:lpstr>HÀM TRẢ VỀ TẤT CẢ TRẠNG THÁI</vt:lpstr>
      <vt:lpstr>GIẢI THUẬT</vt:lpstr>
      <vt:lpstr>PowerPoint Presentation</vt:lpstr>
      <vt:lpstr>PowerPoint Presentation</vt:lpstr>
      <vt:lpstr>THUẬN LỢI VÀ KHÓ KHĂN</vt:lpstr>
      <vt:lpstr>TÀI LIỆU THAM KHẢO</vt:lpstr>
      <vt:lpstr>BẢNG PHÂN CÔNG NHIỆM VỤ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2023-03-20T03:12:52Z</dcterms:modified>
</cp:coreProperties>
</file>