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350" r:id="rId3"/>
    <p:sldId id="454" r:id="rId4"/>
    <p:sldId id="511" r:id="rId5"/>
    <p:sldId id="509" r:id="rId6"/>
    <p:sldId id="510" r:id="rId7"/>
    <p:sldId id="512" r:id="rId8"/>
    <p:sldId id="458" r:id="rId9"/>
    <p:sldId id="527" r:id="rId10"/>
    <p:sldId id="530" r:id="rId11"/>
    <p:sldId id="531" r:id="rId12"/>
    <p:sldId id="532" r:id="rId13"/>
    <p:sldId id="533" r:id="rId14"/>
    <p:sldId id="534" r:id="rId15"/>
    <p:sldId id="535" r:id="rId16"/>
    <p:sldId id="536" r:id="rId17"/>
    <p:sldId id="514" r:id="rId18"/>
    <p:sldId id="513" r:id="rId19"/>
    <p:sldId id="537" r:id="rId20"/>
    <p:sldId id="538" r:id="rId21"/>
    <p:sldId id="539" r:id="rId22"/>
    <p:sldId id="479" r:id="rId23"/>
    <p:sldId id="515" r:id="rId24"/>
    <p:sldId id="516" r:id="rId25"/>
    <p:sldId id="517" r:id="rId26"/>
    <p:sldId id="518" r:id="rId27"/>
    <p:sldId id="520" r:id="rId28"/>
    <p:sldId id="521" r:id="rId29"/>
    <p:sldId id="522" r:id="rId30"/>
    <p:sldId id="523" r:id="rId31"/>
    <p:sldId id="524" r:id="rId32"/>
    <p:sldId id="525" r:id="rId33"/>
    <p:sldId id="526" r:id="rId34"/>
  </p:sldIdLst>
  <p:sldSz cx="10972800" cy="8229600" type="B4JIS"/>
  <p:notesSz cx="10972800" cy="8229600"/>
  <p:defaultTextStyle>
    <a:defPPr>
      <a:defRPr kern="0"/>
    </a:defPPr>
  </p:defaultTextStyle>
  <p:extLst>
    <p:ext uri="{521415D9-36F7-43E2-AB2F-B90AF26B5E84}">
      <p14:sectionLst xmlns:p14="http://schemas.microsoft.com/office/powerpoint/2010/main">
        <p14:section name="Default Section" id="{B86A9ABD-8E85-4547-9EEF-0E85FA76E019}">
          <p14:sldIdLst>
            <p14:sldId id="256"/>
            <p14:sldId id="350"/>
            <p14:sldId id="454"/>
            <p14:sldId id="511"/>
            <p14:sldId id="509"/>
            <p14:sldId id="510"/>
            <p14:sldId id="512"/>
            <p14:sldId id="458"/>
            <p14:sldId id="527"/>
            <p14:sldId id="530"/>
            <p14:sldId id="531"/>
            <p14:sldId id="532"/>
            <p14:sldId id="533"/>
            <p14:sldId id="534"/>
            <p14:sldId id="535"/>
            <p14:sldId id="536"/>
            <p14:sldId id="514"/>
            <p14:sldId id="513"/>
            <p14:sldId id="537"/>
            <p14:sldId id="538"/>
            <p14:sldId id="539"/>
            <p14:sldId id="479"/>
            <p14:sldId id="515"/>
            <p14:sldId id="516"/>
            <p14:sldId id="517"/>
            <p14:sldId id="518"/>
            <p14:sldId id="520"/>
            <p14:sldId id="521"/>
            <p14:sldId id="522"/>
            <p14:sldId id="523"/>
            <p14:sldId id="524"/>
            <p14:sldId id="525"/>
            <p14:sldId id="526"/>
          </p14:sldIdLst>
        </p14:section>
      </p14:sectionLst>
    </p:ext>
    <p:ext uri="{EFAFB233-063F-42B5-8137-9DF3F51BA10A}">
      <p15:sldGuideLst xmlns:p15="http://schemas.microsoft.com/office/powerpoint/2012/main">
        <p15:guide id="1" orient="horz" pos="2869" userDrawn="1">
          <p15:clr>
            <a:srgbClr val="A4A3A4"/>
          </p15:clr>
        </p15:guide>
        <p15:guide id="2" pos="20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72" autoAdjust="0"/>
    <p:restoredTop sz="94660"/>
  </p:normalViewPr>
  <p:slideViewPr>
    <p:cSldViewPr showGuides="1">
      <p:cViewPr>
        <p:scale>
          <a:sx n="66" d="100"/>
          <a:sy n="66" d="100"/>
        </p:scale>
        <p:origin x="1766" y="307"/>
      </p:cViewPr>
      <p:guideLst>
        <p:guide orient="horz" pos="2869"/>
        <p:guide pos="20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754880" cy="41290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215381" y="0"/>
            <a:ext cx="4754880" cy="412909"/>
          </a:xfrm>
          <a:prstGeom prst="rect">
            <a:avLst/>
          </a:prstGeom>
        </p:spPr>
        <p:txBody>
          <a:bodyPr vert="horz" lIns="91440" tIns="45720" rIns="91440" bIns="45720" rtlCol="0"/>
          <a:lstStyle>
            <a:lvl1pPr algn="r">
              <a:defRPr sz="1200"/>
            </a:lvl1pPr>
          </a:lstStyle>
          <a:p>
            <a:fld id="{3EFD42F7-718C-4B98-AAEC-167E6DDD60A7}" type="datetimeFigureOut">
              <a:rPr lang="en-US" smtClean="0"/>
              <a:t>5/22/2024</a:t>
            </a:fld>
            <a:endParaRPr lang="en-US"/>
          </a:p>
        </p:txBody>
      </p:sp>
      <p:sp>
        <p:nvSpPr>
          <p:cNvPr id="4" name="Slide Image Placeholder 3"/>
          <p:cNvSpPr>
            <a:spLocks noGrp="1" noRot="1" noChangeAspect="1"/>
          </p:cNvSpPr>
          <p:nvPr>
            <p:ph type="sldImg" idx="2"/>
          </p:nvPr>
        </p:nvSpPr>
        <p:spPr>
          <a:xfrm>
            <a:off x="3017520" y="1028700"/>
            <a:ext cx="4937760" cy="277749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97280" y="3960495"/>
            <a:ext cx="8778240" cy="324040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816692"/>
            <a:ext cx="4754880" cy="41290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215381" y="7816692"/>
            <a:ext cx="4754880" cy="412908"/>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633788" y="1028700"/>
            <a:ext cx="3705225" cy="2778125"/>
          </a:xfrm>
        </p:spPr>
      </p:sp>
      <p:sp>
        <p:nvSpPr>
          <p:cNvPr id="3" name="Text Placeholder 2"/>
          <p:cNvSpPr>
            <a:spLocks noGrp="1"/>
          </p:cNvSpPr>
          <p:nvPr>
            <p:ph type="body" idx="3"/>
          </p:nvPr>
        </p:nvSpPr>
        <p:spPr/>
        <p:txBody>
          <a:bodyPr/>
          <a:lstStyle/>
          <a:p>
            <a:endParaRPr lang="en-US"/>
          </a:p>
          <a:p>
            <a:r>
              <a:rPr lang="vi-VN" altLang="en-US" sz="3000"/>
              <a:t>- </a:t>
            </a:r>
            <a:r>
              <a:rPr lang="en-US" sz="3000"/>
              <a:t>Hãy tưởng tượng một bộ dữ liệu chứa hàng triệu hoặc thậm chí tỷ mẫu việc so sánh tất cả các cặp là không khả thi. </a:t>
            </a:r>
          </a:p>
          <a:p>
            <a:r>
              <a:rPr lang="vi-VN" altLang="en-US" sz="3000"/>
              <a:t>- </a:t>
            </a:r>
            <a:r>
              <a:rPr lang="en-US" sz="3000"/>
              <a:t>Ngay khi so sánh một truy vấn duy nhất với hàng tỷ mẫu, chúng ta vẫn trở lại với một độ phức tạp tốt nhất là O(n).</a:t>
            </a:r>
          </a:p>
          <a:p>
            <a:r>
              <a:rPr lang="vi-VN" altLang="en-US" sz="3000"/>
              <a:t>- X</a:t>
            </a:r>
            <a:r>
              <a:rPr lang="en-US" sz="3000"/>
              <a:t>ét về độ phức tạp sau mỗi phép tính tương đồng — mỗi mẫu được lưu trữ dưới dạng vector, thường là vector có số chiều rất cao — điều này làm tăng độ phức tạp thêm nữa.</a:t>
            </a:r>
          </a:p>
          <a:p>
            <a:r>
              <a:rPr lang="vi-VN" altLang="en-US" sz="3000"/>
              <a:t>- </a:t>
            </a:r>
            <a:r>
              <a:rPr lang="en-US" sz="3000"/>
              <a:t>Giải pháp là tìm kiếm xấp xỉ. Thay vì so sánh mỗi vector  — chúng ta có thể xấp xỉ và giới hạn phạm vi tìm kiếm chỉ đến những vector có liên quan nhất.</a:t>
            </a:r>
          </a:p>
          <a:p>
            <a:r>
              <a:rPr lang="vi-VN" altLang="en-US" sz="3000"/>
              <a:t>- LSH là một thuật toán cung cấp cho chúng ta giải pháp đó. </a:t>
            </a:r>
          </a:p>
          <a:p>
            <a:endParaRPr lang="vi-VN" altLang="en-US" sz="30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633788" y="1028700"/>
            <a:ext cx="3705225" cy="2778125"/>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605064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633788" y="1028700"/>
            <a:ext cx="3705225" cy="2778125"/>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2261465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633788" y="1028700"/>
            <a:ext cx="3705225" cy="2778125"/>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623335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633788" y="1028700"/>
            <a:ext cx="3705225" cy="2778125"/>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933530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633788" y="1028700"/>
            <a:ext cx="3705225" cy="2778125"/>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2412101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633788" y="1028700"/>
            <a:ext cx="3705225" cy="2778125"/>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2990114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633788" y="1028700"/>
            <a:ext cx="3705225" cy="2778125"/>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144255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633788" y="1028700"/>
            <a:ext cx="3705225" cy="2778125"/>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261151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633788" y="1028700"/>
            <a:ext cx="3705225" cy="2778125"/>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3413979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633788" y="1028700"/>
            <a:ext cx="3705225" cy="2778125"/>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954378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633788" y="1028700"/>
            <a:ext cx="3705225" cy="2778125"/>
          </a:xfrm>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633788" y="1028700"/>
            <a:ext cx="3705225" cy="2778125"/>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670977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633788" y="1028700"/>
            <a:ext cx="3705225" cy="2778125"/>
          </a:xfrm>
        </p:spPr>
      </p:sp>
      <p:sp>
        <p:nvSpPr>
          <p:cNvPr id="3" name="Text Placeholder 2"/>
          <p:cNvSpPr>
            <a:spLocks noGrp="1"/>
          </p:cNvSpPr>
          <p:nvPr>
            <p:ph type="body" idx="3"/>
          </p:nvPr>
        </p:nvSpPr>
        <p:spPr/>
        <p:txBody>
          <a:bodyPr/>
          <a:lstStyle/>
          <a:p>
            <a:endParaRPr lang="en-US" sz="220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633788" y="1028700"/>
            <a:ext cx="3705225" cy="2778125"/>
          </a:xfrm>
        </p:spPr>
      </p:sp>
      <p:sp>
        <p:nvSpPr>
          <p:cNvPr id="3" name="Text Placeholder 2"/>
          <p:cNvSpPr>
            <a:spLocks noGrp="1"/>
          </p:cNvSpPr>
          <p:nvPr>
            <p:ph type="body" idx="3"/>
          </p:nvPr>
        </p:nvSpPr>
        <p:spPr/>
        <p:txBody>
          <a:bodyPr/>
          <a:lstStyle/>
          <a:p>
            <a:endParaRPr lang="en-US" sz="22000"/>
          </a:p>
        </p:txBody>
      </p:sp>
    </p:spTree>
    <p:extLst>
      <p:ext uri="{BB962C8B-B14F-4D97-AF65-F5344CB8AC3E}">
        <p14:creationId xmlns:p14="http://schemas.microsoft.com/office/powerpoint/2010/main" val="3883602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633788" y="1028700"/>
            <a:ext cx="3705225" cy="2778125"/>
          </a:xfrm>
        </p:spPr>
      </p:sp>
      <p:sp>
        <p:nvSpPr>
          <p:cNvPr id="3" name="Text Placeholder 2"/>
          <p:cNvSpPr>
            <a:spLocks noGrp="1"/>
          </p:cNvSpPr>
          <p:nvPr>
            <p:ph type="body" idx="3"/>
          </p:nvPr>
        </p:nvSpPr>
        <p:spPr/>
        <p:txBody>
          <a:bodyPr/>
          <a:lstStyle/>
          <a:p>
            <a:endParaRPr lang="en-US" sz="22000"/>
          </a:p>
        </p:txBody>
      </p:sp>
    </p:spTree>
    <p:extLst>
      <p:ext uri="{BB962C8B-B14F-4D97-AF65-F5344CB8AC3E}">
        <p14:creationId xmlns:p14="http://schemas.microsoft.com/office/powerpoint/2010/main" val="29134863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633788" y="1028700"/>
            <a:ext cx="3705225" cy="2778125"/>
          </a:xfrm>
        </p:spPr>
      </p:sp>
      <p:sp>
        <p:nvSpPr>
          <p:cNvPr id="3" name="Text Placeholder 2"/>
          <p:cNvSpPr>
            <a:spLocks noGrp="1"/>
          </p:cNvSpPr>
          <p:nvPr>
            <p:ph type="body" idx="3"/>
          </p:nvPr>
        </p:nvSpPr>
        <p:spPr/>
        <p:txBody>
          <a:bodyPr/>
          <a:lstStyle/>
          <a:p>
            <a:endParaRPr lang="en-US" sz="22000"/>
          </a:p>
        </p:txBody>
      </p:sp>
    </p:spTree>
    <p:extLst>
      <p:ext uri="{BB962C8B-B14F-4D97-AF65-F5344CB8AC3E}">
        <p14:creationId xmlns:p14="http://schemas.microsoft.com/office/powerpoint/2010/main" val="41315580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633788" y="1028700"/>
            <a:ext cx="3705225" cy="2778125"/>
          </a:xfrm>
        </p:spPr>
      </p:sp>
      <p:sp>
        <p:nvSpPr>
          <p:cNvPr id="3" name="Text Placeholder 2"/>
          <p:cNvSpPr>
            <a:spLocks noGrp="1"/>
          </p:cNvSpPr>
          <p:nvPr>
            <p:ph type="body" idx="3"/>
          </p:nvPr>
        </p:nvSpPr>
        <p:spPr/>
        <p:txBody>
          <a:bodyPr/>
          <a:lstStyle/>
          <a:p>
            <a:endParaRPr lang="en-US" sz="22000"/>
          </a:p>
        </p:txBody>
      </p:sp>
    </p:spTree>
    <p:extLst>
      <p:ext uri="{BB962C8B-B14F-4D97-AF65-F5344CB8AC3E}">
        <p14:creationId xmlns:p14="http://schemas.microsoft.com/office/powerpoint/2010/main" val="41417132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633788" y="1028700"/>
            <a:ext cx="3705225" cy="2778125"/>
          </a:xfrm>
        </p:spPr>
      </p:sp>
      <p:sp>
        <p:nvSpPr>
          <p:cNvPr id="3" name="Text Placeholder 2"/>
          <p:cNvSpPr>
            <a:spLocks noGrp="1"/>
          </p:cNvSpPr>
          <p:nvPr>
            <p:ph type="body" idx="3"/>
          </p:nvPr>
        </p:nvSpPr>
        <p:spPr/>
        <p:txBody>
          <a:bodyPr/>
          <a:lstStyle/>
          <a:p>
            <a:endParaRPr lang="en-US" sz="22000"/>
          </a:p>
        </p:txBody>
      </p:sp>
    </p:spTree>
    <p:extLst>
      <p:ext uri="{BB962C8B-B14F-4D97-AF65-F5344CB8AC3E}">
        <p14:creationId xmlns:p14="http://schemas.microsoft.com/office/powerpoint/2010/main" val="12455407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633788" y="1028700"/>
            <a:ext cx="3705225" cy="2778125"/>
          </a:xfrm>
        </p:spPr>
      </p:sp>
      <p:sp>
        <p:nvSpPr>
          <p:cNvPr id="3" name="Text Placeholder 2"/>
          <p:cNvSpPr>
            <a:spLocks noGrp="1"/>
          </p:cNvSpPr>
          <p:nvPr>
            <p:ph type="body" idx="3"/>
          </p:nvPr>
        </p:nvSpPr>
        <p:spPr/>
        <p:txBody>
          <a:bodyPr/>
          <a:lstStyle/>
          <a:p>
            <a:endParaRPr lang="en-US" sz="22000"/>
          </a:p>
        </p:txBody>
      </p:sp>
    </p:spTree>
    <p:extLst>
      <p:ext uri="{BB962C8B-B14F-4D97-AF65-F5344CB8AC3E}">
        <p14:creationId xmlns:p14="http://schemas.microsoft.com/office/powerpoint/2010/main" val="11133017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633788" y="1028700"/>
            <a:ext cx="3705225" cy="2778125"/>
          </a:xfrm>
        </p:spPr>
      </p:sp>
      <p:sp>
        <p:nvSpPr>
          <p:cNvPr id="3" name="Text Placeholder 2"/>
          <p:cNvSpPr>
            <a:spLocks noGrp="1"/>
          </p:cNvSpPr>
          <p:nvPr>
            <p:ph type="body" idx="3"/>
          </p:nvPr>
        </p:nvSpPr>
        <p:spPr/>
        <p:txBody>
          <a:bodyPr/>
          <a:lstStyle/>
          <a:p>
            <a:endParaRPr lang="en-US" sz="22000"/>
          </a:p>
        </p:txBody>
      </p:sp>
    </p:spTree>
    <p:extLst>
      <p:ext uri="{BB962C8B-B14F-4D97-AF65-F5344CB8AC3E}">
        <p14:creationId xmlns:p14="http://schemas.microsoft.com/office/powerpoint/2010/main" val="37306652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633788" y="1028700"/>
            <a:ext cx="3705225" cy="2778125"/>
          </a:xfrm>
        </p:spPr>
      </p:sp>
      <p:sp>
        <p:nvSpPr>
          <p:cNvPr id="3" name="Text Placeholder 2"/>
          <p:cNvSpPr>
            <a:spLocks noGrp="1"/>
          </p:cNvSpPr>
          <p:nvPr>
            <p:ph type="body" idx="3"/>
          </p:nvPr>
        </p:nvSpPr>
        <p:spPr/>
        <p:txBody>
          <a:bodyPr/>
          <a:lstStyle/>
          <a:p>
            <a:endParaRPr lang="en-US" sz="22000"/>
          </a:p>
        </p:txBody>
      </p:sp>
    </p:spTree>
    <p:extLst>
      <p:ext uri="{BB962C8B-B14F-4D97-AF65-F5344CB8AC3E}">
        <p14:creationId xmlns:p14="http://schemas.microsoft.com/office/powerpoint/2010/main" val="957154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633788" y="1028700"/>
            <a:ext cx="3705225" cy="2778125"/>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0168215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633788" y="1028700"/>
            <a:ext cx="3705225" cy="2778125"/>
          </a:xfrm>
        </p:spPr>
      </p:sp>
      <p:sp>
        <p:nvSpPr>
          <p:cNvPr id="3" name="Text Placeholder 2"/>
          <p:cNvSpPr>
            <a:spLocks noGrp="1"/>
          </p:cNvSpPr>
          <p:nvPr>
            <p:ph type="body" idx="3"/>
          </p:nvPr>
        </p:nvSpPr>
        <p:spPr/>
        <p:txBody>
          <a:bodyPr/>
          <a:lstStyle/>
          <a:p>
            <a:endParaRPr lang="en-US" sz="22000"/>
          </a:p>
        </p:txBody>
      </p:sp>
    </p:spTree>
    <p:extLst>
      <p:ext uri="{BB962C8B-B14F-4D97-AF65-F5344CB8AC3E}">
        <p14:creationId xmlns:p14="http://schemas.microsoft.com/office/powerpoint/2010/main" val="11476593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633788" y="1028700"/>
            <a:ext cx="3705225" cy="2778125"/>
          </a:xfrm>
        </p:spPr>
      </p:sp>
      <p:sp>
        <p:nvSpPr>
          <p:cNvPr id="3" name="Text Placeholder 2"/>
          <p:cNvSpPr>
            <a:spLocks noGrp="1"/>
          </p:cNvSpPr>
          <p:nvPr>
            <p:ph type="body" idx="3"/>
          </p:nvPr>
        </p:nvSpPr>
        <p:spPr/>
        <p:txBody>
          <a:bodyPr/>
          <a:lstStyle/>
          <a:p>
            <a:endParaRPr lang="en-US" sz="22000"/>
          </a:p>
        </p:txBody>
      </p:sp>
    </p:spTree>
    <p:extLst>
      <p:ext uri="{BB962C8B-B14F-4D97-AF65-F5344CB8AC3E}">
        <p14:creationId xmlns:p14="http://schemas.microsoft.com/office/powerpoint/2010/main" val="20867083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633788" y="1028700"/>
            <a:ext cx="3705225" cy="2778125"/>
          </a:xfrm>
        </p:spPr>
      </p:sp>
      <p:sp>
        <p:nvSpPr>
          <p:cNvPr id="3" name="Text Placeholder 2"/>
          <p:cNvSpPr>
            <a:spLocks noGrp="1"/>
          </p:cNvSpPr>
          <p:nvPr>
            <p:ph type="body" idx="3"/>
          </p:nvPr>
        </p:nvSpPr>
        <p:spPr/>
        <p:txBody>
          <a:bodyPr/>
          <a:lstStyle/>
          <a:p>
            <a:endParaRPr lang="en-US" sz="22000"/>
          </a:p>
        </p:txBody>
      </p:sp>
    </p:spTree>
    <p:extLst>
      <p:ext uri="{BB962C8B-B14F-4D97-AF65-F5344CB8AC3E}">
        <p14:creationId xmlns:p14="http://schemas.microsoft.com/office/powerpoint/2010/main" val="1610698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633788" y="1028700"/>
            <a:ext cx="3705225" cy="2778125"/>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4105687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633788" y="1028700"/>
            <a:ext cx="3705225" cy="2778125"/>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4044935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633788" y="1028700"/>
            <a:ext cx="3705225" cy="2778125"/>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14643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633788" y="1028700"/>
            <a:ext cx="3705225" cy="2778125"/>
          </a:xfrm>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633788" y="1028700"/>
            <a:ext cx="3705225" cy="2778125"/>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386681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633788" y="1028700"/>
            <a:ext cx="3705225" cy="2778125"/>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2264587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22960" y="2551176"/>
            <a:ext cx="9326880" cy="1728216"/>
          </a:xfrm>
          <a:prstGeom prst="rect">
            <a:avLst/>
          </a:prstGeom>
        </p:spPr>
        <p:txBody>
          <a:bodyPr wrap="square" lIns="0" tIns="0" rIns="0" bIns="0">
            <a:spAutoFit/>
          </a:bodyPr>
          <a:lstStyle>
            <a:lvl1pPr>
              <a:defRPr sz="3600" b="1" i="0">
                <a:solidFill>
                  <a:schemeClr val="tx1"/>
                </a:solidFill>
                <a:latin typeface="Arial" panose="020B0604020202020204"/>
                <a:cs typeface="Arial" panose="020B0604020202020204"/>
              </a:defRPr>
            </a:lvl1pPr>
          </a:lstStyle>
          <a:p>
            <a:endParaRPr/>
          </a:p>
        </p:txBody>
      </p:sp>
      <p:sp>
        <p:nvSpPr>
          <p:cNvPr id="3" name="Holder 3"/>
          <p:cNvSpPr>
            <a:spLocks noGrp="1"/>
          </p:cNvSpPr>
          <p:nvPr>
            <p:ph type="subTitle" idx="4"/>
          </p:nvPr>
        </p:nvSpPr>
        <p:spPr>
          <a:xfrm>
            <a:off x="1645920" y="4608576"/>
            <a:ext cx="7680960" cy="20574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548640" y="1892808"/>
            <a:ext cx="4773168" cy="543153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917817" y="2138272"/>
            <a:ext cx="4037329" cy="4620259"/>
          </a:xfrm>
          <a:prstGeom prst="rect">
            <a:avLst/>
          </a:prstGeom>
        </p:spPr>
        <p:txBody>
          <a:bodyPr wrap="square" lIns="0" tIns="0" rIns="0" bIns="0">
            <a:spAutoFit/>
          </a:bodyPr>
          <a:lstStyle>
            <a:lvl1pPr>
              <a:defRPr sz="2400" b="1" i="0">
                <a:solidFill>
                  <a:schemeClr val="tx1"/>
                </a:solidFill>
                <a:latin typeface="Arial" panose="020B0604020202020204"/>
                <a:cs typeface="Arial" panose="020B0604020202020204"/>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a:t>5/22/2024</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30530" y="-117500"/>
            <a:ext cx="8350250" cy="1489075"/>
          </a:xfrm>
          <a:prstGeom prst="rect">
            <a:avLst/>
          </a:prstGeom>
        </p:spPr>
        <p:txBody>
          <a:bodyPr wrap="square" lIns="0" tIns="0" rIns="0" bIns="0">
            <a:spAutoFit/>
          </a:bodyPr>
          <a:lstStyle>
            <a:lvl1pPr>
              <a:defRPr sz="3600" b="1" i="0">
                <a:solidFill>
                  <a:schemeClr val="tx1"/>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621220" y="2527935"/>
            <a:ext cx="9923780" cy="38169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730752" y="7653528"/>
            <a:ext cx="3511296" cy="4114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48640" y="7653528"/>
            <a:ext cx="2523744" cy="4114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5/22/2024</a:t>
            </a:fld>
            <a:endParaRPr lang="en-US"/>
          </a:p>
        </p:txBody>
      </p:sp>
      <p:sp>
        <p:nvSpPr>
          <p:cNvPr id="6" name="Holder 6"/>
          <p:cNvSpPr>
            <a:spLocks noGrp="1"/>
          </p:cNvSpPr>
          <p:nvPr>
            <p:ph type="sldNum" sz="quarter" idx="7"/>
          </p:nvPr>
        </p:nvSpPr>
        <p:spPr>
          <a:xfrm>
            <a:off x="7900416" y="7653528"/>
            <a:ext cx="2523744" cy="4114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25.bin"/></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jpe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32.bin"/></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33.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490" y="2056701"/>
            <a:ext cx="10704830" cy="1674495"/>
          </a:xfrm>
          <a:prstGeom prst="rect">
            <a:avLst/>
          </a:prstGeom>
        </p:spPr>
        <p:txBody>
          <a:bodyPr vert="horz" wrap="square" lIns="0" tIns="12700" rIns="0" bIns="0" rtlCol="0">
            <a:spAutoFit/>
          </a:bodyPr>
          <a:lstStyle/>
          <a:p>
            <a:pPr marL="12700" algn="ctr">
              <a:lnSpc>
                <a:spcPct val="100000"/>
              </a:lnSpc>
              <a:spcBef>
                <a:spcPts val="100"/>
              </a:spcBef>
            </a:pPr>
            <a:r>
              <a:rPr lang="en-US" sz="5400" spc="-10">
                <a:latin typeface="Times New Roman" panose="02020603050405020304" charset="0"/>
                <a:cs typeface="Times New Roman" panose="02020603050405020304" charset="0"/>
              </a:rPr>
              <a:t>BÁO CÁO CUỐI KÌ</a:t>
            </a:r>
            <a:br>
              <a:rPr sz="5400" spc="-10" dirty="0">
                <a:latin typeface="Times New Roman" panose="02020603050405020304" charset="0"/>
                <a:cs typeface="Times New Roman" panose="02020603050405020304" charset="0"/>
              </a:rPr>
            </a:br>
            <a:r>
              <a:rPr lang="vi-VN" sz="5400" spc="-10" dirty="0">
                <a:latin typeface="Times New Roman" panose="02020603050405020304" charset="0"/>
                <a:cs typeface="Times New Roman" panose="02020603050405020304" charset="0"/>
              </a:rPr>
              <a:t>Natural Language Processing</a:t>
            </a:r>
          </a:p>
        </p:txBody>
      </p:sp>
      <p:grpSp>
        <p:nvGrpSpPr>
          <p:cNvPr id="5" name="object 5"/>
          <p:cNvGrpSpPr/>
          <p:nvPr/>
        </p:nvGrpSpPr>
        <p:grpSpPr>
          <a:xfrm>
            <a:off x="-6350" y="7586218"/>
            <a:ext cx="10985500" cy="177800"/>
            <a:chOff x="-6350" y="7586218"/>
            <a:chExt cx="10985500" cy="177800"/>
          </a:xfrm>
          <a:solidFill>
            <a:schemeClr val="accent6">
              <a:lumMod val="60000"/>
              <a:lumOff val="40000"/>
            </a:schemeClr>
          </a:solidFill>
        </p:grpSpPr>
        <p:sp>
          <p:nvSpPr>
            <p:cNvPr id="6" name="object 6"/>
            <p:cNvSpPr/>
            <p:nvPr/>
          </p:nvSpPr>
          <p:spPr>
            <a:xfrm>
              <a:off x="0" y="7592568"/>
              <a:ext cx="10972800" cy="165100"/>
            </a:xfrm>
            <a:custGeom>
              <a:avLst/>
              <a:gdLst/>
              <a:ahLst/>
              <a:cxnLst/>
              <a:rect l="l" t="t" r="r" b="b"/>
              <a:pathLst>
                <a:path w="10972800" h="165100">
                  <a:moveTo>
                    <a:pt x="10972800" y="0"/>
                  </a:moveTo>
                  <a:lnTo>
                    <a:pt x="0" y="0"/>
                  </a:lnTo>
                  <a:lnTo>
                    <a:pt x="0" y="164591"/>
                  </a:lnTo>
                  <a:lnTo>
                    <a:pt x="10972800" y="164591"/>
                  </a:lnTo>
                  <a:lnTo>
                    <a:pt x="10972800" y="0"/>
                  </a:lnTo>
                  <a:close/>
                </a:path>
              </a:pathLst>
            </a:custGeom>
            <a:grpFill/>
          </p:spPr>
          <p:txBody>
            <a:bodyPr wrap="square" lIns="0" tIns="0" rIns="0" bIns="0" rtlCol="0"/>
            <a:lstStyle/>
            <a:p>
              <a:endParaRPr/>
            </a:p>
          </p:txBody>
        </p:sp>
        <p:sp>
          <p:nvSpPr>
            <p:cNvPr id="7" name="object 7"/>
            <p:cNvSpPr/>
            <p:nvPr/>
          </p:nvSpPr>
          <p:spPr>
            <a:xfrm>
              <a:off x="0" y="7592568"/>
              <a:ext cx="10972800" cy="165100"/>
            </a:xfrm>
            <a:custGeom>
              <a:avLst/>
              <a:gdLst/>
              <a:ahLst/>
              <a:cxnLst/>
              <a:rect l="l" t="t" r="r" b="b"/>
              <a:pathLst>
                <a:path w="10972800" h="165100">
                  <a:moveTo>
                    <a:pt x="0" y="164591"/>
                  </a:moveTo>
                  <a:lnTo>
                    <a:pt x="10972800" y="164591"/>
                  </a:lnTo>
                  <a:lnTo>
                    <a:pt x="10972800" y="0"/>
                  </a:lnTo>
                  <a:lnTo>
                    <a:pt x="0" y="0"/>
                  </a:lnTo>
                  <a:lnTo>
                    <a:pt x="0" y="164591"/>
                  </a:lnTo>
                  <a:close/>
                </a:path>
              </a:pathLst>
            </a:custGeom>
            <a:grpFill/>
            <a:ln w="12700">
              <a:solidFill>
                <a:srgbClr val="6C4F00"/>
              </a:solidFill>
            </a:ln>
          </p:spPr>
          <p:txBody>
            <a:bodyPr wrap="square" lIns="0" tIns="0" rIns="0" bIns="0" rtlCol="0"/>
            <a:lstStyle/>
            <a:p>
              <a:endParaRPr/>
            </a:p>
          </p:txBody>
        </p:sp>
      </p:grpSp>
      <p:pic>
        <p:nvPicPr>
          <p:cNvPr id="8" name="object 8"/>
          <p:cNvPicPr/>
          <p:nvPr/>
        </p:nvPicPr>
        <p:blipFill>
          <a:blip r:embed="rId3" cstate="print"/>
          <a:stretch>
            <a:fillRect/>
          </a:stretch>
        </p:blipFill>
        <p:spPr>
          <a:xfrm>
            <a:off x="4320413" y="152400"/>
            <a:ext cx="2538984" cy="1402080"/>
          </a:xfrm>
          <a:prstGeom prst="rect">
            <a:avLst/>
          </a:prstGeom>
        </p:spPr>
      </p:pic>
      <p:sp>
        <p:nvSpPr>
          <p:cNvPr id="3" name="object 3">
            <a:extLst>
              <a:ext uri="{FF2B5EF4-FFF2-40B4-BE49-F238E27FC236}">
                <a16:creationId xmlns:a16="http://schemas.microsoft.com/office/drawing/2014/main" id="{F742C6BC-0D21-5C2A-8456-25D54D1BFACC}"/>
              </a:ext>
            </a:extLst>
          </p:cNvPr>
          <p:cNvSpPr txBox="1"/>
          <p:nvPr/>
        </p:nvSpPr>
        <p:spPr>
          <a:xfrm>
            <a:off x="3810000" y="4789781"/>
            <a:ext cx="10861675" cy="1695336"/>
          </a:xfrm>
          <a:prstGeom prst="rect">
            <a:avLst/>
          </a:prstGeom>
        </p:spPr>
        <p:txBody>
          <a:bodyPr vert="horz" wrap="square" lIns="0" tIns="256540" rIns="0" bIns="0" rtlCol="0">
            <a:spAutoFit/>
          </a:bodyPr>
          <a:lstStyle/>
          <a:p>
            <a:pPr marL="38100" indent="0" algn="l">
              <a:lnSpc>
                <a:spcPct val="100000"/>
              </a:lnSpc>
              <a:spcBef>
                <a:spcPts val="2020"/>
              </a:spcBef>
              <a:buFont typeface="+mj-lt"/>
              <a:buNone/>
              <a:tabLst>
                <a:tab pos="494665" algn="l"/>
              </a:tabLst>
            </a:pPr>
            <a:r>
              <a:rPr lang="en-US" altLang="en-US" sz="2000" b="1">
                <a:solidFill>
                  <a:srgbClr val="272424"/>
                </a:solidFill>
                <a:latin typeface="Times New Roman" panose="02020603050405020304" charset="0"/>
                <a:cs typeface="Times New Roman" panose="02020603050405020304" charset="0"/>
              </a:rPr>
              <a:t>Trần Thị Vẹn – 52100674</a:t>
            </a:r>
          </a:p>
          <a:p>
            <a:pPr marL="38100" indent="0" algn="l">
              <a:lnSpc>
                <a:spcPct val="100000"/>
              </a:lnSpc>
              <a:spcBef>
                <a:spcPts val="2020"/>
              </a:spcBef>
              <a:buFont typeface="+mj-lt"/>
              <a:buNone/>
              <a:tabLst>
                <a:tab pos="494665" algn="l"/>
              </a:tabLst>
            </a:pPr>
            <a:r>
              <a:rPr lang="en-US" altLang="en-US" sz="2000" b="1">
                <a:solidFill>
                  <a:srgbClr val="272424"/>
                </a:solidFill>
                <a:latin typeface="Times New Roman" panose="02020603050405020304" charset="0"/>
                <a:cs typeface="Times New Roman" panose="02020603050405020304" charset="0"/>
              </a:rPr>
              <a:t>Trương Bỉnh Thuận – 52100322</a:t>
            </a:r>
          </a:p>
          <a:p>
            <a:pPr marL="38100" indent="0" algn="l">
              <a:lnSpc>
                <a:spcPct val="100000"/>
              </a:lnSpc>
              <a:spcBef>
                <a:spcPts val="2020"/>
              </a:spcBef>
              <a:buFont typeface="+mj-lt"/>
              <a:buNone/>
              <a:tabLst>
                <a:tab pos="494665" algn="l"/>
              </a:tabLst>
            </a:pPr>
            <a:r>
              <a:rPr lang="en-US" altLang="en-US" sz="2000" b="1">
                <a:solidFill>
                  <a:srgbClr val="272424"/>
                </a:solidFill>
                <a:latin typeface="Times New Roman" panose="02020603050405020304" charset="0"/>
                <a:cs typeface="Times New Roman" panose="02020603050405020304" charset="0"/>
              </a:rPr>
              <a:t>Nguyễn Đình Danh - 52100878</a:t>
            </a:r>
          </a:p>
        </p:txBody>
      </p:sp>
      <p:sp>
        <p:nvSpPr>
          <p:cNvPr id="9" name="object 3">
            <a:extLst>
              <a:ext uri="{FF2B5EF4-FFF2-40B4-BE49-F238E27FC236}">
                <a16:creationId xmlns:a16="http://schemas.microsoft.com/office/drawing/2014/main" id="{FC10A45E-1FB3-2477-52A6-587BAC93CE36}"/>
              </a:ext>
            </a:extLst>
          </p:cNvPr>
          <p:cNvSpPr txBox="1"/>
          <p:nvPr/>
        </p:nvSpPr>
        <p:spPr>
          <a:xfrm>
            <a:off x="3810000" y="3888451"/>
            <a:ext cx="10861675" cy="689932"/>
          </a:xfrm>
          <a:prstGeom prst="rect">
            <a:avLst/>
          </a:prstGeom>
        </p:spPr>
        <p:txBody>
          <a:bodyPr vert="horz" wrap="square" lIns="0" tIns="256540" rIns="0" bIns="0" rtlCol="0">
            <a:spAutoFit/>
          </a:bodyPr>
          <a:lstStyle/>
          <a:p>
            <a:pPr marL="38100" indent="0" algn="l">
              <a:lnSpc>
                <a:spcPct val="100000"/>
              </a:lnSpc>
              <a:spcBef>
                <a:spcPts val="2020"/>
              </a:spcBef>
              <a:buFont typeface="+mj-lt"/>
              <a:buNone/>
              <a:tabLst>
                <a:tab pos="494665" algn="l"/>
              </a:tabLst>
            </a:pPr>
            <a:r>
              <a:rPr lang="en-US" altLang="en-US" sz="2800" b="1">
                <a:solidFill>
                  <a:srgbClr val="272424"/>
                </a:solidFill>
                <a:latin typeface="Times New Roman" panose="02020603050405020304" charset="0"/>
                <a:cs typeface="Times New Roman" panose="02020603050405020304" charset="0"/>
              </a:rPr>
              <a:t>GVHD: Lê Anh Cường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7"/>
          <p:cNvPicPr/>
          <p:nvPr/>
        </p:nvPicPr>
        <p:blipFill>
          <a:blip r:embed="rId3" cstate="print"/>
          <a:stretch>
            <a:fillRect/>
          </a:stretch>
        </p:blipFill>
        <p:spPr>
          <a:xfrm>
            <a:off x="291084" y="279908"/>
            <a:ext cx="1994916" cy="1101852"/>
          </a:xfrm>
          <a:prstGeom prst="rect">
            <a:avLst/>
          </a:prstGeom>
        </p:spPr>
      </p:pic>
      <p:sp>
        <p:nvSpPr>
          <p:cNvPr id="7" name="TextBox 6">
            <a:extLst>
              <a:ext uri="{FF2B5EF4-FFF2-40B4-BE49-F238E27FC236}">
                <a16:creationId xmlns:a16="http://schemas.microsoft.com/office/drawing/2014/main" id="{69C991EB-865E-30DC-EE76-519D9B2E4AAF}"/>
              </a:ext>
            </a:extLst>
          </p:cNvPr>
          <p:cNvSpPr txBox="1"/>
          <p:nvPr/>
        </p:nvSpPr>
        <p:spPr>
          <a:xfrm>
            <a:off x="2875280" y="700516"/>
            <a:ext cx="7335520" cy="584775"/>
          </a:xfrm>
          <a:prstGeom prst="rect">
            <a:avLst/>
          </a:prstGeom>
          <a:noFill/>
        </p:spPr>
        <p:txBody>
          <a:bodyPr wrap="square">
            <a:spAutoFit/>
          </a:bodyPr>
          <a:lstStyle/>
          <a:p>
            <a:r>
              <a:rPr lang="en-US" sz="3200" b="1">
                <a:latin typeface="Times New Roman" panose="02020603050405020304" charset="0"/>
                <a:cs typeface="Times New Roman" panose="02020603050405020304" charset="0"/>
              </a:rPr>
              <a:t>Thuật toán Byte Pair Encoding</a:t>
            </a:r>
            <a:endParaRPr lang="en-US" sz="3200" b="1"/>
          </a:p>
        </p:txBody>
      </p:sp>
      <p:pic>
        <p:nvPicPr>
          <p:cNvPr id="3" name="Picture 2">
            <a:extLst>
              <a:ext uri="{FF2B5EF4-FFF2-40B4-BE49-F238E27FC236}">
                <a16:creationId xmlns:a16="http://schemas.microsoft.com/office/drawing/2014/main" id="{BA9B3B0E-80AE-5F22-8CE9-B7DCD8A2BEED}"/>
              </a:ext>
            </a:extLst>
          </p:cNvPr>
          <p:cNvPicPr>
            <a:picLocks noChangeAspect="1"/>
          </p:cNvPicPr>
          <p:nvPr/>
        </p:nvPicPr>
        <p:blipFill>
          <a:blip r:embed="rId4"/>
          <a:stretch>
            <a:fillRect/>
          </a:stretch>
        </p:blipFill>
        <p:spPr>
          <a:xfrm>
            <a:off x="49481" y="2133600"/>
            <a:ext cx="10888595" cy="3429479"/>
          </a:xfrm>
          <a:prstGeom prst="rect">
            <a:avLst/>
          </a:prstGeom>
        </p:spPr>
      </p:pic>
    </p:spTree>
    <p:extLst>
      <p:ext uri="{BB962C8B-B14F-4D97-AF65-F5344CB8AC3E}">
        <p14:creationId xmlns:p14="http://schemas.microsoft.com/office/powerpoint/2010/main" val="1817091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9C991EB-865E-30DC-EE76-519D9B2E4AAF}"/>
              </a:ext>
            </a:extLst>
          </p:cNvPr>
          <p:cNvSpPr txBox="1"/>
          <p:nvPr/>
        </p:nvSpPr>
        <p:spPr>
          <a:xfrm>
            <a:off x="2875280" y="700516"/>
            <a:ext cx="7335520" cy="584775"/>
          </a:xfrm>
          <a:prstGeom prst="rect">
            <a:avLst/>
          </a:prstGeom>
          <a:noFill/>
        </p:spPr>
        <p:txBody>
          <a:bodyPr wrap="square">
            <a:spAutoFit/>
          </a:bodyPr>
          <a:lstStyle/>
          <a:p>
            <a:r>
              <a:rPr lang="en-US" sz="3200" b="1">
                <a:latin typeface="Times New Roman" panose="02020603050405020304" charset="0"/>
                <a:cs typeface="Times New Roman" panose="02020603050405020304" charset="0"/>
              </a:rPr>
              <a:t>Thuật toán Byte Pair Encoding</a:t>
            </a:r>
            <a:endParaRPr lang="en-US" sz="3200" b="1"/>
          </a:p>
        </p:txBody>
      </p:sp>
      <p:pic>
        <p:nvPicPr>
          <p:cNvPr id="4" name="Picture 3">
            <a:extLst>
              <a:ext uri="{FF2B5EF4-FFF2-40B4-BE49-F238E27FC236}">
                <a16:creationId xmlns:a16="http://schemas.microsoft.com/office/drawing/2014/main" id="{D9DED9F0-FDC6-3B4E-6BAB-54A590BD55DB}"/>
              </a:ext>
            </a:extLst>
          </p:cNvPr>
          <p:cNvPicPr>
            <a:picLocks noChangeAspect="1"/>
          </p:cNvPicPr>
          <p:nvPr/>
        </p:nvPicPr>
        <p:blipFill>
          <a:blip r:embed="rId3"/>
          <a:stretch>
            <a:fillRect/>
          </a:stretch>
        </p:blipFill>
        <p:spPr>
          <a:xfrm>
            <a:off x="46866" y="1742744"/>
            <a:ext cx="10879068" cy="4744112"/>
          </a:xfrm>
          <a:prstGeom prst="rect">
            <a:avLst/>
          </a:prstGeom>
        </p:spPr>
      </p:pic>
      <p:pic>
        <p:nvPicPr>
          <p:cNvPr id="5" name="object 7"/>
          <p:cNvPicPr/>
          <p:nvPr/>
        </p:nvPicPr>
        <p:blipFill>
          <a:blip r:embed="rId4" cstate="print"/>
          <a:stretch>
            <a:fillRect/>
          </a:stretch>
        </p:blipFill>
        <p:spPr>
          <a:xfrm>
            <a:off x="457200" y="304800"/>
            <a:ext cx="1994916" cy="1101852"/>
          </a:xfrm>
          <a:prstGeom prst="rect">
            <a:avLst/>
          </a:prstGeom>
        </p:spPr>
      </p:pic>
      <p:pic>
        <p:nvPicPr>
          <p:cNvPr id="9" name="Picture 8">
            <a:extLst>
              <a:ext uri="{FF2B5EF4-FFF2-40B4-BE49-F238E27FC236}">
                <a16:creationId xmlns:a16="http://schemas.microsoft.com/office/drawing/2014/main" id="{948EDFBA-2FB9-AB6E-B257-CEE7F333B57A}"/>
              </a:ext>
            </a:extLst>
          </p:cNvPr>
          <p:cNvPicPr>
            <a:picLocks noChangeAspect="1"/>
          </p:cNvPicPr>
          <p:nvPr/>
        </p:nvPicPr>
        <p:blipFill>
          <a:blip r:embed="rId5"/>
          <a:stretch>
            <a:fillRect/>
          </a:stretch>
        </p:blipFill>
        <p:spPr>
          <a:xfrm>
            <a:off x="7620000" y="5277012"/>
            <a:ext cx="2762636" cy="1209844"/>
          </a:xfrm>
          <a:prstGeom prst="rect">
            <a:avLst/>
          </a:prstGeom>
        </p:spPr>
      </p:pic>
    </p:spTree>
    <p:extLst>
      <p:ext uri="{BB962C8B-B14F-4D97-AF65-F5344CB8AC3E}">
        <p14:creationId xmlns:p14="http://schemas.microsoft.com/office/powerpoint/2010/main" val="238475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9C991EB-865E-30DC-EE76-519D9B2E4AAF}"/>
              </a:ext>
            </a:extLst>
          </p:cNvPr>
          <p:cNvSpPr txBox="1"/>
          <p:nvPr/>
        </p:nvSpPr>
        <p:spPr>
          <a:xfrm>
            <a:off x="2875280" y="700516"/>
            <a:ext cx="7335520" cy="584775"/>
          </a:xfrm>
          <a:prstGeom prst="rect">
            <a:avLst/>
          </a:prstGeom>
          <a:noFill/>
        </p:spPr>
        <p:txBody>
          <a:bodyPr wrap="square">
            <a:spAutoFit/>
          </a:bodyPr>
          <a:lstStyle/>
          <a:p>
            <a:r>
              <a:rPr lang="en-US" sz="3200" b="1">
                <a:latin typeface="Times New Roman" panose="02020603050405020304" charset="0"/>
                <a:cs typeface="Times New Roman" panose="02020603050405020304" charset="0"/>
              </a:rPr>
              <a:t>Thuật toán Byte Pair Encoding</a:t>
            </a:r>
            <a:endParaRPr lang="en-US" sz="3200" b="1"/>
          </a:p>
        </p:txBody>
      </p:sp>
      <p:pic>
        <p:nvPicPr>
          <p:cNvPr id="5" name="object 7"/>
          <p:cNvPicPr/>
          <p:nvPr/>
        </p:nvPicPr>
        <p:blipFill>
          <a:blip r:embed="rId3" cstate="print"/>
          <a:stretch>
            <a:fillRect/>
          </a:stretch>
        </p:blipFill>
        <p:spPr>
          <a:xfrm>
            <a:off x="457200" y="304800"/>
            <a:ext cx="1994916" cy="1101852"/>
          </a:xfrm>
          <a:prstGeom prst="rect">
            <a:avLst/>
          </a:prstGeom>
        </p:spPr>
      </p:pic>
      <p:pic>
        <p:nvPicPr>
          <p:cNvPr id="9" name="Picture 8">
            <a:extLst>
              <a:ext uri="{FF2B5EF4-FFF2-40B4-BE49-F238E27FC236}">
                <a16:creationId xmlns:a16="http://schemas.microsoft.com/office/drawing/2014/main" id="{948EDFBA-2FB9-AB6E-B257-CEE7F333B57A}"/>
              </a:ext>
            </a:extLst>
          </p:cNvPr>
          <p:cNvPicPr>
            <a:picLocks noChangeAspect="1"/>
          </p:cNvPicPr>
          <p:nvPr/>
        </p:nvPicPr>
        <p:blipFill>
          <a:blip r:embed="rId4"/>
          <a:stretch>
            <a:fillRect/>
          </a:stretch>
        </p:blipFill>
        <p:spPr>
          <a:xfrm>
            <a:off x="7620000" y="5277012"/>
            <a:ext cx="2762636" cy="1209844"/>
          </a:xfrm>
          <a:prstGeom prst="rect">
            <a:avLst/>
          </a:prstGeom>
        </p:spPr>
      </p:pic>
      <p:pic>
        <p:nvPicPr>
          <p:cNvPr id="6" name="Picture 5">
            <a:extLst>
              <a:ext uri="{FF2B5EF4-FFF2-40B4-BE49-F238E27FC236}">
                <a16:creationId xmlns:a16="http://schemas.microsoft.com/office/drawing/2014/main" id="{8E46EE74-642F-C28A-5DC6-F542A500AC09}"/>
              </a:ext>
            </a:extLst>
          </p:cNvPr>
          <p:cNvPicPr>
            <a:picLocks noChangeAspect="1"/>
          </p:cNvPicPr>
          <p:nvPr/>
        </p:nvPicPr>
        <p:blipFill>
          <a:blip r:embed="rId4"/>
          <a:stretch>
            <a:fillRect/>
          </a:stretch>
        </p:blipFill>
        <p:spPr>
          <a:xfrm>
            <a:off x="7891649" y="5868430"/>
            <a:ext cx="2762636" cy="1209844"/>
          </a:xfrm>
          <a:prstGeom prst="rect">
            <a:avLst/>
          </a:prstGeom>
        </p:spPr>
      </p:pic>
      <p:pic>
        <p:nvPicPr>
          <p:cNvPr id="8" name="Picture 7">
            <a:extLst>
              <a:ext uri="{FF2B5EF4-FFF2-40B4-BE49-F238E27FC236}">
                <a16:creationId xmlns:a16="http://schemas.microsoft.com/office/drawing/2014/main" id="{79D7CFBF-3F78-994C-6B50-F922598798D0}"/>
              </a:ext>
            </a:extLst>
          </p:cNvPr>
          <p:cNvPicPr>
            <a:picLocks noChangeAspect="1"/>
          </p:cNvPicPr>
          <p:nvPr/>
        </p:nvPicPr>
        <p:blipFill>
          <a:blip r:embed="rId5"/>
          <a:stretch>
            <a:fillRect/>
          </a:stretch>
        </p:blipFill>
        <p:spPr>
          <a:xfrm>
            <a:off x="42102" y="1328348"/>
            <a:ext cx="10888595" cy="5572903"/>
          </a:xfrm>
          <a:prstGeom prst="rect">
            <a:avLst/>
          </a:prstGeom>
        </p:spPr>
      </p:pic>
      <p:pic>
        <p:nvPicPr>
          <p:cNvPr id="10" name="Picture 9">
            <a:extLst>
              <a:ext uri="{FF2B5EF4-FFF2-40B4-BE49-F238E27FC236}">
                <a16:creationId xmlns:a16="http://schemas.microsoft.com/office/drawing/2014/main" id="{9323BF61-4797-E9C2-234F-15608373D1C3}"/>
              </a:ext>
            </a:extLst>
          </p:cNvPr>
          <p:cNvPicPr>
            <a:picLocks noChangeAspect="1"/>
          </p:cNvPicPr>
          <p:nvPr/>
        </p:nvPicPr>
        <p:blipFill>
          <a:blip r:embed="rId4"/>
          <a:stretch>
            <a:fillRect/>
          </a:stretch>
        </p:blipFill>
        <p:spPr>
          <a:xfrm>
            <a:off x="7772400" y="5429412"/>
            <a:ext cx="2762636" cy="1209844"/>
          </a:xfrm>
          <a:prstGeom prst="rect">
            <a:avLst/>
          </a:prstGeom>
        </p:spPr>
      </p:pic>
    </p:spTree>
    <p:extLst>
      <p:ext uri="{BB962C8B-B14F-4D97-AF65-F5344CB8AC3E}">
        <p14:creationId xmlns:p14="http://schemas.microsoft.com/office/powerpoint/2010/main" val="2977420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9C991EB-865E-30DC-EE76-519D9B2E4AAF}"/>
              </a:ext>
            </a:extLst>
          </p:cNvPr>
          <p:cNvSpPr txBox="1"/>
          <p:nvPr/>
        </p:nvSpPr>
        <p:spPr>
          <a:xfrm>
            <a:off x="2875280" y="700516"/>
            <a:ext cx="7335520" cy="584775"/>
          </a:xfrm>
          <a:prstGeom prst="rect">
            <a:avLst/>
          </a:prstGeom>
          <a:noFill/>
        </p:spPr>
        <p:txBody>
          <a:bodyPr wrap="square">
            <a:spAutoFit/>
          </a:bodyPr>
          <a:lstStyle/>
          <a:p>
            <a:r>
              <a:rPr lang="en-US" sz="3200" b="1">
                <a:latin typeface="Times New Roman" panose="02020603050405020304" charset="0"/>
                <a:cs typeface="Times New Roman" panose="02020603050405020304" charset="0"/>
              </a:rPr>
              <a:t>Thuật toán Byte Pair Encoding</a:t>
            </a:r>
            <a:endParaRPr lang="en-US" sz="3200" b="1"/>
          </a:p>
        </p:txBody>
      </p:sp>
      <p:pic>
        <p:nvPicPr>
          <p:cNvPr id="5" name="object 7"/>
          <p:cNvPicPr/>
          <p:nvPr/>
        </p:nvPicPr>
        <p:blipFill>
          <a:blip r:embed="rId3" cstate="print"/>
          <a:stretch>
            <a:fillRect/>
          </a:stretch>
        </p:blipFill>
        <p:spPr>
          <a:xfrm>
            <a:off x="457200" y="304800"/>
            <a:ext cx="1994916" cy="1101852"/>
          </a:xfrm>
          <a:prstGeom prst="rect">
            <a:avLst/>
          </a:prstGeom>
        </p:spPr>
      </p:pic>
      <p:pic>
        <p:nvPicPr>
          <p:cNvPr id="9" name="Picture 8">
            <a:extLst>
              <a:ext uri="{FF2B5EF4-FFF2-40B4-BE49-F238E27FC236}">
                <a16:creationId xmlns:a16="http://schemas.microsoft.com/office/drawing/2014/main" id="{948EDFBA-2FB9-AB6E-B257-CEE7F333B57A}"/>
              </a:ext>
            </a:extLst>
          </p:cNvPr>
          <p:cNvPicPr>
            <a:picLocks noChangeAspect="1"/>
          </p:cNvPicPr>
          <p:nvPr/>
        </p:nvPicPr>
        <p:blipFill>
          <a:blip r:embed="rId4"/>
          <a:stretch>
            <a:fillRect/>
          </a:stretch>
        </p:blipFill>
        <p:spPr>
          <a:xfrm>
            <a:off x="7620000" y="5277012"/>
            <a:ext cx="2762636" cy="1209844"/>
          </a:xfrm>
          <a:prstGeom prst="rect">
            <a:avLst/>
          </a:prstGeom>
        </p:spPr>
      </p:pic>
      <p:pic>
        <p:nvPicPr>
          <p:cNvPr id="6" name="Picture 5">
            <a:extLst>
              <a:ext uri="{FF2B5EF4-FFF2-40B4-BE49-F238E27FC236}">
                <a16:creationId xmlns:a16="http://schemas.microsoft.com/office/drawing/2014/main" id="{8E46EE74-642F-C28A-5DC6-F542A500AC09}"/>
              </a:ext>
            </a:extLst>
          </p:cNvPr>
          <p:cNvPicPr>
            <a:picLocks noChangeAspect="1"/>
          </p:cNvPicPr>
          <p:nvPr/>
        </p:nvPicPr>
        <p:blipFill>
          <a:blip r:embed="rId4"/>
          <a:stretch>
            <a:fillRect/>
          </a:stretch>
        </p:blipFill>
        <p:spPr>
          <a:xfrm>
            <a:off x="7891649" y="5868430"/>
            <a:ext cx="2762636" cy="1209844"/>
          </a:xfrm>
          <a:prstGeom prst="rect">
            <a:avLst/>
          </a:prstGeom>
        </p:spPr>
      </p:pic>
      <p:pic>
        <p:nvPicPr>
          <p:cNvPr id="10" name="Picture 9">
            <a:extLst>
              <a:ext uri="{FF2B5EF4-FFF2-40B4-BE49-F238E27FC236}">
                <a16:creationId xmlns:a16="http://schemas.microsoft.com/office/drawing/2014/main" id="{A9C1804A-C871-E776-A020-B5E64FB04122}"/>
              </a:ext>
            </a:extLst>
          </p:cNvPr>
          <p:cNvPicPr>
            <a:picLocks noChangeAspect="1"/>
          </p:cNvPicPr>
          <p:nvPr/>
        </p:nvPicPr>
        <p:blipFill>
          <a:blip r:embed="rId5"/>
          <a:stretch>
            <a:fillRect/>
          </a:stretch>
        </p:blipFill>
        <p:spPr>
          <a:xfrm>
            <a:off x="280261" y="1442664"/>
            <a:ext cx="10412278" cy="5344271"/>
          </a:xfrm>
          <a:prstGeom prst="rect">
            <a:avLst/>
          </a:prstGeom>
        </p:spPr>
      </p:pic>
      <p:pic>
        <p:nvPicPr>
          <p:cNvPr id="11" name="Picture 10">
            <a:extLst>
              <a:ext uri="{FF2B5EF4-FFF2-40B4-BE49-F238E27FC236}">
                <a16:creationId xmlns:a16="http://schemas.microsoft.com/office/drawing/2014/main" id="{3C374212-7E68-FBAE-3804-5F145C55D25B}"/>
              </a:ext>
            </a:extLst>
          </p:cNvPr>
          <p:cNvPicPr>
            <a:picLocks noChangeAspect="1"/>
          </p:cNvPicPr>
          <p:nvPr/>
        </p:nvPicPr>
        <p:blipFill>
          <a:blip r:embed="rId4"/>
          <a:stretch>
            <a:fillRect/>
          </a:stretch>
        </p:blipFill>
        <p:spPr>
          <a:xfrm>
            <a:off x="7772400" y="5429412"/>
            <a:ext cx="2762636" cy="1209844"/>
          </a:xfrm>
          <a:prstGeom prst="rect">
            <a:avLst/>
          </a:prstGeom>
        </p:spPr>
      </p:pic>
    </p:spTree>
    <p:extLst>
      <p:ext uri="{BB962C8B-B14F-4D97-AF65-F5344CB8AC3E}">
        <p14:creationId xmlns:p14="http://schemas.microsoft.com/office/powerpoint/2010/main" val="448889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9C991EB-865E-30DC-EE76-519D9B2E4AAF}"/>
              </a:ext>
            </a:extLst>
          </p:cNvPr>
          <p:cNvSpPr txBox="1"/>
          <p:nvPr/>
        </p:nvSpPr>
        <p:spPr>
          <a:xfrm>
            <a:off x="2875280" y="700516"/>
            <a:ext cx="7335520" cy="584775"/>
          </a:xfrm>
          <a:prstGeom prst="rect">
            <a:avLst/>
          </a:prstGeom>
          <a:noFill/>
        </p:spPr>
        <p:txBody>
          <a:bodyPr wrap="square">
            <a:spAutoFit/>
          </a:bodyPr>
          <a:lstStyle/>
          <a:p>
            <a:r>
              <a:rPr lang="en-US" sz="3200" b="1">
                <a:latin typeface="Times New Roman" panose="02020603050405020304" charset="0"/>
                <a:cs typeface="Times New Roman" panose="02020603050405020304" charset="0"/>
              </a:rPr>
              <a:t>Thuật toán Byte Pair Encoding</a:t>
            </a:r>
            <a:endParaRPr lang="en-US" sz="3200" b="1"/>
          </a:p>
        </p:txBody>
      </p:sp>
      <p:pic>
        <p:nvPicPr>
          <p:cNvPr id="5" name="object 7"/>
          <p:cNvPicPr/>
          <p:nvPr/>
        </p:nvPicPr>
        <p:blipFill>
          <a:blip r:embed="rId3" cstate="print"/>
          <a:stretch>
            <a:fillRect/>
          </a:stretch>
        </p:blipFill>
        <p:spPr>
          <a:xfrm>
            <a:off x="457200" y="304800"/>
            <a:ext cx="1994916" cy="1101852"/>
          </a:xfrm>
          <a:prstGeom prst="rect">
            <a:avLst/>
          </a:prstGeom>
        </p:spPr>
      </p:pic>
      <p:pic>
        <p:nvPicPr>
          <p:cNvPr id="9" name="Picture 8">
            <a:extLst>
              <a:ext uri="{FF2B5EF4-FFF2-40B4-BE49-F238E27FC236}">
                <a16:creationId xmlns:a16="http://schemas.microsoft.com/office/drawing/2014/main" id="{948EDFBA-2FB9-AB6E-B257-CEE7F333B57A}"/>
              </a:ext>
            </a:extLst>
          </p:cNvPr>
          <p:cNvPicPr>
            <a:picLocks noChangeAspect="1"/>
          </p:cNvPicPr>
          <p:nvPr/>
        </p:nvPicPr>
        <p:blipFill>
          <a:blip r:embed="rId4"/>
          <a:stretch>
            <a:fillRect/>
          </a:stretch>
        </p:blipFill>
        <p:spPr>
          <a:xfrm>
            <a:off x="7620000" y="5277012"/>
            <a:ext cx="2762636" cy="1209844"/>
          </a:xfrm>
          <a:prstGeom prst="rect">
            <a:avLst/>
          </a:prstGeom>
        </p:spPr>
      </p:pic>
      <p:pic>
        <p:nvPicPr>
          <p:cNvPr id="6" name="Picture 5">
            <a:extLst>
              <a:ext uri="{FF2B5EF4-FFF2-40B4-BE49-F238E27FC236}">
                <a16:creationId xmlns:a16="http://schemas.microsoft.com/office/drawing/2014/main" id="{8E46EE74-642F-C28A-5DC6-F542A500AC09}"/>
              </a:ext>
            </a:extLst>
          </p:cNvPr>
          <p:cNvPicPr>
            <a:picLocks noChangeAspect="1"/>
          </p:cNvPicPr>
          <p:nvPr/>
        </p:nvPicPr>
        <p:blipFill>
          <a:blip r:embed="rId4"/>
          <a:stretch>
            <a:fillRect/>
          </a:stretch>
        </p:blipFill>
        <p:spPr>
          <a:xfrm>
            <a:off x="7891649" y="5868430"/>
            <a:ext cx="2762636" cy="1209844"/>
          </a:xfrm>
          <a:prstGeom prst="rect">
            <a:avLst/>
          </a:prstGeom>
        </p:spPr>
      </p:pic>
      <p:pic>
        <p:nvPicPr>
          <p:cNvPr id="10" name="Picture 9">
            <a:extLst>
              <a:ext uri="{FF2B5EF4-FFF2-40B4-BE49-F238E27FC236}">
                <a16:creationId xmlns:a16="http://schemas.microsoft.com/office/drawing/2014/main" id="{7DFC32A5-1A61-7380-E4A2-F5A6FD181356}"/>
              </a:ext>
            </a:extLst>
          </p:cNvPr>
          <p:cNvPicPr>
            <a:picLocks noChangeAspect="1"/>
          </p:cNvPicPr>
          <p:nvPr/>
        </p:nvPicPr>
        <p:blipFill>
          <a:blip r:embed="rId5"/>
          <a:stretch>
            <a:fillRect/>
          </a:stretch>
        </p:blipFill>
        <p:spPr>
          <a:xfrm>
            <a:off x="542148" y="1637656"/>
            <a:ext cx="10212225" cy="5430008"/>
          </a:xfrm>
          <a:prstGeom prst="rect">
            <a:avLst/>
          </a:prstGeom>
        </p:spPr>
      </p:pic>
      <p:pic>
        <p:nvPicPr>
          <p:cNvPr id="11" name="Picture 10">
            <a:extLst>
              <a:ext uri="{FF2B5EF4-FFF2-40B4-BE49-F238E27FC236}">
                <a16:creationId xmlns:a16="http://schemas.microsoft.com/office/drawing/2014/main" id="{3561AB96-2277-1F23-16AB-F704E2703DF5}"/>
              </a:ext>
            </a:extLst>
          </p:cNvPr>
          <p:cNvPicPr>
            <a:picLocks noChangeAspect="1"/>
          </p:cNvPicPr>
          <p:nvPr/>
        </p:nvPicPr>
        <p:blipFill>
          <a:blip r:embed="rId4"/>
          <a:stretch>
            <a:fillRect/>
          </a:stretch>
        </p:blipFill>
        <p:spPr>
          <a:xfrm>
            <a:off x="8127562" y="6071462"/>
            <a:ext cx="2762636" cy="1209844"/>
          </a:xfrm>
          <a:prstGeom prst="rect">
            <a:avLst/>
          </a:prstGeom>
        </p:spPr>
      </p:pic>
    </p:spTree>
    <p:extLst>
      <p:ext uri="{BB962C8B-B14F-4D97-AF65-F5344CB8AC3E}">
        <p14:creationId xmlns:p14="http://schemas.microsoft.com/office/powerpoint/2010/main" val="4107467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9C991EB-865E-30DC-EE76-519D9B2E4AAF}"/>
              </a:ext>
            </a:extLst>
          </p:cNvPr>
          <p:cNvSpPr txBox="1"/>
          <p:nvPr/>
        </p:nvSpPr>
        <p:spPr>
          <a:xfrm>
            <a:off x="2875280" y="700516"/>
            <a:ext cx="7335520" cy="584775"/>
          </a:xfrm>
          <a:prstGeom prst="rect">
            <a:avLst/>
          </a:prstGeom>
          <a:noFill/>
        </p:spPr>
        <p:txBody>
          <a:bodyPr wrap="square">
            <a:spAutoFit/>
          </a:bodyPr>
          <a:lstStyle/>
          <a:p>
            <a:r>
              <a:rPr lang="en-US" sz="3200" b="1">
                <a:latin typeface="Times New Roman" panose="02020603050405020304" charset="0"/>
                <a:cs typeface="Times New Roman" panose="02020603050405020304" charset="0"/>
              </a:rPr>
              <a:t>Thuật toán Byte Pair Encoding</a:t>
            </a:r>
            <a:endParaRPr lang="en-US" sz="3200" b="1"/>
          </a:p>
        </p:txBody>
      </p:sp>
      <p:pic>
        <p:nvPicPr>
          <p:cNvPr id="5" name="object 7"/>
          <p:cNvPicPr/>
          <p:nvPr/>
        </p:nvPicPr>
        <p:blipFill>
          <a:blip r:embed="rId3" cstate="print"/>
          <a:stretch>
            <a:fillRect/>
          </a:stretch>
        </p:blipFill>
        <p:spPr>
          <a:xfrm>
            <a:off x="457200" y="304800"/>
            <a:ext cx="1994916" cy="1101852"/>
          </a:xfrm>
          <a:prstGeom prst="rect">
            <a:avLst/>
          </a:prstGeom>
        </p:spPr>
      </p:pic>
      <p:pic>
        <p:nvPicPr>
          <p:cNvPr id="9" name="Picture 8">
            <a:extLst>
              <a:ext uri="{FF2B5EF4-FFF2-40B4-BE49-F238E27FC236}">
                <a16:creationId xmlns:a16="http://schemas.microsoft.com/office/drawing/2014/main" id="{948EDFBA-2FB9-AB6E-B257-CEE7F333B57A}"/>
              </a:ext>
            </a:extLst>
          </p:cNvPr>
          <p:cNvPicPr>
            <a:picLocks noChangeAspect="1"/>
          </p:cNvPicPr>
          <p:nvPr/>
        </p:nvPicPr>
        <p:blipFill>
          <a:blip r:embed="rId4"/>
          <a:stretch>
            <a:fillRect/>
          </a:stretch>
        </p:blipFill>
        <p:spPr>
          <a:xfrm>
            <a:off x="7620000" y="5277012"/>
            <a:ext cx="2762636" cy="1209844"/>
          </a:xfrm>
          <a:prstGeom prst="rect">
            <a:avLst/>
          </a:prstGeom>
        </p:spPr>
      </p:pic>
      <p:pic>
        <p:nvPicPr>
          <p:cNvPr id="6" name="Picture 5">
            <a:extLst>
              <a:ext uri="{FF2B5EF4-FFF2-40B4-BE49-F238E27FC236}">
                <a16:creationId xmlns:a16="http://schemas.microsoft.com/office/drawing/2014/main" id="{8E46EE74-642F-C28A-5DC6-F542A500AC09}"/>
              </a:ext>
            </a:extLst>
          </p:cNvPr>
          <p:cNvPicPr>
            <a:picLocks noChangeAspect="1"/>
          </p:cNvPicPr>
          <p:nvPr/>
        </p:nvPicPr>
        <p:blipFill>
          <a:blip r:embed="rId4"/>
          <a:stretch>
            <a:fillRect/>
          </a:stretch>
        </p:blipFill>
        <p:spPr>
          <a:xfrm>
            <a:off x="7891649" y="5868430"/>
            <a:ext cx="2762636" cy="1209844"/>
          </a:xfrm>
          <a:prstGeom prst="rect">
            <a:avLst/>
          </a:prstGeom>
        </p:spPr>
      </p:pic>
      <p:pic>
        <p:nvPicPr>
          <p:cNvPr id="10" name="Picture 9">
            <a:extLst>
              <a:ext uri="{FF2B5EF4-FFF2-40B4-BE49-F238E27FC236}">
                <a16:creationId xmlns:a16="http://schemas.microsoft.com/office/drawing/2014/main" id="{7DFC32A5-1A61-7380-E4A2-F5A6FD181356}"/>
              </a:ext>
            </a:extLst>
          </p:cNvPr>
          <p:cNvPicPr>
            <a:picLocks noChangeAspect="1"/>
          </p:cNvPicPr>
          <p:nvPr/>
        </p:nvPicPr>
        <p:blipFill>
          <a:blip r:embed="rId5"/>
          <a:stretch>
            <a:fillRect/>
          </a:stretch>
        </p:blipFill>
        <p:spPr>
          <a:xfrm>
            <a:off x="380287" y="1399796"/>
            <a:ext cx="10212225" cy="5430008"/>
          </a:xfrm>
          <a:prstGeom prst="rect">
            <a:avLst/>
          </a:prstGeom>
        </p:spPr>
      </p:pic>
      <p:pic>
        <p:nvPicPr>
          <p:cNvPr id="2" name="Picture 1">
            <a:extLst>
              <a:ext uri="{FF2B5EF4-FFF2-40B4-BE49-F238E27FC236}">
                <a16:creationId xmlns:a16="http://schemas.microsoft.com/office/drawing/2014/main" id="{0C216491-61EF-7167-8B41-1DBFB30120CB}"/>
              </a:ext>
            </a:extLst>
          </p:cNvPr>
          <p:cNvPicPr>
            <a:picLocks noChangeAspect="1"/>
          </p:cNvPicPr>
          <p:nvPr/>
        </p:nvPicPr>
        <p:blipFill>
          <a:blip r:embed="rId4"/>
          <a:stretch>
            <a:fillRect/>
          </a:stretch>
        </p:blipFill>
        <p:spPr>
          <a:xfrm>
            <a:off x="8101525" y="5744195"/>
            <a:ext cx="2762636" cy="1209844"/>
          </a:xfrm>
          <a:prstGeom prst="rect">
            <a:avLst/>
          </a:prstGeom>
        </p:spPr>
      </p:pic>
    </p:spTree>
    <p:extLst>
      <p:ext uri="{BB962C8B-B14F-4D97-AF65-F5344CB8AC3E}">
        <p14:creationId xmlns:p14="http://schemas.microsoft.com/office/powerpoint/2010/main" val="1450708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9C991EB-865E-30DC-EE76-519D9B2E4AAF}"/>
              </a:ext>
            </a:extLst>
          </p:cNvPr>
          <p:cNvSpPr txBox="1"/>
          <p:nvPr/>
        </p:nvSpPr>
        <p:spPr>
          <a:xfrm>
            <a:off x="2875280" y="700516"/>
            <a:ext cx="7335520" cy="584775"/>
          </a:xfrm>
          <a:prstGeom prst="rect">
            <a:avLst/>
          </a:prstGeom>
          <a:noFill/>
        </p:spPr>
        <p:txBody>
          <a:bodyPr wrap="square">
            <a:spAutoFit/>
          </a:bodyPr>
          <a:lstStyle/>
          <a:p>
            <a:r>
              <a:rPr lang="en-US" sz="3200" b="1">
                <a:latin typeface="Times New Roman" panose="02020603050405020304" charset="0"/>
                <a:cs typeface="Times New Roman" panose="02020603050405020304" charset="0"/>
              </a:rPr>
              <a:t>Thuật toán Byte Pair Encoding</a:t>
            </a:r>
            <a:endParaRPr lang="en-US" sz="3200" b="1"/>
          </a:p>
        </p:txBody>
      </p:sp>
      <p:pic>
        <p:nvPicPr>
          <p:cNvPr id="5" name="object 7"/>
          <p:cNvPicPr/>
          <p:nvPr/>
        </p:nvPicPr>
        <p:blipFill>
          <a:blip r:embed="rId3" cstate="print"/>
          <a:stretch>
            <a:fillRect/>
          </a:stretch>
        </p:blipFill>
        <p:spPr>
          <a:xfrm>
            <a:off x="457200" y="304800"/>
            <a:ext cx="1994916" cy="1101852"/>
          </a:xfrm>
          <a:prstGeom prst="rect">
            <a:avLst/>
          </a:prstGeom>
        </p:spPr>
      </p:pic>
      <p:pic>
        <p:nvPicPr>
          <p:cNvPr id="9" name="Picture 8">
            <a:extLst>
              <a:ext uri="{FF2B5EF4-FFF2-40B4-BE49-F238E27FC236}">
                <a16:creationId xmlns:a16="http://schemas.microsoft.com/office/drawing/2014/main" id="{948EDFBA-2FB9-AB6E-B257-CEE7F333B57A}"/>
              </a:ext>
            </a:extLst>
          </p:cNvPr>
          <p:cNvPicPr>
            <a:picLocks noChangeAspect="1"/>
          </p:cNvPicPr>
          <p:nvPr/>
        </p:nvPicPr>
        <p:blipFill>
          <a:blip r:embed="rId4"/>
          <a:stretch>
            <a:fillRect/>
          </a:stretch>
        </p:blipFill>
        <p:spPr>
          <a:xfrm>
            <a:off x="7620000" y="5277012"/>
            <a:ext cx="2762636" cy="1209844"/>
          </a:xfrm>
          <a:prstGeom prst="rect">
            <a:avLst/>
          </a:prstGeom>
        </p:spPr>
      </p:pic>
      <p:pic>
        <p:nvPicPr>
          <p:cNvPr id="6" name="Picture 5">
            <a:extLst>
              <a:ext uri="{FF2B5EF4-FFF2-40B4-BE49-F238E27FC236}">
                <a16:creationId xmlns:a16="http://schemas.microsoft.com/office/drawing/2014/main" id="{8E46EE74-642F-C28A-5DC6-F542A500AC09}"/>
              </a:ext>
            </a:extLst>
          </p:cNvPr>
          <p:cNvPicPr>
            <a:picLocks noChangeAspect="1"/>
          </p:cNvPicPr>
          <p:nvPr/>
        </p:nvPicPr>
        <p:blipFill>
          <a:blip r:embed="rId4"/>
          <a:stretch>
            <a:fillRect/>
          </a:stretch>
        </p:blipFill>
        <p:spPr>
          <a:xfrm>
            <a:off x="7891649" y="5868430"/>
            <a:ext cx="2762636" cy="1209844"/>
          </a:xfrm>
          <a:prstGeom prst="rect">
            <a:avLst/>
          </a:prstGeom>
        </p:spPr>
      </p:pic>
      <p:pic>
        <p:nvPicPr>
          <p:cNvPr id="4" name="Picture 3">
            <a:extLst>
              <a:ext uri="{FF2B5EF4-FFF2-40B4-BE49-F238E27FC236}">
                <a16:creationId xmlns:a16="http://schemas.microsoft.com/office/drawing/2014/main" id="{5AA06BF6-1655-6254-1B5C-FD17271B9DD6}"/>
              </a:ext>
            </a:extLst>
          </p:cNvPr>
          <p:cNvPicPr>
            <a:picLocks noChangeAspect="1"/>
          </p:cNvPicPr>
          <p:nvPr/>
        </p:nvPicPr>
        <p:blipFill>
          <a:blip r:embed="rId5"/>
          <a:stretch>
            <a:fillRect/>
          </a:stretch>
        </p:blipFill>
        <p:spPr>
          <a:xfrm>
            <a:off x="0" y="2927208"/>
            <a:ext cx="10972800" cy="2375183"/>
          </a:xfrm>
          <a:prstGeom prst="rect">
            <a:avLst/>
          </a:prstGeom>
        </p:spPr>
      </p:pic>
    </p:spTree>
    <p:extLst>
      <p:ext uri="{BB962C8B-B14F-4D97-AF65-F5344CB8AC3E}">
        <p14:creationId xmlns:p14="http://schemas.microsoft.com/office/powerpoint/2010/main" val="2758483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7"/>
          <p:cNvPicPr/>
          <p:nvPr/>
        </p:nvPicPr>
        <p:blipFill>
          <a:blip r:embed="rId3" cstate="print"/>
          <a:stretch>
            <a:fillRect/>
          </a:stretch>
        </p:blipFill>
        <p:spPr>
          <a:xfrm>
            <a:off x="201780" y="161258"/>
            <a:ext cx="1994916" cy="1101852"/>
          </a:xfrm>
          <a:prstGeom prst="rect">
            <a:avLst/>
          </a:prstGeom>
        </p:spPr>
      </p:pic>
      <p:sp>
        <p:nvSpPr>
          <p:cNvPr id="2" name="Text Box 1"/>
          <p:cNvSpPr txBox="1"/>
          <p:nvPr/>
        </p:nvSpPr>
        <p:spPr>
          <a:xfrm>
            <a:off x="2286000" y="419796"/>
            <a:ext cx="10058400" cy="584775"/>
          </a:xfrm>
          <a:prstGeom prst="rect">
            <a:avLst/>
          </a:prstGeom>
          <a:noFill/>
        </p:spPr>
        <p:txBody>
          <a:bodyPr wrap="square" rtlCol="0">
            <a:spAutoFit/>
          </a:bodyPr>
          <a:lstStyle/>
          <a:p>
            <a:r>
              <a:rPr lang="en-US" altLang="en-US" sz="3200" b="1">
                <a:latin typeface="Times New Roman" panose="02020603050405020304" charset="0"/>
                <a:cs typeface="Times New Roman" panose="02020603050405020304" charset="0"/>
              </a:rPr>
              <a:t>SO SÁNH GIỮA CÁC MODEL</a:t>
            </a:r>
            <a:endParaRPr lang="vi-VN" altLang="en-US" sz="3200" b="1">
              <a:latin typeface="Times New Roman" panose="02020603050405020304" charset="0"/>
              <a:cs typeface="Times New Roman" panose="02020603050405020304" charset="0"/>
            </a:endParaRPr>
          </a:p>
        </p:txBody>
      </p:sp>
      <p:pic>
        <p:nvPicPr>
          <p:cNvPr id="5" name="Picture 4">
            <a:extLst>
              <a:ext uri="{FF2B5EF4-FFF2-40B4-BE49-F238E27FC236}">
                <a16:creationId xmlns:a16="http://schemas.microsoft.com/office/drawing/2014/main" id="{5E01E02C-8546-3D26-711D-4B43DB33F2D0}"/>
              </a:ext>
            </a:extLst>
          </p:cNvPr>
          <p:cNvPicPr>
            <a:picLocks noChangeAspect="1"/>
          </p:cNvPicPr>
          <p:nvPr/>
        </p:nvPicPr>
        <p:blipFill>
          <a:blip r:embed="rId4"/>
          <a:stretch>
            <a:fillRect/>
          </a:stretch>
        </p:blipFill>
        <p:spPr>
          <a:xfrm>
            <a:off x="2268638" y="1042189"/>
            <a:ext cx="8381999" cy="6926671"/>
          </a:xfrm>
          <a:prstGeom prst="rect">
            <a:avLst/>
          </a:prstGeom>
        </p:spPr>
      </p:pic>
    </p:spTree>
    <p:extLst>
      <p:ext uri="{BB962C8B-B14F-4D97-AF65-F5344CB8AC3E}">
        <p14:creationId xmlns:p14="http://schemas.microsoft.com/office/powerpoint/2010/main" val="4046184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7"/>
          <p:cNvPicPr/>
          <p:nvPr/>
        </p:nvPicPr>
        <p:blipFill>
          <a:blip r:embed="rId3" cstate="print"/>
          <a:stretch>
            <a:fillRect/>
          </a:stretch>
        </p:blipFill>
        <p:spPr>
          <a:xfrm>
            <a:off x="201780" y="161258"/>
            <a:ext cx="1994916" cy="1101852"/>
          </a:xfrm>
          <a:prstGeom prst="rect">
            <a:avLst/>
          </a:prstGeom>
        </p:spPr>
      </p:pic>
      <p:sp>
        <p:nvSpPr>
          <p:cNvPr id="2" name="Text Box 1"/>
          <p:cNvSpPr txBox="1"/>
          <p:nvPr/>
        </p:nvSpPr>
        <p:spPr>
          <a:xfrm>
            <a:off x="2286000" y="419796"/>
            <a:ext cx="10058400" cy="584775"/>
          </a:xfrm>
          <a:prstGeom prst="rect">
            <a:avLst/>
          </a:prstGeom>
          <a:noFill/>
        </p:spPr>
        <p:txBody>
          <a:bodyPr wrap="square" rtlCol="0">
            <a:spAutoFit/>
          </a:bodyPr>
          <a:lstStyle/>
          <a:p>
            <a:r>
              <a:rPr lang="en-US" altLang="en-US" sz="3200" b="1">
                <a:latin typeface="Times New Roman" panose="02020603050405020304" charset="0"/>
                <a:cs typeface="Times New Roman" panose="02020603050405020304" charset="0"/>
              </a:rPr>
              <a:t>CHUẨN HÓA VÀ TIỀN XỬ LÝ</a:t>
            </a:r>
            <a:endParaRPr lang="vi-VN" altLang="en-US" sz="3200" b="1">
              <a:latin typeface="Times New Roman" panose="02020603050405020304" charset="0"/>
              <a:cs typeface="Times New Roman" panose="02020603050405020304" charset="0"/>
            </a:endParaRPr>
          </a:p>
        </p:txBody>
      </p:sp>
      <p:pic>
        <p:nvPicPr>
          <p:cNvPr id="3" name="Picture 2">
            <a:extLst>
              <a:ext uri="{FF2B5EF4-FFF2-40B4-BE49-F238E27FC236}">
                <a16:creationId xmlns:a16="http://schemas.microsoft.com/office/drawing/2014/main" id="{6555E14C-0EA3-4D50-97F8-60E0917FA57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938529"/>
            <a:ext cx="8001000" cy="5836551"/>
          </a:xfrm>
          <a:prstGeom prst="rect">
            <a:avLst/>
          </a:prstGeom>
          <a:noFill/>
          <a:ln>
            <a:noFill/>
          </a:ln>
        </p:spPr>
      </p:pic>
    </p:spTree>
    <p:extLst>
      <p:ext uri="{BB962C8B-B14F-4D97-AF65-F5344CB8AC3E}">
        <p14:creationId xmlns:p14="http://schemas.microsoft.com/office/powerpoint/2010/main" val="4132397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7"/>
          <p:cNvPicPr/>
          <p:nvPr/>
        </p:nvPicPr>
        <p:blipFill>
          <a:blip r:embed="rId3" cstate="print"/>
          <a:stretch>
            <a:fillRect/>
          </a:stretch>
        </p:blipFill>
        <p:spPr>
          <a:xfrm>
            <a:off x="201780" y="161258"/>
            <a:ext cx="1994916" cy="1101852"/>
          </a:xfrm>
          <a:prstGeom prst="rect">
            <a:avLst/>
          </a:prstGeom>
        </p:spPr>
      </p:pic>
      <p:sp>
        <p:nvSpPr>
          <p:cNvPr id="2" name="Text Box 1"/>
          <p:cNvSpPr txBox="1"/>
          <p:nvPr/>
        </p:nvSpPr>
        <p:spPr>
          <a:xfrm>
            <a:off x="2286000" y="419796"/>
            <a:ext cx="10058400" cy="584775"/>
          </a:xfrm>
          <a:prstGeom prst="rect">
            <a:avLst/>
          </a:prstGeom>
          <a:noFill/>
        </p:spPr>
        <p:txBody>
          <a:bodyPr wrap="square" rtlCol="0">
            <a:spAutoFit/>
          </a:bodyPr>
          <a:lstStyle/>
          <a:p>
            <a:r>
              <a:rPr lang="en-US" altLang="en-US" sz="3200" b="1">
                <a:latin typeface="Times New Roman" panose="02020603050405020304" charset="0"/>
                <a:cs typeface="Times New Roman" panose="02020603050405020304" charset="0"/>
              </a:rPr>
              <a:t>MODEL GPT2</a:t>
            </a:r>
            <a:endParaRPr lang="vi-VN" altLang="en-US" sz="3200" b="1">
              <a:latin typeface="Times New Roman" panose="02020603050405020304" charset="0"/>
              <a:cs typeface="Times New Roman" panose="02020603050405020304" charset="0"/>
            </a:endParaRPr>
          </a:p>
        </p:txBody>
      </p:sp>
      <p:sp>
        <p:nvSpPr>
          <p:cNvPr id="5" name="TextBox 4">
            <a:extLst>
              <a:ext uri="{FF2B5EF4-FFF2-40B4-BE49-F238E27FC236}">
                <a16:creationId xmlns:a16="http://schemas.microsoft.com/office/drawing/2014/main" id="{019A4C05-8807-B207-BF93-BDCF593E208B}"/>
              </a:ext>
            </a:extLst>
          </p:cNvPr>
          <p:cNvSpPr txBox="1"/>
          <p:nvPr/>
        </p:nvSpPr>
        <p:spPr>
          <a:xfrm>
            <a:off x="304800" y="1437144"/>
            <a:ext cx="10058400" cy="5632311"/>
          </a:xfrm>
          <a:prstGeom prst="rect">
            <a:avLst/>
          </a:prstGeom>
          <a:noFill/>
        </p:spPr>
        <p:txBody>
          <a:bodyPr wrap="square">
            <a:spAutoFit/>
          </a:bodyPr>
          <a:lstStyle/>
          <a:p>
            <a:pPr algn="just"/>
            <a:r>
              <a:rPr lang="vi-VN" sz="2400">
                <a:latin typeface="+mj-lt"/>
              </a:rPr>
              <a:t>GPT-2 là một mô hình ngôn ngữ lớn (LLM) được phát triển bởi OpenAI, ra mắt vào năm 2019. Nó là mô hình thứ hai trong loạt mô hình GPT cơ bản của họ, sau GPT-1. GPT-2 được đào tạo trên một tập dữ liệu khổng lồ gồm văn bản và mã, cho phép nó tạo ra văn bản chất lượng của con người, dịch ngôn ngữ, viết các loại nội dung sáng tạo khác nhau và trả lời câu hỏi của bạn một cách đầy đủ thông tin.</a:t>
            </a:r>
          </a:p>
          <a:p>
            <a:pPr algn="just"/>
            <a:r>
              <a:rPr lang="vi-VN" sz="2400" b="1">
                <a:latin typeface="+mj-lt"/>
              </a:rPr>
              <a:t>Điểm nổi bật của GPT-2:</a:t>
            </a:r>
            <a:endParaRPr lang="vi-VN" sz="2400">
              <a:latin typeface="+mj-lt"/>
            </a:endParaRPr>
          </a:p>
          <a:p>
            <a:pPr algn="just">
              <a:buFont typeface="Arial" panose="020B0604020202020204" pitchFamily="34" charset="0"/>
              <a:buChar char="•"/>
            </a:pPr>
            <a:r>
              <a:rPr lang="vi-VN" sz="2400" b="1">
                <a:latin typeface="+mj-lt"/>
              </a:rPr>
              <a:t>Khả năng tạo văn bản:</a:t>
            </a:r>
            <a:r>
              <a:rPr lang="vi-VN" sz="2400">
                <a:latin typeface="+mj-lt"/>
              </a:rPr>
              <a:t> GPT-2 có thể tạo ra văn bản thực tế và mạch lạc, bao gồm các định dạng văn bản sáng tạo như thơ, kịch bản, email, thư, v.v.</a:t>
            </a:r>
          </a:p>
          <a:p>
            <a:pPr algn="just">
              <a:buFont typeface="Arial" panose="020B0604020202020204" pitchFamily="34" charset="0"/>
              <a:buChar char="•"/>
            </a:pPr>
            <a:r>
              <a:rPr lang="vi-VN" sz="2400" b="1">
                <a:latin typeface="+mj-lt"/>
              </a:rPr>
              <a:t>Dịch thuật:</a:t>
            </a:r>
            <a:r>
              <a:rPr lang="vi-VN" sz="2400">
                <a:latin typeface="+mj-lt"/>
              </a:rPr>
              <a:t> GPT-2 có thể dịch ngôn ngữ một cách hiệu quả, bảo toàn ý nghĩa và ngữ cảnh của văn bản gốc.</a:t>
            </a:r>
          </a:p>
          <a:p>
            <a:pPr algn="just">
              <a:buFont typeface="Arial" panose="020B0604020202020204" pitchFamily="34" charset="0"/>
              <a:buChar char="•"/>
            </a:pPr>
            <a:r>
              <a:rPr lang="vi-VN" sz="2400" b="1">
                <a:latin typeface="+mj-lt"/>
              </a:rPr>
              <a:t>Viết nội dung sáng tạo:</a:t>
            </a:r>
            <a:r>
              <a:rPr lang="vi-VN" sz="2400">
                <a:latin typeface="+mj-lt"/>
              </a:rPr>
              <a:t> GPT-2 có thể sáng tạo các loại nội dung văn bản khác nhau, như bài báo, bài đăng trên blog, truyện ngắn, v.v.</a:t>
            </a:r>
          </a:p>
          <a:p>
            <a:pPr algn="just">
              <a:buFont typeface="Arial" panose="020B0604020202020204" pitchFamily="34" charset="0"/>
              <a:buChar char="•"/>
            </a:pPr>
            <a:r>
              <a:rPr lang="vi-VN" sz="2400" b="1">
                <a:latin typeface="+mj-lt"/>
              </a:rPr>
              <a:t>Trả lời câu hỏi:</a:t>
            </a:r>
            <a:r>
              <a:rPr lang="vi-VN" sz="2400">
                <a:latin typeface="+mj-lt"/>
              </a:rPr>
              <a:t> GPT-2 có thể trả lời câu hỏi của bạn một cách toàn diện và đầy đủ thông tin, ngay cả khi chúng là câu hỏi mở, thách thức hoặc kỳ lạ.</a:t>
            </a:r>
          </a:p>
        </p:txBody>
      </p:sp>
    </p:spTree>
    <p:extLst>
      <p:ext uri="{BB962C8B-B14F-4D97-AF65-F5344CB8AC3E}">
        <p14:creationId xmlns:p14="http://schemas.microsoft.com/office/powerpoint/2010/main" val="539161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7"/>
          <p:cNvPicPr/>
          <p:nvPr/>
        </p:nvPicPr>
        <p:blipFill>
          <a:blip r:embed="rId2" cstate="print"/>
          <a:stretch>
            <a:fillRect/>
          </a:stretch>
        </p:blipFill>
        <p:spPr>
          <a:xfrm>
            <a:off x="193598" y="152400"/>
            <a:ext cx="1994916" cy="1101852"/>
          </a:xfrm>
          <a:prstGeom prst="rect">
            <a:avLst/>
          </a:prstGeom>
        </p:spPr>
      </p:pic>
      <p:sp>
        <p:nvSpPr>
          <p:cNvPr id="27" name="object 18"/>
          <p:cNvSpPr txBox="1"/>
          <p:nvPr/>
        </p:nvSpPr>
        <p:spPr>
          <a:xfrm>
            <a:off x="685800" y="1828800"/>
            <a:ext cx="8002905" cy="2938780"/>
          </a:xfrm>
          <a:prstGeom prst="rect">
            <a:avLst/>
          </a:prstGeom>
        </p:spPr>
        <p:txBody>
          <a:bodyPr vert="horz" wrap="square" lIns="0" tIns="12700" rIns="0" bIns="0" rtlCol="0">
            <a:noAutofit/>
          </a:bodyPr>
          <a:lstStyle/>
          <a:p>
            <a:pPr marL="613410" indent="-457200">
              <a:lnSpc>
                <a:spcPct val="100000"/>
              </a:lnSpc>
              <a:spcBef>
                <a:spcPts val="100"/>
              </a:spcBef>
              <a:buFont typeface="Arial" panose="020B0604020202020204" pitchFamily="34" charset="0"/>
              <a:buChar char="•"/>
            </a:pPr>
            <a:r>
              <a:rPr lang="vi-VN" altLang="en-US" sz="2800">
                <a:latin typeface="Times New Roman" panose="02020603050405020304" charset="0"/>
                <a:cs typeface="Times New Roman" panose="02020603050405020304" charset="0"/>
              </a:rPr>
              <a:t>Tokenization </a:t>
            </a:r>
            <a:r>
              <a:rPr lang="en-US" altLang="en-US" sz="2800">
                <a:latin typeface="Times New Roman" panose="02020603050405020304" charset="0"/>
                <a:cs typeface="Times New Roman" panose="02020603050405020304" charset="0"/>
              </a:rPr>
              <a:t>trong</a:t>
            </a:r>
            <a:r>
              <a:rPr lang="vi-VN" altLang="en-US" sz="2800">
                <a:latin typeface="Times New Roman" panose="02020603050405020304" charset="0"/>
                <a:cs typeface="Times New Roman" panose="02020603050405020304" charset="0"/>
              </a:rPr>
              <a:t> NLP </a:t>
            </a:r>
            <a:endParaRPr lang="en-US" altLang="en-US" sz="2800" spc="-10" dirty="0">
              <a:solidFill>
                <a:srgbClr val="3B3838"/>
              </a:solidFill>
              <a:latin typeface="Times New Roman" panose="02020603050405020304" charset="0"/>
              <a:cs typeface="Times New Roman" panose="02020603050405020304" charset="0"/>
            </a:endParaRPr>
          </a:p>
          <a:p>
            <a:pPr marL="613410" indent="-457200">
              <a:lnSpc>
                <a:spcPct val="100000"/>
              </a:lnSpc>
              <a:spcBef>
                <a:spcPts val="100"/>
              </a:spcBef>
              <a:buFont typeface="Arial" panose="020B0604020202020204" pitchFamily="34" charset="0"/>
              <a:buChar char="•"/>
            </a:pPr>
            <a:r>
              <a:rPr lang="en-US" altLang="en-US" sz="2800" spc="-10">
                <a:solidFill>
                  <a:srgbClr val="3B3838"/>
                </a:solidFill>
                <a:latin typeface="Times New Roman" panose="02020603050405020304" charset="0"/>
                <a:cs typeface="Times New Roman" panose="02020603050405020304" charset="0"/>
              </a:rPr>
              <a:t>Byte-Pair Encoding (BPE)</a:t>
            </a:r>
          </a:p>
          <a:p>
            <a:pPr marL="613410" indent="-457200">
              <a:lnSpc>
                <a:spcPct val="100000"/>
              </a:lnSpc>
              <a:spcBef>
                <a:spcPts val="100"/>
              </a:spcBef>
              <a:buFont typeface="Arial" panose="020B0604020202020204" pitchFamily="34" charset="0"/>
              <a:buChar char="•"/>
            </a:pPr>
            <a:r>
              <a:rPr lang="en-US" altLang="en-US" sz="2800" spc="-10">
                <a:solidFill>
                  <a:srgbClr val="3B3838"/>
                </a:solidFill>
                <a:latin typeface="Times New Roman" panose="02020603050405020304" charset="0"/>
                <a:cs typeface="Times New Roman" panose="02020603050405020304" charset="0"/>
              </a:rPr>
              <a:t>GPT2</a:t>
            </a:r>
          </a:p>
          <a:p>
            <a:pPr marL="613410" indent="-457200">
              <a:lnSpc>
                <a:spcPct val="100000"/>
              </a:lnSpc>
              <a:spcBef>
                <a:spcPts val="100"/>
              </a:spcBef>
              <a:buFont typeface="Arial" panose="020B0604020202020204" pitchFamily="34" charset="0"/>
              <a:buChar char="•"/>
            </a:pPr>
            <a:r>
              <a:rPr lang="en-US" altLang="en-US" sz="2800" spc="-10">
                <a:solidFill>
                  <a:srgbClr val="3B3838"/>
                </a:solidFill>
                <a:latin typeface="Times New Roman" panose="02020603050405020304" charset="0"/>
                <a:cs typeface="Times New Roman" panose="02020603050405020304" charset="0"/>
              </a:rPr>
              <a:t>T5</a:t>
            </a:r>
          </a:p>
          <a:p>
            <a:pPr marL="156210" indent="0">
              <a:lnSpc>
                <a:spcPct val="100000"/>
              </a:lnSpc>
              <a:spcBef>
                <a:spcPts val="100"/>
              </a:spcBef>
              <a:buNone/>
            </a:pPr>
            <a:endParaRPr lang="vi-VN" altLang="en-US" sz="2800" spc="-10" dirty="0">
              <a:solidFill>
                <a:srgbClr val="3B3838"/>
              </a:solidFill>
              <a:latin typeface="Times New Roman" panose="02020603050405020304" charset="0"/>
              <a:cs typeface="Times New Roman" panose="02020603050405020304" charset="0"/>
            </a:endParaRPr>
          </a:p>
          <a:p>
            <a:pPr marL="156210" indent="457200">
              <a:lnSpc>
                <a:spcPct val="100000"/>
              </a:lnSpc>
              <a:spcBef>
                <a:spcPts val="100"/>
              </a:spcBef>
            </a:pPr>
            <a:endParaRPr lang="vi-VN" altLang="en-US" sz="2800">
              <a:latin typeface="Times New Roman" panose="02020603050405020304" charset="0"/>
              <a:cs typeface="Times New Roman" panose="02020603050405020304" charset="0"/>
            </a:endParaRPr>
          </a:p>
        </p:txBody>
      </p:sp>
      <p:sp>
        <p:nvSpPr>
          <p:cNvPr id="2" name="object 2">
            <a:extLst>
              <a:ext uri="{FF2B5EF4-FFF2-40B4-BE49-F238E27FC236}">
                <a16:creationId xmlns:a16="http://schemas.microsoft.com/office/drawing/2014/main" id="{A47E0718-4CE2-0D01-B7F7-AC6C53D6E8FD}"/>
              </a:ext>
            </a:extLst>
          </p:cNvPr>
          <p:cNvSpPr txBox="1">
            <a:spLocks/>
          </p:cNvSpPr>
          <p:nvPr/>
        </p:nvSpPr>
        <p:spPr>
          <a:xfrm>
            <a:off x="914400" y="281415"/>
            <a:ext cx="10704830" cy="843821"/>
          </a:xfrm>
          <a:prstGeom prst="rect">
            <a:avLst/>
          </a:prstGeom>
        </p:spPr>
        <p:txBody>
          <a:bodyPr vert="horz" wrap="square" lIns="0" tIns="12700" rIns="0" bIns="0" rtlCol="0">
            <a:spAutoFit/>
          </a:bodyPr>
          <a:lstStyle>
            <a:lvl1pPr>
              <a:defRPr>
                <a:latin typeface="+mj-lt"/>
                <a:ea typeface="+mj-ea"/>
                <a:cs typeface="+mj-cs"/>
              </a:defRPr>
            </a:lvl1pPr>
          </a:lstStyle>
          <a:p>
            <a:pPr marL="12700" algn="ctr">
              <a:spcBef>
                <a:spcPts val="100"/>
              </a:spcBef>
            </a:pPr>
            <a:r>
              <a:rPr lang="pt-BR" sz="5400" spc="-10">
                <a:latin typeface="Times New Roman" panose="02020603050405020304" charset="0"/>
                <a:cs typeface="Times New Roman" panose="02020603050405020304" charset="0"/>
              </a:rPr>
              <a:t>NỘI DUNG BÁO CÁO</a:t>
            </a:r>
            <a:endParaRPr lang="pt-BR" sz="5400" spc="-10" dirty="0">
              <a:latin typeface="Times New Roman" panose="02020603050405020304" charset="0"/>
              <a:cs typeface="Times New Roman" panose="02020603050405020304" charset="0"/>
            </a:endParaRPr>
          </a:p>
        </p:txBody>
      </p:sp>
      <p:pic>
        <p:nvPicPr>
          <p:cNvPr id="1026" name="Picture 2" descr="Tokenization — A complete guide. Natural Language Processing — NLP From… |  by Utkarsh Kant | Medium">
            <a:extLst>
              <a:ext uri="{FF2B5EF4-FFF2-40B4-BE49-F238E27FC236}">
                <a16:creationId xmlns:a16="http://schemas.microsoft.com/office/drawing/2014/main" id="{D8864741-CCE9-E454-DE9B-632CDAF37F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971800"/>
            <a:ext cx="8001454" cy="4495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7"/>
          <p:cNvPicPr/>
          <p:nvPr/>
        </p:nvPicPr>
        <p:blipFill>
          <a:blip r:embed="rId3" cstate="print"/>
          <a:stretch>
            <a:fillRect/>
          </a:stretch>
        </p:blipFill>
        <p:spPr>
          <a:xfrm>
            <a:off x="201780" y="161258"/>
            <a:ext cx="1994916" cy="1101852"/>
          </a:xfrm>
          <a:prstGeom prst="rect">
            <a:avLst/>
          </a:prstGeom>
        </p:spPr>
      </p:pic>
      <p:sp>
        <p:nvSpPr>
          <p:cNvPr id="2" name="Text Box 1"/>
          <p:cNvSpPr txBox="1"/>
          <p:nvPr/>
        </p:nvSpPr>
        <p:spPr>
          <a:xfrm>
            <a:off x="2286000" y="419796"/>
            <a:ext cx="10058400" cy="584775"/>
          </a:xfrm>
          <a:prstGeom prst="rect">
            <a:avLst/>
          </a:prstGeom>
          <a:noFill/>
        </p:spPr>
        <p:txBody>
          <a:bodyPr wrap="square" rtlCol="0">
            <a:spAutoFit/>
          </a:bodyPr>
          <a:lstStyle/>
          <a:p>
            <a:r>
              <a:rPr lang="en-US" altLang="en-US" sz="3200" b="1">
                <a:latin typeface="Times New Roman" panose="02020603050405020304" charset="0"/>
                <a:cs typeface="Times New Roman" panose="02020603050405020304" charset="0"/>
              </a:rPr>
              <a:t>MODEL T5</a:t>
            </a:r>
            <a:endParaRPr lang="vi-VN" altLang="en-US" sz="3200" b="1">
              <a:latin typeface="Times New Roman" panose="02020603050405020304" charset="0"/>
              <a:cs typeface="Times New Roman" panose="02020603050405020304" charset="0"/>
            </a:endParaRPr>
          </a:p>
        </p:txBody>
      </p:sp>
      <p:sp>
        <p:nvSpPr>
          <p:cNvPr id="4" name="TextBox 3">
            <a:extLst>
              <a:ext uri="{FF2B5EF4-FFF2-40B4-BE49-F238E27FC236}">
                <a16:creationId xmlns:a16="http://schemas.microsoft.com/office/drawing/2014/main" id="{FA4C7109-608A-5584-A260-AAB84A44C3F4}"/>
              </a:ext>
            </a:extLst>
          </p:cNvPr>
          <p:cNvSpPr txBox="1"/>
          <p:nvPr/>
        </p:nvSpPr>
        <p:spPr>
          <a:xfrm>
            <a:off x="419100" y="1752600"/>
            <a:ext cx="10134600" cy="5632311"/>
          </a:xfrm>
          <a:prstGeom prst="rect">
            <a:avLst/>
          </a:prstGeom>
          <a:noFill/>
        </p:spPr>
        <p:txBody>
          <a:bodyPr wrap="square">
            <a:spAutoFit/>
          </a:bodyPr>
          <a:lstStyle/>
          <a:p>
            <a:pPr algn="just"/>
            <a:r>
              <a:rPr lang="vi-VN" sz="2400">
                <a:latin typeface="+mj-lt"/>
              </a:rPr>
              <a:t>T5 là một loạt các mô hình ngôn ngữ lớn (LLM) được phát triển bởi Google AI, được giới thiệu vào năm 2019. Không giống như GPT-2, T5 sử dụng một phương pháp tiếp cận khác biệt để xử lý ngôn ngữ.</a:t>
            </a:r>
          </a:p>
          <a:p>
            <a:pPr algn="just"/>
            <a:r>
              <a:rPr lang="vi-VN" sz="2400" b="1">
                <a:latin typeface="+mj-lt"/>
              </a:rPr>
              <a:t>Đặc điểm chính của T5:</a:t>
            </a:r>
            <a:endParaRPr lang="vi-VN" sz="2400">
              <a:latin typeface="+mj-lt"/>
            </a:endParaRPr>
          </a:p>
          <a:p>
            <a:pPr algn="just">
              <a:buFont typeface="Arial" panose="020B0604020202020204" pitchFamily="34" charset="0"/>
              <a:buChar char="•"/>
            </a:pPr>
            <a:r>
              <a:rPr lang="vi-VN" sz="2400" b="1">
                <a:latin typeface="+mj-lt"/>
              </a:rPr>
              <a:t>Text-to-Text (Văn bản sang Văn bản):</a:t>
            </a:r>
            <a:r>
              <a:rPr lang="vi-VN" sz="2400">
                <a:latin typeface="+mj-lt"/>
              </a:rPr>
              <a:t> T5 coi mọi tác vụ xử lý ngôn ngữ là một bài toán chuyển đổi văn bản thành văn bản. Ví dụ, để tóm tắt văn bản, T5 sẽ nhận văn bản gốc làm đầu vào và tạo ra một văn bản tóm tắt làm đầu ra.</a:t>
            </a:r>
          </a:p>
          <a:p>
            <a:pPr algn="just">
              <a:buFont typeface="Arial" panose="020B0604020202020204" pitchFamily="34" charset="0"/>
              <a:buChar char="•"/>
            </a:pPr>
            <a:r>
              <a:rPr lang="vi-VN" sz="2400" b="1">
                <a:latin typeface="+mj-lt"/>
              </a:rPr>
              <a:t>Kiến trúc Transformer:</a:t>
            </a:r>
            <a:r>
              <a:rPr lang="vi-VN" sz="2400">
                <a:latin typeface="+mj-lt"/>
              </a:rPr>
              <a:t> T5 dựa trên kiến trúc Transformer, một cấu trúc mạng thần kinh hiệu quả cho các tác vụ xử lý ngôn ngữ.</a:t>
            </a:r>
          </a:p>
          <a:p>
            <a:pPr algn="just">
              <a:buFont typeface="Arial" panose="020B0604020202020204" pitchFamily="34" charset="0"/>
              <a:buChar char="•"/>
            </a:pPr>
            <a:r>
              <a:rPr lang="vi-VN" sz="2400" b="1">
                <a:latin typeface="+mj-lt"/>
              </a:rPr>
              <a:t>Đa nhiệm (Multi-task):</a:t>
            </a:r>
            <a:r>
              <a:rPr lang="vi-VN" sz="2400">
                <a:latin typeface="+mj-lt"/>
              </a:rPr>
              <a:t> T5 được đào tạo trên một tập dữ liệu khổng lồ gồm nhiều tác vụ khác nhau, chẳng hạn như dịch ngôn ngữ, tóm tắt văn bản, trả lời câu hỏi, v.v. Điều này cho phép T5 học được các kiến thức chung về ngôn ngữ có thể được áp dụng cho nhiều tác vụ khác nhau.</a:t>
            </a:r>
          </a:p>
          <a:p>
            <a:pPr algn="just">
              <a:buFont typeface="Arial" panose="020B0604020202020204" pitchFamily="34" charset="0"/>
              <a:buChar char="•"/>
            </a:pPr>
            <a:r>
              <a:rPr lang="vi-VN" sz="2400" b="1">
                <a:latin typeface="+mj-lt"/>
              </a:rPr>
              <a:t>Fine-tuning (Tinh chỉnh):</a:t>
            </a:r>
            <a:r>
              <a:rPr lang="vi-VN" sz="2400">
                <a:latin typeface="+mj-lt"/>
              </a:rPr>
              <a:t> Mặc dù được đào tạo trên nhiều tác vụ, T5 có thể được tinh chỉnh thêm cho một tác vụ cụ thể để cải thiện hiệu suất.</a:t>
            </a:r>
          </a:p>
        </p:txBody>
      </p:sp>
    </p:spTree>
    <p:extLst>
      <p:ext uri="{BB962C8B-B14F-4D97-AF65-F5344CB8AC3E}">
        <p14:creationId xmlns:p14="http://schemas.microsoft.com/office/powerpoint/2010/main" val="2777058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7"/>
          <p:cNvPicPr/>
          <p:nvPr/>
        </p:nvPicPr>
        <p:blipFill>
          <a:blip r:embed="rId3" cstate="print"/>
          <a:stretch>
            <a:fillRect/>
          </a:stretch>
        </p:blipFill>
        <p:spPr>
          <a:xfrm>
            <a:off x="201780" y="161258"/>
            <a:ext cx="1994916" cy="1101852"/>
          </a:xfrm>
          <a:prstGeom prst="rect">
            <a:avLst/>
          </a:prstGeom>
        </p:spPr>
      </p:pic>
      <p:sp>
        <p:nvSpPr>
          <p:cNvPr id="2" name="Text Box 1"/>
          <p:cNvSpPr txBox="1"/>
          <p:nvPr/>
        </p:nvSpPr>
        <p:spPr>
          <a:xfrm>
            <a:off x="2286000" y="419796"/>
            <a:ext cx="10058400" cy="584775"/>
          </a:xfrm>
          <a:prstGeom prst="rect">
            <a:avLst/>
          </a:prstGeom>
          <a:noFill/>
        </p:spPr>
        <p:txBody>
          <a:bodyPr wrap="square" rtlCol="0">
            <a:spAutoFit/>
          </a:bodyPr>
          <a:lstStyle/>
          <a:p>
            <a:r>
              <a:rPr lang="en-US" altLang="en-US" sz="3200" b="1">
                <a:latin typeface="Times New Roman" panose="02020603050405020304" charset="0"/>
                <a:cs typeface="Times New Roman" panose="02020603050405020304" charset="0"/>
              </a:rPr>
              <a:t>MODEL T5 VÀ GPT2</a:t>
            </a:r>
            <a:endParaRPr lang="vi-VN" altLang="en-US" sz="3200" b="1">
              <a:latin typeface="Times New Roman" panose="02020603050405020304" charset="0"/>
              <a:cs typeface="Times New Roman" panose="02020603050405020304" charset="0"/>
            </a:endParaRPr>
          </a:p>
        </p:txBody>
      </p:sp>
      <p:sp>
        <p:nvSpPr>
          <p:cNvPr id="4" name="TextBox 3">
            <a:extLst>
              <a:ext uri="{FF2B5EF4-FFF2-40B4-BE49-F238E27FC236}">
                <a16:creationId xmlns:a16="http://schemas.microsoft.com/office/drawing/2014/main" id="{FA4C7109-608A-5584-A260-AAB84A44C3F4}"/>
              </a:ext>
            </a:extLst>
          </p:cNvPr>
          <p:cNvSpPr txBox="1"/>
          <p:nvPr/>
        </p:nvSpPr>
        <p:spPr>
          <a:xfrm>
            <a:off x="419100" y="1752600"/>
            <a:ext cx="10134600" cy="3416320"/>
          </a:xfrm>
          <a:prstGeom prst="rect">
            <a:avLst/>
          </a:prstGeom>
          <a:noFill/>
        </p:spPr>
        <p:txBody>
          <a:bodyPr wrap="square">
            <a:spAutoFit/>
          </a:bodyPr>
          <a:lstStyle/>
          <a:p>
            <a:pPr algn="just"/>
            <a:r>
              <a:rPr lang="vi-VN" sz="2400" b="1">
                <a:latin typeface="+mj-lt"/>
              </a:rPr>
              <a:t>Phương pháp: </a:t>
            </a:r>
            <a:endParaRPr lang="en-US" sz="2400" b="1">
              <a:latin typeface="+mj-lt"/>
            </a:endParaRPr>
          </a:p>
          <a:p>
            <a:pPr algn="just"/>
            <a:r>
              <a:rPr lang="vi-VN" sz="2400">
                <a:latin typeface="+mj-lt"/>
              </a:rPr>
              <a:t>T5 sử dụng phương pháp text-to-text trong khi GPT-2 dựa trên mô hình dự đoán chuỗi.</a:t>
            </a:r>
            <a:endParaRPr lang="en-US" sz="2400">
              <a:latin typeface="+mj-lt"/>
            </a:endParaRPr>
          </a:p>
          <a:p>
            <a:pPr algn="just"/>
            <a:r>
              <a:rPr lang="vi-VN" sz="2400" b="1">
                <a:latin typeface="+mj-lt"/>
              </a:rPr>
              <a:t>Đào tạo: </a:t>
            </a:r>
            <a:endParaRPr lang="en-US" sz="2400" b="1">
              <a:latin typeface="+mj-lt"/>
            </a:endParaRPr>
          </a:p>
          <a:p>
            <a:pPr algn="just"/>
            <a:r>
              <a:rPr lang="vi-VN" sz="2400">
                <a:latin typeface="+mj-lt"/>
              </a:rPr>
              <a:t>T5 được đào tạo đa nhiệm trên nhiều tác vụ, trong khi GPT-2 được đào tạo cho một tác vụ cụ thể.</a:t>
            </a:r>
            <a:endParaRPr lang="en-US" sz="2400">
              <a:latin typeface="+mj-lt"/>
            </a:endParaRPr>
          </a:p>
          <a:p>
            <a:pPr algn="just"/>
            <a:r>
              <a:rPr lang="vi-VN" sz="2400" b="1">
                <a:latin typeface="+mj-lt"/>
              </a:rPr>
              <a:t>Ứng dụng: </a:t>
            </a:r>
            <a:endParaRPr lang="en-US" sz="2400" b="1">
              <a:latin typeface="+mj-lt"/>
            </a:endParaRPr>
          </a:p>
          <a:p>
            <a:pPr algn="just"/>
            <a:r>
              <a:rPr lang="vi-VN" sz="2400">
                <a:latin typeface="+mj-lt"/>
              </a:rPr>
              <a:t>Cả T5 và GPT-2 đều có thể được sử dụng cho nhiều tác vụ xử lý ngôn ngữ, nhưng T5 có thể linh hoạt hơn do tính chất đa nhiệm của nó.</a:t>
            </a:r>
          </a:p>
        </p:txBody>
      </p:sp>
    </p:spTree>
    <p:extLst>
      <p:ext uri="{BB962C8B-B14F-4D97-AF65-F5344CB8AC3E}">
        <p14:creationId xmlns:p14="http://schemas.microsoft.com/office/powerpoint/2010/main" val="2866750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7"/>
          <p:cNvPicPr/>
          <p:nvPr/>
        </p:nvPicPr>
        <p:blipFill>
          <a:blip r:embed="rId3" cstate="print"/>
          <a:stretch>
            <a:fillRect/>
          </a:stretch>
        </p:blipFill>
        <p:spPr>
          <a:xfrm>
            <a:off x="661517" y="363474"/>
            <a:ext cx="1994916" cy="1101852"/>
          </a:xfrm>
          <a:prstGeom prst="rect">
            <a:avLst/>
          </a:prstGeom>
        </p:spPr>
      </p:pic>
      <p:sp>
        <p:nvSpPr>
          <p:cNvPr id="2" name="Text Box 1"/>
          <p:cNvSpPr txBox="1"/>
          <p:nvPr/>
        </p:nvSpPr>
        <p:spPr>
          <a:xfrm>
            <a:off x="3442335" y="460498"/>
            <a:ext cx="9156065" cy="769441"/>
          </a:xfrm>
          <a:prstGeom prst="rect">
            <a:avLst/>
          </a:prstGeom>
          <a:noFill/>
        </p:spPr>
        <p:txBody>
          <a:bodyPr wrap="square" rtlCol="0">
            <a:spAutoFit/>
          </a:bodyPr>
          <a:lstStyle/>
          <a:p>
            <a:r>
              <a:rPr lang="vi-VN" altLang="en-US" sz="4400" b="1">
                <a:latin typeface="Times New Roman" panose="02020603050405020304" charset="0"/>
                <a:cs typeface="Times New Roman" panose="02020603050405020304" charset="0"/>
              </a:rPr>
              <a:t>Kiến trúc tổng quan</a:t>
            </a:r>
          </a:p>
        </p:txBody>
      </p:sp>
      <p:sp>
        <p:nvSpPr>
          <p:cNvPr id="4" name="Text Box 3"/>
          <p:cNvSpPr txBox="1"/>
          <p:nvPr/>
        </p:nvSpPr>
        <p:spPr>
          <a:xfrm>
            <a:off x="5638800" y="3582219"/>
            <a:ext cx="5486400" cy="1014730"/>
          </a:xfrm>
          <a:prstGeom prst="rect">
            <a:avLst/>
          </a:prstGeom>
          <a:noFill/>
        </p:spPr>
        <p:txBody>
          <a:bodyPr wrap="square" rtlCol="0" anchor="t">
            <a:spAutoFit/>
          </a:bodyPr>
          <a:lstStyle/>
          <a:p>
            <a:r>
              <a:rPr lang="en-US" sz="3000" b="0" dirty="0">
                <a:effectLst/>
                <a:latin typeface="Times New Roman" panose="02020603050405020304" charset="0"/>
                <a:cs typeface="Times New Roman" panose="02020603050405020304" charset="0"/>
                <a:sym typeface="+mn-ea"/>
              </a:rPr>
              <a:t>Encoder: 6 layers (2 sublayer)</a:t>
            </a:r>
            <a:endParaRPr lang="en-US" sz="3000" b="0" dirty="0">
              <a:effectLst/>
              <a:latin typeface="Times New Roman" panose="02020603050405020304" charset="0"/>
              <a:cs typeface="Times New Roman" panose="02020603050405020304" charset="0"/>
            </a:endParaRPr>
          </a:p>
          <a:p>
            <a:r>
              <a:rPr lang="en-US" sz="3000" b="0" dirty="0">
                <a:latin typeface="Times New Roman" panose="02020603050405020304" charset="0"/>
                <a:cs typeface="Times New Roman" panose="02020603050405020304" charset="0"/>
                <a:sym typeface="+mn-ea"/>
              </a:rPr>
              <a:t>Decoder: 6 layers (3 sublayer)</a:t>
            </a:r>
          </a:p>
        </p:txBody>
      </p:sp>
      <p:sp>
        <p:nvSpPr>
          <p:cNvPr id="5" name="AutoShape 2" descr="11.7. The Transformer Architecture — Dive into Deep Learning 1.0.3  documentation">
            <a:extLst>
              <a:ext uri="{FF2B5EF4-FFF2-40B4-BE49-F238E27FC236}">
                <a16:creationId xmlns:a16="http://schemas.microsoft.com/office/drawing/2014/main" id="{36DF514D-A609-265E-AE21-9ED141DF0996}"/>
              </a:ext>
            </a:extLst>
          </p:cNvPr>
          <p:cNvSpPr>
            <a:spLocks noChangeAspect="1" noChangeArrowheads="1"/>
          </p:cNvSpPr>
          <p:nvPr/>
        </p:nvSpPr>
        <p:spPr bwMode="auto">
          <a:xfrm>
            <a:off x="0" y="-1371600"/>
            <a:ext cx="5638800" cy="5638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C8D08DB4-4CF5-5D78-882C-36063D1390C9}"/>
              </a:ext>
            </a:extLst>
          </p:cNvPr>
          <p:cNvPicPr>
            <a:picLocks noChangeAspect="1"/>
          </p:cNvPicPr>
          <p:nvPr/>
        </p:nvPicPr>
        <p:blipFill>
          <a:blip r:embed="rId4"/>
          <a:stretch>
            <a:fillRect/>
          </a:stretch>
        </p:blipFill>
        <p:spPr>
          <a:xfrm>
            <a:off x="914399" y="1501928"/>
            <a:ext cx="4754329" cy="611807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7"/>
          <p:cNvPicPr/>
          <p:nvPr/>
        </p:nvPicPr>
        <p:blipFill>
          <a:blip r:embed="rId3" cstate="print"/>
          <a:stretch>
            <a:fillRect/>
          </a:stretch>
        </p:blipFill>
        <p:spPr>
          <a:xfrm>
            <a:off x="661517" y="363474"/>
            <a:ext cx="1994916" cy="1101852"/>
          </a:xfrm>
          <a:prstGeom prst="rect">
            <a:avLst/>
          </a:prstGeom>
        </p:spPr>
      </p:pic>
      <p:sp>
        <p:nvSpPr>
          <p:cNvPr id="2" name="Text Box 1"/>
          <p:cNvSpPr txBox="1"/>
          <p:nvPr/>
        </p:nvSpPr>
        <p:spPr>
          <a:xfrm>
            <a:off x="3442335" y="460498"/>
            <a:ext cx="9156065" cy="583565"/>
          </a:xfrm>
          <a:prstGeom prst="rect">
            <a:avLst/>
          </a:prstGeom>
          <a:noFill/>
        </p:spPr>
        <p:txBody>
          <a:bodyPr wrap="square" rtlCol="0">
            <a:spAutoFit/>
          </a:bodyPr>
          <a:lstStyle/>
          <a:p>
            <a:r>
              <a:rPr lang="en-US" sz="3200" b="1">
                <a:latin typeface="Times New Roman" panose="02020603050405020304" charset="0"/>
                <a:cs typeface="Times New Roman" panose="02020603050405020304" charset="0"/>
                <a:sym typeface="+mn-ea"/>
              </a:rPr>
              <a:t>Embedding </a:t>
            </a:r>
            <a:endParaRPr lang="vi-VN" altLang="en-US" sz="3200" b="1">
              <a:latin typeface="Times New Roman" panose="02020603050405020304" charset="0"/>
              <a:cs typeface="Times New Roman" panose="02020603050405020304" charset="0"/>
            </a:endParaRPr>
          </a:p>
        </p:txBody>
      </p:sp>
      <p:sp>
        <p:nvSpPr>
          <p:cNvPr id="4" name="Text Box 3"/>
          <p:cNvSpPr txBox="1"/>
          <p:nvPr/>
        </p:nvSpPr>
        <p:spPr>
          <a:xfrm>
            <a:off x="533400" y="1776233"/>
            <a:ext cx="10210800" cy="523220"/>
          </a:xfrm>
          <a:prstGeom prst="rect">
            <a:avLst/>
          </a:prstGeom>
          <a:noFill/>
        </p:spPr>
        <p:txBody>
          <a:bodyPr wrap="square" rtlCol="0" anchor="t">
            <a:spAutoFit/>
          </a:bodyPr>
          <a:lstStyle/>
          <a:p>
            <a:r>
              <a:rPr lang="en-US" sz="2800">
                <a:latin typeface="Times New Roman" panose="02020603050405020304" charset="0"/>
                <a:cs typeface="Times New Roman" panose="02020603050405020304" charset="0"/>
                <a:sym typeface="+mn-ea"/>
              </a:rPr>
              <a:t>Embedding vectors: biểu diễn các từ, cụm từ thành dạng số học.</a:t>
            </a:r>
            <a:endParaRPr lang="en-US" sz="2800" dirty="0">
              <a:latin typeface="Times New Roman" panose="02020603050405020304" charset="0"/>
              <a:cs typeface="Times New Roman" panose="02020603050405020304" charset="0"/>
              <a:sym typeface="+mn-ea"/>
            </a:endParaRPr>
          </a:p>
        </p:txBody>
      </p:sp>
      <p:pic>
        <p:nvPicPr>
          <p:cNvPr id="5" name="Picture 4">
            <a:extLst>
              <a:ext uri="{FF2B5EF4-FFF2-40B4-BE49-F238E27FC236}">
                <a16:creationId xmlns:a16="http://schemas.microsoft.com/office/drawing/2014/main" id="{F9A42ABD-5B2F-07D1-1E1B-8D197911213C}"/>
              </a:ext>
            </a:extLst>
          </p:cNvPr>
          <p:cNvPicPr>
            <a:picLocks noChangeAspect="1"/>
          </p:cNvPicPr>
          <p:nvPr/>
        </p:nvPicPr>
        <p:blipFill>
          <a:blip r:embed="rId4"/>
          <a:stretch>
            <a:fillRect/>
          </a:stretch>
        </p:blipFill>
        <p:spPr>
          <a:xfrm>
            <a:off x="2895600" y="2403024"/>
            <a:ext cx="4991797" cy="1762371"/>
          </a:xfrm>
          <a:prstGeom prst="rect">
            <a:avLst/>
          </a:prstGeom>
        </p:spPr>
      </p:pic>
      <p:pic>
        <p:nvPicPr>
          <p:cNvPr id="11" name="Picture 10" descr="A diagram of a number of objects&#10;&#10;Description automatically generated with medium confidenc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866" y="4268967"/>
            <a:ext cx="10901680" cy="4368800"/>
          </a:xfrm>
          <a:prstGeom prst="rect">
            <a:avLst/>
          </a:prstGeom>
        </p:spPr>
      </p:pic>
    </p:spTree>
    <p:extLst>
      <p:ext uri="{BB962C8B-B14F-4D97-AF65-F5344CB8AC3E}">
        <p14:creationId xmlns:p14="http://schemas.microsoft.com/office/powerpoint/2010/main" val="3993875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7"/>
          <p:cNvPicPr/>
          <p:nvPr/>
        </p:nvPicPr>
        <p:blipFill>
          <a:blip r:embed="rId3" cstate="print"/>
          <a:stretch>
            <a:fillRect/>
          </a:stretch>
        </p:blipFill>
        <p:spPr>
          <a:xfrm>
            <a:off x="661517" y="363474"/>
            <a:ext cx="1994916" cy="1101852"/>
          </a:xfrm>
          <a:prstGeom prst="rect">
            <a:avLst/>
          </a:prstGeom>
        </p:spPr>
      </p:pic>
      <p:sp>
        <p:nvSpPr>
          <p:cNvPr id="2" name="Text Box 1"/>
          <p:cNvSpPr txBox="1"/>
          <p:nvPr/>
        </p:nvSpPr>
        <p:spPr>
          <a:xfrm>
            <a:off x="3442335" y="460498"/>
            <a:ext cx="9156065" cy="583565"/>
          </a:xfrm>
          <a:prstGeom prst="rect">
            <a:avLst/>
          </a:prstGeom>
          <a:noFill/>
        </p:spPr>
        <p:txBody>
          <a:bodyPr wrap="square" rtlCol="0">
            <a:spAutoFit/>
          </a:bodyPr>
          <a:lstStyle/>
          <a:p>
            <a:r>
              <a:rPr lang="en-US" sz="3200" b="1">
                <a:latin typeface="Times New Roman" panose="02020603050405020304" charset="0"/>
                <a:cs typeface="Times New Roman" panose="02020603050405020304" charset="0"/>
                <a:sym typeface="+mn-ea"/>
              </a:rPr>
              <a:t>Positional Encoding</a:t>
            </a:r>
            <a:endParaRPr lang="vi-VN" altLang="en-US" sz="3200" b="1">
              <a:latin typeface="Times New Roman" panose="02020603050405020304" charset="0"/>
              <a:cs typeface="Times New Roman" panose="02020603050405020304" charset="0"/>
            </a:endParaRPr>
          </a:p>
        </p:txBody>
      </p:sp>
      <p:pic>
        <p:nvPicPr>
          <p:cNvPr id="3074" name="Picture 2" descr="A Gentle Introduction to Positional Encoding in Transformer Models, Part 1  - MachineLearningMastery.com">
            <a:extLst>
              <a:ext uri="{FF2B5EF4-FFF2-40B4-BE49-F238E27FC236}">
                <a16:creationId xmlns:a16="http://schemas.microsoft.com/office/drawing/2014/main" id="{45A10753-1806-191D-E6A3-D9F6B139CB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8975" y="3048000"/>
            <a:ext cx="7623683" cy="451332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Explanation about i//2 in positional encoding in tensorflow tutorial about  transformers - Stack Overflow">
            <a:extLst>
              <a:ext uri="{FF2B5EF4-FFF2-40B4-BE49-F238E27FC236}">
                <a16:creationId xmlns:a16="http://schemas.microsoft.com/office/drawing/2014/main" id="{79EF6EDE-4937-89AE-5B02-FFF4309407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1421626"/>
            <a:ext cx="4162425"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458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7"/>
          <p:cNvPicPr/>
          <p:nvPr/>
        </p:nvPicPr>
        <p:blipFill>
          <a:blip r:embed="rId3" cstate="print"/>
          <a:stretch>
            <a:fillRect/>
          </a:stretch>
        </p:blipFill>
        <p:spPr>
          <a:xfrm>
            <a:off x="661517" y="363474"/>
            <a:ext cx="1994916" cy="1101852"/>
          </a:xfrm>
          <a:prstGeom prst="rect">
            <a:avLst/>
          </a:prstGeom>
        </p:spPr>
      </p:pic>
      <p:sp>
        <p:nvSpPr>
          <p:cNvPr id="2" name="Text Box 1"/>
          <p:cNvSpPr txBox="1"/>
          <p:nvPr/>
        </p:nvSpPr>
        <p:spPr>
          <a:xfrm>
            <a:off x="3442335" y="460498"/>
            <a:ext cx="9156065" cy="583565"/>
          </a:xfrm>
          <a:prstGeom prst="rect">
            <a:avLst/>
          </a:prstGeom>
          <a:noFill/>
        </p:spPr>
        <p:txBody>
          <a:bodyPr wrap="square" rtlCol="0">
            <a:spAutoFit/>
          </a:bodyPr>
          <a:lstStyle/>
          <a:p>
            <a:r>
              <a:rPr lang="en-US" sz="3200" b="1">
                <a:latin typeface="Times New Roman" panose="02020603050405020304" charset="0"/>
                <a:cs typeface="Times New Roman" panose="02020603050405020304" charset="0"/>
                <a:sym typeface="+mn-ea"/>
              </a:rPr>
              <a:t>Positional Encoding</a:t>
            </a:r>
            <a:endParaRPr lang="vi-VN" altLang="en-US" sz="3200" b="1">
              <a:latin typeface="Times New Roman" panose="02020603050405020304" charset="0"/>
              <a:cs typeface="Times New Roman" panose="02020603050405020304" charset="0"/>
            </a:endParaRPr>
          </a:p>
        </p:txBody>
      </p:sp>
      <p:pic>
        <p:nvPicPr>
          <p:cNvPr id="3" name="Picture 2" descr="A group of rectangular boxes with different colored squares&#10;&#10;Description automatically generated with medium confidence">
            <a:extLst>
              <a:ext uri="{FF2B5EF4-FFF2-40B4-BE49-F238E27FC236}">
                <a16:creationId xmlns:a16="http://schemas.microsoft.com/office/drawing/2014/main" id="{51C37BA0-8595-3783-A53F-FAB11E9FCACA}"/>
              </a:ext>
            </a:extLst>
          </p:cNvPr>
          <p:cNvPicPr>
            <a:picLocks noChangeAspect="1"/>
          </p:cNvPicPr>
          <p:nvPr/>
        </p:nvPicPr>
        <p:blipFill rotWithShape="1">
          <a:blip r:embed="rId4">
            <a:extLst>
              <a:ext uri="{28A0092B-C50C-407E-A947-70E740481C1C}">
                <a14:useLocalDpi xmlns:a14="http://schemas.microsoft.com/office/drawing/2010/main" val="0"/>
              </a:ext>
            </a:extLst>
          </a:blip>
          <a:srcRect r="17306"/>
          <a:stretch>
            <a:fillRect/>
          </a:stretch>
        </p:blipFill>
        <p:spPr>
          <a:xfrm>
            <a:off x="27972" y="1828800"/>
            <a:ext cx="10953115" cy="4995545"/>
          </a:xfrm>
          <a:prstGeom prst="rect">
            <a:avLst/>
          </a:prstGeom>
        </p:spPr>
      </p:pic>
    </p:spTree>
    <p:extLst>
      <p:ext uri="{BB962C8B-B14F-4D97-AF65-F5344CB8AC3E}">
        <p14:creationId xmlns:p14="http://schemas.microsoft.com/office/powerpoint/2010/main" val="3466855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7"/>
          <p:cNvPicPr/>
          <p:nvPr/>
        </p:nvPicPr>
        <p:blipFill>
          <a:blip r:embed="rId3" cstate="print"/>
          <a:stretch>
            <a:fillRect/>
          </a:stretch>
        </p:blipFill>
        <p:spPr>
          <a:xfrm>
            <a:off x="661517" y="363474"/>
            <a:ext cx="1994916" cy="1101852"/>
          </a:xfrm>
          <a:prstGeom prst="rect">
            <a:avLst/>
          </a:prstGeom>
        </p:spPr>
      </p:pic>
      <p:sp>
        <p:nvSpPr>
          <p:cNvPr id="2" name="Text Box 1"/>
          <p:cNvSpPr txBox="1"/>
          <p:nvPr/>
        </p:nvSpPr>
        <p:spPr>
          <a:xfrm>
            <a:off x="3442335" y="460498"/>
            <a:ext cx="9156065" cy="583565"/>
          </a:xfrm>
          <a:prstGeom prst="rect">
            <a:avLst/>
          </a:prstGeom>
          <a:noFill/>
        </p:spPr>
        <p:txBody>
          <a:bodyPr wrap="square" rtlCol="0">
            <a:spAutoFit/>
          </a:bodyPr>
          <a:lstStyle/>
          <a:p>
            <a:r>
              <a:rPr lang="vi-VN" altLang="en-US" sz="3200" b="1">
                <a:latin typeface="Times New Roman" panose="02020603050405020304" charset="0"/>
                <a:cs typeface="Times New Roman" panose="02020603050405020304" charset="0"/>
                <a:sym typeface="+mn-ea"/>
              </a:rPr>
              <a:t>Self-Attention</a:t>
            </a:r>
            <a:endParaRPr lang="vi-VN" altLang="en-US" sz="3200" b="1">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4"/>
          <a:stretch>
            <a:fillRect/>
          </a:stretch>
        </p:blipFill>
        <p:spPr>
          <a:xfrm>
            <a:off x="240956" y="2133600"/>
            <a:ext cx="3862145" cy="4476750"/>
          </a:xfrm>
          <a:prstGeom prst="rect">
            <a:avLst/>
          </a:prstGeom>
        </p:spPr>
      </p:pic>
      <p:pic>
        <p:nvPicPr>
          <p:cNvPr id="4" name="Picture 3"/>
          <p:cNvPicPr>
            <a:picLocks noChangeAspect="1"/>
          </p:cNvPicPr>
          <p:nvPr/>
        </p:nvPicPr>
        <p:blipFill>
          <a:blip r:embed="rId5"/>
          <a:stretch>
            <a:fillRect/>
          </a:stretch>
        </p:blipFill>
        <p:spPr>
          <a:xfrm>
            <a:off x="5181600" y="2743200"/>
            <a:ext cx="5019675" cy="3067050"/>
          </a:xfrm>
          <a:prstGeom prst="rect">
            <a:avLst/>
          </a:prstGeom>
        </p:spPr>
      </p:pic>
    </p:spTree>
    <p:extLst>
      <p:ext uri="{BB962C8B-B14F-4D97-AF65-F5344CB8AC3E}">
        <p14:creationId xmlns:p14="http://schemas.microsoft.com/office/powerpoint/2010/main" val="3514891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7"/>
          <p:cNvPicPr/>
          <p:nvPr/>
        </p:nvPicPr>
        <p:blipFill>
          <a:blip r:embed="rId3" cstate="print"/>
          <a:stretch>
            <a:fillRect/>
          </a:stretch>
        </p:blipFill>
        <p:spPr>
          <a:xfrm>
            <a:off x="661517" y="363474"/>
            <a:ext cx="1994916" cy="1101852"/>
          </a:xfrm>
          <a:prstGeom prst="rect">
            <a:avLst/>
          </a:prstGeom>
        </p:spPr>
      </p:pic>
      <p:sp>
        <p:nvSpPr>
          <p:cNvPr id="2" name="Text Box 1"/>
          <p:cNvSpPr txBox="1"/>
          <p:nvPr/>
        </p:nvSpPr>
        <p:spPr>
          <a:xfrm>
            <a:off x="3442335" y="460498"/>
            <a:ext cx="9156065" cy="583565"/>
          </a:xfrm>
          <a:prstGeom prst="rect">
            <a:avLst/>
          </a:prstGeom>
          <a:noFill/>
        </p:spPr>
        <p:txBody>
          <a:bodyPr wrap="square" rtlCol="0">
            <a:spAutoFit/>
          </a:bodyPr>
          <a:lstStyle/>
          <a:p>
            <a:r>
              <a:rPr lang="vi-VN" altLang="en-US" sz="3200" b="1">
                <a:latin typeface="Times New Roman" panose="02020603050405020304" charset="0"/>
                <a:cs typeface="Times New Roman" panose="02020603050405020304" charset="0"/>
                <a:sym typeface="+mn-ea"/>
              </a:rPr>
              <a:t>Self-Attention</a:t>
            </a:r>
            <a:endParaRPr lang="vi-VN" altLang="en-US" sz="3200" b="1">
              <a:latin typeface="Times New Roman" panose="02020603050405020304" charset="0"/>
              <a:cs typeface="Times New Roman" panose="02020603050405020304" charset="0"/>
            </a:endParaRPr>
          </a:p>
        </p:txBody>
      </p:sp>
      <p:pic>
        <p:nvPicPr>
          <p:cNvPr id="25" name="Picture 23" descr="IMG_256"/>
          <p:cNvPicPr>
            <a:picLocks noChangeAspect="1"/>
          </p:cNvPicPr>
          <p:nvPr/>
        </p:nvPicPr>
        <p:blipFill>
          <a:blip r:embed="rId4"/>
          <a:stretch>
            <a:fillRect/>
          </a:stretch>
        </p:blipFill>
        <p:spPr>
          <a:xfrm>
            <a:off x="2895600" y="1524000"/>
            <a:ext cx="6705600" cy="6372777"/>
          </a:xfrm>
          <a:prstGeom prst="rect">
            <a:avLst/>
          </a:prstGeom>
          <a:noFill/>
          <a:ln w="9525">
            <a:noFill/>
          </a:ln>
        </p:spPr>
      </p:pic>
    </p:spTree>
    <p:extLst>
      <p:ext uri="{BB962C8B-B14F-4D97-AF65-F5344CB8AC3E}">
        <p14:creationId xmlns:p14="http://schemas.microsoft.com/office/powerpoint/2010/main" val="2654568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7"/>
          <p:cNvPicPr/>
          <p:nvPr/>
        </p:nvPicPr>
        <p:blipFill>
          <a:blip r:embed="rId3" cstate="print"/>
          <a:stretch>
            <a:fillRect/>
          </a:stretch>
        </p:blipFill>
        <p:spPr>
          <a:xfrm>
            <a:off x="661517" y="363474"/>
            <a:ext cx="1994916" cy="1101852"/>
          </a:xfrm>
          <a:prstGeom prst="rect">
            <a:avLst/>
          </a:prstGeom>
        </p:spPr>
      </p:pic>
      <p:sp>
        <p:nvSpPr>
          <p:cNvPr id="2" name="Text Box 1"/>
          <p:cNvSpPr txBox="1"/>
          <p:nvPr/>
        </p:nvSpPr>
        <p:spPr>
          <a:xfrm>
            <a:off x="3442335" y="460498"/>
            <a:ext cx="9156065" cy="583565"/>
          </a:xfrm>
          <a:prstGeom prst="rect">
            <a:avLst/>
          </a:prstGeom>
          <a:noFill/>
        </p:spPr>
        <p:txBody>
          <a:bodyPr wrap="square" rtlCol="0">
            <a:spAutoFit/>
          </a:bodyPr>
          <a:lstStyle/>
          <a:p>
            <a:r>
              <a:rPr lang="vi-VN" altLang="en-US" sz="3200" b="1">
                <a:latin typeface="Times New Roman" panose="02020603050405020304" charset="0"/>
                <a:cs typeface="Times New Roman" panose="02020603050405020304" charset="0"/>
                <a:sym typeface="+mn-ea"/>
              </a:rPr>
              <a:t>Multi-head Attention</a:t>
            </a:r>
            <a:endParaRPr lang="vi-VN" altLang="en-US" sz="3200" b="1">
              <a:latin typeface="Times New Roman" panose="02020603050405020304" charset="0"/>
              <a:cs typeface="Times New Roman" panose="02020603050405020304" charset="0"/>
            </a:endParaRPr>
          </a:p>
        </p:txBody>
      </p:sp>
      <p:pic>
        <p:nvPicPr>
          <p:cNvPr id="7170" name="Picture 2" descr="Multi-head attention steps. The example consists of two heads, and the... |  Download Scientific Diagram">
            <a:extLst>
              <a:ext uri="{FF2B5EF4-FFF2-40B4-BE49-F238E27FC236}">
                <a16:creationId xmlns:a16="http://schemas.microsoft.com/office/drawing/2014/main" id="{B05AD83E-9B07-ECF0-7477-33CDBC35B3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828800"/>
            <a:ext cx="8096250" cy="573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054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7"/>
          <p:cNvPicPr/>
          <p:nvPr/>
        </p:nvPicPr>
        <p:blipFill>
          <a:blip r:embed="rId3" cstate="print"/>
          <a:stretch>
            <a:fillRect/>
          </a:stretch>
        </p:blipFill>
        <p:spPr>
          <a:xfrm>
            <a:off x="661517" y="363474"/>
            <a:ext cx="1994916" cy="1101852"/>
          </a:xfrm>
          <a:prstGeom prst="rect">
            <a:avLst/>
          </a:prstGeom>
        </p:spPr>
      </p:pic>
      <p:sp>
        <p:nvSpPr>
          <p:cNvPr id="2" name="Text Box 1"/>
          <p:cNvSpPr txBox="1"/>
          <p:nvPr/>
        </p:nvSpPr>
        <p:spPr>
          <a:xfrm>
            <a:off x="3442335" y="460498"/>
            <a:ext cx="9156065" cy="583565"/>
          </a:xfrm>
          <a:prstGeom prst="rect">
            <a:avLst/>
          </a:prstGeom>
          <a:noFill/>
        </p:spPr>
        <p:txBody>
          <a:bodyPr wrap="square" rtlCol="0">
            <a:spAutoFit/>
          </a:bodyPr>
          <a:lstStyle/>
          <a:p>
            <a:r>
              <a:rPr lang="vi-VN" altLang="en-US" sz="3200" b="1">
                <a:latin typeface="Times New Roman" panose="02020603050405020304" charset="0"/>
                <a:cs typeface="Times New Roman" panose="02020603050405020304" charset="0"/>
                <a:sym typeface="+mn-ea"/>
              </a:rPr>
              <a:t>Multi-head Attention</a:t>
            </a:r>
            <a:endParaRPr lang="vi-VN" altLang="en-US" sz="3200" b="1">
              <a:latin typeface="Times New Roman" panose="02020603050405020304" charset="0"/>
              <a:cs typeface="Times New Roman" panose="02020603050405020304" charset="0"/>
            </a:endParaRPr>
          </a:p>
        </p:txBody>
      </p:sp>
      <p:pic>
        <p:nvPicPr>
          <p:cNvPr id="29" name="Picture 27" descr="IMG_256"/>
          <p:cNvPicPr>
            <a:picLocks noChangeAspect="1"/>
          </p:cNvPicPr>
          <p:nvPr/>
        </p:nvPicPr>
        <p:blipFill>
          <a:blip r:embed="rId4"/>
          <a:stretch>
            <a:fillRect/>
          </a:stretch>
        </p:blipFill>
        <p:spPr>
          <a:xfrm>
            <a:off x="5638800" y="850391"/>
            <a:ext cx="5603479" cy="2002662"/>
          </a:xfrm>
          <a:prstGeom prst="rect">
            <a:avLst/>
          </a:prstGeom>
          <a:noFill/>
          <a:ln w="9525">
            <a:noFill/>
          </a:ln>
        </p:spPr>
      </p:pic>
      <p:pic>
        <p:nvPicPr>
          <p:cNvPr id="7" name="Picture 6" descr="A diagram of a computer&#10;&#10;Description automatically generated with medium confidence"/>
          <p:cNvPicPr>
            <a:picLocks noChangeAspect="1"/>
          </p:cNvPicPr>
          <p:nvPr/>
        </p:nvPicPr>
        <p:blipFill rotWithShape="1">
          <a:blip r:embed="rId5">
            <a:extLst>
              <a:ext uri="{28A0092B-C50C-407E-A947-70E740481C1C}">
                <a14:useLocalDpi xmlns:a14="http://schemas.microsoft.com/office/drawing/2010/main" val="0"/>
              </a:ext>
            </a:extLst>
          </a:blip>
          <a:srcRect l="4465" r="9407"/>
          <a:stretch>
            <a:fillRect/>
          </a:stretch>
        </p:blipFill>
        <p:spPr>
          <a:xfrm>
            <a:off x="17145" y="2659380"/>
            <a:ext cx="10956290" cy="5570220"/>
          </a:xfrm>
          <a:prstGeom prst="rect">
            <a:avLst/>
          </a:prstGeom>
        </p:spPr>
      </p:pic>
    </p:spTree>
    <p:extLst>
      <p:ext uri="{BB962C8B-B14F-4D97-AF65-F5344CB8AC3E}">
        <p14:creationId xmlns:p14="http://schemas.microsoft.com/office/powerpoint/2010/main" val="187018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7"/>
          <p:cNvPicPr/>
          <p:nvPr/>
        </p:nvPicPr>
        <p:blipFill>
          <a:blip r:embed="rId3" cstate="print"/>
          <a:stretch>
            <a:fillRect/>
          </a:stretch>
        </p:blipFill>
        <p:spPr>
          <a:xfrm>
            <a:off x="201780" y="161258"/>
            <a:ext cx="1994916" cy="1101852"/>
          </a:xfrm>
          <a:prstGeom prst="rect">
            <a:avLst/>
          </a:prstGeom>
        </p:spPr>
      </p:pic>
      <p:sp>
        <p:nvSpPr>
          <p:cNvPr id="2" name="Text Box 1"/>
          <p:cNvSpPr txBox="1"/>
          <p:nvPr/>
        </p:nvSpPr>
        <p:spPr>
          <a:xfrm>
            <a:off x="3505200" y="358241"/>
            <a:ext cx="3657600" cy="707886"/>
          </a:xfrm>
          <a:prstGeom prst="rect">
            <a:avLst/>
          </a:prstGeom>
          <a:noFill/>
        </p:spPr>
        <p:txBody>
          <a:bodyPr wrap="square" rtlCol="0">
            <a:spAutoFit/>
          </a:bodyPr>
          <a:lstStyle/>
          <a:p>
            <a:r>
              <a:rPr lang="vi-VN" altLang="en-US" sz="4000" b="1">
                <a:latin typeface="Times New Roman" panose="02020603050405020304" charset="0"/>
                <a:cs typeface="Times New Roman" panose="02020603050405020304" charset="0"/>
              </a:rPr>
              <a:t>1. Tổng quan</a:t>
            </a:r>
          </a:p>
        </p:txBody>
      </p:sp>
      <p:sp>
        <p:nvSpPr>
          <p:cNvPr id="3" name="Text Box 2"/>
          <p:cNvSpPr txBox="1"/>
          <p:nvPr/>
        </p:nvSpPr>
        <p:spPr>
          <a:xfrm>
            <a:off x="357504" y="1828800"/>
            <a:ext cx="10158095" cy="1846659"/>
          </a:xfrm>
          <a:prstGeom prst="rect">
            <a:avLst/>
          </a:prstGeom>
          <a:noFill/>
        </p:spPr>
        <p:txBody>
          <a:bodyPr wrap="square" rtlCol="0">
            <a:spAutoFit/>
          </a:bodyPr>
          <a:lstStyle/>
          <a:p>
            <a:pPr algn="just"/>
            <a:r>
              <a:rPr lang="en-US" sz="2800">
                <a:latin typeface="Times New Roman" panose="02020603050405020304" pitchFamily="18" charset="0"/>
                <a:ea typeface="Times New Roman" panose="02020603050405020304" pitchFamily="18" charset="0"/>
              </a:rPr>
              <a:t>T</a:t>
            </a:r>
            <a:r>
              <a:rPr lang="en-US" sz="2800">
                <a:effectLst/>
                <a:latin typeface="Times New Roman" panose="02020603050405020304" pitchFamily="18" charset="0"/>
                <a:ea typeface="Times New Roman" panose="02020603050405020304" pitchFamily="18" charset="0"/>
              </a:rPr>
              <a:t>okenization là quá trình tách một cụm từ, câu, đoạn văn, một hoặc nhiều tài liệu văn bản thành các đơn vị nhỏ hơn. Mỗi đơn vị nhỏ hơn này được gọi là Tokens.</a:t>
            </a:r>
          </a:p>
          <a:p>
            <a:pPr algn="just"/>
            <a:endParaRPr lang="vi-VN" altLang="en-US" sz="3000">
              <a:latin typeface="Times New Roman" panose="02020603050405020304" charset="0"/>
              <a:cs typeface="Times New Roman" panose="02020603050405020304" charset="0"/>
            </a:endParaRPr>
          </a:p>
        </p:txBody>
      </p:sp>
      <p:pic>
        <p:nvPicPr>
          <p:cNvPr id="5" name="Picture 4">
            <a:extLst>
              <a:ext uri="{FF2B5EF4-FFF2-40B4-BE49-F238E27FC236}">
                <a16:creationId xmlns:a16="http://schemas.microsoft.com/office/drawing/2014/main" id="{ACBE4792-5DDA-0138-D819-48B92EE2E496}"/>
              </a:ext>
            </a:extLst>
          </p:cNvPr>
          <p:cNvPicPr>
            <a:picLocks noChangeAspect="1"/>
          </p:cNvPicPr>
          <p:nvPr/>
        </p:nvPicPr>
        <p:blipFill>
          <a:blip r:embed="rId4"/>
          <a:stretch>
            <a:fillRect/>
          </a:stretch>
        </p:blipFill>
        <p:spPr>
          <a:xfrm>
            <a:off x="1524000" y="3200400"/>
            <a:ext cx="8382000" cy="457074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7"/>
          <p:cNvPicPr/>
          <p:nvPr/>
        </p:nvPicPr>
        <p:blipFill>
          <a:blip r:embed="rId3" cstate="print"/>
          <a:stretch>
            <a:fillRect/>
          </a:stretch>
        </p:blipFill>
        <p:spPr>
          <a:xfrm>
            <a:off x="661517" y="363474"/>
            <a:ext cx="1994916" cy="1101852"/>
          </a:xfrm>
          <a:prstGeom prst="rect">
            <a:avLst/>
          </a:prstGeom>
        </p:spPr>
      </p:pic>
      <p:sp>
        <p:nvSpPr>
          <p:cNvPr id="2" name="Text Box 1"/>
          <p:cNvSpPr txBox="1"/>
          <p:nvPr/>
        </p:nvSpPr>
        <p:spPr>
          <a:xfrm>
            <a:off x="3442335" y="460498"/>
            <a:ext cx="9156065" cy="583565"/>
          </a:xfrm>
          <a:prstGeom prst="rect">
            <a:avLst/>
          </a:prstGeom>
          <a:noFill/>
        </p:spPr>
        <p:txBody>
          <a:bodyPr wrap="square" rtlCol="0">
            <a:spAutoFit/>
          </a:bodyPr>
          <a:lstStyle/>
          <a:p>
            <a:r>
              <a:rPr lang="vi-VN" altLang="en-US" sz="3200" b="1">
                <a:latin typeface="Times New Roman" panose="02020603050405020304" charset="0"/>
                <a:cs typeface="Times New Roman" panose="02020603050405020304" charset="0"/>
                <a:sym typeface="+mn-ea"/>
              </a:rPr>
              <a:t>Masked Multi-head Attention</a:t>
            </a:r>
            <a:endParaRPr lang="vi-VN" altLang="en-US" sz="3200" b="1">
              <a:latin typeface="Times New Roman" panose="02020603050405020304" charset="0"/>
              <a:cs typeface="Times New Roman" panose="02020603050405020304" charset="0"/>
            </a:endParaRPr>
          </a:p>
        </p:txBody>
      </p:sp>
      <p:pic>
        <p:nvPicPr>
          <p:cNvPr id="6" name="Picture 5" descr="A screenshot of a chart&#10;&#10;Description automatically generate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4200" y="1465326"/>
            <a:ext cx="6781800" cy="6400160"/>
          </a:xfrm>
          <a:prstGeom prst="rect">
            <a:avLst/>
          </a:prstGeom>
        </p:spPr>
      </p:pic>
    </p:spTree>
    <p:extLst>
      <p:ext uri="{BB962C8B-B14F-4D97-AF65-F5344CB8AC3E}">
        <p14:creationId xmlns:p14="http://schemas.microsoft.com/office/powerpoint/2010/main" val="1075852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7"/>
          <p:cNvPicPr/>
          <p:nvPr/>
        </p:nvPicPr>
        <p:blipFill>
          <a:blip r:embed="rId3" cstate="print"/>
          <a:stretch>
            <a:fillRect/>
          </a:stretch>
        </p:blipFill>
        <p:spPr>
          <a:xfrm>
            <a:off x="661517" y="363474"/>
            <a:ext cx="1994916" cy="1101852"/>
          </a:xfrm>
          <a:prstGeom prst="rect">
            <a:avLst/>
          </a:prstGeom>
        </p:spPr>
      </p:pic>
      <p:sp>
        <p:nvSpPr>
          <p:cNvPr id="2" name="Text Box 1"/>
          <p:cNvSpPr txBox="1"/>
          <p:nvPr/>
        </p:nvSpPr>
        <p:spPr>
          <a:xfrm>
            <a:off x="3442335" y="460498"/>
            <a:ext cx="9156065" cy="583565"/>
          </a:xfrm>
          <a:prstGeom prst="rect">
            <a:avLst/>
          </a:prstGeom>
          <a:noFill/>
        </p:spPr>
        <p:txBody>
          <a:bodyPr wrap="square" rtlCol="0">
            <a:spAutoFit/>
          </a:bodyPr>
          <a:lstStyle/>
          <a:p>
            <a:r>
              <a:rPr lang="vi-VN" altLang="en-US" sz="3200" b="1">
                <a:latin typeface="Times New Roman" panose="02020603050405020304" charset="0"/>
                <a:cs typeface="Times New Roman" panose="02020603050405020304" charset="0"/>
                <a:sym typeface="+mn-ea"/>
              </a:rPr>
              <a:t>Residuals Connection</a:t>
            </a:r>
            <a:endParaRPr lang="vi-VN" altLang="en-US" sz="3200" b="1">
              <a:latin typeface="Times New Roman" panose="02020603050405020304" charset="0"/>
              <a:cs typeface="Times New Roman" panose="02020603050405020304" charset="0"/>
            </a:endParaRPr>
          </a:p>
        </p:txBody>
      </p:sp>
      <p:pic>
        <p:nvPicPr>
          <p:cNvPr id="102" name="Picture 101"/>
          <p:cNvPicPr/>
          <p:nvPr/>
        </p:nvPicPr>
        <p:blipFill>
          <a:blip r:embed="rId4"/>
          <a:stretch>
            <a:fillRect/>
          </a:stretch>
        </p:blipFill>
        <p:spPr>
          <a:xfrm>
            <a:off x="5867400" y="3429000"/>
            <a:ext cx="4953000" cy="2123440"/>
          </a:xfrm>
          <a:prstGeom prst="rect">
            <a:avLst/>
          </a:prstGeom>
          <a:noFill/>
          <a:ln w="9525">
            <a:noFill/>
          </a:ln>
        </p:spPr>
      </p:pic>
      <p:pic>
        <p:nvPicPr>
          <p:cNvPr id="3" name="Picture 2" descr="A diagram of a software system&#10;&#10;Description automatically generated">
            <a:extLst>
              <a:ext uri="{FF2B5EF4-FFF2-40B4-BE49-F238E27FC236}">
                <a16:creationId xmlns:a16="http://schemas.microsoft.com/office/drawing/2014/main" id="{D79EA32A-BF65-87C7-3869-968695AF8F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157" y="1524000"/>
            <a:ext cx="4857115" cy="6485890"/>
          </a:xfrm>
          <a:prstGeom prst="rect">
            <a:avLst/>
          </a:prstGeom>
        </p:spPr>
      </p:pic>
    </p:spTree>
    <p:extLst>
      <p:ext uri="{BB962C8B-B14F-4D97-AF65-F5344CB8AC3E}">
        <p14:creationId xmlns:p14="http://schemas.microsoft.com/office/powerpoint/2010/main" val="1011520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7"/>
          <p:cNvPicPr/>
          <p:nvPr/>
        </p:nvPicPr>
        <p:blipFill>
          <a:blip r:embed="rId3" cstate="print"/>
          <a:stretch>
            <a:fillRect/>
          </a:stretch>
        </p:blipFill>
        <p:spPr>
          <a:xfrm>
            <a:off x="661517" y="363474"/>
            <a:ext cx="1994916" cy="1101852"/>
          </a:xfrm>
          <a:prstGeom prst="rect">
            <a:avLst/>
          </a:prstGeom>
        </p:spPr>
      </p:pic>
      <p:sp>
        <p:nvSpPr>
          <p:cNvPr id="2" name="Text Box 1"/>
          <p:cNvSpPr txBox="1"/>
          <p:nvPr/>
        </p:nvSpPr>
        <p:spPr>
          <a:xfrm>
            <a:off x="3442335" y="460498"/>
            <a:ext cx="9156065" cy="583565"/>
          </a:xfrm>
          <a:prstGeom prst="rect">
            <a:avLst/>
          </a:prstGeom>
          <a:noFill/>
        </p:spPr>
        <p:txBody>
          <a:bodyPr wrap="square" rtlCol="0">
            <a:spAutoFit/>
          </a:bodyPr>
          <a:lstStyle/>
          <a:p>
            <a:r>
              <a:rPr lang="vi-VN" altLang="en-US" sz="3200" b="1">
                <a:latin typeface="Times New Roman" panose="02020603050405020304" charset="0"/>
                <a:cs typeface="Times New Roman" panose="02020603050405020304" charset="0"/>
                <a:sym typeface="+mn-ea"/>
              </a:rPr>
              <a:t>Normalization Layer</a:t>
            </a:r>
            <a:endParaRPr lang="vi-VN" altLang="en-US" sz="3200" b="1">
              <a:latin typeface="Times New Roman" panose="02020603050405020304" charset="0"/>
              <a:cs typeface="Times New Roman" panose="02020603050405020304" charset="0"/>
            </a:endParaRPr>
          </a:p>
        </p:txBody>
      </p:sp>
      <p:pic>
        <p:nvPicPr>
          <p:cNvPr id="6" name="Picture 2" descr="IMG_256"/>
          <p:cNvPicPr>
            <a:picLocks noChangeAspect="1"/>
          </p:cNvPicPr>
          <p:nvPr/>
        </p:nvPicPr>
        <p:blipFill>
          <a:blip r:embed="rId4"/>
          <a:stretch>
            <a:fillRect/>
          </a:stretch>
        </p:blipFill>
        <p:spPr>
          <a:xfrm>
            <a:off x="2819400" y="1066884"/>
            <a:ext cx="7162483" cy="6702218"/>
          </a:xfrm>
          <a:prstGeom prst="rect">
            <a:avLst/>
          </a:prstGeom>
          <a:noFill/>
          <a:ln w="9525">
            <a:noFill/>
          </a:ln>
        </p:spPr>
      </p:pic>
    </p:spTree>
    <p:extLst>
      <p:ext uri="{BB962C8B-B14F-4D97-AF65-F5344CB8AC3E}">
        <p14:creationId xmlns:p14="http://schemas.microsoft.com/office/powerpoint/2010/main" val="2148069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7"/>
          <p:cNvPicPr/>
          <p:nvPr/>
        </p:nvPicPr>
        <p:blipFill>
          <a:blip r:embed="rId3" cstate="print"/>
          <a:stretch>
            <a:fillRect/>
          </a:stretch>
        </p:blipFill>
        <p:spPr>
          <a:xfrm>
            <a:off x="661517" y="363474"/>
            <a:ext cx="1994916" cy="1101852"/>
          </a:xfrm>
          <a:prstGeom prst="rect">
            <a:avLst/>
          </a:prstGeom>
        </p:spPr>
      </p:pic>
      <p:sp>
        <p:nvSpPr>
          <p:cNvPr id="2" name="Text Box 1"/>
          <p:cNvSpPr txBox="1"/>
          <p:nvPr/>
        </p:nvSpPr>
        <p:spPr>
          <a:xfrm>
            <a:off x="3442335" y="460498"/>
            <a:ext cx="9156065" cy="583565"/>
          </a:xfrm>
          <a:prstGeom prst="rect">
            <a:avLst/>
          </a:prstGeom>
          <a:noFill/>
        </p:spPr>
        <p:txBody>
          <a:bodyPr wrap="square" rtlCol="0">
            <a:spAutoFit/>
          </a:bodyPr>
          <a:lstStyle/>
          <a:p>
            <a:r>
              <a:rPr lang="vi-VN" altLang="en-US" sz="3200" b="1">
                <a:latin typeface="Times New Roman" panose="02020603050405020304" charset="0"/>
                <a:cs typeface="Times New Roman" panose="02020603050405020304" charset="0"/>
                <a:sym typeface="+mn-ea"/>
              </a:rPr>
              <a:t>Feed Forward</a:t>
            </a:r>
            <a:endParaRPr lang="vi-VN" altLang="en-US" sz="3200" b="1">
              <a:latin typeface="Times New Roman" panose="02020603050405020304" charset="0"/>
              <a:cs typeface="Times New Roman" panose="02020603050405020304" charset="0"/>
            </a:endParaRPr>
          </a:p>
        </p:txBody>
      </p:sp>
      <p:pic>
        <p:nvPicPr>
          <p:cNvPr id="8194" name="Picture 2" descr="Understanding Feedforward Neural Networks | LearnOpenCV">
            <a:extLst>
              <a:ext uri="{FF2B5EF4-FFF2-40B4-BE49-F238E27FC236}">
                <a16:creationId xmlns:a16="http://schemas.microsoft.com/office/drawing/2014/main" id="{EF67A1ED-30F2-CFA9-FAC9-73BE10ABB8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82880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011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7"/>
          <p:cNvPicPr/>
          <p:nvPr/>
        </p:nvPicPr>
        <p:blipFill>
          <a:blip r:embed="rId3" cstate="print"/>
          <a:stretch>
            <a:fillRect/>
          </a:stretch>
        </p:blipFill>
        <p:spPr>
          <a:xfrm>
            <a:off x="201780" y="161258"/>
            <a:ext cx="1994916" cy="1101852"/>
          </a:xfrm>
          <a:prstGeom prst="rect">
            <a:avLst/>
          </a:prstGeom>
        </p:spPr>
      </p:pic>
      <p:sp>
        <p:nvSpPr>
          <p:cNvPr id="2" name="Text Box 1"/>
          <p:cNvSpPr txBox="1"/>
          <p:nvPr/>
        </p:nvSpPr>
        <p:spPr>
          <a:xfrm>
            <a:off x="2286000" y="419796"/>
            <a:ext cx="10058400" cy="584775"/>
          </a:xfrm>
          <a:prstGeom prst="rect">
            <a:avLst/>
          </a:prstGeom>
          <a:noFill/>
        </p:spPr>
        <p:txBody>
          <a:bodyPr wrap="square" rtlCol="0">
            <a:spAutoFit/>
          </a:bodyPr>
          <a:lstStyle/>
          <a:p>
            <a:r>
              <a:rPr lang="vi-VN" altLang="en-US" sz="3200" b="1">
                <a:latin typeface="Times New Roman" panose="02020603050405020304" charset="0"/>
                <a:cs typeface="Times New Roman" panose="02020603050405020304" charset="0"/>
              </a:rPr>
              <a:t>1. </a:t>
            </a:r>
            <a:r>
              <a:rPr lang="en-US" altLang="en-US" sz="3200" b="1">
                <a:latin typeface="Times New Roman" panose="02020603050405020304" charset="0"/>
                <a:cs typeface="Times New Roman" panose="02020603050405020304" charset="0"/>
              </a:rPr>
              <a:t>CÁC PHƯƠNG PHÁP TOKENIZATION</a:t>
            </a:r>
            <a:endParaRPr lang="vi-VN" altLang="en-US" sz="3200" b="1">
              <a:latin typeface="Times New Roman" panose="02020603050405020304" charset="0"/>
              <a:cs typeface="Times New Roman" panose="02020603050405020304" charset="0"/>
            </a:endParaRPr>
          </a:p>
        </p:txBody>
      </p:sp>
      <p:sp>
        <p:nvSpPr>
          <p:cNvPr id="3" name="Text Box 2"/>
          <p:cNvSpPr txBox="1"/>
          <p:nvPr/>
        </p:nvSpPr>
        <p:spPr>
          <a:xfrm>
            <a:off x="357504" y="1828800"/>
            <a:ext cx="10158095" cy="5667385"/>
          </a:xfrm>
          <a:prstGeom prst="rect">
            <a:avLst/>
          </a:prstGeom>
          <a:noFill/>
        </p:spPr>
        <p:txBody>
          <a:bodyPr wrap="square" rtlCol="0">
            <a:spAutoFit/>
          </a:bodyPr>
          <a:lstStyle/>
          <a:p>
            <a:pPr marL="342900" marR="0" lvl="0" indent="-342900" algn="just">
              <a:lnSpc>
                <a:spcPct val="150000"/>
              </a:lnSpc>
              <a:spcBef>
                <a:spcPts val="0"/>
              </a:spcBef>
              <a:spcAft>
                <a:spcPts val="0"/>
              </a:spcAft>
              <a:buFont typeface="Symbol" panose="05050102010706020507" pitchFamily="18" charset="2"/>
              <a:buChar char=""/>
            </a:pPr>
            <a:r>
              <a:rPr lang="vi-VN" altLang="en-US" sz="2800" b="0">
                <a:latin typeface="+mj-lt"/>
                <a:cs typeface="Times New Roman" panose="02020603050405020304" charset="0"/>
              </a:rPr>
              <a:t>Rule-based tokenization</a:t>
            </a:r>
            <a:endParaRPr lang="en-US" altLang="en-US" sz="2800" b="0">
              <a:latin typeface="+mj-lt"/>
              <a:cs typeface="Times New Roman" panose="02020603050405020304" charset="0"/>
            </a:endParaRPr>
          </a:p>
          <a:p>
            <a:pPr marL="342900" indent="-342900" algn="l">
              <a:lnSpc>
                <a:spcPct val="150000"/>
              </a:lnSpc>
              <a:buFont typeface="Wingdings" panose="05000000000000000000" pitchFamily="2" charset="2"/>
              <a:buChar char="ü"/>
            </a:pPr>
            <a:r>
              <a:rPr lang="vi-VN" sz="2400" b="1" i="0">
                <a:solidFill>
                  <a:srgbClr val="0D0D0D"/>
                </a:solidFill>
                <a:effectLst/>
                <a:highlight>
                  <a:srgbClr val="FFFFFF"/>
                </a:highlight>
                <a:latin typeface="+mj-lt"/>
              </a:rPr>
              <a:t>Token hóa dựa trên Khoảng trắng</a:t>
            </a:r>
            <a:r>
              <a:rPr lang="vi-VN" sz="2400" b="0" i="0">
                <a:solidFill>
                  <a:srgbClr val="0D0D0D"/>
                </a:solidFill>
                <a:effectLst/>
                <a:highlight>
                  <a:srgbClr val="FFFFFF"/>
                </a:highlight>
                <a:latin typeface="+mj-lt"/>
              </a:rPr>
              <a:t>: Phân đoạn văn bản dựa trên các ký tự khoảng trắng (dấu cách, tab, dòng mới).</a:t>
            </a:r>
          </a:p>
          <a:p>
            <a:pPr marL="342900" indent="-342900" algn="l">
              <a:lnSpc>
                <a:spcPct val="150000"/>
              </a:lnSpc>
              <a:buFont typeface="Wingdings" panose="05000000000000000000" pitchFamily="2" charset="2"/>
              <a:buChar char="ü"/>
            </a:pPr>
            <a:r>
              <a:rPr lang="vi-VN" sz="2400" b="1" i="0">
                <a:solidFill>
                  <a:srgbClr val="0D0D0D"/>
                </a:solidFill>
                <a:effectLst/>
                <a:highlight>
                  <a:srgbClr val="FFFFFF"/>
                </a:highlight>
                <a:latin typeface="+mj-lt"/>
              </a:rPr>
              <a:t>Token hóa dựa trên Dấu câu</a:t>
            </a:r>
            <a:r>
              <a:rPr lang="vi-VN" sz="2400" b="0" i="0">
                <a:solidFill>
                  <a:srgbClr val="0D0D0D"/>
                </a:solidFill>
                <a:effectLst/>
                <a:highlight>
                  <a:srgbClr val="FFFFFF"/>
                </a:highlight>
                <a:latin typeface="+mj-lt"/>
              </a:rPr>
              <a:t>: Sử dụng các dấu câu như dấu phẩy, dấu chấm để phân tách các token.</a:t>
            </a:r>
          </a:p>
          <a:p>
            <a:pPr marL="342900" indent="-342900" algn="l">
              <a:lnSpc>
                <a:spcPct val="150000"/>
              </a:lnSpc>
              <a:buFont typeface="Wingdings" panose="05000000000000000000" pitchFamily="2" charset="2"/>
              <a:buChar char="ü"/>
            </a:pPr>
            <a:r>
              <a:rPr lang="vi-VN" sz="2400" b="1" i="0">
                <a:solidFill>
                  <a:srgbClr val="0D0D0D"/>
                </a:solidFill>
                <a:effectLst/>
                <a:highlight>
                  <a:srgbClr val="FFFFFF"/>
                </a:highlight>
                <a:latin typeface="+mj-lt"/>
              </a:rPr>
              <a:t>Biểu thức Chính quy</a:t>
            </a:r>
            <a:r>
              <a:rPr lang="vi-VN" sz="2400" b="0" i="0">
                <a:solidFill>
                  <a:srgbClr val="0D0D0D"/>
                </a:solidFill>
                <a:effectLst/>
                <a:highlight>
                  <a:srgbClr val="FFFFFF"/>
                </a:highlight>
                <a:latin typeface="+mj-lt"/>
              </a:rPr>
              <a:t>: Sử dụng biểu thức chính quy để định nghĩa các mẫu phức tạp cho việc token hóa.</a:t>
            </a:r>
          </a:p>
          <a:p>
            <a:pPr marL="342900" indent="-342900" algn="l">
              <a:lnSpc>
                <a:spcPct val="150000"/>
              </a:lnSpc>
              <a:buFont typeface="Wingdings" panose="05000000000000000000" pitchFamily="2" charset="2"/>
              <a:buChar char="ü"/>
            </a:pPr>
            <a:r>
              <a:rPr lang="vi-VN" sz="2400" b="1" i="0">
                <a:solidFill>
                  <a:srgbClr val="0D0D0D"/>
                </a:solidFill>
                <a:effectLst/>
                <a:highlight>
                  <a:srgbClr val="FFFFFF"/>
                </a:highlight>
                <a:latin typeface="+mj-lt"/>
              </a:rPr>
              <a:t>Các Trường hợp Đặc biệt</a:t>
            </a:r>
            <a:r>
              <a:rPr lang="vi-VN" sz="2400" b="0" i="0">
                <a:solidFill>
                  <a:srgbClr val="0D0D0D"/>
                </a:solidFill>
                <a:effectLst/>
                <a:highlight>
                  <a:srgbClr val="FFFFFF"/>
                </a:highlight>
                <a:latin typeface="+mj-lt"/>
              </a:rPr>
              <a:t>: Xử lý các trường hợp đặc biệt như từ viết tắt, số, ngày tháng với các quy tắc cụ thể.</a:t>
            </a:r>
          </a:p>
          <a:p>
            <a:pPr marR="0" lvl="0" algn="just">
              <a:lnSpc>
                <a:spcPct val="150000"/>
              </a:lnSpc>
              <a:spcBef>
                <a:spcPts val="0"/>
              </a:spcBef>
              <a:spcAft>
                <a:spcPts val="0"/>
              </a:spcAft>
            </a:pPr>
            <a:endParaRPr lang="en-US" sz="2400">
              <a:effectLst/>
              <a:latin typeface="+mj-lt"/>
              <a:ea typeface="Times New Roman" panose="02020603050405020304" pitchFamily="18" charset="0"/>
            </a:endParaRPr>
          </a:p>
        </p:txBody>
      </p:sp>
    </p:spTree>
    <p:extLst>
      <p:ext uri="{BB962C8B-B14F-4D97-AF65-F5344CB8AC3E}">
        <p14:creationId xmlns:p14="http://schemas.microsoft.com/office/powerpoint/2010/main" val="1984962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7"/>
          <p:cNvPicPr/>
          <p:nvPr/>
        </p:nvPicPr>
        <p:blipFill>
          <a:blip r:embed="rId3" cstate="print"/>
          <a:stretch>
            <a:fillRect/>
          </a:stretch>
        </p:blipFill>
        <p:spPr>
          <a:xfrm>
            <a:off x="201780" y="161258"/>
            <a:ext cx="1994916" cy="1101852"/>
          </a:xfrm>
          <a:prstGeom prst="rect">
            <a:avLst/>
          </a:prstGeom>
        </p:spPr>
      </p:pic>
      <p:sp>
        <p:nvSpPr>
          <p:cNvPr id="2" name="Text Box 1"/>
          <p:cNvSpPr txBox="1"/>
          <p:nvPr/>
        </p:nvSpPr>
        <p:spPr>
          <a:xfrm>
            <a:off x="2286000" y="419796"/>
            <a:ext cx="10058400" cy="584775"/>
          </a:xfrm>
          <a:prstGeom prst="rect">
            <a:avLst/>
          </a:prstGeom>
          <a:noFill/>
        </p:spPr>
        <p:txBody>
          <a:bodyPr wrap="square" rtlCol="0">
            <a:spAutoFit/>
          </a:bodyPr>
          <a:lstStyle/>
          <a:p>
            <a:r>
              <a:rPr lang="vi-VN" altLang="en-US" sz="3200" b="1">
                <a:latin typeface="Times New Roman" panose="02020603050405020304" charset="0"/>
                <a:cs typeface="Times New Roman" panose="02020603050405020304" charset="0"/>
              </a:rPr>
              <a:t>1. </a:t>
            </a:r>
            <a:r>
              <a:rPr lang="en-US" altLang="en-US" sz="3200" b="1">
                <a:latin typeface="Times New Roman" panose="02020603050405020304" charset="0"/>
                <a:cs typeface="Times New Roman" panose="02020603050405020304" charset="0"/>
              </a:rPr>
              <a:t>CÁC PHƯƠNG PHÁP TOKENIZATION</a:t>
            </a:r>
            <a:endParaRPr lang="vi-VN" altLang="en-US" sz="3200" b="1">
              <a:latin typeface="Times New Roman" panose="02020603050405020304" charset="0"/>
              <a:cs typeface="Times New Roman" panose="02020603050405020304" charset="0"/>
            </a:endParaRPr>
          </a:p>
        </p:txBody>
      </p:sp>
      <p:sp>
        <p:nvSpPr>
          <p:cNvPr id="3" name="Text Box 2"/>
          <p:cNvSpPr txBox="1"/>
          <p:nvPr/>
        </p:nvSpPr>
        <p:spPr>
          <a:xfrm>
            <a:off x="357504" y="1828800"/>
            <a:ext cx="10158095" cy="960328"/>
          </a:xfrm>
          <a:prstGeom prst="rect">
            <a:avLst/>
          </a:prstGeom>
          <a:noFill/>
        </p:spPr>
        <p:txBody>
          <a:bodyPr wrap="square" rtlCol="0">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2000">
                <a:effectLst/>
                <a:latin typeface="Times New Roman" panose="02020603050405020304" pitchFamily="18" charset="0"/>
                <a:ea typeface="Times New Roman" panose="02020603050405020304" pitchFamily="18" charset="0"/>
              </a:rPr>
              <a:t>Whitespace Tokenization: Phương pháp đơn giản nhất, chia văn bản dựa trên khoảng trắng.</a:t>
            </a:r>
          </a:p>
          <a:p>
            <a:pPr marL="0" marR="0" indent="0" algn="just">
              <a:lnSpc>
                <a:spcPct val="150000"/>
              </a:lnSpc>
              <a:spcBef>
                <a:spcPts val="0"/>
              </a:spcBef>
              <a:spcAft>
                <a:spcPts val="0"/>
              </a:spcAft>
            </a:pPr>
            <a:r>
              <a:rPr lang="en-US" sz="2000">
                <a:effectLst/>
                <a:latin typeface="Times New Roman" panose="02020603050405020304" pitchFamily="18" charset="0"/>
                <a:ea typeface="Times New Roman" panose="02020603050405020304" pitchFamily="18" charset="0"/>
              </a:rPr>
              <a:t>Ví dụ: "Tôi yêu NLP" -&gt; ["Tôi", "yêu", "NLP"]</a:t>
            </a:r>
          </a:p>
        </p:txBody>
      </p:sp>
      <p:pic>
        <p:nvPicPr>
          <p:cNvPr id="6" name="Picture 5">
            <a:extLst>
              <a:ext uri="{FF2B5EF4-FFF2-40B4-BE49-F238E27FC236}">
                <a16:creationId xmlns:a16="http://schemas.microsoft.com/office/drawing/2014/main" id="{886750BA-38A5-12F2-2311-F506AF5EEDD4}"/>
              </a:ext>
            </a:extLst>
          </p:cNvPr>
          <p:cNvPicPr>
            <a:picLocks noChangeAspect="1"/>
          </p:cNvPicPr>
          <p:nvPr/>
        </p:nvPicPr>
        <p:blipFill>
          <a:blip r:embed="rId4"/>
          <a:stretch>
            <a:fillRect/>
          </a:stretch>
        </p:blipFill>
        <p:spPr>
          <a:xfrm>
            <a:off x="1532718" y="3195499"/>
            <a:ext cx="7839882" cy="4275125"/>
          </a:xfrm>
          <a:prstGeom prst="rect">
            <a:avLst/>
          </a:prstGeom>
        </p:spPr>
      </p:pic>
    </p:spTree>
    <p:extLst>
      <p:ext uri="{BB962C8B-B14F-4D97-AF65-F5344CB8AC3E}">
        <p14:creationId xmlns:p14="http://schemas.microsoft.com/office/powerpoint/2010/main" val="744349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7"/>
          <p:cNvPicPr/>
          <p:nvPr/>
        </p:nvPicPr>
        <p:blipFill>
          <a:blip r:embed="rId3" cstate="print"/>
          <a:stretch>
            <a:fillRect/>
          </a:stretch>
        </p:blipFill>
        <p:spPr>
          <a:xfrm>
            <a:off x="201780" y="161258"/>
            <a:ext cx="1994916" cy="1101852"/>
          </a:xfrm>
          <a:prstGeom prst="rect">
            <a:avLst/>
          </a:prstGeom>
        </p:spPr>
      </p:pic>
      <p:sp>
        <p:nvSpPr>
          <p:cNvPr id="2" name="Text Box 1"/>
          <p:cNvSpPr txBox="1"/>
          <p:nvPr/>
        </p:nvSpPr>
        <p:spPr>
          <a:xfrm>
            <a:off x="2286000" y="419796"/>
            <a:ext cx="10058400" cy="584775"/>
          </a:xfrm>
          <a:prstGeom prst="rect">
            <a:avLst/>
          </a:prstGeom>
          <a:noFill/>
        </p:spPr>
        <p:txBody>
          <a:bodyPr wrap="square" rtlCol="0">
            <a:spAutoFit/>
          </a:bodyPr>
          <a:lstStyle/>
          <a:p>
            <a:r>
              <a:rPr lang="vi-VN" altLang="en-US" sz="3200" b="1">
                <a:latin typeface="Times New Roman" panose="02020603050405020304" charset="0"/>
                <a:cs typeface="Times New Roman" panose="02020603050405020304" charset="0"/>
              </a:rPr>
              <a:t>1. </a:t>
            </a:r>
            <a:r>
              <a:rPr lang="en-US" altLang="en-US" sz="3200" b="1">
                <a:latin typeface="Times New Roman" panose="02020603050405020304" charset="0"/>
                <a:cs typeface="Times New Roman" panose="02020603050405020304" charset="0"/>
              </a:rPr>
              <a:t>CÁC PHƯƠNG PHÁP TOKENIZATION</a:t>
            </a:r>
            <a:endParaRPr lang="vi-VN" altLang="en-US" sz="3200" b="1">
              <a:latin typeface="Times New Roman" panose="02020603050405020304" charset="0"/>
              <a:cs typeface="Times New Roman" panose="02020603050405020304" charset="0"/>
            </a:endParaRPr>
          </a:p>
        </p:txBody>
      </p:sp>
      <p:sp>
        <p:nvSpPr>
          <p:cNvPr id="3" name="Text Box 2"/>
          <p:cNvSpPr txBox="1"/>
          <p:nvPr/>
        </p:nvSpPr>
        <p:spPr>
          <a:xfrm>
            <a:off x="357504" y="1828800"/>
            <a:ext cx="10158095" cy="1687963"/>
          </a:xfrm>
          <a:prstGeom prst="rect">
            <a:avLst/>
          </a:prstGeom>
          <a:noFill/>
        </p:spPr>
        <p:txBody>
          <a:bodyPr wrap="square" rtlCol="0">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2400">
                <a:effectLst/>
                <a:latin typeface="Times New Roman" panose="02020603050405020304" pitchFamily="18" charset="0"/>
                <a:ea typeface="Times New Roman" panose="02020603050405020304" pitchFamily="18" charset="0"/>
              </a:rPr>
              <a:t>Dictionary-based Tokenization: Sử dụng từ điển để xác định các từ trong văn bản. Phương pháp này hiệu quả với các ngôn ngữ không có khoảng trắng như tiếng Trung.</a:t>
            </a:r>
          </a:p>
        </p:txBody>
      </p:sp>
      <p:pic>
        <p:nvPicPr>
          <p:cNvPr id="5" name="Picture 4">
            <a:extLst>
              <a:ext uri="{FF2B5EF4-FFF2-40B4-BE49-F238E27FC236}">
                <a16:creationId xmlns:a16="http://schemas.microsoft.com/office/drawing/2014/main" id="{F6EDEE99-48B5-04C1-E242-942F646A6513}"/>
              </a:ext>
            </a:extLst>
          </p:cNvPr>
          <p:cNvPicPr>
            <a:picLocks noChangeAspect="1"/>
          </p:cNvPicPr>
          <p:nvPr/>
        </p:nvPicPr>
        <p:blipFill>
          <a:blip r:embed="rId4"/>
          <a:stretch>
            <a:fillRect/>
          </a:stretch>
        </p:blipFill>
        <p:spPr>
          <a:xfrm>
            <a:off x="2819400" y="3494578"/>
            <a:ext cx="6324600" cy="3448835"/>
          </a:xfrm>
          <a:prstGeom prst="rect">
            <a:avLst/>
          </a:prstGeom>
        </p:spPr>
      </p:pic>
    </p:spTree>
    <p:extLst>
      <p:ext uri="{BB962C8B-B14F-4D97-AF65-F5344CB8AC3E}">
        <p14:creationId xmlns:p14="http://schemas.microsoft.com/office/powerpoint/2010/main" val="3510315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7"/>
          <p:cNvPicPr/>
          <p:nvPr/>
        </p:nvPicPr>
        <p:blipFill>
          <a:blip r:embed="rId3" cstate="print"/>
          <a:stretch>
            <a:fillRect/>
          </a:stretch>
        </p:blipFill>
        <p:spPr>
          <a:xfrm>
            <a:off x="201780" y="161258"/>
            <a:ext cx="1994916" cy="1101852"/>
          </a:xfrm>
          <a:prstGeom prst="rect">
            <a:avLst/>
          </a:prstGeom>
        </p:spPr>
      </p:pic>
      <p:sp>
        <p:nvSpPr>
          <p:cNvPr id="2" name="Text Box 1"/>
          <p:cNvSpPr txBox="1"/>
          <p:nvPr/>
        </p:nvSpPr>
        <p:spPr>
          <a:xfrm>
            <a:off x="2286000" y="419796"/>
            <a:ext cx="10058400" cy="584775"/>
          </a:xfrm>
          <a:prstGeom prst="rect">
            <a:avLst/>
          </a:prstGeom>
          <a:noFill/>
        </p:spPr>
        <p:txBody>
          <a:bodyPr wrap="square" rtlCol="0">
            <a:spAutoFit/>
          </a:bodyPr>
          <a:lstStyle/>
          <a:p>
            <a:r>
              <a:rPr lang="vi-VN" altLang="en-US" sz="3200" b="1">
                <a:latin typeface="Times New Roman" panose="02020603050405020304" charset="0"/>
                <a:cs typeface="Times New Roman" panose="02020603050405020304" charset="0"/>
              </a:rPr>
              <a:t>1. </a:t>
            </a:r>
            <a:r>
              <a:rPr lang="en-US" altLang="en-US" sz="3200" b="1">
                <a:latin typeface="Times New Roman" panose="02020603050405020304" charset="0"/>
                <a:cs typeface="Times New Roman" panose="02020603050405020304" charset="0"/>
              </a:rPr>
              <a:t>CÁC PHƯƠNG PHÁP TOKENIZATION</a:t>
            </a:r>
            <a:endParaRPr lang="vi-VN" altLang="en-US" sz="3200" b="1">
              <a:latin typeface="Times New Roman" panose="02020603050405020304" charset="0"/>
              <a:cs typeface="Times New Roman" panose="02020603050405020304" charset="0"/>
            </a:endParaRPr>
          </a:p>
        </p:txBody>
      </p:sp>
      <p:pic>
        <p:nvPicPr>
          <p:cNvPr id="6" name="Picture 5">
            <a:extLst>
              <a:ext uri="{FF2B5EF4-FFF2-40B4-BE49-F238E27FC236}">
                <a16:creationId xmlns:a16="http://schemas.microsoft.com/office/drawing/2014/main" id="{E250448B-A168-8DA8-4895-135D2CC2A827}"/>
              </a:ext>
            </a:extLst>
          </p:cNvPr>
          <p:cNvPicPr>
            <a:picLocks noChangeAspect="1"/>
          </p:cNvPicPr>
          <p:nvPr/>
        </p:nvPicPr>
        <p:blipFill>
          <a:blip r:embed="rId4"/>
          <a:stretch>
            <a:fillRect/>
          </a:stretch>
        </p:blipFill>
        <p:spPr>
          <a:xfrm>
            <a:off x="407424" y="1828800"/>
            <a:ext cx="10157952" cy="5791200"/>
          </a:xfrm>
          <a:prstGeom prst="rect">
            <a:avLst/>
          </a:prstGeom>
        </p:spPr>
      </p:pic>
    </p:spTree>
    <p:extLst>
      <p:ext uri="{BB962C8B-B14F-4D97-AF65-F5344CB8AC3E}">
        <p14:creationId xmlns:p14="http://schemas.microsoft.com/office/powerpoint/2010/main" val="416354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7"/>
          <p:cNvPicPr/>
          <p:nvPr/>
        </p:nvPicPr>
        <p:blipFill>
          <a:blip r:embed="rId3" cstate="print"/>
          <a:stretch>
            <a:fillRect/>
          </a:stretch>
        </p:blipFill>
        <p:spPr>
          <a:xfrm>
            <a:off x="291084" y="279908"/>
            <a:ext cx="1994916" cy="1101852"/>
          </a:xfrm>
          <a:prstGeom prst="rect">
            <a:avLst/>
          </a:prstGeom>
        </p:spPr>
      </p:pic>
      <p:sp>
        <p:nvSpPr>
          <p:cNvPr id="7" name="TextBox 6">
            <a:extLst>
              <a:ext uri="{FF2B5EF4-FFF2-40B4-BE49-F238E27FC236}">
                <a16:creationId xmlns:a16="http://schemas.microsoft.com/office/drawing/2014/main" id="{69C991EB-865E-30DC-EE76-519D9B2E4AAF}"/>
              </a:ext>
            </a:extLst>
          </p:cNvPr>
          <p:cNvSpPr txBox="1"/>
          <p:nvPr/>
        </p:nvSpPr>
        <p:spPr>
          <a:xfrm>
            <a:off x="2875280" y="700516"/>
            <a:ext cx="5486400" cy="584775"/>
          </a:xfrm>
          <a:prstGeom prst="rect">
            <a:avLst/>
          </a:prstGeom>
          <a:noFill/>
        </p:spPr>
        <p:txBody>
          <a:bodyPr wrap="square">
            <a:spAutoFit/>
          </a:bodyPr>
          <a:lstStyle/>
          <a:p>
            <a:r>
              <a:rPr lang="en-US" sz="3200" b="1" i="0">
                <a:latin typeface="Times New Roman" panose="02020603050405020304" charset="0"/>
                <a:cs typeface="Times New Roman" panose="02020603050405020304" charset="0"/>
              </a:rPr>
              <a:t>Subword tokenization </a:t>
            </a:r>
            <a:endParaRPr lang="en-US" sz="3200" b="1"/>
          </a:p>
        </p:txBody>
      </p:sp>
      <p:pic>
        <p:nvPicPr>
          <p:cNvPr id="10" name="Picture 9">
            <a:extLst>
              <a:ext uri="{FF2B5EF4-FFF2-40B4-BE49-F238E27FC236}">
                <a16:creationId xmlns:a16="http://schemas.microsoft.com/office/drawing/2014/main" id="{163FD31D-B9E0-46E0-C18F-5CD68E15ADC6}"/>
              </a:ext>
            </a:extLst>
          </p:cNvPr>
          <p:cNvPicPr>
            <a:picLocks noChangeAspect="1"/>
          </p:cNvPicPr>
          <p:nvPr/>
        </p:nvPicPr>
        <p:blipFill>
          <a:blip r:embed="rId4"/>
          <a:stretch>
            <a:fillRect/>
          </a:stretch>
        </p:blipFill>
        <p:spPr>
          <a:xfrm>
            <a:off x="1559910" y="1524000"/>
            <a:ext cx="7620000" cy="2068286"/>
          </a:xfrm>
          <a:prstGeom prst="rect">
            <a:avLst/>
          </a:prstGeom>
        </p:spPr>
      </p:pic>
      <p:pic>
        <p:nvPicPr>
          <p:cNvPr id="12" name="Picture 11">
            <a:extLst>
              <a:ext uri="{FF2B5EF4-FFF2-40B4-BE49-F238E27FC236}">
                <a16:creationId xmlns:a16="http://schemas.microsoft.com/office/drawing/2014/main" id="{079890BA-553F-47F8-1917-32573DF37F1C}"/>
              </a:ext>
            </a:extLst>
          </p:cNvPr>
          <p:cNvPicPr>
            <a:picLocks noChangeAspect="1"/>
          </p:cNvPicPr>
          <p:nvPr/>
        </p:nvPicPr>
        <p:blipFill>
          <a:blip r:embed="rId5"/>
          <a:stretch>
            <a:fillRect/>
          </a:stretch>
        </p:blipFill>
        <p:spPr>
          <a:xfrm>
            <a:off x="2286000" y="4114800"/>
            <a:ext cx="6167820" cy="377577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7"/>
          <p:cNvPicPr/>
          <p:nvPr/>
        </p:nvPicPr>
        <p:blipFill>
          <a:blip r:embed="rId3" cstate="print"/>
          <a:stretch>
            <a:fillRect/>
          </a:stretch>
        </p:blipFill>
        <p:spPr>
          <a:xfrm>
            <a:off x="291084" y="279908"/>
            <a:ext cx="1994916" cy="1101852"/>
          </a:xfrm>
          <a:prstGeom prst="rect">
            <a:avLst/>
          </a:prstGeom>
        </p:spPr>
      </p:pic>
      <p:sp>
        <p:nvSpPr>
          <p:cNvPr id="4" name="Text Box 3"/>
          <p:cNvSpPr txBox="1"/>
          <p:nvPr/>
        </p:nvSpPr>
        <p:spPr>
          <a:xfrm>
            <a:off x="533400" y="1769745"/>
            <a:ext cx="10439400" cy="1077218"/>
          </a:xfrm>
          <a:prstGeom prst="rect">
            <a:avLst/>
          </a:prstGeom>
          <a:noFill/>
        </p:spPr>
        <p:txBody>
          <a:bodyPr wrap="square" rtlCol="0">
            <a:spAutoFit/>
          </a:bodyPr>
          <a:lstStyle/>
          <a:p>
            <a:pPr marL="0" indent="0"/>
            <a:r>
              <a:rPr lang="en-US" sz="3200">
                <a:effectLst/>
                <a:latin typeface="Times New Roman" panose="02020603050405020304" pitchFamily="18" charset="0"/>
                <a:ea typeface="Times New Roman" panose="02020603050405020304" pitchFamily="18" charset="0"/>
              </a:rPr>
              <a:t>BPE hoạt động bằng cách lặp lại việc tìm và thay thế cặp byte xuất hiện nhiều nhất trong văn bản với một token duy nhất.</a:t>
            </a:r>
            <a:endParaRPr lang="en-US" sz="4400" b="0">
              <a:latin typeface="Times New Roman" panose="02020603050405020304" charset="0"/>
              <a:cs typeface="Calibri" panose="020F0502020204030204" charset="0"/>
            </a:endParaRPr>
          </a:p>
        </p:txBody>
      </p:sp>
      <p:sp>
        <p:nvSpPr>
          <p:cNvPr id="7" name="TextBox 6">
            <a:extLst>
              <a:ext uri="{FF2B5EF4-FFF2-40B4-BE49-F238E27FC236}">
                <a16:creationId xmlns:a16="http://schemas.microsoft.com/office/drawing/2014/main" id="{69C991EB-865E-30DC-EE76-519D9B2E4AAF}"/>
              </a:ext>
            </a:extLst>
          </p:cNvPr>
          <p:cNvSpPr txBox="1"/>
          <p:nvPr/>
        </p:nvSpPr>
        <p:spPr>
          <a:xfrm>
            <a:off x="2875280" y="700516"/>
            <a:ext cx="5486400" cy="584775"/>
          </a:xfrm>
          <a:prstGeom prst="rect">
            <a:avLst/>
          </a:prstGeom>
          <a:noFill/>
        </p:spPr>
        <p:txBody>
          <a:bodyPr wrap="square">
            <a:spAutoFit/>
          </a:bodyPr>
          <a:lstStyle/>
          <a:p>
            <a:r>
              <a:rPr lang="en-US" sz="3200" b="1">
                <a:latin typeface="Times New Roman" panose="02020603050405020304" charset="0"/>
                <a:cs typeface="Times New Roman" panose="02020603050405020304" charset="0"/>
              </a:rPr>
              <a:t>Byte Pair Encoding</a:t>
            </a:r>
            <a:endParaRPr lang="en-US" sz="3200" b="1"/>
          </a:p>
        </p:txBody>
      </p:sp>
      <p:pic>
        <p:nvPicPr>
          <p:cNvPr id="10242" name="Picture 2" descr="Complete Guide to Subword Tokenization Methods in the Neural Era">
            <a:extLst>
              <a:ext uri="{FF2B5EF4-FFF2-40B4-BE49-F238E27FC236}">
                <a16:creationId xmlns:a16="http://schemas.microsoft.com/office/drawing/2014/main" id="{5E98E4C1-385A-6F76-B5F2-BEC37DB440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380" y="2938988"/>
            <a:ext cx="10577271" cy="3385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750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1155</Words>
  <Application>Microsoft Office PowerPoint</Application>
  <PresentationFormat>Custom</PresentationFormat>
  <Paragraphs>78</Paragraphs>
  <Slides>33</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Symbol</vt:lpstr>
      <vt:lpstr>Times New Roman</vt:lpstr>
      <vt:lpstr>Wingdings</vt:lpstr>
      <vt:lpstr>Office Theme</vt:lpstr>
      <vt:lpstr>BÁO CÁO CUỐI KÌ Natural Language 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2 essay  presentation</dc:title>
  <dc:subject>PptxGenJS Presentation</dc:subject>
  <dc:creator>PptxGenJS</dc:creator>
  <cp:lastModifiedBy>Duuu Ngang Ngược</cp:lastModifiedBy>
  <cp:revision>77</cp:revision>
  <dcterms:created xsi:type="dcterms:W3CDTF">2024-04-22T11:56:00Z</dcterms:created>
  <dcterms:modified xsi:type="dcterms:W3CDTF">2024-05-22T01:47:07Z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2024-04-16T09:00:00Z</vt:filetime>
  </property>
  <property fmtid="{D5CDD505-2E9C-101B-9397-08002B2CF9AE}" pid="3" name="Creator">
    <vt:lpwstr>Microsoft® PowerPoint® for Microsoft 365</vt:lpwstr>
  </property>
  <property fmtid="{D5CDD505-2E9C-101B-9397-08002B2CF9AE}" pid="4" name="LastSaved">
    <vt:filetime>2024-04-26T09:00:00Z</vt:filetime>
  </property>
  <property fmtid="{D5CDD505-2E9C-101B-9397-08002B2CF9AE}" pid="5" name="Producer">
    <vt:lpwstr>3-Heights(TM) PDF Security Shell 4.8.25.2 (http://www.pdf-tools.com)</vt:lpwstr>
  </property>
  <property fmtid="{D5CDD505-2E9C-101B-9397-08002B2CF9AE}" pid="6" name="ICV">
    <vt:lpwstr>911D82DB4C7B47928A056A5482E2DACF_13</vt:lpwstr>
  </property>
  <property fmtid="{D5CDD505-2E9C-101B-9397-08002B2CF9AE}" pid="7" name="KSOProductBuildVer">
    <vt:lpwstr>1033-12.2.0.13472</vt:lpwstr>
  </property>
</Properties>
</file>