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581"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942A2A-C7E1-44DC-BC76-5177B821A61B}"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2699105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42A2A-C7E1-44DC-BC76-5177B821A61B}"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210683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42A2A-C7E1-44DC-BC76-5177B821A61B}"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180953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42A2A-C7E1-44DC-BC76-5177B821A61B}"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184071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942A2A-C7E1-44DC-BC76-5177B821A61B}"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154615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942A2A-C7E1-44DC-BC76-5177B821A61B}"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36934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942A2A-C7E1-44DC-BC76-5177B821A61B}" type="datetimeFigureOut">
              <a:rPr lang="en-US" smtClean="0"/>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356761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942A2A-C7E1-44DC-BC76-5177B821A61B}" type="datetimeFigureOut">
              <a:rPr lang="en-US" smtClean="0"/>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348012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42A2A-C7E1-44DC-BC76-5177B821A61B}" type="datetimeFigureOut">
              <a:rPr lang="en-US" smtClean="0"/>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314335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942A2A-C7E1-44DC-BC76-5177B821A61B}"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261980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942A2A-C7E1-44DC-BC76-5177B821A61B}"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13766-0C54-49C6-816D-D89E0C746BE9}" type="slidenum">
              <a:rPr lang="en-US" smtClean="0"/>
              <a:t>‹#›</a:t>
            </a:fld>
            <a:endParaRPr lang="en-US"/>
          </a:p>
        </p:txBody>
      </p:sp>
    </p:spTree>
    <p:extLst>
      <p:ext uri="{BB962C8B-B14F-4D97-AF65-F5344CB8AC3E}">
        <p14:creationId xmlns:p14="http://schemas.microsoft.com/office/powerpoint/2010/main" val="323864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42A2A-C7E1-44DC-BC76-5177B821A61B}" type="datetimeFigureOut">
              <a:rPr lang="en-US" smtClean="0"/>
              <a:t>12/27/2020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13766-0C54-49C6-816D-D89E0C746BE9}" type="slidenum">
              <a:rPr lang="en-US" smtClean="0"/>
              <a:t>‹#›</a:t>
            </a:fld>
            <a:endParaRPr lang="en-US"/>
          </a:p>
        </p:txBody>
      </p:sp>
    </p:spTree>
    <p:extLst>
      <p:ext uri="{BB962C8B-B14F-4D97-AF65-F5344CB8AC3E}">
        <p14:creationId xmlns:p14="http://schemas.microsoft.com/office/powerpoint/2010/main" val="254365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2475" y="2414016"/>
            <a:ext cx="10687050" cy="4242816"/>
          </a:xfrm>
        </p:spPr>
        <p:txBody>
          <a:bodyPr>
            <a:normAutofit/>
          </a:bodyPr>
          <a:lstStyle/>
          <a:p>
            <a:endParaRPr lang="en-US" smtClean="0"/>
          </a:p>
          <a:p>
            <a:r>
              <a:rPr lang="en-US" sz="4000" b="1" smtClean="0">
                <a:solidFill>
                  <a:srgbClr val="00B0F0"/>
                </a:solidFill>
                <a:latin typeface="Open Sans" panose="020B0606030504020204" pitchFamily="34" charset="0"/>
                <a:ea typeface="Open Sans" panose="020B0606030504020204" pitchFamily="34" charset="0"/>
                <a:cs typeface="Open Sans" panose="020B0606030504020204" pitchFamily="34" charset="0"/>
              </a:rPr>
              <a:t>BÀI THUYẾT TRÌNH</a:t>
            </a:r>
          </a:p>
          <a:p>
            <a:endParaRPr lang="en-US" sz="4000" b="1" smtClean="0">
              <a:latin typeface="Open Sans" panose="020B0606030504020204" pitchFamily="34" charset="0"/>
              <a:ea typeface="Open Sans" panose="020B0606030504020204" pitchFamily="34" charset="0"/>
              <a:cs typeface="Open Sans" panose="020B0606030504020204" pitchFamily="34" charset="0"/>
            </a:endParaRPr>
          </a:p>
          <a:p>
            <a:r>
              <a:rPr lang="en-US" sz="3200" smtClean="0">
                <a:solidFill>
                  <a:srgbClr val="002060"/>
                </a:solidFill>
                <a:latin typeface="Open Sans" panose="020B0606030504020204" pitchFamily="34" charset="0"/>
                <a:ea typeface="Open Sans" panose="020B0606030504020204" pitchFamily="34" charset="0"/>
                <a:cs typeface="Open Sans" panose="020B0606030504020204" pitchFamily="34" charset="0"/>
              </a:rPr>
              <a:t>Đề tài: Xây dựng website đăng ký khám chữa bệnh</a:t>
            </a:r>
          </a:p>
          <a:p>
            <a:endParaRPr lang="en-US" sz="3200">
              <a:latin typeface="Open Sans" panose="020B0606030504020204" pitchFamily="34" charset="0"/>
              <a:ea typeface="Open Sans" panose="020B0606030504020204" pitchFamily="34" charset="0"/>
              <a:cs typeface="Open Sans" panose="020B0606030504020204" pitchFamily="34" charset="0"/>
            </a:endParaRPr>
          </a:p>
          <a:p>
            <a:endParaRPr lang="en-US" sz="3200" smtClean="0">
              <a:latin typeface="Open Sans" panose="020B0606030504020204" pitchFamily="34" charset="0"/>
              <a:ea typeface="Open Sans" panose="020B0606030504020204" pitchFamily="34" charset="0"/>
              <a:cs typeface="Open Sans" panose="020B0606030504020204" pitchFamily="34" charset="0"/>
            </a:endParaRPr>
          </a:p>
          <a:p>
            <a:pPr algn="r"/>
            <a:r>
              <a:rPr lang="en-US" sz="2000" i="1" smtClean="0">
                <a:latin typeface="Open Sans" panose="020B0606030504020204" pitchFamily="34" charset="0"/>
                <a:ea typeface="Open Sans" panose="020B0606030504020204" pitchFamily="34" charset="0"/>
                <a:cs typeface="Open Sans" panose="020B0606030504020204" pitchFamily="34" charset="0"/>
              </a:rPr>
              <a:t>Tp.HCM, ngày 27 tháng 12 năm 2020</a:t>
            </a:r>
            <a:endParaRPr lang="en-US" sz="2000" i="1">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2"/>
          <a:stretch>
            <a:fillRect/>
          </a:stretch>
        </p:blipFill>
        <p:spPr>
          <a:xfrm>
            <a:off x="752475" y="190690"/>
            <a:ext cx="10687050" cy="2124075"/>
          </a:xfrm>
          <a:prstGeom prst="rect">
            <a:avLst/>
          </a:prstGeom>
        </p:spPr>
      </p:pic>
    </p:spTree>
    <p:extLst>
      <p:ext uri="{BB962C8B-B14F-4D97-AF65-F5344CB8AC3E}">
        <p14:creationId xmlns:p14="http://schemas.microsoft.com/office/powerpoint/2010/main" val="607175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2788285"/>
            <a:ext cx="10515600" cy="1325563"/>
          </a:xfrm>
        </p:spPr>
        <p:txBody>
          <a:bodyPr>
            <a:normAutofit fontScale="90000"/>
          </a:bodyPr>
          <a:lstStyle/>
          <a:p>
            <a:pPr>
              <a:lnSpc>
                <a:spcPct val="150000"/>
              </a:lnSpc>
            </a:pPr>
            <a:r>
              <a:rPr lang="en-US" smtClean="0">
                <a:solidFill>
                  <a:srgbClr val="00B0F0"/>
                </a:solidFill>
              </a:rPr>
              <a:t>Cảm ơn quý thầy và mọi người đã lắng nghe</a:t>
            </a:r>
            <a:br>
              <a:rPr lang="en-US" smtClean="0">
                <a:solidFill>
                  <a:srgbClr val="00B0F0"/>
                </a:solidFill>
              </a:rPr>
            </a:br>
            <a:r>
              <a:rPr lang="en-US" smtClean="0">
                <a:solidFill>
                  <a:srgbClr val="00B0F0"/>
                </a:solidFill>
              </a:rPr>
              <a:t>Kính chúc cuộc thi thành công tốt đẹp.</a:t>
            </a:r>
            <a:endParaRPr lang="en-US">
              <a:solidFill>
                <a:srgbClr val="00B0F0"/>
              </a:solidFill>
            </a:endParaRPr>
          </a:p>
        </p:txBody>
      </p:sp>
    </p:spTree>
    <p:extLst>
      <p:ext uri="{BB962C8B-B14F-4D97-AF65-F5344CB8AC3E}">
        <p14:creationId xmlns:p14="http://schemas.microsoft.com/office/powerpoint/2010/main" val="3067132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6888"/>
            <a:ext cx="10515600" cy="5930075"/>
          </a:xfrm>
        </p:spPr>
        <p:txBody>
          <a:bodyPr/>
          <a:lstStyle/>
          <a:p>
            <a:pPr>
              <a:lnSpc>
                <a:spcPct val="150000"/>
              </a:lnSpc>
            </a:pPr>
            <a:r>
              <a:rPr lang="en-US" sz="3200" smtClean="0">
                <a:solidFill>
                  <a:srgbClr val="00B0F0"/>
                </a:solidFill>
                <a:latin typeface="Open Sans" panose="020B0606030504020204" pitchFamily="34" charset="0"/>
                <a:ea typeface="Open Sans" panose="020B0606030504020204" pitchFamily="34" charset="0"/>
                <a:cs typeface="Open Sans" panose="020B0606030504020204" pitchFamily="34" charset="0"/>
              </a:rPr>
              <a:t>Đơn vị: </a:t>
            </a:r>
          </a:p>
          <a:p>
            <a:pPr lvl="1">
              <a:lnSpc>
                <a:spcPct val="150000"/>
              </a:lnSpc>
              <a:buFont typeface="Wingdings" panose="05000000000000000000" pitchFamily="2" charset="2"/>
              <a:buChar char="Ø"/>
            </a:pPr>
            <a:r>
              <a:rPr lang="en-US">
                <a:latin typeface="Open Sans" panose="020B0606030504020204" pitchFamily="34" charset="0"/>
                <a:ea typeface="Open Sans" panose="020B0606030504020204" pitchFamily="34" charset="0"/>
                <a:cs typeface="Open Sans" panose="020B0606030504020204" pitchFamily="34" charset="0"/>
              </a:rPr>
              <a:t>T</a:t>
            </a:r>
            <a:r>
              <a:rPr lang="en-US" smtClean="0">
                <a:latin typeface="Open Sans" panose="020B0606030504020204" pitchFamily="34" charset="0"/>
                <a:ea typeface="Open Sans" panose="020B0606030504020204" pitchFamily="34" charset="0"/>
                <a:cs typeface="Open Sans" panose="020B0606030504020204" pitchFamily="34" charset="0"/>
              </a:rPr>
              <a:t>rường Đại học Quốc tế Sài Gòn</a:t>
            </a:r>
            <a:endParaRPr lang="en-US">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3200" smtClean="0">
                <a:solidFill>
                  <a:srgbClr val="00B0F0"/>
                </a:solidFill>
                <a:latin typeface="Open Sans" panose="020B0606030504020204" pitchFamily="34" charset="0"/>
                <a:ea typeface="Open Sans" panose="020B0606030504020204" pitchFamily="34" charset="0"/>
                <a:cs typeface="Open Sans" panose="020B0606030504020204" pitchFamily="34" charset="0"/>
              </a:rPr>
              <a:t>Thành viên:</a:t>
            </a:r>
          </a:p>
          <a:p>
            <a:pPr lvl="1">
              <a:lnSpc>
                <a:spcPct val="150000"/>
              </a:lnSpc>
              <a:buFont typeface="Wingdings" panose="05000000000000000000" pitchFamily="2" charset="2"/>
              <a:buChar char="Ø"/>
            </a:pPr>
            <a:r>
              <a:rPr lang="en-US" smtClean="0">
                <a:latin typeface="Open Sans" panose="020B0606030504020204" pitchFamily="34" charset="0"/>
                <a:ea typeface="Open Sans" panose="020B0606030504020204" pitchFamily="34" charset="0"/>
                <a:cs typeface="Open Sans" panose="020B0606030504020204" pitchFamily="34" charset="0"/>
              </a:rPr>
              <a:t>Trần Văn Đan Trường</a:t>
            </a:r>
          </a:p>
          <a:p>
            <a:pPr lvl="1">
              <a:lnSpc>
                <a:spcPct val="150000"/>
              </a:lnSpc>
              <a:buFont typeface="Wingdings" panose="05000000000000000000" pitchFamily="2" charset="2"/>
              <a:buChar char="Ø"/>
            </a:pPr>
            <a:r>
              <a:rPr lang="en-US" smtClean="0">
                <a:latin typeface="Open Sans" panose="020B0606030504020204" pitchFamily="34" charset="0"/>
                <a:ea typeface="Open Sans" panose="020B0606030504020204" pitchFamily="34" charset="0"/>
                <a:cs typeface="Open Sans" panose="020B0606030504020204" pitchFamily="34" charset="0"/>
              </a:rPr>
              <a:t>Phạm Nguyễn Hữu Phương</a:t>
            </a:r>
          </a:p>
          <a:p>
            <a:pPr lvl="1">
              <a:lnSpc>
                <a:spcPct val="150000"/>
              </a:lnSpc>
              <a:buFont typeface="Wingdings" panose="05000000000000000000" pitchFamily="2" charset="2"/>
              <a:buChar char="Ø"/>
            </a:pPr>
            <a:r>
              <a:rPr lang="en-US" smtClean="0">
                <a:latin typeface="Open Sans" panose="020B0606030504020204" pitchFamily="34" charset="0"/>
                <a:ea typeface="Open Sans" panose="020B0606030504020204" pitchFamily="34" charset="0"/>
                <a:cs typeface="Open Sans" panose="020B0606030504020204" pitchFamily="34" charset="0"/>
              </a:rPr>
              <a:t>Lê Bùi Phương An</a:t>
            </a:r>
            <a:endParaRPr lang="en-US">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74171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#Nội dung	</a:t>
            </a:r>
            <a:endParaRPr lang="en-US">
              <a:solidFill>
                <a:srgbClr val="00B0F0"/>
              </a:solidFill>
            </a:endParaRP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smtClean="0"/>
              <a:t>Giới thiệu đề tài</a:t>
            </a:r>
          </a:p>
          <a:p>
            <a:pPr marL="514350" indent="-514350">
              <a:lnSpc>
                <a:spcPct val="150000"/>
              </a:lnSpc>
              <a:buFont typeface="+mj-lt"/>
              <a:buAutoNum type="arabicPeriod"/>
            </a:pPr>
            <a:r>
              <a:rPr lang="en-US" smtClean="0"/>
              <a:t>Tính sáng tạo, khả năng sử dụng trong cuộc sống, kết quả đạt được</a:t>
            </a:r>
          </a:p>
          <a:p>
            <a:pPr marL="514350" indent="-514350">
              <a:lnSpc>
                <a:spcPct val="150000"/>
              </a:lnSpc>
              <a:buFont typeface="+mj-lt"/>
              <a:buAutoNum type="arabicPeriod"/>
            </a:pPr>
            <a:r>
              <a:rPr lang="en-US" smtClean="0"/>
              <a:t>Demo sản phẩm</a:t>
            </a:r>
            <a:endParaRPr lang="en-US"/>
          </a:p>
        </p:txBody>
      </p:sp>
    </p:spTree>
    <p:extLst>
      <p:ext uri="{BB962C8B-B14F-4D97-AF65-F5344CB8AC3E}">
        <p14:creationId xmlns:p14="http://schemas.microsoft.com/office/powerpoint/2010/main" val="3371018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 Giới thiệu đề tài</a:t>
            </a:r>
            <a:endParaRPr lang="en-US">
              <a:solidFill>
                <a:srgbClr val="00B0F0"/>
              </a:solidFill>
            </a:endParaRPr>
          </a:p>
        </p:txBody>
      </p:sp>
      <p:sp>
        <p:nvSpPr>
          <p:cNvPr id="3" name="Content Placeholder 2"/>
          <p:cNvSpPr>
            <a:spLocks noGrp="1"/>
          </p:cNvSpPr>
          <p:nvPr>
            <p:ph idx="1"/>
          </p:nvPr>
        </p:nvSpPr>
        <p:spPr/>
        <p:txBody>
          <a:bodyPr>
            <a:normAutofit fontScale="92500"/>
          </a:bodyPr>
          <a:lstStyle/>
          <a:p>
            <a:pPr algn="just">
              <a:lnSpc>
                <a:spcPct val="150000"/>
              </a:lnSpc>
            </a:pPr>
            <a:r>
              <a:rPr lang="en-US" sz="2600" smtClean="0">
                <a:latin typeface="Open Sans" panose="020B0606030504020204" pitchFamily="34" charset="0"/>
                <a:ea typeface="Open Sans" panose="020B0606030504020204" pitchFamily="34" charset="0"/>
                <a:cs typeface="Open Sans" panose="020B0606030504020204" pitchFamily="34" charset="0"/>
              </a:rPr>
              <a:t>Xuất phát từ nhu cầu cá nhân về khám chữa bệnh,</a:t>
            </a:r>
          </a:p>
          <a:p>
            <a:pPr algn="just">
              <a:lnSpc>
                <a:spcPct val="150000"/>
              </a:lnSpc>
            </a:pPr>
            <a:r>
              <a:rPr lang="en-US" sz="2600" smtClean="0">
                <a:latin typeface="Open Sans" panose="020B0606030504020204" pitchFamily="34" charset="0"/>
                <a:ea typeface="Open Sans" panose="020B0606030504020204" pitchFamily="34" charset="0"/>
                <a:cs typeface="Open Sans" panose="020B0606030504020204" pitchFamily="34" charset="0"/>
              </a:rPr>
              <a:t>Cuộc sống, công việc ngày càng bận rộn, không có nhiều thời gian để chăm sóc sức khỏe bản thân,</a:t>
            </a:r>
          </a:p>
          <a:p>
            <a:pPr algn="just">
              <a:lnSpc>
                <a:spcPct val="150000"/>
              </a:lnSpc>
            </a:pPr>
            <a:r>
              <a:rPr lang="en-US" sz="2600" smtClean="0">
                <a:latin typeface="Open Sans" panose="020B0606030504020204" pitchFamily="34" charset="0"/>
                <a:ea typeface="Open Sans" panose="020B0606030504020204" pitchFamily="34" charset="0"/>
                <a:cs typeface="Open Sans" panose="020B0606030504020204" pitchFamily="34" charset="0"/>
              </a:rPr>
              <a:t>Một số cơ sở khám chữa bệnh vẫn còn giữ hình thức bốc phiếu thứ tự xác định lượt khám,</a:t>
            </a:r>
          </a:p>
          <a:p>
            <a:pPr algn="just">
              <a:lnSpc>
                <a:spcPct val="150000"/>
              </a:lnSpc>
            </a:pPr>
            <a:r>
              <a:rPr lang="en-US" sz="2600" smtClean="0">
                <a:latin typeface="Open Sans" panose="020B0606030504020204" pitchFamily="34" charset="0"/>
                <a:ea typeface="Open Sans" panose="020B0606030504020204" pitchFamily="34" charset="0"/>
                <a:cs typeface="Open Sans" panose="020B0606030504020204" pitchFamily="34" charset="0"/>
              </a:rPr>
              <a:t>Từ những vấn đề trên, nhóm đã quyết định xây dựng website hỗ trợ công tác đăng ký khám chữa bệnh cho bệnh nhân.</a:t>
            </a:r>
          </a:p>
          <a:p>
            <a:endParaRPr lang="en-US"/>
          </a:p>
        </p:txBody>
      </p:sp>
    </p:spTree>
    <p:extLst>
      <p:ext uri="{BB962C8B-B14F-4D97-AF65-F5344CB8AC3E}">
        <p14:creationId xmlns:p14="http://schemas.microsoft.com/office/powerpoint/2010/main" val="1674262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 Tính sáng tạo của sản phẩm</a:t>
            </a:r>
            <a:endParaRPr lang="en-US">
              <a:solidFill>
                <a:srgbClr val="00B0F0"/>
              </a:solidFill>
            </a:endParaRPr>
          </a:p>
        </p:txBody>
      </p:sp>
      <p:sp>
        <p:nvSpPr>
          <p:cNvPr id="3" name="Content Placeholder 2"/>
          <p:cNvSpPr>
            <a:spLocks noGrp="1"/>
          </p:cNvSpPr>
          <p:nvPr>
            <p:ph idx="1"/>
          </p:nvPr>
        </p:nvSpPr>
        <p:spPr>
          <a:xfrm>
            <a:off x="612648" y="1825624"/>
            <a:ext cx="10741152" cy="4776343"/>
          </a:xfrm>
        </p:spPr>
        <p:txBody>
          <a:bodyPr numCol="2">
            <a:normAutofit/>
          </a:bodyPr>
          <a:lstStyle/>
          <a:p>
            <a:pPr algn="just">
              <a:lnSpc>
                <a:spcPct val="150000"/>
              </a:lnSpc>
            </a:pPr>
            <a:r>
              <a:rPr lang="vi-VN" sz="2400">
                <a:latin typeface="Open Sans" panose="020B0606030504020204" pitchFamily="34" charset="0"/>
                <a:ea typeface="Open Sans" panose="020B0606030504020204" pitchFamily="34" charset="0"/>
                <a:cs typeface="Open Sans" panose="020B0606030504020204" pitchFamily="34" charset="0"/>
              </a:rPr>
              <a:t>Website được tạo ra trên nền tảng ASP.NET MVC nhằm mục đích phục vụ cho nhu cầu khám bệnh mọi đối tượng có nhu cầu. Website có thể là nơi vừa giới thiệu phòng khám vừa là nơi tư vấn và đặt lịch khám chữa </a:t>
            </a:r>
            <a:r>
              <a:rPr lang="vi-VN" sz="2400">
                <a:latin typeface="Open Sans" panose="020B0606030504020204" pitchFamily="34" charset="0"/>
                <a:ea typeface="Open Sans" panose="020B0606030504020204" pitchFamily="34" charset="0"/>
                <a:cs typeface="Open Sans" panose="020B0606030504020204" pitchFamily="34" charset="0"/>
              </a:rPr>
              <a:t>bệnh</a:t>
            </a:r>
            <a:r>
              <a:rPr lang="vi-VN" sz="2400" smtClean="0">
                <a:latin typeface="Open Sans" panose="020B0606030504020204" pitchFamily="34" charset="0"/>
                <a:ea typeface="Open Sans" panose="020B0606030504020204" pitchFamily="34" charset="0"/>
                <a:cs typeface="Open Sans" panose="020B0606030504020204" pitchFamily="34" charset="0"/>
              </a:rPr>
              <a:t>.</a:t>
            </a: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US" sz="1500" i="1" smtClean="0">
                <a:latin typeface="Open Sans" panose="020B0606030504020204" pitchFamily="34" charset="0"/>
                <a:ea typeface="Open Sans" panose="020B0606030504020204" pitchFamily="34" charset="0"/>
                <a:cs typeface="Open Sans" panose="020B0606030504020204" pitchFamily="34" charset="0"/>
              </a:rPr>
              <a:t>                       Hình 1: Giao diện chính của chương trình</a:t>
            </a:r>
          </a:p>
        </p:txBody>
      </p:sp>
      <p:pic>
        <p:nvPicPr>
          <p:cNvPr id="4" name="Picture 3"/>
          <p:cNvPicPr>
            <a:picLocks noChangeAspect="1"/>
          </p:cNvPicPr>
          <p:nvPr/>
        </p:nvPicPr>
        <p:blipFill>
          <a:blip r:embed="rId2"/>
          <a:stretch>
            <a:fillRect/>
          </a:stretch>
        </p:blipFill>
        <p:spPr>
          <a:xfrm>
            <a:off x="5983224" y="1435608"/>
            <a:ext cx="5635752" cy="4489703"/>
          </a:xfrm>
          <a:prstGeom prst="rect">
            <a:avLst/>
          </a:prstGeom>
        </p:spPr>
      </p:pic>
    </p:spTree>
    <p:extLst>
      <p:ext uri="{BB962C8B-B14F-4D97-AF65-F5344CB8AC3E}">
        <p14:creationId xmlns:p14="http://schemas.microsoft.com/office/powerpoint/2010/main" val="1059212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 Tính sáng tạo của sản phẩm (tt)</a:t>
            </a:r>
            <a:endParaRPr lang="en-US">
              <a:solidFill>
                <a:srgbClr val="00B0F0"/>
              </a:solidFill>
            </a:endParaRPr>
          </a:p>
        </p:txBody>
      </p:sp>
      <p:sp>
        <p:nvSpPr>
          <p:cNvPr id="3" name="Content Placeholder 2"/>
          <p:cNvSpPr>
            <a:spLocks noGrp="1"/>
          </p:cNvSpPr>
          <p:nvPr>
            <p:ph idx="1"/>
          </p:nvPr>
        </p:nvSpPr>
        <p:spPr>
          <a:xfrm>
            <a:off x="612648" y="1825624"/>
            <a:ext cx="10741152" cy="4776343"/>
          </a:xfrm>
        </p:spPr>
        <p:txBody>
          <a:bodyPr numCol="2">
            <a:normAutofit fontScale="85000" lnSpcReduction="10000"/>
          </a:bodyPr>
          <a:lstStyle/>
          <a:p>
            <a:pPr algn="just">
              <a:lnSpc>
                <a:spcPct val="150000"/>
              </a:lnSpc>
            </a:pPr>
            <a:r>
              <a:rPr lang="vi-VN" sz="2400">
                <a:latin typeface="Open Sans" panose="020B0606030504020204" pitchFamily="34" charset="0"/>
                <a:ea typeface="Open Sans" panose="020B0606030504020204" pitchFamily="34" charset="0"/>
                <a:cs typeface="Open Sans" panose="020B0606030504020204" pitchFamily="34" charset="0"/>
              </a:rPr>
              <a:t>Người sử dụng sẽ có thể truy cập website trên tất cả các thiết bị bao gồm smartphone, máy tính bảng, laptop  với các kích thước màn hình khác nhau. Họ có thể nhanh chóng trò chuyện với tư vấn viên của phòng khám nhanh chóng mà không cần đăng ký tài khoản hay cung cấp bất kỳ thông tin cá nhân nào để đảm bảo tính bảo mật thông tin. </a:t>
            </a: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US" sz="1500" i="1" smtClean="0">
                <a:latin typeface="Open Sans" panose="020B0606030504020204" pitchFamily="34" charset="0"/>
                <a:ea typeface="Open Sans" panose="020B0606030504020204" pitchFamily="34" charset="0"/>
                <a:cs typeface="Open Sans" panose="020B0606030504020204" pitchFamily="34" charset="0"/>
              </a:rPr>
              <a:t>                      </a:t>
            </a:r>
          </a:p>
          <a:p>
            <a:pPr marL="0" indent="0">
              <a:lnSpc>
                <a:spcPct val="150000"/>
              </a:lnSpc>
              <a:buNone/>
            </a:pPr>
            <a:r>
              <a:rPr lang="en-US" sz="1500" i="1" smtClean="0">
                <a:latin typeface="Open Sans" panose="020B0606030504020204" pitchFamily="34" charset="0"/>
                <a:ea typeface="Open Sans" panose="020B0606030504020204" pitchFamily="34" charset="0"/>
                <a:cs typeface="Open Sans" panose="020B0606030504020204" pitchFamily="34" charset="0"/>
              </a:rPr>
              <a:t>                    Hình 2: Giao diện chương trình khi truy cập bằng điện thoại</a:t>
            </a:r>
          </a:p>
        </p:txBody>
      </p:sp>
      <p:pic>
        <p:nvPicPr>
          <p:cNvPr id="5" name="Picture 4"/>
          <p:cNvPicPr>
            <a:picLocks noChangeAspect="1"/>
          </p:cNvPicPr>
          <p:nvPr/>
        </p:nvPicPr>
        <p:blipFill>
          <a:blip r:embed="rId2"/>
          <a:stretch>
            <a:fillRect/>
          </a:stretch>
        </p:blipFill>
        <p:spPr>
          <a:xfrm>
            <a:off x="6470904" y="1234440"/>
            <a:ext cx="5114544" cy="4864608"/>
          </a:xfrm>
          <a:prstGeom prst="rect">
            <a:avLst/>
          </a:prstGeom>
        </p:spPr>
      </p:pic>
    </p:spTree>
    <p:extLst>
      <p:ext uri="{BB962C8B-B14F-4D97-AF65-F5344CB8AC3E}">
        <p14:creationId xmlns:p14="http://schemas.microsoft.com/office/powerpoint/2010/main" val="1078698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 Tính sáng tạo của sản phẩm (tt)</a:t>
            </a:r>
            <a:endParaRPr lang="en-US">
              <a:solidFill>
                <a:srgbClr val="00B0F0"/>
              </a:solidFill>
            </a:endParaRPr>
          </a:p>
        </p:txBody>
      </p:sp>
      <p:sp>
        <p:nvSpPr>
          <p:cNvPr id="3" name="Content Placeholder 2"/>
          <p:cNvSpPr>
            <a:spLocks noGrp="1"/>
          </p:cNvSpPr>
          <p:nvPr>
            <p:ph idx="1"/>
          </p:nvPr>
        </p:nvSpPr>
        <p:spPr>
          <a:xfrm>
            <a:off x="612648" y="1353312"/>
            <a:ext cx="10741152" cy="5248655"/>
          </a:xfrm>
        </p:spPr>
        <p:txBody>
          <a:bodyPr numCol="2">
            <a:normAutofit/>
          </a:bodyPr>
          <a:lstStyle/>
          <a:p>
            <a:pPr algn="just">
              <a:lnSpc>
                <a:spcPct val="150000"/>
              </a:lnSpc>
            </a:pPr>
            <a:r>
              <a:rPr lang="vi-VN" sz="2400">
                <a:latin typeface="Open Sans" panose="020B0606030504020204" pitchFamily="34" charset="0"/>
                <a:ea typeface="Open Sans" panose="020B0606030504020204" pitchFamily="34" charset="0"/>
                <a:cs typeface="Open Sans" panose="020B0606030504020204" pitchFamily="34" charset="0"/>
              </a:rPr>
              <a:t>Chức năng đặt lịch cho phép người dùng tìm chọn các bác sĩ của khoa mình có nhu cầu khám, tham khảo mức giá  trung bình và sau khi chọn sẽ đến phần điền thông tin để tiến hành lập phiếu hẹn.</a:t>
            </a: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US" sz="1500" i="1" smtClean="0">
                <a:latin typeface="Open Sans" panose="020B0606030504020204" pitchFamily="34" charset="0"/>
                <a:ea typeface="Open Sans" panose="020B0606030504020204" pitchFamily="34" charset="0"/>
                <a:cs typeface="Open Sans" panose="020B0606030504020204" pitchFamily="34" charset="0"/>
              </a:rPr>
              <a:t>                      </a:t>
            </a:r>
          </a:p>
          <a:p>
            <a:pPr marL="0" indent="0">
              <a:lnSpc>
                <a:spcPct val="150000"/>
              </a:lnSpc>
              <a:buNone/>
            </a:pPr>
            <a:r>
              <a:rPr lang="en-US" sz="1500" i="1" smtClean="0">
                <a:latin typeface="Open Sans" panose="020B0606030504020204" pitchFamily="34" charset="0"/>
                <a:ea typeface="Open Sans" panose="020B0606030504020204" pitchFamily="34" charset="0"/>
                <a:cs typeface="Open Sans" panose="020B0606030504020204" pitchFamily="34" charset="0"/>
              </a:rPr>
              <a:t>                   </a:t>
            </a:r>
          </a:p>
          <a:p>
            <a:pPr marL="0" indent="0">
              <a:lnSpc>
                <a:spcPct val="150000"/>
              </a:lnSpc>
              <a:buNone/>
            </a:pPr>
            <a:r>
              <a:rPr lang="en-US" sz="1500" i="1" smtClean="0">
                <a:latin typeface="Open Sans" panose="020B0606030504020204" pitchFamily="34" charset="0"/>
                <a:ea typeface="Open Sans" panose="020B0606030504020204" pitchFamily="34" charset="0"/>
                <a:cs typeface="Open Sans" panose="020B0606030504020204" pitchFamily="34" charset="0"/>
              </a:rPr>
              <a:t>            Hình 3: Giao diện chọn bác sĩ có chuyên ngành phù hợp</a:t>
            </a:r>
          </a:p>
        </p:txBody>
      </p:sp>
      <p:pic>
        <p:nvPicPr>
          <p:cNvPr id="4" name="Picture 3"/>
          <p:cNvPicPr>
            <a:picLocks noChangeAspect="1"/>
          </p:cNvPicPr>
          <p:nvPr/>
        </p:nvPicPr>
        <p:blipFill>
          <a:blip r:embed="rId2"/>
          <a:stretch>
            <a:fillRect/>
          </a:stretch>
        </p:blipFill>
        <p:spPr>
          <a:xfrm>
            <a:off x="6272784" y="1257752"/>
            <a:ext cx="5081015" cy="4429815"/>
          </a:xfrm>
          <a:prstGeom prst="rect">
            <a:avLst/>
          </a:prstGeom>
        </p:spPr>
      </p:pic>
    </p:spTree>
    <p:extLst>
      <p:ext uri="{BB962C8B-B14F-4D97-AF65-F5344CB8AC3E}">
        <p14:creationId xmlns:p14="http://schemas.microsoft.com/office/powerpoint/2010/main" val="190772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 Tính sáng tạo của sản phẩm (tt)</a:t>
            </a:r>
            <a:endParaRPr lang="en-US">
              <a:solidFill>
                <a:srgbClr val="00B0F0"/>
              </a:solidFill>
            </a:endParaRPr>
          </a:p>
        </p:txBody>
      </p:sp>
      <p:sp>
        <p:nvSpPr>
          <p:cNvPr id="3" name="Content Placeholder 2"/>
          <p:cNvSpPr>
            <a:spLocks noGrp="1"/>
          </p:cNvSpPr>
          <p:nvPr>
            <p:ph idx="1"/>
          </p:nvPr>
        </p:nvSpPr>
        <p:spPr>
          <a:xfrm>
            <a:off x="612648" y="1353312"/>
            <a:ext cx="10741152" cy="5248655"/>
          </a:xfrm>
        </p:spPr>
        <p:txBody>
          <a:bodyPr numCol="2">
            <a:normAutofit fontScale="92500"/>
          </a:bodyPr>
          <a:lstStyle/>
          <a:p>
            <a:pPr algn="just">
              <a:lnSpc>
                <a:spcPct val="150000"/>
              </a:lnSpc>
            </a:pPr>
            <a:r>
              <a:rPr lang="vi-VN" sz="2400">
                <a:latin typeface="Open Sans" panose="020B0606030504020204" pitchFamily="34" charset="0"/>
                <a:ea typeface="Open Sans" panose="020B0606030504020204" pitchFamily="34" charset="0"/>
                <a:cs typeface="Open Sans" panose="020B0606030504020204" pitchFamily="34" charset="0"/>
              </a:rPr>
              <a:t>Chức năng trả kết quả giúp người dùng xem kết quả khám bệnh của mình ngay trên website mà không cần có thêm bất cứ giấy tờ nào khác, chỉ cần nhập số điện thoại và mã xác thực in trên phiếu hẹn là họ có thể xem được kết quả khám bệnh của mình và hình ảnh xét nghiệm (nếu có). Ngoài ra người bệnh còn có thể nhận kết quả qua SMS.</a:t>
            </a: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sz="2400" smtClean="0">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US" sz="1500" i="1" smtClean="0">
                <a:latin typeface="Open Sans" panose="020B0606030504020204" pitchFamily="34" charset="0"/>
                <a:ea typeface="Open Sans" panose="020B0606030504020204" pitchFamily="34" charset="0"/>
                <a:cs typeface="Open Sans" panose="020B0606030504020204" pitchFamily="34" charset="0"/>
              </a:rPr>
              <a:t>                      </a:t>
            </a:r>
          </a:p>
          <a:p>
            <a:pPr marL="0" indent="0">
              <a:lnSpc>
                <a:spcPct val="150000"/>
              </a:lnSpc>
              <a:buNone/>
            </a:pPr>
            <a:r>
              <a:rPr lang="en-US" sz="1500" i="1" smtClean="0">
                <a:latin typeface="Open Sans" panose="020B0606030504020204" pitchFamily="34" charset="0"/>
                <a:ea typeface="Open Sans" panose="020B0606030504020204" pitchFamily="34" charset="0"/>
                <a:cs typeface="Open Sans" panose="020B0606030504020204" pitchFamily="34" charset="0"/>
              </a:rPr>
              <a:t>                   </a:t>
            </a:r>
          </a:p>
          <a:p>
            <a:pPr marL="0" indent="0">
              <a:lnSpc>
                <a:spcPct val="150000"/>
              </a:lnSpc>
              <a:buNone/>
            </a:pPr>
            <a:r>
              <a:rPr lang="en-US" sz="1500" i="1" smtClean="0">
                <a:latin typeface="Open Sans" panose="020B0606030504020204" pitchFamily="34" charset="0"/>
                <a:ea typeface="Open Sans" panose="020B0606030504020204" pitchFamily="34" charset="0"/>
                <a:cs typeface="Open Sans" panose="020B0606030504020204" pitchFamily="34" charset="0"/>
              </a:rPr>
              <a:t>                              Hình 4: Giao diện xem kết quả khám bệnh</a:t>
            </a:r>
          </a:p>
        </p:txBody>
      </p:sp>
      <p:pic>
        <p:nvPicPr>
          <p:cNvPr id="5" name="Picture 4"/>
          <p:cNvPicPr>
            <a:picLocks noChangeAspect="1"/>
          </p:cNvPicPr>
          <p:nvPr/>
        </p:nvPicPr>
        <p:blipFill>
          <a:blip r:embed="rId2"/>
          <a:stretch>
            <a:fillRect/>
          </a:stretch>
        </p:blipFill>
        <p:spPr>
          <a:xfrm>
            <a:off x="6135625" y="1353312"/>
            <a:ext cx="5218176" cy="4764024"/>
          </a:xfrm>
          <a:prstGeom prst="rect">
            <a:avLst/>
          </a:prstGeom>
        </p:spPr>
      </p:pic>
    </p:spTree>
    <p:extLst>
      <p:ext uri="{BB962C8B-B14F-4D97-AF65-F5344CB8AC3E}">
        <p14:creationId xmlns:p14="http://schemas.microsoft.com/office/powerpoint/2010/main" val="1676051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 Demo sản phẩm</a:t>
            </a:r>
            <a:endParaRPr lang="en-US">
              <a:solidFill>
                <a:srgbClr val="00B0F0"/>
              </a:solidFill>
            </a:endParaRPr>
          </a:p>
        </p:txBody>
      </p:sp>
    </p:spTree>
    <p:extLst>
      <p:ext uri="{BB962C8B-B14F-4D97-AF65-F5344CB8AC3E}">
        <p14:creationId xmlns:p14="http://schemas.microsoft.com/office/powerpoint/2010/main" val="772777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516</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Open Sans</vt:lpstr>
      <vt:lpstr>Wingdings</vt:lpstr>
      <vt:lpstr>Office Theme</vt:lpstr>
      <vt:lpstr>PowerPoint Presentation</vt:lpstr>
      <vt:lpstr>PowerPoint Presentation</vt:lpstr>
      <vt:lpstr>#Nội dung </vt:lpstr>
      <vt:lpstr>1. Giới thiệu đề tài</vt:lpstr>
      <vt:lpstr>2. Tính sáng tạo của sản phẩm</vt:lpstr>
      <vt:lpstr>2. Tính sáng tạo của sản phẩm (tt)</vt:lpstr>
      <vt:lpstr>2. Tính sáng tạo của sản phẩm (tt)</vt:lpstr>
      <vt:lpstr>2. Tính sáng tạo của sản phẩm (tt)</vt:lpstr>
      <vt:lpstr>3. Demo sản phẩm</vt:lpstr>
      <vt:lpstr>Cảm ơn quý thầy và mọi người đã lắng nghe Kính chúc cuộc thi thành công tốt đẹp.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Trường Trần</dc:creator>
  <cp:lastModifiedBy>Trường Trần</cp:lastModifiedBy>
  <cp:revision>8</cp:revision>
  <dcterms:created xsi:type="dcterms:W3CDTF">2020-12-27T03:10:25Z</dcterms:created>
  <dcterms:modified xsi:type="dcterms:W3CDTF">2020-12-27T04:11:55Z</dcterms:modified>
</cp:coreProperties>
</file>