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0" r:id="rId3"/>
    <p:sldId id="287" r:id="rId4"/>
    <p:sldId id="258" r:id="rId5"/>
    <p:sldId id="257" r:id="rId6"/>
    <p:sldId id="293" r:id="rId7"/>
    <p:sldId id="294" r:id="rId8"/>
    <p:sldId id="259" r:id="rId9"/>
    <p:sldId id="269" r:id="rId10"/>
    <p:sldId id="263" r:id="rId11"/>
    <p:sldId id="264" r:id="rId12"/>
    <p:sldId id="265" r:id="rId13"/>
    <p:sldId id="266" r:id="rId14"/>
    <p:sldId id="268" r:id="rId15"/>
    <p:sldId id="271" r:id="rId16"/>
    <p:sldId id="272" r:id="rId17"/>
    <p:sldId id="276" r:id="rId18"/>
    <p:sldId id="273" r:id="rId19"/>
    <p:sldId id="274" r:id="rId20"/>
    <p:sldId id="275" r:id="rId21"/>
    <p:sldId id="277" r:id="rId22"/>
    <p:sldId id="278" r:id="rId23"/>
    <p:sldId id="279" r:id="rId24"/>
    <p:sldId id="280" r:id="rId25"/>
    <p:sldId id="281" r:id="rId26"/>
    <p:sldId id="282" r:id="rId27"/>
    <p:sldId id="286" r:id="rId28"/>
    <p:sldId id="283" r:id="rId29"/>
    <p:sldId id="284" r:id="rId30"/>
    <p:sldId id="288" r:id="rId31"/>
    <p:sldId id="289" r:id="rId32"/>
    <p:sldId id="290" r:id="rId33"/>
    <p:sldId id="291" r:id="rId34"/>
    <p:sldId id="292" r:id="rId35"/>
    <p:sldId id="267"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7AEEE6-7627-410B-BCFF-A177353B353F}"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510E3-7601-4276-BBC5-E9165C3D6CFC}"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AEEE6-7627-410B-BCFF-A177353B353F}"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510E3-7601-4276-BBC5-E9165C3D6CF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AEEE6-7627-410B-BCFF-A177353B353F}"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510E3-7601-4276-BBC5-E9165C3D6CF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7AEEE6-7627-410B-BCFF-A177353B353F}"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510E3-7601-4276-BBC5-E9165C3D6CF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AEEE6-7627-410B-BCFF-A177353B353F}"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510E3-7601-4276-BBC5-E9165C3D6CF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7AEEE6-7627-410B-BCFF-A177353B353F}"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510E3-7601-4276-BBC5-E9165C3D6CF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7AEEE6-7627-410B-BCFF-A177353B353F}"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510E3-7601-4276-BBC5-E9165C3D6CF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7AEEE6-7627-410B-BCFF-A177353B353F}"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510E3-7601-4276-BBC5-E9165C3D6CF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AEEE6-7627-410B-BCFF-A177353B353F}"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510E3-7601-4276-BBC5-E9165C3D6CF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AEEE6-7627-410B-BCFF-A177353B353F}"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510E3-7601-4276-BBC5-E9165C3D6CF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AEEE6-7627-410B-BCFF-A177353B353F}"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510E3-7601-4276-BBC5-E9165C3D6CFC}"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77AEEE6-7627-410B-BCFF-A177353B353F}" type="datetimeFigureOut">
              <a:rPr lang="en-US" smtClean="0"/>
              <a:t>2/28/2019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28510E3-7601-4276-BBC5-E9165C3D6C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google.com/search?q=mvc+l%C3%BD+thuy%E1%BA%BFt&amp;oq=mvc+l%C3%BD+thuy%E1%BA%BFt&amp;aqs=chrome..69i57.6352j0j7&amp;sourceid=chrome&amp;ie=UTF-8" TargetMode="External"/><Relationship Id="rId2" Type="http://schemas.openxmlformats.org/officeDocument/2006/relationships/hyperlink" Target="http://kienthucweb.net/tim-hieu-mo-hinh-mvc.html" TargetMode="External"/><Relationship Id="rId1" Type="http://schemas.openxmlformats.org/officeDocument/2006/relationships/slideLayout" Target="../slideLayouts/slideLayout7.xml"/><Relationship Id="rId4" Type="http://schemas.openxmlformats.org/officeDocument/2006/relationships/hyperlink" Target="https://vietpro.net.vn/mvc-co-ban-04-lam-viec-voi-model-trong-mvc.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a:p>
            <a:endParaRPr lang="en-US" dirty="0"/>
          </a:p>
        </p:txBody>
      </p:sp>
      <p:sp>
        <p:nvSpPr>
          <p:cNvPr id="5" name="Up Ribbon 4"/>
          <p:cNvSpPr/>
          <p:nvPr/>
        </p:nvSpPr>
        <p:spPr>
          <a:xfrm>
            <a:off x="2514600" y="1371600"/>
            <a:ext cx="3657600" cy="1752600"/>
          </a:xfrm>
          <a:prstGeom prst="ribbon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dirty="0" smtClean="0"/>
              <a:t>MVC</a:t>
            </a:r>
            <a:endParaRPr lang="en-US" sz="4400" dirty="0"/>
          </a:p>
        </p:txBody>
      </p:sp>
      <p:sp>
        <p:nvSpPr>
          <p:cNvPr id="6" name="TextBox 5"/>
          <p:cNvSpPr txBox="1"/>
          <p:nvPr/>
        </p:nvSpPr>
        <p:spPr>
          <a:xfrm>
            <a:off x="2209800" y="4890655"/>
            <a:ext cx="3276600" cy="1569660"/>
          </a:xfrm>
          <a:prstGeom prst="rect">
            <a:avLst/>
          </a:prstGeom>
          <a:noFill/>
          <a:ln>
            <a:solidFill>
              <a:schemeClr val="bg1"/>
            </a:solidFill>
          </a:ln>
        </p:spPr>
        <p:txBody>
          <a:bodyPr wrap="square" rtlCol="0">
            <a:spAutoFit/>
          </a:bodyPr>
          <a:lstStyle/>
          <a:p>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Nhóm</a:t>
            </a:r>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Trần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Thị</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Mỹ</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Nhung</a:t>
            </a:r>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Ngô</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Minh Trinh</a:t>
            </a:r>
          </a:p>
          <a:p>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Trần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Thị</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Cẩm</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Tú</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TextBox 1"/>
          <p:cNvSpPr txBox="1"/>
          <p:nvPr/>
        </p:nvSpPr>
        <p:spPr>
          <a:xfrm>
            <a:off x="2438400" y="457200"/>
            <a:ext cx="4724400" cy="461665"/>
          </a:xfrm>
          <a:prstGeom prst="rect">
            <a:avLst/>
          </a:prstGeom>
          <a:noFill/>
        </p:spPr>
        <p:txBody>
          <a:bodyPr wrap="square" rtlCol="0">
            <a:spAutoFit/>
          </a:bodyPr>
          <a:lstStyle/>
          <a:p>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XÂY DỰNG PHẦN MỀM WEB</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965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92668"/>
            <a:ext cx="7433445"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V. </a:t>
            </a:r>
            <a:r>
              <a:rPr lang="vi-VN" sz="2800" dirty="0" smtClean="0">
                <a:latin typeface="Times New Roman" panose="02020603050405020304" pitchFamily="18" charset="0"/>
                <a:cs typeface="Times New Roman" panose="02020603050405020304" pitchFamily="18" charset="0"/>
              </a:rPr>
              <a:t>Sự </a:t>
            </a:r>
            <a:r>
              <a:rPr lang="vi-VN" sz="2800" dirty="0">
                <a:latin typeface="Times New Roman" panose="02020603050405020304" pitchFamily="18" charset="0"/>
                <a:cs typeface="Times New Roman" panose="02020603050405020304" pitchFamily="18" charset="0"/>
              </a:rPr>
              <a:t>tương tác giữa các lớp trong mô hình MVC</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1371600"/>
            <a:ext cx="7315200" cy="424731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Controller – View sẽ lấy những hình ảnh, nút bấm…hoặc hiển thị dữ liệu được trả ra từ Controller để người dùng có thể quan sát và thao tác</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Controller – Model là luồng xử lý khi controller tiếp nhận yêu cầu và các tham số đầu vào từ người dùng, controller sẽ sử dụng các lớp/hàm trong Model cần thiết để lấy ra những dữ liệu chính xác</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View – Model có thể tương tác với nhau mà không qua Controller, nó chỉ đảm nhận hiển thị dữ liệu chứ không phải qua bất kỳ xử lý nghiệp vụ logics nào.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3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92668"/>
            <a:ext cx="695754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VI. </a:t>
            </a:r>
            <a:r>
              <a:rPr lang="vi-VN" sz="2800" dirty="0">
                <a:latin typeface="Times New Roman" panose="02020603050405020304" pitchFamily="18" charset="0"/>
                <a:cs typeface="Times New Roman" panose="02020603050405020304" pitchFamily="18" charset="0"/>
              </a:rPr>
              <a:t>Ưu điểm và nhược điểm của mô hình MVC</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33055" y="990600"/>
            <a:ext cx="157607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1. </a:t>
            </a:r>
            <a:r>
              <a:rPr lang="vi-VN" sz="2400" dirty="0" smtClean="0">
                <a:latin typeface="Times New Roman" panose="02020603050405020304" pitchFamily="18" charset="0"/>
                <a:cs typeface="Times New Roman" panose="02020603050405020304" pitchFamily="18" charset="0"/>
              </a:rPr>
              <a:t>Ư</a:t>
            </a:r>
            <a:r>
              <a:rPr lang="en-US" sz="2400" dirty="0" smtClean="0">
                <a:latin typeface="Times New Roman" panose="02020603050405020304" pitchFamily="18" charset="0"/>
                <a:cs typeface="Times New Roman" panose="02020603050405020304" pitchFamily="18" charset="0"/>
              </a:rPr>
              <a:t>u </a:t>
            </a:r>
            <a:r>
              <a:rPr lang="en-US" sz="2400" dirty="0" err="1" smtClean="0">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36074" y="1676400"/>
            <a:ext cx="7620000" cy="433965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t>
            </a:r>
            <a:r>
              <a:rPr lang="vi-VN" sz="2000" dirty="0" smtClean="0">
                <a:latin typeface="Times New Roman" panose="02020603050405020304" pitchFamily="18" charset="0"/>
                <a:cs typeface="Times New Roman" panose="02020603050405020304" pitchFamily="18" charset="0"/>
              </a:rPr>
              <a:t>ô </a:t>
            </a:r>
            <a:r>
              <a:rPr lang="vi-VN" sz="2000" dirty="0">
                <a:latin typeface="Times New Roman" panose="02020603050405020304" pitchFamily="18" charset="0"/>
                <a:cs typeface="Times New Roman" panose="02020603050405020304" pitchFamily="18" charset="0"/>
              </a:rPr>
              <a:t>hình đơn giản, xử lý những nghiệp vụ đơn giản, và dễ dàng triển khai với các dự án nhỏ</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Các dự án có thể áp dụng ngay mô hình MVC mà không phụ thuộc môi trường, nền tảng xây dựng hay ngôn ngữ lập trình phát </a:t>
            </a:r>
            <a:r>
              <a:rPr lang="vi-VN" sz="2000" dirty="0"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Tạo thành mô hình chuẩn cho nhiều dự án, các chuyên gia sẽ tiếp cận – tìm hiểu những dự án đó một cách nhanh chóng và hiệu quả </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vi-VN" dirty="0"/>
          </a:p>
          <a:p>
            <a:endParaRPr lang="en-US" dirty="0"/>
          </a:p>
        </p:txBody>
      </p:sp>
    </p:spTree>
    <p:extLst>
      <p:ext uri="{BB962C8B-B14F-4D97-AF65-F5344CB8AC3E}">
        <p14:creationId xmlns:p14="http://schemas.microsoft.com/office/powerpoint/2010/main" val="29778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295400"/>
            <a:ext cx="7543800" cy="4062651"/>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Giúp các chuyên gia lập trình, nhà quản lý, nhà đầu tư, PM… có thể hiểu được dự án hoạt động ra sao hoặc giúp các lập trình viên dễ dàng quản lý – phát triển dự án.</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Đây là một mô hình chuẩn, nó tối ưu nhất hiện nay so với nhiều mô hình khác và được sử dụng trong nhiều dự án và nhiều lĩnh vực, đặc biệt trong công nghệ sản xuất ứng dụng – phần mềm.</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818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194957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2.Nhược </a:t>
            </a:r>
            <a:r>
              <a:rPr lang="en-US" sz="2400" dirty="0" err="1" smtClean="0">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2109" y="1524000"/>
            <a:ext cx="7543800" cy="3939540"/>
          </a:xfrm>
          <a:prstGeom prst="rect">
            <a:avLst/>
          </a:prstGeom>
          <a:noFill/>
        </p:spPr>
        <p:txBody>
          <a:bodyPr wrap="square" rtlCol="0">
            <a:spAutoFit/>
          </a:bodyPr>
          <a:lstStyle/>
          <a:p>
            <a:pPr>
              <a:lnSpc>
                <a:spcPct val="250000"/>
              </a:lnSpc>
            </a:pPr>
            <a:r>
              <a:rPr lang="vi-VN" sz="2000" dirty="0">
                <a:latin typeface="Times New Roman" panose="02020603050405020304" pitchFamily="18" charset="0"/>
                <a:cs typeface="Times New Roman" panose="02020603050405020304" pitchFamily="18" charset="0"/>
              </a:rPr>
              <a:t>Yêu cầu về chuyên môn khá cao, có kiến thức vững về các mô hình chuẩn;Khó triển khai với những dự án yêu cầu phúc tạp hơn. Hiện nay đang có một khái niệm mô hình mới đó là HMVC đang dần thay thế cho MVC</a:t>
            </a:r>
          </a:p>
          <a:p>
            <a:pPr>
              <a:lnSpc>
                <a:spcPct val="2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38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564922"/>
            <a:ext cx="6710491"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VII.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MVC</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066800" y="1600200"/>
            <a:ext cx="7239000" cy="3785652"/>
          </a:xfrm>
          <a:prstGeom prst="rect">
            <a:avLst/>
          </a:prstGeom>
        </p:spPr>
        <p:txBody>
          <a:bodyPr wrap="square">
            <a:spAutoFit/>
          </a:bodyPr>
          <a:lstStyle/>
          <a:p>
            <a:pPr>
              <a:lnSpc>
                <a:spcPct val="200000"/>
              </a:lnSpc>
            </a:pPr>
            <a:r>
              <a:rPr lang="vi-VN" sz="2000" dirty="0">
                <a:latin typeface="Times New Roman" panose="02020603050405020304" pitchFamily="18" charset="0"/>
                <a:cs typeface="Times New Roman" panose="02020603050405020304" pitchFamily="18" charset="0"/>
              </a:rPr>
              <a:t>Hiện nay có rất nhiều hệ thống, phần mềm, ứng dụng sử dụng mô hình MVC, trong đó sử dụng nhiều nhất là các PHP Framework là:</a:t>
            </a:r>
          </a:p>
          <a:p>
            <a:pPr marL="800100" lvl="1"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Zend Framework 1 &amp; 2</a:t>
            </a:r>
          </a:p>
          <a:p>
            <a:pPr marL="800100" lvl="1"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Yii Framework</a:t>
            </a:r>
          </a:p>
          <a:p>
            <a:pPr marL="800100" lvl="1"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Phalcon</a:t>
            </a:r>
          </a:p>
          <a:p>
            <a:pPr marL="800100" lvl="1" indent="-342900">
              <a:lnSpc>
                <a:spcPct val="20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Codeingteger</a:t>
            </a:r>
          </a:p>
        </p:txBody>
      </p:sp>
    </p:spTree>
    <p:extLst>
      <p:ext uri="{BB962C8B-B14F-4D97-AF65-F5344CB8AC3E}">
        <p14:creationId xmlns:p14="http://schemas.microsoft.com/office/powerpoint/2010/main" val="358498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208736"/>
            <a:ext cx="5466368"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1.Chạy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PHP </a:t>
            </a:r>
            <a:r>
              <a:rPr lang="en-US" sz="2400" dirty="0" err="1" smtClean="0">
                <a:latin typeface="Times New Roman" panose="02020603050405020304" pitchFamily="18" charset="0"/>
                <a:cs typeface="Times New Roman" panose="02020603050405020304" pitchFamily="18" charset="0"/>
              </a:rPr>
              <a:t>thuần</a:t>
            </a:r>
            <a:endParaRPr lang="en-US" sz="24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73" y="4495800"/>
            <a:ext cx="48387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38400" y="1755108"/>
            <a:ext cx="2276585"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index.php</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3755" y="2362200"/>
            <a:ext cx="4838700" cy="1217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41913" y="3810000"/>
            <a:ext cx="2398413"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14400" y="450273"/>
            <a:ext cx="591664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VIII.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Controller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MVC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28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485421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.Chạy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MVC</a:t>
            </a:r>
          </a:p>
        </p:txBody>
      </p:sp>
      <p:sp>
        <p:nvSpPr>
          <p:cNvPr id="3" name="TextBox 2"/>
          <p:cNvSpPr txBox="1"/>
          <p:nvPr/>
        </p:nvSpPr>
        <p:spPr>
          <a:xfrm>
            <a:off x="1233055" y="1052945"/>
            <a:ext cx="6083973"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user.php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controllers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endParaRPr lang="en-US" sz="20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52600"/>
            <a:ext cx="49530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36027" y="3581400"/>
            <a:ext cx="5628464"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file index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4343400"/>
            <a:ext cx="4953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9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64820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duyệt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82" y="1295400"/>
            <a:ext cx="53340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2895600"/>
            <a:ext cx="79248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chúng</a:t>
            </a:r>
            <a:r>
              <a:rPr lang="en-US" sz="2000" dirty="0" smtClean="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rồi</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file index.php chỉ có nhiệm vụ triệu gọi, còn xử lý lúc này là file user.php trong thư mục controller và file user.php này chính là một controller</a:t>
            </a:r>
            <a:r>
              <a:rPr lang="vi-VN" dirty="0"/>
              <a:t>.</a:t>
            </a:r>
            <a:endParaRPr lang="en-US" dirty="0"/>
          </a:p>
        </p:txBody>
      </p:sp>
    </p:spTree>
    <p:extLst>
      <p:ext uri="{BB962C8B-B14F-4D97-AF65-F5344CB8AC3E}">
        <p14:creationId xmlns:p14="http://schemas.microsoft.com/office/powerpoint/2010/main" val="12975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33400"/>
            <a:ext cx="6454011"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product.php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controllers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endParaRPr lang="en-US" sz="2000" dirty="0">
              <a:latin typeface="Times New Roman" panose="02020603050405020304" pitchFamily="18" charset="0"/>
              <a:cs typeface="Times New Roman" panose="02020603050405020304" pitchFamily="18"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982" y="1143000"/>
            <a:ext cx="57150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19200" y="2571690"/>
            <a:ext cx="3751925"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index.php</a:t>
            </a:r>
            <a:endParaRPr lang="en-US"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00400"/>
            <a:ext cx="5791199"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28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85690"/>
            <a:ext cx="3669594"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duyệt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90600"/>
            <a:ext cx="6096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685" y="2743200"/>
            <a:ext cx="6096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2000" y="4495800"/>
            <a:ext cx="754380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t>
            </a:r>
            <a:r>
              <a:rPr lang="vi-VN" sz="2000" dirty="0" smtClean="0">
                <a:latin typeface="Times New Roman" panose="02020603050405020304" pitchFamily="18" charset="0"/>
                <a:cs typeface="Times New Roman" panose="02020603050405020304" pitchFamily="18" charset="0"/>
              </a:rPr>
              <a:t>ile </a:t>
            </a:r>
            <a:r>
              <a:rPr lang="vi-VN" sz="2000" dirty="0">
                <a:latin typeface="Times New Roman" panose="02020603050405020304" pitchFamily="18" charset="0"/>
                <a:cs typeface="Times New Roman" panose="02020603050405020304" pitchFamily="18" charset="0"/>
              </a:rPr>
              <a:t>chạy chính </a:t>
            </a:r>
            <a:r>
              <a:rPr lang="vi-VN" sz="2000" dirty="0" smtClean="0">
                <a:latin typeface="Times New Roman" panose="02020603050405020304" pitchFamily="18" charset="0"/>
                <a:cs typeface="Times New Roman" panose="02020603050405020304" pitchFamily="18" charset="0"/>
              </a:rPr>
              <a:t>index.php</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chạy </a:t>
            </a:r>
            <a:r>
              <a:rPr lang="vi-VN" sz="2000" dirty="0">
                <a:latin typeface="Times New Roman" panose="02020603050405020304" pitchFamily="18" charset="0"/>
                <a:cs typeface="Times New Roman" panose="02020603050405020304" pitchFamily="18" charset="0"/>
              </a:rPr>
              <a:t>được cả controller user và controller </a:t>
            </a:r>
            <a:r>
              <a:rPr lang="vi-VN" sz="2000" dirty="0" smtClean="0">
                <a:latin typeface="Times New Roman" panose="02020603050405020304" pitchFamily="18" charset="0"/>
                <a:cs typeface="Times New Roman" panose="02020603050405020304" pitchFamily="18" charset="0"/>
              </a:rPr>
              <a:t>product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09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Point Star 1"/>
          <p:cNvSpPr/>
          <p:nvPr/>
        </p:nvSpPr>
        <p:spPr>
          <a:xfrm>
            <a:off x="2667000" y="228600"/>
            <a:ext cx="3581400" cy="1447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NỘI DUNG</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4000" y="1905000"/>
            <a:ext cx="6128316" cy="5016758"/>
          </a:xfrm>
          <a:prstGeom prst="rect">
            <a:avLst/>
          </a:prstGeom>
          <a:noFill/>
        </p:spPr>
        <p:txBody>
          <a:bodyPr wrap="square" rtlCol="0">
            <a:spAutoFit/>
          </a:bodyPr>
          <a:lstStyle/>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smtClean="0">
                <a:latin typeface="Times New Roman" panose="02020603050405020304" pitchFamily="18" charset="0"/>
                <a:cs typeface="Times New Roman" panose="02020603050405020304" pitchFamily="18" charset="0"/>
              </a:rPr>
              <a:t>Lịch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MVC.</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MVC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MVC</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vi-VN" sz="2000" dirty="0">
                <a:latin typeface="Times New Roman" panose="02020603050405020304" pitchFamily="18" charset="0"/>
                <a:cs typeface="Times New Roman" panose="02020603050405020304" pitchFamily="18" charset="0"/>
              </a:rPr>
              <a:t>Sự tương tác giữa các lớp trong mô hình </a:t>
            </a:r>
            <a:r>
              <a:rPr lang="vi-VN" sz="2000" dirty="0" smtClean="0">
                <a:latin typeface="Times New Roman" panose="02020603050405020304" pitchFamily="18" charset="0"/>
                <a:cs typeface="Times New Roman" panose="02020603050405020304" pitchFamily="18" charset="0"/>
              </a:rPr>
              <a:t>MVC</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vi-VN" sz="2000" dirty="0">
                <a:latin typeface="Times New Roman" panose="02020603050405020304" pitchFamily="18" charset="0"/>
                <a:cs typeface="Times New Roman" panose="02020603050405020304" pitchFamily="18" charset="0"/>
              </a:rPr>
              <a:t>Ưu điểm và nhược </a:t>
            </a:r>
            <a:r>
              <a:rPr lang="vi-VN" sz="2000" dirty="0"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MVC.</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Controller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MVC.</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View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MVC.</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Model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MVC.</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1211374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26528"/>
            <a:ext cx="640080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User </a:t>
            </a:r>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1752600"/>
            <a:ext cx="317269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1752600"/>
            <a:ext cx="30289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09" y="3810000"/>
            <a:ext cx="3172691"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810001"/>
            <a:ext cx="2895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9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1000"/>
                                        <p:tgtEl>
                                          <p:spTgt spid="3076"/>
                                        </p:tgtEl>
                                      </p:cBhvr>
                                    </p:animEffect>
                                    <p:anim calcmode="lin" valueType="num">
                                      <p:cBhvr>
                                        <p:cTn id="18" dur="1000" fill="hold"/>
                                        <p:tgtEl>
                                          <p:spTgt spid="3076"/>
                                        </p:tgtEl>
                                        <p:attrNameLst>
                                          <p:attrName>ppt_x</p:attrName>
                                        </p:attrNameLst>
                                      </p:cBhvr>
                                      <p:tavLst>
                                        <p:tav tm="0">
                                          <p:val>
                                            <p:strVal val="#ppt_x"/>
                                          </p:val>
                                        </p:tav>
                                        <p:tav tm="100000">
                                          <p:val>
                                            <p:strVal val="#ppt_x"/>
                                          </p:val>
                                        </p:tav>
                                      </p:tavLst>
                                    </p:anim>
                                    <p:anim calcmode="lin" valueType="num">
                                      <p:cBhvr>
                                        <p:cTn id="19" dur="1000" fill="hold"/>
                                        <p:tgtEl>
                                          <p:spTgt spid="30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fade">
                                      <p:cBhvr>
                                        <p:cTn id="22" dur="1000"/>
                                        <p:tgtEl>
                                          <p:spTgt spid="3077"/>
                                        </p:tgtEl>
                                      </p:cBhvr>
                                    </p:animEffect>
                                    <p:anim calcmode="lin" valueType="num">
                                      <p:cBhvr>
                                        <p:cTn id="23" dur="1000" fill="hold"/>
                                        <p:tgtEl>
                                          <p:spTgt spid="3077"/>
                                        </p:tgtEl>
                                        <p:attrNameLst>
                                          <p:attrName>ppt_x</p:attrName>
                                        </p:attrNameLst>
                                      </p:cBhvr>
                                      <p:tavLst>
                                        <p:tav tm="0">
                                          <p:val>
                                            <p:strVal val="#ppt_x"/>
                                          </p:val>
                                        </p:tav>
                                        <p:tav tm="100000">
                                          <p:val>
                                            <p:strVal val="#ppt_x"/>
                                          </p:val>
                                        </p:tav>
                                      </p:tavLst>
                                    </p:anim>
                                    <p:anim calcmode="lin" valueType="num">
                                      <p:cBhvr>
                                        <p:cTn id="24"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84257"/>
            <a:ext cx="7772401" cy="707886"/>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 Controller User muốn chạy được từng Controller của </a:t>
            </a:r>
            <a:r>
              <a:rPr lang="vi-VN" sz="2000" dirty="0"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user.php</a:t>
            </a:r>
            <a:endParaRPr lang="en-US" sz="20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33550"/>
            <a:ext cx="7239001"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14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266700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807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36" y="3733800"/>
            <a:ext cx="8042564"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72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2390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2390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fade">
                                      <p:cBhvr>
                                        <p:cTn id="14" dur="1000"/>
                                        <p:tgtEl>
                                          <p:spTgt spid="6147"/>
                                        </p:tgtEl>
                                      </p:cBhvr>
                                    </p:animEffect>
                                    <p:anim calcmode="lin" valueType="num">
                                      <p:cBhvr>
                                        <p:cTn id="15" dur="1000" fill="hold"/>
                                        <p:tgtEl>
                                          <p:spTgt spid="6147"/>
                                        </p:tgtEl>
                                        <p:attrNameLst>
                                          <p:attrName>ppt_x</p:attrName>
                                        </p:attrNameLst>
                                      </p:cBhvr>
                                      <p:tavLst>
                                        <p:tav tm="0">
                                          <p:val>
                                            <p:strVal val="#ppt_x"/>
                                          </p:val>
                                        </p:tav>
                                        <p:tav tm="100000">
                                          <p:val>
                                            <p:strVal val="#ppt_x"/>
                                          </p:val>
                                        </p:tav>
                                      </p:tavLst>
                                    </p:anim>
                                    <p:anim calcmode="lin" valueType="num">
                                      <p:cBhvr>
                                        <p:cTn id="16"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450273"/>
            <a:ext cx="59166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IX.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View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MVC</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427018" y="1080655"/>
            <a:ext cx="228940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View</a:t>
            </a:r>
          </a:p>
        </p:txBody>
      </p:sp>
      <p:sp>
        <p:nvSpPr>
          <p:cNvPr id="4" name="TextBox 3"/>
          <p:cNvSpPr txBox="1"/>
          <p:nvPr/>
        </p:nvSpPr>
        <p:spPr>
          <a:xfrm>
            <a:off x="990600" y="1600200"/>
            <a:ext cx="7848600"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a:t>
            </a:r>
            <a:r>
              <a:rPr lang="vi-VN" dirty="0" smtClean="0"/>
              <a:t>ontroller </a:t>
            </a:r>
            <a:r>
              <a:rPr lang="vi-VN" dirty="0"/>
              <a:t>là nơi tiếp nhận request, xử lý và điều hướng dữ liệu, còn xuất </a:t>
            </a:r>
            <a:r>
              <a:rPr lang="vi-VN" dirty="0" smtClean="0"/>
              <a:t>dữ </a:t>
            </a:r>
            <a:r>
              <a:rPr lang="vi-VN" dirty="0"/>
              <a:t>là nhiệm vụ của View.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vi-VN" dirty="0" smtClean="0"/>
              <a:t>ra </a:t>
            </a:r>
            <a:r>
              <a:rPr lang="vi-VN" dirty="0"/>
              <a:t>bốn View tương ứng để đảm nhận lại công việc này thay cho Controller nhé.</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124200"/>
            <a:ext cx="32766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536" y="3124201"/>
            <a:ext cx="33528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4800600"/>
            <a:ext cx="3276599" cy="1237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36" y="4800600"/>
            <a:ext cx="3352800" cy="1237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81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fade">
                                      <p:cBhvr>
                                        <p:cTn id="17" dur="1000"/>
                                        <p:tgtEl>
                                          <p:spTgt spid="7171"/>
                                        </p:tgtEl>
                                      </p:cBhvr>
                                    </p:animEffect>
                                    <p:anim calcmode="lin" valueType="num">
                                      <p:cBhvr>
                                        <p:cTn id="18" dur="1000" fill="hold"/>
                                        <p:tgtEl>
                                          <p:spTgt spid="7171"/>
                                        </p:tgtEl>
                                        <p:attrNameLst>
                                          <p:attrName>ppt_x</p:attrName>
                                        </p:attrNameLst>
                                      </p:cBhvr>
                                      <p:tavLst>
                                        <p:tav tm="0">
                                          <p:val>
                                            <p:strVal val="#ppt_x"/>
                                          </p:val>
                                        </p:tav>
                                        <p:tav tm="100000">
                                          <p:val>
                                            <p:strVal val="#ppt_x"/>
                                          </p:val>
                                        </p:tav>
                                      </p:tavLst>
                                    </p:anim>
                                    <p:anim calcmode="lin" valueType="num">
                                      <p:cBhvr>
                                        <p:cTn id="19" dur="1000" fill="hold"/>
                                        <p:tgtEl>
                                          <p:spTgt spid="717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1000"/>
                                        <p:tgtEl>
                                          <p:spTgt spid="7172"/>
                                        </p:tgtEl>
                                      </p:cBhvr>
                                    </p:animEffect>
                                    <p:anim calcmode="lin" valueType="num">
                                      <p:cBhvr>
                                        <p:cTn id="23" dur="1000" fill="hold"/>
                                        <p:tgtEl>
                                          <p:spTgt spid="7172"/>
                                        </p:tgtEl>
                                        <p:attrNameLst>
                                          <p:attrName>ppt_x</p:attrName>
                                        </p:attrNameLst>
                                      </p:cBhvr>
                                      <p:tavLst>
                                        <p:tav tm="0">
                                          <p:val>
                                            <p:strVal val="#ppt_x"/>
                                          </p:val>
                                        </p:tav>
                                        <p:tav tm="100000">
                                          <p:val>
                                            <p:strVal val="#ppt_x"/>
                                          </p:val>
                                        </p:tav>
                                      </p:tavLst>
                                    </p:anim>
                                    <p:anim calcmode="lin" valueType="num">
                                      <p:cBhvr>
                                        <p:cTn id="24" dur="1000" fill="hold"/>
                                        <p:tgtEl>
                                          <p:spTgt spid="717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fade">
                                      <p:cBhvr>
                                        <p:cTn id="27" dur="1000"/>
                                        <p:tgtEl>
                                          <p:spTgt spid="7173"/>
                                        </p:tgtEl>
                                      </p:cBhvr>
                                    </p:animEffect>
                                    <p:anim calcmode="lin" valueType="num">
                                      <p:cBhvr>
                                        <p:cTn id="28" dur="1000" fill="hold"/>
                                        <p:tgtEl>
                                          <p:spTgt spid="7173"/>
                                        </p:tgtEl>
                                        <p:attrNameLst>
                                          <p:attrName>ppt_x</p:attrName>
                                        </p:attrNameLst>
                                      </p:cBhvr>
                                      <p:tavLst>
                                        <p:tav tm="0">
                                          <p:val>
                                            <p:strVal val="#ppt_x"/>
                                          </p:val>
                                        </p:tav>
                                        <p:tav tm="100000">
                                          <p:val>
                                            <p:strVal val="#ppt_x"/>
                                          </p:val>
                                        </p:tav>
                                      </p:tavLst>
                                    </p:anim>
                                    <p:anim calcmode="lin" valueType="num">
                                      <p:cBhvr>
                                        <p:cTn id="29" dur="1000" fill="hold"/>
                                        <p:tgtEl>
                                          <p:spTgt spid="717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174"/>
                                        </p:tgtEl>
                                        <p:attrNameLst>
                                          <p:attrName>style.visibility</p:attrName>
                                        </p:attrNameLst>
                                      </p:cBhvr>
                                      <p:to>
                                        <p:strVal val="visible"/>
                                      </p:to>
                                    </p:set>
                                    <p:animEffect transition="in" filter="fade">
                                      <p:cBhvr>
                                        <p:cTn id="32" dur="1000"/>
                                        <p:tgtEl>
                                          <p:spTgt spid="7174"/>
                                        </p:tgtEl>
                                      </p:cBhvr>
                                    </p:animEffect>
                                    <p:anim calcmode="lin" valueType="num">
                                      <p:cBhvr>
                                        <p:cTn id="33" dur="1000" fill="hold"/>
                                        <p:tgtEl>
                                          <p:spTgt spid="7174"/>
                                        </p:tgtEl>
                                        <p:attrNameLst>
                                          <p:attrName>ppt_x</p:attrName>
                                        </p:attrNameLst>
                                      </p:cBhvr>
                                      <p:tavLst>
                                        <p:tav tm="0">
                                          <p:val>
                                            <p:strVal val="#ppt_x"/>
                                          </p:val>
                                        </p:tav>
                                        <p:tav tm="100000">
                                          <p:val>
                                            <p:strVal val="#ppt_x"/>
                                          </p:val>
                                        </p:tav>
                                      </p:tavLst>
                                    </p:anim>
                                    <p:anim calcmode="lin" valueType="num">
                                      <p:cBhvr>
                                        <p:cTn id="34"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353494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View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Controller</a:t>
            </a:r>
          </a:p>
        </p:txBody>
      </p:sp>
      <p:sp>
        <p:nvSpPr>
          <p:cNvPr id="3" name="TextBox 2"/>
          <p:cNvSpPr txBox="1"/>
          <p:nvPr/>
        </p:nvSpPr>
        <p:spPr>
          <a:xfrm>
            <a:off x="942109" y="1066800"/>
            <a:ext cx="7924800" cy="1015663"/>
          </a:xfrm>
          <a:prstGeom prst="rect">
            <a:avLst/>
          </a:prstGeom>
          <a:noFill/>
        </p:spPr>
        <p:txBody>
          <a:bodyPr wrap="square" rtlCol="0">
            <a:spAutoFit/>
          </a:bodyPr>
          <a:lstStyle/>
          <a:p>
            <a:r>
              <a:rPr lang="vi-VN" dirty="0"/>
              <a:t> </a:t>
            </a:r>
            <a:r>
              <a:rPr lang="vi-VN" sz="2000" dirty="0">
                <a:latin typeface="Times New Roman" panose="02020603050405020304" pitchFamily="18" charset="0"/>
                <a:cs typeface="Times New Roman" panose="02020603050405020304" pitchFamily="18" charset="0"/>
              </a:rPr>
              <a:t>Controller Add, Edit, Del, </a:t>
            </a:r>
            <a:r>
              <a:rPr lang="vi-VN" sz="2000" dirty="0" smtClean="0">
                <a:latin typeface="Times New Roman" panose="02020603050405020304" pitchFamily="18" charset="0"/>
                <a:cs typeface="Times New Roman" panose="02020603050405020304" pitchFamily="18" charset="0"/>
              </a:rPr>
              <a:t>List </a:t>
            </a:r>
            <a:r>
              <a:rPr lang="vi-VN" sz="2000" dirty="0">
                <a:latin typeface="Times New Roman" panose="02020603050405020304" pitchFamily="18" charset="0"/>
                <a:cs typeface="Times New Roman" panose="02020603050405020304" pitchFamily="18" charset="0"/>
              </a:rPr>
              <a:t>không còn phải xuất dữ liệu nữa mà nó chỉ việc gọi View tương ứng vào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nội dung code tương ứng của các </a:t>
            </a:r>
            <a:r>
              <a:rPr lang="vi-VN" sz="2000" dirty="0" smtClean="0">
                <a:latin typeface="Times New Roman" panose="02020603050405020304" pitchFamily="18" charset="0"/>
                <a:cs typeface="Times New Roman" panose="02020603050405020304" pitchFamily="18" charset="0"/>
              </a:rPr>
              <a:t>Controller</a:t>
            </a:r>
            <a:endParaRPr lang="en-US" sz="20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49" y="2362200"/>
            <a:ext cx="3363493"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509" y="2362200"/>
            <a:ext cx="37623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49" y="4343399"/>
            <a:ext cx="3363493"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509" y="4343400"/>
            <a:ext cx="37623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60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gtEl>
                                        <p:attrNameLst>
                                          <p:attrName>style.visibility</p:attrName>
                                        </p:attrNameLst>
                                      </p:cBhvr>
                                      <p:to>
                                        <p:strVal val="visible"/>
                                      </p:to>
                                    </p:set>
                                    <p:animEffect transition="in" filter="fade">
                                      <p:cBhvr>
                                        <p:cTn id="17" dur="1000"/>
                                        <p:tgtEl>
                                          <p:spTgt spid="8195"/>
                                        </p:tgtEl>
                                      </p:cBhvr>
                                    </p:animEffect>
                                    <p:anim calcmode="lin" valueType="num">
                                      <p:cBhvr>
                                        <p:cTn id="18" dur="1000" fill="hold"/>
                                        <p:tgtEl>
                                          <p:spTgt spid="8195"/>
                                        </p:tgtEl>
                                        <p:attrNameLst>
                                          <p:attrName>ppt_x</p:attrName>
                                        </p:attrNameLst>
                                      </p:cBhvr>
                                      <p:tavLst>
                                        <p:tav tm="0">
                                          <p:val>
                                            <p:strVal val="#ppt_x"/>
                                          </p:val>
                                        </p:tav>
                                        <p:tav tm="100000">
                                          <p:val>
                                            <p:strVal val="#ppt_x"/>
                                          </p:val>
                                        </p:tav>
                                      </p:tavLst>
                                    </p:anim>
                                    <p:anim calcmode="lin" valueType="num">
                                      <p:cBhvr>
                                        <p:cTn id="19" dur="1000" fill="hold"/>
                                        <p:tgtEl>
                                          <p:spTgt spid="819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fade">
                                      <p:cBhvr>
                                        <p:cTn id="22" dur="1000"/>
                                        <p:tgtEl>
                                          <p:spTgt spid="8196"/>
                                        </p:tgtEl>
                                      </p:cBhvr>
                                    </p:animEffect>
                                    <p:anim calcmode="lin" valueType="num">
                                      <p:cBhvr>
                                        <p:cTn id="23" dur="1000" fill="hold"/>
                                        <p:tgtEl>
                                          <p:spTgt spid="8196"/>
                                        </p:tgtEl>
                                        <p:attrNameLst>
                                          <p:attrName>ppt_x</p:attrName>
                                        </p:attrNameLst>
                                      </p:cBhvr>
                                      <p:tavLst>
                                        <p:tav tm="0">
                                          <p:val>
                                            <p:strVal val="#ppt_x"/>
                                          </p:val>
                                        </p:tav>
                                        <p:tav tm="100000">
                                          <p:val>
                                            <p:strVal val="#ppt_x"/>
                                          </p:val>
                                        </p:tav>
                                      </p:tavLst>
                                    </p:anim>
                                    <p:anim calcmode="lin" valueType="num">
                                      <p:cBhvr>
                                        <p:cTn id="24" dur="1000" fill="hold"/>
                                        <p:tgtEl>
                                          <p:spTgt spid="819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97"/>
                                        </p:tgtEl>
                                        <p:attrNameLst>
                                          <p:attrName>style.visibility</p:attrName>
                                        </p:attrNameLst>
                                      </p:cBhvr>
                                      <p:to>
                                        <p:strVal val="visible"/>
                                      </p:to>
                                    </p:set>
                                    <p:animEffect transition="in" filter="fade">
                                      <p:cBhvr>
                                        <p:cTn id="27" dur="1000"/>
                                        <p:tgtEl>
                                          <p:spTgt spid="8197"/>
                                        </p:tgtEl>
                                      </p:cBhvr>
                                    </p:animEffect>
                                    <p:anim calcmode="lin" valueType="num">
                                      <p:cBhvr>
                                        <p:cTn id="28" dur="1000" fill="hold"/>
                                        <p:tgtEl>
                                          <p:spTgt spid="8197"/>
                                        </p:tgtEl>
                                        <p:attrNameLst>
                                          <p:attrName>ppt_x</p:attrName>
                                        </p:attrNameLst>
                                      </p:cBhvr>
                                      <p:tavLst>
                                        <p:tav tm="0">
                                          <p:val>
                                            <p:strVal val="#ppt_x"/>
                                          </p:val>
                                        </p:tav>
                                        <p:tav tm="100000">
                                          <p:val>
                                            <p:strVal val="#ppt_x"/>
                                          </p:val>
                                        </p:tav>
                                      </p:tavLst>
                                    </p:anim>
                                    <p:anim calcmode="lin" valueType="num">
                                      <p:cBhvr>
                                        <p:cTn id="29" dur="1000" fill="hold"/>
                                        <p:tgtEl>
                                          <p:spTgt spid="8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5127" y="609600"/>
            <a:ext cx="7315200" cy="132343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chúng</a:t>
            </a:r>
            <a:r>
              <a:rPr lang="en-US" sz="2000" dirty="0" smtClean="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tách </a:t>
            </a:r>
            <a:r>
              <a:rPr lang="vi-VN" sz="2000" dirty="0">
                <a:latin typeface="Times New Roman" panose="02020603050405020304" pitchFamily="18" charset="0"/>
                <a:cs typeface="Times New Roman" panose="02020603050405020304" pitchFamily="18" charset="0"/>
              </a:rPr>
              <a:t>code ra từng file theo đúng với chức năng của nó và theo chuẩn </a:t>
            </a:r>
            <a:r>
              <a:rPr lang="vi-VN" sz="2000" dirty="0" smtClean="0">
                <a:latin typeface="Times New Roman" panose="02020603050405020304" pitchFamily="18" charset="0"/>
                <a:cs typeface="Times New Roman" panose="02020603050405020304" pitchFamily="18" charset="0"/>
              </a:rPr>
              <a:t>MVC</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27" y="2590800"/>
            <a:ext cx="807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63" y="4876800"/>
            <a:ext cx="8042564"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82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2390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2390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50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50273"/>
            <a:ext cx="59166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X.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Model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MVC</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24820" y="1323945"/>
            <a:ext cx="449580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09800" y="2057400"/>
            <a:ext cx="5313218" cy="3447098"/>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tới</a:t>
            </a:r>
            <a:r>
              <a:rPr lang="en-US" sz="2000" dirty="0" smtClean="0">
                <a:latin typeface="Times New Roman" panose="02020603050405020304" pitchFamily="18" charset="0"/>
                <a:cs typeface="Times New Roman" panose="02020603050405020304" pitchFamily="18" charset="0"/>
              </a:rPr>
              <a:t> CSDL</a:t>
            </a:r>
          </a:p>
          <a:p>
            <a:pPr marL="342900" indent="-34290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Model</a:t>
            </a:r>
          </a:p>
          <a:p>
            <a:pPr marL="342900" indent="-342900">
              <a:lnSpc>
                <a:spcPct val="20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Code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list_user</a:t>
            </a:r>
            <a:r>
              <a:rPr lang="en-US" sz="2000" dirty="0" smtClean="0">
                <a:latin typeface="Times New Roman" panose="02020603050405020304" pitchFamily="18" charset="0"/>
                <a:cs typeface="Times New Roman" panose="02020603050405020304" pitchFamily="18" charset="0"/>
              </a:rPr>
              <a:t> Controller</a:t>
            </a:r>
          </a:p>
          <a:p>
            <a:pPr marL="342900" indent="-34290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endParaRPr lang="en-US" sz="2000" dirty="0" smtClean="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Đổ</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View</a:t>
            </a:r>
          </a:p>
          <a:p>
            <a:endParaRPr lang="en-US" dirty="0"/>
          </a:p>
        </p:txBody>
      </p:sp>
    </p:spTree>
    <p:extLst>
      <p:ext uri="{BB962C8B-B14F-4D97-AF65-F5344CB8AC3E}">
        <p14:creationId xmlns:p14="http://schemas.microsoft.com/office/powerpoint/2010/main" val="75471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2903359" cy="646331"/>
          </a:xfrm>
          <a:prstGeom prst="rect">
            <a:avLst/>
          </a:prstGeom>
        </p:spPr>
        <p:txBody>
          <a:bodyPr wrap="none">
            <a:spAutoFit/>
          </a:bodyPr>
          <a:lstStyle/>
          <a:p>
            <a:pPr marL="342900" indent="-342900">
              <a:lnSpc>
                <a:spcPct val="20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CSDL</a:t>
            </a:r>
          </a:p>
        </p:txBody>
      </p:sp>
      <p:sp>
        <p:nvSpPr>
          <p:cNvPr id="3" name="TextBox 2"/>
          <p:cNvSpPr txBox="1"/>
          <p:nvPr/>
        </p:nvSpPr>
        <p:spPr>
          <a:xfrm>
            <a:off x="1590111" y="1171545"/>
            <a:ext cx="4150495"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connect.php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2133600"/>
            <a:ext cx="7391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62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1000"/>
                                        <p:tgtEl>
                                          <p:spTgt spid="9218"/>
                                        </p:tgtEl>
                                      </p:cBhvr>
                                    </p:animEffect>
                                    <p:anim calcmode="lin" valueType="num">
                                      <p:cBhvr>
                                        <p:cTn id="13" dur="1000" fill="hold"/>
                                        <p:tgtEl>
                                          <p:spTgt spid="9218"/>
                                        </p:tgtEl>
                                        <p:attrNameLst>
                                          <p:attrName>ppt_x</p:attrName>
                                        </p:attrNameLst>
                                      </p:cBhvr>
                                      <p:tavLst>
                                        <p:tav tm="0">
                                          <p:val>
                                            <p:strVal val="#ppt_x"/>
                                          </p:val>
                                        </p:tav>
                                        <p:tav tm="100000">
                                          <p:val>
                                            <p:strVal val="#ppt_x"/>
                                          </p:val>
                                        </p:tav>
                                      </p:tavLst>
                                    </p:anim>
                                    <p:anim calcmode="lin" valueType="num">
                                      <p:cBhvr>
                                        <p:cTn id="14"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609600"/>
            <a:ext cx="247215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I. </a:t>
            </a:r>
            <a:r>
              <a:rPr lang="en-US" sz="2800" dirty="0" err="1" smtClean="0">
                <a:latin typeface="Times New Roman" panose="02020603050405020304" pitchFamily="18" charset="0"/>
                <a:cs typeface="Times New Roman" panose="02020603050405020304" pitchFamily="18" charset="0"/>
              </a:rPr>
              <a:t>Lịch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MVC</a:t>
            </a:r>
            <a:endParaRPr lang="en-US" dirty="0"/>
          </a:p>
        </p:txBody>
      </p:sp>
      <p:sp>
        <p:nvSpPr>
          <p:cNvPr id="3" name="TextBox 2"/>
          <p:cNvSpPr txBox="1"/>
          <p:nvPr/>
        </p:nvSpPr>
        <p:spPr>
          <a:xfrm>
            <a:off x="1219200" y="1153602"/>
            <a:ext cx="6858000" cy="51153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cứu</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nghiệm</a:t>
            </a:r>
            <a:r>
              <a:rPr lang="en-US" sz="2000" dirty="0" smtClean="0">
                <a:latin typeface="Times New Roman" panose="02020603050405020304" pitchFamily="18" charset="0"/>
                <a:cs typeface="Times New Roman" panose="02020603050405020304" pitchFamily="18" charset="0"/>
              </a:rPr>
              <a:t> Xerox PARC Palo Alto, </a:t>
            </a:r>
            <a:r>
              <a:rPr lang="en-US" sz="2000" dirty="0" err="1" smtClean="0">
                <a:latin typeface="Times New Roman" panose="02020603050405020304" pitchFamily="18" charset="0"/>
                <a:cs typeface="Times New Roman" panose="02020603050405020304" pitchFamily="18" charset="0"/>
              </a:rPr>
              <a:t>dựa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Smalltalk –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họa</a:t>
            </a:r>
            <a:r>
              <a:rPr lang="en-US" sz="2000" dirty="0" smtClean="0">
                <a:latin typeface="Times New Roman" panose="02020603050405020304" pitchFamily="18" charset="0"/>
                <a:cs typeface="Times New Roman" panose="02020603050405020304" pitchFamily="18" charset="0"/>
              </a:rPr>
              <a:t> GUI,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năm</a:t>
            </a:r>
            <a:r>
              <a:rPr lang="en-US" sz="2000" dirty="0" smtClean="0">
                <a:latin typeface="Times New Roman" panose="02020603050405020304" pitchFamily="18" charset="0"/>
                <a:cs typeface="Times New Roman" panose="02020603050405020304" pitchFamily="18" charset="0"/>
              </a:rPr>
              <a:t> 70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năm</a:t>
            </a:r>
            <a:r>
              <a:rPr lang="en-US" sz="2000" dirty="0" smtClean="0">
                <a:latin typeface="Times New Roman" panose="02020603050405020304" pitchFamily="18" charset="0"/>
                <a:cs typeface="Times New Roman" panose="02020603050405020304" pitchFamily="18" charset="0"/>
              </a:rPr>
              <a:t> 80.</a:t>
            </a:r>
          </a:p>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MVC </a:t>
            </a:r>
            <a:r>
              <a:rPr lang="en-US" sz="2000" dirty="0" err="1" smtClean="0">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NeXT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Kiến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trúc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nhằm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vậy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MVC framework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MVC: </a:t>
            </a:r>
            <a:r>
              <a:rPr lang="en-US" sz="2000" dirty="0" err="1" smtClean="0">
                <a:latin typeface="Times New Roman" panose="02020603050405020304" pitchFamily="18" charset="0"/>
                <a:cs typeface="Times New Roman" panose="02020603050405020304" pitchFamily="18" charset="0"/>
              </a:rPr>
              <a:t>Zend,Codelgniter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83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1614545" cy="561949"/>
          </a:xfrm>
          <a:prstGeom prst="rect">
            <a:avLst/>
          </a:prstGeom>
        </p:spPr>
        <p:txBody>
          <a:bodyPr wrap="none">
            <a:spAutoFit/>
          </a:bodyPr>
          <a:lstStyle/>
          <a:p>
            <a:pPr marL="342900" indent="-342900">
              <a:lnSpc>
                <a:spcPct val="20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models</a:t>
            </a:r>
            <a:endParaRPr lang="en-US"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73152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1000"/>
                                        <p:tgtEl>
                                          <p:spTgt spid="10242"/>
                                        </p:tgtEl>
                                      </p:cBhvr>
                                    </p:animEffect>
                                    <p:anim calcmode="lin" valueType="num">
                                      <p:cBhvr>
                                        <p:cTn id="13" dur="1000" fill="hold"/>
                                        <p:tgtEl>
                                          <p:spTgt spid="10242"/>
                                        </p:tgtEl>
                                        <p:attrNameLst>
                                          <p:attrName>ppt_x</p:attrName>
                                        </p:attrNameLst>
                                      </p:cBhvr>
                                      <p:tavLst>
                                        <p:tav tm="0">
                                          <p:val>
                                            <p:strVal val="#ppt_x"/>
                                          </p:val>
                                        </p:tav>
                                        <p:tav tm="100000">
                                          <p:val>
                                            <p:strVal val="#ppt_x"/>
                                          </p:val>
                                        </p:tav>
                                      </p:tavLst>
                                    </p:anim>
                                    <p:anim calcmode="lin" valueType="num">
                                      <p:cBhvr>
                                        <p:cTn id="14"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4214615" cy="561949"/>
          </a:xfrm>
          <a:prstGeom prst="rect">
            <a:avLst/>
          </a:prstGeom>
        </p:spPr>
        <p:txBody>
          <a:bodyPr wrap="none">
            <a:spAutoFit/>
          </a:bodyPr>
          <a:lstStyle/>
          <a:p>
            <a:pPr marL="342900" indent="-34290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Code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list_user</a:t>
            </a:r>
            <a:r>
              <a:rPr lang="en-US" dirty="0">
                <a:latin typeface="Times New Roman" panose="02020603050405020304" pitchFamily="18" charset="0"/>
                <a:cs typeface="Times New Roman" panose="02020603050405020304" pitchFamily="18" charset="0"/>
              </a:rPr>
              <a:t> Controller</a:t>
            </a:r>
          </a:p>
        </p:txBody>
      </p:sp>
      <p:sp>
        <p:nvSpPr>
          <p:cNvPr id="4" name="TextBox 3"/>
          <p:cNvSpPr txBox="1"/>
          <p:nvPr/>
        </p:nvSpPr>
        <p:spPr>
          <a:xfrm>
            <a:off x="1295400" y="1186934"/>
            <a:ext cx="7467600" cy="369332"/>
          </a:xfrm>
          <a:prstGeom prst="rect">
            <a:avLst/>
          </a:prstGeom>
          <a:noFill/>
        </p:spPr>
        <p:txBody>
          <a:bodyPr wrap="square" rtlCol="0">
            <a:spAutoFit/>
          </a:bodyPr>
          <a:lstStyle/>
          <a:p>
            <a:r>
              <a:rPr lang="vi-VN" dirty="0"/>
              <a:t>Cập nhật lại </a:t>
            </a:r>
            <a:r>
              <a:rPr lang="vi-VN" dirty="0" smtClean="0"/>
              <a:t>listuser </a:t>
            </a:r>
            <a:r>
              <a:rPr lang="vi-VN" dirty="0"/>
              <a:t>Controller để nó gọi </a:t>
            </a:r>
            <a:r>
              <a:rPr lang="vi-VN" dirty="0" smtClean="0"/>
              <a:t>listuser </a:t>
            </a:r>
            <a:r>
              <a:rPr lang="vi-VN" dirty="0"/>
              <a:t>Model vào sử </a:t>
            </a:r>
            <a:r>
              <a:rPr lang="vi-VN" dirty="0" smtClean="0"/>
              <a:t>dụng</a:t>
            </a:r>
            <a:r>
              <a:rPr lang="en-US" dirty="0" smtClean="0"/>
              <a:t>.</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6781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41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fade">
                                      <p:cBhvr>
                                        <p:cTn id="12" dur="1000"/>
                                        <p:tgtEl>
                                          <p:spTgt spid="11267"/>
                                        </p:tgtEl>
                                      </p:cBhvr>
                                    </p:animEffect>
                                    <p:anim calcmode="lin" valueType="num">
                                      <p:cBhvr>
                                        <p:cTn id="13" dur="1000" fill="hold"/>
                                        <p:tgtEl>
                                          <p:spTgt spid="11267"/>
                                        </p:tgtEl>
                                        <p:attrNameLst>
                                          <p:attrName>ppt_x</p:attrName>
                                        </p:attrNameLst>
                                      </p:cBhvr>
                                      <p:tavLst>
                                        <p:tav tm="0">
                                          <p:val>
                                            <p:strVal val="#ppt_x"/>
                                          </p:val>
                                        </p:tav>
                                        <p:tav tm="100000">
                                          <p:val>
                                            <p:strVal val="#ppt_x"/>
                                          </p:val>
                                        </p:tav>
                                      </p:tavLst>
                                    </p:anim>
                                    <p:anim calcmode="lin" valueType="num">
                                      <p:cBhvr>
                                        <p:cTn id="14" dur="1000" fill="hold"/>
                                        <p:tgtEl>
                                          <p:spTgt spid="1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2157963" cy="400110"/>
          </a:xfrm>
          <a:prstGeom prst="rect">
            <a:avLst/>
          </a:prstGeom>
          <a:noFill/>
        </p:spPr>
        <p:txBody>
          <a:bodyPr wrap="none" rtlCol="0">
            <a:spAutoFit/>
          </a:bodyPr>
          <a:lstStyle/>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1600" y="1371600"/>
            <a:ext cx="71628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K</a:t>
            </a:r>
            <a:r>
              <a:rPr lang="vi-VN" sz="2000" dirty="0" smtClean="0">
                <a:latin typeface="Times New Roman" panose="02020603050405020304" pitchFamily="18" charset="0"/>
                <a:cs typeface="Times New Roman" panose="02020603050405020304" pitchFamily="18" charset="0"/>
              </a:rPr>
              <a:t>ết </a:t>
            </a:r>
            <a:r>
              <a:rPr lang="vi-VN" sz="2000" dirty="0">
                <a:latin typeface="Times New Roman" panose="02020603050405020304" pitchFamily="18" charset="0"/>
                <a:cs typeface="Times New Roman" panose="02020603050405020304" pitchFamily="18" charset="0"/>
              </a:rPr>
              <a:t>nối ở file chạy chính index.php để tất cả các chứ năng con sẽ không phải kết nối riêng rẽ </a:t>
            </a:r>
            <a:r>
              <a:rPr lang="vi-VN" sz="2000" dirty="0" smtClean="0">
                <a:latin typeface="Times New Roman" panose="02020603050405020304" pitchFamily="18" charset="0"/>
                <a:cs typeface="Times New Roman" panose="02020603050405020304" pitchFamily="18" charset="0"/>
              </a:rPr>
              <a:t>nữa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08" y="2362200"/>
            <a:ext cx="6982691"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25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1000"/>
                                        <p:tgtEl>
                                          <p:spTgt spid="12290"/>
                                        </p:tgtEl>
                                      </p:cBhvr>
                                    </p:animEffect>
                                    <p:anim calcmode="lin" valueType="num">
                                      <p:cBhvr>
                                        <p:cTn id="13" dur="1000" fill="hold"/>
                                        <p:tgtEl>
                                          <p:spTgt spid="12290"/>
                                        </p:tgtEl>
                                        <p:attrNameLst>
                                          <p:attrName>ppt_x</p:attrName>
                                        </p:attrNameLst>
                                      </p:cBhvr>
                                      <p:tavLst>
                                        <p:tav tm="0">
                                          <p:val>
                                            <p:strVal val="#ppt_x"/>
                                          </p:val>
                                        </p:tav>
                                        <p:tav tm="100000">
                                          <p:val>
                                            <p:strVal val="#ppt_x"/>
                                          </p:val>
                                        </p:tav>
                                      </p:tavLst>
                                    </p:anim>
                                    <p:anim calcmode="lin" valueType="num">
                                      <p:cBhvr>
                                        <p:cTn id="14"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7254"/>
            <a:ext cx="2487412" cy="400110"/>
          </a:xfrm>
          <a:prstGeom prst="rect">
            <a:avLst/>
          </a:prstGeom>
          <a:noFill/>
        </p:spPr>
        <p:txBody>
          <a:bodyPr wrap="none" rtlCol="0">
            <a:spAutoFit/>
          </a:bodyPr>
          <a:lstStyle/>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Đổ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View</a:t>
            </a:r>
          </a:p>
        </p:txBody>
      </p:sp>
      <p:sp>
        <p:nvSpPr>
          <p:cNvPr id="3" name="TextBox 2"/>
          <p:cNvSpPr txBox="1"/>
          <p:nvPr/>
        </p:nvSpPr>
        <p:spPr>
          <a:xfrm>
            <a:off x="1676400" y="1117661"/>
            <a:ext cx="5432256"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ập</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code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listuser_view.php</a:t>
            </a:r>
            <a:endParaRPr lang="en-US" sz="2000"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7056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fade">
                                      <p:cBhvr>
                                        <p:cTn id="12" dur="1000"/>
                                        <p:tgtEl>
                                          <p:spTgt spid="13314"/>
                                        </p:tgtEl>
                                      </p:cBhvr>
                                    </p:animEffect>
                                    <p:anim calcmode="lin" valueType="num">
                                      <p:cBhvr>
                                        <p:cTn id="13" dur="1000" fill="hold"/>
                                        <p:tgtEl>
                                          <p:spTgt spid="13314"/>
                                        </p:tgtEl>
                                        <p:attrNameLst>
                                          <p:attrName>ppt_x</p:attrName>
                                        </p:attrNameLst>
                                      </p:cBhvr>
                                      <p:tavLst>
                                        <p:tav tm="0">
                                          <p:val>
                                            <p:strVal val="#ppt_x"/>
                                          </p:val>
                                        </p:tav>
                                        <p:tav tm="100000">
                                          <p:val>
                                            <p:strVal val="#ppt_x"/>
                                          </p:val>
                                        </p:tav>
                                      </p:tavLst>
                                    </p:anim>
                                    <p:anim calcmode="lin" valueType="num">
                                      <p:cBhvr>
                                        <p:cTn id="14"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2514600"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endParaRPr lang="en-US" sz="2400" dirty="0">
              <a:latin typeface="Times New Roman" panose="02020603050405020304" pitchFamily="18" charset="0"/>
              <a:cs typeface="Times New Roman" panose="02020603050405020304"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36" y="1676400"/>
            <a:ext cx="73914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02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1000"/>
                                        <p:tgtEl>
                                          <p:spTgt spid="14338"/>
                                        </p:tgtEl>
                                      </p:cBhvr>
                                    </p:animEffect>
                                    <p:anim calcmode="lin" valueType="num">
                                      <p:cBhvr>
                                        <p:cTn id="13" dur="1000" fill="hold"/>
                                        <p:tgtEl>
                                          <p:spTgt spid="14338"/>
                                        </p:tgtEl>
                                        <p:attrNameLst>
                                          <p:attrName>ppt_x</p:attrName>
                                        </p:attrNameLst>
                                      </p:cBhvr>
                                      <p:tavLst>
                                        <p:tav tm="0">
                                          <p:val>
                                            <p:strVal val="#ppt_x"/>
                                          </p:val>
                                        </p:tav>
                                        <p:tav tm="100000">
                                          <p:val>
                                            <p:strVal val="#ppt_x"/>
                                          </p:val>
                                        </p:tav>
                                      </p:tavLst>
                                    </p:anim>
                                    <p:anim calcmode="lin" valueType="num">
                                      <p:cBhvr>
                                        <p:cTn id="14"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143000"/>
            <a:ext cx="7010400" cy="286232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khảo</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hlinkClick r:id="rId2"/>
              </a:rPr>
              <a:t>http</a:t>
            </a:r>
            <a:r>
              <a:rPr lang="en-US" sz="2000" dirty="0">
                <a:latin typeface="Times New Roman" panose="02020603050405020304" pitchFamily="18" charset="0"/>
                <a:cs typeface="Times New Roman" panose="02020603050405020304" pitchFamily="18" charset="0"/>
                <a:hlinkClick r:id="rId2"/>
              </a:rPr>
              <a:t>://kienthucweb.net/tim-hieu-mo-hinh-mvc.html</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hlinkClick r:id="rId3"/>
              </a:rPr>
              <a:t>https</a:t>
            </a:r>
            <a:r>
              <a:rPr lang="en-US" sz="2000" dirty="0">
                <a:latin typeface="Times New Roman" panose="02020603050405020304" pitchFamily="18" charset="0"/>
                <a:cs typeface="Times New Roman" panose="02020603050405020304" pitchFamily="18" charset="0"/>
                <a:hlinkClick r:id="rId3"/>
              </a:rPr>
              <a:t>://www.google.com/</a:t>
            </a:r>
            <a:r>
              <a:rPr lang="en-US" sz="2000" dirty="0" err="1">
                <a:latin typeface="Times New Roman" panose="02020603050405020304" pitchFamily="18" charset="0"/>
                <a:cs typeface="Times New Roman" panose="02020603050405020304" pitchFamily="18" charset="0"/>
                <a:hlinkClick r:id="rId3"/>
              </a:rPr>
              <a:t>search?q</a:t>
            </a:r>
            <a:r>
              <a:rPr lang="en-US" sz="2000" dirty="0">
                <a:latin typeface="Times New Roman" panose="02020603050405020304" pitchFamily="18" charset="0"/>
                <a:cs typeface="Times New Roman" panose="02020603050405020304" pitchFamily="18" charset="0"/>
                <a:hlinkClick r:id="rId3"/>
              </a:rPr>
              <a:t>=mvc+l%C3%BD+thuy%E1%BA%BFt&amp;oq=mvc+l%C3%BD+thuy%E1%BA%BFt&amp;aqs=chrome..69i57.6352j0j7&amp;sourceid=</a:t>
            </a:r>
            <a:r>
              <a:rPr lang="en-US" sz="2000" dirty="0" err="1">
                <a:latin typeface="Times New Roman" panose="02020603050405020304" pitchFamily="18" charset="0"/>
                <a:cs typeface="Times New Roman" panose="02020603050405020304" pitchFamily="18" charset="0"/>
                <a:hlinkClick r:id="rId3"/>
              </a:rPr>
              <a:t>chrome&amp;ie</a:t>
            </a:r>
            <a:r>
              <a:rPr lang="en-US" sz="2000" dirty="0">
                <a:latin typeface="Times New Roman" panose="02020603050405020304" pitchFamily="18" charset="0"/>
                <a:cs typeface="Times New Roman" panose="02020603050405020304" pitchFamily="18" charset="0"/>
                <a:hlinkClick r:id="rId3"/>
              </a:rPr>
              <a:t>=UTF-8</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hlinkClick r:id="rId4"/>
              </a:rPr>
              <a:t>https://vietpro.net.vn/mvc-co-ban-04-lam-viec-voi-model-trong-mvc.html</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204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133600"/>
            <a:ext cx="6324600" cy="1754326"/>
          </a:xfrm>
          <a:prstGeom prst="rect">
            <a:avLst/>
          </a:prstGeom>
          <a:noFill/>
        </p:spPr>
        <p:txBody>
          <a:bodyPr wrap="square" rtlCol="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CẢM ƠN CÁC BẠN ĐÃ LẮNG NGHE.</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493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9818" y="512617"/>
            <a:ext cx="238719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II. MVC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8" y="1406236"/>
            <a:ext cx="7620000" cy="4857750"/>
          </a:xfrm>
          <a:prstGeom prst="rect">
            <a:avLst/>
          </a:prstGeom>
        </p:spPr>
      </p:pic>
    </p:spTree>
    <p:extLst>
      <p:ext uri="{BB962C8B-B14F-4D97-AF65-F5344CB8AC3E}">
        <p14:creationId xmlns:p14="http://schemas.microsoft.com/office/powerpoint/2010/main" val="26307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990600"/>
            <a:ext cx="7848600"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Mô hình MVC cơ bản ở đây là viết tắt của 3 từ M – Model, V – View, C – Controller</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M (Model) :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trúc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cậy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Controller.</a:t>
            </a:r>
          </a:p>
          <a:p>
            <a:pPr marL="742950" lvl="1"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V (View) : </a:t>
            </a:r>
            <a:r>
              <a:rPr lang="en-US" sz="2000" dirty="0" err="1" smtClean="0">
                <a:latin typeface="Times New Roman" panose="02020603050405020304" pitchFamily="18" charset="0"/>
                <a:cs typeface="Times New Roman" panose="02020603050405020304" pitchFamily="18" charset="0"/>
              </a:rPr>
              <a:t>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 (Controller) : </a:t>
            </a:r>
            <a:r>
              <a:rPr lang="en-US" sz="2000" dirty="0" err="1">
                <a:latin typeface="Times New Roman" panose="02020603050405020304" pitchFamily="18" charset="0"/>
                <a:cs typeface="Times New Roman" panose="02020603050405020304" pitchFamily="18" charset="0"/>
              </a:rPr>
              <a:t>n</a:t>
            </a:r>
            <a:r>
              <a:rPr lang="en-US" sz="2000" dirty="0" err="1" smtClean="0">
                <a:latin typeface="Times New Roman" panose="02020603050405020304" pitchFamily="18" charset="0"/>
                <a:cs typeface="Times New Roman" panose="02020603050405020304" pitchFamily="18" charset="0"/>
              </a:rPr>
              <a:t>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Model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View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thị</a:t>
            </a:r>
            <a:r>
              <a:rPr lang="en-US" sz="2000" dirty="0" smtClean="0">
                <a:latin typeface="Times New Roman" panose="02020603050405020304" pitchFamily="18" charset="0"/>
                <a:cs typeface="Times New Roman" panose="02020603050405020304" pitchFamily="18" charset="0"/>
              </a:rPr>
              <a:t>. </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27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56544"/>
            <a:ext cx="5514651"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III. </a:t>
            </a:r>
            <a:r>
              <a:rPr lang="en-US" sz="2800" dirty="0" err="1" smtClean="0">
                <a:latin typeface="Times New Roman" panose="02020603050405020304" pitchFamily="18" charset="0"/>
                <a:cs typeface="Times New Roman" panose="02020603050405020304" pitchFamily="18" charset="0"/>
              </a:rPr>
              <a:t>Lí</a:t>
            </a:r>
            <a:r>
              <a:rPr lang="en-US" sz="2800" dirty="0" smtClean="0">
                <a:latin typeface="Times New Roman" panose="02020603050405020304" pitchFamily="18" charset="0"/>
                <a:cs typeface="Times New Roman" panose="02020603050405020304" pitchFamily="18" charset="0"/>
              </a:rPr>
              <a:t> do </a:t>
            </a:r>
            <a:r>
              <a:rPr lang="en-US" sz="2800" dirty="0" err="1" smtClean="0">
                <a:latin typeface="Times New Roman" panose="02020603050405020304" pitchFamily="18" charset="0"/>
                <a:cs typeface="Times New Roman" panose="02020603050405020304" pitchFamily="18" charset="0"/>
              </a:rPr>
              <a:t>nên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dung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MVC</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9600" y="1524000"/>
            <a:ext cx="8305800" cy="4247317"/>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MVC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chia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M, V, C </a:t>
            </a:r>
            <a:r>
              <a:rPr lang="en-US" sz="2000" dirty="0" err="1" smtClean="0">
                <a:latin typeface="Times New Roman" panose="02020603050405020304" pitchFamily="18" charset="0"/>
                <a:cs typeface="Times New Roman" panose="02020603050405020304" pitchFamily="18" charset="0"/>
              </a:rPr>
              <a:t>nên</a:t>
            </a:r>
            <a:r>
              <a:rPr lang="en-US" sz="2000" dirty="0" smtClean="0">
                <a:latin typeface="Times New Roman" panose="02020603050405020304" pitchFamily="18" charset="0"/>
                <a:cs typeface="Times New Roman" panose="02020603050405020304" pitchFamily="18" charset="0"/>
              </a:rPr>
              <a:t> developer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view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controller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model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model.</a:t>
            </a:r>
          </a:p>
          <a:p>
            <a:pPr>
              <a:lnSpc>
                <a:spcPct val="200000"/>
              </a:lnSpc>
            </a:pPr>
            <a:r>
              <a:rPr lang="en-US" sz="2000" dirty="0" smtClean="0">
                <a:latin typeface="Times New Roman" panose="02020603050405020304" pitchFamily="18" charset="0"/>
                <a:cs typeface="Times New Roman" panose="02020603050405020304" pitchFamily="18" charset="0"/>
              </a:rPr>
              <a:t>	=&gt;</a:t>
            </a:r>
            <a:r>
              <a:rPr lang="en-US" sz="2000" dirty="0" err="1" smtClean="0">
                <a:latin typeface="Times New Roman" panose="02020603050405020304" pitchFamily="18" charset="0"/>
                <a:cs typeface="Times New Roman" panose="02020603050405020304" pitchFamily="18" charset="0"/>
              </a:rPr>
              <a:t>Giúp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a:t>
            </a:r>
            <a:r>
              <a:rPr lang="en-US" sz="2000" dirty="0" smtClean="0">
                <a:latin typeface="Times New Roman" panose="02020603050405020304" pitchFamily="18" charset="0"/>
                <a:cs typeface="Times New Roman" panose="02020603050405020304" pitchFamily="18" charset="0"/>
              </a:rPr>
              <a:t> , di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Cho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code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a:p>
            <a:pPr>
              <a:lnSpc>
                <a:spcPct val="150000"/>
              </a:lnSpc>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8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524000"/>
            <a:ext cx="7086600" cy="3831818"/>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MVC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MVC pattern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nằm</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chỗ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chỗ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a:t>
            </a:r>
          </a:p>
          <a:p>
            <a:pPr marL="285750" indent="-285750">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4699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718810"/>
            <a:ext cx="7670818"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IV. </a:t>
            </a: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t>
            </a:r>
            <a:r>
              <a:rPr lang="vi-VN" sz="2800" dirty="0" smtClean="0">
                <a:latin typeface="Times New Roman" panose="02020603050405020304" pitchFamily="18" charset="0"/>
                <a:cs typeface="Times New Roman" panose="02020603050405020304" pitchFamily="18" charset="0"/>
              </a:rPr>
              <a:t>ấu trúc của một ứng dụng MVC đơn giản</a:t>
            </a:r>
            <a:endParaRPr lang="en-US"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934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945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3844" y="5854337"/>
            <a:ext cx="7315199" cy="400110"/>
          </a:xfrm>
          <a:prstGeom prst="rect">
            <a:avLst/>
          </a:prstGeom>
          <a:noFill/>
        </p:spPr>
        <p:txBody>
          <a:bodyPr wrap="square" rtlCol="0">
            <a:spAutoFit/>
          </a:bodyPr>
          <a:lstStyle/>
          <a:p>
            <a:r>
              <a:rPr lang="vi-VN" sz="2000" i="1" dirty="0">
                <a:latin typeface="Times New Roman" panose="02020603050405020304" pitchFamily="18" charset="0"/>
                <a:cs typeface="Times New Roman" panose="02020603050405020304" pitchFamily="18" charset="0"/>
              </a:rPr>
              <a:t>Sơ đồ tuần tự mô tả luồng chạy của 1 xử lí trong mô hình MVC</a:t>
            </a:r>
            <a:endParaRPr lang="en-US" sz="200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85800"/>
            <a:ext cx="7696200" cy="4953000"/>
          </a:xfrm>
          <a:prstGeom prst="rect">
            <a:avLst/>
          </a:prstGeom>
        </p:spPr>
      </p:pic>
    </p:spTree>
    <p:extLst>
      <p:ext uri="{BB962C8B-B14F-4D97-AF65-F5344CB8AC3E}">
        <p14:creationId xmlns:p14="http://schemas.microsoft.com/office/powerpoint/2010/main" val="3820119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739</TotalTime>
  <Words>1206</Words>
  <Application>Microsoft Office PowerPoint</Application>
  <PresentationFormat>On-screen Show (4:3)</PresentationFormat>
  <Paragraphs>101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 Tu</dc:creator>
  <cp:lastModifiedBy>Cam Tu</cp:lastModifiedBy>
  <cp:revision>45</cp:revision>
  <dcterms:created xsi:type="dcterms:W3CDTF">2019-02-26T09:11:18Z</dcterms:created>
  <dcterms:modified xsi:type="dcterms:W3CDTF">2019-02-28T01:48:13Z</dcterms:modified>
</cp:coreProperties>
</file>