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69" r:id="rId5"/>
    <p:sldId id="263" r:id="rId6"/>
    <p:sldId id="264" r:id="rId7"/>
    <p:sldId id="266" r:id="rId8"/>
    <p:sldId id="267" r:id="rId9"/>
    <p:sldId id="258" r:id="rId10"/>
    <p:sldId id="259" r:id="rId11"/>
    <p:sldId id="260" r:id="rId12"/>
    <p:sldId id="261" r:id="rId13"/>
    <p:sldId id="262"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377E64-701A-4D0D-B9C0-42DE82BE1CE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D937D-A3C8-4AA6-91C3-B54312E029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77E64-701A-4D0D-B9C0-42DE82BE1CE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D937D-A3C8-4AA6-91C3-B54312E029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F377E64-701A-4D0D-B9C0-42DE82BE1CE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D937D-A3C8-4AA6-91C3-B54312E029C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77E64-701A-4D0D-B9C0-42DE82BE1CE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D937D-A3C8-4AA6-91C3-B54312E029C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377E64-701A-4D0D-B9C0-42DE82BE1CE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D937D-A3C8-4AA6-91C3-B54312E029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F377E64-701A-4D0D-B9C0-42DE82BE1CE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D937D-A3C8-4AA6-91C3-B54312E029C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377E64-701A-4D0D-B9C0-42DE82BE1CE0}"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D937D-A3C8-4AA6-91C3-B54312E029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377E64-701A-4D0D-B9C0-42DE82BE1CE0}"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D937D-A3C8-4AA6-91C3-B54312E029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F377E64-701A-4D0D-B9C0-42DE82BE1CE0}"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D937D-A3C8-4AA6-91C3-B54312E029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F377E64-701A-4D0D-B9C0-42DE82BE1CE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D937D-A3C8-4AA6-91C3-B54312E029C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77E64-701A-4D0D-B9C0-42DE82BE1CE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D937D-A3C8-4AA6-91C3-B54312E029C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F377E64-701A-4D0D-B9C0-42DE82BE1CE0}" type="datetimeFigureOut">
              <a:rPr lang="en-US" smtClean="0"/>
              <a:t>3/16/2019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04D937D-A3C8-4AA6-91C3-B54312E029C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blog.vn/laravel-khong-chi-la-framework-no-la-ca-mot-he-sinh-thai" TargetMode="External"/><Relationship Id="rId2" Type="http://schemas.openxmlformats.org/officeDocument/2006/relationships/hyperlink" Target="http://itplus-academy.edu.vn/10-ly-do-tai-sao-chon-Laravel-qua-cac-khuon-kho-PHP-khac.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72" y="1173885"/>
            <a:ext cx="5472608" cy="1938992"/>
          </a:xfrm>
          <a:prstGeom prst="rect">
            <a:avLst/>
          </a:prstGeom>
          <a:noFill/>
        </p:spPr>
        <p:txBody>
          <a:bodyPr wrap="square" rtlCol="0">
            <a:spAutoFit/>
          </a:bodyPr>
          <a:lstStyle/>
          <a:p>
            <a:pPr algn="ctr"/>
            <a:r>
              <a:rPr lang="en-US" sz="6000" smtClean="0">
                <a:latin typeface="Times New Roman" pitchFamily="18" charset="0"/>
                <a:cs typeface="Times New Roman" pitchFamily="18" charset="0"/>
              </a:rPr>
              <a:t>Xây dựng phần mềm web</a:t>
            </a:r>
            <a:endParaRPr lang="en-US" sz="6000">
              <a:latin typeface="Times New Roman" pitchFamily="18" charset="0"/>
              <a:cs typeface="Times New Roman" pitchFamily="18" charset="0"/>
            </a:endParaRPr>
          </a:p>
        </p:txBody>
      </p:sp>
      <p:sp>
        <p:nvSpPr>
          <p:cNvPr id="7" name="TextBox 6"/>
          <p:cNvSpPr txBox="1"/>
          <p:nvPr/>
        </p:nvSpPr>
        <p:spPr>
          <a:xfrm>
            <a:off x="827584" y="4005064"/>
            <a:ext cx="3744416" cy="1815882"/>
          </a:xfrm>
          <a:prstGeom prst="rect">
            <a:avLst/>
          </a:prstGeom>
          <a:noFill/>
        </p:spPr>
        <p:txBody>
          <a:bodyPr wrap="square" rtlCol="0">
            <a:spAutoFit/>
          </a:bodyPr>
          <a:lstStyle/>
          <a:p>
            <a:r>
              <a:rPr lang="en-US" sz="2800" smtClean="0">
                <a:latin typeface="Times New Roman" pitchFamily="18" charset="0"/>
                <a:cs typeface="Times New Roman" pitchFamily="18" charset="0"/>
              </a:rPr>
              <a:t>Nhóm 9:</a:t>
            </a:r>
          </a:p>
          <a:p>
            <a:r>
              <a:rPr lang="en-US" sz="2800" smtClean="0">
                <a:latin typeface="Times New Roman" pitchFamily="18" charset="0"/>
                <a:cs typeface="Times New Roman" pitchFamily="18" charset="0"/>
              </a:rPr>
              <a:t>Trần Thị Mỹ Nhung</a:t>
            </a:r>
          </a:p>
          <a:p>
            <a:r>
              <a:rPr lang="en-US" sz="2800" smtClean="0">
                <a:latin typeface="Times New Roman" pitchFamily="18" charset="0"/>
                <a:cs typeface="Times New Roman" pitchFamily="18" charset="0"/>
              </a:rPr>
              <a:t>Ngô Minh Trinh</a:t>
            </a:r>
          </a:p>
          <a:p>
            <a:r>
              <a:rPr lang="en-US" sz="2800" smtClean="0">
                <a:latin typeface="Times New Roman" pitchFamily="18" charset="0"/>
                <a:cs typeface="Times New Roman" pitchFamily="18" charset="0"/>
              </a:rPr>
              <a:t>Trần Thị Cẩm Tú</a:t>
            </a:r>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300864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188159"/>
            <a:ext cx="5760640"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B1.Cài đặt Composer</a:t>
            </a:r>
            <a:endParaRPr lang="en-US" sz="24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TextBox 2"/>
          <p:cNvSpPr txBox="1"/>
          <p:nvPr/>
        </p:nvSpPr>
        <p:spPr>
          <a:xfrm>
            <a:off x="897213" y="1794882"/>
            <a:ext cx="6552728" cy="369332"/>
          </a:xfrm>
          <a:prstGeom prst="rect">
            <a:avLst/>
          </a:prstGeom>
          <a:noFill/>
        </p:spPr>
        <p:txBody>
          <a:bodyPr wrap="square" rtlCol="0">
            <a:spAutoFit/>
          </a:bodyPr>
          <a:lstStyle/>
          <a:p>
            <a:r>
              <a:rPr lang="en-US" smtClean="0">
                <a:ln>
                  <a:solidFill>
                    <a:srgbClr val="FF0000"/>
                  </a:solidFill>
                </a:ln>
                <a:solidFill>
                  <a:srgbClr val="FF0000"/>
                </a:solidFill>
              </a:rPr>
              <a:t>https://getcomposer.org/Composer-Setup.exe</a:t>
            </a:r>
            <a:endParaRPr lang="en-US">
              <a:ln>
                <a:solidFill>
                  <a:srgbClr val="FF0000"/>
                </a:solidFill>
              </a:ln>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6"/>
            <a:ext cx="48101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52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5738614" cy="495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23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04462"/>
            <a:ext cx="6264696"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B2.Cài đặt laravel với composer</a:t>
            </a:r>
            <a:endParaRPr lang="en-US" sz="24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TextBox 2"/>
          <p:cNvSpPr txBox="1"/>
          <p:nvPr/>
        </p:nvSpPr>
        <p:spPr>
          <a:xfrm>
            <a:off x="523319" y="2134112"/>
            <a:ext cx="7200800" cy="369332"/>
          </a:xfrm>
          <a:prstGeom prst="rect">
            <a:avLst/>
          </a:prstGeom>
          <a:noFill/>
        </p:spPr>
        <p:txBody>
          <a:bodyPr wrap="square" rtlCol="0">
            <a:spAutoFit/>
          </a:bodyPr>
          <a:lstStyle/>
          <a:p>
            <a:r>
              <a:rPr lang="vi-VN" smtClean="0"/>
              <a:t>Khởi động cmd, truy cập vào thư mục muốn cài đặt Laravel.</a:t>
            </a:r>
            <a:endParaRPr lang="en-US"/>
          </a:p>
        </p:txBody>
      </p:sp>
      <p:sp>
        <p:nvSpPr>
          <p:cNvPr id="4" name="TextBox 3"/>
          <p:cNvSpPr txBox="1"/>
          <p:nvPr/>
        </p:nvSpPr>
        <p:spPr>
          <a:xfrm>
            <a:off x="755575" y="2650674"/>
            <a:ext cx="7920881" cy="400110"/>
          </a:xfrm>
          <a:prstGeom prst="rect">
            <a:avLst/>
          </a:prstGeom>
          <a:noFill/>
        </p:spPr>
        <p:txBody>
          <a:bodyPr wrap="square" rtlCol="0">
            <a:spAutoFit/>
          </a:bodyPr>
          <a:lstStyle/>
          <a:p>
            <a:r>
              <a:rPr lang="en-US" sz="2000" smtClean="0">
                <a:ln>
                  <a:solidFill>
                    <a:srgbClr val="FF0000"/>
                  </a:solidFill>
                </a:ln>
                <a:latin typeface="Times New Roman" pitchFamily="18" charset="0"/>
                <a:cs typeface="Times New Roman" pitchFamily="18" charset="0"/>
              </a:rPr>
              <a:t>composer create-project –prefer-dist laravel/laravel {Tên project Laravel}</a:t>
            </a:r>
            <a:endParaRPr lang="en-US" sz="2000">
              <a:ln>
                <a:solidFill>
                  <a:srgbClr val="FF0000"/>
                </a:solidFill>
              </a:ln>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78" y="3540402"/>
            <a:ext cx="757707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55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barn(inVertical)">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327350"/>
            <a:ext cx="6264696"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Giới</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thiệu</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cấu</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trúc</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thư</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mục</a:t>
            </a:r>
            <a:endPar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Rectangle 2"/>
          <p:cNvSpPr/>
          <p:nvPr/>
        </p:nvSpPr>
        <p:spPr>
          <a:xfrm>
            <a:off x="971600" y="2132856"/>
            <a:ext cx="7272808" cy="3416320"/>
          </a:xfrm>
          <a:prstGeom prst="rect">
            <a:avLst/>
          </a:prstGeom>
        </p:spPr>
        <p:txBody>
          <a:bodyPr wrap="square">
            <a:spAutoFit/>
          </a:bodyPr>
          <a:lstStyle/>
          <a:p>
            <a:pPr marL="342900" indent="-342900">
              <a:buFont typeface="Wingdings" pitchFamily="2" charset="2"/>
              <a:buChar char="Ø"/>
            </a:pPr>
            <a:r>
              <a:rPr lang="vi-VN" sz="2400" smtClean="0">
                <a:latin typeface="Times New Roman" pitchFamily="18" charset="0"/>
                <a:cs typeface="Times New Roman" pitchFamily="18" charset="0"/>
              </a:rPr>
              <a:t>App\Http : Chứa các bộ điều khiển route, controller,….</a:t>
            </a:r>
            <a:endParaRPr lang="en-US" sz="2400" smtClean="0">
              <a:latin typeface="Times New Roman" pitchFamily="18" charset="0"/>
              <a:cs typeface="Times New Roman" pitchFamily="18" charset="0"/>
            </a:endParaRPr>
          </a:p>
          <a:p>
            <a:pPr marL="342900" indent="-342900">
              <a:buFont typeface="Wingdings" pitchFamily="2" charset="2"/>
              <a:buChar char="Ø"/>
            </a:pPr>
            <a:r>
              <a:rPr lang="vi-VN" sz="2400" smtClean="0">
                <a:latin typeface="Times New Roman" pitchFamily="18" charset="0"/>
                <a:cs typeface="Times New Roman" pitchFamily="18" charset="0"/>
              </a:rPr>
              <a:t>Config : Chứa các file cấu hình cho hệ thống.</a:t>
            </a:r>
            <a:endParaRPr lang="en-US" sz="2400" smtClean="0">
              <a:latin typeface="Times New Roman" pitchFamily="18" charset="0"/>
              <a:cs typeface="Times New Roman" pitchFamily="18" charset="0"/>
            </a:endParaRPr>
          </a:p>
          <a:p>
            <a:pPr marL="342900" indent="-342900">
              <a:buFont typeface="Wingdings" pitchFamily="2" charset="2"/>
              <a:buChar char="Ø"/>
            </a:pPr>
            <a:r>
              <a:rPr lang="vi-VN" sz="2400" smtClean="0">
                <a:latin typeface="Times New Roman" pitchFamily="18" charset="0"/>
                <a:cs typeface="Times New Roman" pitchFamily="18" charset="0"/>
              </a:rPr>
              <a:t>Database : Nơi chúng ta cấu hình các bộ dữ liệu mẫu : migrate, seed. </a:t>
            </a:r>
            <a:endParaRPr lang="en-US" sz="2400" smtClean="0">
              <a:latin typeface="Times New Roman" pitchFamily="18" charset="0"/>
              <a:cs typeface="Times New Roman" pitchFamily="18" charset="0"/>
            </a:endParaRPr>
          </a:p>
          <a:p>
            <a:pPr marL="342900" indent="-342900">
              <a:buFont typeface="Wingdings" pitchFamily="2" charset="2"/>
              <a:buChar char="Ø"/>
            </a:pPr>
            <a:r>
              <a:rPr lang="vi-VN" sz="2400" smtClean="0">
                <a:latin typeface="Times New Roman" pitchFamily="18" charset="0"/>
                <a:cs typeface="Times New Roman" pitchFamily="18" charset="0"/>
              </a:rPr>
              <a:t>Public : Nơi lữu trữ các thư viện CSS, JavaScript, các hình ảnh. </a:t>
            </a:r>
            <a:endParaRPr lang="en-US" sz="2400" smtClean="0">
              <a:latin typeface="Times New Roman" pitchFamily="18" charset="0"/>
              <a:cs typeface="Times New Roman" pitchFamily="18" charset="0"/>
            </a:endParaRPr>
          </a:p>
          <a:p>
            <a:pPr marL="342900" indent="-342900">
              <a:buFont typeface="Wingdings" pitchFamily="2" charset="2"/>
              <a:buChar char="Ø"/>
            </a:pPr>
            <a:r>
              <a:rPr lang="vi-VN" sz="2400" smtClean="0">
                <a:latin typeface="Times New Roman" pitchFamily="18" charset="0"/>
                <a:cs typeface="Times New Roman" pitchFamily="18" charset="0"/>
              </a:rPr>
              <a:t>Resources\Views : Lưu trữ các file giao diện mã html views. </a:t>
            </a:r>
            <a:endParaRPr lang="en-US" sz="2400" smtClean="0">
              <a:latin typeface="Times New Roman" pitchFamily="18" charset="0"/>
              <a:cs typeface="Times New Roman" pitchFamily="18" charset="0"/>
            </a:endParaRPr>
          </a:p>
          <a:p>
            <a:pPr marL="342900" indent="-342900">
              <a:buFont typeface="Wingdings" pitchFamily="2" charset="2"/>
              <a:buChar char="Ø"/>
            </a:pPr>
            <a:r>
              <a:rPr lang="vi-VN" sz="2400" smtClean="0">
                <a:latin typeface="Times New Roman" pitchFamily="18" charset="0"/>
                <a:cs typeface="Times New Roman" pitchFamily="18" charset="0"/>
              </a:rPr>
              <a:t>File .env: Cài đặt liên kết tới database cho hệ thống.</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162793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1988840"/>
            <a:ext cx="5832648" cy="2831544"/>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Tham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khảo</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hlinkClick r:id="rId2"/>
              </a:rPr>
              <a:t>https://</a:t>
            </a:r>
            <a:r>
              <a:rPr lang="en-US" sz="2000" dirty="0" smtClean="0">
                <a:latin typeface="Times New Roman" pitchFamily="18" charset="0"/>
                <a:cs typeface="Times New Roman" pitchFamily="18" charset="0"/>
                <a:hlinkClick r:id="rId2"/>
              </a:rPr>
              <a:t>techmaster.vn/posts/34646/lap-trinh-laravel-cho-nguoi-moi-bat-dau</a:t>
            </a:r>
          </a:p>
          <a:p>
            <a:r>
              <a:rPr lang="en-US" sz="2000" dirty="0" smtClean="0">
                <a:latin typeface="Times New Roman" pitchFamily="18" charset="0"/>
                <a:cs typeface="Times New Roman" pitchFamily="18" charset="0"/>
                <a:hlinkClick r:id="rId2"/>
              </a:rPr>
              <a:t>http</a:t>
            </a:r>
            <a:r>
              <a:rPr lang="en-US" sz="2000" dirty="0">
                <a:latin typeface="Times New Roman" pitchFamily="18" charset="0"/>
                <a:cs typeface="Times New Roman" pitchFamily="18" charset="0"/>
                <a:hlinkClick r:id="rId2"/>
              </a:rPr>
              <a:t>://</a:t>
            </a:r>
            <a:r>
              <a:rPr lang="en-US" sz="2000" dirty="0" smtClean="0">
                <a:latin typeface="Times New Roman" pitchFamily="18" charset="0"/>
                <a:cs typeface="Times New Roman" pitchFamily="18" charset="0"/>
                <a:hlinkClick r:id="rId2"/>
              </a:rPr>
              <a:t>itplus-academy.edu.vn/10-ly-do-tai-sao-chon-Laravel-qua-cac-khuon-kho-PHP-khac.html</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hlinkClick r:id="rId3"/>
              </a:rPr>
              <a:t>https://</a:t>
            </a:r>
            <a:r>
              <a:rPr lang="en-US" sz="2000" dirty="0" smtClean="0">
                <a:latin typeface="Times New Roman" pitchFamily="18" charset="0"/>
                <a:cs typeface="Times New Roman" pitchFamily="18" charset="0"/>
                <a:hlinkClick r:id="rId3"/>
              </a:rPr>
              <a:t>techblog.vn/laravel-khong-chi-la-framework-no-la-ca-mot-he-sinh-thai</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01943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1556792"/>
            <a:ext cx="7772400" cy="3816424"/>
          </a:xfrm>
          <a:prstGeom prst="rect">
            <a:avLst/>
          </a:prstGeom>
        </p:spPr>
        <p:txBody>
          <a:bodyPr>
            <a:normAutofit fontScale="97500"/>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200" smtClean="0">
                <a:latin typeface="Times New Roman" pitchFamily="18" charset="0"/>
                <a:cs typeface="Times New Roman" pitchFamily="18" charset="0"/>
              </a:rPr>
              <a:t>Đề tài : Xây dựng web bán giày </a:t>
            </a:r>
          </a:p>
          <a:p>
            <a:pPr algn="ctr"/>
            <a:r>
              <a:rPr lang="en-US" sz="6200" smtClean="0">
                <a:latin typeface="Times New Roman" pitchFamily="18" charset="0"/>
                <a:cs typeface="Times New Roman" pitchFamily="18" charset="0"/>
              </a:rPr>
              <a:t>bằng Laravel</a:t>
            </a:r>
            <a:r>
              <a:rPr lang="en-US" smtClean="0"/>
              <a:t/>
            </a:r>
            <a:br>
              <a:rPr lang="en-US" smtClean="0"/>
            </a:br>
            <a:endParaRPr lang="en-US"/>
          </a:p>
        </p:txBody>
      </p:sp>
    </p:spTree>
    <p:extLst>
      <p:ext uri="{BB962C8B-B14F-4D97-AF65-F5344CB8AC3E}">
        <p14:creationId xmlns:p14="http://schemas.microsoft.com/office/powerpoint/2010/main" val="634052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1683652"/>
            <a:ext cx="4104456" cy="769441"/>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 dung</a:t>
            </a:r>
            <a:endParaRPr lang="en-US" sz="44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TextBox 2"/>
          <p:cNvSpPr txBox="1"/>
          <p:nvPr/>
        </p:nvSpPr>
        <p:spPr>
          <a:xfrm>
            <a:off x="1187624" y="3212976"/>
            <a:ext cx="6814298" cy="2215991"/>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i</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TÌM HIỂU CHUNG</a:t>
            </a:r>
          </a:p>
          <a:p>
            <a:pPr algn="just"/>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ii.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giới</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thiệu</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về</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laravel</a:t>
            </a: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a:p>
            <a:pPr algn="just"/>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IIi</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Ưu</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điểm</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laravel</a:t>
            </a: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a:p>
            <a:pPr algn="just"/>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iv.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Cài</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đặt</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Laravel</a:t>
            </a: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a:p>
            <a:pPr algn="just"/>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Giới</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thiệu</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cấu</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trúc</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thư</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mục</a:t>
            </a: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a:p>
            <a:pPr algn="just"/>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62181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988840"/>
            <a:ext cx="7560840" cy="41088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1 framework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Laravel</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Laravel framework thực ra cũng chỉ là PHP, và như mọi người đều biết, môi trường để phát triển PHP điển hình gồm có: PHP, Mysql quản lí DB, web server là Apache. Bạn có thể cài thủ công từng thành phần hoặc có thể dùng </a:t>
            </a:r>
            <a:r>
              <a:rPr lang="vi-VN" dirty="0" smtClean="0">
                <a:latin typeface="Times New Roman" panose="02020603050405020304" pitchFamily="18" charset="0"/>
                <a:cs typeface="Times New Roman" panose="02020603050405020304" pitchFamily="18" charset="0"/>
              </a:rPr>
              <a:t>XAMPP</a:t>
            </a:r>
            <a:r>
              <a:rPr lang="en-US" dirty="0" smtClean="0">
                <a:latin typeface="Times New Roman" panose="02020603050405020304" pitchFamily="18" charset="0"/>
                <a:cs typeface="Times New Roman" panose="02020603050405020304" pitchFamily="18" charset="0"/>
              </a:rPr>
              <a:t>,WAMP</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để hỗ trợ cài all-in-one cho nhanh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Bạn nên có trước kiến thức về PHP thuần, kiến thức về một vài kĩ thuật coding và design </a:t>
            </a:r>
            <a:r>
              <a:rPr lang="vi-VN" dirty="0" smtClean="0">
                <a:latin typeface="Times New Roman" panose="02020603050405020304" pitchFamily="18" charset="0"/>
                <a:cs typeface="Times New Roman" panose="02020603050405020304" pitchFamily="18" charset="0"/>
              </a:rPr>
              <a:t>pattern</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Đương </a:t>
            </a:r>
            <a:r>
              <a:rPr lang="vi-VN" dirty="0">
                <a:latin typeface="Times New Roman" panose="02020603050405020304" pitchFamily="18" charset="0"/>
                <a:cs typeface="Times New Roman" panose="02020603050405020304" pitchFamily="18" charset="0"/>
              </a:rPr>
              <a:t>nhiên là cũng nên có kiến thức nền về HTML, CSS, Javascript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3568" y="1196753"/>
            <a:ext cx="3672408" cy="954107"/>
          </a:xfrm>
          <a:prstGeom prst="rect">
            <a:avLst/>
          </a:prstGeom>
          <a:noFill/>
        </p:spPr>
        <p:txBody>
          <a:bodyPr wrap="square" rtlCol="0">
            <a:spAutoFit/>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 </a:t>
            </a:r>
            <a:r>
              <a:rPr lang="en-US" sz="28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Tìm</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HIỂU CHUNG</a:t>
            </a: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endParaRPr lang="en-US" sz="2800" dirty="0"/>
          </a:p>
        </p:txBody>
      </p:sp>
    </p:spTree>
    <p:extLst>
      <p:ext uri="{BB962C8B-B14F-4D97-AF65-F5344CB8AC3E}">
        <p14:creationId xmlns:p14="http://schemas.microsoft.com/office/powerpoint/2010/main" val="46025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688" y="1062181"/>
            <a:ext cx="4680520" cy="52322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Ii.Giới</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8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thiệu</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8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về</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8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Laravel</a:t>
            </a: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TextBox 2"/>
          <p:cNvSpPr txBox="1"/>
          <p:nvPr/>
        </p:nvSpPr>
        <p:spPr>
          <a:xfrm>
            <a:off x="713478" y="1916832"/>
            <a:ext cx="6480720" cy="4247317"/>
          </a:xfrm>
          <a:prstGeom prst="rect">
            <a:avLst/>
          </a:prstGeom>
          <a:noFill/>
        </p:spPr>
        <p:txBody>
          <a:bodyPr wrap="square" rtlCol="0">
            <a:spAutoFit/>
          </a:bodyPr>
          <a:lstStyle/>
          <a:p>
            <a:pPr marL="342900" indent="-342900">
              <a:lnSpc>
                <a:spcPct val="150000"/>
              </a:lnSpc>
              <a:buFont typeface="Wingdings" pitchFamily="2" charset="2"/>
              <a:buChar char="q"/>
            </a:pPr>
            <a:r>
              <a:rPr lang="vi-VN" sz="2000">
                <a:latin typeface="Times New Roman" pitchFamily="18" charset="0"/>
                <a:cs typeface="Times New Roman" pitchFamily="18" charset="0"/>
              </a:rPr>
              <a:t>Laravel là một Open source PHP Framework miễn phí được phát triển bởi Taylor Otwell </a:t>
            </a:r>
            <a:r>
              <a:rPr lang="en-US" sz="2000" b="0" i="0" smtClean="0">
                <a:effectLst/>
                <a:latin typeface="Times New Roman" pitchFamily="18" charset="0"/>
                <a:cs typeface="Times New Roman" pitchFamily="18" charset="0"/>
              </a:rPr>
              <a:t>nhằm mục tiêu hỗ trợ phát triển các ứng dụng web theo cấu trúc model- view- controller (MVC).</a:t>
            </a:r>
          </a:p>
          <a:p>
            <a:pPr marL="342900" indent="-342900">
              <a:lnSpc>
                <a:spcPct val="150000"/>
              </a:lnSpc>
              <a:buFont typeface="Wingdings" pitchFamily="2" charset="2"/>
              <a:buChar char="q"/>
            </a:pPr>
            <a:r>
              <a:rPr lang="vi-VN" sz="2000">
                <a:latin typeface="Times New Roman" pitchFamily="18" charset="0"/>
                <a:cs typeface="Times New Roman" pitchFamily="18" charset="0"/>
              </a:rPr>
              <a:t> Những tính năng nổi bật của Laravel bao gồm cú pháp dễ hiểu- rõ ràng, một hệ thống đóng gói Modular và quản lý gói phụ thuộc, nhiều cách khác nhau để truy cập vào các cơ sở dữ liệu quan hệ, nhiều tiện ích khác nhau hỗ trợ việc triển khai vào bảo trì ứng dụng.</a:t>
            </a: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180298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484784"/>
            <a:ext cx="6408712"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IIi</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Ưu</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điểm</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laravel</a:t>
            </a:r>
            <a:endPar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 name="TextBox 3"/>
          <p:cNvSpPr txBox="1"/>
          <p:nvPr/>
        </p:nvSpPr>
        <p:spPr>
          <a:xfrm>
            <a:off x="1115616" y="2276872"/>
            <a:ext cx="7128792" cy="4247317"/>
          </a:xfrm>
          <a:prstGeom prst="rect">
            <a:avLst/>
          </a:prstGeom>
          <a:noFill/>
        </p:spPr>
        <p:txBody>
          <a:bodyPr wrap="square" rtlCol="0">
            <a:spAutoFit/>
          </a:bodyPr>
          <a:lstStyle/>
          <a:p>
            <a:pPr marL="285750" indent="-285750">
              <a:lnSpc>
                <a:spcPct val="150000"/>
              </a:lnSpc>
              <a:buFont typeface="Wingdings" pitchFamily="2" charset="2"/>
              <a:buChar char="ü"/>
            </a:pPr>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endParaRPr lang="en-US" dirty="0" smtClean="0">
              <a:latin typeface="Times New Roman" pitchFamily="18" charset="0"/>
              <a:cs typeface="Times New Roman" pitchFamily="18" charset="0"/>
            </a:endParaRPr>
          </a:p>
          <a:p>
            <a:pPr marL="285750" indent="-285750">
              <a:lnSpc>
                <a:spcPct val="150000"/>
              </a:lnSpc>
              <a:buFont typeface="Wingdings" pitchFamily="2" charset="2"/>
              <a:buChar char="ü"/>
            </a:pP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Laravel</a:t>
            </a:r>
            <a:r>
              <a:rPr lang="en-US" dirty="0" smtClean="0">
                <a:latin typeface="Times New Roman" pitchFamily="18" charset="0"/>
                <a:cs typeface="Times New Roman" pitchFamily="18" charset="0"/>
              </a:rPr>
              <a:t> framework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a:t>
            </a:r>
          </a:p>
          <a:p>
            <a:pPr marL="285750" indent="-285750">
              <a:lnSpc>
                <a:spcPct val="150000"/>
              </a:lnSpc>
              <a:buFont typeface="Wingdings" pitchFamily="2" charset="2"/>
              <a:buChar char="ü"/>
            </a:pP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MVC: </a:t>
            </a:r>
            <a:r>
              <a:rPr lang="vi-VN" dirty="0" smtClean="0">
                <a:latin typeface="Times New Roman" pitchFamily="18" charset="0"/>
                <a:cs typeface="Times New Roman" pitchFamily="18" charset="0"/>
              </a:rPr>
              <a:t>Laravel </a:t>
            </a:r>
            <a:r>
              <a:rPr lang="vi-VN" dirty="0">
                <a:latin typeface="Times New Roman" pitchFamily="18" charset="0"/>
                <a:cs typeface="Times New Roman" pitchFamily="18" charset="0"/>
              </a:rPr>
              <a:t>dựa trên Kiến trúc MVC nó có nhiều chức năng tích hợp còn MVC tăng hiệu năng và cung cấp tài liệu tốt hơn</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285750" indent="-285750">
              <a:lnSpc>
                <a:spcPct val="150000"/>
              </a:lnSpc>
              <a:buFont typeface="Wingdings" pitchFamily="2" charset="2"/>
              <a:buChar char="ü"/>
            </a:pPr>
            <a:r>
              <a:rPr lang="vi-VN" dirty="0">
                <a:latin typeface="Times New Roman" pitchFamily="18" charset="0"/>
                <a:cs typeface="Times New Roman" pitchFamily="18" charset="0"/>
              </a:rPr>
              <a:t>Hỗ trợ </a:t>
            </a:r>
            <a:r>
              <a:rPr lang="en-US" dirty="0">
                <a:latin typeface="Times New Roman" pitchFamily="18" charset="0"/>
                <a:cs typeface="Times New Roman" pitchFamily="18" charset="0"/>
              </a:rPr>
              <a:t>c</a:t>
            </a:r>
            <a:r>
              <a:rPr lang="vi-VN" dirty="0" smtClean="0">
                <a:latin typeface="Times New Roman" pitchFamily="18" charset="0"/>
                <a:cs typeface="Times New Roman" pitchFamily="18" charset="0"/>
              </a:rPr>
              <a:t>ộng đồng</a:t>
            </a:r>
            <a:r>
              <a:rPr lang="en-US" dirty="0" smtClean="0">
                <a:latin typeface="Times New Roman" pitchFamily="18" charset="0"/>
                <a:cs typeface="Times New Roman" pitchFamily="18" charset="0"/>
              </a:rPr>
              <a:t>:</a:t>
            </a:r>
            <a:r>
              <a:rPr lang="vi-VN" dirty="0">
                <a:latin typeface="Times New Roman" pitchFamily="18" charset="0"/>
                <a:cs typeface="Times New Roman" pitchFamily="18" charset="0"/>
              </a:rPr>
              <a:t> Laravel có một cộng đồng rộng lớn, khiến nó mạnh hơn hẳn những Framework khác .Nếu bạn báo cáo bất kỳ lỗi hoặc vi phạm bảo mật trong Framework thì phản hồi của cộng đồng là nhanh chóng</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382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628800"/>
            <a:ext cx="7200800" cy="5355312"/>
          </a:xfrm>
          <a:prstGeom prst="rect">
            <a:avLst/>
          </a:prstGeom>
          <a:noFill/>
        </p:spPr>
        <p:txBody>
          <a:bodyPr wrap="square" rtlCol="0">
            <a:spAutoFit/>
          </a:bodyPr>
          <a:lstStyle/>
          <a:p>
            <a:pPr marL="285750" indent="-285750">
              <a:lnSpc>
                <a:spcPct val="200000"/>
              </a:lnSpc>
              <a:buFont typeface="Wingdings" pitchFamily="2" charset="2"/>
              <a:buChar char="ü"/>
            </a:pPr>
            <a:r>
              <a:rPr lang="vi-VN">
                <a:latin typeface="Times New Roman" pitchFamily="18" charset="0"/>
                <a:cs typeface="Times New Roman" pitchFamily="18" charset="0"/>
              </a:rPr>
              <a:t>Được xây dựng dựa trên Framework tốt nhất</a:t>
            </a:r>
            <a:r>
              <a:rPr lang="en-US">
                <a:latin typeface="Times New Roman" pitchFamily="18" charset="0"/>
                <a:cs typeface="Times New Roman" pitchFamily="18" charset="0"/>
              </a:rPr>
              <a:t>:Laravel sử dụng một số thành phần tốt nhất của symfony. </a:t>
            </a:r>
            <a:endParaRPr lang="en-US" smtClean="0">
              <a:latin typeface="Times New Roman" pitchFamily="18" charset="0"/>
              <a:cs typeface="Times New Roman" pitchFamily="18" charset="0"/>
            </a:endParaRPr>
          </a:p>
          <a:p>
            <a:pPr marL="285750" indent="-285750">
              <a:lnSpc>
                <a:spcPct val="200000"/>
              </a:lnSpc>
              <a:buFont typeface="Wingdings" pitchFamily="2" charset="2"/>
              <a:buChar char="ü"/>
            </a:pPr>
            <a:r>
              <a:rPr lang="en-US" smtClean="0">
                <a:latin typeface="Times New Roman" pitchFamily="18" charset="0"/>
                <a:cs typeface="Times New Roman" pitchFamily="18" charset="0"/>
              </a:rPr>
              <a:t>Di </a:t>
            </a:r>
            <a:r>
              <a:rPr lang="en-US">
                <a:latin typeface="Times New Roman" pitchFamily="18" charset="0"/>
                <a:cs typeface="Times New Roman" pitchFamily="18" charset="0"/>
              </a:rPr>
              <a:t>chuyển Database</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Di </a:t>
            </a:r>
            <a:r>
              <a:rPr lang="vi-VN">
                <a:latin typeface="Times New Roman" pitchFamily="18" charset="0"/>
                <a:cs typeface="Times New Roman" pitchFamily="18" charset="0"/>
              </a:rPr>
              <a:t>chuyển database là một trong những tính năng chính được cung cấp bởi Laravel. Di chuyển cho phép bạn duy trì cấu trúc cơ sở dữ liệu của ứng dụng mà không cần phải tạo lại nó. Thay vì sử dụng SQL, di chuyển Database cho phép bạn viết mã php để kiểm soát Database và cho phép bạn khôi phục lại những thay đổi gần đây nhất bạn thực hiện với Database.</a:t>
            </a: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p>
        </p:txBody>
      </p:sp>
    </p:spTree>
    <p:extLst>
      <p:ext uri="{BB962C8B-B14F-4D97-AF65-F5344CB8AC3E}">
        <p14:creationId xmlns:p14="http://schemas.microsoft.com/office/powerpoint/2010/main" val="315811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700808"/>
            <a:ext cx="7704856" cy="4247317"/>
          </a:xfrm>
          <a:prstGeom prst="rect">
            <a:avLst/>
          </a:prstGeom>
          <a:noFill/>
        </p:spPr>
        <p:txBody>
          <a:bodyPr wrap="square" rtlCol="0">
            <a:spAutoFit/>
          </a:bodyPr>
          <a:lstStyle/>
          <a:p>
            <a:pPr marL="285750" indent="-285750">
              <a:lnSpc>
                <a:spcPct val="200000"/>
              </a:lnSpc>
              <a:buFont typeface="Wingdings" pitchFamily="2" charset="2"/>
              <a:buChar char="Ø"/>
            </a:pPr>
            <a:r>
              <a:rPr lang="en-US">
                <a:latin typeface="Times New Roman" pitchFamily="18" charset="0"/>
                <a:cs typeface="Times New Roman" pitchFamily="18" charset="0"/>
              </a:rPr>
              <a:t>Blade Templating:Laravel sử dụng Blade Templating, cho phép bạn sử dụng mã php trong ứng dụng của bạn</a:t>
            </a:r>
            <a:r>
              <a:rPr lang="en-US" smtClean="0">
                <a:latin typeface="Times New Roman" pitchFamily="18" charset="0"/>
                <a:cs typeface="Times New Roman" pitchFamily="18" charset="0"/>
              </a:rPr>
              <a:t>.</a:t>
            </a:r>
          </a:p>
          <a:p>
            <a:pPr marL="285750" indent="-285750">
              <a:lnSpc>
                <a:spcPct val="200000"/>
              </a:lnSpc>
              <a:buFont typeface="Wingdings" pitchFamily="2" charset="2"/>
              <a:buChar char="Ø"/>
            </a:pPr>
            <a:r>
              <a:rPr lang="en-US" smtClean="0">
                <a:latin typeface="Times New Roman" pitchFamily="18" charset="0"/>
                <a:cs typeface="Times New Roman" pitchFamily="18" charset="0"/>
              </a:rPr>
              <a:t>Thử </a:t>
            </a:r>
            <a:r>
              <a:rPr lang="en-US">
                <a:latin typeface="Times New Roman" pitchFamily="18" charset="0"/>
                <a:cs typeface="Times New Roman" pitchFamily="18" charset="0"/>
              </a:rPr>
              <a:t>nghiệm rất dễ dàng với laravel:</a:t>
            </a:r>
            <a:r>
              <a:rPr lang="vi-VN">
                <a:latin typeface="Times New Roman" pitchFamily="18" charset="0"/>
                <a:cs typeface="Times New Roman" pitchFamily="18" charset="0"/>
              </a:rPr>
              <a:t>Thử nghiệm là điều quan trọng đối với bất kỳ ứng dụng nào trước khi nó có sẵn cho người dùng cuối. Laravel cung cấp cơ sở để kiểm tra đơn vị nhưng Đôi khi những thay đổi mới có thể làm hỏng hệ thống bất ngờ. Laravel chạy nhiều bài kiểm tra để đảm bảo tính ổn định của ứng dụng.</a:t>
            </a:r>
            <a:endParaRPr lang="en-US">
              <a:latin typeface="Times New Roman" pitchFamily="18" charset="0"/>
              <a:cs typeface="Times New Roman" pitchFamily="18" charset="0"/>
            </a:endParaRPr>
          </a:p>
          <a:p>
            <a:pPr marL="285750" indent="-285750">
              <a:buFont typeface="Wingdings" pitchFamily="2" charset="2"/>
              <a:buChar char="Ø"/>
            </a:pPr>
            <a:endParaRPr lang="en-US"/>
          </a:p>
        </p:txBody>
      </p:sp>
    </p:spTree>
    <p:extLst>
      <p:ext uri="{BB962C8B-B14F-4D97-AF65-F5344CB8AC3E}">
        <p14:creationId xmlns:p14="http://schemas.microsoft.com/office/powerpoint/2010/main" val="32437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80" y="1458362"/>
            <a:ext cx="5040560" cy="52322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iv. </a:t>
            </a:r>
            <a:r>
              <a:rPr lang="vi-VN"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Cài đặt Laravel</a:t>
            </a:r>
          </a:p>
        </p:txBody>
      </p:sp>
      <p:sp>
        <p:nvSpPr>
          <p:cNvPr id="3" name="TextBox 2"/>
          <p:cNvSpPr txBox="1"/>
          <p:nvPr/>
        </p:nvSpPr>
        <p:spPr>
          <a:xfrm>
            <a:off x="611560" y="2492896"/>
            <a:ext cx="7416824" cy="3046988"/>
          </a:xfrm>
          <a:prstGeom prst="rect">
            <a:avLst/>
          </a:prstGeom>
          <a:noFill/>
        </p:spPr>
        <p:txBody>
          <a:bodyPr wrap="square" rtlCol="0">
            <a:spAutoFit/>
          </a:bodyPr>
          <a:lstStyle/>
          <a:p>
            <a:r>
              <a:rPr lang="en-US" sz="3200">
                <a:latin typeface="Times New Roman" pitchFamily="18" charset="0"/>
                <a:cs typeface="Times New Roman" pitchFamily="18" charset="0"/>
              </a:rPr>
              <a:t>C</a:t>
            </a:r>
            <a:r>
              <a:rPr lang="en-US" sz="3200" smtClean="0">
                <a:latin typeface="Times New Roman" pitchFamily="18" charset="0"/>
                <a:cs typeface="Times New Roman" pitchFamily="18" charset="0"/>
              </a:rPr>
              <a:t>ó</a:t>
            </a:r>
            <a:r>
              <a:rPr lang="vi-VN" sz="3200" smtClean="0">
                <a:latin typeface="Times New Roman" pitchFamily="18" charset="0"/>
                <a:cs typeface="Times New Roman" pitchFamily="18" charset="0"/>
              </a:rPr>
              <a:t> 2 bước:</a:t>
            </a:r>
            <a:endParaRPr lang="en-US" sz="3200" smtClean="0">
              <a:latin typeface="Times New Roman" pitchFamily="18" charset="0"/>
              <a:cs typeface="Times New Roman" pitchFamily="18" charset="0"/>
            </a:endParaRPr>
          </a:p>
          <a:p>
            <a:pPr marL="914400" lvl="1" indent="-457200">
              <a:buFont typeface="Courier New" pitchFamily="49" charset="0"/>
              <a:buChar char="o"/>
            </a:pPr>
            <a:r>
              <a:rPr lang="vi-VN" sz="3200" smtClean="0">
                <a:latin typeface="Times New Roman" pitchFamily="18" charset="0"/>
                <a:cs typeface="Times New Roman" pitchFamily="18" charset="0"/>
              </a:rPr>
              <a:t>Bước 1: Cài đặt Composer </a:t>
            </a:r>
            <a:endParaRPr lang="en-US" sz="3200" smtClean="0">
              <a:latin typeface="Times New Roman" pitchFamily="18" charset="0"/>
              <a:cs typeface="Times New Roman" pitchFamily="18" charset="0"/>
            </a:endParaRPr>
          </a:p>
          <a:p>
            <a:pPr marL="914400" lvl="1" indent="-457200">
              <a:buFont typeface="Courier New" pitchFamily="49" charset="0"/>
              <a:buChar char="o"/>
            </a:pPr>
            <a:r>
              <a:rPr lang="vi-VN" sz="3200" smtClean="0">
                <a:latin typeface="Times New Roman" pitchFamily="18" charset="0"/>
                <a:cs typeface="Times New Roman" pitchFamily="18" charset="0"/>
              </a:rPr>
              <a:t>Bước 2: Cài đặt Laravel</a:t>
            </a:r>
            <a:endParaRPr lang="en-US" sz="3200">
              <a:latin typeface="Times New Roman" pitchFamily="18" charset="0"/>
              <a:cs typeface="Times New Roman" pitchFamily="18" charset="0"/>
            </a:endParaRPr>
          </a:p>
          <a:p>
            <a:pPr lvl="1"/>
            <a:endParaRPr lang="en-US" sz="3200" smtClean="0">
              <a:latin typeface="Times New Roman" pitchFamily="18" charset="0"/>
              <a:cs typeface="Times New Roman" pitchFamily="18" charset="0"/>
            </a:endParaRPr>
          </a:p>
          <a:p>
            <a:pPr marL="342900" indent="-342900">
              <a:buFont typeface="Wingdings" pitchFamily="2" charset="2"/>
              <a:buChar char="v"/>
            </a:pPr>
            <a:r>
              <a:rPr lang="vi-VN" sz="3200" smtClean="0">
                <a:latin typeface="Times New Roman" pitchFamily="18" charset="0"/>
                <a:cs typeface="Times New Roman" pitchFamily="18" charset="0"/>
              </a:rPr>
              <a:t> </a:t>
            </a:r>
            <a:r>
              <a:rPr lang="en-US" sz="3200" smtClean="0">
                <a:latin typeface="Times New Roman" pitchFamily="18" charset="0"/>
                <a:cs typeface="Times New Roman" pitchFamily="18" charset="0"/>
              </a:rPr>
              <a:t>M</a:t>
            </a:r>
            <a:r>
              <a:rPr lang="vi-VN" sz="3200" smtClean="0">
                <a:latin typeface="Times New Roman" pitchFamily="18" charset="0"/>
                <a:cs typeface="Times New Roman" pitchFamily="18" charset="0"/>
              </a:rPr>
              <a:t>áy tính của bạn phải cài sẵn Xampp, Wamp trước khi làm bài này. </a:t>
            </a:r>
            <a:endParaRPr lang="en-US" sz="3200">
              <a:latin typeface="Times New Roman" pitchFamily="18" charset="0"/>
              <a:cs typeface="Times New Roman" pitchFamily="18" charset="0"/>
            </a:endParaRPr>
          </a:p>
        </p:txBody>
      </p:sp>
    </p:spTree>
    <p:extLst>
      <p:ext uri="{BB962C8B-B14F-4D97-AF65-F5344CB8AC3E}">
        <p14:creationId xmlns:p14="http://schemas.microsoft.com/office/powerpoint/2010/main" val="26309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249</TotalTime>
  <Words>707</Words>
  <Application>Microsoft Office PowerPoint</Application>
  <PresentationFormat>On-screen Show (4:3)</PresentationFormat>
  <Paragraphs>52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Candara</vt:lpstr>
      <vt:lpstr>Courier New</vt:lpstr>
      <vt:lpstr>Symbol</vt:lpstr>
      <vt:lpstr>Tahoma</vt:lpstr>
      <vt:lpstr>Times New Roman</vt:lpstr>
      <vt:lpstr>Trebuchet MS</vt:lpstr>
      <vt:lpstr>Wingdings</vt: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Truong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NVComputer</cp:lastModifiedBy>
  <cp:revision>34</cp:revision>
  <dcterms:created xsi:type="dcterms:W3CDTF">2019-03-13T11:48:51Z</dcterms:created>
  <dcterms:modified xsi:type="dcterms:W3CDTF">2019-03-16T01:09:34Z</dcterms:modified>
</cp:coreProperties>
</file>