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6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9F77B0-F3D5-47CD-A8A8-80B568B596BC}">
  <a:tblStyle styleId="{2D9F77B0-F3D5-47CD-A8A8-80B568B596BC}"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alibri"/>
          <a:ea typeface="Calibri"/>
          <a:cs typeface="Calibri"/>
        </a:font>
        <a:srgbClr val="FFFFFF"/>
      </a:tcTxStyle>
      <a:tcStyle>
        <a:fill>
          <a:solidFill>
            <a:srgbClr val="1CADE4"/>
          </a:solidFill>
        </a:fill>
      </a:tcStyle>
    </a:lastCol>
    <a:firstCol>
      <a:tcTxStyle b="on" i="off">
        <a:font>
          <a:latin typeface="Calibri"/>
          <a:ea typeface="Calibri"/>
          <a:cs typeface="Calibri"/>
        </a:font>
        <a:srgbClr val="FFFFFF"/>
      </a:tcTxStyle>
      <a:tcStyle>
        <a:fill>
          <a:solidFill>
            <a:srgbClr val="1CADE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1CADE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1CADE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24b1112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24b1112c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4b1112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4b1112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4b1112c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4b1112c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2a87dad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2a87dad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2a87dad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2a87dad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2a87dad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2a87dad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2eb9d6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2eb9d6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400 gray image from </a:t>
            </a:r>
            <a:r>
              <a:rPr b="1" lang="vi"/>
              <a:t>Berkeley Segmentation Dataset 500 </a:t>
            </a:r>
            <a:r>
              <a:rPr lang="vi"/>
              <a:t>and </a:t>
            </a:r>
            <a:r>
              <a:rPr lang="vi"/>
              <a:t>cropped</a:t>
            </a:r>
            <a:r>
              <a:rPr lang="vi"/>
              <a:t> 180x180 (https://www.kaggle.com/datasets/balraj98/berkeley-segmentation-dataset-500-bsds500)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2ad12cfe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2ad12cfe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904f0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904f0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2ad12cfe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2ad12cfe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2b89ab1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2b89ab1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400"/>
              </a:spcBef>
              <a:spcAft>
                <a:spcPts val="0"/>
              </a:spcAft>
              <a:buNone/>
            </a:pPr>
            <a:r>
              <a:t/>
            </a:r>
            <a:endParaRPr sz="2600">
              <a:solidFill>
                <a:srgbClr val="124163"/>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2ad12cfe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2ad12cfe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31904f0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31904f0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31904f0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31904f0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2b89ab1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2b89ab1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2de9b3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2de9b3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vi" sz="1600">
                <a:solidFill>
                  <a:srgbClr val="124163"/>
                </a:solidFill>
              </a:rPr>
              <a:t>Do đó, nghiên cứu này đề xuất một mạng </a:t>
            </a:r>
            <a:r>
              <a:rPr lang="vi" sz="1600">
                <a:solidFill>
                  <a:srgbClr val="FF0000"/>
                </a:solidFill>
              </a:rPr>
              <a:t>CNN khử nhiễu biến dạng mạnh mẽ là </a:t>
            </a:r>
            <a:r>
              <a:rPr b="1" lang="vi" sz="1600">
                <a:solidFill>
                  <a:srgbClr val="FF0000"/>
                </a:solidFill>
              </a:rPr>
              <a:t>RDDCNN (</a:t>
            </a:r>
            <a:r>
              <a:rPr lang="vi" sz="1600">
                <a:solidFill>
                  <a:srgbClr val="124163"/>
                </a:solidFill>
                <a:highlight>
                  <a:schemeClr val="lt1"/>
                </a:highlight>
              </a:rPr>
              <a:t>Robust deformed denoising CNN</a:t>
            </a:r>
            <a:r>
              <a:rPr lang="vi" sz="1900">
                <a:solidFill>
                  <a:srgbClr val="124163"/>
                </a:solidFill>
                <a:highlight>
                  <a:schemeClr val="lt1"/>
                </a:highlight>
              </a:rPr>
              <a:t>)</a:t>
            </a:r>
            <a:r>
              <a:rPr lang="vi" sz="1600">
                <a:solidFill>
                  <a:srgbClr val="124163"/>
                </a:solidFill>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2c65bb4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2c65bb4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Deformable block</a:t>
            </a:r>
            <a:endParaRPr/>
          </a:p>
          <a:p>
            <a:pPr indent="-298450" lvl="0" marL="457200" rtl="0" algn="l">
              <a:spcBef>
                <a:spcPts val="0"/>
              </a:spcBef>
              <a:spcAft>
                <a:spcPts val="0"/>
              </a:spcAft>
              <a:buSzPts val="1100"/>
              <a:buChar char="-"/>
            </a:pPr>
            <a:r>
              <a:rPr lang="vi"/>
              <a:t>Enhanced block</a:t>
            </a:r>
            <a:endParaRPr/>
          </a:p>
          <a:p>
            <a:pPr indent="-298450" lvl="0" marL="457200" rtl="0" algn="l">
              <a:spcBef>
                <a:spcPts val="0"/>
              </a:spcBef>
              <a:spcAft>
                <a:spcPts val="0"/>
              </a:spcAft>
              <a:buSzPts val="1100"/>
              <a:buChar char="-"/>
            </a:pPr>
            <a:r>
              <a:rPr lang="vi"/>
              <a:t>Residual block</a:t>
            </a:r>
            <a:endParaRPr/>
          </a:p>
          <a:p>
            <a:pPr indent="0" lvl="0" marL="9144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24b1112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24b1112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24b1112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24b1112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24b1112c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24b1112c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24b1112c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24b1112c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52500" rtl="0" algn="l">
              <a:lnSpc>
                <a:spcPct val="109615"/>
              </a:lnSpc>
              <a:spcBef>
                <a:spcPts val="0"/>
              </a:spcBef>
              <a:spcAft>
                <a:spcPts val="0"/>
              </a:spcAft>
              <a:buNone/>
            </a:pPr>
            <a:r>
              <a:rPr lang="vi" sz="1300">
                <a:solidFill>
                  <a:srgbClr val="1A0DAB"/>
                </a:solidFill>
                <a:highlight>
                  <a:srgbClr val="FFFFFF"/>
                </a:highlight>
              </a:rPr>
              <a:t>Deformable convolutional networks được đề xuất năm 2017 bởi Dai, J., et al.: Deformable convolutional networks. CoRR (2017)</a:t>
            </a:r>
            <a:endParaRPr sz="1300">
              <a:solidFill>
                <a:srgbClr val="1A0DAB"/>
              </a:solidFill>
              <a:highlight>
                <a:srgbClr val="FFFFFF"/>
              </a:highlight>
            </a:endParaRPr>
          </a:p>
          <a:p>
            <a:pPr indent="0" lvl="0" marL="0" marR="952500" rtl="0" algn="l">
              <a:lnSpc>
                <a:spcPct val="109615"/>
              </a:lnSpc>
              <a:spcBef>
                <a:spcPts val="200"/>
              </a:spcBef>
              <a:spcAft>
                <a:spcPts val="0"/>
              </a:spcAft>
              <a:buClr>
                <a:schemeClr val="dk1"/>
              </a:buClr>
              <a:buSzPts val="1100"/>
              <a:buFont typeface="Arial"/>
              <a:buNone/>
            </a:pPr>
            <a:r>
              <a:t/>
            </a:r>
            <a:endParaRPr sz="1300">
              <a:solidFill>
                <a:srgbClr val="1A0DAB"/>
              </a:solidFill>
              <a:highlight>
                <a:srgbClr val="FFFFFF"/>
              </a:highlight>
            </a:endParaRPr>
          </a:p>
          <a:p>
            <a:pPr indent="0" lvl="0" marL="0" rtl="0" algn="l">
              <a:spcBef>
                <a:spcPts val="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285575" y="115025"/>
            <a:ext cx="1154700" cy="911326"/>
          </a:xfrm>
          <a:prstGeom prst="rect">
            <a:avLst/>
          </a:prstGeom>
          <a:noFill/>
          <a:ln>
            <a:noFill/>
          </a:ln>
        </p:spPr>
      </p:pic>
      <p:sp>
        <p:nvSpPr>
          <p:cNvPr id="55" name="Google Shape;55;p13"/>
          <p:cNvSpPr txBox="1"/>
          <p:nvPr/>
        </p:nvSpPr>
        <p:spPr>
          <a:xfrm>
            <a:off x="1500225" y="9387"/>
            <a:ext cx="7284900" cy="11226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ctr">
              <a:lnSpc>
                <a:spcPct val="85000"/>
              </a:lnSpc>
              <a:spcBef>
                <a:spcPts val="0"/>
              </a:spcBef>
              <a:spcAft>
                <a:spcPts val="0"/>
              </a:spcAft>
              <a:buNone/>
            </a:pPr>
            <a:r>
              <a:rPr b="1" lang="vi" sz="2400">
                <a:solidFill>
                  <a:srgbClr val="124163"/>
                </a:solidFill>
                <a:highlight>
                  <a:srgbClr val="FFFFFF"/>
                </a:highlight>
              </a:rPr>
              <a:t>Trường Đại học Công nghệ Thông tin - ĐHQG TP.HCM</a:t>
            </a:r>
            <a:br>
              <a:rPr b="1" lang="vi" sz="2400">
                <a:solidFill>
                  <a:srgbClr val="3F3F3F"/>
                </a:solidFill>
                <a:highlight>
                  <a:srgbClr val="FFFFFF"/>
                </a:highlight>
              </a:rPr>
            </a:br>
            <a:br>
              <a:rPr b="1" lang="vi" sz="2400">
                <a:solidFill>
                  <a:srgbClr val="3F3F3F"/>
                </a:solidFill>
                <a:highlight>
                  <a:srgbClr val="FFFFFF"/>
                </a:highlight>
              </a:rPr>
            </a:br>
            <a:r>
              <a:rPr b="1" lang="vi" sz="2400">
                <a:solidFill>
                  <a:srgbClr val="124163"/>
                </a:solidFill>
                <a:highlight>
                  <a:srgbClr val="FFFFFF"/>
                </a:highlight>
              </a:rPr>
              <a:t>ĐỒ ÁN MÔN HỌC</a:t>
            </a:r>
            <a:r>
              <a:rPr lang="vi" sz="2400">
                <a:solidFill>
                  <a:srgbClr val="124163"/>
                </a:solidFill>
                <a:highlight>
                  <a:srgbClr val="FFFFFF"/>
                </a:highlight>
              </a:rPr>
              <a:t> </a:t>
            </a:r>
            <a:endParaRPr sz="2400">
              <a:solidFill>
                <a:srgbClr val="124163"/>
              </a:solidFill>
              <a:highlight>
                <a:srgbClr val="FFFFFF"/>
              </a:highlight>
            </a:endParaRPr>
          </a:p>
          <a:p>
            <a:pPr indent="0" lvl="0" marL="0" rtl="0" algn="ctr">
              <a:lnSpc>
                <a:spcPct val="85000"/>
              </a:lnSpc>
              <a:spcBef>
                <a:spcPts val="0"/>
              </a:spcBef>
              <a:spcAft>
                <a:spcPts val="0"/>
              </a:spcAft>
              <a:buNone/>
            </a:pPr>
            <a:r>
              <a:rPr lang="vi" sz="2600">
                <a:solidFill>
                  <a:srgbClr val="124163"/>
                </a:solidFill>
                <a:highlight>
                  <a:srgbClr val="FFFFFF"/>
                </a:highlight>
              </a:rPr>
              <a:t>Các mô hình học sâu và ứng dụng </a:t>
            </a:r>
            <a:endParaRPr sz="2600">
              <a:solidFill>
                <a:srgbClr val="124163"/>
              </a:solidFill>
              <a:highlight>
                <a:srgbClr val="FFFFFF"/>
              </a:highlight>
            </a:endParaRPr>
          </a:p>
        </p:txBody>
      </p:sp>
      <p:sp>
        <p:nvSpPr>
          <p:cNvPr id="56" name="Google Shape;56;p13"/>
          <p:cNvSpPr txBox="1"/>
          <p:nvPr/>
        </p:nvSpPr>
        <p:spPr>
          <a:xfrm>
            <a:off x="813825" y="1375600"/>
            <a:ext cx="7635300" cy="911400"/>
          </a:xfrm>
          <a:prstGeom prst="rect">
            <a:avLst/>
          </a:prstGeom>
          <a:noFill/>
          <a:ln>
            <a:noFill/>
          </a:ln>
        </p:spPr>
        <p:txBody>
          <a:bodyPr anchorCtr="0" anchor="ctr" bIns="45700" lIns="0" spcFirstLastPara="1" rIns="0" wrap="square" tIns="45700">
            <a:normAutofit/>
          </a:bodyPr>
          <a:lstStyle/>
          <a:p>
            <a:pPr indent="0" lvl="0" marL="91440" rtl="0" algn="ctr">
              <a:lnSpc>
                <a:spcPct val="90000"/>
              </a:lnSpc>
              <a:spcBef>
                <a:spcPts val="0"/>
              </a:spcBef>
              <a:spcAft>
                <a:spcPts val="0"/>
              </a:spcAft>
              <a:buNone/>
            </a:pPr>
            <a:r>
              <a:rPr b="1" lang="vi" sz="2700">
                <a:solidFill>
                  <a:srgbClr val="124163"/>
                </a:solidFill>
                <a:highlight>
                  <a:srgbClr val="FFFFFF"/>
                </a:highlight>
              </a:rPr>
              <a:t>A robust deformed convolutional neural network (CNN) for image denoising</a:t>
            </a:r>
            <a:endParaRPr sz="2300">
              <a:solidFill>
                <a:srgbClr val="124163"/>
              </a:solidFill>
              <a:highlight>
                <a:srgbClr val="FFFFFF"/>
              </a:highlight>
            </a:endParaRPr>
          </a:p>
        </p:txBody>
      </p:sp>
      <p:graphicFrame>
        <p:nvGraphicFramePr>
          <p:cNvPr id="57" name="Google Shape;57;p13"/>
          <p:cNvGraphicFramePr/>
          <p:nvPr/>
        </p:nvGraphicFramePr>
        <p:xfrm>
          <a:off x="3767705" y="3015835"/>
          <a:ext cx="3000000" cy="3000000"/>
        </p:xfrm>
        <a:graphic>
          <a:graphicData uri="http://schemas.openxmlformats.org/drawingml/2006/table">
            <a:tbl>
              <a:tblPr bandRow="1" firstRow="1">
                <a:noFill/>
                <a:tableStyleId>{2D9F77B0-F3D5-47CD-A8A8-80B568B596BC}</a:tableStyleId>
              </a:tblPr>
              <a:tblGrid>
                <a:gridCol w="3139225"/>
                <a:gridCol w="399750"/>
                <a:gridCol w="1478450"/>
              </a:tblGrid>
              <a:tr h="407950">
                <a:tc>
                  <a:txBody>
                    <a:bodyPr/>
                    <a:lstStyle/>
                    <a:p>
                      <a:pPr indent="0" lvl="0" marL="0" marR="0" rtl="0" algn="l">
                        <a:spcBef>
                          <a:spcPts val="0"/>
                        </a:spcBef>
                        <a:spcAft>
                          <a:spcPts val="0"/>
                        </a:spcAft>
                        <a:buClr>
                          <a:srgbClr val="344068"/>
                        </a:buClr>
                        <a:buSzPts val="2000"/>
                        <a:buFont typeface="Arial"/>
                        <a:buNone/>
                      </a:pPr>
                      <a:r>
                        <a:rPr b="0" lang="vi" sz="2000">
                          <a:solidFill>
                            <a:srgbClr val="344068"/>
                          </a:solidFill>
                          <a:latin typeface="Arial"/>
                          <a:ea typeface="Arial"/>
                          <a:cs typeface="Arial"/>
                          <a:sym typeface="Arial"/>
                        </a:rPr>
                        <a:t>Hà Kiệt Hùng</a:t>
                      </a:r>
                      <a:endParaRPr sz="2000" u="none" cap="none" strike="noStrike">
                        <a:solidFill>
                          <a:srgbClr val="344068"/>
                        </a:solidFill>
                      </a:endParaRPr>
                    </a:p>
                  </a:txBody>
                  <a:tcPr marT="45725" marB="45725" marR="91450" marL="91450" anchor="ctr">
                    <a:lnR cap="flat" cmpd="sng" w="12700">
                      <a:solidFill>
                        <a:srgbClr val="FFFFFF"/>
                      </a:solidFill>
                      <a:prstDash val="solid"/>
                      <a:round/>
                      <a:headEnd len="sm" w="sm" type="none"/>
                      <a:tailEnd len="sm" w="sm" type="none"/>
                    </a:lnR>
                    <a:solidFill>
                      <a:srgbClr val="E7F1FA"/>
                    </a:solidFill>
                  </a:tcPr>
                </a:tc>
                <a:tc>
                  <a:txBody>
                    <a:bodyPr/>
                    <a:lstStyle/>
                    <a:p>
                      <a:pPr indent="0" lvl="0" marL="0" marR="0" rtl="0" algn="l">
                        <a:spcBef>
                          <a:spcPts val="0"/>
                        </a:spcBef>
                        <a:spcAft>
                          <a:spcPts val="0"/>
                        </a:spcAft>
                        <a:buNone/>
                      </a:pPr>
                      <a:r>
                        <a:rPr b="0" lang="vi" sz="2000">
                          <a:solidFill>
                            <a:srgbClr val="344068"/>
                          </a:solidFil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7F1FA"/>
                    </a:solidFill>
                  </a:tcPr>
                </a:tc>
                <a:tc>
                  <a:txBody>
                    <a:bodyPr/>
                    <a:lstStyle/>
                    <a:p>
                      <a:pPr indent="0" lvl="0" marL="0" marR="0" rtl="0" algn="l">
                        <a:lnSpc>
                          <a:spcPct val="100000"/>
                        </a:lnSpc>
                        <a:spcBef>
                          <a:spcPts val="0"/>
                        </a:spcBef>
                        <a:spcAft>
                          <a:spcPts val="0"/>
                        </a:spcAft>
                        <a:buClr>
                          <a:srgbClr val="344068"/>
                        </a:buClr>
                        <a:buSzPts val="2000"/>
                        <a:buFont typeface="Arial"/>
                        <a:buNone/>
                      </a:pPr>
                      <a:r>
                        <a:rPr b="0" lang="vi" sz="2000">
                          <a:solidFill>
                            <a:srgbClr val="344068"/>
                          </a:solidFill>
                          <a:latin typeface="Arial"/>
                          <a:ea typeface="Arial"/>
                          <a:cs typeface="Arial"/>
                          <a:sym typeface="Arial"/>
                        </a:rPr>
                        <a:t>220101031</a:t>
                      </a:r>
                      <a:endParaRPr b="0" i="0" sz="2000" u="none" cap="none" strike="noStrike">
                        <a:solidFill>
                          <a:srgbClr val="344068"/>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solidFill>
                      <a:srgbClr val="E7F1FA"/>
                    </a:solidFill>
                  </a:tcPr>
                </a:tc>
              </a:tr>
              <a:tr h="422525">
                <a:tc>
                  <a:txBody>
                    <a:bodyPr/>
                    <a:lstStyle/>
                    <a:p>
                      <a:pPr indent="0" lvl="0" marL="0" marR="0" rtl="0" algn="l">
                        <a:spcBef>
                          <a:spcPts val="0"/>
                        </a:spcBef>
                        <a:spcAft>
                          <a:spcPts val="0"/>
                        </a:spcAft>
                        <a:buClr>
                          <a:srgbClr val="344068"/>
                        </a:buClr>
                        <a:buSzPts val="2000"/>
                        <a:buFont typeface="Arial"/>
                        <a:buNone/>
                      </a:pPr>
                      <a:r>
                        <a:rPr lang="vi" sz="2000">
                          <a:solidFill>
                            <a:srgbClr val="344068"/>
                          </a:solidFill>
                          <a:latin typeface="Arial"/>
                          <a:ea typeface="Arial"/>
                          <a:cs typeface="Arial"/>
                          <a:sym typeface="Arial"/>
                        </a:rPr>
                        <a:t>Trần Văn Tịnh</a:t>
                      </a:r>
                      <a:endParaRPr sz="2000" u="none" cap="none" strike="noStrike">
                        <a:solidFill>
                          <a:srgbClr val="344068"/>
                        </a:solidFill>
                      </a:endParaRPr>
                    </a:p>
                  </a:txBody>
                  <a:tcPr marT="45725" marB="45725" marR="91450" marL="91450" anchor="ctr"/>
                </a:tc>
                <a:tc>
                  <a:txBody>
                    <a:bodyPr/>
                    <a:lstStyle/>
                    <a:p>
                      <a:pPr indent="0" lvl="0" marL="0" marR="0" rtl="0" algn="l">
                        <a:spcBef>
                          <a:spcPts val="0"/>
                        </a:spcBef>
                        <a:spcAft>
                          <a:spcPts val="0"/>
                        </a:spcAft>
                        <a:buNone/>
                      </a:pPr>
                      <a:r>
                        <a:rPr lang="vi" sz="2000" u="none" cap="none" strike="noStrike">
                          <a:solidFill>
                            <a:srgbClr val="344068"/>
                          </a:solidFill>
                        </a:rPr>
                        <a:t>-</a:t>
                      </a:r>
                      <a:endParaRPr/>
                    </a:p>
                  </a:txBody>
                  <a:tcPr marT="45725" marB="45725" marR="91450" marL="91450" anchor="ctr">
                    <a:lnT cap="flat" cmpd="sng" w="38100">
                      <a:solidFill>
                        <a:srgbClr val="FFFFFF"/>
                      </a:solidFill>
                      <a:prstDash val="solid"/>
                      <a:round/>
                      <a:headEnd len="sm" w="sm" type="none"/>
                      <a:tailEnd len="sm" w="sm" type="none"/>
                    </a:lnT>
                  </a:tcPr>
                </a:tc>
                <a:tc>
                  <a:txBody>
                    <a:bodyPr/>
                    <a:lstStyle/>
                    <a:p>
                      <a:pPr indent="0" lvl="0" marL="0" marR="0" rtl="0" algn="l">
                        <a:spcBef>
                          <a:spcPts val="0"/>
                        </a:spcBef>
                        <a:spcAft>
                          <a:spcPts val="0"/>
                        </a:spcAft>
                        <a:buClr>
                          <a:srgbClr val="344068"/>
                        </a:buClr>
                        <a:buSzPts val="2000"/>
                        <a:buFont typeface="Arial"/>
                        <a:buNone/>
                      </a:pPr>
                      <a:r>
                        <a:rPr lang="vi" sz="2000">
                          <a:solidFill>
                            <a:srgbClr val="344068"/>
                          </a:solidFill>
                          <a:latin typeface="Arial"/>
                          <a:ea typeface="Arial"/>
                          <a:cs typeface="Arial"/>
                          <a:sym typeface="Arial"/>
                        </a:rPr>
                        <a:t>220101039</a:t>
                      </a:r>
                      <a:endParaRPr sz="2000">
                        <a:solidFill>
                          <a:srgbClr val="344068"/>
                        </a:solidFill>
                        <a:latin typeface="Arial"/>
                        <a:ea typeface="Arial"/>
                        <a:cs typeface="Arial"/>
                        <a:sym typeface="Arial"/>
                      </a:endParaRPr>
                    </a:p>
                  </a:txBody>
                  <a:tcPr marT="45725" marB="45725" marR="91450" marL="91450" anchor="ctr"/>
                </a:tc>
              </a:tr>
              <a:tr h="422525">
                <a:tc>
                  <a:txBody>
                    <a:bodyPr/>
                    <a:lstStyle/>
                    <a:p>
                      <a:pPr indent="0" lvl="0" marL="0" rtl="0" algn="l">
                        <a:spcBef>
                          <a:spcPts val="0"/>
                        </a:spcBef>
                        <a:spcAft>
                          <a:spcPts val="0"/>
                        </a:spcAft>
                        <a:buNone/>
                      </a:pPr>
                      <a:r>
                        <a:rPr lang="vi" sz="2000">
                          <a:solidFill>
                            <a:srgbClr val="344068"/>
                          </a:solidFill>
                          <a:latin typeface="Arial"/>
                          <a:ea typeface="Arial"/>
                          <a:cs typeface="Arial"/>
                          <a:sym typeface="Arial"/>
                        </a:rPr>
                        <a:t>Đào Thị Thu Thủy</a:t>
                      </a:r>
                      <a:endParaRPr b="0" i="0" sz="2000" u="none" cap="none" strike="noStrike">
                        <a:solidFill>
                          <a:srgbClr val="344068"/>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vi" sz="2000">
                          <a:solidFill>
                            <a:srgbClr val="344068"/>
                          </a:solidFill>
                        </a:rPr>
                        <a:t>-</a:t>
                      </a:r>
                      <a:endParaRPr sz="2000" u="none" cap="none" strike="noStrike">
                        <a:solidFill>
                          <a:srgbClr val="344068"/>
                        </a:solidFill>
                      </a:endParaRPr>
                    </a:p>
                  </a:txBody>
                  <a:tcPr marT="45725" marB="45725" marR="91450" marL="91450" anchor="ctr"/>
                </a:tc>
                <a:tc>
                  <a:txBody>
                    <a:bodyPr/>
                    <a:lstStyle/>
                    <a:p>
                      <a:pPr indent="0" lvl="0" marL="0" rtl="0" algn="l">
                        <a:spcBef>
                          <a:spcPts val="0"/>
                        </a:spcBef>
                        <a:spcAft>
                          <a:spcPts val="0"/>
                        </a:spcAft>
                        <a:buNone/>
                      </a:pPr>
                      <a:r>
                        <a:rPr lang="vi" sz="2000">
                          <a:solidFill>
                            <a:srgbClr val="344068"/>
                          </a:solidFill>
                          <a:latin typeface="Arial"/>
                          <a:ea typeface="Arial"/>
                          <a:cs typeface="Arial"/>
                          <a:sym typeface="Arial"/>
                        </a:rPr>
                        <a:t>220104015</a:t>
                      </a:r>
                      <a:endParaRPr b="0" i="0" sz="2000" u="none" cap="none" strike="noStrike">
                        <a:solidFill>
                          <a:srgbClr val="344068"/>
                        </a:solidFill>
                        <a:latin typeface="Arial"/>
                        <a:ea typeface="Arial"/>
                        <a:cs typeface="Arial"/>
                        <a:sym typeface="Arial"/>
                      </a:endParaRPr>
                    </a:p>
                  </a:txBody>
                  <a:tcPr marT="45725" marB="45725" marR="91450" marL="91450" anchor="ctr"/>
                </a:tc>
              </a:tr>
              <a:tr h="422525">
                <a:tc>
                  <a:txBody>
                    <a:bodyPr/>
                    <a:lstStyle/>
                    <a:p>
                      <a:pPr indent="0" lvl="0" marL="0" rtl="0" algn="l">
                        <a:spcBef>
                          <a:spcPts val="0"/>
                        </a:spcBef>
                        <a:spcAft>
                          <a:spcPts val="0"/>
                        </a:spcAft>
                        <a:buNone/>
                      </a:pPr>
                      <a:r>
                        <a:rPr lang="vi" sz="2000">
                          <a:solidFill>
                            <a:srgbClr val="344068"/>
                          </a:solidFill>
                          <a:latin typeface="Arial"/>
                          <a:ea typeface="Arial"/>
                          <a:cs typeface="Arial"/>
                          <a:sym typeface="Arial"/>
                        </a:rPr>
                        <a:t>Đồng Thị Ngọc Trâm</a:t>
                      </a:r>
                      <a:endParaRPr sz="2000">
                        <a:solidFill>
                          <a:srgbClr val="344068"/>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vi" sz="2000">
                          <a:solidFill>
                            <a:srgbClr val="344068"/>
                          </a:solidFill>
                        </a:rPr>
                        <a:t>-</a:t>
                      </a:r>
                      <a:endParaRPr sz="2000">
                        <a:solidFill>
                          <a:srgbClr val="344068"/>
                        </a:solidFill>
                      </a:endParaRPr>
                    </a:p>
                  </a:txBody>
                  <a:tcPr marT="45725" marB="45725" marR="91450" marL="91450" anchor="ctr"/>
                </a:tc>
                <a:tc>
                  <a:txBody>
                    <a:bodyPr/>
                    <a:lstStyle/>
                    <a:p>
                      <a:pPr indent="0" lvl="0" marL="0" rtl="0" algn="l">
                        <a:spcBef>
                          <a:spcPts val="0"/>
                        </a:spcBef>
                        <a:spcAft>
                          <a:spcPts val="0"/>
                        </a:spcAft>
                        <a:buNone/>
                      </a:pPr>
                      <a:r>
                        <a:rPr lang="vi" sz="2000">
                          <a:solidFill>
                            <a:srgbClr val="344068"/>
                          </a:solidFill>
                          <a:latin typeface="Arial"/>
                          <a:ea typeface="Arial"/>
                          <a:cs typeface="Arial"/>
                          <a:sym typeface="Arial"/>
                        </a:rPr>
                        <a:t>230201057</a:t>
                      </a:r>
                      <a:endParaRPr sz="2000">
                        <a:solidFill>
                          <a:srgbClr val="344068"/>
                        </a:solidFill>
                        <a:latin typeface="Arial"/>
                        <a:ea typeface="Arial"/>
                        <a:cs typeface="Arial"/>
                        <a:sym typeface="Arial"/>
                      </a:endParaRPr>
                    </a:p>
                  </a:txBody>
                  <a:tcPr marT="45725" marB="45725" marR="91450" marL="91450" anchor="ctr"/>
                </a:tc>
              </a:tr>
            </a:tbl>
          </a:graphicData>
        </a:graphic>
      </p:graphicFrame>
      <p:sp>
        <p:nvSpPr>
          <p:cNvPr id="58" name="Google Shape;58;p13"/>
          <p:cNvSpPr txBox="1"/>
          <p:nvPr/>
        </p:nvSpPr>
        <p:spPr>
          <a:xfrm>
            <a:off x="1653975" y="1131975"/>
            <a:ext cx="7284900" cy="258300"/>
          </a:xfrm>
          <a:prstGeom prst="rect">
            <a:avLst/>
          </a:prstGeom>
          <a:noFill/>
          <a:ln>
            <a:noFill/>
          </a:ln>
        </p:spPr>
        <p:txBody>
          <a:bodyPr anchorCtr="0" anchor="ctr" bIns="45700" lIns="91425" spcFirstLastPara="1" rIns="91425" wrap="square" tIns="45700">
            <a:noAutofit/>
          </a:bodyPr>
          <a:lstStyle/>
          <a:p>
            <a:pPr indent="0" lvl="0" marL="0" rtl="0" algn="l">
              <a:lnSpc>
                <a:spcPct val="65000"/>
              </a:lnSpc>
              <a:spcBef>
                <a:spcPts val="0"/>
              </a:spcBef>
              <a:spcAft>
                <a:spcPts val="0"/>
              </a:spcAft>
              <a:buSzPts val="935"/>
              <a:buNone/>
            </a:pPr>
            <a:r>
              <a:t/>
            </a:r>
            <a:endParaRPr sz="2310">
              <a:solidFill>
                <a:srgbClr val="124163"/>
              </a:solidFill>
              <a:highlight>
                <a:srgbClr val="FFFFFF"/>
              </a:highlight>
            </a:endParaRPr>
          </a:p>
        </p:txBody>
      </p:sp>
      <p:cxnSp>
        <p:nvCxnSpPr>
          <p:cNvPr id="59" name="Google Shape;59;p13"/>
          <p:cNvCxnSpPr>
            <a:stCxn id="58" idx="1"/>
          </p:cNvCxnSpPr>
          <p:nvPr/>
        </p:nvCxnSpPr>
        <p:spPr>
          <a:xfrm>
            <a:off x="1653975" y="1261125"/>
            <a:ext cx="7284900" cy="0"/>
          </a:xfrm>
          <a:prstGeom prst="straightConnector1">
            <a:avLst/>
          </a:prstGeom>
          <a:noFill/>
          <a:ln cap="flat" cmpd="sng" w="9525">
            <a:solidFill>
              <a:schemeClr val="dk2"/>
            </a:solidFill>
            <a:prstDash val="solid"/>
            <a:round/>
            <a:headEnd len="med" w="med" type="none"/>
            <a:tailEnd len="med" w="med" type="none"/>
          </a:ln>
        </p:spPr>
      </p:cxnSp>
      <p:sp>
        <p:nvSpPr>
          <p:cNvPr id="60" name="Google Shape;60;p13"/>
          <p:cNvSpPr txBox="1"/>
          <p:nvPr/>
        </p:nvSpPr>
        <p:spPr>
          <a:xfrm>
            <a:off x="2509425" y="2431960"/>
            <a:ext cx="4488900" cy="438900"/>
          </a:xfrm>
          <a:prstGeom prst="rect">
            <a:avLst/>
          </a:prstGeom>
          <a:noFill/>
          <a:ln>
            <a:noFill/>
          </a:ln>
        </p:spPr>
        <p:txBody>
          <a:bodyPr anchorCtr="0" anchor="t" bIns="45700" lIns="0" spcFirstLastPara="1" rIns="0" wrap="square" tIns="45700">
            <a:noAutofit/>
          </a:bodyPr>
          <a:lstStyle/>
          <a:p>
            <a:pPr indent="0" lvl="0" marL="0" rtl="0" algn="l">
              <a:lnSpc>
                <a:spcPct val="70000"/>
              </a:lnSpc>
              <a:spcBef>
                <a:spcPts val="1400"/>
              </a:spcBef>
              <a:spcAft>
                <a:spcPts val="0"/>
              </a:spcAft>
              <a:buNone/>
            </a:pPr>
            <a:r>
              <a:rPr b="1" lang="vi" sz="2148">
                <a:solidFill>
                  <a:srgbClr val="124163"/>
                </a:solidFill>
                <a:highlight>
                  <a:srgbClr val="FFFFFF"/>
                </a:highlight>
              </a:rPr>
              <a:t>GVHD: TS. Nguyễn Vinh Tiệp</a:t>
            </a:r>
            <a:r>
              <a:rPr lang="vi" sz="1948">
                <a:solidFill>
                  <a:srgbClr val="124163"/>
                </a:solidFill>
                <a:highlight>
                  <a:srgbClr val="FFFFFF"/>
                </a:highlight>
              </a:rPr>
              <a:t> </a:t>
            </a:r>
            <a:endParaRPr sz="1948">
              <a:solidFill>
                <a:srgbClr val="124163"/>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Deformable block (DB)</a:t>
            </a:r>
            <a:endParaRPr/>
          </a:p>
          <a:p>
            <a:pPr indent="0" lvl="0" marL="0" rtl="0" algn="l">
              <a:spcBef>
                <a:spcPts val="0"/>
              </a:spcBef>
              <a:spcAft>
                <a:spcPts val="0"/>
              </a:spcAft>
              <a:buNone/>
            </a:pPr>
            <a:r>
              <a:t/>
            </a:r>
            <a:endParaRPr/>
          </a:p>
        </p:txBody>
      </p:sp>
      <p:sp>
        <p:nvSpPr>
          <p:cNvPr id="137" name="Google Shape;137;p22"/>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38" name="Google Shape;138;p22"/>
          <p:cNvSpPr txBox="1"/>
          <p:nvPr>
            <p:ph type="title"/>
          </p:nvPr>
        </p:nvSpPr>
        <p:spPr>
          <a:xfrm>
            <a:off x="217750" y="421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490375" y="1017725"/>
            <a:ext cx="4520126" cy="2772150"/>
          </a:xfrm>
          <a:prstGeom prst="rect">
            <a:avLst/>
          </a:prstGeom>
          <a:noFill/>
          <a:ln>
            <a:noFill/>
          </a:ln>
        </p:spPr>
      </p:pic>
      <p:pic>
        <p:nvPicPr>
          <p:cNvPr id="140" name="Google Shape;140;p22"/>
          <p:cNvPicPr preferRelativeResize="0"/>
          <p:nvPr/>
        </p:nvPicPr>
        <p:blipFill>
          <a:blip r:embed="rId4">
            <a:alphaModFix/>
          </a:blip>
          <a:stretch>
            <a:fillRect/>
          </a:stretch>
        </p:blipFill>
        <p:spPr>
          <a:xfrm>
            <a:off x="490375" y="4050925"/>
            <a:ext cx="7975349" cy="668800"/>
          </a:xfrm>
          <a:prstGeom prst="rect">
            <a:avLst/>
          </a:prstGeom>
          <a:noFill/>
          <a:ln>
            <a:noFill/>
          </a:ln>
        </p:spPr>
      </p:pic>
      <p:pic>
        <p:nvPicPr>
          <p:cNvPr id="141" name="Google Shape;141;p22"/>
          <p:cNvPicPr preferRelativeResize="0"/>
          <p:nvPr/>
        </p:nvPicPr>
        <p:blipFill>
          <a:blip r:embed="rId5">
            <a:alphaModFix/>
          </a:blip>
          <a:stretch>
            <a:fillRect/>
          </a:stretch>
        </p:blipFill>
        <p:spPr>
          <a:xfrm>
            <a:off x="4877150" y="1928551"/>
            <a:ext cx="4038249" cy="742206"/>
          </a:xfrm>
          <a:prstGeom prst="rect">
            <a:avLst/>
          </a:prstGeom>
          <a:noFill/>
          <a:ln>
            <a:noFill/>
          </a:ln>
        </p:spPr>
      </p:pic>
      <p:pic>
        <p:nvPicPr>
          <p:cNvPr id="142" name="Google Shape;142;p22"/>
          <p:cNvPicPr preferRelativeResize="0"/>
          <p:nvPr/>
        </p:nvPicPr>
        <p:blipFill rotWithShape="1">
          <a:blip r:embed="rId6">
            <a:alphaModFix/>
          </a:blip>
          <a:srcRect b="0" l="7373" r="0" t="0"/>
          <a:stretch/>
        </p:blipFill>
        <p:spPr>
          <a:xfrm>
            <a:off x="6021700" y="2821125"/>
            <a:ext cx="2946924" cy="493575"/>
          </a:xfrm>
          <a:prstGeom prst="rect">
            <a:avLst/>
          </a:prstGeom>
          <a:noFill/>
          <a:ln>
            <a:noFill/>
          </a:ln>
        </p:spPr>
      </p:pic>
      <p:pic>
        <p:nvPicPr>
          <p:cNvPr id="143" name="Google Shape;143;p22"/>
          <p:cNvPicPr preferRelativeResize="0"/>
          <p:nvPr/>
        </p:nvPicPr>
        <p:blipFill rotWithShape="1">
          <a:blip r:embed="rId7">
            <a:alphaModFix/>
          </a:blip>
          <a:srcRect b="0" l="0" r="0" t="0"/>
          <a:stretch/>
        </p:blipFill>
        <p:spPr>
          <a:xfrm>
            <a:off x="4877150" y="2901050"/>
            <a:ext cx="1128375" cy="3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Enhanced block</a:t>
            </a:r>
            <a:r>
              <a:rPr lang="vi"/>
              <a:t> (EB)</a:t>
            </a:r>
            <a:endParaRPr/>
          </a:p>
          <a:p>
            <a:pPr indent="0" lvl="0" marL="0" rtl="0" algn="l">
              <a:spcBef>
                <a:spcPts val="0"/>
              </a:spcBef>
              <a:spcAft>
                <a:spcPts val="0"/>
              </a:spcAft>
              <a:buNone/>
            </a:pPr>
            <a:r>
              <a:t/>
            </a:r>
            <a:endParaRPr/>
          </a:p>
        </p:txBody>
      </p:sp>
      <p:sp>
        <p:nvSpPr>
          <p:cNvPr id="149" name="Google Shape;149;p23"/>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pic>
        <p:nvPicPr>
          <p:cNvPr id="150" name="Google Shape;150;p23"/>
          <p:cNvPicPr preferRelativeResize="0"/>
          <p:nvPr/>
        </p:nvPicPr>
        <p:blipFill>
          <a:blip r:embed="rId3">
            <a:alphaModFix/>
          </a:blip>
          <a:stretch>
            <a:fillRect/>
          </a:stretch>
        </p:blipFill>
        <p:spPr>
          <a:xfrm>
            <a:off x="2230575" y="1122625"/>
            <a:ext cx="4957226" cy="2633525"/>
          </a:xfrm>
          <a:prstGeom prst="rect">
            <a:avLst/>
          </a:prstGeom>
          <a:noFill/>
          <a:ln>
            <a:noFill/>
          </a:ln>
        </p:spPr>
      </p:pic>
      <p:sp>
        <p:nvSpPr>
          <p:cNvPr id="151" name="Google Shape;151;p23"/>
          <p:cNvSpPr txBox="1"/>
          <p:nvPr/>
        </p:nvSpPr>
        <p:spPr>
          <a:xfrm>
            <a:off x="7128000" y="1923538"/>
            <a:ext cx="1241100" cy="103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 sz="1500">
                <a:solidFill>
                  <a:srgbClr val="124163"/>
                </a:solidFill>
              </a:rPr>
              <a:t>Output chanel: 64</a:t>
            </a:r>
            <a:br>
              <a:rPr lang="vi" sz="1500">
                <a:solidFill>
                  <a:srgbClr val="124163"/>
                </a:solidFill>
              </a:rPr>
            </a:br>
            <a:endParaRPr sz="1500">
              <a:solidFill>
                <a:srgbClr val="124163"/>
              </a:solidFill>
            </a:endParaRPr>
          </a:p>
        </p:txBody>
      </p:sp>
      <p:sp>
        <p:nvSpPr>
          <p:cNvPr id="152" name="Google Shape;152;p23"/>
          <p:cNvSpPr txBox="1"/>
          <p:nvPr/>
        </p:nvSpPr>
        <p:spPr>
          <a:xfrm>
            <a:off x="1057475" y="1923525"/>
            <a:ext cx="1241100" cy="103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 sz="1500">
                <a:solidFill>
                  <a:srgbClr val="124163"/>
                </a:solidFill>
              </a:rPr>
              <a:t>In</a:t>
            </a:r>
            <a:r>
              <a:rPr lang="vi" sz="1500">
                <a:solidFill>
                  <a:srgbClr val="124163"/>
                </a:solidFill>
              </a:rPr>
              <a:t>put chanel: 64</a:t>
            </a:r>
            <a:br>
              <a:rPr lang="vi" sz="1500">
                <a:solidFill>
                  <a:srgbClr val="124163"/>
                </a:solidFill>
              </a:rPr>
            </a:br>
            <a:endParaRPr sz="1500">
              <a:solidFill>
                <a:srgbClr val="124163"/>
              </a:solidFill>
            </a:endParaRPr>
          </a:p>
        </p:txBody>
      </p:sp>
      <p:pic>
        <p:nvPicPr>
          <p:cNvPr id="153" name="Google Shape;153;p23"/>
          <p:cNvPicPr preferRelativeResize="0"/>
          <p:nvPr/>
        </p:nvPicPr>
        <p:blipFill>
          <a:blip r:embed="rId4">
            <a:alphaModFix/>
          </a:blip>
          <a:stretch>
            <a:fillRect/>
          </a:stretch>
        </p:blipFill>
        <p:spPr>
          <a:xfrm>
            <a:off x="952350" y="3811375"/>
            <a:ext cx="7156856" cy="108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Enhanced block (EB)</a:t>
            </a:r>
            <a:endParaRPr/>
          </a:p>
          <a:p>
            <a:pPr indent="0" lvl="0" marL="0" rtl="0" algn="l">
              <a:spcBef>
                <a:spcPts val="0"/>
              </a:spcBef>
              <a:spcAft>
                <a:spcPts val="0"/>
              </a:spcAft>
              <a:buNone/>
            </a:pPr>
            <a:r>
              <a:t/>
            </a:r>
            <a:endParaRPr/>
          </a:p>
        </p:txBody>
      </p:sp>
      <p:sp>
        <p:nvSpPr>
          <p:cNvPr id="159" name="Google Shape;159;p24"/>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60" name="Google Shape;160;p24"/>
          <p:cNvSpPr txBox="1"/>
          <p:nvPr>
            <p:ph type="title"/>
          </p:nvPr>
        </p:nvSpPr>
        <p:spPr>
          <a:xfrm>
            <a:off x="1615775" y="3947725"/>
            <a:ext cx="6742500" cy="1076700"/>
          </a:xfrm>
          <a:prstGeom prst="rect">
            <a:avLst/>
          </a:prstGeom>
        </p:spPr>
        <p:txBody>
          <a:bodyPr anchorCtr="0" anchor="t" bIns="91425" lIns="91425" spcFirstLastPara="1" rIns="91425" wrap="square" tIns="91425">
            <a:normAutofit fontScale="90000"/>
          </a:bodyPr>
          <a:lstStyle/>
          <a:p>
            <a:pPr indent="-354964" lvl="0" marL="457200" rtl="0" algn="l">
              <a:spcBef>
                <a:spcPts val="0"/>
              </a:spcBef>
              <a:spcAft>
                <a:spcPts val="0"/>
              </a:spcAft>
              <a:buSzPct val="100000"/>
              <a:buChar char="●"/>
            </a:pPr>
            <a:r>
              <a:rPr lang="vi" sz="2211"/>
              <a:t>Tương tác theo ngữ cảnh (contextual)</a:t>
            </a:r>
            <a:endParaRPr sz="2211"/>
          </a:p>
          <a:p>
            <a:pPr indent="-354964" lvl="0" marL="457200" rtl="0" algn="l">
              <a:spcBef>
                <a:spcPts val="0"/>
              </a:spcBef>
              <a:spcAft>
                <a:spcPts val="0"/>
              </a:spcAft>
              <a:buSzPct val="100000"/>
              <a:buChar char="●"/>
            </a:pPr>
            <a:r>
              <a:rPr lang="vi" sz="2211"/>
              <a:t>Mở rộng vùng tiếp nhận (Receptive fields)</a:t>
            </a:r>
            <a:endParaRPr sz="2211"/>
          </a:p>
          <a:p>
            <a:pPr indent="-354964" lvl="0" marL="457200" rtl="0" algn="l">
              <a:lnSpc>
                <a:spcPct val="150000"/>
              </a:lnSpc>
              <a:spcBef>
                <a:spcPts val="0"/>
              </a:spcBef>
              <a:spcAft>
                <a:spcPts val="0"/>
              </a:spcAft>
              <a:buSzPct val="100000"/>
              <a:buChar char="●"/>
            </a:pPr>
            <a:r>
              <a:rPr lang="vi" sz="2211"/>
              <a:t>Số parameters không đổi.</a:t>
            </a:r>
            <a:endParaRPr sz="2211"/>
          </a:p>
          <a:p>
            <a:pPr indent="0" lvl="0" marL="0" rtl="0" algn="l">
              <a:spcBef>
                <a:spcPts val="0"/>
              </a:spcBef>
              <a:spcAft>
                <a:spcPts val="0"/>
              </a:spcAft>
              <a:buNone/>
            </a:pPr>
            <a:r>
              <a:t/>
            </a:r>
            <a:endParaRPr/>
          </a:p>
        </p:txBody>
      </p:sp>
      <p:pic>
        <p:nvPicPr>
          <p:cNvPr id="161" name="Google Shape;161;p24"/>
          <p:cNvPicPr preferRelativeResize="0"/>
          <p:nvPr/>
        </p:nvPicPr>
        <p:blipFill>
          <a:blip r:embed="rId3">
            <a:alphaModFix/>
          </a:blip>
          <a:stretch>
            <a:fillRect/>
          </a:stretch>
        </p:blipFill>
        <p:spPr>
          <a:xfrm>
            <a:off x="1419525" y="964250"/>
            <a:ext cx="2835271" cy="2890325"/>
          </a:xfrm>
          <a:prstGeom prst="rect">
            <a:avLst/>
          </a:prstGeom>
          <a:noFill/>
          <a:ln>
            <a:noFill/>
          </a:ln>
        </p:spPr>
      </p:pic>
      <p:sp>
        <p:nvSpPr>
          <p:cNvPr id="162" name="Google Shape;162;p24"/>
          <p:cNvSpPr txBox="1"/>
          <p:nvPr>
            <p:ph type="title"/>
          </p:nvPr>
        </p:nvSpPr>
        <p:spPr>
          <a:xfrm>
            <a:off x="135500" y="1992550"/>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Normal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3" name="Google Shape;163;p24"/>
          <p:cNvPicPr preferRelativeResize="0"/>
          <p:nvPr/>
        </p:nvPicPr>
        <p:blipFill>
          <a:blip r:embed="rId4">
            <a:alphaModFix/>
          </a:blip>
          <a:stretch>
            <a:fillRect/>
          </a:stretch>
        </p:blipFill>
        <p:spPr>
          <a:xfrm>
            <a:off x="4419275" y="975075"/>
            <a:ext cx="2753925" cy="2868676"/>
          </a:xfrm>
          <a:prstGeom prst="rect">
            <a:avLst/>
          </a:prstGeom>
          <a:noFill/>
          <a:ln>
            <a:noFill/>
          </a:ln>
        </p:spPr>
      </p:pic>
      <p:sp>
        <p:nvSpPr>
          <p:cNvPr id="164" name="Google Shape;164;p24"/>
          <p:cNvSpPr txBox="1"/>
          <p:nvPr>
            <p:ph type="title"/>
          </p:nvPr>
        </p:nvSpPr>
        <p:spPr>
          <a:xfrm>
            <a:off x="7457400" y="1875800"/>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Dilated</a:t>
            </a:r>
            <a:r>
              <a:rPr lang="vi" sz="1800"/>
              <a:t>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Enhanced block (EB)</a:t>
            </a:r>
            <a:endParaRPr/>
          </a:p>
          <a:p>
            <a:pPr indent="0" lvl="0" marL="0" rtl="0" algn="l">
              <a:spcBef>
                <a:spcPts val="0"/>
              </a:spcBef>
              <a:spcAft>
                <a:spcPts val="0"/>
              </a:spcAft>
              <a:buNone/>
            </a:pPr>
            <a:r>
              <a:t/>
            </a:r>
            <a:endParaRPr/>
          </a:p>
        </p:txBody>
      </p:sp>
      <p:sp>
        <p:nvSpPr>
          <p:cNvPr id="170" name="Google Shape;170;p25"/>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71" name="Google Shape;171;p25"/>
          <p:cNvSpPr txBox="1"/>
          <p:nvPr>
            <p:ph type="title"/>
          </p:nvPr>
        </p:nvSpPr>
        <p:spPr>
          <a:xfrm>
            <a:off x="875525" y="4028175"/>
            <a:ext cx="2283900" cy="4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Dilated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2" name="Google Shape;172;p25"/>
          <p:cNvPicPr preferRelativeResize="0"/>
          <p:nvPr/>
        </p:nvPicPr>
        <p:blipFill>
          <a:blip r:embed="rId3">
            <a:alphaModFix/>
          </a:blip>
          <a:stretch>
            <a:fillRect/>
          </a:stretch>
        </p:blipFill>
        <p:spPr>
          <a:xfrm>
            <a:off x="577575" y="961800"/>
            <a:ext cx="2879800" cy="2917524"/>
          </a:xfrm>
          <a:prstGeom prst="rect">
            <a:avLst/>
          </a:prstGeom>
          <a:noFill/>
          <a:ln>
            <a:noFill/>
          </a:ln>
        </p:spPr>
      </p:pic>
      <p:pic>
        <p:nvPicPr>
          <p:cNvPr id="173" name="Google Shape;173;p25"/>
          <p:cNvPicPr preferRelativeResize="0"/>
          <p:nvPr/>
        </p:nvPicPr>
        <p:blipFill>
          <a:blip r:embed="rId4">
            <a:alphaModFix/>
          </a:blip>
          <a:stretch>
            <a:fillRect/>
          </a:stretch>
        </p:blipFill>
        <p:spPr>
          <a:xfrm>
            <a:off x="3656550" y="961800"/>
            <a:ext cx="2767531" cy="2917525"/>
          </a:xfrm>
          <a:prstGeom prst="rect">
            <a:avLst/>
          </a:prstGeom>
          <a:noFill/>
          <a:ln>
            <a:noFill/>
          </a:ln>
        </p:spPr>
      </p:pic>
      <p:sp>
        <p:nvSpPr>
          <p:cNvPr id="174" name="Google Shape;174;p25"/>
          <p:cNvSpPr txBox="1"/>
          <p:nvPr>
            <p:ph type="title"/>
          </p:nvPr>
        </p:nvSpPr>
        <p:spPr>
          <a:xfrm>
            <a:off x="4229750" y="4028175"/>
            <a:ext cx="2283900" cy="4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Dilated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5"/>
          <p:cNvSpPr txBox="1"/>
          <p:nvPr>
            <p:ph type="title"/>
          </p:nvPr>
        </p:nvSpPr>
        <p:spPr>
          <a:xfrm>
            <a:off x="6623250" y="1111400"/>
            <a:ext cx="2318400" cy="18948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vi" sz="1800"/>
              <a:t>Hyper-parameters:</a:t>
            </a:r>
            <a:endParaRPr sz="1800"/>
          </a:p>
          <a:p>
            <a:pPr indent="-331470" lvl="0" marL="457200" rtl="0" algn="l">
              <a:lnSpc>
                <a:spcPct val="150000"/>
              </a:lnSpc>
              <a:spcBef>
                <a:spcPts val="0"/>
              </a:spcBef>
              <a:spcAft>
                <a:spcPts val="0"/>
              </a:spcAft>
              <a:buSzPct val="100000"/>
              <a:buChar char="●"/>
            </a:pPr>
            <a:r>
              <a:rPr lang="vi" sz="1800"/>
              <a:t>kernel count</a:t>
            </a:r>
            <a:endParaRPr sz="1800"/>
          </a:p>
          <a:p>
            <a:pPr indent="-331470" lvl="0" marL="457200" rtl="0" algn="l">
              <a:lnSpc>
                <a:spcPct val="150000"/>
              </a:lnSpc>
              <a:spcBef>
                <a:spcPts val="0"/>
              </a:spcBef>
              <a:spcAft>
                <a:spcPts val="0"/>
              </a:spcAft>
              <a:buSzPct val="100000"/>
              <a:buChar char="●"/>
            </a:pPr>
            <a:r>
              <a:rPr lang="vi" sz="1800"/>
              <a:t>dilated kernel size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Residual block</a:t>
            </a:r>
            <a:r>
              <a:rPr lang="vi"/>
              <a:t> (RB)</a:t>
            </a:r>
            <a:endParaRPr/>
          </a:p>
          <a:p>
            <a:pPr indent="0" lvl="0" marL="0" rtl="0" algn="l">
              <a:spcBef>
                <a:spcPts val="0"/>
              </a:spcBef>
              <a:spcAft>
                <a:spcPts val="0"/>
              </a:spcAft>
              <a:buNone/>
            </a:pPr>
            <a:r>
              <a:t/>
            </a:r>
            <a:endParaRPr/>
          </a:p>
        </p:txBody>
      </p:sp>
      <p:sp>
        <p:nvSpPr>
          <p:cNvPr id="181" name="Google Shape;181;p26"/>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pic>
        <p:nvPicPr>
          <p:cNvPr id="182" name="Google Shape;182;p26"/>
          <p:cNvPicPr preferRelativeResize="0"/>
          <p:nvPr/>
        </p:nvPicPr>
        <p:blipFill>
          <a:blip r:embed="rId3">
            <a:alphaModFix/>
          </a:blip>
          <a:stretch>
            <a:fillRect/>
          </a:stretch>
        </p:blipFill>
        <p:spPr>
          <a:xfrm>
            <a:off x="152400" y="1170125"/>
            <a:ext cx="8839198" cy="1827954"/>
          </a:xfrm>
          <a:prstGeom prst="rect">
            <a:avLst/>
          </a:prstGeom>
          <a:noFill/>
          <a:ln>
            <a:noFill/>
          </a:ln>
        </p:spPr>
      </p:pic>
      <p:sp>
        <p:nvSpPr>
          <p:cNvPr id="183" name="Google Shape;183;p26"/>
          <p:cNvSpPr/>
          <p:nvPr/>
        </p:nvSpPr>
        <p:spPr>
          <a:xfrm>
            <a:off x="6950250" y="1170150"/>
            <a:ext cx="937500" cy="1910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4" name="Google Shape;184;p26"/>
          <p:cNvPicPr preferRelativeResize="0"/>
          <p:nvPr/>
        </p:nvPicPr>
        <p:blipFill>
          <a:blip r:embed="rId4">
            <a:alphaModFix/>
          </a:blip>
          <a:stretch>
            <a:fillRect/>
          </a:stretch>
        </p:blipFill>
        <p:spPr>
          <a:xfrm>
            <a:off x="2076175" y="3584425"/>
            <a:ext cx="5545675" cy="87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04700" y="1984950"/>
            <a:ext cx="2751300" cy="65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Lost Function:</a:t>
            </a:r>
            <a:endParaRPr/>
          </a:p>
          <a:p>
            <a:pPr indent="0" lvl="0" marL="0" rtl="0" algn="l">
              <a:spcBef>
                <a:spcPts val="0"/>
              </a:spcBef>
              <a:spcAft>
                <a:spcPts val="0"/>
              </a:spcAft>
              <a:buNone/>
            </a:pPr>
            <a:r>
              <a:t/>
            </a:r>
            <a:endParaRPr/>
          </a:p>
        </p:txBody>
      </p:sp>
      <p:sp>
        <p:nvSpPr>
          <p:cNvPr id="190" name="Google Shape;190;p27"/>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pic>
        <p:nvPicPr>
          <p:cNvPr id="191" name="Google Shape;191;p27"/>
          <p:cNvPicPr preferRelativeResize="0"/>
          <p:nvPr/>
        </p:nvPicPr>
        <p:blipFill rotWithShape="1">
          <a:blip r:embed="rId3">
            <a:alphaModFix/>
          </a:blip>
          <a:srcRect b="7211" l="0" r="0" t="11480"/>
          <a:stretch/>
        </p:blipFill>
        <p:spPr>
          <a:xfrm>
            <a:off x="1177525" y="2567300"/>
            <a:ext cx="6788951" cy="1214800"/>
          </a:xfrm>
          <a:prstGeom prst="rect">
            <a:avLst/>
          </a:prstGeom>
          <a:noFill/>
          <a:ln>
            <a:noFill/>
          </a:ln>
        </p:spPr>
      </p:pic>
      <p:sp>
        <p:nvSpPr>
          <p:cNvPr id="192" name="Google Shape;192;p27"/>
          <p:cNvSpPr txBox="1"/>
          <p:nvPr>
            <p:ph type="title"/>
          </p:nvPr>
        </p:nvSpPr>
        <p:spPr>
          <a:xfrm>
            <a:off x="560050" y="519450"/>
            <a:ext cx="2751300" cy="65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Output:</a:t>
            </a:r>
            <a:endParaRPr/>
          </a:p>
          <a:p>
            <a:pPr indent="0" lvl="0" marL="0" rtl="0" algn="l">
              <a:spcBef>
                <a:spcPts val="0"/>
              </a:spcBef>
              <a:spcAft>
                <a:spcPts val="0"/>
              </a:spcAft>
              <a:buNone/>
            </a:pPr>
            <a:r>
              <a:t/>
            </a:r>
            <a:endParaRPr/>
          </a:p>
        </p:txBody>
      </p:sp>
      <p:pic>
        <p:nvPicPr>
          <p:cNvPr id="193" name="Google Shape;193;p27"/>
          <p:cNvPicPr preferRelativeResize="0"/>
          <p:nvPr/>
        </p:nvPicPr>
        <p:blipFill>
          <a:blip r:embed="rId4">
            <a:alphaModFix/>
          </a:blip>
          <a:stretch>
            <a:fillRect/>
          </a:stretch>
        </p:blipFill>
        <p:spPr>
          <a:xfrm>
            <a:off x="1133688" y="1066688"/>
            <a:ext cx="6876624" cy="762900"/>
          </a:xfrm>
          <a:prstGeom prst="rect">
            <a:avLst/>
          </a:prstGeom>
          <a:noFill/>
          <a:ln>
            <a:noFill/>
          </a:ln>
        </p:spPr>
      </p:pic>
      <p:sp>
        <p:nvSpPr>
          <p:cNvPr id="194" name="Google Shape;194;p27"/>
          <p:cNvSpPr txBox="1"/>
          <p:nvPr>
            <p:ph type="title"/>
          </p:nvPr>
        </p:nvSpPr>
        <p:spPr>
          <a:xfrm>
            <a:off x="604700" y="3977400"/>
            <a:ext cx="8205900" cy="65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466"/>
              <a:t>Optimize method: </a:t>
            </a:r>
            <a:r>
              <a:rPr b="1" lang="vi" sz="2466"/>
              <a:t>Adam </a:t>
            </a:r>
            <a:r>
              <a:rPr lang="vi" sz="2466"/>
              <a:t>with</a:t>
            </a:r>
            <a:r>
              <a:rPr b="1" lang="vi" sz="2466"/>
              <a:t> </a:t>
            </a:r>
            <a:r>
              <a:rPr lang="vi" sz="2466"/>
              <a:t>epsilon: 1e‐4, momentum: 0.95</a:t>
            </a:r>
            <a:endParaRPr sz="2466"/>
          </a:p>
          <a:p>
            <a:pPr indent="0" lvl="0" marL="0" rtl="0" algn="l">
              <a:spcBef>
                <a:spcPts val="0"/>
              </a:spcBef>
              <a:spcAft>
                <a:spcPts val="0"/>
              </a:spcAft>
              <a:buNone/>
            </a:pPr>
            <a:r>
              <a:t/>
            </a:r>
            <a:endParaRPr sz="2466"/>
          </a:p>
          <a:p>
            <a:pPr indent="0" lvl="0" marL="0" rtl="0" algn="l">
              <a:spcBef>
                <a:spcPts val="0"/>
              </a:spcBef>
              <a:spcAft>
                <a:spcPts val="0"/>
              </a:spcAft>
              <a:buNone/>
            </a:pPr>
            <a:r>
              <a:t/>
            </a:r>
            <a:endParaRPr sz="2466"/>
          </a:p>
          <a:p>
            <a:pPr indent="0" lvl="0" marL="0" rtl="0" algn="l">
              <a:spcBef>
                <a:spcPts val="0"/>
              </a:spcBef>
              <a:spcAft>
                <a:spcPts val="0"/>
              </a:spcAft>
              <a:buNone/>
            </a:pPr>
            <a:r>
              <a:rPr lang="vi" sz="2466"/>
              <a:t> </a:t>
            </a:r>
            <a:endParaRPr sz="2466"/>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 type="body"/>
          </p:nvPr>
        </p:nvSpPr>
        <p:spPr>
          <a:xfrm>
            <a:off x="437525" y="1593625"/>
            <a:ext cx="8520600" cy="311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vi">
                <a:solidFill>
                  <a:schemeClr val="dk1"/>
                </a:solidFill>
              </a:rPr>
              <a:t>Các tập dữ liệu huấn luyện:</a:t>
            </a:r>
            <a:endParaRPr>
              <a:solidFill>
                <a:schemeClr val="dk1"/>
              </a:solidFill>
            </a:endParaRPr>
          </a:p>
          <a:p>
            <a:pPr indent="-342899" lvl="0" marL="899999" rtl="0" algn="l">
              <a:spcBef>
                <a:spcPts val="0"/>
              </a:spcBef>
              <a:spcAft>
                <a:spcPts val="0"/>
              </a:spcAft>
              <a:buClr>
                <a:schemeClr val="dk1"/>
              </a:buClr>
              <a:buSzPts val="1800"/>
              <a:buChar char="-"/>
            </a:pPr>
            <a:r>
              <a:rPr lang="vi">
                <a:solidFill>
                  <a:schemeClr val="dk1"/>
                </a:solidFill>
              </a:rPr>
              <a:t>400 hình ảnh xám với kích thước 180 x 180 (từ BSD500)</a:t>
            </a:r>
            <a:endParaRPr>
              <a:solidFill>
                <a:schemeClr val="dk1"/>
              </a:solidFill>
            </a:endParaRPr>
          </a:p>
          <a:p>
            <a:pPr indent="-342899" lvl="0" marL="899999" rtl="0" algn="l">
              <a:spcBef>
                <a:spcPts val="0"/>
              </a:spcBef>
              <a:spcAft>
                <a:spcPts val="0"/>
              </a:spcAft>
              <a:buClr>
                <a:schemeClr val="dk1"/>
              </a:buClr>
              <a:buSzPts val="1800"/>
              <a:buChar char="-"/>
            </a:pPr>
            <a:r>
              <a:rPr lang="vi">
                <a:solidFill>
                  <a:schemeClr val="dk1"/>
                </a:solidFill>
              </a:rPr>
              <a:t>PolyU: những hình ảnh màu nhiễu, 80 hình ảnh tự nhiên với kích thước 2784 x 1856</a:t>
            </a:r>
            <a:endParaRPr>
              <a:solidFill>
                <a:schemeClr val="dk1"/>
              </a:solidFill>
            </a:endParaRPr>
          </a:p>
          <a:p>
            <a:pPr indent="-342899" lvl="0" marL="899999" rtl="0" algn="l">
              <a:spcBef>
                <a:spcPts val="0"/>
              </a:spcBef>
              <a:spcAft>
                <a:spcPts val="0"/>
              </a:spcAft>
              <a:buClr>
                <a:schemeClr val="dk1"/>
              </a:buClr>
              <a:buSzPts val="1800"/>
              <a:buChar char="-"/>
            </a:pPr>
            <a:r>
              <a:rPr lang="vi">
                <a:solidFill>
                  <a:schemeClr val="dk1"/>
                </a:solidFill>
              </a:rPr>
              <a:t>Các phương pháp làm đa dạng tập dữ liệu huấn luyện</a:t>
            </a:r>
            <a:br>
              <a:rPr lang="vi">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vi">
                <a:solidFill>
                  <a:schemeClr val="dk1"/>
                </a:solidFill>
              </a:rPr>
              <a:t>Các tập dữ liệu kiểm thử</a:t>
            </a:r>
            <a:r>
              <a:rPr lang="vi">
                <a:solidFill>
                  <a:schemeClr val="dk1"/>
                </a:solidFill>
              </a:rPr>
              <a:t>:	</a:t>
            </a:r>
            <a:endParaRPr>
              <a:solidFill>
                <a:schemeClr val="dk1"/>
              </a:solidFill>
            </a:endParaRPr>
          </a:p>
          <a:p>
            <a:pPr indent="-342899" lvl="0" marL="899999" rtl="0" algn="l">
              <a:spcBef>
                <a:spcPts val="0"/>
              </a:spcBef>
              <a:spcAft>
                <a:spcPts val="0"/>
              </a:spcAft>
              <a:buClr>
                <a:schemeClr val="dk1"/>
              </a:buClr>
              <a:buSzPts val="1800"/>
              <a:buChar char="-"/>
            </a:pPr>
            <a:r>
              <a:rPr lang="vi">
                <a:solidFill>
                  <a:schemeClr val="dk1"/>
                </a:solidFill>
              </a:rPr>
              <a:t>BSD68, </a:t>
            </a:r>
            <a:r>
              <a:rPr lang="vi">
                <a:solidFill>
                  <a:schemeClr val="dk1"/>
                </a:solidFill>
              </a:rPr>
              <a:t>Set12: tập dữ liệu hình ảnh khử nhiễu xám</a:t>
            </a:r>
            <a:endParaRPr>
              <a:solidFill>
                <a:schemeClr val="dk1"/>
              </a:solidFill>
            </a:endParaRPr>
          </a:p>
          <a:p>
            <a:pPr indent="-342899" lvl="0" marL="899999" rtl="0" algn="l">
              <a:spcBef>
                <a:spcPts val="0"/>
              </a:spcBef>
              <a:spcAft>
                <a:spcPts val="0"/>
              </a:spcAft>
              <a:buClr>
                <a:schemeClr val="dk1"/>
              </a:buClr>
              <a:buSzPts val="1800"/>
              <a:buChar char="-"/>
            </a:pPr>
            <a:r>
              <a:rPr lang="vi">
                <a:solidFill>
                  <a:schemeClr val="dk1"/>
                </a:solidFill>
              </a:rPr>
              <a:t>CC15: tập dữ liệu hình ảnh khử nhiễu màu</a:t>
            </a:r>
            <a:endParaRPr/>
          </a:p>
        </p:txBody>
      </p:sp>
      <p:sp>
        <p:nvSpPr>
          <p:cNvPr id="200" name="Google Shape;200;p28"/>
          <p:cNvSpPr txBox="1"/>
          <p:nvPr>
            <p:ph type="title"/>
          </p:nvPr>
        </p:nvSpPr>
        <p:spPr>
          <a:xfrm>
            <a:off x="437525" y="951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2600"/>
              <a:t>Các tập dữ liệu</a:t>
            </a:r>
            <a:endParaRPr sz="2600"/>
          </a:p>
          <a:p>
            <a:pPr indent="0" lvl="0" marL="0" rtl="0" algn="l">
              <a:spcBef>
                <a:spcPts val="0"/>
              </a:spcBef>
              <a:spcAft>
                <a:spcPts val="0"/>
              </a:spcAft>
              <a:buNone/>
            </a:pPr>
            <a:r>
              <a:t/>
            </a:r>
            <a:endParaRPr sz="2600"/>
          </a:p>
        </p:txBody>
      </p:sp>
      <p:sp>
        <p:nvSpPr>
          <p:cNvPr id="201" name="Google Shape;201;p28"/>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Evaluation</a:t>
            </a:r>
            <a:endParaRPr/>
          </a:p>
        </p:txBody>
      </p:sp>
      <p:sp>
        <p:nvSpPr>
          <p:cNvPr id="207" name="Google Shape;207;p29"/>
          <p:cNvSpPr txBox="1"/>
          <p:nvPr>
            <p:ph type="title"/>
          </p:nvPr>
        </p:nvSpPr>
        <p:spPr>
          <a:xfrm>
            <a:off x="311700" y="6674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600"/>
              <a:t>So sánh với các phương pháp khử nhiễu tiên tiến nhất</a:t>
            </a:r>
            <a:endParaRPr sz="2600"/>
          </a:p>
        </p:txBody>
      </p:sp>
      <p:pic>
        <p:nvPicPr>
          <p:cNvPr id="208" name="Google Shape;208;p29"/>
          <p:cNvPicPr preferRelativeResize="0"/>
          <p:nvPr/>
        </p:nvPicPr>
        <p:blipFill>
          <a:blip r:embed="rId3">
            <a:alphaModFix/>
          </a:blip>
          <a:stretch>
            <a:fillRect/>
          </a:stretch>
        </p:blipFill>
        <p:spPr>
          <a:xfrm>
            <a:off x="1400825" y="1240175"/>
            <a:ext cx="6342349" cy="3564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Evaluation</a:t>
            </a:r>
            <a:endParaRPr/>
          </a:p>
        </p:txBody>
      </p:sp>
      <p:sp>
        <p:nvSpPr>
          <p:cNvPr id="214" name="Google Shape;214;p30"/>
          <p:cNvSpPr txBox="1"/>
          <p:nvPr>
            <p:ph type="title"/>
          </p:nvPr>
        </p:nvSpPr>
        <p:spPr>
          <a:xfrm>
            <a:off x="311700" y="6674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600"/>
              <a:t>So sánh với các phương pháp khử nhiễu tiên tiến nhất</a:t>
            </a:r>
            <a:endParaRPr sz="2600"/>
          </a:p>
        </p:txBody>
      </p:sp>
      <p:pic>
        <p:nvPicPr>
          <p:cNvPr id="215" name="Google Shape;215;p30"/>
          <p:cNvPicPr preferRelativeResize="0"/>
          <p:nvPr/>
        </p:nvPicPr>
        <p:blipFill>
          <a:blip r:embed="rId3">
            <a:alphaModFix/>
          </a:blip>
          <a:stretch>
            <a:fillRect/>
          </a:stretch>
        </p:blipFill>
        <p:spPr>
          <a:xfrm>
            <a:off x="1193825" y="1240175"/>
            <a:ext cx="6329401" cy="356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Evaluation</a:t>
            </a:r>
            <a:endParaRPr/>
          </a:p>
        </p:txBody>
      </p:sp>
      <p:sp>
        <p:nvSpPr>
          <p:cNvPr id="221" name="Google Shape;221;p31"/>
          <p:cNvSpPr txBox="1"/>
          <p:nvPr/>
        </p:nvSpPr>
        <p:spPr>
          <a:xfrm>
            <a:off x="311700" y="1334950"/>
            <a:ext cx="8178000" cy="4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800">
                <a:solidFill>
                  <a:schemeClr val="dk1"/>
                </a:solidFill>
              </a:rPr>
              <a:t>Độ phức tạp</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pic>
        <p:nvPicPr>
          <p:cNvPr id="222" name="Google Shape;222;p31"/>
          <p:cNvPicPr preferRelativeResize="0"/>
          <p:nvPr/>
        </p:nvPicPr>
        <p:blipFill>
          <a:blip r:embed="rId3">
            <a:alphaModFix/>
          </a:blip>
          <a:stretch>
            <a:fillRect/>
          </a:stretch>
        </p:blipFill>
        <p:spPr>
          <a:xfrm>
            <a:off x="2072778" y="1426350"/>
            <a:ext cx="6093800" cy="3289200"/>
          </a:xfrm>
          <a:prstGeom prst="rect">
            <a:avLst/>
          </a:prstGeom>
          <a:noFill/>
          <a:ln>
            <a:noFill/>
          </a:ln>
        </p:spPr>
      </p:pic>
      <p:sp>
        <p:nvSpPr>
          <p:cNvPr id="223" name="Google Shape;223;p31"/>
          <p:cNvSpPr txBox="1"/>
          <p:nvPr>
            <p:ph type="title"/>
          </p:nvPr>
        </p:nvSpPr>
        <p:spPr>
          <a:xfrm>
            <a:off x="311700" y="7622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600"/>
              <a:t>So sánh với các phương pháp khử nhiễu tiên tiến nhất</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Clr>
                <a:srgbClr val="124163"/>
              </a:buClr>
              <a:buSzPct val="100000"/>
              <a:buFont typeface="Arial"/>
              <a:buNone/>
            </a:pPr>
            <a:r>
              <a:rPr b="1" lang="vi" sz="4800">
                <a:solidFill>
                  <a:srgbClr val="124163"/>
                </a:solidFill>
              </a:rPr>
              <a:t>MỤC LỤC</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60350" lvl="0" marL="540000" rtl="0" algn="l">
              <a:lnSpc>
                <a:spcPct val="90000"/>
              </a:lnSpc>
              <a:spcBef>
                <a:spcPts val="0"/>
              </a:spcBef>
              <a:spcAft>
                <a:spcPts val="0"/>
              </a:spcAft>
              <a:buClr>
                <a:srgbClr val="1CADE4"/>
              </a:buClr>
              <a:buSzPts val="2600"/>
              <a:buFont typeface="Calibri"/>
              <a:buAutoNum type="romanUcPeriod"/>
            </a:pPr>
            <a:r>
              <a:rPr lang="vi" sz="2600">
                <a:solidFill>
                  <a:srgbClr val="124163"/>
                </a:solidFill>
                <a:highlight>
                  <a:schemeClr val="lt1"/>
                </a:highlight>
              </a:rPr>
              <a:t>Giới thiệu</a:t>
            </a:r>
            <a:endParaRPr sz="2600">
              <a:solidFill>
                <a:srgbClr val="124163"/>
              </a:solidFill>
              <a:highlight>
                <a:schemeClr val="lt1"/>
              </a:highlight>
            </a:endParaRPr>
          </a:p>
          <a:p>
            <a:pPr indent="-260350" lvl="0" marL="540000" rtl="0" algn="l">
              <a:lnSpc>
                <a:spcPct val="90000"/>
              </a:lnSpc>
              <a:spcBef>
                <a:spcPts val="1400"/>
              </a:spcBef>
              <a:spcAft>
                <a:spcPts val="0"/>
              </a:spcAft>
              <a:buClr>
                <a:srgbClr val="1CADE4"/>
              </a:buClr>
              <a:buSzPts val="2600"/>
              <a:buFont typeface="Calibri"/>
              <a:buAutoNum type="romanUcPeriod"/>
            </a:pPr>
            <a:r>
              <a:rPr lang="vi" sz="2600">
                <a:solidFill>
                  <a:srgbClr val="124163"/>
                </a:solidFill>
                <a:highlight>
                  <a:schemeClr val="lt1"/>
                </a:highlight>
              </a:rPr>
              <a:t>A robust deformed convolutional neural network (RDDCNN)</a:t>
            </a:r>
            <a:endParaRPr sz="2600">
              <a:solidFill>
                <a:srgbClr val="124163"/>
              </a:solidFill>
              <a:highlight>
                <a:schemeClr val="lt1"/>
              </a:highlight>
            </a:endParaRPr>
          </a:p>
          <a:p>
            <a:pPr indent="-260350" lvl="0" marL="540000" rtl="0" algn="l">
              <a:lnSpc>
                <a:spcPct val="90000"/>
              </a:lnSpc>
              <a:spcBef>
                <a:spcPts val="1400"/>
              </a:spcBef>
              <a:spcAft>
                <a:spcPts val="0"/>
              </a:spcAft>
              <a:buClr>
                <a:srgbClr val="1CADE4"/>
              </a:buClr>
              <a:buSzPts val="2600"/>
              <a:buFont typeface="Calibri"/>
              <a:buAutoNum type="romanUcPeriod"/>
            </a:pPr>
            <a:r>
              <a:rPr lang="vi" sz="2600">
                <a:solidFill>
                  <a:srgbClr val="124163"/>
                </a:solidFill>
                <a:highlight>
                  <a:schemeClr val="lt1"/>
                </a:highlight>
              </a:rPr>
              <a:t>Experiments</a:t>
            </a:r>
            <a:r>
              <a:rPr lang="vi" sz="2600">
                <a:solidFill>
                  <a:srgbClr val="124163"/>
                </a:solidFill>
                <a:highlight>
                  <a:schemeClr val="lt1"/>
                </a:highlight>
              </a:rPr>
              <a:t> and Evaluation</a:t>
            </a:r>
            <a:endParaRPr sz="2600">
              <a:solidFill>
                <a:srgbClr val="124163"/>
              </a:solidFill>
              <a:highlight>
                <a:schemeClr val="lt1"/>
              </a:highlight>
            </a:endParaRPr>
          </a:p>
          <a:p>
            <a:pPr indent="-260350" lvl="0" marL="540000" rtl="0" algn="l">
              <a:lnSpc>
                <a:spcPct val="90000"/>
              </a:lnSpc>
              <a:spcBef>
                <a:spcPts val="1400"/>
              </a:spcBef>
              <a:spcAft>
                <a:spcPts val="0"/>
              </a:spcAft>
              <a:buClr>
                <a:srgbClr val="1CADE4"/>
              </a:buClr>
              <a:buSzPts val="2600"/>
              <a:buFont typeface="Calibri"/>
              <a:buAutoNum type="romanUcPeriod"/>
            </a:pPr>
            <a:r>
              <a:rPr lang="vi" sz="2600">
                <a:solidFill>
                  <a:srgbClr val="124163"/>
                </a:solidFill>
                <a:highlight>
                  <a:schemeClr val="lt1"/>
                </a:highlight>
              </a:rPr>
              <a:t>Demo</a:t>
            </a:r>
            <a:endParaRPr sz="2600">
              <a:solidFill>
                <a:srgbClr val="124163"/>
              </a:solidFill>
              <a:highlight>
                <a:schemeClr val="lt1"/>
              </a:highlight>
            </a:endParaRPr>
          </a:p>
          <a:p>
            <a:pPr indent="-260350" lvl="0" marL="540000" rtl="0" algn="l">
              <a:lnSpc>
                <a:spcPct val="90000"/>
              </a:lnSpc>
              <a:spcBef>
                <a:spcPts val="1400"/>
              </a:spcBef>
              <a:spcAft>
                <a:spcPts val="0"/>
              </a:spcAft>
              <a:buClr>
                <a:srgbClr val="1CADE4"/>
              </a:buClr>
              <a:buSzPts val="2600"/>
              <a:buFont typeface="Calibri"/>
              <a:buAutoNum type="romanUcPeriod"/>
            </a:pPr>
            <a:r>
              <a:rPr lang="vi" sz="2600">
                <a:solidFill>
                  <a:srgbClr val="124163"/>
                </a:solidFill>
                <a:highlight>
                  <a:schemeClr val="lt1"/>
                </a:highlight>
              </a:rPr>
              <a:t>QA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Evaluation</a:t>
            </a:r>
            <a:endParaRPr/>
          </a:p>
        </p:txBody>
      </p:sp>
      <p:sp>
        <p:nvSpPr>
          <p:cNvPr id="229" name="Google Shape;229;p32"/>
          <p:cNvSpPr txBox="1"/>
          <p:nvPr/>
        </p:nvSpPr>
        <p:spPr>
          <a:xfrm>
            <a:off x="311700" y="1334950"/>
            <a:ext cx="81780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rPr>
              <a:t>Thời gian chạy</a:t>
            </a:r>
            <a:endParaRPr sz="1800">
              <a:solidFill>
                <a:schemeClr val="dk1"/>
              </a:solidFill>
            </a:endParaRPr>
          </a:p>
        </p:txBody>
      </p:sp>
      <p:pic>
        <p:nvPicPr>
          <p:cNvPr id="230" name="Google Shape;230;p32"/>
          <p:cNvPicPr preferRelativeResize="0"/>
          <p:nvPr/>
        </p:nvPicPr>
        <p:blipFill>
          <a:blip r:embed="rId3">
            <a:alphaModFix/>
          </a:blip>
          <a:stretch>
            <a:fillRect/>
          </a:stretch>
        </p:blipFill>
        <p:spPr>
          <a:xfrm>
            <a:off x="2631978" y="1374200"/>
            <a:ext cx="4215783" cy="3471250"/>
          </a:xfrm>
          <a:prstGeom prst="rect">
            <a:avLst/>
          </a:prstGeom>
          <a:noFill/>
          <a:ln>
            <a:noFill/>
          </a:ln>
        </p:spPr>
      </p:pic>
      <p:sp>
        <p:nvSpPr>
          <p:cNvPr id="231" name="Google Shape;231;p32"/>
          <p:cNvSpPr txBox="1"/>
          <p:nvPr>
            <p:ph type="title"/>
          </p:nvPr>
        </p:nvSpPr>
        <p:spPr>
          <a:xfrm>
            <a:off x="311700" y="7622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600"/>
              <a:t>So sánh với các phương pháp khử nhiễu tiên tiến nhất</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560625" y="19202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Demo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243100" y="18166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Clr>
                <a:schemeClr val="dk1"/>
              </a:buClr>
              <a:buSzPts val="990"/>
              <a:buFont typeface="Arial"/>
              <a:buNone/>
            </a:pPr>
            <a:r>
              <a:rPr b="1" lang="vi" sz="4800">
                <a:solidFill>
                  <a:srgbClr val="124163"/>
                </a:solidFill>
              </a:rPr>
              <a:t>Q &amp; 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Clr>
                <a:srgbClr val="124163"/>
              </a:buClr>
              <a:buSzPct val="100000"/>
              <a:buFont typeface="Arial"/>
              <a:buNone/>
            </a:pPr>
            <a:r>
              <a:rPr b="1" lang="vi" sz="4800">
                <a:solidFill>
                  <a:srgbClr val="124163"/>
                </a:solidFill>
              </a:rPr>
              <a:t>GIỚI THIỆU</a:t>
            </a:r>
            <a:endParaRPr/>
          </a:p>
        </p:txBody>
      </p:sp>
      <p:sp>
        <p:nvSpPr>
          <p:cNvPr id="72" name="Google Shape;72;p15"/>
          <p:cNvSpPr txBox="1"/>
          <p:nvPr/>
        </p:nvSpPr>
        <p:spPr>
          <a:xfrm>
            <a:off x="5686050" y="1326463"/>
            <a:ext cx="3229500" cy="222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 sz="1800">
                <a:solidFill>
                  <a:srgbClr val="124163"/>
                </a:solidFill>
              </a:rPr>
              <a:t>Do quá trình xử lý bộ sưu tập ảnh phức tạp thông qua các thiết bị kỹ thuật số (chụp, truyền và nén hình ảnh), hình ảnh thu được có thể bị hỏng do điều kiện ánh sáng và cảm biến gây ra nhiễu. </a:t>
            </a:r>
            <a:endParaRPr b="1" sz="1800">
              <a:solidFill>
                <a:srgbClr val="124163"/>
              </a:solidFill>
            </a:endParaRPr>
          </a:p>
        </p:txBody>
      </p:sp>
      <p:pic>
        <p:nvPicPr>
          <p:cNvPr id="73" name="Google Shape;73;p15"/>
          <p:cNvPicPr preferRelativeResize="0"/>
          <p:nvPr/>
        </p:nvPicPr>
        <p:blipFill>
          <a:blip r:embed="rId3">
            <a:alphaModFix/>
          </a:blip>
          <a:stretch>
            <a:fillRect/>
          </a:stretch>
        </p:blipFill>
        <p:spPr>
          <a:xfrm>
            <a:off x="605425" y="1310750"/>
            <a:ext cx="4762500" cy="225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Clr>
                <a:srgbClr val="124163"/>
              </a:buClr>
              <a:buSzPct val="100000"/>
              <a:buFont typeface="Arial"/>
              <a:buNone/>
            </a:pPr>
            <a:r>
              <a:rPr b="1" lang="vi" sz="4800">
                <a:solidFill>
                  <a:srgbClr val="124163"/>
                </a:solidFill>
              </a:rPr>
              <a:t>GIỚI THIỆU</a:t>
            </a:r>
            <a:endParaRPr/>
          </a:p>
        </p:txBody>
      </p:sp>
      <p:sp>
        <p:nvSpPr>
          <p:cNvPr id="79" name="Google Shape;79;p16"/>
          <p:cNvSpPr txBox="1"/>
          <p:nvPr/>
        </p:nvSpPr>
        <p:spPr>
          <a:xfrm>
            <a:off x="217750" y="2952225"/>
            <a:ext cx="8662200" cy="2088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lang="vi" sz="1600">
                <a:solidFill>
                  <a:srgbClr val="124163"/>
                </a:solidFill>
              </a:rPr>
              <a:t>Do khả năng học tập mạnh mẽ, mạng nơ ron tích chập (CNN) đã được phát triển trong việc khử nhiễu hình ảnh. Tuy nhiên, các phép tích chập có thể </a:t>
            </a:r>
            <a:r>
              <a:rPr lang="vi" sz="1600">
                <a:solidFill>
                  <a:srgbClr val="FF0000"/>
                </a:solidFill>
              </a:rPr>
              <a:t>thay</a:t>
            </a:r>
            <a:r>
              <a:rPr lang="vi" sz="1600">
                <a:solidFill>
                  <a:srgbClr val="124163"/>
                </a:solidFill>
              </a:rPr>
              <a:t> </a:t>
            </a:r>
            <a:r>
              <a:rPr lang="vi" sz="1600">
                <a:solidFill>
                  <a:srgbClr val="FF0000"/>
                </a:solidFill>
              </a:rPr>
              <a:t>đổi sự phân bố nhiễu ban đầu</a:t>
            </a:r>
            <a:r>
              <a:rPr lang="vi" sz="1600">
                <a:solidFill>
                  <a:srgbClr val="124163"/>
                </a:solidFill>
              </a:rPr>
              <a:t> trong các ảnh bị hỏng, điều này có thể </a:t>
            </a:r>
            <a:r>
              <a:rPr lang="vi" sz="1600">
                <a:solidFill>
                  <a:srgbClr val="FF0000"/>
                </a:solidFill>
              </a:rPr>
              <a:t>làm tăng khó khăn</a:t>
            </a:r>
            <a:r>
              <a:rPr lang="vi" sz="1600">
                <a:solidFill>
                  <a:srgbClr val="124163"/>
                </a:solidFill>
              </a:rPr>
              <a:t> trong việc huấn luyện khử nhiễu ảnh.</a:t>
            </a:r>
            <a:endParaRPr sz="1600">
              <a:solidFill>
                <a:srgbClr val="124163"/>
              </a:solidFill>
            </a:endParaRPr>
          </a:p>
          <a:p>
            <a:pPr indent="-330200" lvl="0" marL="457200" rtl="0" algn="l">
              <a:lnSpc>
                <a:spcPct val="115000"/>
              </a:lnSpc>
              <a:spcBef>
                <a:spcPts val="0"/>
              </a:spcBef>
              <a:spcAft>
                <a:spcPts val="0"/>
              </a:spcAft>
              <a:buSzPts val="1600"/>
              <a:buChar char="●"/>
            </a:pPr>
            <a:r>
              <a:rPr lang="vi" sz="1600">
                <a:solidFill>
                  <a:srgbClr val="124163"/>
                </a:solidFill>
              </a:rPr>
              <a:t>Việc sử dụng </a:t>
            </a:r>
            <a:r>
              <a:rPr lang="vi" sz="1600">
                <a:solidFill>
                  <a:srgbClr val="FF0000"/>
                </a:solidFill>
              </a:rPr>
              <a:t>mối quan hệ của các pixel xung quanh</a:t>
            </a:r>
            <a:r>
              <a:rPr lang="vi" sz="1600">
                <a:solidFill>
                  <a:srgbClr val="124163"/>
                </a:solidFill>
              </a:rPr>
              <a:t> có thể giải quyết vấn đề này một cách hiệu quả.</a:t>
            </a:r>
            <a:r>
              <a:rPr lang="vi" sz="1600">
                <a:solidFill>
                  <a:srgbClr val="124163"/>
                </a:solidFill>
              </a:rPr>
              <a:t> </a:t>
            </a:r>
            <a:endParaRPr b="1" sz="1600">
              <a:solidFill>
                <a:srgbClr val="124163"/>
              </a:solidFill>
            </a:endParaRPr>
          </a:p>
        </p:txBody>
      </p:sp>
      <p:sp>
        <p:nvSpPr>
          <p:cNvPr id="80" name="Google Shape;80;p16"/>
          <p:cNvSpPr txBox="1"/>
          <p:nvPr/>
        </p:nvSpPr>
        <p:spPr>
          <a:xfrm>
            <a:off x="370150" y="838200"/>
            <a:ext cx="8662200" cy="225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1800">
              <a:solidFill>
                <a:srgbClr val="124163"/>
              </a:solidFill>
            </a:endParaRPr>
          </a:p>
        </p:txBody>
      </p:sp>
      <p:pic>
        <p:nvPicPr>
          <p:cNvPr id="81" name="Google Shape;81;p16"/>
          <p:cNvPicPr preferRelativeResize="0"/>
          <p:nvPr/>
        </p:nvPicPr>
        <p:blipFill>
          <a:blip r:embed="rId3">
            <a:alphaModFix/>
          </a:blip>
          <a:stretch>
            <a:fillRect/>
          </a:stretch>
        </p:blipFill>
        <p:spPr>
          <a:xfrm>
            <a:off x="654950" y="702450"/>
            <a:ext cx="8225006" cy="21200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17750" y="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b="1" lang="vi" sz="4800">
                <a:solidFill>
                  <a:srgbClr val="124163"/>
                </a:solidFill>
              </a:rPr>
              <a:t>RDDCNN</a:t>
            </a:r>
            <a:endParaRPr/>
          </a:p>
        </p:txBody>
      </p:sp>
      <p:sp>
        <p:nvSpPr>
          <p:cNvPr id="87" name="Google Shape;87;p17"/>
          <p:cNvSpPr txBox="1"/>
          <p:nvPr>
            <p:ph idx="1" type="body"/>
          </p:nvPr>
        </p:nvSpPr>
        <p:spPr>
          <a:xfrm>
            <a:off x="49325" y="671000"/>
            <a:ext cx="9094800" cy="44184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t/>
            </a:r>
            <a:endParaRPr sz="4800">
              <a:solidFill>
                <a:srgbClr val="3F3F3F"/>
              </a:solidFill>
              <a:latin typeface="Calibri"/>
              <a:ea typeface="Calibri"/>
              <a:cs typeface="Calibri"/>
              <a:sym typeface="Calibri"/>
            </a:endParaRPr>
          </a:p>
          <a:p>
            <a:pPr indent="0" lvl="0" marL="0" rtl="0" algn="l">
              <a:lnSpc>
                <a:spcPct val="90000"/>
              </a:lnSpc>
              <a:spcBef>
                <a:spcPts val="1400"/>
              </a:spcBef>
              <a:spcAft>
                <a:spcPts val="0"/>
              </a:spcAft>
              <a:buNone/>
            </a:pPr>
            <a:r>
              <a:t/>
            </a:r>
            <a:endParaRPr sz="1600"/>
          </a:p>
          <a:p>
            <a:pPr indent="0" lvl="0" marL="0" rtl="0" algn="l">
              <a:lnSpc>
                <a:spcPct val="90000"/>
              </a:lnSpc>
              <a:spcBef>
                <a:spcPts val="1400"/>
              </a:spcBef>
              <a:spcAft>
                <a:spcPts val="0"/>
              </a:spcAft>
              <a:buNone/>
            </a:pPr>
            <a:r>
              <a:t/>
            </a:r>
            <a:endParaRPr/>
          </a:p>
        </p:txBody>
      </p:sp>
      <p:sp>
        <p:nvSpPr>
          <p:cNvPr id="88" name="Google Shape;88;p17"/>
          <p:cNvSpPr txBox="1"/>
          <p:nvPr/>
        </p:nvSpPr>
        <p:spPr>
          <a:xfrm>
            <a:off x="846126" y="2722474"/>
            <a:ext cx="7501200" cy="1251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None/>
            </a:pPr>
            <a:r>
              <a:t/>
            </a:r>
            <a:endParaRPr sz="4800">
              <a:solidFill>
                <a:srgbClr val="3F3F3F"/>
              </a:solidFill>
              <a:latin typeface="Calibri"/>
              <a:ea typeface="Calibri"/>
              <a:cs typeface="Calibri"/>
              <a:sym typeface="Calibri"/>
            </a:endParaRPr>
          </a:p>
        </p:txBody>
      </p:sp>
      <p:sp>
        <p:nvSpPr>
          <p:cNvPr id="89" name="Google Shape;89;p17"/>
          <p:cNvSpPr txBox="1"/>
          <p:nvPr/>
        </p:nvSpPr>
        <p:spPr>
          <a:xfrm>
            <a:off x="75575" y="2647025"/>
            <a:ext cx="9042300" cy="2226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124163"/>
              </a:buClr>
              <a:buSzPts val="1600"/>
              <a:buChar char="●"/>
            </a:pPr>
            <a:r>
              <a:rPr b="1" lang="vi" sz="1600">
                <a:solidFill>
                  <a:srgbClr val="124163"/>
                </a:solidFill>
              </a:rPr>
              <a:t>DB (khối có thể biến dạng):</a:t>
            </a:r>
            <a:r>
              <a:rPr lang="vi" sz="1600">
                <a:solidFill>
                  <a:srgbClr val="124163"/>
                </a:solidFill>
              </a:rPr>
              <a:t> có thể trích xuất nhiều đặc điểm nhiễu đại diện hơn thông qua hạt nhân có thể học được có thể biến dạng và kiến trúc tích chập xếp chồng, tùy theo quan hệ của các pixel xung quanh.</a:t>
            </a:r>
            <a:endParaRPr sz="1600">
              <a:solidFill>
                <a:srgbClr val="124163"/>
              </a:solidFill>
            </a:endParaRPr>
          </a:p>
          <a:p>
            <a:pPr indent="-330200" lvl="0" marL="457200" rtl="0" algn="l">
              <a:lnSpc>
                <a:spcPct val="115000"/>
              </a:lnSpc>
              <a:spcBef>
                <a:spcPts val="0"/>
              </a:spcBef>
              <a:spcAft>
                <a:spcPts val="0"/>
              </a:spcAft>
              <a:buClr>
                <a:srgbClr val="124163"/>
              </a:buClr>
              <a:buSzPts val="1600"/>
              <a:buChar char="●"/>
            </a:pPr>
            <a:r>
              <a:rPr b="1" lang="vi" sz="1600">
                <a:solidFill>
                  <a:srgbClr val="124163"/>
                </a:solidFill>
              </a:rPr>
              <a:t>EB (khối nâng cao):</a:t>
            </a:r>
            <a:r>
              <a:rPr lang="vi" sz="1600">
                <a:solidFill>
                  <a:srgbClr val="124163"/>
                </a:solidFill>
              </a:rPr>
              <a:t> có thể tạo điều kiện thuận lợi cho tương tác theo ngữ cảnh thông qua tích chập giãn và sự kết hợp mới của các lớp chập, chuẩn hóa hàng loạt (BN) và ReLU, có thể nâng cao khả năng học tập của RDDCNN.</a:t>
            </a:r>
            <a:endParaRPr sz="1600">
              <a:solidFill>
                <a:srgbClr val="124163"/>
              </a:solidFill>
            </a:endParaRPr>
          </a:p>
          <a:p>
            <a:pPr indent="-330200" lvl="0" marL="457200" rtl="0" algn="l">
              <a:lnSpc>
                <a:spcPct val="115000"/>
              </a:lnSpc>
              <a:spcBef>
                <a:spcPts val="0"/>
              </a:spcBef>
              <a:spcAft>
                <a:spcPts val="0"/>
              </a:spcAft>
              <a:buClr>
                <a:srgbClr val="124163"/>
              </a:buClr>
              <a:buSzPts val="1600"/>
              <a:buChar char="●"/>
            </a:pPr>
            <a:r>
              <a:rPr b="1" lang="vi" sz="1600">
                <a:solidFill>
                  <a:srgbClr val="124163"/>
                </a:solidFill>
              </a:rPr>
              <a:t>RB (khối dư):</a:t>
            </a:r>
            <a:r>
              <a:rPr lang="vi" sz="1600">
                <a:solidFill>
                  <a:srgbClr val="124163"/>
                </a:solidFill>
              </a:rPr>
              <a:t> được sử dụng để nâng cao khả năng ghi nhớ của lớp nông trên các lớp sâu và xây dựng một hình ảnh rõ ràng.</a:t>
            </a:r>
            <a:endParaRPr b="1" sz="1600">
              <a:solidFill>
                <a:srgbClr val="124163"/>
              </a:solidFill>
            </a:endParaRPr>
          </a:p>
        </p:txBody>
      </p:sp>
      <p:pic>
        <p:nvPicPr>
          <p:cNvPr id="90" name="Google Shape;90;p17"/>
          <p:cNvPicPr preferRelativeResize="0"/>
          <p:nvPr/>
        </p:nvPicPr>
        <p:blipFill>
          <a:blip r:embed="rId3">
            <a:alphaModFix/>
          </a:blip>
          <a:stretch>
            <a:fillRect/>
          </a:stretch>
        </p:blipFill>
        <p:spPr>
          <a:xfrm>
            <a:off x="245050" y="752763"/>
            <a:ext cx="8653900" cy="178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D</a:t>
            </a:r>
            <a:r>
              <a:rPr lang="vi"/>
              <a:t>eformable block (DB)</a:t>
            </a:r>
            <a:endParaRPr/>
          </a:p>
          <a:p>
            <a:pPr indent="0" lvl="0" marL="0" rtl="0" algn="l">
              <a:spcBef>
                <a:spcPts val="0"/>
              </a:spcBef>
              <a:spcAft>
                <a:spcPts val="0"/>
              </a:spcAft>
              <a:buNone/>
            </a:pPr>
            <a:r>
              <a:t/>
            </a:r>
            <a:endParaRPr/>
          </a:p>
        </p:txBody>
      </p:sp>
      <p:sp>
        <p:nvSpPr>
          <p:cNvPr id="96" name="Google Shape;96;p18"/>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pic>
        <p:nvPicPr>
          <p:cNvPr id="97" name="Google Shape;97;p18"/>
          <p:cNvPicPr preferRelativeResize="0"/>
          <p:nvPr/>
        </p:nvPicPr>
        <p:blipFill>
          <a:blip r:embed="rId3">
            <a:alphaModFix/>
          </a:blip>
          <a:stretch>
            <a:fillRect/>
          </a:stretch>
        </p:blipFill>
        <p:spPr>
          <a:xfrm>
            <a:off x="1154200" y="1119625"/>
            <a:ext cx="6740476" cy="2374475"/>
          </a:xfrm>
          <a:prstGeom prst="rect">
            <a:avLst/>
          </a:prstGeom>
          <a:noFill/>
          <a:ln>
            <a:noFill/>
          </a:ln>
        </p:spPr>
      </p:pic>
      <p:sp>
        <p:nvSpPr>
          <p:cNvPr id="98" name="Google Shape;98;p18"/>
          <p:cNvSpPr txBox="1"/>
          <p:nvPr/>
        </p:nvSpPr>
        <p:spPr>
          <a:xfrm>
            <a:off x="291550" y="1757413"/>
            <a:ext cx="1181100" cy="1098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 sz="1200">
                <a:solidFill>
                  <a:srgbClr val="124163"/>
                </a:solidFill>
              </a:rPr>
              <a:t>Input channel: 1 (gray)</a:t>
            </a:r>
            <a:br>
              <a:rPr lang="vi" sz="1200">
                <a:solidFill>
                  <a:srgbClr val="124163"/>
                </a:solidFill>
              </a:rPr>
            </a:br>
            <a:r>
              <a:rPr lang="vi" sz="1200">
                <a:solidFill>
                  <a:srgbClr val="124163"/>
                </a:solidFill>
              </a:rPr>
              <a:t>3 (RGB)</a:t>
            </a:r>
            <a:endParaRPr sz="1200">
              <a:solidFill>
                <a:srgbClr val="124163"/>
              </a:solidFill>
            </a:endParaRPr>
          </a:p>
          <a:p>
            <a:pPr indent="0" lvl="0" marL="0" rtl="0" algn="l">
              <a:lnSpc>
                <a:spcPct val="115000"/>
              </a:lnSpc>
              <a:spcBef>
                <a:spcPts val="0"/>
              </a:spcBef>
              <a:spcAft>
                <a:spcPts val="0"/>
              </a:spcAft>
              <a:buNone/>
            </a:pPr>
            <a:br>
              <a:rPr lang="vi" sz="1500">
                <a:solidFill>
                  <a:srgbClr val="124163"/>
                </a:solidFill>
              </a:rPr>
            </a:br>
            <a:endParaRPr sz="1500">
              <a:solidFill>
                <a:srgbClr val="124163"/>
              </a:solidFill>
            </a:endParaRPr>
          </a:p>
        </p:txBody>
      </p:sp>
      <p:sp>
        <p:nvSpPr>
          <p:cNvPr id="99" name="Google Shape;99;p18"/>
          <p:cNvSpPr txBox="1"/>
          <p:nvPr/>
        </p:nvSpPr>
        <p:spPr>
          <a:xfrm>
            <a:off x="7894675" y="1858288"/>
            <a:ext cx="1241100" cy="103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vi" sz="1500">
                <a:solidFill>
                  <a:srgbClr val="124163"/>
                </a:solidFill>
              </a:rPr>
              <a:t>Output chanel: 64</a:t>
            </a:r>
            <a:br>
              <a:rPr lang="vi" sz="1500">
                <a:solidFill>
                  <a:srgbClr val="124163"/>
                </a:solidFill>
              </a:rPr>
            </a:br>
            <a:endParaRPr sz="1500">
              <a:solidFill>
                <a:srgbClr val="124163"/>
              </a:solidFill>
            </a:endParaRPr>
          </a:p>
        </p:txBody>
      </p:sp>
      <p:pic>
        <p:nvPicPr>
          <p:cNvPr id="100" name="Google Shape;100;p18"/>
          <p:cNvPicPr preferRelativeResize="0"/>
          <p:nvPr/>
        </p:nvPicPr>
        <p:blipFill>
          <a:blip r:embed="rId4">
            <a:alphaModFix/>
          </a:blip>
          <a:stretch>
            <a:fillRect/>
          </a:stretch>
        </p:blipFill>
        <p:spPr>
          <a:xfrm>
            <a:off x="1555850" y="3730573"/>
            <a:ext cx="6740473" cy="8136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Deformable block (DB)</a:t>
            </a:r>
            <a:endParaRPr/>
          </a:p>
          <a:p>
            <a:pPr indent="0" lvl="0" marL="0" rtl="0" algn="l">
              <a:spcBef>
                <a:spcPts val="0"/>
              </a:spcBef>
              <a:spcAft>
                <a:spcPts val="0"/>
              </a:spcAft>
              <a:buNone/>
            </a:pPr>
            <a:r>
              <a:t/>
            </a:r>
            <a:endParaRPr/>
          </a:p>
        </p:txBody>
      </p:sp>
      <p:sp>
        <p:nvSpPr>
          <p:cNvPr id="106" name="Google Shape;106;p19"/>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07" name="Google Shape;107;p19"/>
          <p:cNvSpPr txBox="1"/>
          <p:nvPr>
            <p:ph type="title"/>
          </p:nvPr>
        </p:nvSpPr>
        <p:spPr>
          <a:xfrm>
            <a:off x="262600" y="1940225"/>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Normal </a:t>
            </a:r>
            <a:r>
              <a:rPr lang="vi" sz="1800"/>
              <a:t>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1662650" y="1274800"/>
            <a:ext cx="2451325" cy="2455751"/>
          </a:xfrm>
          <a:prstGeom prst="rect">
            <a:avLst/>
          </a:prstGeom>
          <a:noFill/>
          <a:ln>
            <a:noFill/>
          </a:ln>
        </p:spPr>
      </p:pic>
      <p:sp>
        <p:nvSpPr>
          <p:cNvPr id="109" name="Google Shape;109;p19"/>
          <p:cNvSpPr txBox="1"/>
          <p:nvPr>
            <p:ph type="title"/>
          </p:nvPr>
        </p:nvSpPr>
        <p:spPr>
          <a:xfrm>
            <a:off x="7260150" y="2007500"/>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Scale</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0" name="Google Shape;110;p19"/>
          <p:cNvPicPr preferRelativeResize="0"/>
          <p:nvPr/>
        </p:nvPicPr>
        <p:blipFill>
          <a:blip r:embed="rId4">
            <a:alphaModFix/>
          </a:blip>
          <a:stretch>
            <a:fillRect/>
          </a:stretch>
        </p:blipFill>
        <p:spPr>
          <a:xfrm>
            <a:off x="4431500" y="1274800"/>
            <a:ext cx="2451325" cy="2460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Deformable block (DB)</a:t>
            </a:r>
            <a:endParaRPr/>
          </a:p>
          <a:p>
            <a:pPr indent="0" lvl="0" marL="0" rtl="0" algn="l">
              <a:spcBef>
                <a:spcPts val="0"/>
              </a:spcBef>
              <a:spcAft>
                <a:spcPts val="0"/>
              </a:spcAft>
              <a:buNone/>
            </a:pPr>
            <a:r>
              <a:t/>
            </a:r>
            <a:endParaRPr/>
          </a:p>
        </p:txBody>
      </p:sp>
      <p:sp>
        <p:nvSpPr>
          <p:cNvPr id="116" name="Google Shape;116;p20"/>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17" name="Google Shape;117;p20"/>
          <p:cNvSpPr txBox="1"/>
          <p:nvPr>
            <p:ph type="title"/>
          </p:nvPr>
        </p:nvSpPr>
        <p:spPr>
          <a:xfrm>
            <a:off x="262600" y="1940225"/>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Normal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8" name="Google Shape;118;p20"/>
          <p:cNvPicPr preferRelativeResize="0"/>
          <p:nvPr/>
        </p:nvPicPr>
        <p:blipFill>
          <a:blip r:embed="rId3">
            <a:alphaModFix/>
          </a:blip>
          <a:stretch>
            <a:fillRect/>
          </a:stretch>
        </p:blipFill>
        <p:spPr>
          <a:xfrm>
            <a:off x="1662650" y="1274800"/>
            <a:ext cx="2451325" cy="2455751"/>
          </a:xfrm>
          <a:prstGeom prst="rect">
            <a:avLst/>
          </a:prstGeom>
          <a:noFill/>
          <a:ln>
            <a:noFill/>
          </a:ln>
        </p:spPr>
      </p:pic>
      <p:pic>
        <p:nvPicPr>
          <p:cNvPr id="119" name="Google Shape;119;p20"/>
          <p:cNvPicPr preferRelativeResize="0"/>
          <p:nvPr/>
        </p:nvPicPr>
        <p:blipFill>
          <a:blip r:embed="rId4">
            <a:alphaModFix/>
          </a:blip>
          <a:stretch>
            <a:fillRect/>
          </a:stretch>
        </p:blipFill>
        <p:spPr>
          <a:xfrm>
            <a:off x="4555094" y="1274800"/>
            <a:ext cx="2490156" cy="2455750"/>
          </a:xfrm>
          <a:prstGeom prst="rect">
            <a:avLst/>
          </a:prstGeom>
          <a:noFill/>
          <a:ln>
            <a:noFill/>
          </a:ln>
        </p:spPr>
      </p:pic>
      <p:sp>
        <p:nvSpPr>
          <p:cNvPr id="120" name="Google Shape;120;p20"/>
          <p:cNvSpPr txBox="1"/>
          <p:nvPr>
            <p:ph type="title"/>
          </p:nvPr>
        </p:nvSpPr>
        <p:spPr>
          <a:xfrm>
            <a:off x="7260150" y="2007500"/>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Rotate and scale</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17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Deformable block (DB)</a:t>
            </a:r>
            <a:endParaRPr/>
          </a:p>
          <a:p>
            <a:pPr indent="0" lvl="0" marL="0" rtl="0" algn="l">
              <a:spcBef>
                <a:spcPts val="0"/>
              </a:spcBef>
              <a:spcAft>
                <a:spcPts val="0"/>
              </a:spcAft>
              <a:buNone/>
            </a:pPr>
            <a:r>
              <a:t/>
            </a:r>
            <a:endParaRPr/>
          </a:p>
        </p:txBody>
      </p:sp>
      <p:sp>
        <p:nvSpPr>
          <p:cNvPr id="126" name="Google Shape;126;p21"/>
          <p:cNvSpPr txBox="1"/>
          <p:nvPr>
            <p:ph type="title"/>
          </p:nvPr>
        </p:nvSpPr>
        <p:spPr>
          <a:xfrm>
            <a:off x="217750" y="0"/>
            <a:ext cx="3722100" cy="3963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90"/>
              <a:buNone/>
            </a:pPr>
            <a:r>
              <a:rPr b="1" lang="vi" sz="2620">
                <a:solidFill>
                  <a:srgbClr val="124163"/>
                </a:solidFill>
              </a:rPr>
              <a:t>RDDCNN</a:t>
            </a:r>
            <a:endParaRPr sz="820"/>
          </a:p>
        </p:txBody>
      </p:sp>
      <p:sp>
        <p:nvSpPr>
          <p:cNvPr id="127" name="Google Shape;127;p21"/>
          <p:cNvSpPr txBox="1"/>
          <p:nvPr>
            <p:ph type="title"/>
          </p:nvPr>
        </p:nvSpPr>
        <p:spPr>
          <a:xfrm>
            <a:off x="262600" y="1940225"/>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Normal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8" name="Google Shape;128;p21"/>
          <p:cNvPicPr preferRelativeResize="0"/>
          <p:nvPr/>
        </p:nvPicPr>
        <p:blipFill>
          <a:blip r:embed="rId3">
            <a:alphaModFix/>
          </a:blip>
          <a:stretch>
            <a:fillRect/>
          </a:stretch>
        </p:blipFill>
        <p:spPr>
          <a:xfrm>
            <a:off x="1662650" y="1274800"/>
            <a:ext cx="2451325" cy="2455751"/>
          </a:xfrm>
          <a:prstGeom prst="rect">
            <a:avLst/>
          </a:prstGeom>
          <a:noFill/>
          <a:ln>
            <a:noFill/>
          </a:ln>
        </p:spPr>
      </p:pic>
      <p:sp>
        <p:nvSpPr>
          <p:cNvPr id="129" name="Google Shape;129;p21"/>
          <p:cNvSpPr txBox="1"/>
          <p:nvPr>
            <p:ph type="title"/>
          </p:nvPr>
        </p:nvSpPr>
        <p:spPr>
          <a:xfrm>
            <a:off x="7260150" y="2007500"/>
            <a:ext cx="1329900" cy="7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800"/>
              <a:t>Deformable convolution</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0" name="Google Shape;130;p21"/>
          <p:cNvPicPr preferRelativeResize="0"/>
          <p:nvPr/>
        </p:nvPicPr>
        <p:blipFill>
          <a:blip r:embed="rId4">
            <a:alphaModFix/>
          </a:blip>
          <a:stretch>
            <a:fillRect/>
          </a:stretch>
        </p:blipFill>
        <p:spPr>
          <a:xfrm>
            <a:off x="4348367" y="1258750"/>
            <a:ext cx="2503834" cy="2455750"/>
          </a:xfrm>
          <a:prstGeom prst="rect">
            <a:avLst/>
          </a:prstGeom>
          <a:noFill/>
          <a:ln>
            <a:noFill/>
          </a:ln>
        </p:spPr>
      </p:pic>
      <p:sp>
        <p:nvSpPr>
          <p:cNvPr id="131" name="Google Shape;131;p21"/>
          <p:cNvSpPr txBox="1"/>
          <p:nvPr>
            <p:ph type="title"/>
          </p:nvPr>
        </p:nvSpPr>
        <p:spPr>
          <a:xfrm>
            <a:off x="217750" y="421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