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99" r:id="rId9"/>
    <p:sldId id="264" r:id="rId10"/>
    <p:sldId id="316" r:id="rId11"/>
    <p:sldId id="267" r:id="rId12"/>
    <p:sldId id="268" r:id="rId13"/>
    <p:sldId id="271" r:id="rId14"/>
    <p:sldId id="270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301" r:id="rId25"/>
    <p:sldId id="282" r:id="rId26"/>
    <p:sldId id="283" r:id="rId27"/>
    <p:sldId id="284" r:id="rId28"/>
    <p:sldId id="285" r:id="rId29"/>
    <p:sldId id="302" r:id="rId30"/>
    <p:sldId id="303" r:id="rId31"/>
    <p:sldId id="287" r:id="rId32"/>
    <p:sldId id="288" r:id="rId33"/>
    <p:sldId id="289" r:id="rId34"/>
    <p:sldId id="304" r:id="rId35"/>
    <p:sldId id="305" r:id="rId36"/>
    <p:sldId id="306" r:id="rId37"/>
    <p:sldId id="307" r:id="rId38"/>
    <p:sldId id="308" r:id="rId39"/>
    <p:sldId id="309" r:id="rId40"/>
    <p:sldId id="317" r:id="rId41"/>
    <p:sldId id="318" r:id="rId42"/>
    <p:sldId id="312" r:id="rId43"/>
    <p:sldId id="291" r:id="rId44"/>
    <p:sldId id="290" r:id="rId45"/>
    <p:sldId id="313" r:id="rId46"/>
    <p:sldId id="292" r:id="rId47"/>
    <p:sldId id="315" r:id="rId48"/>
    <p:sldId id="294" r:id="rId49"/>
    <p:sldId id="295" r:id="rId50"/>
    <p:sldId id="296" r:id="rId51"/>
    <p:sldId id="297" r:id="rId52"/>
    <p:sldId id="298" r:id="rId53"/>
    <p:sldId id="314" r:id="rId54"/>
    <p:sldId id="30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7"/>
    <p:restoredTop sz="94677"/>
  </p:normalViewPr>
  <p:slideViewPr>
    <p:cSldViewPr snapToGrid="0" snapToObjects="1">
      <p:cViewPr varScale="1">
        <p:scale>
          <a:sx n="162" d="100"/>
          <a:sy n="162" d="100"/>
        </p:scale>
        <p:origin x="177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Xác suất lựa chọn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432-45E9-BF39-832D637E0985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432-45E9-BF39-832D637E0985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432-45E9-BF39-832D637E0985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432-45E9-BF39-832D637E0985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432-45E9-BF39-832D637E09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Cá thể P0</c:v>
                </c:pt>
                <c:pt idx="1">
                  <c:v>Cá thể P1</c:v>
                </c:pt>
                <c:pt idx="2">
                  <c:v>Cá thể P2</c:v>
                </c:pt>
                <c:pt idx="3">
                  <c:v>Cá thể P3</c:v>
                </c:pt>
                <c:pt idx="4">
                  <c:v>Cá thể P4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432-45E9-BF39-832D637E098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Xác suất lựa chọn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3BA-4D64-86BB-248D9B2EC36B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3BA-4D64-86BB-248D9B2EC36B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3BA-4D64-86BB-248D9B2EC36B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3BA-4D64-86BB-248D9B2EC36B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3BA-4D64-86BB-248D9B2EC36B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C3BA-4D64-86BB-248D9B2EC36B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3BA-4D64-86BB-248D9B2EC36B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3BA-4D64-86BB-248D9B2EC36B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C3BA-4D64-86BB-248D9B2EC36B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3BA-4D64-86BB-248D9B2EC36B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Cá thể P0</c:v>
                </c:pt>
                <c:pt idx="1">
                  <c:v>Cá thể P1</c:v>
                </c:pt>
                <c:pt idx="2">
                  <c:v>Cá thể P2</c:v>
                </c:pt>
                <c:pt idx="3">
                  <c:v>Cá thể P3</c:v>
                </c:pt>
                <c:pt idx="4">
                  <c:v>Cá thể P4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3BA-4D64-86BB-248D9B2EC36B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Xác suất lựa chọn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2C2-421A-A9E0-9B069177A98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2C2-421A-A9E0-9B069177A98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2C2-421A-A9E0-9B069177A98F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2C2-421A-A9E0-9B069177A98F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2C2-421A-A9E0-9B069177A98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2C2-421A-A9E0-9B069177A98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2C2-421A-A9E0-9B069177A98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2C2-421A-A9E0-9B069177A98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2C2-421A-A9E0-9B069177A98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2C2-421A-A9E0-9B069177A98F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Cá thể P0</c:v>
                </c:pt>
                <c:pt idx="1">
                  <c:v>Cá thể P1</c:v>
                </c:pt>
                <c:pt idx="2">
                  <c:v>Cá thể P2</c:v>
                </c:pt>
                <c:pt idx="3">
                  <c:v>Cá thể P3</c:v>
                </c:pt>
                <c:pt idx="4">
                  <c:v>Cá thể P4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2C2-421A-A9E0-9B069177A98F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23909-64A7-254B-A1B8-4B84A95BB59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52344-0C95-7646-BD4B-165B3DF5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52344-0C95-7646-BD4B-165B3DF57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2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52344-0C95-7646-BD4B-165B3DF5720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20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52344-0C95-7646-BD4B-165B3DF5720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5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5D537-ACB1-2745-BDCC-9CCD282DF92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C93B8-5343-734F-BE28-D8EE108D782A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39D02-4DA6-3B4F-BF2F-10E25C36B06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B4571-52F7-C141-BD35-690ADD4993E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7D00E-DFC7-EF4F-9EFA-6140047CC8C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89353-44AD-0940-8764-9307A1FB5A9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901C1-3D64-394A-A326-1BD8AEE31D2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5A00A-76BD-F848-B88C-6EF1FDF32682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EF334-4C30-C74A-972C-E7A7E9B41913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87573-56BE-3C42-BBCC-97F692AEF13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9B52A-FE78-0345-9791-D979EE4E7D8D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ChangeArrowheads="1"/>
          </p:cNvSpPr>
          <p:nvPr/>
        </p:nvSpPr>
        <p:spPr bwMode="auto">
          <a:xfrm flipH="1">
            <a:off x="-541338" y="1752600"/>
            <a:ext cx="9685338" cy="28575"/>
          </a:xfrm>
          <a:prstGeom prst="homePlate">
            <a:avLst>
              <a:gd name="adj" fmla="val 590014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  <a:endParaRPr lang="en-GB" altLang="x-non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GB" altLang="x-non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'Mạng neural và thuật giải di truyền' - CS410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269B76-62CE-5047-9F7A-5DDA529CBF74}" type="slidenum">
              <a:rPr lang="en-GB" altLang="x-none"/>
              <a:pPr/>
              <a:t>‹#›</a:t>
            </a:fld>
            <a:endParaRPr lang="en-GB" altLang="x-none"/>
          </a:p>
        </p:txBody>
      </p:sp>
      <p:pic>
        <p:nvPicPr>
          <p:cNvPr id="1032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210" y="180388"/>
            <a:ext cx="1214438" cy="144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940" y="3003636"/>
            <a:ext cx="8567351" cy="1470025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INTRODUCTION TO EVOLUTIONARY ALGORITHMS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</a:rPr>
              <a:t>GIỚI THIỆU CÁC THUẬT TOÁN TIẾN HÓA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D537-ACB1-2745-BDCC-9CCD282DF92B}" type="slidenum">
              <a:rPr lang="en-GB" altLang="x-none" smtClean="0"/>
              <a:pPr/>
              <a:t>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6428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(Optimization)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b="1" dirty="0" err="1"/>
              <a:t>Làm</a:t>
            </a:r>
            <a:r>
              <a:rPr lang="en-US" sz="3200" b="1" dirty="0"/>
              <a:t> </a:t>
            </a:r>
            <a:r>
              <a:rPr lang="en-US" sz="3200" b="1" dirty="0" err="1"/>
              <a:t>sao</a:t>
            </a:r>
            <a:r>
              <a:rPr lang="en-US" sz="3200" b="1" dirty="0"/>
              <a:t> </a:t>
            </a:r>
            <a:r>
              <a:rPr lang="en-US" sz="3200" b="1" dirty="0" err="1"/>
              <a:t>để</a:t>
            </a:r>
            <a:r>
              <a:rPr lang="en-US" sz="3200" b="1" dirty="0"/>
              <a:t> </a:t>
            </a:r>
            <a:r>
              <a:rPr lang="en-US" sz="3200" b="1" dirty="0" err="1"/>
              <a:t>giải</a:t>
            </a:r>
            <a:r>
              <a:rPr lang="en-US" sz="3200" b="1" dirty="0"/>
              <a:t> </a:t>
            </a:r>
            <a:r>
              <a:rPr lang="en-US" sz="3200" b="1" dirty="0" err="1"/>
              <a:t>bài</a:t>
            </a:r>
            <a:r>
              <a:rPr lang="en-US" sz="3200" b="1" dirty="0"/>
              <a:t> </a:t>
            </a:r>
            <a:r>
              <a:rPr lang="en-US" sz="3200" b="1" dirty="0" err="1"/>
              <a:t>toán</a:t>
            </a:r>
            <a:r>
              <a:rPr lang="en-US" sz="3200" b="1" dirty="0"/>
              <a:t> </a:t>
            </a:r>
            <a:br>
              <a:rPr lang="en-US" sz="3200" b="1" dirty="0"/>
            </a:br>
            <a:r>
              <a:rPr lang="en-US" sz="3200" b="1" dirty="0"/>
              <a:t>black-box optimization?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10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76600" y="2586445"/>
                <a:ext cx="2468877" cy="86214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4000" b="0" dirty="0">
                    <a:solidFill>
                      <a:schemeClr val="tx1"/>
                    </a:solidFill>
                  </a:rPr>
                  <a:t>Hàm số </a:t>
                </a:r>
                <a14:m>
                  <m:oMath xmlns:m="http://schemas.openxmlformats.org/officeDocument/2006/math">
                    <m:r>
                      <a:rPr lang="vi-VN" sz="4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586445"/>
                <a:ext cx="2468877" cy="862148"/>
              </a:xfrm>
              <a:prstGeom prst="rect">
                <a:avLst/>
              </a:prstGeom>
              <a:blipFill rotWithShape="0">
                <a:blip r:embed="rId2"/>
                <a:stretch>
                  <a:fillRect l="-6373" t="-1370" b="-18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2351314" y="2886891"/>
            <a:ext cx="925286" cy="2547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753096" y="2886890"/>
            <a:ext cx="925286" cy="2547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02674" y="2680062"/>
                <a:ext cx="541021" cy="5617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3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674" y="2680062"/>
                <a:ext cx="541021" cy="5617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78382" y="2693124"/>
                <a:ext cx="937263" cy="5617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3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𝑓</m:t>
                    </m:r>
                    <m:r>
                      <a:rPr lang="vi-VN" sz="3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vi-VN" sz="3200" i="1">
                        <a:solidFill>
                          <a:schemeClr val="tx1"/>
                        </a:solidFill>
                        <a:latin typeface="Cambria Math" charset="0"/>
                      </a:rPr>
                      <m:t>x</m:t>
                    </m:r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382" y="2693124"/>
                <a:ext cx="937263" cy="561703"/>
              </a:xfrm>
              <a:prstGeom prst="rect">
                <a:avLst/>
              </a:prstGeom>
              <a:blipFill rotWithShape="0">
                <a:blip r:embed="rId5"/>
                <a:stretch>
                  <a:fillRect t="-17391" r="-15686" b="-35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01782" y="3684813"/>
            <a:ext cx="1468483" cy="5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771" y="3684812"/>
            <a:ext cx="1468483" cy="5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542276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(Optimization)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endParaRPr lang="en-US" dirty="0"/>
          </a:p>
          <a:p>
            <a:pPr>
              <a:buFont typeface="Arial" charset="0"/>
              <a:buChar char="•"/>
            </a:pP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sẵn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.</a:t>
            </a:r>
          </a:p>
          <a:p>
            <a:pPr>
              <a:buFont typeface="Arial" charset="0"/>
              <a:buChar char="•"/>
            </a:pP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(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)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28890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(Evolution)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loài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nét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.</a:t>
            </a:r>
          </a:p>
          <a:p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(generation),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(individuals)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(fitness)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sống</a:t>
            </a:r>
            <a:r>
              <a:rPr lang="en-US" dirty="0"/>
              <a:t>.</a:t>
            </a:r>
          </a:p>
          <a:p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12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0644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br>
              <a:rPr lang="en-US" dirty="0"/>
            </a:br>
            <a:r>
              <a:rPr lang="en-US" dirty="0"/>
              <a:t>(Evolutionary Algorithms)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Cho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𝑓</m:t>
                    </m:r>
                    <m:r>
                      <a:rPr lang="vi-VN" i="1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vi-VN" dirty="0"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vi-V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vi-V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vi-V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13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054036"/>
                  </p:ext>
                </p:extLst>
              </p:nvPr>
            </p:nvGraphicFramePr>
            <p:xfrm>
              <a:off x="483326" y="3185160"/>
              <a:ext cx="8242662" cy="31215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2133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213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Tối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ưu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hoá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Thuật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toán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tiến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hoá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vi-VN" b="0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là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hàm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mục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tiêu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(objective function) /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hàm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tối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ưu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(optimization function).</a:t>
                          </a:r>
                        </a:p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vi-V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𝐸𝐴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là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hàm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thích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nghi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(fitness function) /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hàm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lượng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giá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(evaluation function).</a:t>
                          </a:r>
                        </a:p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vi-VN" dirty="0">
                              <a:ea typeface="Cambria Math" charset="0"/>
                              <a:cs typeface="Cambria Math" charset="0"/>
                            </a:rPr>
                            <a:t>Mỗi </a:t>
                          </a:r>
                          <a14:m>
                            <m:oMath xmlns:m="http://schemas.openxmlformats.org/officeDocument/2006/math">
                              <m:r>
                                <a:rPr lang="vi-V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là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một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lời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giải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/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giải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pháp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(solution).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vi-V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là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(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một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giải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pháp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tối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ưu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ea typeface="Cambria Math" charset="0"/>
                              <a:cs typeface="Cambria Math" charset="0"/>
                            </a:rPr>
                            <a:t>Mỗi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i="1" dirty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vi-VN" i="1" dirty="0" smtClean="0"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EA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là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một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cá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thể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 hay </a:t>
                          </a:r>
                          <a:r>
                            <a:rPr lang="en-US" b="0" baseline="0" dirty="0" err="1">
                              <a:solidFill>
                                <a:schemeClr val="tx1"/>
                              </a:solidFill>
                            </a:rPr>
                            <a:t>còn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baseline="0" dirty="0" err="1">
                              <a:solidFill>
                                <a:schemeClr val="tx1"/>
                              </a:solidFill>
                            </a:rPr>
                            <a:t>gọi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baseline="0" dirty="0" err="1">
                              <a:solidFill>
                                <a:schemeClr val="tx1"/>
                              </a:solidFill>
                            </a:rPr>
                            <a:t>là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baseline="0" dirty="0" err="1">
                              <a:solidFill>
                                <a:schemeClr val="tx1"/>
                              </a:solidFill>
                            </a:rPr>
                            <a:t>kiểu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 gen (genotype). </a:t>
                          </a:r>
                          <a14:m>
                            <m:oMath xmlns:m="http://schemas.openxmlformats.org/officeDocument/2006/math">
                              <m:r>
                                <a:rPr lang="vi-VN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được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xem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như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là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kiểu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hình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(phenotype).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là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tập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tất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cả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những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giải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pháp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hợp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lệ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(set of feasible solution</a:t>
                          </a:r>
                          <a:r>
                            <a:rPr lang="en-US" b="0" baseline="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)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của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bài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toán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mr-I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vi-V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vi-VN" b="0" i="1" smtClean="0">
                                      <a:solidFill>
                                        <a:schemeClr val="tx1"/>
                                      </a:solidFill>
                                      <a:latin typeface="Cambria Math" charset="0"/>
                                    </a:rPr>
                                    <m:t>𝐸𝐴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là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không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gian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tìm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kiếm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hợp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lệ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(feasible search space)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của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thuật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>
                              <a:solidFill>
                                <a:schemeClr val="tx1"/>
                              </a:solidFill>
                            </a:rPr>
                            <a:t>toán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7054036"/>
                  </p:ext>
                </p:extLst>
              </p:nvPr>
            </p:nvGraphicFramePr>
            <p:xfrm>
              <a:off x="483326" y="3185160"/>
              <a:ext cx="8242662" cy="28472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121331"/>
                    <a:gridCol w="4121331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Tối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ưu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hoá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Thuật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toán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tiến</a:t>
                          </a:r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</a:rPr>
                            <a:t>hoá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</a:tr>
                  <a:tr h="91509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8" t="-44000" r="-100148" b="-18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296" t="-44000" r="-296" b="-181333"/>
                          </a:stretch>
                        </a:blipFill>
                      </a:tcPr>
                    </a:tc>
                  </a:tr>
                  <a:tr h="9205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8" t="-142105" r="-100148" b="-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296" t="-142105" r="-296" b="-78947"/>
                          </a:stretch>
                        </a:blipFill>
                      </a:tcPr>
                    </a:tc>
                  </a:tr>
                  <a:tr h="6407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48" t="-350476" r="-10014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3"/>
                          <a:stretch>
                            <a:fillRect l="-100296" t="-350476" r="-296" b="-1428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7758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br>
              <a:rPr lang="en-US" dirty="0"/>
            </a:br>
            <a:r>
              <a:rPr lang="en-US" dirty="0"/>
              <a:t>(Evolutionary Algorithms)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(Evolutionary Algorithms </a:t>
            </a:r>
            <a:r>
              <a:rPr lang="mr-IN" dirty="0"/>
              <a:t>–</a:t>
            </a:r>
            <a:r>
              <a:rPr lang="en-US" dirty="0"/>
              <a:t> EAs) </a:t>
            </a:r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err="1"/>
              <a:t>Quần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dirty="0"/>
              <a:t> (population)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(individuals).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</a:t>
            </a:r>
            <a:r>
              <a:rPr lang="en-US" dirty="0"/>
              <a:t>(variation):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(offspring).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lọc</a:t>
            </a:r>
            <a:r>
              <a:rPr lang="en-US" dirty="0"/>
              <a:t> (selection):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(fitness)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14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752593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br>
              <a:rPr lang="en-US" dirty="0"/>
            </a:br>
            <a:r>
              <a:rPr lang="en-US" dirty="0"/>
              <a:t>(Evolutionary Algorithms)</a:t>
            </a:r>
          </a:p>
        </p:txBody>
      </p:sp>
      <p:sp>
        <p:nvSpPr>
          <p:cNvPr id="29" name="Text Placeholder 2"/>
          <p:cNvSpPr>
            <a:spLocks noGrp="1"/>
          </p:cNvSpPr>
          <p:nvPr/>
        </p:nvSpPr>
        <p:spPr bwMode="auto">
          <a:xfrm>
            <a:off x="410430" y="2035033"/>
            <a:ext cx="8229600" cy="452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 eaLnBrk="0" fontAlgn="base" hangingPunc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 eaLnBrk="0" fontAlgn="base" hangingPunct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 eaLnBrk="0" fontAlgn="base" hangingPunct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 eaLnBrk="0" fontAlgn="base" hangingPunct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 eaLnBrk="0" fontAlgn="base" hangingPunct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AB46B-7B9E-4969-8C0E-1009F05B9820}"/>
              </a:ext>
            </a:extLst>
          </p:cNvPr>
          <p:cNvSpPr/>
          <p:nvPr/>
        </p:nvSpPr>
        <p:spPr>
          <a:xfrm>
            <a:off x="703800" y="2100347"/>
            <a:ext cx="2286000" cy="1945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0</a:t>
            </a:r>
            <a:r>
              <a:rPr lang="en-US" dirty="0"/>
              <a:t> – Fitness</a:t>
            </a:r>
            <a:r>
              <a:rPr lang="en-US" baseline="-25000" dirty="0"/>
              <a:t>0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1</a:t>
            </a:r>
            <a:r>
              <a:rPr lang="en-US" dirty="0"/>
              <a:t> – Fitness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N-1</a:t>
            </a:r>
            <a:r>
              <a:rPr lang="en-US" dirty="0"/>
              <a:t> – Fitness</a:t>
            </a:r>
            <a:r>
              <a:rPr lang="en-US" baseline="-25000" dirty="0"/>
              <a:t>N-1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1AFFAF-3EDC-483F-9D8B-BF9894B03A88}"/>
              </a:ext>
            </a:extLst>
          </p:cNvPr>
          <p:cNvSpPr txBox="1"/>
          <p:nvPr/>
        </p:nvSpPr>
        <p:spPr>
          <a:xfrm>
            <a:off x="1363274" y="1816919"/>
            <a:ext cx="139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15A0B-6595-4630-94BB-D7EA03694675}"/>
              </a:ext>
            </a:extLst>
          </p:cNvPr>
          <p:cNvSpPr/>
          <p:nvPr/>
        </p:nvSpPr>
        <p:spPr>
          <a:xfrm>
            <a:off x="6094217" y="2111633"/>
            <a:ext cx="2286000" cy="1921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0</a:t>
            </a:r>
            <a:r>
              <a:rPr lang="en-US" dirty="0"/>
              <a:t> – Fitness</a:t>
            </a:r>
            <a:r>
              <a:rPr lang="en-US" baseline="-25000" dirty="0"/>
              <a:t>0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1</a:t>
            </a:r>
            <a:r>
              <a:rPr lang="en-US" dirty="0"/>
              <a:t> – Fitness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N-1</a:t>
            </a:r>
            <a:r>
              <a:rPr lang="en-US" dirty="0"/>
              <a:t> – Fitness</a:t>
            </a:r>
            <a:r>
              <a:rPr lang="en-US" baseline="-25000" dirty="0"/>
              <a:t>N-1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22B7AB-FDFE-47AF-B0C5-A996AAD5A9A9}"/>
              </a:ext>
            </a:extLst>
          </p:cNvPr>
          <p:cNvSpPr txBox="1"/>
          <p:nvPr/>
        </p:nvSpPr>
        <p:spPr>
          <a:xfrm>
            <a:off x="6651217" y="1788957"/>
            <a:ext cx="162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t+1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CCE498-EA4A-441C-977E-0A033E844DFB}"/>
              </a:ext>
            </a:extLst>
          </p:cNvPr>
          <p:cNvCxnSpPr/>
          <p:nvPr/>
        </p:nvCxnSpPr>
        <p:spPr>
          <a:xfrm>
            <a:off x="2989800" y="2993890"/>
            <a:ext cx="3104417" cy="23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15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59569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br>
              <a:rPr lang="en-US" dirty="0"/>
            </a:br>
            <a:r>
              <a:rPr lang="en-US" dirty="0"/>
              <a:t>(Evolutionary Algorithms)</a:t>
            </a:r>
          </a:p>
        </p:txBody>
      </p:sp>
      <p:sp>
        <p:nvSpPr>
          <p:cNvPr id="29" name="Text Placeholder 2"/>
          <p:cNvSpPr>
            <a:spLocks noGrp="1"/>
          </p:cNvSpPr>
          <p:nvPr/>
        </p:nvSpPr>
        <p:spPr bwMode="auto">
          <a:xfrm>
            <a:off x="410430" y="2035033"/>
            <a:ext cx="8229600" cy="452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 eaLnBrk="0" fontAlgn="base" hangingPunc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 eaLnBrk="0" fontAlgn="base" hangingPunct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 eaLnBrk="0" fontAlgn="base" hangingPunct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 eaLnBrk="0" fontAlgn="base" hangingPunct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 eaLnBrk="0" fontAlgn="base" hangingPunct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116425-4F7A-46C6-B7F5-B8A57FDB78B2}"/>
              </a:ext>
            </a:extLst>
          </p:cNvPr>
          <p:cNvCxnSpPr>
            <a:cxnSpLocks/>
          </p:cNvCxnSpPr>
          <p:nvPr/>
        </p:nvCxnSpPr>
        <p:spPr>
          <a:xfrm flipH="1">
            <a:off x="2575779" y="2993890"/>
            <a:ext cx="1557022" cy="179622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AB46B-7B9E-4969-8C0E-1009F05B9820}"/>
              </a:ext>
            </a:extLst>
          </p:cNvPr>
          <p:cNvSpPr/>
          <p:nvPr/>
        </p:nvSpPr>
        <p:spPr>
          <a:xfrm>
            <a:off x="703800" y="2100347"/>
            <a:ext cx="2286000" cy="1945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0</a:t>
            </a:r>
            <a:r>
              <a:rPr lang="en-US" dirty="0"/>
              <a:t> – Fitness</a:t>
            </a:r>
            <a:r>
              <a:rPr lang="en-US" baseline="-25000" dirty="0"/>
              <a:t>0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1</a:t>
            </a:r>
            <a:r>
              <a:rPr lang="en-US" dirty="0"/>
              <a:t> – Fitness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N-1</a:t>
            </a:r>
            <a:r>
              <a:rPr lang="en-US" dirty="0"/>
              <a:t> – Fitness</a:t>
            </a:r>
            <a:r>
              <a:rPr lang="en-US" baseline="-25000" dirty="0"/>
              <a:t>N-1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1AFFAF-3EDC-483F-9D8B-BF9894B03A88}"/>
              </a:ext>
            </a:extLst>
          </p:cNvPr>
          <p:cNvSpPr txBox="1"/>
          <p:nvPr/>
        </p:nvSpPr>
        <p:spPr>
          <a:xfrm>
            <a:off x="1363274" y="1816919"/>
            <a:ext cx="139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15A0B-6595-4630-94BB-D7EA03694675}"/>
              </a:ext>
            </a:extLst>
          </p:cNvPr>
          <p:cNvSpPr/>
          <p:nvPr/>
        </p:nvSpPr>
        <p:spPr>
          <a:xfrm>
            <a:off x="6094217" y="2111633"/>
            <a:ext cx="2286000" cy="1921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0</a:t>
            </a:r>
            <a:r>
              <a:rPr lang="en-US" dirty="0"/>
              <a:t> – Fitness</a:t>
            </a:r>
            <a:r>
              <a:rPr lang="en-US" baseline="-25000" dirty="0"/>
              <a:t>0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1</a:t>
            </a:r>
            <a:r>
              <a:rPr lang="en-US" dirty="0"/>
              <a:t> – Fitness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N-1</a:t>
            </a:r>
            <a:r>
              <a:rPr lang="en-US" dirty="0"/>
              <a:t> – Fitness</a:t>
            </a:r>
            <a:r>
              <a:rPr lang="en-US" baseline="-25000" dirty="0"/>
              <a:t>N-1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22B7AB-FDFE-47AF-B0C5-A996AAD5A9A9}"/>
              </a:ext>
            </a:extLst>
          </p:cNvPr>
          <p:cNvSpPr txBox="1"/>
          <p:nvPr/>
        </p:nvSpPr>
        <p:spPr>
          <a:xfrm>
            <a:off x="6651217" y="1788957"/>
            <a:ext cx="162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t+1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CCE498-EA4A-441C-977E-0A033E844DFB}"/>
              </a:ext>
            </a:extLst>
          </p:cNvPr>
          <p:cNvCxnSpPr/>
          <p:nvPr/>
        </p:nvCxnSpPr>
        <p:spPr>
          <a:xfrm>
            <a:off x="2989800" y="2993890"/>
            <a:ext cx="3104417" cy="23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D443C-AAC8-4DCF-BFDD-D3814530DE18}"/>
              </a:ext>
            </a:extLst>
          </p:cNvPr>
          <p:cNvSpPr/>
          <p:nvPr/>
        </p:nvSpPr>
        <p:spPr>
          <a:xfrm>
            <a:off x="571219" y="4854432"/>
            <a:ext cx="2286000" cy="1977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8</a:t>
            </a:r>
            <a:r>
              <a:rPr lang="en-US" dirty="0"/>
              <a:t> – Fitness</a:t>
            </a:r>
            <a:r>
              <a:rPr lang="en-US" baseline="-25000" dirty="0"/>
              <a:t>8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5</a:t>
            </a:r>
            <a:r>
              <a:rPr lang="en-US" dirty="0"/>
              <a:t> – Fitness</a:t>
            </a:r>
            <a:r>
              <a:rPr lang="en-US" baseline="-25000" dirty="0"/>
              <a:t>5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1</a:t>
            </a:r>
            <a:r>
              <a:rPr lang="en-US" dirty="0"/>
              <a:t> – Fitness</a:t>
            </a:r>
            <a:r>
              <a:rPr lang="en-US" baseline="-25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FF28D4-4751-4A60-ACDA-51EF7CB18747}"/>
              </a:ext>
            </a:extLst>
          </p:cNvPr>
          <p:cNvSpPr txBox="1"/>
          <p:nvPr/>
        </p:nvSpPr>
        <p:spPr>
          <a:xfrm>
            <a:off x="1180285" y="4514495"/>
            <a:ext cx="98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hạng</a:t>
            </a:r>
            <a:endParaRPr lang="en-US" b="1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26BF47D-1B9B-443A-90BD-FF433A4340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1602">
            <a:off x="3520445" y="1858430"/>
            <a:ext cx="3459714" cy="3440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16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3140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br>
              <a:rPr lang="en-US" dirty="0"/>
            </a:br>
            <a:r>
              <a:rPr lang="en-US" dirty="0"/>
              <a:t>(Evolutionary Algorithms)</a:t>
            </a:r>
          </a:p>
        </p:txBody>
      </p:sp>
      <p:sp>
        <p:nvSpPr>
          <p:cNvPr id="29" name="Text Placeholder 2"/>
          <p:cNvSpPr>
            <a:spLocks noGrp="1"/>
          </p:cNvSpPr>
          <p:nvPr/>
        </p:nvSpPr>
        <p:spPr bwMode="auto">
          <a:xfrm>
            <a:off x="410430" y="2035033"/>
            <a:ext cx="8229600" cy="452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 eaLnBrk="0" fontAlgn="base" hangingPunc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 eaLnBrk="0" fontAlgn="base" hangingPunct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 eaLnBrk="0" fontAlgn="base" hangingPunct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 eaLnBrk="0" fontAlgn="base" hangingPunct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 eaLnBrk="0" fontAlgn="base" hangingPunct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116425-4F7A-46C6-B7F5-B8A57FDB78B2}"/>
              </a:ext>
            </a:extLst>
          </p:cNvPr>
          <p:cNvCxnSpPr>
            <a:cxnSpLocks/>
          </p:cNvCxnSpPr>
          <p:nvPr/>
        </p:nvCxnSpPr>
        <p:spPr>
          <a:xfrm flipH="1">
            <a:off x="2575779" y="2993890"/>
            <a:ext cx="1557022" cy="179622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AB46B-7B9E-4969-8C0E-1009F05B9820}"/>
              </a:ext>
            </a:extLst>
          </p:cNvPr>
          <p:cNvSpPr/>
          <p:nvPr/>
        </p:nvSpPr>
        <p:spPr>
          <a:xfrm>
            <a:off x="703800" y="2100347"/>
            <a:ext cx="2286000" cy="1945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0</a:t>
            </a:r>
            <a:r>
              <a:rPr lang="en-US" dirty="0"/>
              <a:t> – Fitness</a:t>
            </a:r>
            <a:r>
              <a:rPr lang="en-US" baseline="-25000" dirty="0"/>
              <a:t>0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1</a:t>
            </a:r>
            <a:r>
              <a:rPr lang="en-US" dirty="0"/>
              <a:t> – Fitness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N-1</a:t>
            </a:r>
            <a:r>
              <a:rPr lang="en-US" dirty="0"/>
              <a:t> – Fitness</a:t>
            </a:r>
            <a:r>
              <a:rPr lang="en-US" baseline="-25000" dirty="0"/>
              <a:t>N-1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1AFFAF-3EDC-483F-9D8B-BF9894B03A88}"/>
              </a:ext>
            </a:extLst>
          </p:cNvPr>
          <p:cNvSpPr txBox="1"/>
          <p:nvPr/>
        </p:nvSpPr>
        <p:spPr>
          <a:xfrm>
            <a:off x="1363274" y="1816919"/>
            <a:ext cx="139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15A0B-6595-4630-94BB-D7EA03694675}"/>
              </a:ext>
            </a:extLst>
          </p:cNvPr>
          <p:cNvSpPr/>
          <p:nvPr/>
        </p:nvSpPr>
        <p:spPr>
          <a:xfrm>
            <a:off x="6094217" y="2111633"/>
            <a:ext cx="2286000" cy="1921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0</a:t>
            </a:r>
            <a:r>
              <a:rPr lang="en-US" dirty="0"/>
              <a:t> – Fitness</a:t>
            </a:r>
            <a:r>
              <a:rPr lang="en-US" baseline="-25000" dirty="0"/>
              <a:t>0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1</a:t>
            </a:r>
            <a:r>
              <a:rPr lang="en-US" dirty="0"/>
              <a:t> – Fitness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N-1</a:t>
            </a:r>
            <a:r>
              <a:rPr lang="en-US" dirty="0"/>
              <a:t> – Fitness</a:t>
            </a:r>
            <a:r>
              <a:rPr lang="en-US" baseline="-25000" dirty="0"/>
              <a:t>N-1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22B7AB-FDFE-47AF-B0C5-A996AAD5A9A9}"/>
              </a:ext>
            </a:extLst>
          </p:cNvPr>
          <p:cNvSpPr txBox="1"/>
          <p:nvPr/>
        </p:nvSpPr>
        <p:spPr>
          <a:xfrm>
            <a:off x="6651217" y="1788957"/>
            <a:ext cx="162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t+1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CCE498-EA4A-441C-977E-0A033E844DFB}"/>
              </a:ext>
            </a:extLst>
          </p:cNvPr>
          <p:cNvCxnSpPr/>
          <p:nvPr/>
        </p:nvCxnSpPr>
        <p:spPr>
          <a:xfrm>
            <a:off x="2989800" y="2993890"/>
            <a:ext cx="3104417" cy="23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D443C-AAC8-4DCF-BFDD-D3814530DE18}"/>
              </a:ext>
            </a:extLst>
          </p:cNvPr>
          <p:cNvSpPr/>
          <p:nvPr/>
        </p:nvSpPr>
        <p:spPr>
          <a:xfrm>
            <a:off x="571219" y="4854432"/>
            <a:ext cx="2286000" cy="1977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8</a:t>
            </a:r>
            <a:r>
              <a:rPr lang="en-US" dirty="0"/>
              <a:t> – Fitness</a:t>
            </a:r>
            <a:r>
              <a:rPr lang="en-US" baseline="-25000" dirty="0"/>
              <a:t>8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5</a:t>
            </a:r>
            <a:r>
              <a:rPr lang="en-US" dirty="0"/>
              <a:t> – Fitness</a:t>
            </a:r>
            <a:r>
              <a:rPr lang="en-US" baseline="-25000" dirty="0"/>
              <a:t>5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1</a:t>
            </a:r>
            <a:r>
              <a:rPr lang="en-US" dirty="0"/>
              <a:t> – Fitness</a:t>
            </a:r>
            <a:r>
              <a:rPr lang="en-US" baseline="-25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FF28D4-4751-4A60-ACDA-51EF7CB18747}"/>
              </a:ext>
            </a:extLst>
          </p:cNvPr>
          <p:cNvSpPr txBox="1"/>
          <p:nvPr/>
        </p:nvSpPr>
        <p:spPr>
          <a:xfrm>
            <a:off x="1180285" y="4514495"/>
            <a:ext cx="98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hạng</a:t>
            </a:r>
            <a:endParaRPr lang="en-US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EA4F75-0520-4378-9434-D16C3B5D047E}"/>
              </a:ext>
            </a:extLst>
          </p:cNvPr>
          <p:cNvSpPr/>
          <p:nvPr/>
        </p:nvSpPr>
        <p:spPr>
          <a:xfrm>
            <a:off x="3543019" y="4854432"/>
            <a:ext cx="2286000" cy="1977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8</a:t>
            </a:r>
            <a:r>
              <a:rPr lang="en-US" dirty="0"/>
              <a:t> – Fitness</a:t>
            </a:r>
            <a:r>
              <a:rPr lang="en-US" baseline="-25000" dirty="0"/>
              <a:t>8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5</a:t>
            </a:r>
            <a:r>
              <a:rPr lang="en-US" dirty="0"/>
              <a:t> – Fitness</a:t>
            </a:r>
            <a:r>
              <a:rPr lang="en-US" baseline="-25000" dirty="0"/>
              <a:t>5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1841D4-A74A-4399-A102-798E90DB23D8}"/>
              </a:ext>
            </a:extLst>
          </p:cNvPr>
          <p:cNvSpPr txBox="1"/>
          <p:nvPr/>
        </p:nvSpPr>
        <p:spPr>
          <a:xfrm>
            <a:off x="3617288" y="4517505"/>
            <a:ext cx="221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lọc</a:t>
            </a:r>
            <a:r>
              <a:rPr lang="en-US" b="1" dirty="0"/>
              <a:t> (50% </a:t>
            </a:r>
            <a:r>
              <a:rPr lang="en-US" b="1" dirty="0" err="1"/>
              <a:t>tốt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B6CC9A-86B6-4BB0-A944-9BDB428CA12E}"/>
              </a:ext>
            </a:extLst>
          </p:cNvPr>
          <p:cNvSpPr/>
          <p:nvPr/>
        </p:nvSpPr>
        <p:spPr>
          <a:xfrm>
            <a:off x="3543019" y="5919861"/>
            <a:ext cx="2286000" cy="912142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E7274A-B449-4EEF-A023-D0EB69CAC114}"/>
              </a:ext>
            </a:extLst>
          </p:cNvPr>
          <p:cNvCxnSpPr>
            <a:cxnSpLocks/>
          </p:cNvCxnSpPr>
          <p:nvPr/>
        </p:nvCxnSpPr>
        <p:spPr>
          <a:xfrm flipV="1">
            <a:off x="2857219" y="5387833"/>
            <a:ext cx="685800" cy="530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7CA328-FC81-405F-A873-A5AF9C31F4BA}"/>
              </a:ext>
            </a:extLst>
          </p:cNvPr>
          <p:cNvCxnSpPr>
            <a:cxnSpLocks/>
          </p:cNvCxnSpPr>
          <p:nvPr/>
        </p:nvCxnSpPr>
        <p:spPr>
          <a:xfrm>
            <a:off x="3294600" y="5921233"/>
            <a:ext cx="27881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0" name="Picture 49" descr="Image result for cross wrong symbol">
            <a:extLst>
              <a:ext uri="{FF2B5EF4-FFF2-40B4-BE49-F238E27FC236}">
                <a16:creationId xmlns:a16="http://schemas.microsoft.com/office/drawing/2014/main" id="{F19E08C3-B1DB-5948-9E3A-FD9B8B47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5" y="5962827"/>
            <a:ext cx="869520" cy="86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26BF47D-1B9B-443A-90BD-FF433A434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1602">
            <a:off x="3520445" y="1858430"/>
            <a:ext cx="3459714" cy="3440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17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9727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br>
              <a:rPr lang="en-US" dirty="0"/>
            </a:br>
            <a:r>
              <a:rPr lang="en-US" dirty="0"/>
              <a:t>(Evolutionary Algorithms)</a:t>
            </a:r>
          </a:p>
        </p:txBody>
      </p:sp>
      <p:sp>
        <p:nvSpPr>
          <p:cNvPr id="29" name="Text Placeholder 2"/>
          <p:cNvSpPr>
            <a:spLocks noGrp="1"/>
          </p:cNvSpPr>
          <p:nvPr/>
        </p:nvSpPr>
        <p:spPr bwMode="auto">
          <a:xfrm>
            <a:off x="410430" y="2035033"/>
            <a:ext cx="8229600" cy="4525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139700" algn="l" rtl="0" eaLnBrk="0" fontAlgn="base" hangingPunct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 eaLnBrk="0" fontAlgn="base" hangingPunct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 eaLnBrk="0" fontAlgn="base" hangingPunct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 eaLnBrk="0" fontAlgn="base" hangingPunct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 eaLnBrk="0" fontAlgn="base" hangingPunct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116425-4F7A-46C6-B7F5-B8A57FDB78B2}"/>
              </a:ext>
            </a:extLst>
          </p:cNvPr>
          <p:cNvCxnSpPr>
            <a:cxnSpLocks/>
          </p:cNvCxnSpPr>
          <p:nvPr/>
        </p:nvCxnSpPr>
        <p:spPr>
          <a:xfrm flipH="1">
            <a:off x="2575779" y="2993890"/>
            <a:ext cx="1557022" cy="1796223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74402A-89EF-466F-BDD1-EE9952A9C3A4}"/>
              </a:ext>
            </a:extLst>
          </p:cNvPr>
          <p:cNvCxnSpPr>
            <a:cxnSpLocks/>
          </p:cNvCxnSpPr>
          <p:nvPr/>
        </p:nvCxnSpPr>
        <p:spPr>
          <a:xfrm flipH="1" flipV="1">
            <a:off x="4509182" y="2993890"/>
            <a:ext cx="2237483" cy="1803897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BE6AB46B-7B9E-4969-8C0E-1009F05B9820}"/>
              </a:ext>
            </a:extLst>
          </p:cNvPr>
          <p:cNvSpPr/>
          <p:nvPr/>
        </p:nvSpPr>
        <p:spPr>
          <a:xfrm>
            <a:off x="703800" y="2100347"/>
            <a:ext cx="2286000" cy="19455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0</a:t>
            </a:r>
            <a:r>
              <a:rPr lang="en-US" dirty="0"/>
              <a:t> – Fitness</a:t>
            </a:r>
            <a:r>
              <a:rPr lang="en-US" baseline="-25000" dirty="0"/>
              <a:t>0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1</a:t>
            </a:r>
            <a:r>
              <a:rPr lang="en-US" dirty="0"/>
              <a:t> – Fitness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N-1</a:t>
            </a:r>
            <a:r>
              <a:rPr lang="en-US" dirty="0"/>
              <a:t> – Fitness</a:t>
            </a:r>
            <a:r>
              <a:rPr lang="en-US" baseline="-25000" dirty="0"/>
              <a:t>N-1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1AFFAF-3EDC-483F-9D8B-BF9894B03A88}"/>
              </a:ext>
            </a:extLst>
          </p:cNvPr>
          <p:cNvSpPr txBox="1"/>
          <p:nvPr/>
        </p:nvSpPr>
        <p:spPr>
          <a:xfrm>
            <a:off x="1363274" y="1816919"/>
            <a:ext cx="139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1115A0B-6595-4630-94BB-D7EA03694675}"/>
              </a:ext>
            </a:extLst>
          </p:cNvPr>
          <p:cNvSpPr/>
          <p:nvPr/>
        </p:nvSpPr>
        <p:spPr>
          <a:xfrm>
            <a:off x="6094217" y="2111633"/>
            <a:ext cx="2286000" cy="1921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0</a:t>
            </a:r>
            <a:r>
              <a:rPr lang="en-US" dirty="0"/>
              <a:t> – Fitness</a:t>
            </a:r>
            <a:r>
              <a:rPr lang="en-US" baseline="-25000" dirty="0"/>
              <a:t>0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1</a:t>
            </a:r>
            <a:r>
              <a:rPr lang="en-US" dirty="0"/>
              <a:t> – Fitness</a:t>
            </a:r>
            <a:r>
              <a:rPr lang="en-US" baseline="-25000" dirty="0"/>
              <a:t>1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N-1</a:t>
            </a:r>
            <a:r>
              <a:rPr lang="en-US" dirty="0"/>
              <a:t> – Fitness</a:t>
            </a:r>
            <a:r>
              <a:rPr lang="en-US" baseline="-25000" dirty="0"/>
              <a:t>N-1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A22B7AB-FDFE-47AF-B0C5-A996AAD5A9A9}"/>
              </a:ext>
            </a:extLst>
          </p:cNvPr>
          <p:cNvSpPr txBox="1"/>
          <p:nvPr/>
        </p:nvSpPr>
        <p:spPr>
          <a:xfrm>
            <a:off x="6651217" y="1788957"/>
            <a:ext cx="1623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Thế</a:t>
            </a:r>
            <a:r>
              <a:rPr lang="en-US" b="1" dirty="0"/>
              <a:t> </a:t>
            </a:r>
            <a:r>
              <a:rPr lang="en-US" b="1" dirty="0" err="1"/>
              <a:t>hệ</a:t>
            </a:r>
            <a:r>
              <a:rPr lang="en-US" b="1" dirty="0"/>
              <a:t> t+1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4CCE498-EA4A-441C-977E-0A033E844DFB}"/>
              </a:ext>
            </a:extLst>
          </p:cNvPr>
          <p:cNvCxnSpPr/>
          <p:nvPr/>
        </p:nvCxnSpPr>
        <p:spPr>
          <a:xfrm>
            <a:off x="2989800" y="2993890"/>
            <a:ext cx="3104417" cy="233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45D443C-AAC8-4DCF-BFDD-D3814530DE18}"/>
              </a:ext>
            </a:extLst>
          </p:cNvPr>
          <p:cNvSpPr/>
          <p:nvPr/>
        </p:nvSpPr>
        <p:spPr>
          <a:xfrm>
            <a:off x="571219" y="4854432"/>
            <a:ext cx="2286000" cy="19779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8</a:t>
            </a:r>
            <a:r>
              <a:rPr lang="en-US" dirty="0"/>
              <a:t> – Fitness</a:t>
            </a:r>
            <a:r>
              <a:rPr lang="en-US" baseline="-25000" dirty="0"/>
              <a:t>8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5</a:t>
            </a:r>
            <a:r>
              <a:rPr lang="en-US" dirty="0"/>
              <a:t> – Fitness</a:t>
            </a:r>
            <a:r>
              <a:rPr lang="en-US" baseline="-25000" dirty="0"/>
              <a:t>5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1</a:t>
            </a:r>
            <a:r>
              <a:rPr lang="en-US" dirty="0"/>
              <a:t> – Fitness</a:t>
            </a:r>
            <a:r>
              <a:rPr lang="en-US" baseline="-250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FF28D4-4751-4A60-ACDA-51EF7CB18747}"/>
              </a:ext>
            </a:extLst>
          </p:cNvPr>
          <p:cNvSpPr txBox="1"/>
          <p:nvPr/>
        </p:nvSpPr>
        <p:spPr>
          <a:xfrm>
            <a:off x="1180285" y="4514495"/>
            <a:ext cx="984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Xếp</a:t>
            </a:r>
            <a:r>
              <a:rPr lang="en-US" b="1" dirty="0"/>
              <a:t> </a:t>
            </a:r>
            <a:r>
              <a:rPr lang="en-US" b="1" dirty="0" err="1"/>
              <a:t>hạng</a:t>
            </a:r>
            <a:endParaRPr lang="en-US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EA4F75-0520-4378-9434-D16C3B5D047E}"/>
              </a:ext>
            </a:extLst>
          </p:cNvPr>
          <p:cNvSpPr/>
          <p:nvPr/>
        </p:nvSpPr>
        <p:spPr>
          <a:xfrm>
            <a:off x="3543019" y="4854432"/>
            <a:ext cx="2286000" cy="19775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8</a:t>
            </a:r>
            <a:r>
              <a:rPr lang="en-US" dirty="0"/>
              <a:t> – Fitness</a:t>
            </a:r>
            <a:r>
              <a:rPr lang="en-US" baseline="-25000" dirty="0"/>
              <a:t>8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5</a:t>
            </a:r>
            <a:r>
              <a:rPr lang="en-US" dirty="0"/>
              <a:t> – Fitness</a:t>
            </a:r>
            <a:r>
              <a:rPr lang="en-US" baseline="-25000" dirty="0"/>
              <a:t>5</a:t>
            </a:r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1841D4-A74A-4399-A102-798E90DB23D8}"/>
              </a:ext>
            </a:extLst>
          </p:cNvPr>
          <p:cNvSpPr txBox="1"/>
          <p:nvPr/>
        </p:nvSpPr>
        <p:spPr>
          <a:xfrm>
            <a:off x="3617288" y="4517505"/>
            <a:ext cx="2219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lọc</a:t>
            </a:r>
            <a:r>
              <a:rPr lang="en-US" b="1" dirty="0"/>
              <a:t> (50% </a:t>
            </a:r>
            <a:r>
              <a:rPr lang="en-US" b="1" dirty="0" err="1"/>
              <a:t>tốt</a:t>
            </a:r>
            <a:r>
              <a:rPr lang="en-US" b="1" dirty="0"/>
              <a:t> </a:t>
            </a:r>
            <a:r>
              <a:rPr lang="en-US" b="1" dirty="0" err="1"/>
              <a:t>nhất</a:t>
            </a:r>
            <a:r>
              <a:rPr lang="en-US" b="1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B6CC9A-86B6-4BB0-A944-9BDB428CA12E}"/>
              </a:ext>
            </a:extLst>
          </p:cNvPr>
          <p:cNvSpPr/>
          <p:nvPr/>
        </p:nvSpPr>
        <p:spPr>
          <a:xfrm>
            <a:off x="3543019" y="5919861"/>
            <a:ext cx="2286000" cy="912142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2A5C4B-FCE5-4783-873C-9A128B248421}"/>
              </a:ext>
            </a:extLst>
          </p:cNvPr>
          <p:cNvSpPr/>
          <p:nvPr/>
        </p:nvSpPr>
        <p:spPr>
          <a:xfrm>
            <a:off x="6483570" y="4852777"/>
            <a:ext cx="2286000" cy="19792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r>
              <a:rPr lang="en-US" dirty="0"/>
              <a:t>Solution</a:t>
            </a:r>
            <a:r>
              <a:rPr lang="en-US" baseline="-25000" dirty="0"/>
              <a:t>8</a:t>
            </a:r>
            <a:r>
              <a:rPr lang="en-US" dirty="0"/>
              <a:t> – Fitness</a:t>
            </a:r>
            <a:r>
              <a:rPr lang="en-US" baseline="-25000" dirty="0"/>
              <a:t>8</a:t>
            </a:r>
            <a:endParaRPr lang="en-US" dirty="0"/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2</a:t>
            </a:r>
            <a:r>
              <a:rPr lang="en-US" dirty="0"/>
              <a:t> – Fitness</a:t>
            </a:r>
            <a:r>
              <a:rPr lang="en-US" baseline="-25000" dirty="0"/>
              <a:t>2</a:t>
            </a:r>
          </a:p>
          <a:p>
            <a:pPr algn="ctr"/>
            <a:r>
              <a:rPr lang="en-US" dirty="0"/>
              <a:t>Solution</a:t>
            </a:r>
            <a:r>
              <a:rPr lang="en-US" baseline="-25000" dirty="0"/>
              <a:t>5</a:t>
            </a:r>
            <a:r>
              <a:rPr lang="en-US" dirty="0"/>
              <a:t> – Fitness</a:t>
            </a:r>
            <a:r>
              <a:rPr lang="en-US" baseline="-25000" dirty="0"/>
              <a:t>5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</a:p>
          <a:p>
            <a:pPr algn="ctr"/>
            <a:r>
              <a:rPr lang="en-US" dirty="0"/>
              <a:t>.</a:t>
            </a:r>
            <a:endParaRPr lang="en-US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0F3C2E-8AAC-4F96-ACA6-116D4ED3688E}"/>
              </a:ext>
            </a:extLst>
          </p:cNvPr>
          <p:cNvSpPr txBox="1"/>
          <p:nvPr/>
        </p:nvSpPr>
        <p:spPr>
          <a:xfrm>
            <a:off x="6587018" y="4472326"/>
            <a:ext cx="2556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rgbClr val="000000"/>
                </a:solidFill>
                <a:latin typeface="Arial" pitchFamily="34" charset="0"/>
                <a:ea typeface="MS PGothic" pitchFamily="34" charset="-128"/>
                <a:cs typeface="Arial" pitchFamily="34" charset="0"/>
                <a:sym typeface="Arial" pitchFamily="34" charset="0"/>
              </a:defRPr>
            </a:lvl9pPr>
          </a:lstStyle>
          <a:p>
            <a:r>
              <a:rPr lang="en-US" b="1" dirty="0" err="1"/>
              <a:t>Biến</a:t>
            </a:r>
            <a:r>
              <a:rPr lang="en-US" b="1" dirty="0"/>
              <a:t> </a:t>
            </a:r>
            <a:r>
              <a:rPr lang="en-US" b="1" dirty="0" err="1"/>
              <a:t>đổi</a:t>
            </a:r>
            <a:r>
              <a:rPr lang="en-US" b="1" dirty="0"/>
              <a:t> (</a:t>
            </a:r>
            <a:r>
              <a:rPr lang="en-US" b="1" dirty="0" err="1"/>
              <a:t>tạo</a:t>
            </a:r>
            <a:r>
              <a:rPr lang="en-US" b="1" dirty="0"/>
              <a:t> </a:t>
            </a:r>
            <a:r>
              <a:rPr lang="en-US" b="1" dirty="0" err="1"/>
              <a:t>cá</a:t>
            </a:r>
            <a:r>
              <a:rPr lang="en-US" b="1" dirty="0"/>
              <a:t> </a:t>
            </a:r>
            <a:r>
              <a:rPr lang="en-US" b="1" dirty="0" err="1"/>
              <a:t>thể</a:t>
            </a:r>
            <a:r>
              <a:rPr lang="en-US" b="1" dirty="0"/>
              <a:t> </a:t>
            </a:r>
            <a:r>
              <a:rPr lang="en-US" b="1" dirty="0" err="1"/>
              <a:t>mới</a:t>
            </a:r>
            <a:r>
              <a:rPr lang="en-US" b="1" dirty="0"/>
              <a:t>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E96EBF0-771A-4685-888D-7A5AD95A2E57}"/>
              </a:ext>
            </a:extLst>
          </p:cNvPr>
          <p:cNvSpPr/>
          <p:nvPr/>
        </p:nvSpPr>
        <p:spPr>
          <a:xfrm>
            <a:off x="6483570" y="5918205"/>
            <a:ext cx="2286000" cy="913797"/>
          </a:xfrm>
          <a:prstGeom prst="rect">
            <a:avLst/>
          </a:prstGeom>
          <a:solidFill>
            <a:srgbClr val="00F2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  <a:sym typeface="Arial" pitchFamily="34" charset="0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6E7274A-B449-4EEF-A023-D0EB69CAC114}"/>
              </a:ext>
            </a:extLst>
          </p:cNvPr>
          <p:cNvCxnSpPr>
            <a:cxnSpLocks/>
          </p:cNvCxnSpPr>
          <p:nvPr/>
        </p:nvCxnSpPr>
        <p:spPr>
          <a:xfrm flipV="1">
            <a:off x="2857219" y="5387833"/>
            <a:ext cx="685800" cy="530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E979708-DC04-4696-A532-C4F5EA1BFBE2}"/>
              </a:ext>
            </a:extLst>
          </p:cNvPr>
          <p:cNvCxnSpPr>
            <a:cxnSpLocks/>
          </p:cNvCxnSpPr>
          <p:nvPr/>
        </p:nvCxnSpPr>
        <p:spPr>
          <a:xfrm>
            <a:off x="5856784" y="5413315"/>
            <a:ext cx="626786" cy="1000877"/>
          </a:xfrm>
          <a:prstGeom prst="straightConnector1">
            <a:avLst/>
          </a:prstGeom>
          <a:ln w="76200">
            <a:solidFill>
              <a:srgbClr val="0082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97CA328-FC81-405F-A873-A5AF9C31F4BA}"/>
              </a:ext>
            </a:extLst>
          </p:cNvPr>
          <p:cNvCxnSpPr>
            <a:cxnSpLocks/>
          </p:cNvCxnSpPr>
          <p:nvPr/>
        </p:nvCxnSpPr>
        <p:spPr>
          <a:xfrm>
            <a:off x="3294600" y="5921233"/>
            <a:ext cx="27881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7EBFA1E-CF39-4F17-BF44-62B619A3B96A}"/>
              </a:ext>
            </a:extLst>
          </p:cNvPr>
          <p:cNvCxnSpPr>
            <a:cxnSpLocks/>
          </p:cNvCxnSpPr>
          <p:nvPr/>
        </p:nvCxnSpPr>
        <p:spPr>
          <a:xfrm>
            <a:off x="6232879" y="5919578"/>
            <a:ext cx="2788151" cy="0"/>
          </a:xfrm>
          <a:prstGeom prst="line">
            <a:avLst/>
          </a:prstGeom>
          <a:ln w="38100">
            <a:solidFill>
              <a:srgbClr val="0082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95204E-7312-47D3-81DF-144959DF9393}"/>
              </a:ext>
            </a:extLst>
          </p:cNvPr>
          <p:cNvCxnSpPr>
            <a:cxnSpLocks/>
          </p:cNvCxnSpPr>
          <p:nvPr/>
        </p:nvCxnSpPr>
        <p:spPr>
          <a:xfrm flipV="1">
            <a:off x="5829019" y="5387833"/>
            <a:ext cx="654551" cy="2548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Image result for cross wrong symbol">
            <a:extLst>
              <a:ext uri="{FF2B5EF4-FFF2-40B4-BE49-F238E27FC236}">
                <a16:creationId xmlns:a16="http://schemas.microsoft.com/office/drawing/2014/main" id="{F19E08C3-B1DB-5948-9E3A-FD9B8B47A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5" y="5962827"/>
            <a:ext cx="869520" cy="86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26BF47D-1B9B-443A-90BD-FF433A4340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11602">
            <a:off x="3520445" y="1858430"/>
            <a:ext cx="3459714" cy="3440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18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58800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6877"/>
            <a:ext cx="7772400" cy="41148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err="1"/>
              <a:t>Kiểu</a:t>
            </a:r>
            <a:r>
              <a:rPr lang="en-US" dirty="0"/>
              <a:t> gen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chuỗi</a:t>
            </a:r>
            <a:r>
              <a:rPr lang="en-US" dirty="0"/>
              <a:t> </a:t>
            </a:r>
            <a:r>
              <a:rPr lang="en-US" dirty="0" err="1"/>
              <a:t>nhị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(binary strings):</a:t>
            </a:r>
            <a:br>
              <a:rPr lang="en-US" dirty="0"/>
            </a:br>
            <a:r>
              <a:rPr lang="en-US" dirty="0"/>
              <a:t>01000110, 1011100, 11100101,</a:t>
            </a:r>
            <a:r>
              <a:rPr lang="mr-IN" dirty="0"/>
              <a:t>…</a:t>
            </a:r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di </a:t>
            </a:r>
            <a:r>
              <a:rPr lang="en-US" dirty="0" err="1"/>
              <a:t>truyền</a:t>
            </a:r>
            <a:r>
              <a:rPr lang="en-US" dirty="0"/>
              <a:t> (Genetic Algorithm) </a:t>
            </a:r>
            <a:r>
              <a:rPr lang="en-US" dirty="0" err="1"/>
              <a:t>cổ</a:t>
            </a:r>
            <a:r>
              <a:rPr lang="en-US" dirty="0"/>
              <a:t> </a:t>
            </a:r>
            <a:r>
              <a:rPr lang="en-US" dirty="0" err="1"/>
              <a:t>điển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endParaRPr lang="en-US" dirty="0"/>
          </a:p>
          <a:p>
            <a:r>
              <a:rPr lang="vi-VN" dirty="0"/>
              <a:t>Kiểu gen là các vector số thực (real-valued vectors):</a:t>
            </a:r>
            <a:br>
              <a:rPr lang="vi-VN" dirty="0"/>
            </a:br>
            <a:r>
              <a:rPr lang="vi-VN" dirty="0"/>
              <a:t>(0.413, 1.313,  0.92), (1.521, 2.1843, 0.12),</a:t>
            </a:r>
            <a:r>
              <a:rPr lang="mr-IN" dirty="0"/>
              <a:t>…</a:t>
            </a:r>
            <a:endParaRPr lang="vi-VN" dirty="0"/>
          </a:p>
          <a:p>
            <a:pPr>
              <a:buFont typeface="Wingdings" charset="2"/>
              <a:buChar char="Ø"/>
            </a:pPr>
            <a:r>
              <a:rPr lang="vi-VN" dirty="0"/>
              <a:t>Chiến lược tiến hoá (Evolution Strategy) cổ điển.</a:t>
            </a:r>
          </a:p>
          <a:p>
            <a:endParaRPr lang="en-US" dirty="0"/>
          </a:p>
          <a:p>
            <a:r>
              <a:rPr lang="en-US" dirty="0" err="1"/>
              <a:t>Kiểu</a:t>
            </a:r>
            <a:r>
              <a:rPr lang="en-US" dirty="0"/>
              <a:t> gen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 (tree structures),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/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di </a:t>
            </a:r>
            <a:r>
              <a:rPr lang="en-US" dirty="0" err="1"/>
              <a:t>truyền</a:t>
            </a:r>
            <a:r>
              <a:rPr lang="en-US" dirty="0"/>
              <a:t> (Genetic Programming).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19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809752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(Optimization)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Tối </a:t>
                </a:r>
                <a:r>
                  <a:rPr lang="en-US" b="1" dirty="0" err="1"/>
                  <a:t>thiểu</a:t>
                </a:r>
                <a:r>
                  <a:rPr lang="en-US" b="1" dirty="0"/>
                  <a:t> </a:t>
                </a:r>
                <a:r>
                  <a:rPr lang="en-US" b="1" dirty="0" err="1"/>
                  <a:t>hoá</a:t>
                </a:r>
                <a:r>
                  <a:rPr lang="en-US" b="1" dirty="0"/>
                  <a:t> (minimization)</a:t>
                </a:r>
              </a:p>
              <a:p>
                <a:pPr marL="0" indent="0">
                  <a:buNone/>
                </a:pPr>
                <a:r>
                  <a:rPr lang="en-US" dirty="0"/>
                  <a:t>Cho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charset="0"/>
                      </a:rPr>
                      <m:t>𝑓</m:t>
                    </m:r>
                    <m:r>
                      <a:rPr lang="vi-VN" b="0" i="1" smtClean="0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is-I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is-I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vi-VN" dirty="0"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vi-V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vi-V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)≤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60846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(Model-Based EAs)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066314" cy="4114800"/>
          </a:xfrm>
        </p:spPr>
        <p:txBody>
          <a:bodyPr/>
          <a:lstStyle/>
          <a:p>
            <a:r>
              <a:rPr lang="en-US" dirty="0"/>
              <a:t>Estimation-of-Distribution Algorithms</a:t>
            </a:r>
          </a:p>
          <a:p>
            <a:pPr>
              <a:buFont typeface="Wingdings" charset="2"/>
              <a:buChar char="Ø"/>
            </a:pPr>
            <a:r>
              <a:rPr lang="en-US" dirty="0"/>
              <a:t>Extended Compact Genetic Algorithms (ECGA)</a:t>
            </a:r>
          </a:p>
          <a:p>
            <a:pPr>
              <a:buFont typeface="Wingdings" charset="2"/>
              <a:buChar char="Ø"/>
            </a:pPr>
            <a:r>
              <a:rPr lang="en-US" dirty="0"/>
              <a:t>Bayesian Optimization Algorithm (BOA)</a:t>
            </a:r>
          </a:p>
          <a:p>
            <a:pPr>
              <a:buFont typeface="Wingdings" charset="2"/>
              <a:buChar char="Ø"/>
            </a:pPr>
            <a:r>
              <a:rPr lang="en-US" dirty="0"/>
              <a:t>Covariance Matrix Adaptation Evolution Strategy (CMA-ES)</a:t>
            </a:r>
          </a:p>
          <a:p>
            <a:pPr>
              <a:buFont typeface="Wingdings" charset="2"/>
              <a:buChar char="Ø"/>
            </a:pPr>
            <a:r>
              <a:rPr lang="en-US" dirty="0"/>
              <a:t>Adapted Maximum-Likelihood Gaussian Model Iterated Density Estimation Evolutionary Algorithm (</a:t>
            </a:r>
            <a:r>
              <a:rPr lang="en-US" dirty="0" err="1"/>
              <a:t>AMaLGaM</a:t>
            </a:r>
            <a:r>
              <a:rPr lang="en-US" dirty="0"/>
              <a:t>)</a:t>
            </a:r>
          </a:p>
          <a:p>
            <a:pPr>
              <a:buFont typeface="Wingdings" charset="2"/>
              <a:buChar char="Ø"/>
            </a:pPr>
            <a:r>
              <a:rPr lang="en-US" dirty="0"/>
              <a:t>Gene-pool Optimal Mixing Evolution Algorithms (GOMEA) / Linkage Tree Genetic Algorithm (LTGA).</a:t>
            </a:r>
          </a:p>
          <a:p>
            <a:pPr>
              <a:buFont typeface="Wingdings" charset="2"/>
              <a:buChar char="Ø"/>
            </a:pPr>
            <a:r>
              <a:rPr lang="mr-IN" dirty="0"/>
              <a:t>…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20</a:t>
            </a:fld>
            <a:endParaRPr lang="en-GB" altLang="x-none" dirty="0"/>
          </a:p>
        </p:txBody>
      </p:sp>
    </p:spTree>
    <p:extLst>
      <p:ext uri="{BB962C8B-B14F-4D97-AF65-F5344CB8AC3E}">
        <p14:creationId xmlns:p14="http://schemas.microsoft.com/office/powerpoint/2010/main" val="1518355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hứng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(bio-inspired)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/>
              <a:t>Particle Swarm Optimization (PSO)</a:t>
            </a:r>
          </a:p>
          <a:p>
            <a:pPr>
              <a:buFont typeface="Wingdings" charset="2"/>
              <a:buChar char="Ø"/>
            </a:pPr>
            <a:r>
              <a:rPr lang="en-US" dirty="0"/>
              <a:t>Ant Colony Optimization (ACO)</a:t>
            </a:r>
          </a:p>
          <a:p>
            <a:pPr>
              <a:buFont typeface="Wingdings" charset="2"/>
              <a:buChar char="Ø"/>
            </a:pPr>
            <a:r>
              <a:rPr lang="en-US" dirty="0"/>
              <a:t>Differential Evolution (DE)</a:t>
            </a:r>
          </a:p>
          <a:p>
            <a:pPr>
              <a:buFont typeface="Wingdings" charset="2"/>
              <a:buChar char="Ø"/>
            </a:pPr>
            <a:r>
              <a:rPr lang="en-US" dirty="0"/>
              <a:t>Artificial Immune System (AIS)</a:t>
            </a:r>
          </a:p>
          <a:p>
            <a:pPr>
              <a:buFont typeface="Wingdings" charset="2"/>
              <a:buChar char="Ø"/>
            </a:pPr>
            <a:r>
              <a:rPr lang="en-US" dirty="0"/>
              <a:t>Artificial Bee Colony Algorithm (ABC)</a:t>
            </a:r>
          </a:p>
          <a:p>
            <a:pPr>
              <a:buFont typeface="Wingdings" charset="2"/>
              <a:buChar char="Ø"/>
            </a:pPr>
            <a:r>
              <a:rPr lang="mr-IN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132426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ý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785257"/>
            <a:ext cx="8373291" cy="4114800"/>
          </a:xfrm>
        </p:spPr>
        <p:txBody>
          <a:bodyPr/>
          <a:lstStyle/>
          <a:p>
            <a:r>
              <a:rPr lang="en-US" sz="2200" dirty="0" err="1"/>
              <a:t>Hầu</a:t>
            </a:r>
            <a:r>
              <a:rPr lang="en-US" sz="2200" dirty="0"/>
              <a:t> </a:t>
            </a:r>
            <a:r>
              <a:rPr lang="en-US" sz="2200" dirty="0" err="1"/>
              <a:t>hết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hoá</a:t>
            </a:r>
            <a:r>
              <a:rPr lang="en-US" sz="2200" dirty="0"/>
              <a:t> </a:t>
            </a:r>
            <a:r>
              <a:rPr lang="en-US" sz="2200" dirty="0" err="1"/>
              <a:t>đều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3 </a:t>
            </a:r>
            <a:r>
              <a:rPr lang="en-US" sz="2200" dirty="0" err="1"/>
              <a:t>thành</a:t>
            </a:r>
            <a:r>
              <a:rPr lang="en-US" sz="2200" dirty="0"/>
              <a:t> </a:t>
            </a:r>
            <a:r>
              <a:rPr lang="en-US" sz="2200" dirty="0" err="1"/>
              <a:t>phần</a:t>
            </a:r>
            <a:r>
              <a:rPr lang="en-US" sz="2200" dirty="0"/>
              <a:t> </a:t>
            </a:r>
            <a:r>
              <a:rPr lang="en-US" sz="2200" dirty="0" err="1"/>
              <a:t>chính</a:t>
            </a:r>
            <a:r>
              <a:rPr lang="en-US" sz="2200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quần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phép</a:t>
            </a:r>
            <a:r>
              <a:rPr lang="en-US" sz="2200" dirty="0"/>
              <a:t> </a:t>
            </a:r>
            <a:r>
              <a:rPr lang="en-US" sz="2200" dirty="0" err="1"/>
              <a:t>chọn</a:t>
            </a:r>
            <a:r>
              <a:rPr lang="en-US" sz="2200" dirty="0"/>
              <a:t> </a:t>
            </a:r>
            <a:r>
              <a:rPr lang="en-US" sz="2200" dirty="0" err="1"/>
              <a:t>lọc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Mục</a:t>
            </a:r>
            <a:r>
              <a:rPr lang="en-US" sz="2200" dirty="0"/>
              <a:t> </a:t>
            </a:r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của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hoá</a:t>
            </a:r>
            <a:r>
              <a:rPr lang="en-US" sz="2200" dirty="0"/>
              <a:t> </a:t>
            </a:r>
            <a:r>
              <a:rPr lang="en-US" sz="2200" dirty="0" err="1"/>
              <a:t>là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 </a:t>
            </a:r>
            <a:r>
              <a:rPr lang="en-US" sz="2200" dirty="0" err="1"/>
              <a:t>cần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quyết</a:t>
            </a:r>
            <a:r>
              <a:rPr lang="en-US" sz="2200" dirty="0"/>
              <a:t>, KHÔNG </a:t>
            </a:r>
            <a:r>
              <a:rPr lang="en-US" sz="2200" dirty="0" err="1"/>
              <a:t>phải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mô</a:t>
            </a:r>
            <a:r>
              <a:rPr lang="en-US" sz="2200" dirty="0"/>
              <a:t> </a:t>
            </a:r>
            <a:r>
              <a:rPr lang="en-US" sz="2200" dirty="0" err="1"/>
              <a:t>phỏng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 </a:t>
            </a:r>
            <a:r>
              <a:rPr lang="en-US" sz="2200" dirty="0" err="1"/>
              <a:t>tự</a:t>
            </a:r>
            <a:r>
              <a:rPr lang="en-US" sz="2200" dirty="0"/>
              <a:t> </a:t>
            </a:r>
            <a:r>
              <a:rPr lang="en-US" sz="2200" dirty="0" err="1"/>
              <a:t>nhiên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thuật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học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tiện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việc</a:t>
            </a:r>
            <a:r>
              <a:rPr lang="en-US" sz="2200" dirty="0"/>
              <a:t> </a:t>
            </a:r>
            <a:r>
              <a:rPr lang="en-US" sz="2200" dirty="0" err="1"/>
              <a:t>trao</a:t>
            </a:r>
            <a:r>
              <a:rPr lang="en-US" sz="2200" dirty="0"/>
              <a:t> </a:t>
            </a:r>
            <a:r>
              <a:rPr lang="en-US" sz="2200" dirty="0" err="1"/>
              <a:t>đổi</a:t>
            </a:r>
            <a:r>
              <a:rPr lang="en-US" sz="2200" dirty="0"/>
              <a:t> ý </a:t>
            </a:r>
            <a:r>
              <a:rPr lang="en-US" sz="2200" dirty="0" err="1"/>
              <a:t>tưởng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nghiên</a:t>
            </a:r>
            <a:r>
              <a:rPr lang="en-US" sz="2200" dirty="0"/>
              <a:t> </a:t>
            </a:r>
            <a:r>
              <a:rPr lang="en-US" sz="2200" dirty="0" err="1"/>
              <a:t>cứu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>
                <a:sym typeface="Wingdings"/>
              </a:rPr>
              <a:t> </a:t>
            </a:r>
            <a:r>
              <a:rPr lang="en-US" sz="2200" dirty="0" err="1">
                <a:sym typeface="Wingdings"/>
              </a:rPr>
              <a:t>tránh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>
                <a:sym typeface="Wingdings"/>
              </a:rPr>
              <a:t>lạm</a:t>
            </a:r>
            <a:r>
              <a:rPr lang="en-US" sz="2200" dirty="0">
                <a:sym typeface="Wingdings"/>
              </a:rPr>
              <a:t> </a:t>
            </a:r>
            <a:r>
              <a:rPr lang="en-US" sz="2200" dirty="0" err="1">
                <a:sym typeface="Wingdings"/>
              </a:rPr>
              <a:t>dụng</a:t>
            </a:r>
            <a:r>
              <a:rPr lang="en-US" sz="2200" dirty="0">
                <a:sym typeface="Wingdings"/>
              </a:rPr>
              <a:t>.</a:t>
            </a:r>
            <a:endParaRPr lang="en-US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22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26753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di </a:t>
            </a:r>
            <a:r>
              <a:rPr lang="en-US" dirty="0" err="1"/>
              <a:t>truyền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(Genetic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Được </a:t>
                </a:r>
                <a:r>
                  <a:rPr lang="en-US" dirty="0" err="1"/>
                  <a:t>đề</a:t>
                </a:r>
                <a:r>
                  <a:rPr lang="en-US" dirty="0"/>
                  <a:t> </a:t>
                </a:r>
                <a:r>
                  <a:rPr lang="en-US" dirty="0" err="1"/>
                  <a:t>xuất</a:t>
                </a:r>
                <a:r>
                  <a:rPr lang="en-US" dirty="0"/>
                  <a:t> </a:t>
                </a:r>
                <a:r>
                  <a:rPr lang="en-US" dirty="0" err="1"/>
                  <a:t>bởi</a:t>
                </a:r>
                <a:r>
                  <a:rPr lang="en-US" dirty="0"/>
                  <a:t> John Holland (1975).</a:t>
                </a:r>
              </a:p>
              <a:p>
                <a:r>
                  <a:rPr lang="en-US" dirty="0" err="1"/>
                  <a:t>Kiểu</a:t>
                </a:r>
                <a:r>
                  <a:rPr lang="en-US" dirty="0"/>
                  <a:t> gen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(binary strings)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cố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23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3669268"/>
                <a:ext cx="7772400" cy="203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vi-VN" b="0" i="0" dirty="0" smtClean="0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sym typeface="Wingdings"/>
                      </a:rPr>
                      <m:t>𝑡</m:t>
                    </m:r>
                    <m:r>
                      <a:rPr lang="vi-V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0</m:t>
                    </m:r>
                  </m:oMath>
                </a14:m>
                <a:endParaRPr lang="vi-VN" b="0" dirty="0">
                  <a:ea typeface="Cambria Math" charset="0"/>
                  <a:cs typeface="Cambria Math" charset="0"/>
                  <a:sym typeface="Wingdings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b="0" i="0" smtClean="0">
                            <a:latin typeface="Cambria Math" charset="0"/>
                            <a:sym typeface="Wingdings"/>
                          </a:rPr>
                          <m:t> </m:t>
                        </m:r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𝑃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  <m:r>
                      <a:rPr lang="vi-VN" b="0" i="0" smtClean="0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</m:t>
                    </m:r>
                    <m:r>
                      <m:rPr>
                        <m:sty m:val="p"/>
                      </m:rP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initializeAndEvaluateInitialIndi</m:t>
                    </m:r>
                    <m:r>
                      <m:rPr>
                        <m:sty m:val="p"/>
                      </m:rP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viduals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 </m:t>
                        </m:r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𝑛</m:t>
                        </m:r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 </m:t>
                        </m:r>
                      </m:e>
                    </m:d>
                  </m:oMath>
                </a14:m>
                <a:endParaRPr lang="vi-VN" b="0" dirty="0">
                  <a:ea typeface="Cambria Math" charset="0"/>
                  <a:cs typeface="Cambria Math" charset="0"/>
                  <a:sym typeface="Wingdings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ym typeface="Wingdings"/>
                  </a:rPr>
                  <a:t> </a:t>
                </a:r>
                <a:r>
                  <a:rPr lang="en-US" b="1" dirty="0">
                    <a:sym typeface="Wingdings"/>
                  </a:rPr>
                  <a:t>while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terminationCriteriaNotSatisfied</a:t>
                </a:r>
                <a:r>
                  <a:rPr lang="en-US" dirty="0">
                    <a:sym typeface="Wingdings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 </m:t>
                        </m:r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𝑃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sym typeface="Wingdings"/>
                  </a:rPr>
                  <a:t> ) </a:t>
                </a:r>
                <a:r>
                  <a:rPr lang="en-US" b="1" dirty="0">
                    <a:sym typeface="Wingdings"/>
                  </a:rPr>
                  <a:t>do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𝑆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  <m:r>
                      <a:rPr lang="vi-VN" b="0" i="1" smtClean="0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 </m:t>
                    </m:r>
                    <m:r>
                      <m:rPr>
                        <m:sty m:val="p"/>
                      </m:rPr>
                      <a:rPr lang="vi-VN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selectParents</m:t>
                    </m:r>
                  </m:oMath>
                </a14:m>
                <a:r>
                  <a:rPr lang="en-US" dirty="0">
                    <a:sym typeface="Wingdings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 </m:t>
                        </m:r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𝑃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  <m:r>
                      <a:rPr lang="vi-VN" i="1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b="0" i="1" smtClean="0">
                        <a:latin typeface="Cambria Math" charset="0"/>
                        <a:sym typeface="Wingdings"/>
                      </a:rPr>
                      <m:t>,  </m:t>
                    </m:r>
                    <m:r>
                      <a:rPr lang="vi-VN" i="1" smtClean="0">
                        <a:latin typeface="Cambria Math" charset="0"/>
                        <a:sym typeface="Wingdings"/>
                      </a:rPr>
                      <m:t>𝑛</m:t>
                    </m:r>
                    <m:r>
                      <a:rPr lang="vi-VN" b="0" i="1" smtClean="0">
                        <a:latin typeface="Cambria Math" charset="0"/>
                        <a:sym typeface="Wingdings"/>
                      </a:rPr>
                      <m:t> )</m:t>
                    </m:r>
                    <m:r>
                      <a:rPr lang="vi-VN" i="1" smtClean="0">
                        <a:latin typeface="Cambria Math" charset="0"/>
                        <a:sym typeface="Wingdings"/>
                      </a:rPr>
                      <m:t> </m:t>
                    </m:r>
                  </m:oMath>
                </a14:m>
                <a:endParaRPr lang="en-US" dirty="0">
                  <a:sym typeface="Wingdings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𝑂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  <m:r>
                      <a:rPr lang="vi-VN" i="1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 </m:t>
                    </m:r>
                    <m:r>
                      <m:rPr>
                        <m:sty m:val="p"/>
                      </m:rPr>
                      <a:rPr lang="vi-VN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createAndEvaluateOffspring</m:t>
                    </m:r>
                  </m:oMath>
                </a14:m>
                <a:r>
                  <a:rPr lang="en-US" dirty="0">
                    <a:sym typeface="Wingdings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 </m:t>
                        </m:r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𝑆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  <m:r>
                      <a:rPr lang="vi-VN" i="1">
                        <a:latin typeface="Cambria Math" charset="0"/>
                        <a:sym typeface="Wingdings"/>
                      </a:rPr>
                      <m:t> ,  </m:t>
                    </m:r>
                    <m:r>
                      <a:rPr lang="vi-VN" i="1">
                        <a:latin typeface="Cambria Math" charset="0"/>
                        <a:sym typeface="Wingdings"/>
                      </a:rPr>
                      <m:t>𝑛</m:t>
                    </m:r>
                    <m:r>
                      <a:rPr lang="vi-VN" i="1">
                        <a:latin typeface="Cambria Math" charset="0"/>
                        <a:sym typeface="Wingdings"/>
                      </a:rPr>
                      <m:t> )</m:t>
                    </m:r>
                  </m:oMath>
                </a14:m>
                <a:endParaRPr lang="en-US" dirty="0">
                  <a:sym typeface="Wingdings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vi-VN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𝑃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+1</m:t>
                        </m:r>
                      </m:sup>
                    </m:sSup>
                    <m:r>
                      <a:rPr lang="vi-VN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𝑂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</m:oMath>
                </a14:m>
                <a:endParaRPr lang="en-US" dirty="0">
                  <a:sym typeface="Wingdings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vi-VN" b="0" i="0" smtClean="0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i="1" smtClean="0">
                        <a:latin typeface="Cambria Math" charset="0"/>
                        <a:sym typeface="Wingdings"/>
                      </a:rPr>
                      <m:t>𝑡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</m:t>
                    </m:r>
                    <m:r>
                      <a:rPr lang="vi-VN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𝑡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</m:t>
                    </m:r>
                  </m:oMath>
                </a14:m>
                <a:endParaRPr lang="en-US" i="1" dirty="0">
                  <a:sym typeface="Wingding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69268"/>
                <a:ext cx="77724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548" t="-17015" b="-2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703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br>
              <a:rPr lang="en-US" dirty="0"/>
            </a:br>
            <a:r>
              <a:rPr lang="en-US" dirty="0"/>
              <a:t>(Population Initialization)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Quần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(uniformly random).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24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13020" y="2947851"/>
          <a:ext cx="3640180" cy="30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43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br>
              <a:rPr lang="en-US" dirty="0"/>
            </a:br>
            <a:r>
              <a:rPr lang="en-US" dirty="0"/>
              <a:t>(Population Initialization)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Quần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đầu</a:t>
                </a:r>
                <a:r>
                  <a:rPr lang="en-US" dirty="0"/>
                  <a:t> </a:t>
                </a:r>
                <a:r>
                  <a:rPr lang="en-US" dirty="0" err="1"/>
                  <a:t>tiên</a:t>
                </a:r>
                <a:r>
                  <a:rPr lang="en-US" dirty="0"/>
                  <a:t> </a:t>
                </a:r>
                <a:r>
                  <a:rPr lang="en-US" dirty="0" err="1"/>
                  <a:t>thường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khởi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bố</a:t>
                </a:r>
                <a:r>
                  <a:rPr lang="en-US" dirty="0"/>
                  <a:t> </a:t>
                </a:r>
                <a:r>
                  <a:rPr lang="en-US" dirty="0" err="1"/>
                  <a:t>đồng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(uniformly random).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bit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, </a:t>
                </a:r>
                <a:r>
                  <a:rPr lang="en-US" dirty="0" err="1"/>
                  <a:t>phát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𝑟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vi-V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[0..1]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𝑟</m:t>
                    </m:r>
                    <m:r>
                      <a:rPr lang="vi-VN" b="0" i="1" dirty="0" smtClean="0">
                        <a:latin typeface="Cambria Math" charset="0"/>
                      </a:rPr>
                      <m:t>&lt;0.5</m:t>
                    </m:r>
                  </m:oMath>
                </a14:m>
                <a:r>
                  <a:rPr lang="vi-VN" dirty="0">
                    <a:sym typeface="Wingdings"/>
                  </a:rPr>
                  <a:t>  bit nhận giá trị 0.</a:t>
                </a:r>
              </a:p>
              <a:p>
                <a:pPr>
                  <a:buFont typeface="Wingdings" charset="2"/>
                  <a:buChar char="Ø"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𝑟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vi-V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0.5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/>
                  </a:rPr>
                  <a:t> bit </a:t>
                </a:r>
                <a:r>
                  <a:rPr lang="en-US" dirty="0" err="1">
                    <a:sym typeface="Wingdings"/>
                  </a:rPr>
                  <a:t>nhận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giá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trị</a:t>
                </a:r>
                <a:r>
                  <a:rPr lang="en-US" dirty="0">
                    <a:sym typeface="Wingdings"/>
                  </a:rPr>
                  <a:t> 1.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>
                    <a:sym typeface="Wingdings"/>
                  </a:rPr>
                  <a:t>Cách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tốt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hơn</a:t>
                </a:r>
                <a:r>
                  <a:rPr lang="en-US" dirty="0">
                    <a:sym typeface="Wingdings"/>
                  </a:rPr>
                  <a:t>?</a:t>
                </a:r>
              </a:p>
              <a:p>
                <a:pPr>
                  <a:buFont typeface="Wingdings" charset="2"/>
                  <a:buChar char="Ø"/>
                </a:pPr>
                <a:endParaRPr lang="en-US" dirty="0">
                  <a:sym typeface="Wingdings"/>
                </a:endParaRPr>
              </a:p>
              <a:p>
                <a:pPr>
                  <a:buFont typeface="Arial" charset="0"/>
                  <a:buChar char="•"/>
                </a:pPr>
                <a:r>
                  <a:rPr lang="en-US" dirty="0" err="1">
                    <a:sym typeface="Wingdings"/>
                  </a:rPr>
                  <a:t>Có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thể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sử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dụng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thông</a:t>
                </a:r>
                <a:r>
                  <a:rPr lang="en-US" dirty="0">
                    <a:sym typeface="Wingdings"/>
                  </a:rPr>
                  <a:t> tin </a:t>
                </a:r>
                <a:r>
                  <a:rPr lang="en-US" dirty="0" err="1">
                    <a:sym typeface="Wingdings"/>
                  </a:rPr>
                  <a:t>về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bài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toán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đang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xét</a:t>
                </a:r>
                <a:r>
                  <a:rPr lang="en-US" dirty="0">
                    <a:sym typeface="Wingdings"/>
                  </a:rPr>
                  <a:t> (</a:t>
                </a:r>
                <a:r>
                  <a:rPr lang="en-US" dirty="0" err="1">
                    <a:sym typeface="Wingdings"/>
                  </a:rPr>
                  <a:t>nếu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có</a:t>
                </a:r>
                <a:r>
                  <a:rPr lang="en-US" dirty="0">
                    <a:sym typeface="Wingdings"/>
                  </a:rPr>
                  <a:t>) </a:t>
                </a:r>
                <a:r>
                  <a:rPr lang="en-US" dirty="0" err="1">
                    <a:sym typeface="Wingdings"/>
                  </a:rPr>
                  <a:t>để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khởi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tạo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quần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thể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với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phân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bố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phù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hợp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hơn</a:t>
                </a:r>
                <a:r>
                  <a:rPr lang="en-US" dirty="0">
                    <a:sym typeface="Wingdings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25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55572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r>
              <a:rPr lang="en-US" dirty="0"/>
              <a:t>(Proportional Selection)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: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(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)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)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cha </a:t>
            </a:r>
            <a:r>
              <a:rPr lang="en-US" dirty="0" err="1"/>
              <a:t>mẹ</a:t>
            </a:r>
            <a:r>
              <a:rPr lang="en-US" dirty="0"/>
              <a:t> (parents)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con </a:t>
            </a:r>
            <a:r>
              <a:rPr lang="mr-IN" dirty="0"/>
              <a:t>–</a:t>
            </a:r>
            <a:r>
              <a:rPr lang="en-US" dirty="0"/>
              <a:t> offspring).</a:t>
            </a:r>
          </a:p>
          <a:p>
            <a:endParaRPr lang="en-US" dirty="0"/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cha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26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1375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r>
              <a:rPr lang="en-US" dirty="0"/>
              <a:t>(Proportional Selection)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007325"/>
                <a:ext cx="7772400" cy="4114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vi-VN" b="0" i="1" smtClean="0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dirty="0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dirty="0" smtClean="0">
                            <a:latin typeface="Cambria Math" charset="0"/>
                          </a:rPr>
                          <m:t>fitness</m:t>
                        </m:r>
                        <m:r>
                          <a:rPr lang="vi-VN" b="0" i="1" dirty="0" smtClean="0">
                            <a:latin typeface="Cambria Math" charset="0"/>
                          </a:rPr>
                          <m:t>[</m:t>
                        </m:r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vi-VN" b="0" i="1" dirty="0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i="1">
                            <a:latin typeface="Cambria Math" charset="0"/>
                          </a:rPr>
                          <m:t>𝑖</m:t>
                        </m:r>
                        <m:r>
                          <a:rPr lang="vi-V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vi-VN" i="1">
                            <a:latin typeface="Cambria Math" charset="0"/>
                          </a:rPr>
                          <m:t>𝑛</m:t>
                        </m:r>
                        <m:r>
                          <a:rPr lang="vi-VN" i="1">
                            <a:latin typeface="Cambria Math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is-IS" i="1">
                            <a:latin typeface="Cambria Math" charset="0"/>
                          </a:rPr>
                          <m:t>fitness</m:t>
                        </m:r>
                        <m:r>
                          <a:rPr lang="vi-VN" i="1">
                            <a:latin typeface="Cambria Math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vi-V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vi-VN" i="1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= </a:t>
                </a:r>
                <a:r>
                  <a:rPr lang="en-US" dirty="0" err="1"/>
                  <a:t>tỷ</a:t>
                </a:r>
                <a:r>
                  <a:rPr lang="en-US" dirty="0"/>
                  <a:t> </a:t>
                </a:r>
                <a:r>
                  <a:rPr lang="en-US" dirty="0" err="1"/>
                  <a:t>lệ</a:t>
                </a:r>
                <a:r>
                  <a:rPr lang="en-US" dirty="0"/>
                  <a:t> </a:t>
                </a:r>
                <a:r>
                  <a:rPr lang="en-US" dirty="0" err="1"/>
                  <a:t>đóng</a:t>
                </a:r>
                <a:r>
                  <a:rPr lang="en-US" dirty="0"/>
                  <a:t> </a:t>
                </a:r>
                <a:r>
                  <a:rPr lang="en-US" dirty="0" err="1"/>
                  <a:t>góp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vi-VN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vi-VN" b="0" i="1" smtClean="0">
                              <a:latin typeface="Cambria Math" charset="0"/>
                            </a:rPr>
                            <m:t>𝑆</m:t>
                          </m:r>
                        </m:sup>
                      </m:sSubSup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vi-VN" i="1" smtClean="0">
                              <a:latin typeface="Cambria Math" charset="0"/>
                            </a:rPr>
                            <m:t>fitness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vi-VN" b="0" i="1" dirty="0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vi-V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vi-VN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is-IS" i="1">
                                  <a:latin typeface="Cambria Math" charset="0"/>
                                </a:rPr>
                                <m:t>fitness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vi-VN" i="1">
                                  <a:latin typeface="Cambria Math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007325"/>
                <a:ext cx="7772400" cy="4114800"/>
              </a:xfrm>
              <a:blipFill rotWithShape="0">
                <a:blip r:embed="rId2"/>
                <a:stretch>
                  <a:fillRect l="-1176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27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4360484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r>
              <a:rPr lang="en-US" dirty="0"/>
              <a:t>(Proportional Selection)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Tạo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lựa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(selection set) có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cha </a:t>
                </a:r>
                <a:r>
                  <a:rPr lang="en-US" dirty="0" err="1"/>
                  <a:t>mẹ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dirty="0"/>
                  <a:t> gồm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1: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lựa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vi-VN" i="1">
                            <a:latin typeface="Cambria Math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2: </a:t>
                </a:r>
                <a:r>
                  <a:rPr lang="en-US" dirty="0" err="1"/>
                  <a:t>Tính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luỹ</a:t>
                </a:r>
                <a:r>
                  <a:rPr lang="en-US" dirty="0"/>
                  <a:t> (cumulative probability)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vi-VN" i="1">
                            <a:latin typeface="Cambria Math" charset="0"/>
                          </a:rPr>
                          <m:t>𝑆</m:t>
                        </m:r>
                        <m:r>
                          <a:rPr lang="vi-VN" b="0" i="1" smtClean="0">
                            <a:latin typeface="Cambria Math" charset="0"/>
                          </a:rPr>
                          <m:t>,</m:t>
                        </m:r>
                        <m:r>
                          <a:rPr lang="vi-VN" b="0" i="1" smtClean="0">
                            <a:latin typeface="Cambria Math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dirty="0"/>
                  <a:t> của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b="0" i="1" smtClean="0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b="0" i="1" smtClean="0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vi-VN" b="0" i="1" smtClean="0">
                            <a:latin typeface="Cambria Math" charset="0"/>
                          </a:rPr>
                          <m:t>𝑆</m:t>
                        </m:r>
                        <m:r>
                          <a:rPr lang="vi-VN" b="0" i="1" smtClean="0">
                            <a:latin typeface="Cambria Math" charset="0"/>
                          </a:rPr>
                          <m:t>,</m:t>
                        </m:r>
                        <m:r>
                          <a:rPr lang="vi-VN" b="0" i="1" smtClean="0">
                            <a:latin typeface="Cambria Math" charset="0"/>
                          </a:rPr>
                          <m:t>𝐶</m:t>
                        </m:r>
                      </m:sup>
                    </m:sSubSup>
                    <m:r>
                      <a:rPr lang="vi-VN" b="0" i="1" smtClean="0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vi-VN" b="0" i="1" smtClean="0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vi-VN" b="0" i="1" smtClean="0">
                            <a:latin typeface="Cambria Math" charset="0"/>
                          </a:rPr>
                          <m:t>𝑖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i="1">
                                <a:latin typeface="Cambria Math" charset="0"/>
                              </a:rPr>
                              <m:t>𝑝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vi-VN" i="1" smtClean="0">
                                <a:latin typeface="Cambria Math" charset="0"/>
                              </a:rPr>
                              <m:t>j</m:t>
                            </m:r>
                          </m:sub>
                          <m:sup>
                            <m:r>
                              <a:rPr lang="vi-VN" i="1">
                                <a:latin typeface="Cambria Math" charset="0"/>
                              </a:rPr>
                              <m:t>𝑆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Bước</a:t>
                </a:r>
                <a:r>
                  <a:rPr lang="en-US" dirty="0"/>
                  <a:t> 3: </a:t>
                </a:r>
                <a:r>
                  <a:rPr lang="en-US" dirty="0" err="1"/>
                  <a:t>Phát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1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smtClean="0">
                        <a:latin typeface="Cambria Math" charset="0"/>
                      </a:rPr>
                      <m:t>𝑟</m:t>
                    </m:r>
                    <m:r>
                      <a:rPr lang="vi-V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[0..1)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Bước</a:t>
                </a:r>
                <a:r>
                  <a:rPr lang="en-US" dirty="0"/>
                  <a:t> 4: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  <m:r>
                          <a:rPr lang="vi-VN" b="0" i="1" smtClean="0">
                            <a:latin typeface="Cambria Math" charset="0"/>
                          </a:rPr>
                          <m:t>−1</m:t>
                        </m:r>
                      </m:sub>
                      <m:sup>
                        <m:r>
                          <a:rPr lang="vi-VN" i="1">
                            <a:latin typeface="Cambria Math" charset="0"/>
                          </a:rPr>
                          <m:t>𝑆</m:t>
                        </m:r>
                        <m:r>
                          <a:rPr lang="vi-VN" i="1">
                            <a:latin typeface="Cambria Math" charset="0"/>
                          </a:rPr>
                          <m:t>,</m:t>
                        </m:r>
                        <m:r>
                          <a:rPr lang="vi-VN" i="1">
                            <a:latin typeface="Cambria Math" charset="0"/>
                          </a:rPr>
                          <m:t>𝐶</m:t>
                        </m:r>
                      </m:sup>
                    </m:sSubSup>
                    <m:r>
                      <a:rPr lang="vi-VN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𝑟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&lt;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vi-VN" i="1">
                            <a:latin typeface="Cambria Math" charset="0"/>
                          </a:rPr>
                          <m:t>𝑆</m:t>
                        </m:r>
                        <m:r>
                          <a:rPr lang="vi-VN" i="1">
                            <a:latin typeface="Cambria Math" charset="0"/>
                          </a:rPr>
                          <m:t>,</m:t>
                        </m:r>
                        <m:r>
                          <a:rPr lang="vi-VN" i="1">
                            <a:latin typeface="Cambria Math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charset="0"/>
                      </a:rPr>
                      <m:t>𝑖</m:t>
                    </m:r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vi-V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{0,1,…,</m:t>
                    </m:r>
                    <m:r>
                      <a:rPr lang="vi-V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𝑛</m:t>
                    </m:r>
                    <m:r>
                      <a:rPr lang="vi-VN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−1}</m:t>
                    </m:r>
                  </m:oMath>
                </a14:m>
                <a:r>
                  <a:rPr lang="en-US" dirty="0"/>
                  <a:t> và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b="0" i="1" smtClean="0">
                            <a:latin typeface="Cambria Math" charset="0"/>
                          </a:rPr>
                          <m:t>−1</m:t>
                        </m:r>
                      </m:sub>
                      <m:sup>
                        <m:r>
                          <a:rPr lang="vi-VN" i="1">
                            <a:latin typeface="Cambria Math" charset="0"/>
                          </a:rPr>
                          <m:t>𝑆</m:t>
                        </m:r>
                        <m:r>
                          <a:rPr lang="vi-VN" i="1">
                            <a:latin typeface="Cambria Math" charset="0"/>
                          </a:rPr>
                          <m:t>,</m:t>
                        </m:r>
                        <m:r>
                          <a:rPr lang="vi-VN" i="1">
                            <a:latin typeface="Cambria Math" charset="0"/>
                          </a:rPr>
                          <m:t>𝐶</m:t>
                        </m:r>
                      </m:sup>
                    </m:sSubSup>
                    <m:r>
                      <a:rPr lang="vi-VN" b="0" i="1" smtClean="0">
                        <a:latin typeface="Cambria Math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 err="1"/>
                  <a:t>Lặp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 </a:t>
                </a:r>
                <a:r>
                  <a:rPr lang="en-US" dirty="0" err="1"/>
                  <a:t>bước</a:t>
                </a:r>
                <a:r>
                  <a:rPr lang="en-US" dirty="0"/>
                  <a:t> 3 </a:t>
                </a:r>
                <a:r>
                  <a:rPr lang="mr-IN" dirty="0"/>
                  <a:t>–</a:t>
                </a:r>
                <a:r>
                  <a:rPr lang="en-US" dirty="0"/>
                  <a:t> 4 </a:t>
                </a:r>
                <a:r>
                  <a:rPr lang="en-US" dirty="0" err="1"/>
                  <a:t>tới</a:t>
                </a:r>
                <a:r>
                  <a:rPr lang="en-US" dirty="0"/>
                  <a:t> </a:t>
                </a:r>
                <a:r>
                  <a:rPr lang="en-US" dirty="0" err="1"/>
                  <a:t>khi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đủ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28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249562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r>
              <a:rPr lang="en-US" dirty="0"/>
              <a:t>(Proportional Selection)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447" y="1876696"/>
                <a:ext cx="8490856" cy="4114800"/>
              </a:xfrm>
            </p:spPr>
            <p:txBody>
              <a:bodyPr/>
              <a:lstStyle/>
              <a:p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5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(1, 4, 3, 1, 1).</a:t>
                </a:r>
              </a:p>
              <a:p>
                <a:r>
                  <a:rPr lang="en-US" dirty="0" err="1"/>
                  <a:t>Tỷ</a:t>
                </a:r>
                <a:r>
                  <a:rPr lang="en-US" dirty="0"/>
                  <a:t> </a:t>
                </a:r>
                <a:r>
                  <a:rPr lang="en-US" dirty="0" err="1"/>
                  <a:t>lệ</a:t>
                </a:r>
                <a:r>
                  <a:rPr lang="en-US" dirty="0"/>
                  <a:t> </a:t>
                </a:r>
                <a:r>
                  <a:rPr lang="en-US" dirty="0" err="1"/>
                  <a:t>đóng</a:t>
                </a:r>
                <a:r>
                  <a:rPr lang="en-US" dirty="0"/>
                  <a:t> </a:t>
                </a:r>
                <a:r>
                  <a:rPr lang="en-US" dirty="0" err="1"/>
                  <a:t>góp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(0.1, 0.4, 0.3, 0.1, 0.1)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 err="1">
                    <a:sym typeface="Wingdings"/>
                  </a:rPr>
                  <a:t>xác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suất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được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chọn</a:t>
                </a:r>
                <a:r>
                  <a:rPr lang="en-US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vi-VN" i="1">
                            <a:latin typeface="Cambria Math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của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từng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cá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thể</a:t>
                </a:r>
                <a:r>
                  <a:rPr lang="en-US" dirty="0">
                    <a:sym typeface="Wingdings"/>
                  </a:rPr>
                  <a:t>.</a:t>
                </a:r>
              </a:p>
              <a:p>
                <a:r>
                  <a:rPr lang="en-US" dirty="0"/>
                  <a:t>Xác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tích</a:t>
                </a:r>
                <a:r>
                  <a:rPr lang="en-US" dirty="0"/>
                  <a:t> </a:t>
                </a:r>
                <a:r>
                  <a:rPr lang="en-US" dirty="0" err="1"/>
                  <a:t>luỹ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vi-VN" i="1">
                            <a:latin typeface="Cambria Math" charset="0"/>
                          </a:rPr>
                          <m:t>𝑆</m:t>
                        </m:r>
                        <m:r>
                          <a:rPr lang="vi-VN" i="1">
                            <a:latin typeface="Cambria Math" charset="0"/>
                          </a:rPr>
                          <m:t>,</m:t>
                        </m:r>
                        <m:r>
                          <a:rPr lang="vi-VN" i="1">
                            <a:latin typeface="Cambria Math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dirty="0"/>
                  <a:t> của từng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(0.1, 0.5, 0.8, 0.9, 1.0).</a:t>
                </a:r>
              </a:p>
              <a:p>
                <a:endParaRPr lang="nb-NO" dirty="0"/>
              </a:p>
              <a:p>
                <a:endParaRPr lang="uk-UA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447" y="1876696"/>
                <a:ext cx="8490856" cy="4114800"/>
              </a:xfrm>
              <a:blipFill rotWithShape="0">
                <a:blip r:embed="rId2"/>
                <a:stretch>
                  <a:fillRect l="-933" t="-1185" r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29</a:t>
            </a:fld>
            <a:endParaRPr lang="en-GB" altLang="x-non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757677"/>
              </p:ext>
            </p:extLst>
          </p:nvPr>
        </p:nvGraphicFramePr>
        <p:xfrm>
          <a:off x="3549833" y="3987114"/>
          <a:ext cx="3221670" cy="2870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68750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(Optimization)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Tối </a:t>
                </a:r>
                <a:r>
                  <a:rPr lang="en-US" b="1" dirty="0" err="1"/>
                  <a:t>thiểu</a:t>
                </a:r>
                <a:r>
                  <a:rPr lang="en-US" b="1" dirty="0"/>
                  <a:t> </a:t>
                </a:r>
                <a:r>
                  <a:rPr lang="en-US" b="1" dirty="0" err="1"/>
                  <a:t>hoá</a:t>
                </a:r>
                <a:r>
                  <a:rPr lang="en-US" b="1" dirty="0"/>
                  <a:t> (minimization)</a:t>
                </a:r>
              </a:p>
              <a:p>
                <a:pPr marL="0" indent="0">
                  <a:buNone/>
                </a:pPr>
                <a:r>
                  <a:rPr lang="en-US" dirty="0"/>
                  <a:t>Cho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charset="0"/>
                      </a:rPr>
                      <m:t>𝑓</m:t>
                    </m:r>
                    <m:r>
                      <a:rPr lang="vi-VN" b="0" i="1" smtClean="0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is-I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is-I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vi-VN" dirty="0"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vi-V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vi-VN" b="0" i="1" dirty="0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(</m:t>
                    </m:r>
                    <m:sSup>
                      <m:sSup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)≤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err="1"/>
                  <a:t>Tối</a:t>
                </a:r>
                <a:r>
                  <a:rPr lang="en-US" b="1" dirty="0"/>
                  <a:t> </a:t>
                </a:r>
                <a:r>
                  <a:rPr lang="en-US" b="1" dirty="0" err="1"/>
                  <a:t>đa</a:t>
                </a:r>
                <a:r>
                  <a:rPr lang="en-US" b="1" dirty="0"/>
                  <a:t> </a:t>
                </a:r>
                <a:r>
                  <a:rPr lang="en-US" b="1" dirty="0" err="1"/>
                  <a:t>hoá</a:t>
                </a:r>
                <a:r>
                  <a:rPr lang="en-US" b="1" dirty="0"/>
                  <a:t> (maximization)</a:t>
                </a:r>
              </a:p>
              <a:p>
                <a:pPr marL="0" indent="0">
                  <a:buNone/>
                </a:pPr>
                <a:r>
                  <a:rPr lang="en-US" dirty="0"/>
                  <a:t>Cho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𝑓</m:t>
                    </m:r>
                    <m:r>
                      <a:rPr lang="vi-VN" i="1">
                        <a:latin typeface="Cambria Math" charset="0"/>
                      </a:rPr>
                      <m:t>:</m:t>
                    </m:r>
                    <m:r>
                      <a:rPr lang="en-US" b="0" i="1" smtClean="0">
                        <a:latin typeface="Cambria Math" charset="0"/>
                      </a:rPr>
                      <m:t>𝑆</m:t>
                    </m:r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vi-VN" dirty="0">
                    <a:ea typeface="Cambria Math" charset="0"/>
                    <a:cs typeface="Cambria Math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vi-V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  <m:sup>
                        <m:r>
                          <a:rPr lang="vi-VN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dirty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𝑥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𝑆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, 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vi-VN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𝑓</m:t>
                    </m:r>
                    <m:d>
                      <m:dPr>
                        <m:ctrlPr>
                          <a:rPr lang="vi-VN" i="1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6748341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r>
              <a:rPr lang="en-US" dirty="0"/>
              <a:t>(Proportional Selection)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8784" y="1926771"/>
          <a:ext cx="4317274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30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4376058" y="2590800"/>
                <a:ext cx="4767942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b="1" kern="0" dirty="0"/>
                  <a:t>Ví </a:t>
                </a:r>
                <a:r>
                  <a:rPr lang="en-US" b="1" kern="0" dirty="0" err="1"/>
                  <a:t>dụ</a:t>
                </a:r>
                <a:r>
                  <a:rPr lang="en-US" b="1" kern="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𝑟</m:t>
                    </m:r>
                    <m:r>
                      <a:rPr lang="vi-VN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is-IS"/>
                      <m:t>0.37</m:t>
                    </m:r>
                  </m:oMath>
                </a14:m>
                <a:r>
                  <a:rPr lang="is-IS" dirty="0"/>
                  <a:t> </a:t>
                </a:r>
                <a:r>
                  <a:rPr lang="is-IS" dirty="0">
                    <a:sym typeface="Wingdings"/>
                  </a:rPr>
                  <a:t> lựa chọn cá thể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is-IS" dirty="0"/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𝑟</m:t>
                    </m:r>
                    <m:r>
                      <a:rPr lang="vi-VN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is-IS"/>
                      <m:t>0.07</m:t>
                    </m:r>
                  </m:oMath>
                </a14:m>
                <a:r>
                  <a:rPr lang="is-IS" dirty="0"/>
                  <a:t> </a:t>
                </a:r>
                <a:r>
                  <a:rPr lang="is-IS" dirty="0">
                    <a:sym typeface="Wingdings"/>
                  </a:rPr>
                  <a:t> lựa chọn cá thể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is-IS" dirty="0"/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𝑟</m:t>
                    </m:r>
                    <m:r>
                      <a:rPr lang="vi-VN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uk-UA"/>
                      <m:t>0.39</m:t>
                    </m:r>
                  </m:oMath>
                </a14:m>
                <a:r>
                  <a:rPr lang="vi-VN" dirty="0"/>
                  <a:t> </a:t>
                </a:r>
                <a:r>
                  <a:rPr lang="vi-VN" dirty="0">
                    <a:sym typeface="Wingdings"/>
                  </a:rPr>
                  <a:t> lựa chọn cá thể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uk-UA" dirty="0"/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𝑟</m:t>
                    </m:r>
                    <m:r>
                      <a:rPr lang="vi-VN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nb-NO"/>
                      <m:t>0.72</m:t>
                    </m:r>
                  </m:oMath>
                </a14:m>
                <a:r>
                  <a:rPr lang="nb-NO" dirty="0"/>
                  <a:t> </a:t>
                </a:r>
                <a:r>
                  <a:rPr lang="nb-NO" dirty="0">
                    <a:sym typeface="Wingdings"/>
                  </a:rPr>
                  <a:t> </a:t>
                </a:r>
                <a:r>
                  <a:rPr lang="nb-NO" dirty="0" err="1">
                    <a:sym typeface="Wingdings"/>
                  </a:rPr>
                  <a:t>lựa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chọn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cá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thể</a:t>
                </a:r>
                <a:r>
                  <a:rPr lang="nb-NO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𝑟</m:t>
                    </m:r>
                    <m:r>
                      <a:rPr lang="vi-VN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hr-HR"/>
                      <m:t>0.34</m:t>
                    </m:r>
                  </m:oMath>
                </a14:m>
                <a:r>
                  <a:rPr lang="nb-NO" dirty="0"/>
                  <a:t>  </a:t>
                </a:r>
                <a:r>
                  <a:rPr lang="nb-NO" dirty="0">
                    <a:sym typeface="Wingdings"/>
                  </a:rPr>
                  <a:t> </a:t>
                </a:r>
                <a:r>
                  <a:rPr lang="nb-NO" dirty="0" err="1">
                    <a:sym typeface="Wingdings"/>
                  </a:rPr>
                  <a:t>lựa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chọn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cá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thể</a:t>
                </a:r>
                <a:r>
                  <a:rPr lang="nb-NO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nb-NO" dirty="0"/>
              </a:p>
              <a:p>
                <a:endParaRPr lang="is-IS" kern="0" dirty="0"/>
              </a:p>
              <a:p>
                <a:endParaRPr lang="is-IS" kern="0" dirty="0"/>
              </a:p>
              <a:p>
                <a:endParaRPr lang="en-US" kern="0" dirty="0"/>
              </a:p>
              <a:p>
                <a:endParaRPr lang="en-US" kern="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6058" y="2590800"/>
                <a:ext cx="4767942" cy="4114800"/>
              </a:xfrm>
              <a:prstGeom prst="rect">
                <a:avLst/>
              </a:prstGeom>
              <a:blipFill rotWithShape="0">
                <a:blip r:embed="rId3"/>
                <a:stretch>
                  <a:fillRect l="-2046" t="-10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7695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r>
              <a:rPr lang="en-US" dirty="0"/>
              <a:t>(Proportional Selection)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615344"/>
              </p:ext>
            </p:extLst>
          </p:nvPr>
        </p:nvGraphicFramePr>
        <p:xfrm>
          <a:off x="568235" y="1943100"/>
          <a:ext cx="4317274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31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212082" y="1943100"/>
                <a:ext cx="364453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b="1" kern="0" dirty="0"/>
                  <a:t>Ví </a:t>
                </a:r>
                <a:r>
                  <a:rPr lang="en-US" b="1" kern="0" dirty="0" err="1"/>
                  <a:t>dụ</a:t>
                </a:r>
                <a:r>
                  <a:rPr lang="en-US" b="1" kern="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vi-VN" i="1" kern="0" dirty="0" smtClean="0">
                        <a:latin typeface="Cambria Math" charset="0"/>
                      </a:rPr>
                      <m:t>𝑟</m:t>
                    </m:r>
                    <m:r>
                      <a:rPr lang="vi-VN" i="1" kern="0" dirty="0" smtClean="0">
                        <a:latin typeface="Cambria Math" charset="0"/>
                      </a:rPr>
                      <m:t>=…</m:t>
                    </m:r>
                  </m:oMath>
                </a14:m>
                <a:r>
                  <a:rPr lang="is-IS" kern="0" dirty="0"/>
                  <a:t> </a:t>
                </a:r>
                <a:r>
                  <a:rPr lang="is-IS" kern="0" dirty="0">
                    <a:sym typeface="Wingdings"/>
                  </a:rPr>
                  <a:t> lựa chọn </a:t>
                </a:r>
                <a:r>
                  <a:rPr lang="mr-IN" kern="0" dirty="0">
                    <a:sym typeface="Wingdings"/>
                  </a:rPr>
                  <a:t>…</a:t>
                </a:r>
                <a:endParaRPr lang="is-IS" kern="0" dirty="0"/>
              </a:p>
              <a:p>
                <a14:m>
                  <m:oMath xmlns:m="http://schemas.openxmlformats.org/officeDocument/2006/math">
                    <m:r>
                      <a:rPr lang="vi-VN" i="1" kern="0" dirty="0">
                        <a:latin typeface="Cambria Math" charset="0"/>
                      </a:rPr>
                      <m:t>𝑟</m:t>
                    </m:r>
                    <m:r>
                      <a:rPr lang="vi-VN" i="1" kern="0" dirty="0">
                        <a:latin typeface="Cambria Math" charset="0"/>
                      </a:rPr>
                      <m:t>=…</m:t>
                    </m:r>
                  </m:oMath>
                </a14:m>
                <a:r>
                  <a:rPr lang="is-IS" kern="0" dirty="0"/>
                  <a:t> </a:t>
                </a:r>
                <a:r>
                  <a:rPr lang="is-IS" kern="0" dirty="0">
                    <a:sym typeface="Wingdings"/>
                  </a:rPr>
                  <a:t> lựa chọn </a:t>
                </a:r>
                <a:r>
                  <a:rPr lang="mr-IN" kern="0" dirty="0">
                    <a:sym typeface="Wingdings"/>
                  </a:rPr>
                  <a:t>…</a:t>
                </a:r>
                <a:endParaRPr lang="is-IS" kern="0" dirty="0"/>
              </a:p>
              <a:p>
                <a14:m>
                  <m:oMath xmlns:m="http://schemas.openxmlformats.org/officeDocument/2006/math">
                    <m:r>
                      <a:rPr lang="vi-VN" i="1" kern="0" dirty="0">
                        <a:latin typeface="Cambria Math" charset="0"/>
                      </a:rPr>
                      <m:t>𝑟</m:t>
                    </m:r>
                    <m:r>
                      <a:rPr lang="vi-VN" i="1" kern="0" dirty="0">
                        <a:latin typeface="Cambria Math" charset="0"/>
                      </a:rPr>
                      <m:t>=…</m:t>
                    </m:r>
                  </m:oMath>
                </a14:m>
                <a:r>
                  <a:rPr lang="vi-VN" kern="0" dirty="0"/>
                  <a:t> </a:t>
                </a:r>
                <a:r>
                  <a:rPr lang="vi-VN" kern="0" dirty="0">
                    <a:sym typeface="Wingdings"/>
                  </a:rPr>
                  <a:t> lựa chọn </a:t>
                </a:r>
                <a:r>
                  <a:rPr lang="mr-IN" kern="0" dirty="0">
                    <a:sym typeface="Wingdings"/>
                  </a:rPr>
                  <a:t>…</a:t>
                </a:r>
                <a:endParaRPr lang="uk-UA" kern="0" dirty="0"/>
              </a:p>
              <a:p>
                <a14:m>
                  <m:oMath xmlns:m="http://schemas.openxmlformats.org/officeDocument/2006/math">
                    <m:r>
                      <a:rPr lang="vi-VN" i="1" kern="0" dirty="0">
                        <a:latin typeface="Cambria Math" charset="0"/>
                      </a:rPr>
                      <m:t>𝑟</m:t>
                    </m:r>
                    <m:r>
                      <a:rPr lang="vi-VN" i="1" kern="0" dirty="0">
                        <a:latin typeface="Cambria Math" charset="0"/>
                      </a:rPr>
                      <m:t>=…</m:t>
                    </m:r>
                  </m:oMath>
                </a14:m>
                <a:r>
                  <a:rPr lang="nb-NO" kern="0" dirty="0"/>
                  <a:t> </a:t>
                </a:r>
                <a:r>
                  <a:rPr lang="nb-NO" kern="0" dirty="0">
                    <a:sym typeface="Wingdings"/>
                  </a:rPr>
                  <a:t> </a:t>
                </a:r>
                <a:r>
                  <a:rPr lang="nb-NO" kern="0" dirty="0" err="1">
                    <a:sym typeface="Wingdings"/>
                  </a:rPr>
                  <a:t>lựa</a:t>
                </a:r>
                <a:r>
                  <a:rPr lang="nb-NO" kern="0" dirty="0">
                    <a:sym typeface="Wingdings"/>
                  </a:rPr>
                  <a:t> </a:t>
                </a:r>
                <a:r>
                  <a:rPr lang="nb-NO" kern="0" dirty="0" err="1">
                    <a:sym typeface="Wingdings"/>
                  </a:rPr>
                  <a:t>chọn</a:t>
                </a:r>
                <a:r>
                  <a:rPr lang="nb-NO" kern="0" dirty="0">
                    <a:sym typeface="Wingdings"/>
                  </a:rPr>
                  <a:t> </a:t>
                </a:r>
                <a:r>
                  <a:rPr lang="mr-IN" kern="0" dirty="0">
                    <a:sym typeface="Wingdings"/>
                  </a:rPr>
                  <a:t>…</a:t>
                </a:r>
                <a:endParaRPr lang="nb-NO" kern="0" dirty="0"/>
              </a:p>
              <a:p>
                <a14:m>
                  <m:oMath xmlns:m="http://schemas.openxmlformats.org/officeDocument/2006/math">
                    <m:r>
                      <a:rPr lang="vi-VN" i="1" kern="0" dirty="0">
                        <a:latin typeface="Cambria Math" charset="0"/>
                      </a:rPr>
                      <m:t>𝑟</m:t>
                    </m:r>
                    <m:r>
                      <a:rPr lang="vi-VN" i="1" kern="0" dirty="0">
                        <a:latin typeface="Cambria Math" charset="0"/>
                      </a:rPr>
                      <m:t>=…</m:t>
                    </m:r>
                  </m:oMath>
                </a14:m>
                <a:r>
                  <a:rPr lang="nb-NO" kern="0" dirty="0"/>
                  <a:t> </a:t>
                </a:r>
                <a:r>
                  <a:rPr lang="nb-NO" kern="0" dirty="0">
                    <a:sym typeface="Wingdings"/>
                  </a:rPr>
                  <a:t> </a:t>
                </a:r>
                <a:r>
                  <a:rPr lang="nb-NO" kern="0" dirty="0" err="1">
                    <a:sym typeface="Wingdings"/>
                  </a:rPr>
                  <a:t>lựa</a:t>
                </a:r>
                <a:r>
                  <a:rPr lang="nb-NO" kern="0" dirty="0">
                    <a:sym typeface="Wingdings"/>
                  </a:rPr>
                  <a:t> </a:t>
                </a:r>
                <a:r>
                  <a:rPr lang="nb-NO" kern="0" dirty="0" err="1">
                    <a:sym typeface="Wingdings"/>
                  </a:rPr>
                  <a:t>chọn</a:t>
                </a:r>
                <a:r>
                  <a:rPr lang="nb-NO" kern="0" dirty="0">
                    <a:sym typeface="Wingdings"/>
                  </a:rPr>
                  <a:t> </a:t>
                </a:r>
                <a:r>
                  <a:rPr lang="mr-IN" kern="0" dirty="0">
                    <a:sym typeface="Wingdings"/>
                  </a:rPr>
                  <a:t>…</a:t>
                </a:r>
                <a:endParaRPr lang="nb-NO" kern="0" dirty="0"/>
              </a:p>
              <a:p>
                <a:endParaRPr lang="vi-VN" kern="0" dirty="0"/>
              </a:p>
              <a:p>
                <a:pPr>
                  <a:buFont typeface="Wingdings" charset="2"/>
                  <a:buChar char="Ø"/>
                </a:pPr>
                <a:r>
                  <a:rPr lang="vi-VN" kern="0" dirty="0"/>
                  <a:t>Proportional selection còn được gọi là Roulette wheel selection.</a:t>
                </a:r>
                <a:endParaRPr lang="uk-UA" kern="0" dirty="0"/>
              </a:p>
              <a:p>
                <a:endParaRPr lang="is-IS" kern="0" dirty="0"/>
              </a:p>
              <a:p>
                <a:endParaRPr lang="is-IS" kern="0" dirty="0"/>
              </a:p>
              <a:p>
                <a:endParaRPr lang="en-US" kern="0" dirty="0"/>
              </a:p>
              <a:p>
                <a:endParaRPr lang="en-US" kern="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2082" y="1943100"/>
                <a:ext cx="3644535" cy="4114800"/>
              </a:xfrm>
              <a:prstGeom prst="rect">
                <a:avLst/>
              </a:prstGeom>
              <a:blipFill rotWithShape="0">
                <a:blip r:embed="rId3"/>
                <a:stretch>
                  <a:fillRect l="-2508" t="-1185" r="-1171" b="-69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903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(Variation)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: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thực</a:t>
                </a:r>
                <a:r>
                  <a:rPr lang="en-US" dirty="0"/>
                  <a:t> </a:t>
                </a:r>
                <a:r>
                  <a:rPr lang="en-US" dirty="0" err="1"/>
                  <a:t>hiện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lựa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 (selection set) </a:t>
                </a:r>
                <a:r>
                  <a:rPr lang="en-US" dirty="0" err="1"/>
                  <a:t>nhằm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mới</a:t>
                </a:r>
                <a:r>
                  <a:rPr lang="en-US" dirty="0"/>
                  <a:t> (offspring) </a:t>
                </a:r>
                <a:r>
                  <a:rPr lang="en-US" dirty="0" err="1"/>
                  <a:t>từ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cha </a:t>
                </a:r>
                <a:r>
                  <a:rPr lang="en-US" dirty="0" err="1"/>
                  <a:t>mẹ</a:t>
                </a:r>
                <a:r>
                  <a:rPr lang="en-US" dirty="0"/>
                  <a:t> (parents).</a:t>
                </a:r>
              </a:p>
              <a:p>
                <a:endParaRPr lang="en-US" dirty="0"/>
              </a:p>
              <a:p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di </a:t>
                </a:r>
                <a:r>
                  <a:rPr lang="en-US" dirty="0" err="1"/>
                  <a:t>truyền</a:t>
                </a:r>
                <a:r>
                  <a:rPr lang="en-US" dirty="0"/>
                  <a:t> GA </a:t>
                </a:r>
                <a:r>
                  <a:rPr lang="en-US" dirty="0" err="1"/>
                  <a:t>có</a:t>
                </a:r>
                <a:r>
                  <a:rPr lang="en-US" dirty="0"/>
                  <a:t> 2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chính</a:t>
                </a:r>
                <a:r>
                  <a:rPr lang="en-US" dirty="0"/>
                  <a:t>: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/>
                  <a:t>Lai </a:t>
                </a:r>
                <a:r>
                  <a:rPr lang="en-US" dirty="0" err="1"/>
                  <a:t>ghép</a:t>
                </a:r>
                <a:r>
                  <a:rPr lang="en-US" dirty="0"/>
                  <a:t> (crossover), </a:t>
                </a:r>
                <a:r>
                  <a:rPr lang="en-US" dirty="0" err="1"/>
                  <a:t>còn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gọi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Tái</a:t>
                </a:r>
                <a:r>
                  <a:rPr lang="en-US" dirty="0"/>
                  <a:t> </a:t>
                </a:r>
                <a:r>
                  <a:rPr lang="en-US" dirty="0" err="1"/>
                  <a:t>tổ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 (recombination).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Đột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(mutation)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32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523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Lai </a:t>
            </a:r>
            <a:r>
              <a:rPr lang="en-US" dirty="0" err="1"/>
              <a:t>ghép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981200"/>
            <a:ext cx="8321039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Phép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/>
              <a:t>ghép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gen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)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33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10892"/>
              </p:ext>
            </p:extLst>
          </p:nvPr>
        </p:nvGraphicFramePr>
        <p:xfrm>
          <a:off x="148282" y="3487057"/>
          <a:ext cx="883920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Cá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cha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mẹ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(Parents)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Phép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lai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(Crossover)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Cá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thể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con (Offspring)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0 0 0 0 0 0 0 0 0 0 0 0 0 0 </a:t>
                      </a:r>
                    </a:p>
                    <a:p>
                      <a:pPr algn="ctr"/>
                      <a:r>
                        <a:rPr lang="en-US" b="1" dirty="0"/>
                        <a:t>1 1 1 1 1 1 1 1 1 1 1 1 1 1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Lai </a:t>
                      </a:r>
                      <a:r>
                        <a:rPr lang="en-US" dirty="0" err="1"/>
                        <a:t>một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br>
                        <a:rPr lang="en-US" dirty="0"/>
                      </a:br>
                      <a:r>
                        <a:rPr lang="en-US" dirty="0"/>
                        <a:t>(One-point crossover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1X)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0 0 0 0 0 </a:t>
                      </a:r>
                      <a:r>
                        <a:rPr lang="en-US" b="1" dirty="0"/>
                        <a:t>1 1 1 1 1 1 1 1 1</a:t>
                      </a:r>
                      <a:endParaRPr lang="en-US" b="0" dirty="0"/>
                    </a:p>
                    <a:p>
                      <a:pPr algn="ctr"/>
                      <a:r>
                        <a:rPr lang="en-US" b="1" dirty="0"/>
                        <a:t>1 1 1 1 1 </a:t>
                      </a:r>
                      <a:r>
                        <a:rPr lang="en-US" b="0" dirty="0"/>
                        <a:t>0 0 0 0 0 0 0 0 0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0 0 0 0 0 0 0 0 0 0 0 0 0 0 </a:t>
                      </a:r>
                    </a:p>
                    <a:p>
                      <a:pPr algn="ctr"/>
                      <a:r>
                        <a:rPr lang="en-US" b="1" dirty="0"/>
                        <a:t>1 1 1 1 1 1 1 1 1 1 1 1 1 1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Lai </a:t>
                      </a:r>
                      <a:r>
                        <a:rPr lang="en-US" dirty="0" err="1"/>
                        <a:t>hai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điểm</a:t>
                      </a:r>
                      <a:br>
                        <a:rPr lang="en-US" dirty="0"/>
                      </a:br>
                      <a:r>
                        <a:rPr lang="en-US" dirty="0"/>
                        <a:t>(Two-point crossover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2X)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0 0 0 </a:t>
                      </a:r>
                      <a:r>
                        <a:rPr lang="en-US" b="1" dirty="0"/>
                        <a:t>1 1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1 1 1 1 1 1 </a:t>
                      </a:r>
                      <a:r>
                        <a:rPr lang="en-US" b="0" dirty="0"/>
                        <a:t>0 0 0</a:t>
                      </a:r>
                    </a:p>
                    <a:p>
                      <a:pPr algn="ctr"/>
                      <a:r>
                        <a:rPr lang="en-US" b="1" dirty="0"/>
                        <a:t>1 1 1 </a:t>
                      </a:r>
                      <a:r>
                        <a:rPr lang="en-US" b="0" dirty="0"/>
                        <a:t>0 0</a:t>
                      </a:r>
                      <a:r>
                        <a:rPr lang="en-US" b="1" dirty="0"/>
                        <a:t> </a:t>
                      </a:r>
                      <a:r>
                        <a:rPr lang="en-US" b="0" dirty="0"/>
                        <a:t>0 0 0 0 0 0 </a:t>
                      </a:r>
                      <a:r>
                        <a:rPr lang="en-US" b="1" dirty="0"/>
                        <a:t>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0 0 0 0 0 0 0 0 0 0 0 0 0 0 </a:t>
                      </a:r>
                    </a:p>
                    <a:p>
                      <a:pPr algn="ctr"/>
                      <a:r>
                        <a:rPr lang="en-US" b="1" dirty="0"/>
                        <a:t>1 1 1 1 1 1 1 1 1 1 1 1 1 1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Lai </a:t>
                      </a:r>
                      <a:r>
                        <a:rPr lang="en-US" dirty="0" err="1"/>
                        <a:t>đồng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nhất</a:t>
                      </a:r>
                      <a:br>
                        <a:rPr lang="en-US" dirty="0"/>
                      </a:br>
                      <a:r>
                        <a:rPr lang="en-US" dirty="0"/>
                        <a:t>(Uniform crossover </a:t>
                      </a:r>
                      <a:r>
                        <a:rPr lang="mr-IN" dirty="0"/>
                        <a:t>–</a:t>
                      </a:r>
                      <a:r>
                        <a:rPr lang="en-US" dirty="0"/>
                        <a:t> UX)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  <a:r>
                        <a:rPr lang="en-US" b="0" dirty="0"/>
                        <a:t> 0 </a:t>
                      </a:r>
                      <a:r>
                        <a:rPr lang="en-US" b="1" dirty="0"/>
                        <a:t>1 1</a:t>
                      </a:r>
                      <a:r>
                        <a:rPr lang="en-US" b="0" dirty="0"/>
                        <a:t> 0 0 0 </a:t>
                      </a:r>
                      <a:r>
                        <a:rPr lang="en-US" b="1" dirty="0"/>
                        <a:t>1</a:t>
                      </a:r>
                      <a:r>
                        <a:rPr lang="en-US" b="0" dirty="0"/>
                        <a:t> 0 </a:t>
                      </a:r>
                      <a:r>
                        <a:rPr lang="en-US" b="1" dirty="0"/>
                        <a:t>1 1</a:t>
                      </a:r>
                      <a:r>
                        <a:rPr lang="en-US" b="0" dirty="0"/>
                        <a:t> 0 </a:t>
                      </a:r>
                      <a:r>
                        <a:rPr lang="en-US" b="1" dirty="0"/>
                        <a:t>1</a:t>
                      </a:r>
                      <a:r>
                        <a:rPr lang="en-US" b="0" dirty="0"/>
                        <a:t> 0 </a:t>
                      </a:r>
                    </a:p>
                    <a:p>
                      <a:pPr algn="ctr"/>
                      <a:r>
                        <a:rPr lang="en-US" b="0" dirty="0"/>
                        <a:t>0</a:t>
                      </a:r>
                      <a:r>
                        <a:rPr lang="en-US" b="1" dirty="0"/>
                        <a:t> 1 </a:t>
                      </a:r>
                      <a:r>
                        <a:rPr lang="en-US" b="0" dirty="0"/>
                        <a:t>0 0</a:t>
                      </a:r>
                      <a:r>
                        <a:rPr lang="en-US" b="1" dirty="0"/>
                        <a:t> 1 1 1 </a:t>
                      </a:r>
                      <a:r>
                        <a:rPr lang="en-US" b="0" dirty="0"/>
                        <a:t>0</a:t>
                      </a:r>
                      <a:r>
                        <a:rPr lang="en-US" b="1" dirty="0"/>
                        <a:t> 1 </a:t>
                      </a:r>
                      <a:r>
                        <a:rPr lang="en-US" b="0" dirty="0"/>
                        <a:t>0 0</a:t>
                      </a:r>
                      <a:r>
                        <a:rPr lang="en-US" b="1" dirty="0"/>
                        <a:t> 1 </a:t>
                      </a:r>
                      <a:r>
                        <a:rPr lang="en-US" b="0" dirty="0"/>
                        <a:t>0</a:t>
                      </a:r>
                      <a:r>
                        <a:rPr lang="en-US" b="1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22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một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34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87160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một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35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023360" y="194636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9194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một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36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72345" y="4800837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Straight Connector 12"/>
          <p:cNvCxnSpPr/>
          <p:nvPr/>
        </p:nvCxnSpPr>
        <p:spPr>
          <a:xfrm>
            <a:off x="4023360" y="194636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023360" y="4511040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rved Left Arrow 2"/>
          <p:cNvSpPr/>
          <p:nvPr/>
        </p:nvSpPr>
        <p:spPr>
          <a:xfrm>
            <a:off x="7432766" y="3069771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881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hai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37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9638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hai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38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487783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87439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452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Lai hai điểm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39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72345" y="2310185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872345" y="4800837"/>
          <a:ext cx="539931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993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487783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87439" y="2007326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487783" y="4511040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191792" y="4511040"/>
            <a:ext cx="0" cy="1737360"/>
          </a:xfrm>
          <a:prstGeom prst="line">
            <a:avLst/>
          </a:prstGeom>
          <a:ln w="635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rved Left Arrow 14"/>
          <p:cNvSpPr/>
          <p:nvPr/>
        </p:nvSpPr>
        <p:spPr>
          <a:xfrm>
            <a:off x="7432766" y="3069771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514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(Optimization)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 b="1" dirty="0"/>
                  <a:t>Ví dụ 1:</a:t>
                </a:r>
              </a:p>
              <a:p>
                <a:pPr marL="0" indent="0">
                  <a:buNone/>
                </a:pPr>
                <a:r>
                  <a:rPr lang="vi-VN" dirty="0"/>
                  <a:t>Cho hàm số </a:t>
                </a:r>
                <a14:m>
                  <m:oMath xmlns:m="http://schemas.openxmlformats.org/officeDocument/2006/math">
                    <m:r>
                      <a:rPr lang="vi-VN" b="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vi-VN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vi-VN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vi-VN" b="0" i="1" dirty="0" smtClean="0">
                            <a:latin typeface="Cambria Math" charset="0"/>
                          </a:rPr>
                          <m:t>−0.5)</m:t>
                        </m:r>
                      </m:e>
                      <m:sup>
                        <m:r>
                          <a:rPr lang="vi-VN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trên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vi-VN" b="1" dirty="0"/>
                  <a:t>Cách giải ?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518219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Lai đồng nhất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40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31459"/>
              </p:ext>
            </p:extLst>
          </p:nvPr>
        </p:nvGraphicFramePr>
        <p:xfrm>
          <a:off x="1705235" y="2310185"/>
          <a:ext cx="556642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8245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Lai đồng nhất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41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705235" y="2310185"/>
          <a:ext cx="556642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05235" y="3881586"/>
          <a:ext cx="5566420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0.49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83121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Lai đồng nhất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42</a:t>
            </a:fld>
            <a:endParaRPr lang="en-GB" altLang="x-none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831459"/>
              </p:ext>
            </p:extLst>
          </p:nvPr>
        </p:nvGraphicFramePr>
        <p:xfrm>
          <a:off x="1705235" y="2310185"/>
          <a:ext cx="556642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6528"/>
              </p:ext>
            </p:extLst>
          </p:nvPr>
        </p:nvGraphicFramePr>
        <p:xfrm>
          <a:off x="1705235" y="4800837"/>
          <a:ext cx="5566420" cy="1013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038080"/>
              </p:ext>
            </p:extLst>
          </p:nvPr>
        </p:nvGraphicFramePr>
        <p:xfrm>
          <a:off x="1705235" y="3881586"/>
          <a:ext cx="5566420" cy="3936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66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621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0.14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0.67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0.49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0.72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0.53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0.03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0.91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Curved Left Arrow 11"/>
          <p:cNvSpPr/>
          <p:nvPr/>
        </p:nvSpPr>
        <p:spPr>
          <a:xfrm>
            <a:off x="7432766" y="3069771"/>
            <a:ext cx="1025434" cy="21031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5942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Lai </a:t>
            </a:r>
            <a:r>
              <a:rPr lang="en-US" dirty="0" err="1"/>
              <a:t>ghép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0263" y="1981200"/>
                <a:ext cx="8321039" cy="4114800"/>
              </a:xfrm>
            </p:spPr>
            <p:txBody>
              <a:bodyPr/>
              <a:lstStyle/>
              <a:p>
                <a:r>
                  <a:rPr lang="en-US" dirty="0" err="1"/>
                  <a:t>Lựa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lai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Ghép</a:t>
                </a:r>
                <a:r>
                  <a:rPr lang="en-US" dirty="0"/>
                  <a:t> </a:t>
                </a:r>
                <a:r>
                  <a:rPr lang="en-US" dirty="0" err="1"/>
                  <a:t>cặp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tập</a:t>
                </a:r>
                <a:r>
                  <a:rPr lang="en-US" dirty="0"/>
                  <a:t> </a:t>
                </a:r>
                <a:r>
                  <a:rPr lang="en-US" dirty="0" err="1"/>
                  <a:t>lựa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𝑆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mỗi</a:t>
                </a:r>
                <a:r>
                  <a:rPr lang="en-US" dirty="0"/>
                  <a:t> </a:t>
                </a:r>
                <a:r>
                  <a:rPr lang="en-US" dirty="0" err="1"/>
                  <a:t>cặp</a:t>
                </a:r>
                <a:r>
                  <a:rPr lang="en-US" dirty="0"/>
                  <a:t> </a:t>
                </a:r>
                <a:r>
                  <a:rPr lang="en-US" dirty="0" err="1"/>
                  <a:t>đôi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cha </a:t>
                </a:r>
                <a:r>
                  <a:rPr lang="en-US" dirty="0" err="1"/>
                  <a:t>mẹ</a:t>
                </a:r>
                <a:r>
                  <a:rPr lang="en-US" dirty="0"/>
                  <a:t>, </a:t>
                </a:r>
                <a:r>
                  <a:rPr lang="en-US" dirty="0" err="1"/>
                  <a:t>phát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1 </a:t>
                </a:r>
                <a:r>
                  <a:rPr lang="en-US" dirty="0" err="1"/>
                  <a:t>số</a:t>
                </a:r>
                <a:r>
                  <a:rPr lang="en-US" dirty="0"/>
                  <a:t> thực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𝑟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∈[0..1)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𝑟</m:t>
                    </m:r>
                    <m:r>
                      <a:rPr lang="vi-VN" b="0" i="1" smtClean="0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tiến</a:t>
                </a:r>
                <a:r>
                  <a:rPr lang="en-US" dirty="0"/>
                  <a:t> </a:t>
                </a:r>
                <a:r>
                  <a:rPr lang="en-US" dirty="0" err="1"/>
                  <a:t>hành</a:t>
                </a:r>
                <a:r>
                  <a:rPr lang="en-US" dirty="0"/>
                  <a:t> </a:t>
                </a:r>
                <a:r>
                  <a:rPr lang="en-US" dirty="0" err="1"/>
                  <a:t>phép</a:t>
                </a:r>
                <a:r>
                  <a:rPr lang="en-US" dirty="0"/>
                  <a:t> </a:t>
                </a:r>
                <a:r>
                  <a:rPr lang="en-US" dirty="0" err="1"/>
                  <a:t>lai</a:t>
                </a:r>
                <a:r>
                  <a:rPr lang="en-US" dirty="0"/>
                  <a:t>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2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con </a:t>
                </a:r>
                <a:r>
                  <a:rPr lang="en-US" dirty="0" err="1"/>
                  <a:t>mới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, 2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con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sao</a:t>
                </a:r>
                <a:r>
                  <a:rPr lang="en-US" dirty="0"/>
                  <a:t> </a:t>
                </a:r>
                <a:r>
                  <a:rPr lang="en-US" dirty="0" err="1"/>
                  <a:t>chép</a:t>
                </a:r>
                <a:r>
                  <a:rPr lang="en-US" dirty="0"/>
                  <a:t> (clone) </a:t>
                </a:r>
                <a:r>
                  <a:rPr lang="en-US" dirty="0" err="1"/>
                  <a:t>của</a:t>
                </a:r>
                <a:r>
                  <a:rPr lang="en-US" dirty="0"/>
                  <a:t> 2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cha </a:t>
                </a:r>
                <a:r>
                  <a:rPr lang="en-US" dirty="0" err="1"/>
                  <a:t>mẹ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263" y="1981200"/>
                <a:ext cx="8321039" cy="4114800"/>
              </a:xfrm>
              <a:blipFill rotWithShape="0">
                <a:blip r:embed="rId2"/>
                <a:stretch>
                  <a:fillRect l="-952" t="-1185" r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43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185109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Phép </a:t>
                </a:r>
                <a:r>
                  <a:rPr lang="en-US" dirty="0" err="1"/>
                  <a:t>đột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: </a:t>
                </a:r>
                <a:r>
                  <a:rPr lang="en-US" dirty="0" err="1"/>
                  <a:t>Tạo</a:t>
                </a:r>
                <a:r>
                  <a:rPr lang="en-US" dirty="0"/>
                  <a:t> </a:t>
                </a:r>
                <a:r>
                  <a:rPr lang="en-US" dirty="0" err="1"/>
                  <a:t>ra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mới</a:t>
                </a:r>
                <a:r>
                  <a:rPr lang="en-US" dirty="0"/>
                  <a:t>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cách</a:t>
                </a:r>
                <a:r>
                  <a:rPr lang="en-US" dirty="0"/>
                  <a:t> </a:t>
                </a:r>
                <a:r>
                  <a:rPr lang="en-US" dirty="0" err="1"/>
                  <a:t>phát</a:t>
                </a:r>
                <a:r>
                  <a:rPr lang="en-US" dirty="0"/>
                  <a:t>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những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:r>
                  <a:rPr lang="en-US" dirty="0" err="1"/>
                  <a:t>đổi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:r>
                  <a:rPr lang="en-US" dirty="0" err="1"/>
                  <a:t>kiểu</a:t>
                </a:r>
                <a:r>
                  <a:rPr lang="en-US" dirty="0"/>
                  <a:t> gen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trong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:r>
                  <a:rPr lang="en-US" dirty="0" err="1"/>
                  <a:t>Lựa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</a:t>
                </a:r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đột</a:t>
                </a:r>
                <a:r>
                  <a:rPr lang="en-US" dirty="0"/>
                  <a:t> </a:t>
                </a:r>
                <a:r>
                  <a:rPr lang="en-US" dirty="0" err="1"/>
                  <a:t>biến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vi-VN" b="0" dirty="0"/>
                  <a:t> (thường nhỏ). </a:t>
                </a:r>
              </a:p>
              <a:p>
                <a:r>
                  <a:rPr lang="vi-VN" dirty="0"/>
                  <a:t>Với mỗi bit của từng cá thể, </a:t>
                </a:r>
                <a:r>
                  <a:rPr lang="en-US" dirty="0"/>
                  <a:t>phát </a:t>
                </a:r>
                <a:r>
                  <a:rPr lang="en-US" dirty="0" err="1"/>
                  <a:t>sinh</a:t>
                </a:r>
                <a:r>
                  <a:rPr lang="en-US" dirty="0"/>
                  <a:t> </a:t>
                </a:r>
                <a:r>
                  <a:rPr lang="en-US" dirty="0" err="1"/>
                  <a:t>ngẫu</a:t>
                </a:r>
                <a:r>
                  <a:rPr lang="en-US" dirty="0"/>
                  <a:t> </a:t>
                </a:r>
                <a:r>
                  <a:rPr lang="en-US" dirty="0" err="1"/>
                  <a:t>nhiên</a:t>
                </a:r>
                <a:r>
                  <a:rPr lang="en-US" dirty="0"/>
                  <a:t> 1 </a:t>
                </a:r>
                <a:r>
                  <a:rPr lang="en-US" dirty="0" err="1"/>
                  <a:t>số</a:t>
                </a:r>
                <a:r>
                  <a:rPr lang="en-US" dirty="0"/>
                  <a:t> thực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𝑟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</a:rPr>
                      <m:t>∈[0..1)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Nếu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𝑟</m:t>
                    </m:r>
                    <m:r>
                      <a:rPr lang="vi-VN" i="1">
                        <a:latin typeface="Cambria Math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b="0" i="1" smtClean="0">
                            <a:latin typeface="Cambria Math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đảo</a:t>
                </a:r>
                <a:r>
                  <a:rPr lang="en-US" dirty="0"/>
                  <a:t> </a:t>
                </a: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bit (0</a:t>
                </a:r>
                <a:r>
                  <a:rPr lang="en-US" dirty="0">
                    <a:sym typeface="Wingdings"/>
                  </a:rPr>
                  <a:t>1 </a:t>
                </a:r>
                <a:r>
                  <a:rPr lang="en-US" dirty="0" err="1">
                    <a:sym typeface="Wingdings"/>
                  </a:rPr>
                  <a:t>hoặc</a:t>
                </a:r>
                <a:r>
                  <a:rPr lang="en-US" dirty="0">
                    <a:sym typeface="Wingdings"/>
                  </a:rPr>
                  <a:t> 10)</a:t>
                </a:r>
                <a:r>
                  <a:rPr lang="en-US" dirty="0"/>
                  <a:t>.</a:t>
                </a:r>
              </a:p>
              <a:p>
                <a:pPr>
                  <a:buFont typeface="Wingdings" charset="2"/>
                  <a:buChar char="Ø"/>
                </a:pPr>
                <a:r>
                  <a:rPr lang="en-US" dirty="0" err="1"/>
                  <a:t>Ngược</a:t>
                </a:r>
                <a:r>
                  <a:rPr lang="en-US" dirty="0"/>
                  <a:t> </a:t>
                </a:r>
                <a:r>
                  <a:rPr lang="en-US" dirty="0" err="1"/>
                  <a:t>lại</a:t>
                </a:r>
                <a:r>
                  <a:rPr lang="en-US" dirty="0"/>
                  <a:t>, </a:t>
                </a:r>
                <a:r>
                  <a:rPr lang="en-US" dirty="0" err="1"/>
                  <a:t>giữ</a:t>
                </a:r>
                <a:r>
                  <a:rPr lang="en-US" dirty="0"/>
                  <a:t> </a:t>
                </a:r>
                <a:r>
                  <a:rPr lang="en-US" dirty="0" err="1"/>
                  <a:t>nguyên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bit.</a:t>
                </a:r>
              </a:p>
              <a:p>
                <a:endParaRPr lang="vi-V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 r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44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27781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45</a:t>
            </a:fld>
            <a:endParaRPr lang="en-GB" altLang="x-none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đột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0.05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17866" y="2847702"/>
          <a:ext cx="3640180" cy="30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2838993"/>
          <a:ext cx="3640180" cy="304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40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657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0188" marR="80188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4069080" y="4173571"/>
            <a:ext cx="1149531" cy="389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21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dừng</a:t>
            </a:r>
            <a:r>
              <a:rPr lang="en-US" dirty="0"/>
              <a:t> (Termination)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85255"/>
            <a:ext cx="7772400" cy="4114800"/>
          </a:xfrm>
        </p:spPr>
        <p:txBody>
          <a:bodyPr/>
          <a:lstStyle/>
          <a:p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hết</a:t>
            </a:r>
            <a:r>
              <a:rPr lang="en-US" sz="2200" dirty="0"/>
              <a:t> </a:t>
            </a:r>
            <a:r>
              <a:rPr lang="en-US" sz="2200" dirty="0" err="1"/>
              <a:t>tài</a:t>
            </a:r>
            <a:r>
              <a:rPr lang="en-US" sz="2200" dirty="0"/>
              <a:t> </a:t>
            </a:r>
            <a:r>
              <a:rPr lang="en-US" sz="2200" dirty="0" err="1"/>
              <a:t>nguyên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gian</a:t>
            </a:r>
            <a:r>
              <a:rPr lang="en-US" sz="2200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lần</a:t>
            </a:r>
            <a:r>
              <a:rPr lang="en-US" sz="2200" dirty="0"/>
              <a:t> </a:t>
            </a:r>
            <a:r>
              <a:rPr lang="en-US" sz="2200" dirty="0" err="1"/>
              <a:t>gọi</a:t>
            </a:r>
            <a:r>
              <a:rPr lang="en-US" sz="2200" dirty="0"/>
              <a:t> </a:t>
            </a:r>
            <a:r>
              <a:rPr lang="en-US" sz="2200" dirty="0" err="1"/>
              <a:t>hàm</a:t>
            </a:r>
            <a:r>
              <a:rPr lang="en-US" sz="2200" dirty="0"/>
              <a:t> </a:t>
            </a:r>
            <a:r>
              <a:rPr lang="en-US" sz="2200" dirty="0" err="1"/>
              <a:t>lượng</a:t>
            </a:r>
            <a:r>
              <a:rPr lang="en-US" sz="2200" dirty="0"/>
              <a:t> </a:t>
            </a:r>
            <a:r>
              <a:rPr lang="en-US" sz="2200" dirty="0" err="1"/>
              <a:t>giá</a:t>
            </a:r>
            <a:r>
              <a:rPr lang="en-US" sz="2200" dirty="0"/>
              <a:t> (evaluation function calls).</a:t>
            </a:r>
          </a:p>
          <a:p>
            <a:endParaRPr lang="en-US" sz="2200" dirty="0"/>
          </a:p>
          <a:p>
            <a:r>
              <a:rPr lang="en-US" sz="2200" dirty="0" err="1"/>
              <a:t>Quần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còn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đa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 (diversity).</a:t>
            </a:r>
          </a:p>
          <a:p>
            <a:pPr>
              <a:buFont typeface="Wingdings" charset="2"/>
              <a:buChar char="Ø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cá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quần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về</a:t>
            </a:r>
            <a:r>
              <a:rPr lang="en-US" sz="2200" dirty="0"/>
              <a:t> </a:t>
            </a:r>
            <a:r>
              <a:rPr lang="en-US" sz="2200" dirty="0" err="1"/>
              <a:t>kiểu</a:t>
            </a:r>
            <a:r>
              <a:rPr lang="en-US" sz="2200" dirty="0"/>
              <a:t> gen.</a:t>
            </a:r>
          </a:p>
          <a:p>
            <a:pPr>
              <a:buFont typeface="Wingdings" charset="2"/>
              <a:buChar char="Ø"/>
            </a:pP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cá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</a:t>
            </a:r>
            <a:r>
              <a:rPr lang="en-US" sz="2200" dirty="0" err="1"/>
              <a:t>quần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thích</a:t>
            </a:r>
            <a:r>
              <a:rPr lang="en-US" sz="2200" dirty="0"/>
              <a:t> </a:t>
            </a:r>
            <a:r>
              <a:rPr lang="en-US" sz="2200" dirty="0" err="1"/>
              <a:t>nghi</a:t>
            </a:r>
            <a:r>
              <a:rPr lang="en-US" sz="2200" dirty="0"/>
              <a:t> </a:t>
            </a:r>
            <a:r>
              <a:rPr lang="en-US" sz="2200" dirty="0" err="1"/>
              <a:t>gần</a:t>
            </a:r>
            <a:r>
              <a:rPr lang="en-US" sz="2200" dirty="0"/>
              <a:t> </a:t>
            </a:r>
            <a:r>
              <a:rPr lang="en-US" sz="2200" dirty="0" err="1"/>
              <a:t>giống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Đạt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thích</a:t>
            </a:r>
            <a:r>
              <a:rPr lang="en-US" sz="2200" dirty="0"/>
              <a:t> </a:t>
            </a:r>
            <a:r>
              <a:rPr lang="en-US" sz="2200" dirty="0" err="1"/>
              <a:t>nghi</a:t>
            </a:r>
            <a:r>
              <a:rPr lang="en-US" sz="2200" dirty="0"/>
              <a:t> </a:t>
            </a:r>
            <a:r>
              <a:rPr lang="en-US" sz="2200" dirty="0" err="1"/>
              <a:t>mong</a:t>
            </a:r>
            <a:r>
              <a:rPr lang="en-US" sz="2200" dirty="0"/>
              <a:t> </a:t>
            </a:r>
            <a:r>
              <a:rPr lang="en-US" sz="2200" dirty="0" err="1"/>
              <a:t>muốn</a:t>
            </a:r>
            <a:r>
              <a:rPr lang="en-US" sz="2200" dirty="0"/>
              <a:t>.</a:t>
            </a:r>
          </a:p>
          <a:p>
            <a:pPr>
              <a:buFont typeface="Wingdings" charset="2"/>
              <a:buChar char="Ø"/>
            </a:pP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giải</a:t>
            </a:r>
            <a:r>
              <a:rPr lang="en-US" sz="2200" dirty="0"/>
              <a:t> </a:t>
            </a:r>
            <a:r>
              <a:rPr lang="en-US" sz="2200" dirty="0" err="1"/>
              <a:t>pháp</a:t>
            </a:r>
            <a:r>
              <a:rPr lang="en-US" sz="2200" dirty="0"/>
              <a:t> </a:t>
            </a:r>
            <a:r>
              <a:rPr lang="en-US" sz="2200" dirty="0" err="1"/>
              <a:t>chấp</a:t>
            </a:r>
            <a:r>
              <a:rPr lang="en-US" sz="2200" dirty="0"/>
              <a:t> </a:t>
            </a:r>
            <a:r>
              <a:rPr lang="en-US" sz="2200" dirty="0" err="1"/>
              <a:t>nhận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bài</a:t>
            </a:r>
            <a:r>
              <a:rPr lang="en-US" sz="2200" dirty="0"/>
              <a:t> </a:t>
            </a:r>
            <a:r>
              <a:rPr lang="en-US" sz="2200" dirty="0" err="1"/>
              <a:t>toán</a:t>
            </a:r>
            <a:r>
              <a:rPr lang="en-US" sz="2200" dirty="0"/>
              <a:t>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46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688153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47</a:t>
            </a:fld>
            <a:endParaRPr lang="en-GB" altLang="x-none" dirty="0"/>
          </a:p>
        </p:txBody>
      </p:sp>
      <p:sp>
        <p:nvSpPr>
          <p:cNvPr id="11" name="Rounded Rectangle 10"/>
          <p:cNvSpPr/>
          <p:nvPr/>
        </p:nvSpPr>
        <p:spPr>
          <a:xfrm>
            <a:off x="189407" y="3799383"/>
            <a:ext cx="2867302" cy="53993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CROSSOVER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09001" y="4825923"/>
            <a:ext cx="2847708" cy="539932"/>
          </a:xfrm>
          <a:prstGeom prst="roundRect">
            <a:avLst/>
          </a:prstGeom>
          <a:solidFill>
            <a:schemeClr val="accent5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MUTATION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9408" y="2817766"/>
            <a:ext cx="2867301" cy="53993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SELECTION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89409" y="5852463"/>
            <a:ext cx="2867300" cy="539932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FITNESS EVALUATION</a:t>
            </a:r>
          </a:p>
        </p:txBody>
      </p:sp>
      <p:sp>
        <p:nvSpPr>
          <p:cNvPr id="20" name="Decision 19"/>
          <p:cNvSpPr/>
          <p:nvPr/>
        </p:nvSpPr>
        <p:spPr>
          <a:xfrm>
            <a:off x="3766451" y="3995394"/>
            <a:ext cx="2429693" cy="1100495"/>
          </a:xfrm>
          <a:prstGeom prst="flowChartDecisio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STOPPING CHECK ?</a:t>
            </a:r>
          </a:p>
        </p:txBody>
      </p:sp>
      <p:cxnSp>
        <p:nvCxnSpPr>
          <p:cNvPr id="23" name="Elbow Connector 22"/>
          <p:cNvCxnSpPr>
            <a:stCxn id="14" idx="2"/>
            <a:endCxn id="20" idx="2"/>
          </p:cNvCxnSpPr>
          <p:nvPr/>
        </p:nvCxnSpPr>
        <p:spPr>
          <a:xfrm rot="5400000" flipH="1" flipV="1">
            <a:off x="2653925" y="4065022"/>
            <a:ext cx="1296506" cy="3358239"/>
          </a:xfrm>
          <a:prstGeom prst="bentConnector3">
            <a:avLst>
              <a:gd name="adj1" fmla="val -17632"/>
            </a:avLst>
          </a:prstGeom>
          <a:ln w="635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36" idx="2"/>
            <a:endCxn id="13" idx="0"/>
          </p:cNvCxnSpPr>
          <p:nvPr/>
        </p:nvCxnSpPr>
        <p:spPr>
          <a:xfrm flipH="1">
            <a:off x="1623059" y="2374993"/>
            <a:ext cx="9796" cy="44277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11" idx="0"/>
          </p:cNvCxnSpPr>
          <p:nvPr/>
        </p:nvCxnSpPr>
        <p:spPr>
          <a:xfrm flipH="1">
            <a:off x="1623058" y="3357698"/>
            <a:ext cx="1" cy="441685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2"/>
            <a:endCxn id="12" idx="0"/>
          </p:cNvCxnSpPr>
          <p:nvPr/>
        </p:nvCxnSpPr>
        <p:spPr>
          <a:xfrm>
            <a:off x="1623058" y="4339315"/>
            <a:ext cx="9797" cy="4866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2"/>
            <a:endCxn id="14" idx="0"/>
          </p:cNvCxnSpPr>
          <p:nvPr/>
        </p:nvCxnSpPr>
        <p:spPr>
          <a:xfrm flipH="1">
            <a:off x="1623059" y="5365855"/>
            <a:ext cx="9796" cy="4866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0" idx="0"/>
            <a:endCxn id="13" idx="3"/>
          </p:cNvCxnSpPr>
          <p:nvPr/>
        </p:nvCxnSpPr>
        <p:spPr>
          <a:xfrm rot="16200000" flipV="1">
            <a:off x="3565173" y="2579268"/>
            <a:ext cx="907662" cy="1924589"/>
          </a:xfrm>
          <a:prstGeom prst="bentConnector2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rminator 35"/>
          <p:cNvSpPr/>
          <p:nvPr/>
        </p:nvSpPr>
        <p:spPr>
          <a:xfrm>
            <a:off x="209001" y="1833426"/>
            <a:ext cx="2847708" cy="541567"/>
          </a:xfrm>
          <a:prstGeom prst="flowChartTerminator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INITIALIZATION</a:t>
            </a:r>
          </a:p>
        </p:txBody>
      </p:sp>
      <p:sp>
        <p:nvSpPr>
          <p:cNvPr id="40" name="Terminator 39"/>
          <p:cNvSpPr/>
          <p:nvPr/>
        </p:nvSpPr>
        <p:spPr>
          <a:xfrm>
            <a:off x="7334779" y="4274857"/>
            <a:ext cx="1619812" cy="541567"/>
          </a:xfrm>
          <a:prstGeom prst="flowChartTermina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STOP</a:t>
            </a:r>
            <a:endParaRPr lang="en-US" b="1" dirty="0"/>
          </a:p>
        </p:txBody>
      </p:sp>
      <p:cxnSp>
        <p:nvCxnSpPr>
          <p:cNvPr id="44" name="Elbow Connector 43"/>
          <p:cNvCxnSpPr>
            <a:stCxn id="20" idx="3"/>
            <a:endCxn id="40" idx="1"/>
          </p:cNvCxnSpPr>
          <p:nvPr/>
        </p:nvCxnSpPr>
        <p:spPr>
          <a:xfrm flipV="1">
            <a:off x="6196144" y="4545641"/>
            <a:ext cx="1138635" cy="1"/>
          </a:xfrm>
          <a:prstGeom prst="bent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396147" y="41409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070630" y="3327096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839222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863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177.0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48</a:t>
            </a:fld>
            <a:endParaRPr lang="en-GB" altLang="x-non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5921013"/>
              </p:ext>
            </p:extLst>
          </p:nvPr>
        </p:nvGraphicFramePr>
        <p:xfrm>
          <a:off x="2409734" y="2575922"/>
          <a:ext cx="4578532" cy="3505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89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Fitness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2050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5715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P1 </a:t>
            </a:r>
            <a:r>
              <a:rPr lang="en-US" dirty="0" err="1"/>
              <a:t>là</a:t>
            </a:r>
            <a:r>
              <a:rPr lang="en-US" dirty="0"/>
              <a:t> 318.8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49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96352"/>
              </p:ext>
            </p:extLst>
          </p:nvPr>
        </p:nvGraphicFramePr>
        <p:xfrm>
          <a:off x="181230" y="2552700"/>
          <a:ext cx="8855676" cy="3505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5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5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9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59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5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Fitness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Selection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Crossover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Mutation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Fitness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 </a:t>
                      </a:r>
                      <a:r>
                        <a:rPr lang="en-US" sz="2000" b="1" dirty="0"/>
                        <a:t>|</a:t>
                      </a:r>
                      <a:r>
                        <a:rPr lang="en-US" sz="2000" dirty="0"/>
                        <a:t> 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 </a:t>
                      </a:r>
                      <a:r>
                        <a:rPr lang="en-US" sz="2000" b="1" dirty="0"/>
                        <a:t>|</a:t>
                      </a:r>
                      <a:r>
                        <a:rPr lang="en-US" sz="2000" dirty="0"/>
                        <a:t>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 </a:t>
                      </a:r>
                      <a:r>
                        <a:rPr lang="en-US" sz="2000" b="1" dirty="0"/>
                        <a:t>|</a:t>
                      </a:r>
                      <a:r>
                        <a:rPr lang="en-US" sz="2000" dirty="0"/>
                        <a:t> 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 </a:t>
                      </a:r>
                      <a:r>
                        <a:rPr lang="en-US" sz="2000" b="1" dirty="0"/>
                        <a:t>|</a:t>
                      </a:r>
                      <a:r>
                        <a:rPr lang="en-US" sz="2000" dirty="0"/>
                        <a:t>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1000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 </a:t>
                      </a:r>
                      <a:r>
                        <a:rPr lang="en-US" sz="2000" b="1" dirty="0"/>
                        <a:t>|</a:t>
                      </a:r>
                      <a:r>
                        <a:rPr lang="en-US" sz="2000" dirty="0"/>
                        <a:t> 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00111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 </a:t>
                      </a:r>
                      <a:r>
                        <a:rPr lang="en-US" sz="2000" b="1" dirty="0"/>
                        <a:t>|</a:t>
                      </a:r>
                      <a:r>
                        <a:rPr lang="en-US" sz="2000" dirty="0"/>
                        <a:t> 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86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(Optimization)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vi-VN" b="1" dirty="0"/>
                  <a:t>Ví dụ 1:</a:t>
                </a:r>
              </a:p>
              <a:p>
                <a:pPr marL="0" indent="0">
                  <a:buNone/>
                </a:pPr>
                <a:r>
                  <a:rPr lang="vi-VN" dirty="0"/>
                  <a:t>Cho hàm số </a:t>
                </a:r>
                <a14:m>
                  <m:oMath xmlns:m="http://schemas.openxmlformats.org/officeDocument/2006/math">
                    <m:r>
                      <a:rPr lang="vi-VN" b="0" i="1" dirty="0" smtClean="0">
                        <a:latin typeface="Cambria Math" charset="0"/>
                      </a:rPr>
                      <m:t>𝑓</m:t>
                    </m:r>
                    <m:d>
                      <m:d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0" i="1" dirty="0" smtClean="0">
                            <a:latin typeface="Cambria Math" charset="0"/>
                          </a:rPr>
                          <m:t>𝑥</m:t>
                        </m:r>
                      </m:e>
                    </m:d>
                    <m:r>
                      <a:rPr lang="vi-VN" b="0" i="1" dirty="0" smtClean="0">
                        <a:latin typeface="Cambria Math" charset="0"/>
                      </a:rPr>
                      <m:t>=</m:t>
                    </m:r>
                    <m:sSup>
                      <m:sSupPr>
                        <m:ctrlPr>
                          <a:rPr lang="vi-V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b="0" i="1" dirty="0" smtClean="0">
                            <a:latin typeface="Cambria Math" charset="0"/>
                          </a:rPr>
                          <m:t>(</m:t>
                        </m:r>
                        <m:r>
                          <a:rPr lang="vi-VN" b="0" i="1" dirty="0" smtClean="0">
                            <a:latin typeface="Cambria Math" charset="0"/>
                          </a:rPr>
                          <m:t>𝑥</m:t>
                        </m:r>
                        <m:r>
                          <a:rPr lang="vi-VN" b="0" i="1" dirty="0" smtClean="0">
                            <a:latin typeface="Cambria Math" charset="0"/>
                          </a:rPr>
                          <m:t>−0.5)</m:t>
                        </m:r>
                      </m:e>
                      <m:sup>
                        <m:r>
                          <a:rPr lang="vi-VN" b="0" i="1" dirty="0" smtClean="0">
                            <a:latin typeface="Cambria Math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nhỏ</a:t>
                </a:r>
                <a:r>
                  <a:rPr lang="en-US" dirty="0"/>
                  <a:t> </a:t>
                </a:r>
                <a:r>
                  <a:rPr lang="en-US" dirty="0" err="1"/>
                  <a:t>nhất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trên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vi-VN" b="1" dirty="0"/>
                  <a:t>Cách giải: </a:t>
                </a:r>
                <a:r>
                  <a:rPr lang="vi-VN" dirty="0"/>
                  <a:t>Tính đạo hàm (derivative) của </a:t>
                </a:r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𝑓</m:t>
                    </m:r>
                  </m:oMath>
                </a14:m>
                <a:r>
                  <a:rPr lang="vi-VN" dirty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355661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5715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P2 </a:t>
            </a:r>
            <a:r>
              <a:rPr lang="en-US" dirty="0" err="1"/>
              <a:t>là</a:t>
            </a:r>
            <a:r>
              <a:rPr lang="en-US" dirty="0"/>
              <a:t> 426.3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50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350785"/>
              </p:ext>
            </p:extLst>
          </p:nvPr>
        </p:nvGraphicFramePr>
        <p:xfrm>
          <a:off x="164750" y="2552700"/>
          <a:ext cx="8839206" cy="3505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73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3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2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32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32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Fitness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Selection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Crossover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Mutation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Fitness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|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 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 |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495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5715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P3 </a:t>
            </a:r>
            <a:r>
              <a:rPr lang="en-US" dirty="0" err="1"/>
              <a:t>là</a:t>
            </a:r>
            <a:r>
              <a:rPr lang="en-US" dirty="0"/>
              <a:t> 654.5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51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931017"/>
              </p:ext>
            </p:extLst>
          </p:nvPr>
        </p:nvGraphicFramePr>
        <p:xfrm>
          <a:off x="197712" y="2552700"/>
          <a:ext cx="8814486" cy="3505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69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90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90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90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90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Fitness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Selection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Crossover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Mutation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Fitness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 |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 | 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 | 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10001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 | 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256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1111 |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 |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1674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5715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P4 </a:t>
            </a:r>
            <a:r>
              <a:rPr lang="en-US" dirty="0" err="1"/>
              <a:t>là</a:t>
            </a:r>
            <a:r>
              <a:rPr lang="en-US" dirty="0"/>
              <a:t> 862.0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52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91424"/>
              </p:ext>
            </p:extLst>
          </p:nvPr>
        </p:nvGraphicFramePr>
        <p:xfrm>
          <a:off x="255372" y="2552700"/>
          <a:ext cx="8707398" cy="350520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51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1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1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1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Fitness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Selection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Crossover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Mutation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Fitness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 | 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10010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324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 | 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576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 | 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841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441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 | 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 |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074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784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110 | 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sz="2000" b="1" dirty="0">
                          <a:solidFill>
                            <a:schemeClr val="bg2"/>
                          </a:solidFill>
                        </a:rPr>
                        <a:t>1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961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785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(Evolution)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quần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(population)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(individual).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thệ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con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ra.</a:t>
            </a:r>
            <a:endParaRPr lang="en-US" dirty="0"/>
          </a:p>
          <a:p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effectiveness).</a:t>
            </a:r>
          </a:p>
          <a:p>
            <a:r>
              <a:rPr lang="en-US" dirty="0"/>
              <a:t>“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song song”,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efficiency).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r>
              <a:rPr lang="en-US" dirty="0"/>
              <a:t>,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/>
              <a:t>vững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robustness).</a:t>
            </a:r>
          </a:p>
          <a:p>
            <a:r>
              <a:rPr lang="en-US" dirty="0" err="1"/>
              <a:t>Ý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,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(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simplicity).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53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99719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514" y="1981200"/>
            <a:ext cx="7935686" cy="41148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200" dirty="0"/>
              <a:t>Prof. dr. P.A.N. Bosman’s speech on </a:t>
            </a:r>
            <a:br>
              <a:rPr lang="en-US" sz="3200" dirty="0"/>
            </a:br>
            <a:r>
              <a:rPr lang="en-US" sz="3200" dirty="0"/>
              <a:t>Evolutionary Intelligence.</a:t>
            </a:r>
          </a:p>
          <a:p>
            <a:pPr marL="0" indent="0" algn="ctr">
              <a:buNone/>
            </a:pPr>
            <a:r>
              <a:rPr lang="en-US" sz="3200" dirty="0"/>
              <a:t>https://www.youtube.com/watch?v=sOyoYkkbDn0&amp;ab_channel=CentrumWiskunde%26Informatica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54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5220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(Optimization)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/>
              <a:t>Ví dụ 2:</a:t>
            </a:r>
          </a:p>
          <a:p>
            <a:pPr marL="0" indent="0">
              <a:buNone/>
            </a:pPr>
            <a:r>
              <a:rPr lang="vi-VN" dirty="0"/>
              <a:t>Cho đồ thị G(V,E) biểu diễn độ dài đường đi giữa các thành phố. Tìm đường đi ngắn nhất giữa 2 thành phố.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vi-VN" b="1" dirty="0"/>
              <a:t>Cách giải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7656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(Optimization)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b="1" dirty="0"/>
              <a:t>Ví dụ 2:</a:t>
            </a:r>
          </a:p>
          <a:p>
            <a:pPr marL="0" indent="0">
              <a:buNone/>
            </a:pPr>
            <a:r>
              <a:rPr lang="vi-VN" dirty="0"/>
              <a:t>Cho đồ thị G(V,E) biểu diễn độ dài đường đi giữa các thành phố. Tìm đường đi ngắn nhất giữa 2 thành phố.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vi-VN" b="1" dirty="0"/>
              <a:t>Cách giải: </a:t>
            </a:r>
            <a:r>
              <a:rPr lang="vi-VN" dirty="0"/>
              <a:t>Thuật toán Dijkstra.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990167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http://www.prostate.org.au/media/465106/hdr-brachytherap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0200" y="1803400"/>
            <a:ext cx="4762500" cy="450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reframingstudio.com/sites/default/files/styles/grootenbreed/public/projects/work__nucletron_pdr4.jpg?itok=rfjYt2a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538" y="3222649"/>
            <a:ext cx="4736062" cy="325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(Optimization)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4494" y="1749934"/>
            <a:ext cx="4723206" cy="2191464"/>
          </a:xfrm>
        </p:spPr>
        <p:txBody>
          <a:bodyPr/>
          <a:lstStyle/>
          <a:p>
            <a:pPr marL="0" indent="0">
              <a:buNone/>
            </a:pPr>
            <a:r>
              <a:rPr lang="vi-VN" b="1" dirty="0"/>
              <a:t>Ví dụ 3:</a:t>
            </a:r>
          </a:p>
          <a:p>
            <a:pPr marL="0" indent="0">
              <a:buNone/>
            </a:pPr>
            <a:r>
              <a:rPr lang="vi-VN" dirty="0"/>
              <a:t>Cho ảnh y khoa thể hiện cấu trúc tuyến tiền liệt của một bệnh nhân. Tìm giải pháp xạ trị ung thư tối ưu.</a:t>
            </a:r>
            <a:endParaRPr lang="en-US" dirty="0"/>
          </a:p>
          <a:p>
            <a:pPr marL="0" indent="0">
              <a:buNone/>
            </a:pPr>
            <a:r>
              <a:rPr lang="vi-VN" b="1" dirty="0"/>
              <a:t>Cách giải 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</a:t>
            </a:fld>
            <a:endParaRPr lang="en-GB" altLang="x-none"/>
          </a:p>
        </p:txBody>
      </p:sp>
      <p:sp>
        <p:nvSpPr>
          <p:cNvPr id="16" name="Vrije vorm 2"/>
          <p:cNvSpPr/>
          <p:nvPr/>
        </p:nvSpPr>
        <p:spPr>
          <a:xfrm>
            <a:off x="3456638" y="4104096"/>
            <a:ext cx="2394066" cy="441457"/>
          </a:xfrm>
          <a:custGeom>
            <a:avLst/>
            <a:gdLst>
              <a:gd name="connsiteX0" fmla="*/ 2394066 w 2394066"/>
              <a:gd name="connsiteY0" fmla="*/ 0 h 441457"/>
              <a:gd name="connsiteX1" fmla="*/ 1388226 w 2394066"/>
              <a:gd name="connsiteY1" fmla="*/ 407323 h 441457"/>
              <a:gd name="connsiteX2" fmla="*/ 0 w 2394066"/>
              <a:gd name="connsiteY2" fmla="*/ 390698 h 441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94066" h="441457">
                <a:moveTo>
                  <a:pt x="2394066" y="0"/>
                </a:moveTo>
                <a:cubicBezTo>
                  <a:pt x="2090651" y="171103"/>
                  <a:pt x="1787237" y="342207"/>
                  <a:pt x="1388226" y="407323"/>
                </a:cubicBezTo>
                <a:cubicBezTo>
                  <a:pt x="989215" y="472439"/>
                  <a:pt x="494607" y="431568"/>
                  <a:pt x="0" y="390698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Vrije vorm 8"/>
          <p:cNvSpPr/>
          <p:nvPr/>
        </p:nvSpPr>
        <p:spPr>
          <a:xfrm>
            <a:off x="3578348" y="3887932"/>
            <a:ext cx="2614096" cy="614370"/>
          </a:xfrm>
          <a:custGeom>
            <a:avLst/>
            <a:gdLst>
              <a:gd name="connsiteX0" fmla="*/ 2614096 w 2614096"/>
              <a:gd name="connsiteY0" fmla="*/ 0 h 614370"/>
              <a:gd name="connsiteX1" fmla="*/ 1466940 w 2614096"/>
              <a:gd name="connsiteY1" fmla="*/ 590204 h 614370"/>
              <a:gd name="connsiteX2" fmla="*/ 153529 w 2614096"/>
              <a:gd name="connsiteY2" fmla="*/ 498764 h 614370"/>
              <a:gd name="connsiteX3" fmla="*/ 78714 w 2614096"/>
              <a:gd name="connsiteY3" fmla="*/ 482139 h 61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14096" h="614370">
                <a:moveTo>
                  <a:pt x="2614096" y="0"/>
                </a:moveTo>
                <a:cubicBezTo>
                  <a:pt x="2245565" y="253538"/>
                  <a:pt x="1877035" y="507077"/>
                  <a:pt x="1466940" y="590204"/>
                </a:cubicBezTo>
                <a:cubicBezTo>
                  <a:pt x="1056845" y="673331"/>
                  <a:pt x="384900" y="516775"/>
                  <a:pt x="153529" y="498764"/>
                </a:cubicBezTo>
                <a:cubicBezTo>
                  <a:pt x="-77842" y="480753"/>
                  <a:pt x="436" y="481446"/>
                  <a:pt x="78714" y="482139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88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hoá</a:t>
            </a:r>
            <a:r>
              <a:rPr lang="en-US" dirty="0"/>
              <a:t> (Optimization)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/>
                  </a:rPr>
                  <a:t> </a:t>
                </a:r>
                <a:r>
                  <a:rPr lang="en-US" dirty="0" err="1">
                    <a:sym typeface="Wingdings"/>
                  </a:rPr>
                  <a:t>Phân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tích</a:t>
                </a:r>
                <a:r>
                  <a:rPr lang="en-US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kế</a:t>
                </a:r>
                <a:r>
                  <a:rPr lang="en-US" dirty="0"/>
                  <a:t> </a:t>
                </a:r>
                <a:r>
                  <a:rPr lang="en-US" dirty="0" err="1"/>
                  <a:t>và</a:t>
                </a:r>
                <a:r>
                  <a:rPr lang="en-US" dirty="0"/>
                  <a:t> </a:t>
                </a:r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dụng</a:t>
                </a:r>
                <a:r>
                  <a:rPr lang="en-US" dirty="0"/>
                  <a:t> </a:t>
                </a:r>
                <a:r>
                  <a:rPr lang="en-US" dirty="0" err="1"/>
                  <a:t>thuật</a:t>
                </a:r>
                <a:r>
                  <a:rPr lang="en-US" dirty="0"/>
                  <a:t> </a:t>
                </a:r>
                <a:r>
                  <a:rPr lang="en-US" dirty="0" err="1"/>
                  <a:t>giải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hợp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76600" y="2586445"/>
                <a:ext cx="2468877" cy="8621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 sz="4000" b="0" dirty="0">
                    <a:solidFill>
                      <a:schemeClr val="tx1"/>
                    </a:solidFill>
                  </a:rPr>
                  <a:t>Hàm số </a:t>
                </a:r>
                <a14:m>
                  <m:oMath xmlns:m="http://schemas.openxmlformats.org/officeDocument/2006/math">
                    <m:r>
                      <a:rPr lang="vi-VN" sz="40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𝑓</m:t>
                    </m:r>
                  </m:oMath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586445"/>
                <a:ext cx="2468877" cy="862148"/>
              </a:xfrm>
              <a:prstGeom prst="rect">
                <a:avLst/>
              </a:prstGeom>
              <a:blipFill rotWithShape="0">
                <a:blip r:embed="rId3"/>
                <a:stretch>
                  <a:fillRect l="-6373" t="-1370" b="-184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Arrow 6"/>
          <p:cNvSpPr/>
          <p:nvPr/>
        </p:nvSpPr>
        <p:spPr>
          <a:xfrm>
            <a:off x="2351314" y="2886891"/>
            <a:ext cx="925286" cy="2547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5753096" y="2886890"/>
            <a:ext cx="925286" cy="25472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802674" y="2680062"/>
                <a:ext cx="541021" cy="5617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3200" b="0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sz="3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674" y="2680062"/>
                <a:ext cx="541021" cy="5617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678382" y="2693124"/>
                <a:ext cx="937263" cy="56170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3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𝑓</m:t>
                    </m:r>
                    <m:r>
                      <a:rPr lang="vi-VN" sz="3200" b="0" i="1" smtClean="0">
                        <a:solidFill>
                          <a:schemeClr val="tx1"/>
                        </a:solidFill>
                        <a:latin typeface="Cambria Math" charset="0"/>
                      </a:rPr>
                      <m:t>(</m:t>
                    </m:r>
                    <m:r>
                      <m:rPr>
                        <m:sty m:val="p"/>
                      </m:rPr>
                      <a:rPr lang="vi-VN" sz="3200" i="1">
                        <a:solidFill>
                          <a:schemeClr val="tx1"/>
                        </a:solidFill>
                        <a:latin typeface="Cambria Math" charset="0"/>
                      </a:rPr>
                      <m:t>x</m:t>
                    </m:r>
                  </m:oMath>
                </a14:m>
                <a:r>
                  <a:rPr lang="en-US" sz="3200" i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382" y="2693124"/>
                <a:ext cx="937263" cy="561703"/>
              </a:xfrm>
              <a:prstGeom prst="rect">
                <a:avLst/>
              </a:prstGeom>
              <a:blipFill rotWithShape="0">
                <a:blip r:embed="rId5"/>
                <a:stretch>
                  <a:fillRect t="-17391" r="-15686" b="-358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201782" y="3684813"/>
            <a:ext cx="1468483" cy="5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412771" y="3684812"/>
            <a:ext cx="1468483" cy="5617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254348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3300"/>
      </a:lt2>
      <a:accent1>
        <a:srgbClr val="0000FF"/>
      </a:accent1>
      <a:accent2>
        <a:srgbClr val="66FF33"/>
      </a:accent2>
      <a:accent3>
        <a:srgbClr val="FFFFFF"/>
      </a:accent3>
      <a:accent4>
        <a:srgbClr val="000000"/>
      </a:accent4>
      <a:accent5>
        <a:srgbClr val="AAAAFF"/>
      </a:accent5>
      <a:accent6>
        <a:srgbClr val="5CE72D"/>
      </a:accent6>
      <a:hlink>
        <a:srgbClr val="00FFFF"/>
      </a:hlink>
      <a:folHlink>
        <a:srgbClr val="9900CC"/>
      </a:folHlink>
    </a:clrScheme>
    <a:fontScheme name="Default Design">
      <a:majorFont>
        <a:latin typeface="Albertus Medium"/>
        <a:ea typeface=""/>
        <a:cs typeface=""/>
      </a:majorFont>
      <a:minorFont>
        <a:latin typeface="Albertu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st3" id="{041ED441-BE67-0B43-BBEF-B26A93F90F93}" vid="{042F6C2F-F315-E247-B531-CED687C56E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Test3</Template>
  <TotalTime>3563</TotalTime>
  <Words>3718</Words>
  <Application>Microsoft Office PowerPoint</Application>
  <PresentationFormat>On-screen Show (4:3)</PresentationFormat>
  <Paragraphs>1097</Paragraphs>
  <Slides>54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Albertus Medium</vt:lpstr>
      <vt:lpstr>Arial</vt:lpstr>
      <vt:lpstr>Calibri</vt:lpstr>
      <vt:lpstr>Cambria Math</vt:lpstr>
      <vt:lpstr>Times New Roman</vt:lpstr>
      <vt:lpstr>Wingdings</vt:lpstr>
      <vt:lpstr>Default Design</vt:lpstr>
      <vt:lpstr>INTRODUCTION TO EVOLUTIONARY ALGORITHMS - GIỚI THIỆU CÁC THUẬT TOÁN TIẾN HÓA</vt:lpstr>
      <vt:lpstr>Tối ưu hoá (Optimization)</vt:lpstr>
      <vt:lpstr>Tối ưu hoá (Optimization)</vt:lpstr>
      <vt:lpstr>Tối ưu hoá (Optimization)</vt:lpstr>
      <vt:lpstr>Tối ưu hoá (Optimization)</vt:lpstr>
      <vt:lpstr>Tối ưu hoá (Optimization)</vt:lpstr>
      <vt:lpstr>Tối ưu hoá (Optimization)</vt:lpstr>
      <vt:lpstr>Tối ưu hoá (Optimization)</vt:lpstr>
      <vt:lpstr>Tối ưu hoá (Optimization)</vt:lpstr>
      <vt:lpstr>Tối ưu hoá (Optimization)</vt:lpstr>
      <vt:lpstr>Tối ưu hoá (Optimization)</vt:lpstr>
      <vt:lpstr>Tiến hoá (Evolution)</vt:lpstr>
      <vt:lpstr>Các thuật toán tiến hoá (Evolutionary Algorithms)</vt:lpstr>
      <vt:lpstr>Các thuật toán tiến hoá (Evolutionary Algorithms)</vt:lpstr>
      <vt:lpstr>Các thuật toán tiến hoá (Evolutionary Algorithms)</vt:lpstr>
      <vt:lpstr>Các thuật toán tiến hoá (Evolutionary Algorithms)</vt:lpstr>
      <vt:lpstr>Các thuật toán tiến hoá (Evolutionary Algorithms)</vt:lpstr>
      <vt:lpstr>Các thuật toán tiến hoá (Evolutionary Algorithms)</vt:lpstr>
      <vt:lpstr>Các thuật toán tiến hoá (cổ điển)</vt:lpstr>
      <vt:lpstr>Các thuật toán tiến hoá  với mô hình (Model-Based EAs)</vt:lpstr>
      <vt:lpstr>Các thuật toán lấy cảm hứng  từ sinh học (bio-inspired)</vt:lpstr>
      <vt:lpstr>Lưu ý</vt:lpstr>
      <vt:lpstr>Thuật giải di truyền  (Genetic Algorithm)</vt:lpstr>
      <vt:lpstr>Khởi tạo quần thể (Population Initialization)</vt:lpstr>
      <vt:lpstr>Khởi tạo quần thể (Population Initialization)</vt:lpstr>
      <vt:lpstr>Chọn lọc tỷ lệ (Proportional Selection)</vt:lpstr>
      <vt:lpstr>Chọn lọc tỷ lệ (Proportional Selection)</vt:lpstr>
      <vt:lpstr>Chọn lọc tỷ lệ (Proportional Selection)</vt:lpstr>
      <vt:lpstr>Chọn lọc theo tỷ lệ (Proportional Selection)</vt:lpstr>
      <vt:lpstr>Chọn lọc tỷ lệ (Proportional Selection)</vt:lpstr>
      <vt:lpstr>Chọn lọc tỷ lệ (Proportional Selection)</vt:lpstr>
      <vt:lpstr>Các phép biến đổi (Variation)</vt:lpstr>
      <vt:lpstr>Phép biến đổi – Lai ghép</vt:lpstr>
      <vt:lpstr>Lai một điểm</vt:lpstr>
      <vt:lpstr>Lai một điểm</vt:lpstr>
      <vt:lpstr>Lai một điểm</vt:lpstr>
      <vt:lpstr>Lai hai điểm</vt:lpstr>
      <vt:lpstr>Lai hai điểm</vt:lpstr>
      <vt:lpstr>Lai hai điểm</vt:lpstr>
      <vt:lpstr>Lai đồng nhất</vt:lpstr>
      <vt:lpstr>Lai đồng nhất</vt:lpstr>
      <vt:lpstr>Lai đồng nhất</vt:lpstr>
      <vt:lpstr>Phép biến đổi – Lai ghép</vt:lpstr>
      <vt:lpstr>Phép biến đổi – Đột biến</vt:lpstr>
      <vt:lpstr>Đột biến</vt:lpstr>
      <vt:lpstr>Điều kiện dừng (Termination)</vt:lpstr>
      <vt:lpstr>PowerPoint Presentation</vt:lpstr>
      <vt:lpstr>Ví dụ</vt:lpstr>
      <vt:lpstr>Ví dụ</vt:lpstr>
      <vt:lpstr>Ví dụ</vt:lpstr>
      <vt:lpstr>Ví dụ</vt:lpstr>
      <vt:lpstr>Ví dụ</vt:lpstr>
      <vt:lpstr>Tiến hoá (Evolution)</vt:lpstr>
      <vt:lpstr>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 Mạng neural và thuật giải di truyền</dc:title>
  <dc:creator>Hoang Luong</dc:creator>
  <cp:lastModifiedBy>Lương Ngọc Hoàng</cp:lastModifiedBy>
  <cp:revision>150</cp:revision>
  <dcterms:created xsi:type="dcterms:W3CDTF">2019-08-29T04:16:09Z</dcterms:created>
  <dcterms:modified xsi:type="dcterms:W3CDTF">2023-09-22T18:11:03Z</dcterms:modified>
</cp:coreProperties>
</file>