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4"/>
  </p:notesMasterIdLst>
  <p:sldIdLst>
    <p:sldId id="256" r:id="rId2"/>
    <p:sldId id="426" r:id="rId3"/>
    <p:sldId id="421" r:id="rId4"/>
    <p:sldId id="425" r:id="rId5"/>
    <p:sldId id="422" r:id="rId6"/>
    <p:sldId id="423" r:id="rId7"/>
    <p:sldId id="424" r:id="rId8"/>
    <p:sldId id="407" r:id="rId9"/>
    <p:sldId id="406" r:id="rId10"/>
    <p:sldId id="409" r:id="rId11"/>
    <p:sldId id="408" r:id="rId12"/>
    <p:sldId id="411" r:id="rId13"/>
    <p:sldId id="413" r:id="rId14"/>
    <p:sldId id="414" r:id="rId15"/>
    <p:sldId id="412" r:id="rId16"/>
    <p:sldId id="415" r:id="rId17"/>
    <p:sldId id="416" r:id="rId18"/>
    <p:sldId id="410" r:id="rId19"/>
    <p:sldId id="419" r:id="rId20"/>
    <p:sldId id="427" r:id="rId21"/>
    <p:sldId id="428" r:id="rId22"/>
    <p:sldId id="41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66"/>
    <p:restoredTop sz="94677"/>
  </p:normalViewPr>
  <p:slideViewPr>
    <p:cSldViewPr snapToGrid="0" snapToObjects="1">
      <p:cViewPr varScale="1">
        <p:scale>
          <a:sx n="162" d="100"/>
          <a:sy n="162" d="100"/>
        </p:scale>
        <p:origin x="21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Xác suất lựa chọn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9AA-4E7A-81A6-FCA99D40F51F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9AA-4E7A-81A6-FCA99D40F51F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9AA-4E7A-81A6-FCA99D40F51F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F9AA-4E7A-81A6-FCA99D40F51F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F9AA-4E7A-81A6-FCA99D40F51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Cá thể P0</c:v>
                </c:pt>
                <c:pt idx="1">
                  <c:v>Cá thể P1</c:v>
                </c:pt>
                <c:pt idx="2">
                  <c:v>Cá thể P2</c:v>
                </c:pt>
                <c:pt idx="3">
                  <c:v>Cá thể P3</c:v>
                </c:pt>
                <c:pt idx="4">
                  <c:v>Cá thể P4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9AA-4E7A-81A6-FCA99D40F51F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Xác suất lựa chọn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957-4010-B8E3-F83B8B74A52D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957-4010-B8E3-F83B8B74A52D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957-4010-B8E3-F83B8B74A52D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957-4010-B8E3-F83B8B74A52D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7957-4010-B8E3-F83B8B74A52D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7957-4010-B8E3-F83B8B74A52D}"/>
                </c:ext>
              </c:extLst>
            </c:dLbl>
            <c:dLbl>
              <c:idx val="1"/>
              <c:layout>
                <c:manualLayout>
                  <c:x val="1.0786002632859051E-16"/>
                  <c:y val="0.1415929203539821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957-4010-B8E3-F83B8B74A52D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7957-4010-B8E3-F83B8B74A52D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7957-4010-B8E3-F83B8B74A52D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7957-4010-B8E3-F83B8B74A52D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Cá thể P0</c:v>
                </c:pt>
                <c:pt idx="1">
                  <c:v>Cá thể P1</c:v>
                </c:pt>
                <c:pt idx="2">
                  <c:v>Cá thể P2</c:v>
                </c:pt>
                <c:pt idx="3">
                  <c:v>Cá thể P3</c:v>
                </c:pt>
                <c:pt idx="4">
                  <c:v>Cá thể P4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7957-4010-B8E3-F83B8B74A52D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Xác suất lựa chọn</c:v>
                </c:pt>
              </c:strCache>
            </c:strRef>
          </c:tx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941-44FE-B0CE-2C088A12AD62}"/>
              </c:ext>
            </c:extLst>
          </c:dPt>
          <c:dPt>
            <c:idx val="1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941-44FE-B0CE-2C088A12AD62}"/>
              </c:ext>
            </c:extLst>
          </c:dPt>
          <c:dPt>
            <c:idx val="2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941-44FE-B0CE-2C088A12AD62}"/>
              </c:ext>
            </c:extLst>
          </c:dPt>
          <c:dPt>
            <c:idx val="3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941-44FE-B0CE-2C088A12AD62}"/>
              </c:ext>
            </c:extLst>
          </c:dPt>
          <c:dPt>
            <c:idx val="4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941-44FE-B0CE-2C088A12AD6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F941-44FE-B0CE-2C088A12AD6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F941-44FE-B0CE-2C088A12AD6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F941-44FE-B0CE-2C088A12AD6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7-F941-44FE-B0CE-2C088A12AD62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F941-44FE-B0CE-2C088A12AD6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5"/>
                <c:pt idx="0">
                  <c:v>Cá thể P0</c:v>
                </c:pt>
                <c:pt idx="1">
                  <c:v>Cá thể P1</c:v>
                </c:pt>
                <c:pt idx="2">
                  <c:v>Cá thể P2</c:v>
                </c:pt>
                <c:pt idx="3">
                  <c:v>Cá thể P3</c:v>
                </c:pt>
                <c:pt idx="4">
                  <c:v>Cá thể P4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</c:v>
                </c:pt>
                <c:pt idx="1">
                  <c:v>4</c:v>
                </c:pt>
                <c:pt idx="2">
                  <c:v>3</c:v>
                </c:pt>
                <c:pt idx="3">
                  <c:v>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941-44FE-B0CE-2C088A12AD62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23909-64A7-254B-A1B8-4B84A95BB594}" type="datetimeFigureOut">
              <a:rPr lang="en-US" smtClean="0"/>
              <a:t>9/23/2023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952344-0C95-7646-BD4B-165B3DF57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7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B952344-0C95-7646-BD4B-165B3DF572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92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35D537-ACB1-2745-BDCC-9CCD282DF92B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1C93B8-5343-734F-BE28-D8EE108D782A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439D02-4DA6-3B4F-BF2F-10E25C36B06B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B4571-52F7-C141-BD35-690ADD4993E1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7D00E-DFC7-EF4F-9EFA-6140047CC8CB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89353-44AD-0940-8764-9307A1FB5A99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5901C1-3D64-394A-A326-1BD8AEE31D21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45A00A-76BD-F848-B88C-6EF1FDF32682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5EF334-4C30-C74A-972C-E7A7E9B41913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C87573-56BE-3C42-BBCC-97F692AEF131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79B52A-FE78-0345-9791-D979EE4E7D8D}" type="slidenum">
              <a:rPr lang="en-GB" altLang="x-none"/>
              <a:pPr/>
              <a:t>‹#›</a:t>
            </a:fld>
            <a:endParaRPr lang="en-GB" alt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9"/>
          <p:cNvSpPr>
            <a:spLocks noChangeArrowheads="1"/>
          </p:cNvSpPr>
          <p:nvPr/>
        </p:nvSpPr>
        <p:spPr bwMode="auto">
          <a:xfrm flipH="1">
            <a:off x="-541338" y="1752600"/>
            <a:ext cx="9685338" cy="28575"/>
          </a:xfrm>
          <a:prstGeom prst="homePlate">
            <a:avLst>
              <a:gd name="adj" fmla="val 590014"/>
            </a:avLst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  <a:endParaRPr lang="en-GB" altLang="x-none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  <a:endParaRPr lang="en-GB" altLang="x-none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5181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86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A269B76-62CE-5047-9F7A-5DDA529CBF74}" type="slidenum">
              <a:rPr lang="en-GB" altLang="x-none"/>
              <a:pPr/>
              <a:t>‹#›</a:t>
            </a:fld>
            <a:endParaRPr lang="en-GB" altLang="x-none"/>
          </a:p>
        </p:txBody>
      </p:sp>
      <p:pic>
        <p:nvPicPr>
          <p:cNvPr id="1032" name="Picture 9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9210" y="180388"/>
            <a:ext cx="1214438" cy="144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867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lbertus Medium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0703" y="2846388"/>
            <a:ext cx="8538835" cy="1470025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GENETIC ALGORITHM (POPOP)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-</a:t>
            </a:r>
            <a:br>
              <a:rPr lang="en-US" b="1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GIẢI THUẬT DI TRUYỀN (POPOP)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5D537-ACB1-2745-BDCC-9CCD282DF92B}" type="slidenum">
              <a:rPr lang="en-GB" altLang="x-none" smtClean="0"/>
              <a:pPr/>
              <a:t>1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56428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Ví </a:t>
                </a:r>
                <a:r>
                  <a:rPr lang="en-US" dirty="0" err="1"/>
                  <a:t>dụ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vi-VN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dirty="0"/>
                  <a:t> bit. </a:t>
                </a:r>
                <a:r>
                  <a:rPr lang="en-US" dirty="0" err="1"/>
                  <a:t>Tìm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1" i="1">
                        <a:latin typeface="Cambria Math" charset="0"/>
                      </a:rPr>
                      <m:t>𝒙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hàm</a:t>
                </a:r>
                <a:r>
                  <a:rPr lang="en-US" dirty="0"/>
                  <a:t> </a:t>
                </a:r>
                <a:r>
                  <a:rPr lang="en-US" dirty="0" err="1"/>
                  <a:t>OneMax</a:t>
                </a:r>
                <a:r>
                  <a:rPr lang="en-US" dirty="0"/>
                  <a:t> </a:t>
                </a:r>
                <a:r>
                  <a:rPr lang="en-US" dirty="0" err="1"/>
                  <a:t>đạt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tối</a:t>
                </a:r>
                <a:r>
                  <a:rPr lang="en-US" dirty="0"/>
                  <a:t> </a:t>
                </a:r>
                <a:r>
                  <a:rPr lang="en-US" dirty="0" err="1"/>
                  <a:t>đa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i="1" smtClean="0">
                              <a:latin typeface="Cambria Math" charset="0"/>
                            </a:rPr>
                            <m:t>O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charset="0"/>
                            </a:rPr>
                            <m:t>neMax</m:t>
                          </m:r>
                        </m:sub>
                      </m:sSub>
                      <m:d>
                        <m:dPr>
                          <m:ctrlPr>
                            <a:rPr lang="vi-V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vi-VN" b="1" i="1" smtClean="0">
                              <a:latin typeface="Cambria Math" charset="0"/>
                            </a:rPr>
                            <m:t>𝒙</m:t>
                          </m:r>
                        </m:e>
                      </m:d>
                      <m:r>
                        <a:rPr lang="vi-VN" b="0" i="1" smtClean="0"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s-I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vi-VN" b="0" i="1" smtClean="0">
                              <a:latin typeface="Cambria Math" charset="0"/>
                            </a:rPr>
                            <m:t>𝑖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vi-VN" b="0" i="1" smtClean="0">
                              <a:latin typeface="Cambria Math" charset="0"/>
                            </a:rPr>
                            <m:t>𝑙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b="0" i="1" smtClean="0">
                                  <a:latin typeface="Cambria Math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vi-VN" b="0" i="1" smtClean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55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10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372961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11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8480"/>
              </p:ext>
            </p:extLst>
          </p:nvPr>
        </p:nvGraphicFramePr>
        <p:xfrm>
          <a:off x="1174829" y="26433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77595"/>
              </p:ext>
            </p:extLst>
          </p:nvPr>
        </p:nvGraphicFramePr>
        <p:xfrm>
          <a:off x="1174829" y="36847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0928"/>
              </p:ext>
            </p:extLst>
          </p:nvPr>
        </p:nvGraphicFramePr>
        <p:xfrm>
          <a:off x="1174829" y="47261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24464"/>
              </p:ext>
            </p:extLst>
          </p:nvPr>
        </p:nvGraphicFramePr>
        <p:xfrm>
          <a:off x="1174829" y="57675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072068" y="1881181"/>
            <a:ext cx="275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Tournament Size = 2</a:t>
            </a:r>
          </a:p>
        </p:txBody>
      </p:sp>
    </p:spTree>
    <p:extLst>
      <p:ext uri="{BB962C8B-B14F-4D97-AF65-F5344CB8AC3E}">
        <p14:creationId xmlns:p14="http://schemas.microsoft.com/office/powerpoint/2010/main" val="1672029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12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8480"/>
              </p:ext>
            </p:extLst>
          </p:nvPr>
        </p:nvGraphicFramePr>
        <p:xfrm>
          <a:off x="1174829" y="26433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77595"/>
              </p:ext>
            </p:extLst>
          </p:nvPr>
        </p:nvGraphicFramePr>
        <p:xfrm>
          <a:off x="1174829" y="36847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0928"/>
              </p:ext>
            </p:extLst>
          </p:nvPr>
        </p:nvGraphicFramePr>
        <p:xfrm>
          <a:off x="1174829" y="47261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24464"/>
              </p:ext>
            </p:extLst>
          </p:nvPr>
        </p:nvGraphicFramePr>
        <p:xfrm>
          <a:off x="1174829" y="57675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61198"/>
              </p:ext>
            </p:extLst>
          </p:nvPr>
        </p:nvGraphicFramePr>
        <p:xfrm>
          <a:off x="5569030" y="2836359"/>
          <a:ext cx="2152570" cy="3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3794164" y="2933094"/>
            <a:ext cx="1308100" cy="19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72068" y="1881181"/>
            <a:ext cx="275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Tournament Size = 2</a:t>
            </a:r>
          </a:p>
        </p:txBody>
      </p:sp>
    </p:spTree>
    <p:extLst>
      <p:ext uri="{BB962C8B-B14F-4D97-AF65-F5344CB8AC3E}">
        <p14:creationId xmlns:p14="http://schemas.microsoft.com/office/powerpoint/2010/main" val="210123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13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8480"/>
              </p:ext>
            </p:extLst>
          </p:nvPr>
        </p:nvGraphicFramePr>
        <p:xfrm>
          <a:off x="1174829" y="26433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77595"/>
              </p:ext>
            </p:extLst>
          </p:nvPr>
        </p:nvGraphicFramePr>
        <p:xfrm>
          <a:off x="1174829" y="36847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0928"/>
              </p:ext>
            </p:extLst>
          </p:nvPr>
        </p:nvGraphicFramePr>
        <p:xfrm>
          <a:off x="1174829" y="47261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24464"/>
              </p:ext>
            </p:extLst>
          </p:nvPr>
        </p:nvGraphicFramePr>
        <p:xfrm>
          <a:off x="1174829" y="57675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61198"/>
              </p:ext>
            </p:extLst>
          </p:nvPr>
        </p:nvGraphicFramePr>
        <p:xfrm>
          <a:off x="5569030" y="2836359"/>
          <a:ext cx="2152570" cy="3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43155"/>
              </p:ext>
            </p:extLst>
          </p:nvPr>
        </p:nvGraphicFramePr>
        <p:xfrm>
          <a:off x="5569030" y="3878226"/>
          <a:ext cx="2152570" cy="3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3794164" y="2933094"/>
            <a:ext cx="1308100" cy="19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794164" y="3974960"/>
            <a:ext cx="1308100" cy="19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72068" y="1881181"/>
            <a:ext cx="275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Tournament Size = 2</a:t>
            </a:r>
          </a:p>
        </p:txBody>
      </p:sp>
    </p:spTree>
    <p:extLst>
      <p:ext uri="{BB962C8B-B14F-4D97-AF65-F5344CB8AC3E}">
        <p14:creationId xmlns:p14="http://schemas.microsoft.com/office/powerpoint/2010/main" val="8857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14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8480"/>
              </p:ext>
            </p:extLst>
          </p:nvPr>
        </p:nvGraphicFramePr>
        <p:xfrm>
          <a:off x="1174829" y="26433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77595"/>
              </p:ext>
            </p:extLst>
          </p:nvPr>
        </p:nvGraphicFramePr>
        <p:xfrm>
          <a:off x="1174829" y="36847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0928"/>
              </p:ext>
            </p:extLst>
          </p:nvPr>
        </p:nvGraphicFramePr>
        <p:xfrm>
          <a:off x="1174829" y="47261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24464"/>
              </p:ext>
            </p:extLst>
          </p:nvPr>
        </p:nvGraphicFramePr>
        <p:xfrm>
          <a:off x="1174829" y="57675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61198"/>
              </p:ext>
            </p:extLst>
          </p:nvPr>
        </p:nvGraphicFramePr>
        <p:xfrm>
          <a:off x="5569030" y="2836359"/>
          <a:ext cx="2152570" cy="3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43155"/>
              </p:ext>
            </p:extLst>
          </p:nvPr>
        </p:nvGraphicFramePr>
        <p:xfrm>
          <a:off x="5569030" y="3878226"/>
          <a:ext cx="2152570" cy="3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03987"/>
              </p:ext>
            </p:extLst>
          </p:nvPr>
        </p:nvGraphicFramePr>
        <p:xfrm>
          <a:off x="5569030" y="4920093"/>
          <a:ext cx="2152570" cy="3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3794164" y="2933094"/>
            <a:ext cx="1308100" cy="19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794164" y="3974960"/>
            <a:ext cx="1308100" cy="19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794164" y="5016360"/>
            <a:ext cx="1308100" cy="19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72068" y="1881181"/>
            <a:ext cx="275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Tournament Size = 2</a:t>
            </a:r>
          </a:p>
        </p:txBody>
      </p:sp>
    </p:spTree>
    <p:extLst>
      <p:ext uri="{BB962C8B-B14F-4D97-AF65-F5344CB8AC3E}">
        <p14:creationId xmlns:p14="http://schemas.microsoft.com/office/powerpoint/2010/main" val="124607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15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8480"/>
              </p:ext>
            </p:extLst>
          </p:nvPr>
        </p:nvGraphicFramePr>
        <p:xfrm>
          <a:off x="1174829" y="26433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577595"/>
              </p:ext>
            </p:extLst>
          </p:nvPr>
        </p:nvGraphicFramePr>
        <p:xfrm>
          <a:off x="1174829" y="36847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0928"/>
              </p:ext>
            </p:extLst>
          </p:nvPr>
        </p:nvGraphicFramePr>
        <p:xfrm>
          <a:off x="1174829" y="47261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24464"/>
              </p:ext>
            </p:extLst>
          </p:nvPr>
        </p:nvGraphicFramePr>
        <p:xfrm>
          <a:off x="1174829" y="57675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161198"/>
              </p:ext>
            </p:extLst>
          </p:nvPr>
        </p:nvGraphicFramePr>
        <p:xfrm>
          <a:off x="5569030" y="2836359"/>
          <a:ext cx="2152570" cy="3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043155"/>
              </p:ext>
            </p:extLst>
          </p:nvPr>
        </p:nvGraphicFramePr>
        <p:xfrm>
          <a:off x="5569030" y="3878226"/>
          <a:ext cx="2152570" cy="3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003987"/>
              </p:ext>
            </p:extLst>
          </p:nvPr>
        </p:nvGraphicFramePr>
        <p:xfrm>
          <a:off x="5569030" y="4920093"/>
          <a:ext cx="2152570" cy="3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208785"/>
              </p:ext>
            </p:extLst>
          </p:nvPr>
        </p:nvGraphicFramePr>
        <p:xfrm>
          <a:off x="5569030" y="5961960"/>
          <a:ext cx="2152570" cy="3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Right Arrow 13"/>
          <p:cNvSpPr/>
          <p:nvPr/>
        </p:nvSpPr>
        <p:spPr>
          <a:xfrm>
            <a:off x="3794164" y="2933094"/>
            <a:ext cx="1308100" cy="19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3794164" y="3974960"/>
            <a:ext cx="1308100" cy="19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794164" y="5016360"/>
            <a:ext cx="1308100" cy="19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/>
          <p:cNvSpPr/>
          <p:nvPr/>
        </p:nvSpPr>
        <p:spPr>
          <a:xfrm>
            <a:off x="3794164" y="6088632"/>
            <a:ext cx="1308100" cy="19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72068" y="1881181"/>
            <a:ext cx="275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Tournament Size = 2</a:t>
            </a:r>
          </a:p>
        </p:txBody>
      </p:sp>
    </p:spTree>
    <p:extLst>
      <p:ext uri="{BB962C8B-B14F-4D97-AF65-F5344CB8AC3E}">
        <p14:creationId xmlns:p14="http://schemas.microsoft.com/office/powerpoint/2010/main" val="1884130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16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8480"/>
              </p:ext>
            </p:extLst>
          </p:nvPr>
        </p:nvGraphicFramePr>
        <p:xfrm>
          <a:off x="1174829" y="26433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0888"/>
              </p:ext>
            </p:extLst>
          </p:nvPr>
        </p:nvGraphicFramePr>
        <p:xfrm>
          <a:off x="1174829" y="3431581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0928"/>
              </p:ext>
            </p:extLst>
          </p:nvPr>
        </p:nvGraphicFramePr>
        <p:xfrm>
          <a:off x="1174829" y="47261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04918"/>
              </p:ext>
            </p:extLst>
          </p:nvPr>
        </p:nvGraphicFramePr>
        <p:xfrm>
          <a:off x="1174829" y="5508225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3072068" y="1881181"/>
            <a:ext cx="275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Tournament Size = 4</a:t>
            </a:r>
          </a:p>
        </p:txBody>
      </p:sp>
    </p:spTree>
    <p:extLst>
      <p:ext uri="{BB962C8B-B14F-4D97-AF65-F5344CB8AC3E}">
        <p14:creationId xmlns:p14="http://schemas.microsoft.com/office/powerpoint/2010/main" val="239969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17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8480"/>
              </p:ext>
            </p:extLst>
          </p:nvPr>
        </p:nvGraphicFramePr>
        <p:xfrm>
          <a:off x="1174829" y="26433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0888"/>
              </p:ext>
            </p:extLst>
          </p:nvPr>
        </p:nvGraphicFramePr>
        <p:xfrm>
          <a:off x="1174829" y="3431581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0928"/>
              </p:ext>
            </p:extLst>
          </p:nvPr>
        </p:nvGraphicFramePr>
        <p:xfrm>
          <a:off x="1174829" y="47261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04918"/>
              </p:ext>
            </p:extLst>
          </p:nvPr>
        </p:nvGraphicFramePr>
        <p:xfrm>
          <a:off x="1174829" y="5508225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21097"/>
              </p:ext>
            </p:extLst>
          </p:nvPr>
        </p:nvGraphicFramePr>
        <p:xfrm>
          <a:off x="5569029" y="3244531"/>
          <a:ext cx="2152570" cy="3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3794164" y="3335810"/>
            <a:ext cx="1308100" cy="19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72068" y="1881181"/>
            <a:ext cx="275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Tournament Size = 4</a:t>
            </a:r>
          </a:p>
        </p:txBody>
      </p:sp>
    </p:spTree>
    <p:extLst>
      <p:ext uri="{BB962C8B-B14F-4D97-AF65-F5344CB8AC3E}">
        <p14:creationId xmlns:p14="http://schemas.microsoft.com/office/powerpoint/2010/main" val="1661041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Selection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18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98480"/>
              </p:ext>
            </p:extLst>
          </p:nvPr>
        </p:nvGraphicFramePr>
        <p:xfrm>
          <a:off x="1174829" y="26433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90888"/>
              </p:ext>
            </p:extLst>
          </p:nvPr>
        </p:nvGraphicFramePr>
        <p:xfrm>
          <a:off x="1174829" y="3431581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00928"/>
              </p:ext>
            </p:extLst>
          </p:nvPr>
        </p:nvGraphicFramePr>
        <p:xfrm>
          <a:off x="1174829" y="4726157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04918"/>
              </p:ext>
            </p:extLst>
          </p:nvPr>
        </p:nvGraphicFramePr>
        <p:xfrm>
          <a:off x="1174829" y="5508225"/>
          <a:ext cx="2152570" cy="773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021097"/>
              </p:ext>
            </p:extLst>
          </p:nvPr>
        </p:nvGraphicFramePr>
        <p:xfrm>
          <a:off x="5569029" y="3244531"/>
          <a:ext cx="2152570" cy="3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45226"/>
              </p:ext>
            </p:extLst>
          </p:nvPr>
        </p:nvGraphicFramePr>
        <p:xfrm>
          <a:off x="5594429" y="5300998"/>
          <a:ext cx="2152570" cy="386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05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10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82138" marR="82138" marT="41069" marB="410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3794164" y="3335810"/>
            <a:ext cx="1308100" cy="19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/>
          <p:cNvSpPr/>
          <p:nvPr/>
        </p:nvSpPr>
        <p:spPr>
          <a:xfrm>
            <a:off x="3794164" y="5411490"/>
            <a:ext cx="1308100" cy="1934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072068" y="1881181"/>
            <a:ext cx="27522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Tournament Size = 4</a:t>
            </a:r>
          </a:p>
        </p:txBody>
      </p:sp>
    </p:spTree>
    <p:extLst>
      <p:ext uri="{BB962C8B-B14F-4D97-AF65-F5344CB8AC3E}">
        <p14:creationId xmlns:p14="http://schemas.microsoft.com/office/powerpoint/2010/main" val="467728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19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10381"/>
              </p:ext>
            </p:extLst>
          </p:nvPr>
        </p:nvGraphicFramePr>
        <p:xfrm>
          <a:off x="450850" y="3034712"/>
          <a:ext cx="875327" cy="163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7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7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109217"/>
              </p:ext>
            </p:extLst>
          </p:nvPr>
        </p:nvGraphicFramePr>
        <p:xfrm>
          <a:off x="2773958" y="3031408"/>
          <a:ext cx="874845" cy="16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38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8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8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8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Multiply 7"/>
          <p:cNvSpPr/>
          <p:nvPr/>
        </p:nvSpPr>
        <p:spPr>
          <a:xfrm>
            <a:off x="2661778" y="3737850"/>
            <a:ext cx="1078523" cy="1031631"/>
          </a:xfrm>
          <a:prstGeom prst="mathMultiply">
            <a:avLst>
              <a:gd name="adj1" fmla="val 1329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487489"/>
              </p:ext>
            </p:extLst>
          </p:nvPr>
        </p:nvGraphicFramePr>
        <p:xfrm>
          <a:off x="7279301" y="3028883"/>
          <a:ext cx="874845" cy="164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7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7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59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4777108" y="3527348"/>
            <a:ext cx="1517504" cy="66821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Variation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1784341" y="3731259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3989386" y="3742927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6519109" y="3764989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89443" y="2337960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Population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661778" y="2340698"/>
            <a:ext cx="12410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Selection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07325" y="2347515"/>
            <a:ext cx="121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Offspring</a:t>
            </a:r>
          </a:p>
        </p:txBody>
      </p:sp>
      <p:sp>
        <p:nvSpPr>
          <p:cNvPr id="19" name="Curved Left Arrow 18"/>
          <p:cNvSpPr/>
          <p:nvPr/>
        </p:nvSpPr>
        <p:spPr>
          <a:xfrm rot="5400000">
            <a:off x="3575658" y="1833209"/>
            <a:ext cx="1311032" cy="7045568"/>
          </a:xfrm>
          <a:prstGeom prst="curvedLeftArrow">
            <a:avLst>
              <a:gd name="adj1" fmla="val 25000"/>
              <a:gd name="adj2" fmla="val 50000"/>
              <a:gd name="adj3" fmla="val 2685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40301" y="5501275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541724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di </a:t>
            </a:r>
            <a:r>
              <a:rPr lang="en-US" dirty="0" err="1"/>
              <a:t>truyền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(Genetic Algorithm)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Kiểu</a:t>
                </a:r>
                <a:r>
                  <a:rPr lang="en-US" dirty="0"/>
                  <a:t> gen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chuỗi</a:t>
                </a:r>
                <a:r>
                  <a:rPr lang="en-US" dirty="0"/>
                  <a:t> </a:t>
                </a:r>
                <a:r>
                  <a:rPr lang="en-US" dirty="0" err="1"/>
                  <a:t>nhị</a:t>
                </a:r>
                <a:r>
                  <a:rPr lang="en-US" dirty="0"/>
                  <a:t> </a:t>
                </a:r>
                <a:r>
                  <a:rPr lang="en-US" dirty="0" err="1"/>
                  <a:t>phân</a:t>
                </a:r>
                <a:r>
                  <a:rPr lang="en-US" dirty="0"/>
                  <a:t> (binary strings)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:r>
                  <a:rPr lang="en-US" dirty="0" err="1"/>
                  <a:t>chiều</a:t>
                </a:r>
                <a:r>
                  <a:rPr lang="en-US" dirty="0"/>
                  <a:t> </a:t>
                </a:r>
                <a:r>
                  <a:rPr lang="en-US" dirty="0" err="1"/>
                  <a:t>dài</a:t>
                </a:r>
                <a:r>
                  <a:rPr lang="en-US" dirty="0"/>
                  <a:t> </a:t>
                </a:r>
                <a:r>
                  <a:rPr lang="en-US" dirty="0" err="1"/>
                  <a:t>cố</a:t>
                </a:r>
                <a:r>
                  <a:rPr lang="en-US" dirty="0"/>
                  <a:t> </a:t>
                </a:r>
                <a:r>
                  <a:rPr lang="en-US" dirty="0" err="1"/>
                  <a:t>định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8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85800" y="3669268"/>
                <a:ext cx="7772400" cy="20313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vi-VN" b="0" i="0" dirty="0" smtClean="0">
                        <a:latin typeface="Cambria Math" charset="0"/>
                        <a:sym typeface="Wingdings"/>
                      </a:rPr>
                      <m:t> </m:t>
                    </m:r>
                    <m:r>
                      <a:rPr lang="en-US" i="1" dirty="0" smtClean="0">
                        <a:latin typeface="Cambria Math" charset="0"/>
                        <a:sym typeface="Wingdings"/>
                      </a:rPr>
                      <m:t>𝑡</m:t>
                    </m:r>
                    <m:r>
                      <a:rPr lang="vi-VN" b="0" i="1" dirty="0" smtClean="0">
                        <a:latin typeface="Cambria Math" charset="0"/>
                        <a:sym typeface="Wingdings"/>
                      </a:rPr>
                      <m:t> </m:t>
                    </m:r>
                    <m:r>
                      <a:rPr lang="en-US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⟵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0</m:t>
                    </m:r>
                  </m:oMath>
                </a14:m>
                <a:endParaRPr lang="vi-VN" b="0" dirty="0">
                  <a:ea typeface="Cambria Math" charset="0"/>
                  <a:cs typeface="Cambria Math" charset="0"/>
                  <a:sym typeface="Wingdings"/>
                </a:endParaRPr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vi-VN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vi-VN" b="0" i="0" smtClean="0">
                            <a:latin typeface="Cambria Math" charset="0"/>
                            <a:sym typeface="Wingdings"/>
                          </a:rPr>
                          <m:t> </m:t>
                        </m:r>
                        <m:r>
                          <a:rPr lang="vi-VN" b="0" i="1" smtClean="0">
                            <a:latin typeface="Cambria Math" charset="0"/>
                            <a:sym typeface="Wingdings"/>
                          </a:rPr>
                          <m:t>𝑃</m:t>
                        </m:r>
                      </m:e>
                      <m:sup>
                        <m:r>
                          <a:rPr lang="vi-VN" b="0" i="1" smtClean="0">
                            <a:latin typeface="Cambria Math" charset="0"/>
                            <a:sym typeface="Wingdings"/>
                          </a:rPr>
                          <m:t>𝑡</m:t>
                        </m:r>
                      </m:sup>
                    </m:sSup>
                    <m:r>
                      <a:rPr lang="vi-VN" b="0" i="0" smtClean="0">
                        <a:latin typeface="Cambria Math" charset="0"/>
                        <a:sym typeface="Wingdings"/>
                      </a:rPr>
                      <m:t> </m:t>
                    </m:r>
                    <m:r>
                      <a:rPr lang="vi-VN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⟵</m:t>
                    </m:r>
                    <m:r>
                      <m:rPr>
                        <m:sty m:val="p"/>
                      </m:rP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initializeAndEvaluateInitialIndi</m:t>
                    </m:r>
                    <m:r>
                      <m:rPr>
                        <m:sty m:val="p"/>
                      </m:rP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viduals</m:t>
                    </m:r>
                    <m:d>
                      <m:dPr>
                        <m:ctrlPr>
                          <a:rPr lang="vi-VN" b="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  <a:sym typeface="Wingdings"/>
                          </a:rPr>
                        </m:ctrlPr>
                      </m:dPr>
                      <m:e>
                        <m:r>
                          <a:rPr lang="vi-VN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 </m:t>
                        </m:r>
                        <m:r>
                          <a:rPr lang="vi-VN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𝑛</m:t>
                        </m:r>
                        <m:r>
                          <a:rPr lang="vi-VN" b="0" i="1" smtClean="0">
                            <a:latin typeface="Cambria Math" charset="0"/>
                            <a:ea typeface="Cambria Math" charset="0"/>
                            <a:cs typeface="Cambria Math" charset="0"/>
                            <a:sym typeface="Wingdings"/>
                          </a:rPr>
                          <m:t> </m:t>
                        </m:r>
                      </m:e>
                    </m:d>
                  </m:oMath>
                </a14:m>
                <a:endParaRPr lang="vi-VN" b="0" dirty="0">
                  <a:ea typeface="Cambria Math" charset="0"/>
                  <a:cs typeface="Cambria Math" charset="0"/>
                  <a:sym typeface="Wingdings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ym typeface="Wingdings"/>
                  </a:rPr>
                  <a:t> </a:t>
                </a:r>
                <a:r>
                  <a:rPr lang="en-US" b="1" dirty="0">
                    <a:sym typeface="Wingdings"/>
                  </a:rPr>
                  <a:t>while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terminationCriteriaNotSatisfied</a:t>
                </a:r>
                <a:r>
                  <a:rPr lang="en-US" dirty="0">
                    <a:sym typeface="Wingdings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charset="0"/>
                            <a:sym typeface="Wingdings"/>
                          </a:rPr>
                          <m:t> </m:t>
                        </m:r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𝑃</m:t>
                        </m:r>
                      </m:e>
                      <m:sup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dirty="0">
                    <a:sym typeface="Wingdings"/>
                  </a:rPr>
                  <a:t> ) </a:t>
                </a:r>
                <a:r>
                  <a:rPr lang="en-US" b="1" dirty="0">
                    <a:sym typeface="Wingdings"/>
                  </a:rPr>
                  <a:t>do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charset="0"/>
                            <a:sym typeface="Wingdings"/>
                          </a:rPr>
                          <m:t>𝑆</m:t>
                        </m:r>
                      </m:e>
                      <m:sup>
                        <m:r>
                          <a:rPr lang="vi-VN" b="0" i="1" smtClean="0">
                            <a:latin typeface="Cambria Math" charset="0"/>
                            <a:sym typeface="Wingdings"/>
                          </a:rPr>
                          <m:t>𝑡</m:t>
                        </m:r>
                      </m:sup>
                    </m:sSup>
                    <m:r>
                      <a:rPr lang="vi-VN" b="0" i="1" smtClean="0">
                        <a:latin typeface="Cambria Math" charset="0"/>
                        <a:sym typeface="Wingdings"/>
                      </a:rPr>
                      <m:t> 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⟵ </m:t>
                    </m:r>
                    <m:r>
                      <m:rPr>
                        <m:sty m:val="p"/>
                      </m:rPr>
                      <a:rPr lang="vi-VN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selectParents</m:t>
                    </m:r>
                  </m:oMath>
                </a14:m>
                <a:r>
                  <a:rPr lang="en-US" dirty="0">
                    <a:sym typeface="Wingdings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 </m:t>
                        </m:r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𝑃</m:t>
                        </m:r>
                      </m:e>
                      <m:sup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𝑡</m:t>
                        </m:r>
                      </m:sup>
                    </m:sSup>
                    <m:r>
                      <a:rPr lang="vi-VN" i="1">
                        <a:latin typeface="Cambria Math" charset="0"/>
                        <a:sym typeface="Wingdings"/>
                      </a:rPr>
                      <m:t> </m:t>
                    </m:r>
                    <m:r>
                      <a:rPr lang="vi-VN" b="0" i="1" smtClean="0">
                        <a:latin typeface="Cambria Math" charset="0"/>
                        <a:sym typeface="Wingdings"/>
                      </a:rPr>
                      <m:t>,  </m:t>
                    </m:r>
                    <m:r>
                      <a:rPr lang="vi-VN" i="1" smtClean="0">
                        <a:latin typeface="Cambria Math" charset="0"/>
                        <a:sym typeface="Wingdings"/>
                      </a:rPr>
                      <m:t>𝑛</m:t>
                    </m:r>
                    <m:r>
                      <a:rPr lang="vi-VN" b="0" i="1" smtClean="0">
                        <a:latin typeface="Cambria Math" charset="0"/>
                        <a:sym typeface="Wingdings"/>
                      </a:rPr>
                      <m:t> )</m:t>
                    </m:r>
                    <m:r>
                      <a:rPr lang="vi-VN" i="1" smtClean="0">
                        <a:latin typeface="Cambria Math" charset="0"/>
                        <a:sym typeface="Wingdings"/>
                      </a:rPr>
                      <m:t> </m:t>
                    </m:r>
                  </m:oMath>
                </a14:m>
                <a:endParaRPr lang="en-US" dirty="0">
                  <a:sym typeface="Wingdings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vi-VN" b="0" i="1" smtClean="0">
                            <a:latin typeface="Cambria Math" charset="0"/>
                            <a:sym typeface="Wingdings"/>
                          </a:rPr>
                          <m:t>𝑂</m:t>
                        </m:r>
                      </m:e>
                      <m:sup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𝑡</m:t>
                        </m:r>
                      </m:sup>
                    </m:sSup>
                    <m:r>
                      <a:rPr lang="vi-VN" i="1">
                        <a:latin typeface="Cambria Math" charset="0"/>
                        <a:sym typeface="Wingdings"/>
                      </a:rPr>
                      <m:t> 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⟵ </m:t>
                    </m:r>
                    <m:r>
                      <m:rPr>
                        <m:sty m:val="p"/>
                      </m:rPr>
                      <a:rPr lang="vi-VN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createAndEvaluateOffspring</m:t>
                    </m:r>
                  </m:oMath>
                </a14:m>
                <a:r>
                  <a:rPr lang="en-US" dirty="0">
                    <a:sym typeface="Wingdings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 </m:t>
                        </m:r>
                        <m:r>
                          <a:rPr lang="vi-VN" b="0" i="1" smtClean="0">
                            <a:latin typeface="Cambria Math" charset="0"/>
                            <a:sym typeface="Wingdings"/>
                          </a:rPr>
                          <m:t>𝑆</m:t>
                        </m:r>
                      </m:e>
                      <m:sup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𝑡</m:t>
                        </m:r>
                      </m:sup>
                    </m:sSup>
                    <m:r>
                      <a:rPr lang="vi-VN" i="1">
                        <a:latin typeface="Cambria Math" charset="0"/>
                        <a:sym typeface="Wingdings"/>
                      </a:rPr>
                      <m:t> ,  </m:t>
                    </m:r>
                    <m:r>
                      <a:rPr lang="vi-VN" i="1">
                        <a:latin typeface="Cambria Math" charset="0"/>
                        <a:sym typeface="Wingdings"/>
                      </a:rPr>
                      <m:t>𝑛</m:t>
                    </m:r>
                    <m:r>
                      <a:rPr lang="vi-VN" i="1">
                        <a:latin typeface="Cambria Math" charset="0"/>
                        <a:sym typeface="Wingdings"/>
                      </a:rPr>
                      <m:t> )</m:t>
                    </m:r>
                  </m:oMath>
                </a14:m>
                <a:endParaRPr lang="en-US" dirty="0">
                  <a:sym typeface="Wingdings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vi-VN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vi-VN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𝑃</m:t>
                        </m:r>
                      </m:e>
                      <m:sup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𝑡</m:t>
                        </m:r>
                        <m:r>
                          <a:rPr lang="vi-VN" b="0" i="1" smtClean="0">
                            <a:latin typeface="Cambria Math" charset="0"/>
                            <a:sym typeface="Wingdings"/>
                          </a:rPr>
                          <m:t>+1</m:t>
                        </m:r>
                      </m:sup>
                    </m:sSup>
                    <m:r>
                      <a:rPr lang="vi-VN">
                        <a:latin typeface="Cambria Math" charset="0"/>
                        <a:sym typeface="Wingdings"/>
                      </a:rPr>
                      <m:t> 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⟵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sym typeface="Wingdings"/>
                          </a:rPr>
                        </m:ctrlPr>
                      </m:sSupPr>
                      <m:e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𝑂</m:t>
                        </m:r>
                      </m:e>
                      <m:sup>
                        <m:r>
                          <a:rPr lang="vi-VN" i="1">
                            <a:latin typeface="Cambria Math" charset="0"/>
                            <a:sym typeface="Wingdings"/>
                          </a:rPr>
                          <m:t>𝑡</m:t>
                        </m:r>
                      </m:sup>
                    </m:sSup>
                  </m:oMath>
                </a14:m>
                <a:endParaRPr lang="en-US" dirty="0">
                  <a:sym typeface="Wingdings"/>
                </a:endParaRPr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vi-VN" b="0" i="0" smtClean="0">
                        <a:latin typeface="Cambria Math" charset="0"/>
                        <a:sym typeface="Wingdings"/>
                      </a:rPr>
                      <m:t> </m:t>
                    </m:r>
                    <m:r>
                      <a:rPr lang="vi-VN" i="1" smtClean="0">
                        <a:latin typeface="Cambria Math" charset="0"/>
                        <a:sym typeface="Wingdings"/>
                      </a:rPr>
                      <m:t>𝑡</m:t>
                    </m:r>
                    <m:r>
                      <a:rPr lang="vi-VN" i="1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⟵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 </m:t>
                    </m:r>
                    <m:r>
                      <a:rPr lang="vi-VN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𝑡</m:t>
                    </m:r>
                    <m:r>
                      <a:rPr lang="vi-VN" b="0" i="1" smtClean="0">
                        <a:latin typeface="Cambria Math" charset="0"/>
                        <a:ea typeface="Cambria Math" charset="0"/>
                        <a:cs typeface="Cambria Math" charset="0"/>
                        <a:sym typeface="Wingdings"/>
                      </a:rPr>
                      <m:t>+1</m:t>
                    </m:r>
                  </m:oMath>
                </a14:m>
                <a:endParaRPr lang="en-US" i="1" dirty="0">
                  <a:sym typeface="Wingdings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669268"/>
                <a:ext cx="7772400" cy="2031325"/>
              </a:xfrm>
              <a:prstGeom prst="rect">
                <a:avLst/>
              </a:prstGeom>
              <a:blipFill rotWithShape="0">
                <a:blip r:embed="rId3"/>
                <a:stretch>
                  <a:fillRect l="-548" t="-17015" b="-21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007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20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2080596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21</a:t>
            </a:fld>
            <a:endParaRPr lang="en-GB" altLang="x-non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91663"/>
              </p:ext>
            </p:extLst>
          </p:nvPr>
        </p:nvGraphicFramePr>
        <p:xfrm>
          <a:off x="191664" y="3114644"/>
          <a:ext cx="875327" cy="163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7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7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836416"/>
              </p:ext>
            </p:extLst>
          </p:nvPr>
        </p:nvGraphicFramePr>
        <p:xfrm>
          <a:off x="8020777" y="3094373"/>
          <a:ext cx="874845" cy="163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38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38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38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38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520098"/>
              </p:ext>
            </p:extLst>
          </p:nvPr>
        </p:nvGraphicFramePr>
        <p:xfrm>
          <a:off x="4261773" y="3082044"/>
          <a:ext cx="874845" cy="164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7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7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59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ounded Rectangle 10"/>
          <p:cNvSpPr/>
          <p:nvPr/>
        </p:nvSpPr>
        <p:spPr>
          <a:xfrm>
            <a:off x="1883847" y="3579710"/>
            <a:ext cx="1561376" cy="66821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Variation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565871" y="3811972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1262996" y="3815140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460393" y="3791428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963" y="2566081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Population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41929" y="2058249"/>
            <a:ext cx="16085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Tournament </a:t>
            </a:r>
            <a:br>
              <a:rPr lang="en-US" sz="2000" dirty="0"/>
            </a:br>
            <a:r>
              <a:rPr lang="en-US" sz="2000" dirty="0"/>
              <a:t>Selection</a:t>
            </a:r>
            <a:br>
              <a:rPr lang="en-US" sz="2000" dirty="0"/>
            </a:br>
            <a:r>
              <a:rPr lang="en-US" sz="2000" dirty="0"/>
              <a:t>s=4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90995" y="2570640"/>
            <a:ext cx="1218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Offspring</a:t>
            </a:r>
          </a:p>
        </p:txBody>
      </p:sp>
      <p:sp>
        <p:nvSpPr>
          <p:cNvPr id="19" name="Curved Left Arrow 18"/>
          <p:cNvSpPr/>
          <p:nvPr/>
        </p:nvSpPr>
        <p:spPr>
          <a:xfrm rot="5400000">
            <a:off x="3954281" y="1520138"/>
            <a:ext cx="1311032" cy="7988905"/>
          </a:xfrm>
          <a:prstGeom prst="curvedLeftArrow">
            <a:avLst>
              <a:gd name="adj1" fmla="val 25000"/>
              <a:gd name="adj2" fmla="val 50000"/>
              <a:gd name="adj3" fmla="val 26854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141010" y="5722733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Replace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06913"/>
              </p:ext>
            </p:extLst>
          </p:nvPr>
        </p:nvGraphicFramePr>
        <p:xfrm>
          <a:off x="6180783" y="2274929"/>
          <a:ext cx="875327" cy="1638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3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97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7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00011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7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722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08389"/>
              </p:ext>
            </p:extLst>
          </p:nvPr>
        </p:nvGraphicFramePr>
        <p:xfrm>
          <a:off x="6179871" y="3913545"/>
          <a:ext cx="874845" cy="16400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4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47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11101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7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10110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763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01011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598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11010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Right Arrow 22"/>
          <p:cNvSpPr/>
          <p:nvPr/>
        </p:nvSpPr>
        <p:spPr>
          <a:xfrm>
            <a:off x="7337514" y="3779951"/>
            <a:ext cx="483576" cy="24423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972725" y="1806329"/>
            <a:ext cx="1289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P+O Pool</a:t>
            </a:r>
          </a:p>
        </p:txBody>
      </p:sp>
    </p:spTree>
    <p:extLst>
      <p:ext uri="{BB962C8B-B14F-4D97-AF65-F5344CB8AC3E}">
        <p14:creationId xmlns:p14="http://schemas.microsoft.com/office/powerpoint/2010/main" val="392539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Genetic Algorithm (POPOP)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P </a:t>
            </a:r>
            <a:r>
              <a:rPr lang="en-US" dirty="0">
                <a:sym typeface="Wingdings"/>
              </a:rPr>
              <a:t> O  (P+O)  P </a:t>
            </a:r>
            <a:r>
              <a:rPr lang="en-US" dirty="0" err="1">
                <a:sym typeface="Wingdings"/>
              </a:rPr>
              <a:t>có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đặc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điểm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gì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tốt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hơn</a:t>
            </a:r>
            <a:r>
              <a:rPr lang="en-US" dirty="0">
                <a:sym typeface="Wingdings"/>
              </a:rPr>
              <a:t> so </a:t>
            </a:r>
            <a:r>
              <a:rPr lang="en-US" dirty="0" err="1">
                <a:sym typeface="Wingdings"/>
              </a:rPr>
              <a:t>với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bản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cài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đặt</a:t>
            </a:r>
            <a:r>
              <a:rPr lang="en-US" dirty="0">
                <a:sym typeface="Wingdings"/>
              </a:rPr>
              <a:t> </a:t>
            </a:r>
            <a:r>
              <a:rPr lang="en-US" dirty="0" err="1">
                <a:sym typeface="Wingdings"/>
              </a:rPr>
              <a:t>cũ</a:t>
            </a:r>
            <a:r>
              <a:rPr lang="en-US" dirty="0">
                <a:sym typeface="Wingdings"/>
              </a:rPr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22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559958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br>
              <a:rPr lang="en-US" dirty="0"/>
            </a:br>
            <a:r>
              <a:rPr lang="en-US" dirty="0"/>
              <a:t>(Proportional Selection)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: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(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)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)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cha </a:t>
            </a:r>
            <a:r>
              <a:rPr lang="en-US" dirty="0" err="1"/>
              <a:t>mẹ</a:t>
            </a:r>
            <a:r>
              <a:rPr lang="en-US" dirty="0"/>
              <a:t> (parents)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(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con </a:t>
            </a:r>
            <a:r>
              <a:rPr lang="mr-IN" dirty="0"/>
              <a:t>–</a:t>
            </a:r>
            <a:r>
              <a:rPr lang="en-US" dirty="0"/>
              <a:t> offspring).</a:t>
            </a:r>
          </a:p>
          <a:p>
            <a:endParaRPr lang="en-US" dirty="0"/>
          </a:p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cha </a:t>
            </a:r>
            <a:r>
              <a:rPr lang="en-US" dirty="0" err="1"/>
              <a:t>mẹ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</a:t>
            </a:r>
            <a:r>
              <a:rPr lang="en-US" dirty="0" err="1"/>
              <a:t>thuận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nghi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Wingdings" charset="2"/>
              <a:buChar char="Ø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3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028914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br>
              <a:rPr lang="en-US" dirty="0"/>
            </a:br>
            <a:r>
              <a:rPr lang="en-US" dirty="0"/>
              <a:t>(Proportional Selection)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2007325"/>
                <a:ext cx="7772400" cy="4114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vi-VN" b="0" i="1" smtClean="0">
                        <a:latin typeface="Cambria Math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b="0" i="1" smtClean="0">
                        <a:latin typeface="Cambria Math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b="0" i="1" dirty="0" smtClean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b="0" i="1" dirty="0" smtClean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thứ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𝑃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i="1" dirty="0" smtClean="0">
                            <a:latin typeface="Cambria Math" charset="0"/>
                          </a:rPr>
                          <m:t>fitness</m:t>
                        </m:r>
                        <m:r>
                          <a:rPr lang="vi-VN" b="0" i="1" dirty="0" smtClean="0">
                            <a:latin typeface="Cambria Math" charset="0"/>
                          </a:rPr>
                          <m:t>[</m:t>
                        </m:r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  <m:r>
                      <a:rPr lang="vi-VN" b="0" i="1" dirty="0" smtClean="0">
                        <a:latin typeface="Cambria Math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thích</a:t>
                </a:r>
                <a:r>
                  <a:rPr lang="en-US" dirty="0"/>
                  <a:t> </a:t>
                </a:r>
                <a:r>
                  <a:rPr lang="en-US" dirty="0" err="1"/>
                  <a:t>nghi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thích</a:t>
                </a:r>
                <a:r>
                  <a:rPr lang="en-US" dirty="0"/>
                  <a:t> </a:t>
                </a:r>
                <a:r>
                  <a:rPr lang="en-US" dirty="0" err="1"/>
                  <a:t>nghi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is-I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vi-VN" i="1">
                            <a:latin typeface="Cambria Math" charset="0"/>
                          </a:rPr>
                          <m:t>𝑖</m:t>
                        </m:r>
                        <m:r>
                          <a:rPr lang="vi-VN" i="1">
                            <a:latin typeface="Cambria Math" charset="0"/>
                          </a:rPr>
                          <m:t>=0</m:t>
                        </m:r>
                      </m:sub>
                      <m:sup>
                        <m:r>
                          <a:rPr lang="vi-VN" i="1">
                            <a:latin typeface="Cambria Math" charset="0"/>
                          </a:rPr>
                          <m:t>𝑛</m:t>
                        </m:r>
                        <m:r>
                          <a:rPr lang="vi-VN" i="1">
                            <a:latin typeface="Cambria Math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is-IS" i="1">
                            <a:latin typeface="Cambria Math" charset="0"/>
                          </a:rPr>
                          <m:t>fitness</m:t>
                        </m:r>
                        <m:r>
                          <a:rPr lang="vi-VN" i="1">
                            <a:latin typeface="Cambria Math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vi-VN" i="1">
                                <a:latin typeface="Cambria Math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vi-VN" i="1">
                                <a:latin typeface="Cambria Math" charset="0"/>
                              </a:rPr>
                              <m:t>𝑖</m:t>
                            </m:r>
                          </m:sub>
                        </m:sSub>
                        <m:r>
                          <a:rPr lang="vi-VN" i="1">
                            <a:latin typeface="Cambria Math" charset="0"/>
                          </a:rPr>
                          <m:t>]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 err="1"/>
                  <a:t>Xác</a:t>
                </a:r>
                <a:r>
                  <a:rPr lang="en-US" dirty="0"/>
                  <a:t> </a:t>
                </a:r>
                <a:r>
                  <a:rPr lang="en-US" dirty="0" err="1"/>
                  <a:t>suất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</a:t>
                </a:r>
                <a:r>
                  <a:rPr lang="en-US" dirty="0" err="1"/>
                  <a:t>chọn</a:t>
                </a:r>
                <a:r>
                  <a:rPr lang="en-US" dirty="0"/>
                  <a:t> = </a:t>
                </a:r>
                <a:r>
                  <a:rPr lang="en-US" dirty="0" err="1"/>
                  <a:t>tỷ</a:t>
                </a:r>
                <a:r>
                  <a:rPr lang="en-US" dirty="0"/>
                  <a:t> </a:t>
                </a:r>
                <a:r>
                  <a:rPr lang="en-US" dirty="0" err="1"/>
                  <a:t>lệ</a:t>
                </a:r>
                <a:r>
                  <a:rPr lang="en-US" dirty="0"/>
                  <a:t> </a:t>
                </a:r>
                <a:r>
                  <a:rPr lang="en-US" dirty="0" err="1"/>
                  <a:t>đóng</a:t>
                </a:r>
                <a:r>
                  <a:rPr lang="en-US" dirty="0"/>
                  <a:t> </a:t>
                </a:r>
                <a:r>
                  <a:rPr lang="en-US" dirty="0" err="1"/>
                  <a:t>góp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cho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thích</a:t>
                </a:r>
                <a:r>
                  <a:rPr lang="en-US" dirty="0"/>
                  <a:t> </a:t>
                </a:r>
                <a:r>
                  <a:rPr lang="en-US" dirty="0" err="1"/>
                  <a:t>nghi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vi-VN" i="1">
                        <a:latin typeface="Cambria Math" charset="0"/>
                      </a:rPr>
                      <m:t>𝑃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vi-VN" b="0" i="1" smtClean="0">
                              <a:latin typeface="Cambria Math" charset="0"/>
                            </a:rPr>
                            <m:t>𝑝</m:t>
                          </m:r>
                        </m:e>
                        <m:sub>
                          <m:r>
                            <a:rPr lang="vi-VN" b="0" i="1" smtClean="0">
                              <a:latin typeface="Cambria Math" charset="0"/>
                            </a:rPr>
                            <m:t>𝑖</m:t>
                          </m:r>
                        </m:sub>
                        <m:sup>
                          <m:r>
                            <a:rPr lang="vi-VN" b="0" i="1" smtClean="0">
                              <a:latin typeface="Cambria Math" charset="0"/>
                            </a:rPr>
                            <m:t>𝑆</m:t>
                          </m:r>
                        </m:sup>
                      </m:sSubSup>
                      <m:r>
                        <a:rPr lang="vi-VN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mr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vi-VN" i="1" smtClean="0">
                              <a:latin typeface="Cambria Math" charset="0"/>
                            </a:rPr>
                            <m:t>fitness</m:t>
                          </m:r>
                          <m:r>
                            <a:rPr lang="vi-VN" b="0" i="1" smtClean="0">
                              <a:latin typeface="Cambria Math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i="1" dirty="0">
                                  <a:latin typeface="Cambria Math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vi-VN" i="1" dirty="0">
                                  <a:latin typeface="Cambria Math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vi-VN" b="0" i="1" dirty="0" smtClean="0">
                              <a:latin typeface="Cambria Math" charset="0"/>
                            </a:rPr>
                            <m:t>]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is-I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vi-VN" i="1">
                                  <a:latin typeface="Cambria Math" charset="0"/>
                                </a:rPr>
                                <m:t>𝑖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vi-VN" i="1">
                                  <a:latin typeface="Cambria Math" charset="0"/>
                                </a:rPr>
                                <m:t>𝑛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is-IS" i="1">
                                  <a:latin typeface="Cambria Math" charset="0"/>
                                </a:rPr>
                                <m:t>fitness</m:t>
                              </m:r>
                              <m:r>
                                <a:rPr lang="vi-VN" i="1">
                                  <a:latin typeface="Cambria Math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vi-VN" i="1">
                                      <a:latin typeface="Cambria Math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vi-VN" i="1">
                                      <a:latin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vi-VN" i="1">
                                  <a:latin typeface="Cambria Math" charset="0"/>
                                </a:rPr>
                                <m:t>]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2007325"/>
                <a:ext cx="7772400" cy="4114800"/>
              </a:xfrm>
              <a:blipFill rotWithShape="0">
                <a:blip r:embed="rId2"/>
                <a:stretch>
                  <a:fillRect l="-1176" t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4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35510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br>
              <a:rPr lang="en-US" dirty="0"/>
            </a:br>
            <a:r>
              <a:rPr lang="en-US" dirty="0"/>
              <a:t>(Proportional Selection)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0447" y="1876696"/>
                <a:ext cx="8490856" cy="4114800"/>
              </a:xfrm>
            </p:spPr>
            <p:txBody>
              <a:bodyPr/>
              <a:lstStyle/>
              <a:p>
                <a:r>
                  <a:rPr lang="en-US" dirty="0" err="1"/>
                  <a:t>Một</a:t>
                </a:r>
                <a:r>
                  <a:rPr lang="en-US" dirty="0"/>
                  <a:t> </a:t>
                </a:r>
                <a:r>
                  <a:rPr lang="en-US" dirty="0" err="1"/>
                  <a:t>quần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có</a:t>
                </a:r>
                <a:r>
                  <a:rPr lang="en-US" dirty="0"/>
                  <a:t> 5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độ</a:t>
                </a:r>
                <a:r>
                  <a:rPr lang="en-US" dirty="0"/>
                  <a:t> </a:t>
                </a:r>
                <a:r>
                  <a:rPr lang="en-US" dirty="0" err="1"/>
                  <a:t>thích</a:t>
                </a:r>
                <a:r>
                  <a:rPr lang="en-US" dirty="0"/>
                  <a:t> </a:t>
                </a:r>
                <a:r>
                  <a:rPr lang="en-US" dirty="0" err="1"/>
                  <a:t>nghi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(1, 4, 3, 1, 1).</a:t>
                </a:r>
              </a:p>
              <a:p>
                <a:r>
                  <a:rPr lang="en-US" dirty="0" err="1"/>
                  <a:t>Tỷ</a:t>
                </a:r>
                <a:r>
                  <a:rPr lang="en-US" dirty="0"/>
                  <a:t> </a:t>
                </a:r>
                <a:r>
                  <a:rPr lang="en-US" dirty="0" err="1"/>
                  <a:t>lệ</a:t>
                </a:r>
                <a:r>
                  <a:rPr lang="en-US" dirty="0"/>
                  <a:t> </a:t>
                </a:r>
                <a:r>
                  <a:rPr lang="en-US" dirty="0" err="1"/>
                  <a:t>đóng</a:t>
                </a:r>
                <a:r>
                  <a:rPr lang="en-US" dirty="0"/>
                  <a:t> </a:t>
                </a:r>
                <a:r>
                  <a:rPr lang="en-US" dirty="0" err="1"/>
                  <a:t>góp</a:t>
                </a:r>
                <a:r>
                  <a:rPr lang="en-US" dirty="0"/>
                  <a:t>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từng</a:t>
                </a:r>
                <a:r>
                  <a:rPr lang="en-US" dirty="0"/>
                  <a:t> </a:t>
                </a:r>
                <a:r>
                  <a:rPr lang="en-US" dirty="0" err="1"/>
                  <a:t>cá</a:t>
                </a:r>
                <a:r>
                  <a:rPr lang="en-US" dirty="0"/>
                  <a:t> </a:t>
                </a:r>
                <a:r>
                  <a:rPr lang="en-US" dirty="0" err="1"/>
                  <a:t>thể</a:t>
                </a:r>
                <a:r>
                  <a:rPr lang="en-US" dirty="0"/>
                  <a:t> </a:t>
                </a:r>
                <a:r>
                  <a:rPr lang="en-US" dirty="0" err="1"/>
                  <a:t>vào</a:t>
                </a:r>
                <a:r>
                  <a:rPr lang="en-US" dirty="0"/>
                  <a:t> </a:t>
                </a:r>
                <a:r>
                  <a:rPr lang="en-US" dirty="0" err="1"/>
                  <a:t>tổng</a:t>
                </a:r>
                <a:r>
                  <a:rPr lang="en-US" dirty="0"/>
                  <a:t> </a:t>
                </a:r>
                <a:r>
                  <a:rPr lang="en-US" dirty="0" err="1"/>
                  <a:t>giá</a:t>
                </a:r>
                <a:r>
                  <a:rPr lang="en-US" dirty="0"/>
                  <a:t> </a:t>
                </a:r>
                <a:r>
                  <a:rPr lang="en-US" dirty="0" err="1"/>
                  <a:t>trị</a:t>
                </a:r>
                <a:r>
                  <a:rPr lang="en-US" dirty="0"/>
                  <a:t> </a:t>
                </a:r>
                <a:r>
                  <a:rPr lang="en-US" dirty="0" err="1"/>
                  <a:t>thích</a:t>
                </a:r>
                <a:r>
                  <a:rPr lang="en-US" dirty="0"/>
                  <a:t> </a:t>
                </a:r>
                <a:r>
                  <a:rPr lang="en-US" dirty="0" err="1"/>
                  <a:t>nghi</a:t>
                </a:r>
                <a:r>
                  <a:rPr lang="en-US" dirty="0"/>
                  <a:t> </a:t>
                </a:r>
                <a:r>
                  <a:rPr lang="en-US" dirty="0" err="1"/>
                  <a:t>là</a:t>
                </a:r>
                <a:r>
                  <a:rPr lang="en-US" dirty="0"/>
                  <a:t> (0.1, 0.4, 0.3, 0.1, 0.1) </a:t>
                </a:r>
                <a:r>
                  <a:rPr lang="en-US" dirty="0">
                    <a:sym typeface="Wingdings"/>
                  </a:rPr>
                  <a:t> </a:t>
                </a:r>
                <a:r>
                  <a:rPr lang="en-US" dirty="0" err="1">
                    <a:sym typeface="Wingdings"/>
                  </a:rPr>
                  <a:t>xác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suất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được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chọn</a:t>
                </a:r>
                <a:r>
                  <a:rPr lang="en-US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vi-VN" i="1">
                            <a:latin typeface="Cambria Math" charset="0"/>
                          </a:rPr>
                          <m:t>𝑝</m:t>
                        </m:r>
                      </m:e>
                      <m:sub>
                        <m:r>
                          <a:rPr lang="vi-VN" i="1">
                            <a:latin typeface="Cambria Math" charset="0"/>
                          </a:rPr>
                          <m:t>𝑖</m:t>
                        </m:r>
                      </m:sub>
                      <m:sup>
                        <m:r>
                          <a:rPr lang="vi-VN" i="1">
                            <a:latin typeface="Cambria Math" charset="0"/>
                          </a:rPr>
                          <m:t>𝑆</m:t>
                        </m:r>
                      </m:sup>
                    </m:sSubSup>
                  </m:oMath>
                </a14:m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của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từng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cá</a:t>
                </a:r>
                <a:r>
                  <a:rPr lang="en-US" dirty="0">
                    <a:sym typeface="Wingdings"/>
                  </a:rPr>
                  <a:t> </a:t>
                </a:r>
                <a:r>
                  <a:rPr lang="en-US" dirty="0" err="1">
                    <a:sym typeface="Wingdings"/>
                  </a:rPr>
                  <a:t>thể</a:t>
                </a:r>
                <a:r>
                  <a:rPr lang="en-US" dirty="0">
                    <a:sym typeface="Wingdings"/>
                  </a:rPr>
                  <a:t>.</a:t>
                </a:r>
              </a:p>
              <a:p>
                <a:endParaRPr lang="nb-NO" dirty="0"/>
              </a:p>
              <a:p>
                <a:endParaRPr lang="uk-UA" dirty="0"/>
              </a:p>
              <a:p>
                <a:endParaRPr lang="is-IS" dirty="0"/>
              </a:p>
              <a:p>
                <a:endParaRPr lang="is-I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0447" y="1876696"/>
                <a:ext cx="8490856" cy="4114800"/>
              </a:xfrm>
              <a:blipFill rotWithShape="0">
                <a:blip r:embed="rId2"/>
                <a:stretch>
                  <a:fillRect l="-933" t="-1185" r="-1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5</a:t>
            </a:fld>
            <a:endParaRPr lang="en-GB" altLang="x-none"/>
          </a:p>
        </p:txBody>
      </p:sp>
      <p:graphicFrame>
        <p:nvGraphicFramePr>
          <p:cNvPr id="6" name="Content Placeholder 5"/>
          <p:cNvGraphicFramePr>
            <a:graphicFrameLocks/>
          </p:cNvGraphicFramePr>
          <p:nvPr/>
        </p:nvGraphicFramePr>
        <p:xfrm>
          <a:off x="3549833" y="3643450"/>
          <a:ext cx="3582488" cy="3214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7809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br>
              <a:rPr lang="en-US" dirty="0"/>
            </a:br>
            <a:r>
              <a:rPr lang="en-US" dirty="0"/>
              <a:t>(Proportional Selection)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4290032"/>
              </p:ext>
            </p:extLst>
          </p:nvPr>
        </p:nvGraphicFramePr>
        <p:xfrm>
          <a:off x="58784" y="1926771"/>
          <a:ext cx="4317274" cy="43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6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4201297" y="2022021"/>
                <a:ext cx="4843849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b="1" kern="0" dirty="0"/>
                  <a:t>Ví </a:t>
                </a:r>
                <a:r>
                  <a:rPr lang="en-US" b="1" kern="0" dirty="0" err="1"/>
                  <a:t>dụ</a:t>
                </a:r>
                <a:r>
                  <a:rPr lang="en-US" b="1" kern="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𝑟</m:t>
                    </m:r>
                    <m:r>
                      <a:rPr lang="vi-VN" i="1" dirty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is-IS"/>
                      <m:t>0.37</m:t>
                    </m:r>
                  </m:oMath>
                </a14:m>
                <a:r>
                  <a:rPr lang="is-IS" dirty="0"/>
                  <a:t> </a:t>
                </a:r>
                <a:r>
                  <a:rPr lang="is-IS" dirty="0">
                    <a:sym typeface="Wingdings"/>
                  </a:rPr>
                  <a:t> lựa chọn cá thể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is-IS" dirty="0"/>
              </a:p>
              <a:p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𝑟</m:t>
                    </m:r>
                    <m:r>
                      <a:rPr lang="vi-VN" i="1" dirty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is-IS"/>
                      <m:t>0.07</m:t>
                    </m:r>
                  </m:oMath>
                </a14:m>
                <a:r>
                  <a:rPr lang="is-IS" dirty="0"/>
                  <a:t> </a:t>
                </a:r>
                <a:r>
                  <a:rPr lang="is-IS" dirty="0">
                    <a:sym typeface="Wingdings"/>
                  </a:rPr>
                  <a:t> lựa chọn cá thể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endParaRPr lang="is-IS" dirty="0"/>
              </a:p>
              <a:p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𝑟</m:t>
                    </m:r>
                    <m:r>
                      <a:rPr lang="vi-VN" i="1" dirty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uk-UA"/>
                      <m:t>0.39</m:t>
                    </m:r>
                  </m:oMath>
                </a14:m>
                <a:r>
                  <a:rPr lang="vi-VN" dirty="0"/>
                  <a:t> </a:t>
                </a:r>
                <a:r>
                  <a:rPr lang="vi-VN" dirty="0">
                    <a:sym typeface="Wingdings"/>
                  </a:rPr>
                  <a:t> lựa chọn cá thể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uk-UA" dirty="0"/>
              </a:p>
              <a:p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𝑟</m:t>
                    </m:r>
                    <m:r>
                      <a:rPr lang="vi-VN" i="1" dirty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nb-NO"/>
                      <m:t>0.72</m:t>
                    </m:r>
                  </m:oMath>
                </a14:m>
                <a:r>
                  <a:rPr lang="nb-NO" dirty="0"/>
                  <a:t> </a:t>
                </a:r>
                <a:r>
                  <a:rPr lang="nb-NO" dirty="0">
                    <a:sym typeface="Wingdings"/>
                  </a:rPr>
                  <a:t> </a:t>
                </a:r>
                <a:r>
                  <a:rPr lang="nb-NO" dirty="0" err="1">
                    <a:sym typeface="Wingdings"/>
                  </a:rPr>
                  <a:t>lựa</a:t>
                </a:r>
                <a:r>
                  <a:rPr lang="nb-NO" dirty="0">
                    <a:sym typeface="Wingdings"/>
                  </a:rPr>
                  <a:t> </a:t>
                </a:r>
                <a:r>
                  <a:rPr lang="nb-NO" dirty="0" err="1">
                    <a:sym typeface="Wingdings"/>
                  </a:rPr>
                  <a:t>chọn</a:t>
                </a:r>
                <a:r>
                  <a:rPr lang="nb-NO" dirty="0">
                    <a:sym typeface="Wingdings"/>
                  </a:rPr>
                  <a:t> </a:t>
                </a:r>
                <a:r>
                  <a:rPr lang="nb-NO" dirty="0" err="1">
                    <a:sym typeface="Wingdings"/>
                  </a:rPr>
                  <a:t>cá</a:t>
                </a:r>
                <a:r>
                  <a:rPr lang="nb-NO" dirty="0">
                    <a:sym typeface="Wingdings"/>
                  </a:rPr>
                  <a:t> </a:t>
                </a:r>
                <a:r>
                  <a:rPr lang="nb-NO" dirty="0" err="1">
                    <a:sym typeface="Wingdings"/>
                  </a:rPr>
                  <a:t>thể</a:t>
                </a:r>
                <a:r>
                  <a:rPr lang="nb-NO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vi-VN" i="1" dirty="0">
                        <a:latin typeface="Cambria Math" charset="0"/>
                      </a:rPr>
                      <m:t>𝑟</m:t>
                    </m:r>
                    <m:r>
                      <a:rPr lang="vi-VN" i="1" dirty="0">
                        <a:latin typeface="Cambria Math" charset="0"/>
                      </a:rPr>
                      <m:t>=</m:t>
                    </m:r>
                    <m:r>
                      <m:rPr>
                        <m:nor/>
                      </m:rPr>
                      <a:rPr lang="hr-HR"/>
                      <m:t>0.34</m:t>
                    </m:r>
                  </m:oMath>
                </a14:m>
                <a:r>
                  <a:rPr lang="nb-NO" dirty="0"/>
                  <a:t>  </a:t>
                </a:r>
                <a:r>
                  <a:rPr lang="nb-NO" dirty="0">
                    <a:sym typeface="Wingdings"/>
                  </a:rPr>
                  <a:t> </a:t>
                </a:r>
                <a:r>
                  <a:rPr lang="nb-NO" dirty="0" err="1">
                    <a:sym typeface="Wingdings"/>
                  </a:rPr>
                  <a:t>lựa</a:t>
                </a:r>
                <a:r>
                  <a:rPr lang="nb-NO" dirty="0">
                    <a:sym typeface="Wingdings"/>
                  </a:rPr>
                  <a:t> </a:t>
                </a:r>
                <a:r>
                  <a:rPr lang="nb-NO" dirty="0" err="1">
                    <a:sym typeface="Wingdings"/>
                  </a:rPr>
                  <a:t>chọn</a:t>
                </a:r>
                <a:r>
                  <a:rPr lang="nb-NO" dirty="0">
                    <a:sym typeface="Wingdings"/>
                  </a:rPr>
                  <a:t> </a:t>
                </a:r>
                <a:r>
                  <a:rPr lang="nb-NO" dirty="0" err="1">
                    <a:sym typeface="Wingdings"/>
                  </a:rPr>
                  <a:t>cá</a:t>
                </a:r>
                <a:r>
                  <a:rPr lang="nb-NO" dirty="0">
                    <a:sym typeface="Wingdings"/>
                  </a:rPr>
                  <a:t> </a:t>
                </a:r>
                <a:r>
                  <a:rPr lang="nb-NO" dirty="0" err="1">
                    <a:sym typeface="Wingdings"/>
                  </a:rPr>
                  <a:t>thể</a:t>
                </a:r>
                <a:r>
                  <a:rPr lang="nb-NO" dirty="0">
                    <a:sym typeface="Wingding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i="1" dirty="0">
                            <a:latin typeface="Cambria Math" charset="0"/>
                          </a:rPr>
                          <m:t>𝑃</m:t>
                        </m:r>
                      </m:e>
                      <m:sub>
                        <m:r>
                          <a:rPr lang="vi-VN" i="1" dirty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endParaRPr lang="nb-NO" dirty="0"/>
              </a:p>
              <a:p>
                <a:endParaRPr lang="is-IS" kern="0" dirty="0"/>
              </a:p>
              <a:p>
                <a:endParaRPr lang="is-IS" kern="0" dirty="0"/>
              </a:p>
              <a:p>
                <a:endParaRPr lang="en-US" kern="0" dirty="0"/>
              </a:p>
              <a:p>
                <a:endParaRPr lang="en-US" kern="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01297" y="2022021"/>
                <a:ext cx="4843849" cy="4114800"/>
              </a:xfrm>
              <a:prstGeom prst="rect">
                <a:avLst/>
              </a:prstGeom>
              <a:blipFill rotWithShape="0">
                <a:blip r:embed="rId3"/>
                <a:stretch>
                  <a:fillRect l="-1887" t="-103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:a14="http://schemas.microsoft.com/office/drawing/2010/main" xmlns="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233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br>
              <a:rPr lang="en-US" dirty="0"/>
            </a:br>
            <a:r>
              <a:rPr lang="en-US" dirty="0"/>
              <a:t>(Proportional Selection)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68235" y="1943100"/>
          <a:ext cx="4317274" cy="4305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7</a:t>
            </a:fld>
            <a:endParaRPr lang="en-GB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 bwMode="auto">
              <a:xfrm>
                <a:off x="5212082" y="1943100"/>
                <a:ext cx="3644535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en-US" b="1" kern="0" dirty="0"/>
                  <a:t>Ví </a:t>
                </a:r>
                <a:r>
                  <a:rPr lang="en-US" b="1" kern="0" dirty="0" err="1"/>
                  <a:t>dụ</a:t>
                </a:r>
                <a:r>
                  <a:rPr lang="en-US" b="1" kern="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vi-VN" i="1" kern="0" dirty="0" smtClean="0">
                        <a:latin typeface="Cambria Math" charset="0"/>
                      </a:rPr>
                      <m:t>𝑟</m:t>
                    </m:r>
                    <m:r>
                      <a:rPr lang="vi-VN" i="1" kern="0" dirty="0" smtClean="0">
                        <a:latin typeface="Cambria Math" charset="0"/>
                      </a:rPr>
                      <m:t>=…</m:t>
                    </m:r>
                  </m:oMath>
                </a14:m>
                <a:r>
                  <a:rPr lang="is-IS" kern="0" dirty="0"/>
                  <a:t> </a:t>
                </a:r>
                <a:r>
                  <a:rPr lang="is-IS" kern="0" dirty="0">
                    <a:sym typeface="Wingdings"/>
                  </a:rPr>
                  <a:t> lựa chọn </a:t>
                </a:r>
                <a:r>
                  <a:rPr lang="mr-IN" kern="0" dirty="0">
                    <a:sym typeface="Wingdings"/>
                  </a:rPr>
                  <a:t>…</a:t>
                </a:r>
                <a:endParaRPr lang="is-IS" kern="0" dirty="0"/>
              </a:p>
              <a:p>
                <a14:m>
                  <m:oMath xmlns:m="http://schemas.openxmlformats.org/officeDocument/2006/math">
                    <m:r>
                      <a:rPr lang="vi-VN" i="1" kern="0" dirty="0">
                        <a:latin typeface="Cambria Math" charset="0"/>
                      </a:rPr>
                      <m:t>𝑟</m:t>
                    </m:r>
                    <m:r>
                      <a:rPr lang="vi-VN" i="1" kern="0" dirty="0">
                        <a:latin typeface="Cambria Math" charset="0"/>
                      </a:rPr>
                      <m:t>=…</m:t>
                    </m:r>
                  </m:oMath>
                </a14:m>
                <a:r>
                  <a:rPr lang="is-IS" kern="0" dirty="0"/>
                  <a:t> </a:t>
                </a:r>
                <a:r>
                  <a:rPr lang="is-IS" kern="0" dirty="0">
                    <a:sym typeface="Wingdings"/>
                  </a:rPr>
                  <a:t> lựa chọn </a:t>
                </a:r>
                <a:r>
                  <a:rPr lang="mr-IN" kern="0" dirty="0">
                    <a:sym typeface="Wingdings"/>
                  </a:rPr>
                  <a:t>…</a:t>
                </a:r>
                <a:endParaRPr lang="is-IS" kern="0" dirty="0"/>
              </a:p>
              <a:p>
                <a14:m>
                  <m:oMath xmlns:m="http://schemas.openxmlformats.org/officeDocument/2006/math">
                    <m:r>
                      <a:rPr lang="vi-VN" i="1" kern="0" dirty="0">
                        <a:latin typeface="Cambria Math" charset="0"/>
                      </a:rPr>
                      <m:t>𝑟</m:t>
                    </m:r>
                    <m:r>
                      <a:rPr lang="vi-VN" i="1" kern="0" dirty="0">
                        <a:latin typeface="Cambria Math" charset="0"/>
                      </a:rPr>
                      <m:t>=…</m:t>
                    </m:r>
                  </m:oMath>
                </a14:m>
                <a:r>
                  <a:rPr lang="vi-VN" kern="0" dirty="0"/>
                  <a:t> </a:t>
                </a:r>
                <a:r>
                  <a:rPr lang="vi-VN" kern="0" dirty="0">
                    <a:sym typeface="Wingdings"/>
                  </a:rPr>
                  <a:t> lựa chọn </a:t>
                </a:r>
                <a:r>
                  <a:rPr lang="mr-IN" kern="0" dirty="0">
                    <a:sym typeface="Wingdings"/>
                  </a:rPr>
                  <a:t>…</a:t>
                </a:r>
                <a:endParaRPr lang="uk-UA" kern="0" dirty="0"/>
              </a:p>
              <a:p>
                <a14:m>
                  <m:oMath xmlns:m="http://schemas.openxmlformats.org/officeDocument/2006/math">
                    <m:r>
                      <a:rPr lang="vi-VN" i="1" kern="0" dirty="0">
                        <a:latin typeface="Cambria Math" charset="0"/>
                      </a:rPr>
                      <m:t>𝑟</m:t>
                    </m:r>
                    <m:r>
                      <a:rPr lang="vi-VN" i="1" kern="0" dirty="0">
                        <a:latin typeface="Cambria Math" charset="0"/>
                      </a:rPr>
                      <m:t>=…</m:t>
                    </m:r>
                  </m:oMath>
                </a14:m>
                <a:r>
                  <a:rPr lang="nb-NO" kern="0" dirty="0"/>
                  <a:t> </a:t>
                </a:r>
                <a:r>
                  <a:rPr lang="nb-NO" kern="0" dirty="0">
                    <a:sym typeface="Wingdings"/>
                  </a:rPr>
                  <a:t> </a:t>
                </a:r>
                <a:r>
                  <a:rPr lang="nb-NO" kern="0" dirty="0" err="1">
                    <a:sym typeface="Wingdings"/>
                  </a:rPr>
                  <a:t>lựa</a:t>
                </a:r>
                <a:r>
                  <a:rPr lang="nb-NO" kern="0" dirty="0">
                    <a:sym typeface="Wingdings"/>
                  </a:rPr>
                  <a:t> </a:t>
                </a:r>
                <a:r>
                  <a:rPr lang="nb-NO" kern="0" dirty="0" err="1">
                    <a:sym typeface="Wingdings"/>
                  </a:rPr>
                  <a:t>chọn</a:t>
                </a:r>
                <a:r>
                  <a:rPr lang="nb-NO" kern="0" dirty="0">
                    <a:sym typeface="Wingdings"/>
                  </a:rPr>
                  <a:t> </a:t>
                </a:r>
                <a:r>
                  <a:rPr lang="mr-IN" kern="0" dirty="0">
                    <a:sym typeface="Wingdings"/>
                  </a:rPr>
                  <a:t>…</a:t>
                </a:r>
                <a:endParaRPr lang="nb-NO" kern="0" dirty="0"/>
              </a:p>
              <a:p>
                <a14:m>
                  <m:oMath xmlns:m="http://schemas.openxmlformats.org/officeDocument/2006/math">
                    <m:r>
                      <a:rPr lang="vi-VN" i="1" kern="0" dirty="0">
                        <a:latin typeface="Cambria Math" charset="0"/>
                      </a:rPr>
                      <m:t>𝑟</m:t>
                    </m:r>
                    <m:r>
                      <a:rPr lang="vi-VN" i="1" kern="0" dirty="0">
                        <a:latin typeface="Cambria Math" charset="0"/>
                      </a:rPr>
                      <m:t>=…</m:t>
                    </m:r>
                  </m:oMath>
                </a14:m>
                <a:r>
                  <a:rPr lang="nb-NO" kern="0" dirty="0"/>
                  <a:t> </a:t>
                </a:r>
                <a:r>
                  <a:rPr lang="nb-NO" kern="0" dirty="0">
                    <a:sym typeface="Wingdings"/>
                  </a:rPr>
                  <a:t> </a:t>
                </a:r>
                <a:r>
                  <a:rPr lang="nb-NO" kern="0" dirty="0" err="1">
                    <a:sym typeface="Wingdings"/>
                  </a:rPr>
                  <a:t>lựa</a:t>
                </a:r>
                <a:r>
                  <a:rPr lang="nb-NO" kern="0" dirty="0">
                    <a:sym typeface="Wingdings"/>
                  </a:rPr>
                  <a:t> </a:t>
                </a:r>
                <a:r>
                  <a:rPr lang="nb-NO" kern="0" dirty="0" err="1">
                    <a:sym typeface="Wingdings"/>
                  </a:rPr>
                  <a:t>chọn</a:t>
                </a:r>
                <a:r>
                  <a:rPr lang="nb-NO" kern="0" dirty="0">
                    <a:sym typeface="Wingdings"/>
                  </a:rPr>
                  <a:t> </a:t>
                </a:r>
                <a:r>
                  <a:rPr lang="mr-IN" kern="0" dirty="0">
                    <a:sym typeface="Wingdings"/>
                  </a:rPr>
                  <a:t>…</a:t>
                </a:r>
                <a:endParaRPr lang="nb-NO" kern="0" dirty="0"/>
              </a:p>
              <a:p>
                <a:endParaRPr lang="vi-VN" kern="0" dirty="0"/>
              </a:p>
              <a:p>
                <a:pPr>
                  <a:buFont typeface="Wingdings" charset="2"/>
                  <a:buChar char="Ø"/>
                </a:pPr>
                <a:r>
                  <a:rPr lang="vi-VN" kern="0" dirty="0"/>
                  <a:t>Proportional selection còn được gọi là Roulette wheel selection.</a:t>
                </a:r>
                <a:endParaRPr lang="uk-UA" kern="0" dirty="0"/>
              </a:p>
              <a:p>
                <a:endParaRPr lang="is-IS" kern="0" dirty="0"/>
              </a:p>
              <a:p>
                <a:endParaRPr lang="is-IS" kern="0" dirty="0"/>
              </a:p>
              <a:p>
                <a:endParaRPr lang="en-US" kern="0" dirty="0"/>
              </a:p>
              <a:p>
                <a:endParaRPr lang="en-US" kern="0" dirty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2082" y="1943100"/>
                <a:ext cx="3644535" cy="4114800"/>
              </a:xfrm>
              <a:prstGeom prst="rect">
                <a:avLst/>
              </a:prstGeom>
              <a:blipFill rotWithShape="0">
                <a:blip r:embed="rId3"/>
                <a:stretch>
                  <a:fillRect l="-2508" t="-1185" r="-1171" b="-69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51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81200"/>
            <a:ext cx="8199784" cy="4114800"/>
          </a:xfrm>
        </p:spPr>
        <p:txBody>
          <a:bodyPr/>
          <a:lstStyle/>
          <a:p>
            <a:r>
              <a:rPr lang="en-US" dirty="0" err="1"/>
              <a:t>Khuyết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Proportional Selection (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tỷ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)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8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941734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Tournament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Tournament Selection (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cạnh</a:t>
            </a:r>
            <a:r>
              <a:rPr lang="en-US" dirty="0"/>
              <a:t> </a:t>
            </a:r>
            <a:r>
              <a:rPr lang="en-US" dirty="0" err="1"/>
              <a:t>tranh</a:t>
            </a:r>
            <a:r>
              <a:rPr lang="en-US" dirty="0"/>
              <a:t> /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đấu</a:t>
            </a:r>
            <a:r>
              <a:rPr lang="en-US" dirty="0"/>
              <a:t>):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ngẫu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s </a:t>
            </a:r>
            <a:r>
              <a:rPr lang="vi-VN" dirty="0"/>
              <a:t>cá thể từ quần thể và lựa chọn cá thể có độ thích nghi tốt nhất trong số s cá thể này.</a:t>
            </a:r>
          </a:p>
          <a:p>
            <a:r>
              <a:rPr lang="en-US" dirty="0"/>
              <a:t>s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tournament size.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B4571-52F7-C141-BD35-690ADD4993E1}" type="slidenum">
              <a:rPr lang="en-GB" altLang="x-none" smtClean="0"/>
              <a:pPr/>
              <a:t>9</a:t>
            </a:fld>
            <a:endParaRPr lang="en-GB" altLang="x-none"/>
          </a:p>
        </p:txBody>
      </p:sp>
    </p:spTree>
    <p:extLst>
      <p:ext uri="{BB962C8B-B14F-4D97-AF65-F5344CB8AC3E}">
        <p14:creationId xmlns:p14="http://schemas.microsoft.com/office/powerpoint/2010/main" val="175637318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FF3300"/>
      </a:lt2>
      <a:accent1>
        <a:srgbClr val="0000FF"/>
      </a:accent1>
      <a:accent2>
        <a:srgbClr val="66FF33"/>
      </a:accent2>
      <a:accent3>
        <a:srgbClr val="FFFFFF"/>
      </a:accent3>
      <a:accent4>
        <a:srgbClr val="000000"/>
      </a:accent4>
      <a:accent5>
        <a:srgbClr val="AAAAFF"/>
      </a:accent5>
      <a:accent6>
        <a:srgbClr val="5CE72D"/>
      </a:accent6>
      <a:hlink>
        <a:srgbClr val="00FFFF"/>
      </a:hlink>
      <a:folHlink>
        <a:srgbClr val="9900CC"/>
      </a:folHlink>
    </a:clrScheme>
    <a:fontScheme name="Default Design">
      <a:majorFont>
        <a:latin typeface="Albertus Medium"/>
        <a:ea typeface=""/>
        <a:cs typeface=""/>
      </a:majorFont>
      <a:minorFont>
        <a:latin typeface="Albertus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st3" id="{041ED441-BE67-0B43-BBEF-B26A93F90F93}" vid="{042F6C2F-F315-E247-B531-CED687C56EB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Test3</Template>
  <TotalTime>7892</TotalTime>
  <Words>1129</Words>
  <Application>Microsoft Office PowerPoint</Application>
  <PresentationFormat>On-screen Show (4:3)</PresentationFormat>
  <Paragraphs>544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Albertus Medium</vt:lpstr>
      <vt:lpstr>Calibri</vt:lpstr>
      <vt:lpstr>Cambria Math</vt:lpstr>
      <vt:lpstr>Times New Roman</vt:lpstr>
      <vt:lpstr>Wingdings</vt:lpstr>
      <vt:lpstr>Default Design</vt:lpstr>
      <vt:lpstr>GENETIC ALGORITHM (POPOP) - GIẢI THUẬT DI TRUYỀN (POPOP)</vt:lpstr>
      <vt:lpstr>Thuật giải di truyền  (Genetic Algorithm)</vt:lpstr>
      <vt:lpstr>Chọn lọc tỷ lệ (Proportional Selection)</vt:lpstr>
      <vt:lpstr>Chọn lọc tỷ lệ (Proportional Selection)</vt:lpstr>
      <vt:lpstr>Chọn lọc theo tỷ lệ (Proportional Selection)</vt:lpstr>
      <vt:lpstr>Chọn lọc tỷ lệ (Proportional Selection)</vt:lpstr>
      <vt:lpstr>Chọn lọc tỷ lệ (Proportional Selection)</vt:lpstr>
      <vt:lpstr>Proportional Selection</vt:lpstr>
      <vt:lpstr>Tournament Selection</vt:lpstr>
      <vt:lpstr>Tournament Selection</vt:lpstr>
      <vt:lpstr>Tournament Selection</vt:lpstr>
      <vt:lpstr>Tournament Selection</vt:lpstr>
      <vt:lpstr>Tournament Selection</vt:lpstr>
      <vt:lpstr>Tournament Selection</vt:lpstr>
      <vt:lpstr>Tournament Selection</vt:lpstr>
      <vt:lpstr>Tournament Selection</vt:lpstr>
      <vt:lpstr>Tournament Selection</vt:lpstr>
      <vt:lpstr>Tournament Selection</vt:lpstr>
      <vt:lpstr>Genetic Algorithm</vt:lpstr>
      <vt:lpstr>Genetic Algorithm</vt:lpstr>
      <vt:lpstr>Genetic Algorithm</vt:lpstr>
      <vt:lpstr>Genetic Algorithm (POPOP)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CS410 Mạng neural và thuật giải di truyền</dc:title>
  <dc:creator>Hoang Luong</dc:creator>
  <cp:lastModifiedBy>Lương Ngọc Hoàng</cp:lastModifiedBy>
  <cp:revision>331</cp:revision>
  <dcterms:created xsi:type="dcterms:W3CDTF">2019-08-29T04:16:09Z</dcterms:created>
  <dcterms:modified xsi:type="dcterms:W3CDTF">2023-09-22T18:11:38Z</dcterms:modified>
</cp:coreProperties>
</file>