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0"/>
  </p:notesMasterIdLst>
  <p:sldIdLst>
    <p:sldId id="256" r:id="rId2"/>
    <p:sldId id="392" r:id="rId3"/>
    <p:sldId id="288" r:id="rId4"/>
    <p:sldId id="289" r:id="rId5"/>
    <p:sldId id="301" r:id="rId6"/>
    <p:sldId id="303" r:id="rId7"/>
    <p:sldId id="304" r:id="rId8"/>
    <p:sldId id="302" r:id="rId9"/>
    <p:sldId id="306" r:id="rId10"/>
    <p:sldId id="307" r:id="rId11"/>
    <p:sldId id="308" r:id="rId12"/>
    <p:sldId id="424" r:id="rId13"/>
    <p:sldId id="423" r:id="rId14"/>
    <p:sldId id="310" r:id="rId15"/>
    <p:sldId id="311" r:id="rId16"/>
    <p:sldId id="387" r:id="rId17"/>
    <p:sldId id="409" r:id="rId18"/>
    <p:sldId id="411" r:id="rId19"/>
    <p:sldId id="410" r:id="rId20"/>
    <p:sldId id="412" r:id="rId21"/>
    <p:sldId id="389" r:id="rId22"/>
    <p:sldId id="321" r:id="rId23"/>
    <p:sldId id="391" r:id="rId24"/>
    <p:sldId id="325" r:id="rId25"/>
    <p:sldId id="326" r:id="rId26"/>
    <p:sldId id="327" r:id="rId27"/>
    <p:sldId id="396" r:id="rId28"/>
    <p:sldId id="390" r:id="rId29"/>
    <p:sldId id="329" r:id="rId30"/>
    <p:sldId id="328" r:id="rId31"/>
    <p:sldId id="340" r:id="rId32"/>
    <p:sldId id="341" r:id="rId33"/>
    <p:sldId id="398" r:id="rId34"/>
    <p:sldId id="399" r:id="rId35"/>
    <p:sldId id="400" r:id="rId36"/>
    <p:sldId id="401" r:id="rId37"/>
    <p:sldId id="342" r:id="rId38"/>
    <p:sldId id="343" r:id="rId39"/>
    <p:sldId id="345" r:id="rId40"/>
    <p:sldId id="346" r:id="rId41"/>
    <p:sldId id="347" r:id="rId42"/>
    <p:sldId id="348" r:id="rId43"/>
    <p:sldId id="349" r:id="rId44"/>
    <p:sldId id="350" r:id="rId45"/>
    <p:sldId id="344" r:id="rId46"/>
    <p:sldId id="352" r:id="rId47"/>
    <p:sldId id="353" r:id="rId48"/>
    <p:sldId id="354" r:id="rId49"/>
    <p:sldId id="394" r:id="rId50"/>
    <p:sldId id="404" r:id="rId51"/>
    <p:sldId id="405" r:id="rId52"/>
    <p:sldId id="402" r:id="rId53"/>
    <p:sldId id="403" r:id="rId54"/>
    <p:sldId id="395" r:id="rId55"/>
    <p:sldId id="406" r:id="rId56"/>
    <p:sldId id="407" r:id="rId57"/>
    <p:sldId id="408" r:id="rId58"/>
    <p:sldId id="355" r:id="rId59"/>
    <p:sldId id="414" r:id="rId60"/>
    <p:sldId id="418" r:id="rId61"/>
    <p:sldId id="419" r:id="rId62"/>
    <p:sldId id="416" r:id="rId63"/>
    <p:sldId id="417" r:id="rId64"/>
    <p:sldId id="420" r:id="rId65"/>
    <p:sldId id="421" r:id="rId66"/>
    <p:sldId id="422" r:id="rId67"/>
    <p:sldId id="330" r:id="rId68"/>
    <p:sldId id="358" r:id="rId69"/>
    <p:sldId id="360" r:id="rId70"/>
    <p:sldId id="361" r:id="rId71"/>
    <p:sldId id="359" r:id="rId72"/>
    <p:sldId id="362" r:id="rId73"/>
    <p:sldId id="363" r:id="rId74"/>
    <p:sldId id="364" r:id="rId75"/>
    <p:sldId id="365" r:id="rId76"/>
    <p:sldId id="366" r:id="rId77"/>
    <p:sldId id="367" r:id="rId78"/>
    <p:sldId id="368" r:id="rId79"/>
    <p:sldId id="357" r:id="rId80"/>
    <p:sldId id="369" r:id="rId81"/>
    <p:sldId id="370" r:id="rId82"/>
    <p:sldId id="371" r:id="rId83"/>
    <p:sldId id="372" r:id="rId84"/>
    <p:sldId id="373" r:id="rId85"/>
    <p:sldId id="374" r:id="rId86"/>
    <p:sldId id="375" r:id="rId87"/>
    <p:sldId id="376" r:id="rId88"/>
    <p:sldId id="377" r:id="rId89"/>
    <p:sldId id="379" r:id="rId90"/>
    <p:sldId id="380" r:id="rId91"/>
    <p:sldId id="378" r:id="rId92"/>
    <p:sldId id="381" r:id="rId93"/>
    <p:sldId id="383" r:id="rId94"/>
    <p:sldId id="382" r:id="rId95"/>
    <p:sldId id="384" r:id="rId96"/>
    <p:sldId id="385" r:id="rId97"/>
    <p:sldId id="386" r:id="rId98"/>
    <p:sldId id="388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4677"/>
  </p:normalViewPr>
  <p:slideViewPr>
    <p:cSldViewPr snapToGrid="0" snapToObjects="1">
      <p:cViewPr varScale="1">
        <p:scale>
          <a:sx n="96" d="100"/>
          <a:sy n="96" d="100"/>
        </p:scale>
        <p:origin x="11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2C-4E2F-9EBF-0DE595505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53304"/>
        <c:axId val="418952520"/>
      </c:barChart>
      <c:catAx>
        <c:axId val="418953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2520"/>
        <c:crosses val="autoZero"/>
        <c:auto val="1"/>
        <c:lblAlgn val="ctr"/>
        <c:lblOffset val="100"/>
        <c:noMultiLvlLbl val="0"/>
      </c:catAx>
      <c:valAx>
        <c:axId val="41895252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33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79-4E01-AECE-E74F869AB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52912"/>
        <c:axId val="418957616"/>
      </c:barChart>
      <c:catAx>
        <c:axId val="418952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7616"/>
        <c:crosses val="autoZero"/>
        <c:auto val="1"/>
        <c:lblAlgn val="ctr"/>
        <c:lblOffset val="100"/>
        <c:noMultiLvlLbl val="0"/>
      </c:catAx>
      <c:valAx>
        <c:axId val="418957616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29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48-45A2-945E-819A0D8BA0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54480"/>
        <c:axId val="418958400"/>
      </c:barChart>
      <c:catAx>
        <c:axId val="41895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8400"/>
        <c:crosses val="autoZero"/>
        <c:auto val="1"/>
        <c:lblAlgn val="ctr"/>
        <c:lblOffset val="100"/>
        <c:noMultiLvlLbl val="0"/>
      </c:catAx>
      <c:valAx>
        <c:axId val="418958400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448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E-4B91-B4DF-5DA89CA1FE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955264"/>
        <c:axId val="418958008"/>
      </c:barChart>
      <c:catAx>
        <c:axId val="41895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8008"/>
        <c:crosses val="autoZero"/>
        <c:auto val="1"/>
        <c:lblAlgn val="ctr"/>
        <c:lblOffset val="100"/>
        <c:noMultiLvlLbl val="0"/>
      </c:catAx>
      <c:valAx>
        <c:axId val="41895800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95526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37-4490-9093-0CA8439E2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624312"/>
        <c:axId val="418627448"/>
      </c:barChart>
      <c:catAx>
        <c:axId val="418624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27448"/>
        <c:crosses val="autoZero"/>
        <c:auto val="1"/>
        <c:lblAlgn val="ctr"/>
        <c:lblOffset val="100"/>
        <c:noMultiLvlLbl val="0"/>
      </c:catAx>
      <c:valAx>
        <c:axId val="41862744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62431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Số lượng bit 1</c:v>
                </c:pt>
              </c:strCache>
            </c:strRef>
          </c:tx>
          <c:spPr>
            <a:solidFill>
              <a:srgbClr val="C00000"/>
            </a:solidFill>
            <a:ln w="38100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  <c:pt idx="3">
                  <c:v>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E-482D-8CA6-9129E1C6B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1667224"/>
        <c:axId val="371668008"/>
      </c:barChart>
      <c:catAx>
        <c:axId val="371667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68008"/>
        <c:crosses val="autoZero"/>
        <c:auto val="1"/>
        <c:lblAlgn val="ctr"/>
        <c:lblOffset val="100"/>
        <c:noMultiLvlLbl val="0"/>
      </c:catAx>
      <c:valAx>
        <c:axId val="371668008"/>
        <c:scaling>
          <c:orientation val="minMax"/>
          <c:max val="4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66722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3909-64A7-254B-A1B8-4B84A95BB59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52344-0C95-7646-BD4B-165B3DF5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0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5D537-ACB1-2745-BDCC-9CCD282DF92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C93B8-5343-734F-BE28-D8EE108D782A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39D02-4DA6-3B4F-BF2F-10E25C36B06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B4571-52F7-C141-BD35-690ADD4993E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7D00E-DFC7-EF4F-9EFA-6140047CC8C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89353-44AD-0940-8764-9307A1FB5A9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901C1-3D64-394A-A326-1BD8AEE31D2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5A00A-76BD-F848-B88C-6EF1FDF32682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EF334-4C30-C74A-972C-E7A7E9B4191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87573-56BE-3C42-BBCC-97F692AEF13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9B52A-FE78-0345-9791-D979EE4E7D8D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ChangeArrowheads="1"/>
          </p:cNvSpPr>
          <p:nvPr/>
        </p:nvSpPr>
        <p:spPr bwMode="auto">
          <a:xfrm flipH="1">
            <a:off x="-541338" y="1752600"/>
            <a:ext cx="9685338" cy="28575"/>
          </a:xfrm>
          <a:prstGeom prst="homePlate">
            <a:avLst>
              <a:gd name="adj" fmla="val 5900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269B76-62CE-5047-9F7A-5DDA529CBF74}" type="slidenum">
              <a:rPr lang="en-GB" altLang="x-none"/>
              <a:pPr/>
              <a:t>‹#›</a:t>
            </a:fld>
            <a:endParaRPr lang="en-GB" altLang="x-none"/>
          </a:p>
        </p:txBody>
      </p:sp>
      <p:pic>
        <p:nvPicPr>
          <p:cNvPr id="1032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10" y="180388"/>
            <a:ext cx="1214438" cy="144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6388"/>
            <a:ext cx="8223738" cy="147002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MODEL-BASED 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EVOLUTIONARY ALGORITHMS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CÁC THUẬT TOÁN TIẾN HÓA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THEO MÔ HÌNH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D537-ACB1-2745-BDCC-9CCD282DF92B}" type="slidenum">
              <a:rPr lang="en-GB" altLang="x-none" smtClean="0"/>
              <a:pPr/>
              <a:t>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6428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10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45892"/>
              </p:ext>
            </p:extLst>
          </p:nvPr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87783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7439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87783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91792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Left Arrow 14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40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11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89058"/>
              </p:ext>
            </p:extLst>
          </p:nvPr>
        </p:nvGraphicFramePr>
        <p:xfrm>
          <a:off x="1795845" y="2310185"/>
          <a:ext cx="556878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03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12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89058"/>
              </p:ext>
            </p:extLst>
          </p:nvPr>
        </p:nvGraphicFramePr>
        <p:xfrm>
          <a:off x="1795845" y="2310185"/>
          <a:ext cx="556878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53283"/>
              </p:ext>
            </p:extLst>
          </p:nvPr>
        </p:nvGraphicFramePr>
        <p:xfrm>
          <a:off x="1795845" y="3881586"/>
          <a:ext cx="5568780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05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13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89058"/>
              </p:ext>
            </p:extLst>
          </p:nvPr>
        </p:nvGraphicFramePr>
        <p:xfrm>
          <a:off x="1795845" y="2310185"/>
          <a:ext cx="556878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399462"/>
              </p:ext>
            </p:extLst>
          </p:nvPr>
        </p:nvGraphicFramePr>
        <p:xfrm>
          <a:off x="1795845" y="4800837"/>
          <a:ext cx="556878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53283"/>
              </p:ext>
            </p:extLst>
          </p:nvPr>
        </p:nvGraphicFramePr>
        <p:xfrm>
          <a:off x="1795845" y="3881586"/>
          <a:ext cx="5568780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87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urved Left Arrow 11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76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Phép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  <a:endParaRPr lang="vi-VN" b="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02806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15</a:t>
            </a:fld>
            <a:endParaRPr lang="en-GB" altLang="x-non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0.05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5029"/>
              </p:ext>
            </p:extLst>
          </p:nvPr>
        </p:nvGraphicFramePr>
        <p:xfrm>
          <a:off x="317866" y="2847702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305246"/>
              </p:ext>
            </p:extLst>
          </p:nvPr>
        </p:nvGraphicFramePr>
        <p:xfrm>
          <a:off x="5303520" y="2838993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69080" y="4173571"/>
            <a:ext cx="1149531" cy="38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khiến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gặp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21791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17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32834"/>
              </p:ext>
            </p:extLst>
          </p:nvPr>
        </p:nvGraphicFramePr>
        <p:xfrm>
          <a:off x="2833816" y="2161540"/>
          <a:ext cx="27267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27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12/8 = 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33623"/>
              </p:ext>
            </p:extLst>
          </p:nvPr>
        </p:nvGraphicFramePr>
        <p:xfrm>
          <a:off x="6071285" y="2161540"/>
          <a:ext cx="268553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20/8 = 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766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18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29491"/>
              </p:ext>
            </p:extLst>
          </p:nvPr>
        </p:nvGraphicFramePr>
        <p:xfrm>
          <a:off x="3103684" y="216154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4/4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29975"/>
              </p:ext>
            </p:extLst>
          </p:nvPr>
        </p:nvGraphicFramePr>
        <p:xfrm>
          <a:off x="6083300" y="216154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12/4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957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19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45084"/>
              </p:ext>
            </p:extLst>
          </p:nvPr>
        </p:nvGraphicFramePr>
        <p:xfrm>
          <a:off x="3103684" y="216154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25336"/>
              </p:ext>
            </p:extLst>
          </p:nvPr>
        </p:nvGraphicFramePr>
        <p:xfrm>
          <a:off x="6083300" y="2161540"/>
          <a:ext cx="274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7/2 = 3.5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39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(POPOP)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83663"/>
              </p:ext>
            </p:extLst>
          </p:nvPr>
        </p:nvGraphicFramePr>
        <p:xfrm>
          <a:off x="6083818" y="2697870"/>
          <a:ext cx="9619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39011"/>
              </p:ext>
            </p:extLst>
          </p:nvPr>
        </p:nvGraphicFramePr>
        <p:xfrm>
          <a:off x="4266063" y="2679615"/>
          <a:ext cx="8618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947136" y="3107688"/>
            <a:ext cx="1511681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318398" y="3328281"/>
            <a:ext cx="483576" cy="195478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597504" y="3304729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331990" y="3304729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8387" y="2173482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81080" y="2190842"/>
            <a:ext cx="1376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Offspring</a:t>
            </a:r>
          </a:p>
        </p:txBody>
      </p:sp>
      <p:sp>
        <p:nvSpPr>
          <p:cNvPr id="19" name="Curved Left Arrow 18"/>
          <p:cNvSpPr/>
          <p:nvPr/>
        </p:nvSpPr>
        <p:spPr>
          <a:xfrm rot="5400000">
            <a:off x="3769087" y="1626337"/>
            <a:ext cx="1311032" cy="8106379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39292" y="575952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932884"/>
              </p:ext>
            </p:extLst>
          </p:nvPr>
        </p:nvGraphicFramePr>
        <p:xfrm>
          <a:off x="371414" y="2697870"/>
          <a:ext cx="8725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096011"/>
              </p:ext>
            </p:extLst>
          </p:nvPr>
        </p:nvGraphicFramePr>
        <p:xfrm>
          <a:off x="7965592" y="2649588"/>
          <a:ext cx="91938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7263912" y="3299178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427000" y="1821510"/>
            <a:ext cx="17424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Tournament </a:t>
            </a:r>
            <a:br>
              <a:rPr lang="en-US" sz="2400" dirty="0"/>
            </a:br>
            <a:r>
              <a:rPr lang="en-US" sz="2400" dirty="0"/>
              <a:t>Selection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87870"/>
              </p:ext>
            </p:extLst>
          </p:nvPr>
        </p:nvGraphicFramePr>
        <p:xfrm>
          <a:off x="6083819" y="4181230"/>
          <a:ext cx="96198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815566" y="218199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P+O Pool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68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OneMax</a:t>
            </a:r>
            <a:r>
              <a:rPr lang="en-US" dirty="0"/>
              <a:t>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20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99412"/>
              </p:ext>
            </p:extLst>
          </p:nvPr>
        </p:nvGraphicFramePr>
        <p:xfrm>
          <a:off x="3103684" y="2161540"/>
          <a:ext cx="2667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f(0000)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508404"/>
              </p:ext>
            </p:extLst>
          </p:nvPr>
        </p:nvGraphicFramePr>
        <p:xfrm>
          <a:off x="6083300" y="2161540"/>
          <a:ext cx="2743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is-IS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 dirty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vi-VN" i="1" dirty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6" y="2161540"/>
                <a:ext cx="2365456" cy="8856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: </a:t>
            </a:r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luỹ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27641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22</a:t>
            </a:fld>
            <a:endParaRPr lang="en-GB" altLang="x-none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962001247"/>
              </p:ext>
            </p:extLst>
          </p:nvPr>
        </p:nvGraphicFramePr>
        <p:xfrm>
          <a:off x="3609329" y="3907808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90198" y="1857429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dirty="0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198" y="1857429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 t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713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23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9381"/>
              </p:ext>
            </p:extLst>
          </p:nvPr>
        </p:nvGraphicFramePr>
        <p:xfrm>
          <a:off x="3103684" y="2161540"/>
          <a:ext cx="2667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12/8 = 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291741"/>
              </p:ext>
            </p:extLst>
          </p:nvPr>
        </p:nvGraphicFramePr>
        <p:xfrm>
          <a:off x="6083300" y="2161540"/>
          <a:ext cx="2743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f(*1**)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9/8 = 1.125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dirty="0" smtClean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04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24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20215"/>
              </p:ext>
            </p:extLst>
          </p:nvPr>
        </p:nvGraphicFramePr>
        <p:xfrm>
          <a:off x="3091961" y="2161540"/>
          <a:ext cx="2667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10/4 = 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495980"/>
              </p:ext>
            </p:extLst>
          </p:nvPr>
        </p:nvGraphicFramePr>
        <p:xfrm>
          <a:off x="6083300" y="2161540"/>
          <a:ext cx="274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f(*11*)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5/4 = 1.25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558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25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8339"/>
              </p:ext>
            </p:extLst>
          </p:nvPr>
        </p:nvGraphicFramePr>
        <p:xfrm>
          <a:off x="3103684" y="216154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5/2</a:t>
                      </a:r>
                      <a:r>
                        <a:rPr lang="en-US" baseline="0" dirty="0"/>
                        <a:t> = 2.5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434069"/>
              </p:ext>
            </p:extLst>
          </p:nvPr>
        </p:nvGraphicFramePr>
        <p:xfrm>
          <a:off x="6083300" y="2161540"/>
          <a:ext cx="274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2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f(*111)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4/2 =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2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26</a:t>
            </a:fld>
            <a:endParaRPr lang="en-GB" altLang="x-none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64074"/>
              </p:ext>
            </p:extLst>
          </p:nvPr>
        </p:nvGraphicFramePr>
        <p:xfrm>
          <a:off x="3115407" y="2161540"/>
          <a:ext cx="2667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f(0000)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3/1 =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54716"/>
              </p:ext>
            </p:extLst>
          </p:nvPr>
        </p:nvGraphicFramePr>
        <p:xfrm>
          <a:off x="6083300" y="2161540"/>
          <a:ext cx="2743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f(1111)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trị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bình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 =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53519529"/>
              </p:ext>
            </p:extLst>
          </p:nvPr>
        </p:nvGraphicFramePr>
        <p:xfrm>
          <a:off x="233083" y="4095377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 smtClean="0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𝑢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is-I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vi-VN" b="0" i="1" dirty="0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dirty="0" smtClea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dirty="0">
                              <a:latin typeface="Cambria Math" charset="0"/>
                            </a:rPr>
                            <m:t>1</m:t>
                          </m:r>
                        </m:sub>
                        <m:sup>
                          <m:r>
                            <a:rPr lang="is-IS" i="1" dirty="0">
                              <a:latin typeface="Cambria Math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  <a:p>
                <a:endParaRPr lang="vi-VN" dirty="0"/>
              </a:p>
              <a:p>
                <a:br>
                  <a:rPr lang="vi-VN" b="0" dirty="0"/>
                </a:br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2" y="2044998"/>
                <a:ext cx="2969531" cy="28468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905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Concatenated Trap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27</a:t>
            </a:fld>
            <a:endParaRPr lang="en-GB" altLang="x-none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332165826"/>
              </p:ext>
            </p:extLst>
          </p:nvPr>
        </p:nvGraphicFramePr>
        <p:xfrm>
          <a:off x="5660868" y="1876630"/>
          <a:ext cx="2474259" cy="2493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03701" y="2106624"/>
                <a:ext cx="3145798" cy="1822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 smtClean="0"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vi-VN" b="0" i="1" smtClean="0">
                              <a:latin typeface="Cambria Math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is-I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vi-VN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vi-VN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/4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 smtClean="0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1" smtClean="0">
                                      <a:latin typeface="Cambria Math" charset="0"/>
                                    </a:rPr>
                                    <m:t>TRAP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mr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s-I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vi-VN" b="0" i="1" smtClean="0">
                                          <a:latin typeface="Cambria Math" charset="0"/>
                                        </a:rPr>
                                        <m:t>𝑗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=4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−3</m:t>
                                      </m:r>
                                    </m:sub>
                                    <m:sup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i="1" dirty="0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vi-VN" b="0" i="1" dirty="0" smtClean="0">
                                              <a:latin typeface="Cambria Math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nary>
                        </m:e>
                        <m:sub/>
                      </m:sSub>
                    </m:oMath>
                  </m:oMathPara>
                </a14:m>
                <a:endParaRPr lang="vi-VN" b="0" dirty="0"/>
              </a:p>
              <a:p>
                <a:endParaRPr lang="vi-V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TRAP</m:t>
                          </m:r>
                        </m:sub>
                      </m:sSub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𝑢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4         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=4</m:t>
                              </m:r>
                            </m:e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3−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𝑢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n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ế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u</m:t>
                              </m:r>
                              <m:r>
                                <a:rPr lang="vi-VN" b="0" i="1" smtClean="0">
                                  <a:latin typeface="Cambria Math" charset="0"/>
                                </a:rPr>
                                <m:t>&lt;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vi-VN" b="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701" y="2106624"/>
                <a:ext cx="3145798" cy="18226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52676"/>
              </p:ext>
            </p:extLst>
          </p:nvPr>
        </p:nvGraphicFramePr>
        <p:xfrm>
          <a:off x="685800" y="5105063"/>
          <a:ext cx="7356235" cy="787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976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TRAP THỨ 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TRAP THỨ 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TRAP THỨ 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TRAP THỨ 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0" y="4441815"/>
            <a:ext cx="7772400" cy="56503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Nối</a:t>
            </a:r>
            <a:r>
              <a:rPr lang="en-US" dirty="0"/>
              <a:t> 4 Trap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470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black-box optimization)?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0065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29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559657"/>
              </p:ext>
            </p:extLst>
          </p:nvPr>
        </p:nvGraphicFramePr>
        <p:xfrm>
          <a:off x="930876" y="2768599"/>
          <a:ext cx="83931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581212"/>
              </p:ext>
            </p:extLst>
          </p:nvPr>
        </p:nvGraphicFramePr>
        <p:xfrm>
          <a:off x="2910255" y="2770552"/>
          <a:ext cx="82940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2769577" y="3401644"/>
            <a:ext cx="1078523" cy="1031631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95668"/>
              </p:ext>
            </p:extLst>
          </p:nvPr>
        </p:nvGraphicFramePr>
        <p:xfrm>
          <a:off x="7496903" y="2768599"/>
          <a:ext cx="8850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950071" y="3176170"/>
            <a:ext cx="1465385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098433" y="3401644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91351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767145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20162" y="227971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Population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04224" y="227971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344505" y="2285161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Offspring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 rot="5400000">
            <a:off x="3875454" y="1566008"/>
            <a:ext cx="1311032" cy="7045568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7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(Variation)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: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(selection set) </a:t>
                </a:r>
                <a:r>
                  <a:rPr lang="en-US" dirty="0" err="1"/>
                  <a:t>nhằm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mới</a:t>
                </a:r>
                <a:r>
                  <a:rPr lang="en-US" dirty="0"/>
                  <a:t> (offspring)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cha </a:t>
                </a:r>
                <a:r>
                  <a:rPr lang="en-US" dirty="0" err="1"/>
                  <a:t>mẹ</a:t>
                </a:r>
                <a:r>
                  <a:rPr lang="en-US" dirty="0"/>
                  <a:t> (parents).</a:t>
                </a:r>
              </a:p>
              <a:p>
                <a:endParaRPr lang="en-US" dirty="0"/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di </a:t>
                </a:r>
                <a:r>
                  <a:rPr lang="en-US" dirty="0" err="1"/>
                  <a:t>truyền</a:t>
                </a:r>
                <a:r>
                  <a:rPr lang="en-US" dirty="0"/>
                  <a:t> GA </a:t>
                </a:r>
                <a:r>
                  <a:rPr lang="en-US" dirty="0" err="1"/>
                  <a:t>có</a:t>
                </a:r>
                <a:r>
                  <a:rPr lang="en-US" dirty="0"/>
                  <a:t> 2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: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Lai </a:t>
                </a:r>
                <a:r>
                  <a:rPr lang="en-US" dirty="0" err="1"/>
                  <a:t>ghép</a:t>
                </a:r>
                <a:r>
                  <a:rPr lang="en-US" dirty="0"/>
                  <a:t> (crossover),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Tái</a:t>
                </a:r>
                <a:r>
                  <a:rPr lang="en-US" dirty="0"/>
                  <a:t> </a:t>
                </a:r>
                <a:r>
                  <a:rPr lang="en-US" dirty="0" err="1"/>
                  <a:t>tổ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(recombination).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(mutation)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234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30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6396"/>
              </p:ext>
            </p:extLst>
          </p:nvPr>
        </p:nvGraphicFramePr>
        <p:xfrm>
          <a:off x="222423" y="2768599"/>
          <a:ext cx="820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986521"/>
              </p:ext>
            </p:extLst>
          </p:nvPr>
        </p:nvGraphicFramePr>
        <p:xfrm>
          <a:off x="1761393" y="2770552"/>
          <a:ext cx="838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1679331" y="3401644"/>
            <a:ext cx="1078523" cy="1031631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511061" y="3176171"/>
            <a:ext cx="1465385" cy="66821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Building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06619"/>
              </p:ext>
            </p:extLst>
          </p:nvPr>
        </p:nvGraphicFramePr>
        <p:xfrm>
          <a:off x="8141670" y="2768599"/>
          <a:ext cx="8469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887913" y="3176170"/>
            <a:ext cx="1465385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195755" y="3401644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839916" y="3401644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216761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505696" y="338816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9883" y="227971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Population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13978" y="227971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Selection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989272" y="2285161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Offspring</a:t>
            </a:r>
            <a:endParaRPr lang="en-US" dirty="0"/>
          </a:p>
        </p:txBody>
      </p:sp>
      <p:sp>
        <p:nvSpPr>
          <p:cNvPr id="19" name="Curved Left Arrow 18"/>
          <p:cNvSpPr/>
          <p:nvPr/>
        </p:nvSpPr>
        <p:spPr>
          <a:xfrm rot="5400000">
            <a:off x="3847853" y="905361"/>
            <a:ext cx="1311032" cy="8366861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8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(Univariate):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(Multivariate):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37667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biến</a:t>
            </a:r>
            <a:br>
              <a:rPr lang="en-US" dirty="0"/>
            </a:br>
            <a:r>
              <a:rPr lang="en-US" dirty="0"/>
              <a:t>(Univariate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endParaRPr lang="vi-VN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,…,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Bỏ</a:t>
                </a:r>
                <a:r>
                  <a:rPr lang="en-US" dirty="0"/>
                  <a:t> qua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giản</a:t>
                </a:r>
                <a:r>
                  <a:rPr lang="en-US" dirty="0"/>
                  <a:t>,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phải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học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di </a:t>
                </a:r>
                <a:r>
                  <a:rPr lang="en-US" dirty="0" err="1"/>
                  <a:t>truyền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lai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được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xem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như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sử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dụng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đơn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biến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(</a:t>
                </a:r>
                <a:r>
                  <a:rPr lang="en-US" dirty="0" err="1"/>
                  <a:t>lai</a:t>
                </a:r>
                <a:r>
                  <a:rPr lang="en-US" dirty="0"/>
                  <a:t> </a:t>
                </a:r>
                <a:r>
                  <a:rPr lang="en-US" dirty="0" err="1"/>
                  <a:t>ghép</a:t>
                </a:r>
                <a:r>
                  <a:rPr lang="en-US" dirty="0"/>
                  <a:t>, </a:t>
                </a: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) </a:t>
                </a:r>
                <a:r>
                  <a:rPr lang="en-US" dirty="0" err="1"/>
                  <a:t>không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tâm</a:t>
                </a:r>
                <a:r>
                  <a:rPr lang="en-US" dirty="0"/>
                  <a:t>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 err="1"/>
                  <a:t>mối</a:t>
                </a:r>
                <a:r>
                  <a:rPr lang="en-US" dirty="0"/>
                  <a:t> </a:t>
                </a:r>
                <a:r>
                  <a:rPr lang="en-US" dirty="0" err="1"/>
                  <a:t>quan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 (</a:t>
                </a: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:r>
                  <a:rPr lang="en-US" dirty="0" err="1"/>
                  <a:t>tồn</a:t>
                </a:r>
                <a:r>
                  <a:rPr lang="en-US" dirty="0"/>
                  <a:t> </a:t>
                </a:r>
                <a:r>
                  <a:rPr lang="en-US" dirty="0" err="1"/>
                  <a:t>tại</a:t>
                </a:r>
                <a:r>
                  <a:rPr lang="en-US" dirty="0"/>
                  <a:t>)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19022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33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</p:spPr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: </a:t>
                </a:r>
                <a:endParaRPr lang="vi-VN" b="0" i="1" dirty="0">
                  <a:latin typeface="Cambria Math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,…,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(random variable) </a:t>
                </a:r>
                <a:r>
                  <a:rPr lang="en-US" dirty="0" err="1"/>
                  <a:t>độc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Ở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thế</a:t>
                </a:r>
                <a:r>
                  <a:rPr lang="en-US" dirty="0"/>
                  <a:t> </a:t>
                </a:r>
                <a:r>
                  <a:rPr lang="en-US" dirty="0" err="1"/>
                  <a:t>hệ</a:t>
                </a:r>
                <a:r>
                  <a:rPr lang="en-US" dirty="0"/>
                  <a:t>,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(probability distribution)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dựa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(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lọc</a:t>
                </a:r>
                <a:r>
                  <a:rPr lang="en-US" dirty="0"/>
                  <a:t>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con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lấy</a:t>
                </a:r>
                <a:r>
                  <a:rPr lang="en-US" dirty="0"/>
                  <a:t> </a:t>
                </a:r>
                <a:r>
                  <a:rPr lang="en-US" dirty="0" err="1"/>
                  <a:t>mẫu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phối</a:t>
                </a:r>
                <a:r>
                  <a:rPr lang="en-US" dirty="0"/>
                  <a:t> </a:t>
                </a:r>
                <a:r>
                  <a:rPr lang="en-US" dirty="0" err="1"/>
                  <a:t>đã</a:t>
                </a:r>
                <a:r>
                  <a:rPr lang="en-US" dirty="0"/>
                  <a:t> </a:t>
                </a:r>
                <a:r>
                  <a:rPr lang="en-US" dirty="0" err="1"/>
                  <a:t>ước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7772400" cy="4114800"/>
              </a:xfrm>
              <a:blipFill rotWithShape="0">
                <a:blip r:embed="rId2"/>
                <a:stretch>
                  <a:fillRect l="-1098" t="-1185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791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34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827520"/>
                  </p:ext>
                </p:extLst>
              </p:nvPr>
            </p:nvGraphicFramePr>
            <p:xfrm>
              <a:off x="1565183" y="2038809"/>
              <a:ext cx="6269003" cy="42381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483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22417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13657"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4827520"/>
                  </p:ext>
                </p:extLst>
              </p:nvPr>
            </p:nvGraphicFramePr>
            <p:xfrm>
              <a:off x="1565183" y="2038809"/>
              <a:ext cx="6269003" cy="39620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4833"/>
                    <a:gridCol w="522417"/>
                    <a:gridCol w="522417"/>
                    <a:gridCol w="522417"/>
                    <a:gridCol w="522417"/>
                    <a:gridCol w="522417"/>
                    <a:gridCol w="522417"/>
                    <a:gridCol w="522417"/>
                    <a:gridCol w="522417"/>
                    <a:gridCol w="522417"/>
                    <a:gridCol w="522417"/>
                  </a:tblGrid>
                  <a:tr h="506908">
                    <a:tc rowSpan="7"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</a:tr>
                  <a:tr h="506908">
                    <a:tc vMerge="1"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81" t="-873529" r="-500000" b="-22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05787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35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265840"/>
                  </p:ext>
                </p:extLst>
              </p:nvPr>
            </p:nvGraphicFramePr>
            <p:xfrm>
              <a:off x="996780" y="2378778"/>
              <a:ext cx="7348153" cy="2895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69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234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=1)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0.54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265840"/>
                  </p:ext>
                </p:extLst>
              </p:nvPr>
            </p:nvGraphicFramePr>
            <p:xfrm>
              <a:off x="996780" y="2378778"/>
              <a:ext cx="7348153" cy="2895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4693"/>
                    <a:gridCol w="612346"/>
                    <a:gridCol w="612346"/>
                    <a:gridCol w="612346"/>
                    <a:gridCol w="612346"/>
                    <a:gridCol w="612346"/>
                    <a:gridCol w="612346"/>
                    <a:gridCol w="612346"/>
                    <a:gridCol w="612346"/>
                    <a:gridCol w="612346"/>
                    <a:gridCol w="612346"/>
                  </a:tblGrid>
                  <a:tr h="4136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98" t="-7353" r="-501493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2/6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1/6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4/6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chemeClr val="tx1"/>
                              </a:solidFill>
                            </a:rPr>
                            <a:t>3/6</a:t>
                          </a:r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0.12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0.03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0.87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0.09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0.23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0.54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0.14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0.01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413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X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48289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Marginal </a:t>
            </a:r>
            <a:br>
              <a:rPr lang="en-US" dirty="0"/>
            </a:br>
            <a:r>
              <a:rPr lang="en-US" dirty="0"/>
              <a:t>Distribution Algorithm (UMDA)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UMDA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(Estimation-of-Distribution Algorithm </a:t>
            </a:r>
            <a:r>
              <a:rPr lang="mr-IN" dirty="0"/>
              <a:t>–</a:t>
            </a:r>
            <a:r>
              <a:rPr lang="en-US" dirty="0"/>
              <a:t> EDA)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(univariate model).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12678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br>
              <a:rPr lang="en-US" dirty="0"/>
            </a:br>
            <a:r>
              <a:rPr lang="en-US" dirty="0"/>
              <a:t>(Multivariate 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31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tri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, </a:t>
            </a:r>
            <a:r>
              <a:rPr lang="en-US" dirty="0" err="1"/>
              <a:t>hoặc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“</a:t>
            </a:r>
            <a:r>
              <a:rPr lang="en-US" dirty="0" err="1"/>
              <a:t>tôn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”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: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Marginal Product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Linkage Tree (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)</a:t>
            </a:r>
          </a:p>
          <a:p>
            <a:pPr>
              <a:buFont typeface="Wingdings" charset="2"/>
              <a:buChar char="Ø"/>
            </a:pPr>
            <a:r>
              <a:rPr lang="mr-IN" dirty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81192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53152"/>
          </a:xfrm>
        </p:spPr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: 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(non-overlapping linkage groups).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38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2130663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511663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963507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0802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91802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73261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45866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26866" y="5550876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1671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39</a:t>
            </a:fld>
            <a:endParaRPr lang="en-GB" altLang="x-none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93741"/>
              </p:ext>
            </p:extLst>
          </p:nvPr>
        </p:nvGraphicFramePr>
        <p:xfrm>
          <a:off x="2708784" y="451688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2230815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1815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63659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10954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91954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73413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46018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27018" y="3536322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446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981200"/>
            <a:ext cx="8321039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Phép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84811"/>
              </p:ext>
            </p:extLst>
          </p:nvPr>
        </p:nvGraphicFramePr>
        <p:xfrm>
          <a:off x="148282" y="3487057"/>
          <a:ext cx="8855676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1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1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cha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mẹ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(Parents)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(Crossover)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(Offspring)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br>
                        <a:rPr lang="en-US" dirty="0"/>
                      </a:br>
                      <a:r>
                        <a:rPr lang="en-US" dirty="0"/>
                        <a:t>(One-point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0 0 0 0 0 </a:t>
                      </a:r>
                      <a:r>
                        <a:rPr lang="en-US" b="1" dirty="0"/>
                        <a:t>1 1 1 1 1 1 1 1 1</a:t>
                      </a:r>
                      <a:endParaRPr lang="en-US" b="0" dirty="0"/>
                    </a:p>
                    <a:p>
                      <a:pPr algn="ctr"/>
                      <a:r>
                        <a:rPr lang="en-US" b="1" dirty="0"/>
                        <a:t>1 1 1 1 1 </a:t>
                      </a:r>
                      <a:r>
                        <a:rPr lang="en-US" b="0" dirty="0"/>
                        <a:t>0 0 0 0 0 0 0 0 0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hai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br>
                        <a:rPr lang="en-US" dirty="0"/>
                      </a:br>
                      <a:r>
                        <a:rPr lang="en-US" dirty="0"/>
                        <a:t>(Two-point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0 0 0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1 1 1 1 1 1 </a:t>
                      </a:r>
                      <a:r>
                        <a:rPr lang="en-US" b="0" dirty="0"/>
                        <a:t>0 0 0</a:t>
                      </a:r>
                    </a:p>
                    <a:p>
                      <a:pPr algn="ctr"/>
                      <a:r>
                        <a:rPr lang="en-US" b="1" dirty="0"/>
                        <a:t>1 1 1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0 0 0 0 0 0 </a:t>
                      </a:r>
                      <a:r>
                        <a:rPr lang="en-US" b="1" dirty="0"/>
                        <a:t>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đồng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br>
                        <a:rPr lang="en-US" dirty="0"/>
                      </a:br>
                      <a:r>
                        <a:rPr lang="en-US" dirty="0"/>
                        <a:t>(Uniform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UX)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0 0 0 </a:t>
                      </a:r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1 1 1 </a:t>
                      </a:r>
                      <a:r>
                        <a:rPr lang="en-US" b="0" dirty="0"/>
                        <a:t>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</a:t>
                      </a:r>
                      <a:r>
                        <a:rPr lang="en-US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21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40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6960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41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2025538" y="2660840"/>
            <a:ext cx="663106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0.52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96721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06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42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Left Arrow 14"/>
          <p:cNvSpPr/>
          <p:nvPr/>
        </p:nvSpPr>
        <p:spPr>
          <a:xfrm>
            <a:off x="7070194" y="4107520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19289"/>
              </p:ext>
            </p:extLst>
          </p:nvPr>
        </p:nvGraphicFramePr>
        <p:xfrm>
          <a:off x="2489487" y="5401110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3946311" y="2660840"/>
            <a:ext cx="663106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0.14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32100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0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43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577636" y="2712199"/>
            <a:ext cx="663106" cy="381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0.76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01823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05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44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76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357091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6808935" y="1864909"/>
            <a:ext cx="381000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" name="Rectangle 8"/>
          <p:cNvSpPr/>
          <p:nvPr/>
        </p:nvSpPr>
        <p:spPr>
          <a:xfrm>
            <a:off x="4256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37230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8689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1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72294" y="186490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48614"/>
              </p:ext>
            </p:extLst>
          </p:nvPr>
        </p:nvGraphicFramePr>
        <p:xfrm>
          <a:off x="2489487" y="3479054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urved Left Arrow 14"/>
          <p:cNvSpPr/>
          <p:nvPr/>
        </p:nvSpPr>
        <p:spPr>
          <a:xfrm>
            <a:off x="7070194" y="4107520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344260"/>
              </p:ext>
            </p:extLst>
          </p:nvPr>
        </p:nvGraphicFramePr>
        <p:xfrm>
          <a:off x="2489487" y="5401110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81333"/>
              </p:ext>
            </p:extLst>
          </p:nvPr>
        </p:nvGraphicFramePr>
        <p:xfrm>
          <a:off x="2489487" y="4750179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667882" y="2720694"/>
            <a:ext cx="663106" cy="381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0.21</a:t>
            </a:r>
          </a:p>
        </p:txBody>
      </p:sp>
    </p:spTree>
    <p:extLst>
      <p:ext uri="{BB962C8B-B14F-4D97-AF65-F5344CB8AC3E}">
        <p14:creationId xmlns:p14="http://schemas.microsoft.com/office/powerpoint/2010/main" val="827314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Marginal Product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45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1935136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0291" y="1840523"/>
                <a:ext cx="8188569" cy="411480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Bắt </a:t>
                </a:r>
                <a:r>
                  <a:rPr lang="en-US" sz="2000" dirty="0" err="1"/>
                  <a:t>đầu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biến</a:t>
                </a:r>
                <a:r>
                  <a:rPr lang="en-US" sz="2000" dirty="0"/>
                  <a:t>: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Tất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cả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nhóm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được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đôi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nhau</a:t>
                </a:r>
                <a:r>
                  <a:rPr lang="en-US" sz="2000" dirty="0"/>
                  <a:t>: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0" lvl="2" indent="0" algn="ctr">
                  <a:buNone/>
                </a:pPr>
                <a:r>
                  <a:rPr lang="mr-IN" dirty="0"/>
                  <a:t>…</a:t>
                </a:r>
                <a:endParaRPr lang="vi-V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0" lvl="2" indent="0" algn="ctr">
                  <a:buNone/>
                </a:pPr>
                <a:r>
                  <a:rPr lang="mr-IN" dirty="0"/>
                  <a:t>…</a:t>
                </a:r>
                <a:endParaRPr lang="vi-VN" dirty="0"/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r>
                        <a:rPr lang="vi-VN" b="0" i="1" smtClean="0">
                          <a:latin typeface="Cambria Math" charset="0"/>
                        </a:rPr>
                        <m:t>{</m:t>
                      </m:r>
                      <m:r>
                        <a:rPr lang="vi-VN" b="0" i="1" smtClean="0">
                          <a:latin typeface="Cambria Math" charset="0"/>
                        </a:rPr>
                        <m:t>𝑙</m:t>
                      </m:r>
                      <m:r>
                        <a:rPr lang="vi-VN" b="0" i="1" smtClean="0">
                          <a:latin typeface="Cambria Math" charset="0"/>
                        </a:rPr>
                        <m:t>−1,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Tính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b="1" dirty="0"/>
                  <a:t>Minimum Description Length (MDL)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2 </a:t>
                </a:r>
                <a:r>
                  <a:rPr lang="en-US" sz="2000" dirty="0" err="1"/>
                  <a:t>nhóm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tương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ứng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trường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MDL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nhất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nếu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này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hơn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MDL </a:t>
                </a:r>
                <a:r>
                  <a:rPr lang="en-US" sz="2000" dirty="0" err="1"/>
                  <a:t>của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hiện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tại</a:t>
                </a:r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err="1"/>
                  <a:t>Lặp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lại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từ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bước</a:t>
                </a:r>
                <a:r>
                  <a:rPr lang="en-US" sz="2000" dirty="0"/>
                  <a:t> 2 </a:t>
                </a:r>
                <a:r>
                  <a:rPr lang="en-US" sz="2000" dirty="0" err="1"/>
                  <a:t>đến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không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cải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thiện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điểm</a:t>
                </a:r>
                <a:r>
                  <a:rPr lang="en-US" sz="2000" dirty="0"/>
                  <a:t> MDL </a:t>
                </a:r>
                <a:r>
                  <a:rPr lang="en-US" sz="2000" dirty="0" err="1"/>
                  <a:t>thêm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nữa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291" y="1840523"/>
                <a:ext cx="8188569" cy="4114800"/>
              </a:xfrm>
              <a:blipFill rotWithShape="0">
                <a:blip r:embed="rId2"/>
                <a:stretch>
                  <a:fillRect l="-596" t="-889" b="-10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244470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Minimum Description Length (MDL)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801987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Mô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MDL </a:t>
                </a: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giá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trị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nhỏ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nhất</a:t>
                </a:r>
                <a:r>
                  <a:rPr lang="en-US" dirty="0">
                    <a:sym typeface="Wingdings"/>
                  </a:rPr>
                  <a:t>.</a:t>
                </a:r>
              </a:p>
              <a:p>
                <a:r>
                  <a:rPr lang="en-US" dirty="0">
                    <a:sym typeface="Wingdings"/>
                  </a:rPr>
                  <a:t>MDL </a:t>
                </a:r>
                <a:r>
                  <a:rPr lang="en-US" dirty="0" err="1">
                    <a:sym typeface="Wingdings"/>
                  </a:rPr>
                  <a:t>là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một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độ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đo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của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độ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phức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tạp</a:t>
                </a:r>
                <a:r>
                  <a:rPr lang="en-US" dirty="0">
                    <a:sym typeface="Wingdings"/>
                  </a:rPr>
                  <a:t> (complexity).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charset="0"/>
                        <a:sym typeface="Wingdings"/>
                      </a:rPr>
                      <m:t>MDL</m:t>
                    </m:r>
                    <m:r>
                      <a:rPr lang="vi-VN" b="0" i="0" dirty="0" smtClean="0">
                        <a:latin typeface="Cambria Math" charset="0"/>
                        <a:sym typeface="Wingdings"/>
                      </a:rPr>
                      <m:t>= </m:t>
                    </m:r>
                    <m:r>
                      <m:rPr>
                        <m:sty m:val="p"/>
                      </m:rPr>
                      <a:rPr lang="vi-VN" i="1" dirty="0" smtClean="0">
                        <a:latin typeface="Cambria Math" charset="0"/>
                        <a:sym typeface="Wingdings"/>
                      </a:rPr>
                      <m:t>CPC</m:t>
                    </m:r>
                    <m:r>
                      <a:rPr lang="vi-VN" b="0" i="1" dirty="0" smtClean="0">
                        <a:latin typeface="Cambria Math" charset="0"/>
                        <a:sym typeface="Wingdings"/>
                      </a:rPr>
                      <m:t>+ </m:t>
                    </m:r>
                    <m:r>
                      <m:rPr>
                        <m:sty m:val="p"/>
                      </m:rPr>
                      <a:rPr lang="vi-VN" i="1" dirty="0">
                        <a:latin typeface="Cambria Math" charset="0"/>
                        <a:sym typeface="Wingdings"/>
                      </a:rPr>
                      <m:t>MC</m:t>
                    </m:r>
                    <m:r>
                      <a:rPr lang="vi-VN" i="1" dirty="0" smtClean="0">
                        <a:latin typeface="Cambria Math" charset="0"/>
                        <a:sym typeface="Wingdings"/>
                      </a:rPr>
                      <m:t> </m:t>
                    </m:r>
                  </m:oMath>
                </a14:m>
                <a:r>
                  <a:rPr lang="en-US" dirty="0">
                    <a:sym typeface="Wingdings"/>
                  </a:rPr>
                  <a:t> </a:t>
                </a:r>
              </a:p>
              <a:p>
                <a:pPr marL="0" indent="0" algn="ctr">
                  <a:buNone/>
                </a:pPr>
                <a:endParaRPr lang="en-US" dirty="0">
                  <a:sym typeface="Wingdings"/>
                </a:endParaRPr>
              </a:p>
              <a:p>
                <a:r>
                  <a:rPr lang="en-US" dirty="0">
                    <a:sym typeface="Wingdings"/>
                  </a:rPr>
                  <a:t>MDL </a:t>
                </a: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2 </a:t>
                </a:r>
                <a:r>
                  <a:rPr lang="en-US" dirty="0" err="1">
                    <a:sym typeface="Wingdings"/>
                  </a:rPr>
                  <a:t>thành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phần</a:t>
                </a:r>
                <a:r>
                  <a:rPr lang="en-US" dirty="0">
                    <a:sym typeface="Wingdings"/>
                  </a:rPr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Compressed Population Complexity (CPC): </a:t>
                </a:r>
                <a:r>
                  <a:rPr lang="en-US" dirty="0" err="1">
                    <a:sym typeface="Wingdings"/>
                  </a:rPr>
                  <a:t>Nội</a:t>
                </a:r>
                <a:r>
                  <a:rPr lang="en-US" dirty="0">
                    <a:sym typeface="Wingdings"/>
                  </a:rPr>
                  <a:t> dung </a:t>
                </a:r>
                <a:r>
                  <a:rPr lang="en-US" dirty="0" err="1">
                    <a:sym typeface="Wingdings"/>
                  </a:rPr>
                  <a:t>quần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được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nén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bởi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như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thế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nào</a:t>
                </a:r>
                <a:r>
                  <a:rPr lang="en-US" dirty="0">
                    <a:sym typeface="Wingdings"/>
                  </a:rPr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Model Complexity (MC): </a:t>
                </a:r>
                <a:r>
                  <a:rPr lang="en-US" dirty="0" err="1">
                    <a:sym typeface="Wingdings"/>
                  </a:rPr>
                  <a:t>Số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lượng</a:t>
                </a:r>
                <a:r>
                  <a:rPr lang="en-US" dirty="0">
                    <a:sym typeface="Wingdings"/>
                  </a:rPr>
                  <a:t> bit </a:t>
                </a:r>
                <a:r>
                  <a:rPr lang="en-US" dirty="0" err="1">
                    <a:sym typeface="Wingdings"/>
                  </a:rPr>
                  <a:t>cần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dùng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biểu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diễn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này</a:t>
                </a:r>
                <a:r>
                  <a:rPr lang="en-US" dirty="0">
                    <a:sym typeface="Wingdings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7068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Complexity: </a:t>
                </a:r>
                <a:r>
                  <a:rPr lang="en-US" dirty="0" err="1">
                    <a:sym typeface="Wingdings"/>
                  </a:rPr>
                  <a:t>Số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lượng</a:t>
                </a:r>
                <a:r>
                  <a:rPr lang="en-US" dirty="0">
                    <a:sym typeface="Wingdings"/>
                  </a:rPr>
                  <a:t> bit </a:t>
                </a:r>
                <a:r>
                  <a:rPr lang="en-US" dirty="0" err="1">
                    <a:sym typeface="Wingdings"/>
                  </a:rPr>
                  <a:t>cần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dùng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biểu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diễn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mô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hình</a:t>
                </a:r>
                <a:r>
                  <a:rPr lang="en-US" dirty="0">
                    <a:sym typeface="Wingdings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mr-I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i="1" smtClean="0">
                                  <a:latin typeface="Cambria Math" charset="0"/>
                                </a:rPr>
                                <m:t>MC</m:t>
                              </m:r>
                              <m:r>
                                <a:rPr lang="vi-VN" b="0" i="0" smtClean="0">
                                  <a:latin typeface="Cambria Math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mr-IN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𝑁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+1)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vi-VN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vi-V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vi-VN" b="0" i="1" smtClean="0">
                                          <a:latin typeface="Cambria Math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vi-VN" b="0" i="1" smtClean="0">
                                  <a:latin typeface="Cambria Math" charset="0"/>
                                </a:rPr>
                                <m:t>−1)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𝑆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6" t="-1185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2045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495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50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37706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37706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091" r="-490" b="-11363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10769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6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  <a:blipFill rotWithShape="0">
                <a:blip r:embed="rId3"/>
                <a:stretch>
                  <a:fillRect l="-1176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6368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51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57891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57891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231" r="-490" b="-115385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09231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 smtClean="0">
                            <a:latin typeface="Cambria Math" charset="0"/>
                          </a:rPr>
                          <m:t>7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  <a:blipFill rotWithShape="0">
                <a:blip r:embed="rId3"/>
                <a:stretch>
                  <a:fillRect l="-1176" t="-2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5169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52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60857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60857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231" r="-490" b="-3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09231" r="-490" b="-2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212500" r="-490" b="-117188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307692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9946" y="4550570"/>
                <a:ext cx="8636346" cy="15287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=0,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  <m:r>
                      <a:rPr lang="vi-VN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𝑋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3</m:t>
                        </m:r>
                      </m:sub>
                    </m:sSub>
                    <m:r>
                      <a:rPr lang="vi-VN" i="1">
                        <a:latin typeface="Cambria Math" charset="0"/>
                      </a:rPr>
                      <m:t>=1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có</a:t>
                </a:r>
                <a:r>
                  <a:rPr lang="en-US" dirty="0"/>
                  <a:t> N+1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: 0/N, 1/N, 2/N, </a:t>
                </a:r>
                <a:r>
                  <a:rPr lang="mr-IN" dirty="0"/>
                  <a:t>…</a:t>
                </a:r>
                <a:r>
                  <a:rPr lang="vi-VN" dirty="0"/>
                  <a:t>, N/N.</a:t>
                </a:r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9946" y="4550570"/>
                <a:ext cx="8636346" cy="1528744"/>
              </a:xfrm>
              <a:blipFill rotWithShape="0">
                <a:blip r:embed="rId3"/>
                <a:stretch>
                  <a:fillRect l="-1059" t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86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53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14147"/>
                  </p:ext>
                </p:extLst>
              </p:nvPr>
            </p:nvGraphicFramePr>
            <p:xfrm>
              <a:off x="1999291" y="2784866"/>
              <a:ext cx="5017477" cy="275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74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sz="1800" b="0" dirty="0">
                              <a:solidFill>
                                <a:schemeClr val="tx1"/>
                              </a:solidFill>
                            </a:rPr>
                            <a:t>…………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314147"/>
                  </p:ext>
                </p:extLst>
              </p:nvPr>
            </p:nvGraphicFramePr>
            <p:xfrm>
              <a:off x="1999291" y="2784866"/>
              <a:ext cx="5017477" cy="27553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17477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9231" r="-242" b="-612308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110938" r="-242" b="-521875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207692" r="-242" b="-4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307692" r="-242" b="-3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407692" r="-242" b="-2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mr-IN" sz="1800" b="0" dirty="0" smtClean="0">
                              <a:solidFill>
                                <a:schemeClr val="tx1"/>
                              </a:solidFill>
                            </a:rPr>
                            <a:t>…………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21" t="-606154" r="-242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682232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Compressed Population Complexity: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lượng</a:t>
                </a:r>
                <a:r>
                  <a:rPr lang="en-US" dirty="0"/>
                  <a:t> bit </a:t>
                </a:r>
                <a:r>
                  <a:rPr lang="en-US" dirty="0" err="1"/>
                  <a:t>cần</a:t>
                </a:r>
                <a:r>
                  <a:rPr lang="en-US" dirty="0"/>
                  <a:t> </a:t>
                </a:r>
                <a:r>
                  <a:rPr lang="en-US" dirty="0" err="1"/>
                  <a:t>dùng</a:t>
                </a:r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biểu</a:t>
                </a:r>
                <a:r>
                  <a:rPr lang="en-US" dirty="0"/>
                  <a:t> </a:t>
                </a:r>
                <a:r>
                  <a:rPr lang="en-US" dirty="0" err="1"/>
                  <a:t>diễn</a:t>
                </a:r>
                <a:r>
                  <a:rPr lang="en-US" dirty="0"/>
                  <a:t> </a:t>
                </a:r>
                <a:r>
                  <a:rPr lang="en-US" dirty="0" err="1"/>
                  <a:t>nội</a:t>
                </a:r>
                <a:r>
                  <a:rPr lang="en-US" dirty="0"/>
                  <a:t> dung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𝐶𝑃𝐶</m:t>
                      </m:r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𝑁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charset="0"/>
                            </a:rPr>
                            <m:t>𝐼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𝐸𝑛𝑡𝑟𝑜𝑝𝑦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𝑁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kích</a:t>
                </a:r>
                <a:r>
                  <a:rPr lang="en-US" dirty="0"/>
                  <a:t> </a:t>
                </a:r>
                <a:r>
                  <a:rPr lang="en-US" dirty="0" err="1"/>
                  <a:t>thước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𝐼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này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bố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7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45027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55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37706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8637706"/>
                  </p:ext>
                </p:extLst>
              </p:nvPr>
            </p:nvGraphicFramePr>
            <p:xfrm>
              <a:off x="4845063" y="2894762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091" r="-490" b="-11363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10769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smtClean="0">
                          <a:latin typeface="Cambria Math" charset="0"/>
                        </a:rPr>
                        <m:t>Entropy</m:t>
                      </m:r>
                      <m:d>
                        <m:dPr>
                          <m:ctrlPr>
                            <a:rPr lang="vi-V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vi-VN" b="0" i="0" smtClean="0">
                          <a:latin typeface="Cambria Math" charset="0"/>
                        </a:rPr>
                        <m:t>=</m:t>
                      </m:r>
                      <m:r>
                        <a:rPr lang="vi-VN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vi-VN" i="1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b="0" i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b="0" i="0" smtClean="0">
                          <a:latin typeface="Cambria Math" charset="0"/>
                        </a:rPr>
                        <m:t>+</m:t>
                      </m:r>
                      <m:r>
                        <a:rPr lang="vi-VN" i="1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>
                                  <a:latin typeface="Cambria Math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vi-VN" i="1">
                              <a:latin typeface="Cambria Math" charset="0"/>
                            </a:rPr>
                            <m:t>=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vi-VN" i="1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3988836"/>
                <a:ext cx="7772400" cy="2053293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992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56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57891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8957891"/>
                  </p:ext>
                </p:extLst>
              </p:nvPr>
            </p:nvGraphicFramePr>
            <p:xfrm>
              <a:off x="5978055" y="2854408"/>
              <a:ext cx="24801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231" r="-490" b="-115385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09231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 bwMode="auto">
              <a:xfrm>
                <a:off x="685800" y="3988836"/>
                <a:ext cx="7772400" cy="20532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kern="0" smtClean="0">
                          <a:latin typeface="Cambria Math" charset="0"/>
                        </a:rPr>
                        <m:t>Entropy</m:t>
                      </m:r>
                      <m:d>
                        <m:dPr>
                          <m:ctrlPr>
                            <a:rPr lang="vi-VN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kern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i="1" kern="0" smtClean="0"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vi-VN" kern="0" smtClean="0">
                          <a:latin typeface="Cambria Math" charset="0"/>
                        </a:rPr>
                        <m:t>=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0</m:t>
                          </m:r>
                        </m:e>
                      </m:d>
                      <m:r>
                        <a:rPr lang="vi-VN" i="1" kern="0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kern="0" smtClean="0">
                          <a:latin typeface="Cambria Math" charset="0"/>
                        </a:rPr>
                        <m:t>+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 smtClean="0">
                                          <a:latin typeface="Cambria Math" charset="0"/>
                                        </a:rPr>
                                        <m:t>7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988836"/>
                <a:ext cx="7772400" cy="205329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023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57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60857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) = ?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60857"/>
                  </p:ext>
                </p:extLst>
              </p:nvPr>
            </p:nvGraphicFramePr>
            <p:xfrm>
              <a:off x="309946" y="2807000"/>
              <a:ext cx="24801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0145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9231" r="-490" b="-3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109231" r="-490" b="-213846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212500" r="-490" b="-117188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45" t="-307692" r="-490" b="-153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464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45063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99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8012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/>
              <p:cNvSpPr txBox="1">
                <a:spLocks/>
              </p:cNvSpPr>
              <p:nvPr/>
            </p:nvSpPr>
            <p:spPr bwMode="auto">
              <a:xfrm>
                <a:off x="2878015" y="2780285"/>
                <a:ext cx="5978769" cy="3590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vi-VN" i="1" kern="0" smtClean="0">
                          <a:latin typeface="Cambria Math" charset="0"/>
                        </a:rPr>
                        <m:t>Entropy</m:t>
                      </m:r>
                      <m:d>
                        <m:dPr>
                          <m:ctrlPr>
                            <a:rPr lang="vi-VN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kern="0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vi-VN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b="0" i="1" kern="0" smtClean="0"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b="0" i="1" kern="0" smtClean="0"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ker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vi-VN" kern="0" smtClean="0">
                          <a:latin typeface="Cambria Math" charset="0"/>
                        </a:rPr>
                        <m:t>=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b="0" i="1" kern="0" smtClea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0</m:t>
                          </m:r>
                          <m:r>
                            <a:rPr lang="vi-VN" b="0" i="1" kern="0" smtClea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=0</m:t>
                          </m:r>
                        </m:e>
                      </m:d>
                      <m:r>
                        <a:rPr lang="vi-VN" i="1" kern="0" smtClea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 smtClea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 smtClea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kern="0" smtClean="0">
                          <a:latin typeface="Cambria Math" charset="0"/>
                        </a:rPr>
                        <m:t>+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=0,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=1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vi-VN" kern="0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kern="0" smtClean="0">
                          <a:latin typeface="Cambria Math" charset="0"/>
                        </a:rPr>
                        <m:t>+ 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</m:t>
                          </m:r>
                          <m:r>
                            <a:rPr lang="vi-VN" i="1" kern="0" smtClean="0">
                              <a:latin typeface="Cambria Math" charset="0"/>
                            </a:rPr>
                            <m:t>1</m:t>
                          </m:r>
                          <m:r>
                            <a:rPr lang="vi-VN" i="1" kern="0">
                              <a:latin typeface="Cambria Math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=0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=0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vi-VN" kern="0">
                          <a:latin typeface="Cambria Math" charset="0"/>
                        </a:rPr>
                        <m:t>+</m:t>
                      </m:r>
                      <m:r>
                        <a:rPr lang="vi-VN" i="1" ker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vi-VN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=1,</m:t>
                          </m:r>
                          <m:sSub>
                            <m:sSubPr>
                              <m:ctrlPr>
                                <a:rPr lang="en-US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ker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vi-VN" i="1" kern="0">
                              <a:latin typeface="Cambria Math" charset="0"/>
                            </a:rPr>
                            <m:t>=1</m:t>
                          </m:r>
                        </m:e>
                      </m:d>
                      <m:r>
                        <a:rPr lang="vi-VN" i="1" kern="0">
                          <a:latin typeface="Cambria Math" charset="0"/>
                        </a:rPr>
                        <m:t>.</m:t>
                      </m:r>
                      <m:func>
                        <m:funcPr>
                          <m:ctrlPr>
                            <a:rPr lang="mr-IN" i="1" ker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mr-IN" kern="0">
                                  <a:latin typeface="Cambria Math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vi-VN" i="1" kern="0">
                                  <a:latin typeface="Cambria Math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mr-IN" i="1" ker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vi-VN" i="1" ker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vi-VN" i="1" kern="0"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vi-VN" i="1" ker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=1,</m:t>
                                  </m:r>
                                  <m:sSub>
                                    <m:sSubPr>
                                      <m:ctrlPr>
                                        <a:rPr lang="en-US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vi-VN" i="1" ker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vi-VN" i="1" kern="0">
                                      <a:latin typeface="Cambria Math" charset="0"/>
                                    </a:rPr>
                                    <m:t>=1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n-US" kern="0" dirty="0"/>
              </a:p>
            </p:txBody>
          </p:sp>
        </mc:Choice>
        <mc:Fallback xmlns="">
          <p:sp>
            <p:nvSpPr>
              <p:cNvPr id="2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015" y="2780285"/>
                <a:ext cx="5978769" cy="35905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82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Compact Genetic Algorithm </a:t>
            </a:r>
            <a:r>
              <a:rPr lang="mr-IN" dirty="0"/>
              <a:t>–</a:t>
            </a:r>
            <a:r>
              <a:rPr lang="en-US" dirty="0"/>
              <a:t> ECGA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Harik</a:t>
            </a:r>
            <a:r>
              <a:rPr lang="en-US" dirty="0"/>
              <a:t> et al., 2006)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Ở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,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(joint probability distribution)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).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con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4233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59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134877"/>
                  </p:ext>
                </p:extLst>
              </p:nvPr>
            </p:nvGraphicFramePr>
            <p:xfrm>
              <a:off x="3006375" y="2807000"/>
              <a:ext cx="1924771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7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134877"/>
                  </p:ext>
                </p:extLst>
              </p:nvPr>
            </p:nvGraphicFramePr>
            <p:xfrm>
              <a:off x="3006375" y="2807000"/>
              <a:ext cx="1924771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771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16" t="-9091" r="-633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561078"/>
                  </p:ext>
                </p:extLst>
              </p:nvPr>
            </p:nvGraphicFramePr>
            <p:xfrm>
              <a:off x="5680039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0561078"/>
                  </p:ext>
                </p:extLst>
              </p:nvPr>
            </p:nvGraphicFramePr>
            <p:xfrm>
              <a:off x="5680039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690" t="-9091" r="-137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494113"/>
                  </p:ext>
                </p:extLst>
              </p:nvPr>
            </p:nvGraphicFramePr>
            <p:xfrm>
              <a:off x="6808935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7494113"/>
                  </p:ext>
                </p:extLst>
              </p:nvPr>
            </p:nvGraphicFramePr>
            <p:xfrm>
              <a:off x="6808935" y="2806999"/>
              <a:ext cx="87396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396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690" t="-9091" r="-1379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04402"/>
                  </p:ext>
                </p:extLst>
              </p:nvPr>
            </p:nvGraphicFramePr>
            <p:xfrm>
              <a:off x="825216" y="2806998"/>
              <a:ext cx="115824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95000"/>
                                        </a:schemeClr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</a:rPr>
                            <a:t>) 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304402"/>
                  </p:ext>
                </p:extLst>
              </p:nvPr>
            </p:nvGraphicFramePr>
            <p:xfrm>
              <a:off x="825216" y="2806998"/>
              <a:ext cx="1158246" cy="39362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824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524" t="-9091" r="-1047" b="-1515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0337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823163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023360" y="194636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00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60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89896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767354"/>
                  </p:ext>
                </p:extLst>
              </p:nvPr>
            </p:nvGraphicFramePr>
            <p:xfrm>
              <a:off x="4352696" y="2807000"/>
              <a:ext cx="2207826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3767354"/>
                  </p:ext>
                </p:extLst>
              </p:nvPr>
            </p:nvGraphicFramePr>
            <p:xfrm>
              <a:off x="4352696" y="2807000"/>
              <a:ext cx="2207826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538" r="-551" b="-103077"/>
                          </a:stretch>
                        </a:blipFill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1538" r="-551" b="-307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07226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61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719123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572665"/>
                  </p:ext>
                </p:extLst>
              </p:nvPr>
            </p:nvGraphicFramePr>
            <p:xfrm>
              <a:off x="4352696" y="2807000"/>
              <a:ext cx="27284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5572665"/>
                  </p:ext>
                </p:extLst>
              </p:nvPr>
            </p:nvGraphicFramePr>
            <p:xfrm>
              <a:off x="4352696" y="2807000"/>
              <a:ext cx="2728445" cy="7872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9231" r="-23967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9231" r="-23967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" name="TextBox 2"/>
          <p:cNvSpPr txBox="1"/>
          <p:nvPr/>
        </p:nvSpPr>
        <p:spPr>
          <a:xfrm>
            <a:off x="7186245" y="2738956"/>
            <a:ext cx="1957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Probabilities</a:t>
            </a:r>
          </a:p>
          <a:p>
            <a:r>
              <a:rPr lang="en-US" dirty="0"/>
              <a:t>(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luỹ</a:t>
            </a:r>
            <a:r>
              <a:rPr lang="en-US" dirty="0"/>
              <a:t>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74372" y="3015955"/>
            <a:ext cx="1464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Probabilities</a:t>
            </a:r>
          </a:p>
        </p:txBody>
      </p:sp>
    </p:spTree>
    <p:extLst>
      <p:ext uri="{BB962C8B-B14F-4D97-AF65-F5344CB8AC3E}">
        <p14:creationId xmlns:p14="http://schemas.microsoft.com/office/powerpoint/2010/main" val="4416559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62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824002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606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27606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9231" r="-23967" b="-3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9231" r="-23967" b="-20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29493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63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640108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9925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=0.3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=0.7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0.27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6992564"/>
                  </p:ext>
                </p:extLst>
              </p:nvPr>
            </p:nvGraphicFramePr>
            <p:xfrm>
              <a:off x="4352696" y="2807000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9231" r="-23967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551" t="-109231" r="-23967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46" t="-307692" r="-446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2350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64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88927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24686"/>
                  </p:ext>
                </p:extLst>
              </p:nvPr>
            </p:nvGraphicFramePr>
            <p:xfrm>
              <a:off x="5867400" y="2854408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0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=0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vi-VN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95000"/>
                                              </a:schemeClr>
                                            </a:solidFill>
                                            <a:latin typeface="Cambria Math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  <m:r>
                                      <a:rPr lang="en-US" sz="1800" b="0" i="0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=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95000"/>
                                          </a:schemeClr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1800" b="0" i="0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=0.</m:t>
                                </m:r>
                                <m:r>
                                  <a:rPr lang="vi-VN" sz="1800" b="0" i="1" smtClean="0">
                                    <a:solidFill>
                                      <a:schemeClr val="bg1">
                                        <a:lumMod val="95000"/>
                                      </a:schemeClr>
                                    </a:solidFill>
                                    <a:latin typeface="Cambria Math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>
                                <a:lumMod val="95000"/>
                              </a:schemeClr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0.78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124686"/>
                  </p:ext>
                </p:extLst>
              </p:nvPr>
            </p:nvGraphicFramePr>
            <p:xfrm>
              <a:off x="5867400" y="2854408"/>
              <a:ext cx="2728445" cy="15744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07826"/>
                    <a:gridCol w="520619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5" t="-9231" r="-24242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75" t="-109231" r="-2424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3" t="-307692" r="-445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5873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65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66870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55290"/>
                  </p:ext>
                </p:extLst>
              </p:nvPr>
            </p:nvGraphicFramePr>
            <p:xfrm>
              <a:off x="197462" y="2692910"/>
              <a:ext cx="3390299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3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69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0.1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bg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bg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bg1"/>
                              </a:solidFill>
                            </a:rPr>
                            <a:t>) = 0.3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0.64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55290"/>
                  </p:ext>
                </p:extLst>
              </p:nvPr>
            </p:nvGraphicFramePr>
            <p:xfrm>
              <a:off x="197462" y="2692910"/>
              <a:ext cx="3390299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43391"/>
                    <a:gridCol w="646908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9231" r="-23947" b="-5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109231" r="-23947" b="-4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209231" r="-23947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22" t="-314063" r="-23947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80" t="-507692" r="-359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70087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Product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66</a:t>
            </a:fld>
            <a:endParaRPr lang="en-GB" altLang="x-none"/>
          </a:p>
        </p:txBody>
      </p:sp>
      <p:sp>
        <p:nvSpPr>
          <p:cNvPr id="15" name="Rectangle 14"/>
          <p:cNvSpPr/>
          <p:nvPr/>
        </p:nvSpPr>
        <p:spPr>
          <a:xfrm>
            <a:off x="1023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04339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016768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971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352697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26522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06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61" y="2089300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199247"/>
              </p:ext>
            </p:extLst>
          </p:nvPr>
        </p:nvGraphicFramePr>
        <p:xfrm>
          <a:off x="2573973" y="5277246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5082"/>
              </p:ext>
            </p:extLst>
          </p:nvPr>
        </p:nvGraphicFramePr>
        <p:xfrm>
          <a:off x="2573973" y="6248400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15631"/>
                  </p:ext>
                </p:extLst>
              </p:nvPr>
            </p:nvGraphicFramePr>
            <p:xfrm>
              <a:off x="1138397" y="2683397"/>
              <a:ext cx="5752300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0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32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6497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95404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93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0.47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0.16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0.76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0.92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1110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0.94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362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0.30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0.68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0.85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/>
                                    </a:solidFill>
                                    <a:latin typeface="Cambria Math" charset="0"/>
                                  </a:rPr>
                                  <m:t>1111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3621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3621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r>
                            <a:rPr lang="en-US" sz="1800" b="0" baseline="0" dirty="0">
                              <a:solidFill>
                                <a:schemeClr val="tx1"/>
                              </a:solidFill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0.82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sym typeface="Wingdings"/>
                            </a:rPr>
                            <a:t>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</m:oMath>
                          </a14:m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=0,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=1,</m:t>
                              </m:r>
                              <m:r>
                                <m:rPr>
                                  <m:nor/>
                                </m:rPr>
                                <a:rPr lang="en-US" sz="1800" b="0" dirty="0" smtClean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vi-V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vi-VN" sz="18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=1</m:t>
                              </m:r>
                            </m:oMath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315631"/>
                  </p:ext>
                </p:extLst>
              </p:nvPr>
            </p:nvGraphicFramePr>
            <p:xfrm>
              <a:off x="1138397" y="2683397"/>
              <a:ext cx="5752300" cy="23617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37031"/>
                    <a:gridCol w="673274"/>
                    <a:gridCol w="864975"/>
                    <a:gridCol w="695404"/>
                    <a:gridCol w="695404"/>
                    <a:gridCol w="695404"/>
                    <a:gridCol w="695404"/>
                    <a:gridCol w="695404"/>
                  </a:tblGrid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9231" r="-682645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0.04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9231" r="-403521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0.47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9231" r="-302632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9231" r="-101754" b="-51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110938" r="-682645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0.16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110938" r="-403521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0.55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110938" r="-302632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0.76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110938" r="-101754" b="-4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0.92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207692" r="-682645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0.25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207692" r="-403521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207692" r="-302632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0.80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207692" r="-101754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0.94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826" t="-307692" r="-682645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0.30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64085" t="-307692" r="-403521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0.68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28947" t="-307692" r="-30263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0.85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629825" t="-307692" r="-101754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1.0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8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Phát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sinh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ngẫu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sz="1800" b="0" dirty="0" err="1" smtClean="0">
                              <a:solidFill>
                                <a:schemeClr val="tx1"/>
                              </a:solidFill>
                            </a:rPr>
                            <a:t>nhiên</a:t>
                          </a:r>
                          <a:r>
                            <a:rPr lang="en-US" sz="1800" b="0" dirty="0" smtClean="0">
                              <a:solidFill>
                                <a:schemeClr val="tx1"/>
                              </a:solidFill>
                            </a:rPr>
                            <a:t> r.</a:t>
                          </a: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  <a:tr h="393621">
                    <a:tc gridSpan="8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6" t="-506154" r="-212" b="-1538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0188" marR="80188" marT="40094" marB="40094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1941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67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943100"/>
                <a:ext cx="8118231" cy="4114800"/>
              </a:xfrm>
            </p:spPr>
            <p:txBody>
              <a:bodyPr/>
              <a:lstStyle/>
              <a:p>
                <a:r>
                  <a:rPr lang="vi-VN" dirty="0"/>
                  <a:t>Tính chất: với bài toán có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i="1" dirty="0"/>
                  <a:t> </a:t>
                </a:r>
                <a:r>
                  <a:rPr lang="vi-VN" dirty="0"/>
                  <a:t>biến</a:t>
                </a:r>
              </a:p>
              <a:p>
                <a:pPr>
                  <a:buFont typeface="Wingdings" charset="2"/>
                  <a:buChar char="Ø"/>
                </a:pPr>
                <a:r>
                  <a:rPr lang="vi-VN" dirty="0"/>
                  <a:t>Linkage Tree (LT) có </a:t>
                </a:r>
                <a14:m>
                  <m:oMath xmlns:m="http://schemas.openxmlformats.org/officeDocument/2006/math">
                    <m:r>
                      <a:rPr lang="vi-VN" b="0" i="0" dirty="0" smtClean="0">
                        <a:latin typeface="Cambria Math" charset="0"/>
                      </a:rPr>
                      <m:t>(</m:t>
                    </m:r>
                    <m:r>
                      <a:rPr lang="vi-VN" i="1" dirty="0" smtClean="0">
                        <a:latin typeface="Cambria Math" charset="0"/>
                      </a:rPr>
                      <m:t>2</m:t>
                    </m:r>
                    <m:r>
                      <a:rPr lang="vi-VN" i="1" dirty="0" smtClean="0">
                        <a:latin typeface="Cambria Math" charset="0"/>
                      </a:rPr>
                      <m:t>𝑙</m:t>
                    </m:r>
                    <m:r>
                      <a:rPr lang="vi-VN" b="0" i="1" dirty="0" smtClean="0">
                        <a:latin typeface="Cambria Math" charset="0"/>
                      </a:rPr>
                      <m:t>−</m:t>
                    </m:r>
                    <m:r>
                      <a:rPr lang="vi-VN" i="1" dirty="0" smtClean="0">
                        <a:latin typeface="Cambria Math" charset="0"/>
                      </a:rPr>
                      <m:t>1</m:t>
                    </m:r>
                    <m:r>
                      <a:rPr lang="vi-VN" b="0" i="1" dirty="0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vi-VN" dirty="0"/>
                  <a:t> nút, tương ứng với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 dirty="0">
                            <a:latin typeface="Cambria Math" charset="0"/>
                          </a:rPr>
                          <m:t>2</m:t>
                        </m:r>
                        <m:r>
                          <a:rPr lang="vi-VN" i="1" dirty="0">
                            <a:latin typeface="Cambria Math" charset="0"/>
                          </a:rPr>
                          <m:t>𝑙</m:t>
                        </m:r>
                        <m:r>
                          <a:rPr lang="vi-VN" i="1" dirty="0">
                            <a:latin typeface="Cambria Math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vi-VN" dirty="0"/>
                  <a:t> nhóm liên kết.</a:t>
                </a:r>
              </a:p>
              <a:p>
                <a:pPr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dirty="0"/>
                  <a:t> nút lá tương ứng với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dirty="0"/>
                  <a:t> biến </a:t>
                </a:r>
                <a:r>
                  <a:rPr lang="vi-VN" dirty="0">
                    <a:sym typeface="Wingdings"/>
                  </a:rPr>
                  <a:t> các nhóm liên kết đơn biến (univariate linkage groups).</a:t>
                </a:r>
              </a:p>
              <a:p>
                <a:pPr>
                  <a:buFont typeface="Wingdings" charset="2"/>
                  <a:buChar char="Ø"/>
                </a:pPr>
                <a:r>
                  <a:rPr lang="vi-VN" dirty="0">
                    <a:sym typeface="Wingdings"/>
                  </a:rPr>
                  <a:t>Các nút trung gian tương ứng với các nhóm liên kết đa biến (multivariate linkage groups).</a:t>
                </a:r>
              </a:p>
              <a:p>
                <a:pPr>
                  <a:buFont typeface="Wingdings" charset="2"/>
                  <a:buChar char="Ø"/>
                </a:pPr>
                <a:r>
                  <a:rPr lang="vi-VN" dirty="0">
                    <a:sym typeface="Wingdings"/>
                  </a:rPr>
                  <a:t>Nút gốc tương ứng với 1 nhóm liên kết bao gồm tất cả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vi-VN" dirty="0"/>
                  <a:t> biến.</a:t>
                </a:r>
              </a:p>
              <a:p>
                <a:endParaRPr lang="vi-V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943100"/>
                <a:ext cx="8118231" cy="4114800"/>
              </a:xfrm>
              <a:blipFill rotWithShape="0">
                <a:blip r:embed="rId2"/>
                <a:stretch>
                  <a:fillRect l="-97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20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68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2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81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6770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8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99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25006" y="1851508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45422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006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11868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104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09036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10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91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0"/>
          </p:cNvCxnSpPr>
          <p:nvPr/>
        </p:nvCxnSpPr>
        <p:spPr>
          <a:xfrm flipV="1">
            <a:off x="3053861" y="2258888"/>
            <a:ext cx="1456591" cy="1599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1" idx="2"/>
          </p:cNvCxnSpPr>
          <p:nvPr/>
        </p:nvCxnSpPr>
        <p:spPr>
          <a:xfrm flipV="1">
            <a:off x="4668715" y="3278061"/>
            <a:ext cx="738555" cy="154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51" idx="2"/>
          </p:cNvCxnSpPr>
          <p:nvPr/>
        </p:nvCxnSpPr>
        <p:spPr>
          <a:xfrm flipH="1" flipV="1">
            <a:off x="5407270" y="3278061"/>
            <a:ext cx="782516" cy="58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0"/>
          </p:cNvCxnSpPr>
          <p:nvPr/>
        </p:nvCxnSpPr>
        <p:spPr>
          <a:xfrm flipH="1" flipV="1">
            <a:off x="4472353" y="2258148"/>
            <a:ext cx="934917" cy="638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43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Học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Linkage Tree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nào</a:t>
                </a:r>
                <a:r>
                  <a:rPr lang="en-US" dirty="0"/>
                  <a:t>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Bắt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mô</a:t>
                </a:r>
                <a:r>
                  <a:rPr lang="en-US" dirty="0"/>
                  <a:t> </a:t>
                </a:r>
                <a:r>
                  <a:rPr lang="en-US" dirty="0" err="1"/>
                  <a:t>hình</a:t>
                </a:r>
                <a:r>
                  <a:rPr lang="en-US" dirty="0"/>
                  <a:t> </a:t>
                </a:r>
                <a:r>
                  <a:rPr lang="en-US" dirty="0" err="1"/>
                  <a:t>đơn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.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charset="0"/>
                        </a:rPr>
                        <m:t>{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,…</m:t>
                      </m:r>
                      <m:d>
                        <m:dPr>
                          <m:begChr m:val="{"/>
                          <m:endChr m:val="}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>
                              <a:latin typeface="Cambria Math" charset="0"/>
                            </a:rPr>
                            <m:t>𝑙</m:t>
                          </m:r>
                          <m:r>
                            <a:rPr lang="vi-VN" i="1">
                              <a:latin typeface="Cambria Math" charset="0"/>
                            </a:rPr>
                            <m:t>−1</m:t>
                          </m:r>
                        </m:e>
                      </m:d>
                      <m:r>
                        <a:rPr lang="vi-VN" i="1">
                          <a:latin typeface="Cambria Math" charset="0"/>
                        </a:rPr>
                        <m:t>,{</m:t>
                      </m:r>
                      <m:r>
                        <a:rPr lang="vi-VN" i="1">
                          <a:latin typeface="Cambria Math" charset="0"/>
                        </a:rPr>
                        <m:t>𝑙</m:t>
                      </m:r>
                      <m:r>
                        <a:rPr lang="vi-VN" i="1">
                          <a:latin typeface="Cambria Math" charset="0"/>
                        </a:rPr>
                        <m:t>}}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b="1" dirty="0"/>
                  <a:t>Mutual Information</a:t>
                </a:r>
                <a:r>
                  <a:rPr lang="en-US" dirty="0"/>
                  <a:t> </a:t>
                </a:r>
                <a:r>
                  <a:rPr lang="mr-IN" dirty="0"/>
                  <a:t>–</a:t>
                </a:r>
                <a:r>
                  <a:rPr lang="en-US" dirty="0"/>
                  <a:t> MI (</a:t>
                </a:r>
                <a:r>
                  <a:rPr lang="en-US" dirty="0" err="1"/>
                  <a:t>thông</a:t>
                </a:r>
                <a:r>
                  <a:rPr lang="en-US" dirty="0"/>
                  <a:t> tin </a:t>
                </a:r>
                <a:r>
                  <a:rPr lang="en-US" dirty="0" err="1"/>
                  <a:t>tương</a:t>
                </a:r>
                <a:r>
                  <a:rPr lang="en-US" dirty="0"/>
                  <a:t> </a:t>
                </a:r>
                <a:r>
                  <a:rPr lang="en-US" dirty="0" err="1"/>
                  <a:t>hỗ</a:t>
                </a:r>
                <a:r>
                  <a:rPr lang="en-US" dirty="0"/>
                  <a:t>) </a:t>
                </a:r>
                <a:r>
                  <a:rPr lang="en-US" dirty="0" err="1"/>
                  <a:t>giữa</a:t>
                </a:r>
                <a:r>
                  <a:rPr lang="en-US" dirty="0"/>
                  <a:t> </a:t>
                </a:r>
                <a:r>
                  <a:rPr lang="en-US" dirty="0" err="1"/>
                  <a:t>tất</a:t>
                </a:r>
                <a:r>
                  <a:rPr lang="en-US" dirty="0"/>
                  <a:t> </a:t>
                </a:r>
                <a:r>
                  <a:rPr lang="en-US" dirty="0" err="1"/>
                  <a:t>cả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cặp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Sử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hierarchical clustering (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cụm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bậc</a:t>
                </a:r>
                <a:r>
                  <a:rPr lang="en-US" dirty="0"/>
                  <a:t>)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xây</a:t>
                </a:r>
                <a:r>
                  <a:rPr lang="en-US" dirty="0"/>
                  <a:t> </a:t>
                </a:r>
                <a:r>
                  <a:rPr lang="en-US" dirty="0" err="1"/>
                  <a:t>dựng</a:t>
                </a:r>
                <a:r>
                  <a:rPr lang="en-US" dirty="0"/>
                  <a:t> Linkage Tree.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68202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261423"/>
              </p:ext>
            </p:extLst>
          </p:nvPr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023360" y="194636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23360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740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Information </a:t>
            </a:r>
            <a:r>
              <a:rPr lang="vi-VN" dirty="0"/>
              <a:t>(MI) là gì?</a:t>
            </a:r>
          </a:p>
          <a:p>
            <a:pPr>
              <a:buFont typeface="Wingdings" charset="2"/>
              <a:buChar char="Ø"/>
            </a:pPr>
            <a:r>
              <a:rPr lang="en-US" dirty="0"/>
              <a:t>MI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.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MI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60498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71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84991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72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05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73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14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74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222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75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50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76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4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77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2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81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6770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8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99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1" idx="2"/>
          </p:cNvCxnSpPr>
          <p:nvPr/>
        </p:nvCxnSpPr>
        <p:spPr>
          <a:xfrm flipV="1">
            <a:off x="4668715" y="3278061"/>
            <a:ext cx="738555" cy="154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51" idx="2"/>
          </p:cNvCxnSpPr>
          <p:nvPr/>
        </p:nvCxnSpPr>
        <p:spPr>
          <a:xfrm flipH="1" flipV="1">
            <a:off x="5407270" y="3278061"/>
            <a:ext cx="782516" cy="58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008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78</a:t>
            </a:fld>
            <a:endParaRPr lang="en-GB" altLang="x-none"/>
          </a:p>
        </p:txBody>
      </p:sp>
      <p:sp>
        <p:nvSpPr>
          <p:cNvPr id="6" name="Rectangle 5"/>
          <p:cNvSpPr/>
          <p:nvPr/>
        </p:nvSpPr>
        <p:spPr>
          <a:xfrm>
            <a:off x="196947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267286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624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407963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78301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8640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89786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93171" y="5838088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59976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58560" y="4850419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4361" y="386128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64777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863361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270131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668715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62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3700" y="4847487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597770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999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380286" y="3858355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419602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181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16770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618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999286" y="2897061"/>
            <a:ext cx="3810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25006" y="1851508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945422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344006" y="1848582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111868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5104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909036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310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691552" y="1849316"/>
            <a:ext cx="404443" cy="41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0" name="Straight Connector 9"/>
          <p:cNvCxnSpPr>
            <a:stCxn id="6" idx="0"/>
          </p:cNvCxnSpPr>
          <p:nvPr/>
        </p:nvCxnSpPr>
        <p:spPr>
          <a:xfrm flipV="1">
            <a:off x="2159976" y="5228487"/>
            <a:ext cx="379536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0"/>
          </p:cNvCxnSpPr>
          <p:nvPr/>
        </p:nvCxnSpPr>
        <p:spPr>
          <a:xfrm flipH="1" flipV="1">
            <a:off x="2539512" y="5228487"/>
            <a:ext cx="323849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0"/>
            <a:endCxn id="38" idx="2"/>
          </p:cNvCxnSpPr>
          <p:nvPr/>
        </p:nvCxnSpPr>
        <p:spPr>
          <a:xfrm flipH="1" flipV="1">
            <a:off x="305386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38" idx="2"/>
          </p:cNvCxnSpPr>
          <p:nvPr/>
        </p:nvCxnSpPr>
        <p:spPr>
          <a:xfrm flipV="1">
            <a:off x="2558560" y="4239355"/>
            <a:ext cx="495301" cy="6066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9" idx="0"/>
          </p:cNvCxnSpPr>
          <p:nvPr/>
        </p:nvCxnSpPr>
        <p:spPr>
          <a:xfrm flipV="1">
            <a:off x="4270131" y="5228487"/>
            <a:ext cx="39858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1" idx="0"/>
          </p:cNvCxnSpPr>
          <p:nvPr/>
        </p:nvCxnSpPr>
        <p:spPr>
          <a:xfrm flipH="1" flipV="1">
            <a:off x="4678974" y="5228487"/>
            <a:ext cx="294542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8" idx="0"/>
          </p:cNvCxnSpPr>
          <p:nvPr/>
        </p:nvCxnSpPr>
        <p:spPr>
          <a:xfrm flipV="1">
            <a:off x="3053861" y="2258888"/>
            <a:ext cx="1456591" cy="15994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51" idx="2"/>
          </p:cNvCxnSpPr>
          <p:nvPr/>
        </p:nvCxnSpPr>
        <p:spPr>
          <a:xfrm flipV="1">
            <a:off x="4668715" y="3278061"/>
            <a:ext cx="738555" cy="154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3" idx="0"/>
          </p:cNvCxnSpPr>
          <p:nvPr/>
        </p:nvCxnSpPr>
        <p:spPr>
          <a:xfrm flipV="1">
            <a:off x="6380286" y="5228487"/>
            <a:ext cx="363414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4" idx="0"/>
          </p:cNvCxnSpPr>
          <p:nvPr/>
        </p:nvCxnSpPr>
        <p:spPr>
          <a:xfrm flipH="1" flipV="1">
            <a:off x="6761286" y="5228487"/>
            <a:ext cx="322385" cy="6096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2" idx="0"/>
            <a:endCxn id="44" idx="2"/>
          </p:cNvCxnSpPr>
          <p:nvPr/>
        </p:nvCxnSpPr>
        <p:spPr>
          <a:xfrm flipV="1">
            <a:off x="5676901" y="4239355"/>
            <a:ext cx="512885" cy="15987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44" idx="2"/>
          </p:cNvCxnSpPr>
          <p:nvPr/>
        </p:nvCxnSpPr>
        <p:spPr>
          <a:xfrm flipH="1" flipV="1">
            <a:off x="6189786" y="4239355"/>
            <a:ext cx="571500" cy="5788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44" idx="0"/>
            <a:endCxn id="51" idx="2"/>
          </p:cNvCxnSpPr>
          <p:nvPr/>
        </p:nvCxnSpPr>
        <p:spPr>
          <a:xfrm flipH="1" flipV="1">
            <a:off x="5407270" y="3278061"/>
            <a:ext cx="782516" cy="58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51" idx="0"/>
          </p:cNvCxnSpPr>
          <p:nvPr/>
        </p:nvCxnSpPr>
        <p:spPr>
          <a:xfrm flipH="1" flipV="1">
            <a:off x="4472353" y="2258148"/>
            <a:ext cx="934917" cy="6389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5084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Linkage Tree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Linkage Tree.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Gene-pool Optimal Mixing (GOM).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32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381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012723" cy="4114800"/>
          </a:xfrm>
        </p:spPr>
        <p:txBody>
          <a:bodyPr/>
          <a:lstStyle/>
          <a:p>
            <a:r>
              <a:rPr lang="en-US" dirty="0"/>
              <a:t>Gene-pool Optimal Mixing: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05635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981200"/>
                <a:ext cx="8012723" cy="4114800"/>
              </a:xfrm>
            </p:spPr>
            <p:txBody>
              <a:bodyPr/>
              <a:lstStyle/>
              <a:p>
                <a:r>
                  <a:rPr lang="en-US" dirty="0"/>
                  <a:t>Tập </a:t>
                </a:r>
                <a:r>
                  <a:rPr lang="en-US" dirty="0" err="1"/>
                  <a:t>hợp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linkage groups </a:t>
                </a:r>
                <a:r>
                  <a:rPr lang="en-US" dirty="0" err="1"/>
                  <a:t>trong</a:t>
                </a:r>
                <a:r>
                  <a:rPr lang="en-US" dirty="0"/>
                  <a:t> linkage tree, </a:t>
                </a:r>
                <a:r>
                  <a:rPr lang="en-US" dirty="0" err="1"/>
                  <a:t>bỏ</a:t>
                </a:r>
                <a:r>
                  <a:rPr lang="en-US" dirty="0"/>
                  <a:t> </a:t>
                </a:r>
                <a:r>
                  <a:rPr lang="en-US" dirty="0" err="1"/>
                  <a:t>đi</a:t>
                </a:r>
                <a:r>
                  <a:rPr lang="en-US" dirty="0"/>
                  <a:t> </a:t>
                </a:r>
                <a:r>
                  <a:rPr lang="en-US" dirty="0" err="1"/>
                  <a:t>nút</a:t>
                </a:r>
                <a:r>
                  <a:rPr lang="en-US" dirty="0"/>
                  <a:t> </a:t>
                </a:r>
                <a:r>
                  <a:rPr lang="en-US" dirty="0" err="1"/>
                  <a:t>gốc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dirty="0" smtClean="0">
                          <a:latin typeface="Cambria Math" charset="0"/>
                        </a:rPr>
                        <m:t>𝐹</m:t>
                      </m:r>
                      <m:r>
                        <a:rPr lang="vi-VN" b="0" i="1" dirty="0" smtClean="0">
                          <a:latin typeface="Cambria Math" charset="0"/>
                        </a:rPr>
                        <m:t>={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4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5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6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7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8</m:t>
                          </m:r>
                        </m:e>
                      </m:d>
                      <m:r>
                        <a:rPr lang="vi-VN" b="0" i="0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1, 3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6, 8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, 3, 5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2, 6, 8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vi-VN" b="0" i="1" smtClean="0">
                          <a:latin typeface="Cambria Math" charset="0"/>
                        </a:rPr>
                        <m:t>{2, 4, 6, 7, 8}}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err="1"/>
                  <a:t>Xáo</a:t>
                </a:r>
                <a:r>
                  <a:rPr lang="en-US" dirty="0"/>
                  <a:t> </a:t>
                </a:r>
                <a:r>
                  <a:rPr lang="en-US" dirty="0" err="1"/>
                  <a:t>trộn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(shuffle)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phần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981200"/>
                <a:ext cx="8012723" cy="4114800"/>
              </a:xfrm>
              <a:blipFill rotWithShape="0">
                <a:blip r:embed="rId2"/>
                <a:stretch>
                  <a:fillRect l="-989" t="-1185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867198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08306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Cách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GOM </a:t>
                </a:r>
                <a:r>
                  <a:rPr lang="en-US" dirty="0" err="1"/>
                  <a:t>lên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Duyệt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vi-VN" b="0" i="1" dirty="0" smtClean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theo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:r>
                  <a:rPr lang="en-US" dirty="0" err="1"/>
                  <a:t>tự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 smtClean="0">
                        <a:latin typeface="Cambria Math" charset="0"/>
                      </a:rPr>
                      <m:t>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Sao </a:t>
                </a:r>
                <a:r>
                  <a:rPr lang="en-US" dirty="0" err="1"/>
                  <a:t>chép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charset="0"/>
                          </a:rPr>
                          <m:t>𝐹</m:t>
                        </m:r>
                      </m:e>
                      <m:sup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từ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𝒅</m:t>
                    </m:r>
                  </m:oMath>
                </a14:m>
                <a:r>
                  <a:rPr lang="en-US" dirty="0"/>
                  <a:t> vào </a:t>
                </a:r>
                <a14:m>
                  <m:oMath xmlns:m="http://schemas.openxmlformats.org/officeDocument/2006/math">
                    <m:r>
                      <a:rPr lang="vi-VN" b="1" i="1" dirty="0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’.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’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tốt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(</a:t>
                </a:r>
                <a:r>
                  <a:rPr lang="en-US" dirty="0" err="1"/>
                  <a:t>hoặc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thì</a:t>
                </a:r>
                <a:r>
                  <a:rPr lang="en-US" dirty="0"/>
                  <a:t> </a:t>
                </a:r>
                <a:r>
                  <a:rPr lang="en-US" dirty="0" err="1"/>
                  <a:t>chấp</a:t>
                </a:r>
                <a:r>
                  <a:rPr lang="en-US" dirty="0"/>
                  <a:t> </a:t>
                </a:r>
                <a:r>
                  <a:rPr lang="en-US" dirty="0" err="1"/>
                  <a:t>nhận</a:t>
                </a:r>
                <a:r>
                  <a:rPr lang="en-US" dirty="0"/>
                  <a:t> </a:t>
                </a:r>
                <a:r>
                  <a:rPr lang="en-US" dirty="0" err="1"/>
                  <a:t>thao</a:t>
                </a:r>
                <a:r>
                  <a:rPr lang="en-US" dirty="0"/>
                  <a:t> </a:t>
                </a:r>
                <a:r>
                  <a:rPr lang="en-US" dirty="0" err="1"/>
                  <a:t>tác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chép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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’.</a:t>
                </a:r>
                <a:br>
                  <a:rPr lang="en-US" dirty="0"/>
                </a:br>
                <a:r>
                  <a:rPr lang="en-US" dirty="0"/>
                  <a:t>Ngược </a:t>
                </a:r>
                <a:r>
                  <a:rPr lang="en-US" dirty="0" err="1"/>
                  <a:t>lại</a:t>
                </a:r>
                <a:r>
                  <a:rPr lang="en-US" dirty="0"/>
                  <a:t>, quay </a:t>
                </a:r>
                <a:r>
                  <a:rPr lang="en-US" dirty="0" err="1"/>
                  <a:t>trở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 dirty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trước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chép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Quay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1 </a:t>
                </a:r>
                <a:r>
                  <a:rPr lang="en-US" dirty="0" err="1"/>
                  <a:t>đến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hết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nhóm</a:t>
                </a:r>
                <a:r>
                  <a:rPr lang="en-US" dirty="0"/>
                  <a:t> </a:t>
                </a:r>
                <a:r>
                  <a:rPr lang="en-US" dirty="0" err="1"/>
                  <a:t>liên</a:t>
                </a:r>
                <a:r>
                  <a:rPr lang="en-US" dirty="0"/>
                  <a:t> </a:t>
                </a:r>
                <a:r>
                  <a:rPr lang="en-US" dirty="0" err="1"/>
                  <a:t>kết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𝐹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083062" cy="4114800"/>
              </a:xfrm>
              <a:blipFill rotWithShape="0">
                <a:blip r:embed="rId2"/>
                <a:stretch>
                  <a:fillRect l="-120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102109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83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91163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930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8169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3915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11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85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8169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136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3915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6194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86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38169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136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73915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rved Left Arrow 11"/>
          <p:cNvSpPr/>
          <p:nvPr/>
        </p:nvSpPr>
        <p:spPr>
          <a:xfrm rot="10800000">
            <a:off x="1280005" y="2432365"/>
            <a:ext cx="1025434" cy="32930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5128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87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90442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42136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72091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i="1">
                              <a:latin typeface="Cambria Math" charset="0"/>
                            </a:rPr>
                            <m:t>2, 6, 8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rved Left Arrow 11"/>
          <p:cNvSpPr/>
          <p:nvPr/>
        </p:nvSpPr>
        <p:spPr>
          <a:xfrm rot="10800000">
            <a:off x="1280005" y="2432365"/>
            <a:ext cx="1025434" cy="32930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0785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88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395366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7652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89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9661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2468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22925"/>
              </p:ext>
            </p:extLst>
          </p:nvPr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87783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7439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430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90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9661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3080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2468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5774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91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319661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3080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262468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4, 7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y 2"/>
          <p:cNvSpPr/>
          <p:nvPr/>
        </p:nvSpPr>
        <p:spPr>
          <a:xfrm>
            <a:off x="131142" y="2906970"/>
            <a:ext cx="2297723" cy="2168770"/>
          </a:xfrm>
          <a:prstGeom prst="mathMultiply">
            <a:avLst>
              <a:gd name="adj1" fmla="val 946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0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92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121339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3894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93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620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812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4787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620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6685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812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1812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95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4620"/>
              </p:ext>
            </p:extLst>
          </p:nvPr>
        </p:nvGraphicFramePr>
        <p:xfrm>
          <a:off x="2489487" y="2400062"/>
          <a:ext cx="4319448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Curved Left Arrow 6"/>
          <p:cNvSpPr/>
          <p:nvPr/>
        </p:nvSpPr>
        <p:spPr>
          <a:xfrm>
            <a:off x="6992983" y="2498187"/>
            <a:ext cx="1025434" cy="32930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66851"/>
              </p:ext>
            </p:extLst>
          </p:nvPr>
        </p:nvGraphicFramePr>
        <p:xfrm>
          <a:off x="2489487" y="5284355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61812"/>
              </p:ext>
            </p:extLst>
          </p:nvPr>
        </p:nvGraphicFramePr>
        <p:xfrm>
          <a:off x="2489487" y="4152306"/>
          <a:ext cx="4319448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vi-V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sz="2400" b="0" i="1" smtClean="0">
                              <a:latin typeface="Cambria Math" charset="0"/>
                            </a:rPr>
                            <m:t>2, 4, 6, 7, 8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rved Left Arrow 11"/>
          <p:cNvSpPr/>
          <p:nvPr/>
        </p:nvSpPr>
        <p:spPr>
          <a:xfrm rot="10800000">
            <a:off x="1280005" y="2432365"/>
            <a:ext cx="1025434" cy="329307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2738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Gene-pool Optimal Mixing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96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736459"/>
              </p:ext>
            </p:extLst>
          </p:nvPr>
        </p:nvGraphicFramePr>
        <p:xfrm>
          <a:off x="2489487" y="2400062"/>
          <a:ext cx="4319448" cy="5069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sz="2400" b="0" i="1" dirty="0" smtClean="0">
                              <a:latin typeface="Cambria Math" charset="0"/>
                            </a:rPr>
                            <m:t>𝐹</m:t>
                          </m:r>
                        </m:e>
                        <m:sup>
                          <m:r>
                            <a:rPr lang="vi-VN" sz="2400" b="0" i="1" dirty="0" smtClean="0">
                              <a:latin typeface="Cambria Math" charset="0"/>
                            </a:rPr>
                            <m:t>𝑖</m:t>
                          </m:r>
                        </m:sup>
                      </m:sSup>
                      <m:r>
                        <a:rPr lang="vi-VN" sz="2400" b="0" i="1" dirty="0" smtClean="0">
                          <a:latin typeface="Cambria Math" charset="0"/>
                        </a:rPr>
                        <m:t>=…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35" y="1833005"/>
                <a:ext cx="4572000" cy="47359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9064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GOMEA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Gene-pool Optimal Mixing Evolutionary Algorithms</a:t>
            </a:r>
            <a:br>
              <a:rPr lang="en-US" dirty="0"/>
            </a:br>
            <a:r>
              <a:rPr lang="en-US" dirty="0"/>
              <a:t>GOMEA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Thierens</a:t>
            </a:r>
            <a:r>
              <a:rPr lang="en-US" dirty="0"/>
              <a:t> &amp; Bosman, 2011)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4621592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?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6443979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3300"/>
      </a:lt2>
      <a:accent1>
        <a:srgbClr val="0000FF"/>
      </a:accent1>
      <a:accent2>
        <a:srgbClr val="66FF33"/>
      </a:accent2>
      <a:accent3>
        <a:srgbClr val="FFFFFF"/>
      </a:accent3>
      <a:accent4>
        <a:srgbClr val="000000"/>
      </a:accent4>
      <a:accent5>
        <a:srgbClr val="AAAAFF"/>
      </a:accent5>
      <a:accent6>
        <a:srgbClr val="5CE72D"/>
      </a:accent6>
      <a:hlink>
        <a:srgbClr val="00FFFF"/>
      </a:hlink>
      <a:folHlink>
        <a:srgbClr val="9900CC"/>
      </a:folHlink>
    </a:clrScheme>
    <a:fontScheme name="Default Design">
      <a:majorFont>
        <a:latin typeface="Albertus Medium"/>
        <a:ea typeface=""/>
        <a:cs typeface=""/>
      </a:majorFont>
      <a:minorFont>
        <a:latin typeface="Albertu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st3" id="{041ED441-BE67-0B43-BBEF-B26A93F90F93}" vid="{042F6C2F-F315-E247-B531-CED687C56E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Test3</Template>
  <TotalTime>9514</TotalTime>
  <Words>4885</Words>
  <Application>Microsoft Office PowerPoint</Application>
  <PresentationFormat>On-screen Show (4:3)</PresentationFormat>
  <Paragraphs>2219</Paragraphs>
  <Slides>98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4" baseType="lpstr">
      <vt:lpstr>Albertus Medium</vt:lpstr>
      <vt:lpstr>Calibri</vt:lpstr>
      <vt:lpstr>Cambria Math</vt:lpstr>
      <vt:lpstr>Times New Roman</vt:lpstr>
      <vt:lpstr>Wingdings</vt:lpstr>
      <vt:lpstr>Default Design</vt:lpstr>
      <vt:lpstr>MODEL-BASED  EVOLUTIONARY ALGORITHMS - CÁC THUẬT TOÁN TIẾN HÓA THEO MÔ HÌNH</vt:lpstr>
      <vt:lpstr>Genetic Algorithm (POPOP)</vt:lpstr>
      <vt:lpstr>Các phép biến đổi (Variation)</vt:lpstr>
      <vt:lpstr>Phép biến đổi – Lai ghép</vt:lpstr>
      <vt:lpstr>Lai một điểm</vt:lpstr>
      <vt:lpstr>Lai một điểm</vt:lpstr>
      <vt:lpstr>Lai một điểm</vt:lpstr>
      <vt:lpstr>Lai hai điểm</vt:lpstr>
      <vt:lpstr>Lai hai điểm</vt:lpstr>
      <vt:lpstr>Lai hai điểm</vt:lpstr>
      <vt:lpstr>Lai đồng nhất</vt:lpstr>
      <vt:lpstr>Lai đồng nhất</vt:lpstr>
      <vt:lpstr>Lai đồng nhất</vt:lpstr>
      <vt:lpstr>Phép biến đổi – Đột biến</vt:lpstr>
      <vt:lpstr>Đột biến</vt:lpstr>
      <vt:lpstr>Câu hỏi thảo luận</vt:lpstr>
      <vt:lpstr>OneMax Function</vt:lpstr>
      <vt:lpstr>OneMax Function</vt:lpstr>
      <vt:lpstr>OneMax Function</vt:lpstr>
      <vt:lpstr>OneMax Function</vt:lpstr>
      <vt:lpstr>Schema Theorem</vt:lpstr>
      <vt:lpstr>Trap Function</vt:lpstr>
      <vt:lpstr>Trap Function</vt:lpstr>
      <vt:lpstr>Trap Function</vt:lpstr>
      <vt:lpstr>Trap Function</vt:lpstr>
      <vt:lpstr>Trap Function</vt:lpstr>
      <vt:lpstr>Concatenated Trap Function</vt:lpstr>
      <vt:lpstr>Câu hỏi thảo luận</vt:lpstr>
      <vt:lpstr>EA truyền thống</vt:lpstr>
      <vt:lpstr>EA dựa trên mô hình</vt:lpstr>
      <vt:lpstr>Các kiểu mô hình</vt:lpstr>
      <vt:lpstr>Mô hình đơn biến (Univariate Model)</vt:lpstr>
      <vt:lpstr>Univariate Marginal  Distribution Algorithm (UMDA)</vt:lpstr>
      <vt:lpstr>Univariate Marginal  Distribution Algorithm (UMDA)</vt:lpstr>
      <vt:lpstr>Univariate Marginal  Distribution Algorithm (UMDA)</vt:lpstr>
      <vt:lpstr>Univariate Marginal  Distribution Algorithm (UMDA)</vt:lpstr>
      <vt:lpstr>Mô hình đa biến (Multivariate Models)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Marginal Product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Linkage Tree Model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Gene-pool Optimal Mixing</vt:lpstr>
      <vt:lpstr>GOMEA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Mạng neural và thuật giải di truyền</dc:title>
  <dc:creator>Hoang Luong</dc:creator>
  <cp:lastModifiedBy>Lương Ngọc Hoàng</cp:lastModifiedBy>
  <cp:revision>325</cp:revision>
  <dcterms:created xsi:type="dcterms:W3CDTF">2019-08-29T04:16:09Z</dcterms:created>
  <dcterms:modified xsi:type="dcterms:W3CDTF">2023-10-14T03:08:13Z</dcterms:modified>
</cp:coreProperties>
</file>