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</p:sldIdLst>
  <p:sldSz cy="15117750" cx="10691800"/>
  <p:notesSz cx="7099300" cy="10234600"/>
  <p:embeddedFontLst>
    <p:embeddedFont>
      <p:font typeface="Tahom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12">
          <p15:clr>
            <a:srgbClr val="000000"/>
          </p15:clr>
        </p15:guide>
        <p15:guide id="2" orient="horz" pos="232">
          <p15:clr>
            <a:srgbClr val="000000"/>
          </p15:clr>
        </p15:guide>
        <p15:guide id="3" orient="horz" pos="8880">
          <p15:clr>
            <a:srgbClr val="000000"/>
          </p15:clr>
        </p15:guide>
        <p15:guide id="4" pos="3366">
          <p15:clr>
            <a:srgbClr val="000000"/>
          </p15:clr>
        </p15:guide>
        <p15:guide id="5" pos="240">
          <p15:clr>
            <a:srgbClr val="000000"/>
          </p15:clr>
        </p15:guide>
        <p15:guide id="6" pos="6506">
          <p15:clr>
            <a:srgbClr val="000000"/>
          </p15:clr>
        </p15:guide>
        <p15:guide id="7" pos="3186">
          <p15:clr>
            <a:srgbClr val="000000"/>
          </p15:clr>
        </p15:guide>
        <p15:guide id="8" pos="3552">
          <p15:clr>
            <a:srgbClr val="000000"/>
          </p15:clr>
        </p15:guide>
        <p15:guide id="9" pos="6318">
          <p15:clr>
            <a:srgbClr val="000000"/>
          </p15:clr>
        </p15:guide>
        <p15:guide id="10" pos="414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12" orient="horz"/>
        <p:guide pos="232" orient="horz"/>
        <p:guide pos="8880" orient="horz"/>
        <p:guide pos="3366"/>
        <p:guide pos="240"/>
        <p:guide pos="6506"/>
        <p:guide pos="3186"/>
        <p:guide pos="3552"/>
        <p:guide pos="6318"/>
        <p:guide pos="41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ahoma-regular.fntdata"/><Relationship Id="rId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7325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92337" y="773112"/>
            <a:ext cx="2700337" cy="381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30675" lIns="61375" spcFirstLastPara="1" rIns="61375" wrap="square" tIns="30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30675" lIns="61375" spcFirstLastPara="1" rIns="61375" wrap="square" tIns="30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/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30675" lIns="61375" spcFirstLastPara="1" rIns="61375" wrap="square" tIns="30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2192338" y="773113"/>
            <a:ext cx="2700337" cy="381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801688" y="4695825"/>
            <a:ext cx="9088437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603375" y="8566150"/>
            <a:ext cx="7485063" cy="3863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None/>
              <a:defRPr/>
            </a:lvl1pPr>
            <a:lvl2pPr lvl="1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None/>
              <a:defRPr/>
            </a:lvl2pPr>
            <a:lvl3pPr lvl="2" algn="ctr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None/>
              <a:defRPr/>
            </a:lvl3pPr>
            <a:lvl4pPr lvl="3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4pPr>
            <a:lvl5pPr lvl="4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5pPr>
            <a:lvl6pPr lvl="5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6pPr>
            <a:lvl7pPr lvl="6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7pPr>
            <a:lvl8pPr lvl="7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8pPr>
            <a:lvl9pPr lvl="8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 rot="5400000">
            <a:off x="807243" y="4334669"/>
            <a:ext cx="9070975" cy="9088437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095500" y="10582275"/>
            <a:ext cx="6415088" cy="1249363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/>
          <p:nvPr>
            <p:ph idx="2" type="pic"/>
          </p:nvPr>
        </p:nvSpPr>
        <p:spPr>
          <a:xfrm>
            <a:off x="2095500" y="1350963"/>
            <a:ext cx="6415088" cy="907097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095500" y="11831638"/>
            <a:ext cx="6415088" cy="1774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534988" y="601663"/>
            <a:ext cx="35179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4179888" y="601663"/>
            <a:ext cx="5976937" cy="12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534988" y="3163888"/>
            <a:ext cx="3517900" cy="1034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534988" y="604838"/>
            <a:ext cx="9621837" cy="252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534988" y="3384550"/>
            <a:ext cx="47244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63" name="Google Shape;63;p8"/>
          <p:cNvSpPr txBox="1"/>
          <p:nvPr>
            <p:ph idx="2" type="body"/>
          </p:nvPr>
        </p:nvSpPr>
        <p:spPr>
          <a:xfrm>
            <a:off x="534988" y="4794250"/>
            <a:ext cx="4724400" cy="8710613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64" name="Google Shape;64;p8"/>
          <p:cNvSpPr txBox="1"/>
          <p:nvPr>
            <p:ph idx="3" type="body"/>
          </p:nvPr>
        </p:nvSpPr>
        <p:spPr>
          <a:xfrm>
            <a:off x="5430838" y="3384550"/>
            <a:ext cx="4725987" cy="14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65" name="Google Shape;65;p8"/>
          <p:cNvSpPr txBox="1"/>
          <p:nvPr>
            <p:ph idx="4" type="body"/>
          </p:nvPr>
        </p:nvSpPr>
        <p:spPr>
          <a:xfrm>
            <a:off x="5430838" y="4794250"/>
            <a:ext cx="4725987" cy="8710613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798513" y="4343400"/>
            <a:ext cx="4467225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5418138" y="4343400"/>
            <a:ext cx="4468812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844550" y="9713913"/>
            <a:ext cx="9088438" cy="3003550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844550" y="6407150"/>
            <a:ext cx="9088438" cy="3306763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60362" y="4019550"/>
            <a:ext cx="9967912" cy="100774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358775" y="368300"/>
            <a:ext cx="9969500" cy="2044700"/>
            <a:chOff x="226" y="232"/>
            <a:chExt cx="6280" cy="1288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271" y="273"/>
              <a:ext cx="6189" cy="124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226" y="232"/>
              <a:ext cx="6280" cy="1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 txBox="1"/>
          <p:nvPr/>
        </p:nvSpPr>
        <p:spPr>
          <a:xfrm>
            <a:off x="360362" y="14243050"/>
            <a:ext cx="9967912" cy="539750"/>
          </a:xfrm>
          <a:prstGeom prst="rect">
            <a:avLst/>
          </a:prstGeom>
          <a:solidFill>
            <a:srgbClr val="2EA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7225" y="14355762"/>
            <a:ext cx="525462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5629275" y="2936875"/>
            <a:ext cx="4408487" cy="1979612"/>
          </a:xfrm>
          <a:prstGeom prst="roundRect">
            <a:avLst>
              <a:gd fmla="val 16667" name="adj"/>
            </a:avLst>
          </a:prstGeom>
          <a:solidFill>
            <a:srgbClr val="D1F3F3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932612" y="2651125"/>
            <a:ext cx="1800225" cy="43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57225" y="2936875"/>
            <a:ext cx="4408487" cy="1979612"/>
          </a:xfrm>
          <a:prstGeom prst="roundRect">
            <a:avLst>
              <a:gd fmla="val 16667" name="adj"/>
            </a:avLst>
          </a:prstGeom>
          <a:solidFill>
            <a:srgbClr val="D1F3F3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960562" y="2651125"/>
            <a:ext cx="1800225" cy="43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558800" lvl="0" marL="457200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Char char="•"/>
              <a:defRPr b="0" i="0" sz="5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51435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Char char="–"/>
              <a:defRPr b="0" i="0" sz="4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Char char="•"/>
              <a:defRPr b="0" i="0" sz="3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–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773112" y="5718810"/>
            <a:ext cx="9067800" cy="1587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grpSp>
        <p:nvGrpSpPr>
          <p:cNvPr id="94" name="Google Shape;94;p12"/>
          <p:cNvGrpSpPr/>
          <p:nvPr/>
        </p:nvGrpSpPr>
        <p:grpSpPr>
          <a:xfrm>
            <a:off x="620712" y="8800147"/>
            <a:ext cx="9448800" cy="365125"/>
            <a:chOff x="620713" y="8243888"/>
            <a:chExt cx="9448800" cy="365125"/>
          </a:xfrm>
        </p:grpSpPr>
        <p:pic>
          <p:nvPicPr>
            <p:cNvPr id="95" name="Google Shape;9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8813" y="8243888"/>
              <a:ext cx="9371012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2"/>
            <p:cNvSpPr txBox="1"/>
            <p:nvPr/>
          </p:nvSpPr>
          <p:spPr>
            <a:xfrm>
              <a:off x="620713" y="8304213"/>
              <a:ext cx="9448800" cy="246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2"/>
          <p:cNvSpPr txBox="1"/>
          <p:nvPr>
            <p:ph type="ctrTitle"/>
          </p:nvPr>
        </p:nvSpPr>
        <p:spPr>
          <a:xfrm>
            <a:off x="393700" y="623887"/>
            <a:ext cx="9906000" cy="646331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PHOBERT FOR SENTIMENT ANALYSIS OF CUSTOMER FEEDBACK IN VIETNAMESE TEXT</a:t>
            </a:r>
            <a:endParaRPr b="1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812" y="5052060"/>
            <a:ext cx="9371012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/>
        </p:nvSpPr>
        <p:spPr>
          <a:xfrm>
            <a:off x="620712" y="5131290"/>
            <a:ext cx="94488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856764" y="1856170"/>
            <a:ext cx="8984148" cy="226216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Đại học công nghệ thông tin –DHQG TPHCM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2089150" y="2720975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b="1" i="0" lang="en-US" sz="1200" u="none" cap="none" strike="noStrike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Mục tiêu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7051675" y="2720975"/>
            <a:ext cx="1524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b="1" i="0" lang="en-US" sz="1200" u="none" cap="none" strike="noStrike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Lý do đề tài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940306" y="1396176"/>
            <a:ext cx="9117012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Trần Văn Tịnh</a:t>
            </a:r>
            <a:r>
              <a:rPr b="1" baseline="3000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1319212" y="14324012"/>
            <a:ext cx="89042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Trần Văn Tịnh</a:t>
            </a:r>
            <a:r>
              <a:rPr b="1" i="0" lang="en-US" sz="1300" u="none" cap="none" strike="noStrik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b="1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Trường Đại học công nghệ thông tin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TEL : 0358444463	Email : tinhtv1996@gmail.com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2"/>
          <p:cNvGrpSpPr/>
          <p:nvPr/>
        </p:nvGrpSpPr>
        <p:grpSpPr>
          <a:xfrm>
            <a:off x="850901" y="5528667"/>
            <a:ext cx="2010899" cy="354012"/>
            <a:chOff x="1230809" y="5809456"/>
            <a:chExt cx="2249785" cy="354013"/>
          </a:xfrm>
        </p:grpSpPr>
        <p:sp>
          <p:nvSpPr>
            <p:cNvPr id="106" name="Google Shape;106;p12"/>
            <p:cNvSpPr/>
            <p:nvPr/>
          </p:nvSpPr>
          <p:spPr>
            <a:xfrm>
              <a:off x="1313656" y="5809456"/>
              <a:ext cx="2166938" cy="354013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9525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-120000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r>
                <a:t/>
              </a:r>
              <a:endParaRPr b="1" i="0" sz="24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2"/>
            <p:cNvSpPr txBox="1"/>
            <p:nvPr/>
          </p:nvSpPr>
          <p:spPr>
            <a:xfrm>
              <a:off x="1230809" y="5834009"/>
              <a:ext cx="2247797" cy="27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Pre-Training PhoBERT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12"/>
          <p:cNvGrpSpPr/>
          <p:nvPr/>
        </p:nvGrpSpPr>
        <p:grpSpPr>
          <a:xfrm>
            <a:off x="3398208" y="5450289"/>
            <a:ext cx="1816816" cy="1102961"/>
            <a:chOff x="3601809" y="5872068"/>
            <a:chExt cx="1635079" cy="736984"/>
          </a:xfrm>
        </p:grpSpPr>
        <p:sp>
          <p:nvSpPr>
            <p:cNvPr id="109" name="Google Shape;109;p12"/>
            <p:cNvSpPr/>
            <p:nvPr/>
          </p:nvSpPr>
          <p:spPr>
            <a:xfrm>
              <a:off x="3643999" y="5872068"/>
              <a:ext cx="1550700" cy="354013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9525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-120000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r>
                <a:t/>
              </a:r>
              <a:endParaRPr b="1" i="0" sz="24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2"/>
            <p:cNvSpPr txBox="1"/>
            <p:nvPr/>
          </p:nvSpPr>
          <p:spPr>
            <a:xfrm>
              <a:off x="3601809" y="5908836"/>
              <a:ext cx="1635079" cy="700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Thu thập dữ liệu và huấn luyện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2"/>
          <p:cNvGrpSpPr/>
          <p:nvPr/>
        </p:nvGrpSpPr>
        <p:grpSpPr>
          <a:xfrm>
            <a:off x="7883563" y="5566264"/>
            <a:ext cx="1832901" cy="355600"/>
            <a:chOff x="4355306" y="5806281"/>
            <a:chExt cx="2209800" cy="354013"/>
          </a:xfrm>
        </p:grpSpPr>
        <p:sp>
          <p:nvSpPr>
            <p:cNvPr id="112" name="Google Shape;112;p12"/>
            <p:cNvSpPr/>
            <p:nvPr/>
          </p:nvSpPr>
          <p:spPr>
            <a:xfrm>
              <a:off x="4355306" y="5806281"/>
              <a:ext cx="2209800" cy="354013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9525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-120000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r>
                <a:t/>
              </a:r>
              <a:endParaRPr b="1" i="0" sz="24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2"/>
            <p:cNvSpPr txBox="1"/>
            <p:nvPr/>
          </p:nvSpPr>
          <p:spPr>
            <a:xfrm>
              <a:off x="4464844" y="5833269"/>
              <a:ext cx="2024062" cy="275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Đánh giá và so sánh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2"/>
          <p:cNvGrpSpPr/>
          <p:nvPr/>
        </p:nvGrpSpPr>
        <p:grpSpPr>
          <a:xfrm>
            <a:off x="2996225" y="5598510"/>
            <a:ext cx="381000" cy="228600"/>
            <a:chOff x="3745706" y="5806281"/>
            <a:chExt cx="381000" cy="228600"/>
          </a:xfrm>
        </p:grpSpPr>
        <p:sp>
          <p:nvSpPr>
            <p:cNvPr id="115" name="Google Shape;115;p12"/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117" name="Google Shape;117;p12"/>
          <p:cNvGrpSpPr/>
          <p:nvPr/>
        </p:nvGrpSpPr>
        <p:grpSpPr>
          <a:xfrm>
            <a:off x="7357491" y="5605303"/>
            <a:ext cx="381000" cy="228600"/>
            <a:chOff x="3745706" y="5806281"/>
            <a:chExt cx="381000" cy="228600"/>
          </a:xfrm>
        </p:grpSpPr>
        <p:sp>
          <p:nvSpPr>
            <p:cNvPr id="118" name="Google Shape;118;p12"/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20" name="Google Shape;120;p12"/>
          <p:cNvSpPr txBox="1"/>
          <p:nvPr/>
        </p:nvSpPr>
        <p:spPr>
          <a:xfrm>
            <a:off x="814253" y="9570830"/>
            <a:ext cx="4692575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Mô hình PhoBERT đã được huấn luyện trên dữ liệu tiếng Việt.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 txBox="1"/>
          <p:nvPr/>
        </p:nvSpPr>
        <p:spPr>
          <a:xfrm>
            <a:off x="620712" y="9263697"/>
            <a:ext cx="3204806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1. Pre-training PhoBERT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620712" y="9914855"/>
            <a:ext cx="4212296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2.  Thu thập dữ liệu và huấn luyện mô hình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5638438" y="3951248"/>
            <a:ext cx="42672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Ứng dụng sự phát triển của xử lý ngôn ngữ tự nhiên vào các vấn đề đời sống, xã hội.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5640089" y="3217597"/>
            <a:ext cx="4267200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Tự động phân loại ý kiến, đánh giá khách hàng vào các lớp cho trước, rút ngắn thời gian và nâng cao hiệu suất kinh doanh.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908049" y="3214586"/>
            <a:ext cx="39624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Mô hình phân loại ý kiến khách hàng tiếng việt dựa vào PhoBERT vào các lớp cho trước.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925512" y="3748536"/>
            <a:ext cx="40386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Công cụ hỗ trợ các doanh nghiệp, tổ chức tự động phân tích ý kiến khách hàng.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925512" y="4301737"/>
            <a:ext cx="39624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Nghiên cứu sâu ứng dụng xử lý ngôn ngữ tự nhiên vào đời sống, xã hội.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316" y="6025746"/>
            <a:ext cx="8838149" cy="2683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2"/>
          <p:cNvGrpSpPr/>
          <p:nvPr/>
        </p:nvGrpSpPr>
        <p:grpSpPr>
          <a:xfrm>
            <a:off x="5919557" y="5521371"/>
            <a:ext cx="1233691" cy="355600"/>
            <a:chOff x="4355306" y="5806281"/>
            <a:chExt cx="2209800" cy="354013"/>
          </a:xfrm>
        </p:grpSpPr>
        <p:sp>
          <p:nvSpPr>
            <p:cNvPr id="130" name="Google Shape;130;p12"/>
            <p:cNvSpPr/>
            <p:nvPr/>
          </p:nvSpPr>
          <p:spPr>
            <a:xfrm>
              <a:off x="4355306" y="5806281"/>
              <a:ext cx="2209800" cy="354013"/>
            </a:xfrm>
            <a:prstGeom prst="roundRect">
              <a:avLst>
                <a:gd fmla="val 16667" name="adj"/>
              </a:avLst>
            </a:prstGeom>
            <a:solidFill>
              <a:srgbClr val="92D050"/>
            </a:solidFill>
            <a:ln cap="flat" cmpd="sng" w="9525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-120000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"/>
                <a:buNone/>
              </a:pPr>
              <a:r>
                <a:t/>
              </a:r>
              <a:endParaRPr b="1" i="0" sz="24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 txBox="1"/>
            <p:nvPr/>
          </p:nvSpPr>
          <p:spPr>
            <a:xfrm>
              <a:off x="4464844" y="5833269"/>
              <a:ext cx="2024062" cy="275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Tinh chỉnh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2"/>
          <p:cNvGrpSpPr/>
          <p:nvPr/>
        </p:nvGrpSpPr>
        <p:grpSpPr>
          <a:xfrm>
            <a:off x="5278228" y="5598510"/>
            <a:ext cx="381000" cy="228600"/>
            <a:chOff x="3745706" y="5806281"/>
            <a:chExt cx="381000" cy="228600"/>
          </a:xfrm>
        </p:grpSpPr>
        <p:sp>
          <p:nvSpPr>
            <p:cNvPr id="133" name="Google Shape;133;p12"/>
            <p:cNvSpPr/>
            <p:nvPr/>
          </p:nvSpPr>
          <p:spPr>
            <a:xfrm>
              <a:off x="38981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3745706" y="5806281"/>
              <a:ext cx="228600" cy="228600"/>
            </a:xfrm>
            <a:prstGeom prst="chevron">
              <a:avLst>
                <a:gd fmla="val 108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35" name="Google Shape;135;p12"/>
          <p:cNvSpPr txBox="1"/>
          <p:nvPr/>
        </p:nvSpPr>
        <p:spPr>
          <a:xfrm>
            <a:off x="804094" y="10189876"/>
            <a:ext cx="4844974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 thập lượng lớn dữ liệu từ các trang như Booking.com, Agoda, Expedia,.. Làm dữ liệu huấn luyện cho mô hình phân loại ý kiến khách hàng.</a:t>
            </a:r>
            <a:endParaRPr/>
          </a:p>
          <a:p>
            <a:pPr indent="-285750" lvl="0" marL="28575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 thập một tập dữ liệu test để đánh giá mô hình.</a:t>
            </a:r>
            <a:endParaRPr/>
          </a:p>
          <a:p>
            <a:pPr indent="-285750" lvl="0" marL="28575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Xử lý dữ liệu thu thập: loại bỏ dấu câu, ký tự đặc biệt, icon,..</a:t>
            </a:r>
            <a:endParaRPr/>
          </a:p>
          <a:p>
            <a:pPr indent="-285750" lvl="0" marL="285750" marR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Mã hóa dữ liệu thành các token phù hợp. [CLS] bắt đầu câu, [SEP] kết thúc câu. Token [PAD] để các câu có độ dài đồng nhất phùhợp với yêu cầu đầu vào của mô hình PhoBERT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2312" y="9374029"/>
            <a:ext cx="4242501" cy="458321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2"/>
          <p:cNvSpPr txBox="1"/>
          <p:nvPr/>
        </p:nvSpPr>
        <p:spPr>
          <a:xfrm>
            <a:off x="620712" y="12115180"/>
            <a:ext cx="4212296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3.  Tinh chỉnh mô hình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873759" y="12397600"/>
            <a:ext cx="4692575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Thêm lớp nhãn dự đoán output và áp dụng các kỹ thuật fine-tuning như Gradient, Regularization,Cross-Validation.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 txBox="1"/>
          <p:nvPr/>
        </p:nvSpPr>
        <p:spPr>
          <a:xfrm>
            <a:off x="620712" y="12820549"/>
            <a:ext cx="4212296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b="1" i="0" lang="en-US" sz="1400" u="none" cap="none" strike="noStrik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4.  Đánh giá và so sánh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"/>
          <p:cNvSpPr txBox="1"/>
          <p:nvPr/>
        </p:nvSpPr>
        <p:spPr>
          <a:xfrm>
            <a:off x="789614" y="13112643"/>
            <a:ext cx="469257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Đánh giá độ chính xác của mô hình trên tập dữ liệu test.</a:t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sánh kết quả với các mô hình truyền thống SVM, Random Forest và các mô hình học sâu khác CNN, RNN, BERT.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