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796" r:id="rId4"/>
  </p:sldMasterIdLst>
  <p:notesMasterIdLst>
    <p:notesMasterId r:id="rId55"/>
  </p:notesMasterIdLst>
  <p:handoutMasterIdLst>
    <p:handoutMasterId r:id="rId56"/>
  </p:handoutMasterIdLst>
  <p:sldIdLst>
    <p:sldId id="257" r:id="rId5"/>
    <p:sldId id="453" r:id="rId6"/>
    <p:sldId id="454" r:id="rId7"/>
    <p:sldId id="455" r:id="rId8"/>
    <p:sldId id="294" r:id="rId9"/>
    <p:sldId id="369" r:id="rId10"/>
    <p:sldId id="547" r:id="rId11"/>
    <p:sldId id="532" r:id="rId12"/>
    <p:sldId id="557" r:id="rId13"/>
    <p:sldId id="558" r:id="rId14"/>
    <p:sldId id="560" r:id="rId15"/>
    <p:sldId id="561" r:id="rId16"/>
    <p:sldId id="562" r:id="rId17"/>
    <p:sldId id="564" r:id="rId18"/>
    <p:sldId id="565" r:id="rId19"/>
    <p:sldId id="566" r:id="rId20"/>
    <p:sldId id="567" r:id="rId21"/>
    <p:sldId id="568" r:id="rId22"/>
    <p:sldId id="592" r:id="rId23"/>
    <p:sldId id="594" r:id="rId24"/>
    <p:sldId id="605" r:id="rId25"/>
    <p:sldId id="569" r:id="rId26"/>
    <p:sldId id="591" r:id="rId27"/>
    <p:sldId id="593" r:id="rId28"/>
    <p:sldId id="572" r:id="rId29"/>
    <p:sldId id="582" r:id="rId30"/>
    <p:sldId id="581" r:id="rId31"/>
    <p:sldId id="570" r:id="rId32"/>
    <p:sldId id="583" r:id="rId33"/>
    <p:sldId id="573" r:id="rId34"/>
    <p:sldId id="574" r:id="rId35"/>
    <p:sldId id="585" r:id="rId36"/>
    <p:sldId id="584" r:id="rId37"/>
    <p:sldId id="575" r:id="rId38"/>
    <p:sldId id="576" r:id="rId39"/>
    <p:sldId id="578" r:id="rId40"/>
    <p:sldId id="577" r:id="rId41"/>
    <p:sldId id="579" r:id="rId42"/>
    <p:sldId id="580" r:id="rId43"/>
    <p:sldId id="586" r:id="rId44"/>
    <p:sldId id="587" r:id="rId45"/>
    <p:sldId id="596" r:id="rId46"/>
    <p:sldId id="597" r:id="rId47"/>
    <p:sldId id="598" r:id="rId48"/>
    <p:sldId id="599" r:id="rId49"/>
    <p:sldId id="600" r:id="rId50"/>
    <p:sldId id="601" r:id="rId51"/>
    <p:sldId id="602" r:id="rId52"/>
    <p:sldId id="603" r:id="rId53"/>
    <p:sldId id="374" r:id="rId5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705E0EE-74C5-49B3-92B1-51F7B92C58E8}">
          <p14:sldIdLst>
            <p14:sldId id="257"/>
            <p14:sldId id="453"/>
            <p14:sldId id="454"/>
            <p14:sldId id="455"/>
            <p14:sldId id="294"/>
          </p14:sldIdLst>
        </p14:section>
        <p14:section name="Untitled Section" id="{C0A5CD1F-78D4-4590-91AA-3CB663346AAC}">
          <p14:sldIdLst>
            <p14:sldId id="369"/>
            <p14:sldId id="547"/>
            <p14:sldId id="532"/>
            <p14:sldId id="557"/>
            <p14:sldId id="558"/>
            <p14:sldId id="560"/>
            <p14:sldId id="561"/>
            <p14:sldId id="562"/>
            <p14:sldId id="564"/>
            <p14:sldId id="565"/>
            <p14:sldId id="566"/>
            <p14:sldId id="567"/>
            <p14:sldId id="568"/>
            <p14:sldId id="592"/>
            <p14:sldId id="594"/>
            <p14:sldId id="605"/>
            <p14:sldId id="569"/>
            <p14:sldId id="591"/>
            <p14:sldId id="593"/>
            <p14:sldId id="572"/>
            <p14:sldId id="582"/>
            <p14:sldId id="581"/>
            <p14:sldId id="570"/>
            <p14:sldId id="583"/>
            <p14:sldId id="573"/>
            <p14:sldId id="574"/>
            <p14:sldId id="585"/>
            <p14:sldId id="584"/>
            <p14:sldId id="575"/>
            <p14:sldId id="576"/>
            <p14:sldId id="578"/>
            <p14:sldId id="577"/>
            <p14:sldId id="579"/>
            <p14:sldId id="580"/>
            <p14:sldId id="586"/>
            <p14:sldId id="587"/>
            <p14:sldId id="596"/>
            <p14:sldId id="597"/>
            <p14:sldId id="598"/>
            <p14:sldId id="599"/>
            <p14:sldId id="600"/>
            <p14:sldId id="601"/>
            <p14:sldId id="602"/>
            <p14:sldId id="603"/>
            <p14:sldId id="374"/>
          </p14:sldIdLst>
        </p14:section>
      </p14:sectionLst>
    </p:ext>
    <p:ext uri="{EFAFB233-063F-42B5-8137-9DF3F51BA10A}">
      <p15:sldGuideLst xmlns:p15="http://schemas.microsoft.com/office/powerpoint/2012/main">
        <p15:guide id="1" orient="horz" pos="2160" userDrawn="1">
          <p15:clr>
            <a:srgbClr val="A4A3A4"/>
          </p15:clr>
        </p15:guide>
        <p15:guide id="2" orient="horz" pos="286" userDrawn="1">
          <p15:clr>
            <a:srgbClr val="A4A3A4"/>
          </p15:clr>
        </p15:guide>
        <p15:guide id="3" orient="horz" pos="894" userDrawn="1">
          <p15:clr>
            <a:srgbClr val="A4A3A4"/>
          </p15:clr>
        </p15:guide>
        <p15:guide id="4" orient="horz" pos="3890" userDrawn="1">
          <p15:clr>
            <a:srgbClr val="A4A3A4"/>
          </p15:clr>
        </p15:guide>
        <p15:guide id="5" orient="horz" pos="4235" userDrawn="1">
          <p15:clr>
            <a:srgbClr val="A4A3A4"/>
          </p15:clr>
        </p15:guide>
        <p15:guide id="6" orient="horz" pos="206" userDrawn="1">
          <p15:clr>
            <a:srgbClr val="A4A3A4"/>
          </p15:clr>
        </p15:guide>
        <p15:guide id="7" pos="3847" userDrawn="1">
          <p15:clr>
            <a:srgbClr val="A4A3A4"/>
          </p15:clr>
        </p15:guide>
        <p15:guide id="8" pos="296" userDrawn="1">
          <p15:clr>
            <a:srgbClr val="A4A3A4"/>
          </p15:clr>
        </p15:guide>
        <p15:guide id="9" pos="680" userDrawn="1">
          <p15:clr>
            <a:srgbClr val="A4A3A4"/>
          </p15:clr>
        </p15:guide>
        <p15:guide id="10" pos="1197" userDrawn="1">
          <p15:clr>
            <a:srgbClr val="A4A3A4"/>
          </p15:clr>
        </p15:guide>
        <p15:guide id="11" pos="6489" userDrawn="1">
          <p15:clr>
            <a:srgbClr val="A4A3A4"/>
          </p15:clr>
        </p15:guide>
        <p15:guide id="12" pos="6995" userDrawn="1">
          <p15:clr>
            <a:srgbClr val="A4A3A4"/>
          </p15:clr>
        </p15:guide>
        <p15:guide id="13" pos="7385"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15F8C6-211B-44E8-AC83-7CB448120E33}" v="2" dt="2024-07-15T07:54:36.6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57" autoAdjust="0"/>
  </p:normalViewPr>
  <p:slideViewPr>
    <p:cSldViewPr snapToGrid="0">
      <p:cViewPr varScale="1">
        <p:scale>
          <a:sx n="82" d="100"/>
          <a:sy n="82" d="100"/>
        </p:scale>
        <p:origin x="720" y="432"/>
      </p:cViewPr>
      <p:guideLst>
        <p:guide orient="horz" pos="2160"/>
        <p:guide orient="horz" pos="286"/>
        <p:guide orient="horz" pos="894"/>
        <p:guide orient="horz" pos="3890"/>
        <p:guide orient="horz" pos="4235"/>
        <p:guide orient="horz" pos="206"/>
        <p:guide pos="3847"/>
        <p:guide pos="296"/>
        <p:guide pos="680"/>
        <p:guide pos="1197"/>
        <p:guide pos="6489"/>
        <p:guide pos="6995"/>
        <p:guide pos="7385"/>
      </p:guideLst>
    </p:cSldViewPr>
  </p:slideViewPr>
  <p:outlineViewPr>
    <p:cViewPr>
      <p:scale>
        <a:sx n="33" d="100"/>
        <a:sy n="33" d="100"/>
      </p:scale>
      <p:origin x="0" y="-20352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1" d="100"/>
          <a:sy n="51" d="100"/>
        </p:scale>
        <p:origin x="2670" y="2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commentAuthors" Target="commen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eaLnBrk="0" hangingPunct="0">
              <a:defRPr sz="1200"/>
            </a:lvl1pPr>
          </a:lstStyle>
          <a:p>
            <a:pPr>
              <a:defRPr/>
            </a:pPr>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eaLnBrk="0" hangingPunct="0">
              <a:defRPr sz="1200"/>
            </a:lvl1pPr>
          </a:lstStyle>
          <a:p>
            <a:pPr>
              <a:defRPr/>
            </a:pPr>
            <a:fld id="{EEF02802-FAD7-4B03-936F-6FEF8234A331}" type="datetimeFigureOut">
              <a:rPr lang="en-US"/>
              <a:pPr>
                <a:defRPr/>
              </a:pPr>
              <a:t>7/15/2024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eaLnBrk="0" hangingPunct="0">
              <a:defRPr sz="1200"/>
            </a:lvl1pPr>
          </a:lstStyle>
          <a:p>
            <a:pPr>
              <a:defRPr/>
            </a:pPr>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fld id="{CBA8873B-5BED-4988-B6D5-588CC0DE5888}" type="slidenum">
              <a:rPr lang="en-US" altLang="en-US"/>
              <a:pPr/>
              <a:t>‹#›</a:t>
            </a:fld>
            <a:endParaRPr lang="en-US" altLang="en-US"/>
          </a:p>
        </p:txBody>
      </p:sp>
    </p:spTree>
    <p:extLst>
      <p:ext uri="{BB962C8B-B14F-4D97-AF65-F5344CB8AC3E}">
        <p14:creationId xmlns:p14="http://schemas.microsoft.com/office/powerpoint/2010/main" val="28696897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2226" tIns="46113" rIns="92226" bIns="46113" rtlCol="0"/>
          <a:lstStyle>
            <a:lvl1pPr algn="l" eaLnBrk="0" hangingPunct="0">
              <a:defRPr sz="1200"/>
            </a:lvl1pPr>
          </a:lstStyle>
          <a:p>
            <a:pPr>
              <a:defRPr/>
            </a:pPr>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2226" tIns="46113" rIns="92226" bIns="46113" rtlCol="0"/>
          <a:lstStyle>
            <a:lvl1pPr algn="r" eaLnBrk="0" hangingPunct="0">
              <a:defRPr sz="1200"/>
            </a:lvl1pPr>
          </a:lstStyle>
          <a:p>
            <a:pPr>
              <a:defRPr/>
            </a:pPr>
            <a:fld id="{7415B122-7894-40B8-B6E6-1E2E4C2F004E}" type="datetimeFigureOut">
              <a:rPr lang="en-US"/>
              <a:pPr>
                <a:defRPr/>
              </a:pPr>
              <a:t>7/15/2024</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2226" tIns="46113" rIns="92226" bIns="46113" rtlCol="0" anchor="ctr"/>
          <a:lstStyle/>
          <a:p>
            <a:pPr lvl="0"/>
            <a:endParaRPr lang="en-US" noProof="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2226" tIns="46113" rIns="92226" bIns="4611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2226" tIns="46113" rIns="92226" bIns="46113" rtlCol="0" anchor="b"/>
          <a:lstStyle>
            <a:lvl1pPr algn="l" eaLnBrk="0" hangingPunct="0">
              <a:defRPr sz="1200"/>
            </a:lvl1pPr>
          </a:lstStyle>
          <a:p>
            <a:pPr>
              <a:defRPr/>
            </a:pPr>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wrap="square" lIns="92226" tIns="46113" rIns="92226" bIns="46113" numCol="1" anchor="b" anchorCtr="0" compatLnSpc="1">
            <a:prstTxWarp prst="textNoShape">
              <a:avLst/>
            </a:prstTxWarp>
          </a:bodyPr>
          <a:lstStyle>
            <a:lvl1pPr algn="r" eaLnBrk="0" hangingPunct="0">
              <a:defRPr sz="1200"/>
            </a:lvl1pPr>
          </a:lstStyle>
          <a:p>
            <a:fld id="{5C0DD5FD-ABDB-4F07-A820-2B7F30C85D9B}" type="slidenum">
              <a:rPr lang="en-US" altLang="en-US"/>
              <a:pPr/>
              <a:t>‹#›</a:t>
            </a:fld>
            <a:endParaRPr lang="en-US" altLang="en-US"/>
          </a:p>
        </p:txBody>
      </p:sp>
    </p:spTree>
    <p:extLst>
      <p:ext uri="{BB962C8B-B14F-4D97-AF65-F5344CB8AC3E}">
        <p14:creationId xmlns:p14="http://schemas.microsoft.com/office/powerpoint/2010/main" val="41294233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1</a:t>
            </a:fld>
            <a:endParaRPr lang="en-US" altLang="en-US" sz="1200" dirty="0"/>
          </a:p>
        </p:txBody>
      </p:sp>
    </p:spTree>
    <p:extLst>
      <p:ext uri="{BB962C8B-B14F-4D97-AF65-F5344CB8AC3E}">
        <p14:creationId xmlns:p14="http://schemas.microsoft.com/office/powerpoint/2010/main" val="3110153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When condition using operator equal on sub query. I need to make sure the sub query statement return one value</a:t>
            </a:r>
          </a:p>
          <a:p>
            <a:endParaRPr lang="en-US" dirty="0"/>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35</a:t>
            </a:fld>
            <a:endParaRPr lang="en-US" altLang="en-US"/>
          </a:p>
        </p:txBody>
      </p:sp>
    </p:spTree>
    <p:extLst>
      <p:ext uri="{BB962C8B-B14F-4D97-AF65-F5344CB8AC3E}">
        <p14:creationId xmlns:p14="http://schemas.microsoft.com/office/powerpoint/2010/main" val="655566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50</a:t>
            </a:fld>
            <a:endParaRPr lang="en-US" altLang="en-US" sz="1200"/>
          </a:p>
        </p:txBody>
      </p:sp>
    </p:spTree>
    <p:extLst>
      <p:ext uri="{BB962C8B-B14F-4D97-AF65-F5344CB8AC3E}">
        <p14:creationId xmlns:p14="http://schemas.microsoft.com/office/powerpoint/2010/main" val="1083147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6</a:t>
            </a:fld>
            <a:endParaRPr lang="en-US" altLang="en-US" sz="1200"/>
          </a:p>
        </p:txBody>
      </p:sp>
    </p:spTree>
    <p:extLst>
      <p:ext uri="{BB962C8B-B14F-4D97-AF65-F5344CB8AC3E}">
        <p14:creationId xmlns:p14="http://schemas.microsoft.com/office/powerpoint/2010/main" val="3366352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xfrm>
            <a:off x="406400" y="696913"/>
            <a:ext cx="6197600" cy="34861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D312917-23CF-46FC-8146-E7DE7F759DF6}" type="slidenum">
              <a:rPr lang="en-US" altLang="en-US" sz="1200"/>
              <a:pPr/>
              <a:t>11</a:t>
            </a:fld>
            <a:endParaRPr lang="en-US" altLang="en-US" sz="1200"/>
          </a:p>
        </p:txBody>
      </p:sp>
    </p:spTree>
    <p:extLst>
      <p:ext uri="{BB962C8B-B14F-4D97-AF65-F5344CB8AC3E}">
        <p14:creationId xmlns:p14="http://schemas.microsoft.com/office/powerpoint/2010/main" val="4210721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16</a:t>
            </a:fld>
            <a:endParaRPr lang="en-US" altLang="en-US"/>
          </a:p>
        </p:txBody>
      </p:sp>
    </p:spTree>
    <p:extLst>
      <p:ext uri="{BB962C8B-B14F-4D97-AF65-F5344CB8AC3E}">
        <p14:creationId xmlns:p14="http://schemas.microsoft.com/office/powerpoint/2010/main" val="3042326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Drop view does not delete data of table</a:t>
            </a:r>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17</a:t>
            </a:fld>
            <a:endParaRPr lang="en-US" altLang="en-US"/>
          </a:p>
        </p:txBody>
      </p:sp>
    </p:spTree>
    <p:extLst>
      <p:ext uri="{BB962C8B-B14F-4D97-AF65-F5344CB8AC3E}">
        <p14:creationId xmlns:p14="http://schemas.microsoft.com/office/powerpoint/2010/main" val="2684192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set value of column into variable on select statement, It is necessary to make sure value of column return one value</a:t>
            </a:r>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19</a:t>
            </a:fld>
            <a:endParaRPr lang="en-US" altLang="en-US"/>
          </a:p>
        </p:txBody>
      </p:sp>
    </p:spTree>
    <p:extLst>
      <p:ext uri="{BB962C8B-B14F-4D97-AF65-F5344CB8AC3E}">
        <p14:creationId xmlns:p14="http://schemas.microsoft.com/office/powerpoint/2010/main" val="3370245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set value of column into variable on select statement, It is necessary to make sure value of column return one value</a:t>
            </a:r>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20</a:t>
            </a:fld>
            <a:endParaRPr lang="en-US" altLang="en-US"/>
          </a:p>
        </p:txBody>
      </p:sp>
    </p:spTree>
    <p:extLst>
      <p:ext uri="{BB962C8B-B14F-4D97-AF65-F5344CB8AC3E}">
        <p14:creationId xmlns:p14="http://schemas.microsoft.com/office/powerpoint/2010/main" val="656625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set value of column into variable on select statement, It is necessary to make sure value of column return one value</a:t>
            </a:r>
          </a:p>
        </p:txBody>
      </p:sp>
      <p:sp>
        <p:nvSpPr>
          <p:cNvPr id="4" name="Slide Number Placeholder 3"/>
          <p:cNvSpPr>
            <a:spLocks noGrp="1"/>
          </p:cNvSpPr>
          <p:nvPr>
            <p:ph type="sldNum" sz="quarter" idx="5"/>
          </p:nvPr>
        </p:nvSpPr>
        <p:spPr/>
        <p:txBody>
          <a:bodyPr/>
          <a:lstStyle/>
          <a:p>
            <a:pPr marL="0" marR="0" lvl="0" indent="0" algn="r" defTabSz="1463040" rtl="0" eaLnBrk="0" fontAlgn="auto" latinLnBrk="0" hangingPunct="0">
              <a:lnSpc>
                <a:spcPct val="100000"/>
              </a:lnSpc>
              <a:spcBef>
                <a:spcPts val="0"/>
              </a:spcBef>
              <a:spcAft>
                <a:spcPts val="0"/>
              </a:spcAft>
              <a:buClrTx/>
              <a:buSzTx/>
              <a:buFontTx/>
              <a:buNone/>
              <a:tabLst/>
              <a:defRPr/>
            </a:pPr>
            <a:fld id="{5C0DD5FD-ABDB-4F07-A820-2B7F30C85D9B}" type="slidenum">
              <a:rPr kumimoji="0" lang="en-US" alt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463040" rtl="0" eaLnBrk="0" fontAlgn="auto" latinLnBrk="0" hangingPunct="0">
                <a:lnSpc>
                  <a:spcPct val="100000"/>
                </a:lnSpc>
                <a:spcBef>
                  <a:spcPts val="0"/>
                </a:spcBef>
                <a:spcAft>
                  <a:spcPts val="0"/>
                </a:spcAft>
                <a:buClrTx/>
                <a:buSzTx/>
                <a:buFontTx/>
                <a:buNone/>
                <a:tabLst/>
                <a:defRPr/>
              </a:pPr>
              <a:t>21</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1670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0DD5FD-ABDB-4F07-A820-2B7F30C85D9B}" type="slidenum">
              <a:rPr lang="en-US" altLang="en-US" smtClean="0"/>
              <a:pPr/>
              <a:t>24</a:t>
            </a:fld>
            <a:endParaRPr lang="en-US" altLang="en-US"/>
          </a:p>
        </p:txBody>
      </p:sp>
    </p:spTree>
    <p:extLst>
      <p:ext uri="{BB962C8B-B14F-4D97-AF65-F5344CB8AC3E}">
        <p14:creationId xmlns:p14="http://schemas.microsoft.com/office/powerpoint/2010/main" val="1521177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C7125-F73F-4946-D263-1082F32049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7A37E9-3191-7636-C4CD-0DFC998E74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A2DAED-990C-2DF7-24F8-BD4062227B5E}"/>
              </a:ext>
            </a:extLst>
          </p:cNvPr>
          <p:cNvSpPr>
            <a:spLocks noGrp="1"/>
          </p:cNvSpPr>
          <p:nvPr>
            <p:ph type="dt" sz="half" idx="10"/>
          </p:nvPr>
        </p:nvSpPr>
        <p:spPr/>
        <p:txBody>
          <a:bodyPr/>
          <a:lstStyle/>
          <a:p>
            <a:fld id="{483859D6-EE62-4A16-86D2-096C9868764C}" type="datetimeFigureOut">
              <a:rPr lang="en-US" smtClean="0"/>
              <a:t>7/15/2024</a:t>
            </a:fld>
            <a:endParaRPr lang="en-US"/>
          </a:p>
        </p:txBody>
      </p:sp>
      <p:sp>
        <p:nvSpPr>
          <p:cNvPr id="5" name="Footer Placeholder 4">
            <a:extLst>
              <a:ext uri="{FF2B5EF4-FFF2-40B4-BE49-F238E27FC236}">
                <a16:creationId xmlns:a16="http://schemas.microsoft.com/office/drawing/2014/main" id="{8FFFBAD4-BD5D-D638-B7CF-5B8728387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6B875B-FB40-5AF9-94C9-4DDF53F9424E}"/>
              </a:ext>
            </a:extLst>
          </p:cNvPr>
          <p:cNvSpPr>
            <a:spLocks noGrp="1"/>
          </p:cNvSpPr>
          <p:nvPr>
            <p:ph type="sldNum" sz="quarter" idx="12"/>
          </p:nvPr>
        </p:nvSpPr>
        <p:spPr/>
        <p:txBody>
          <a:bodyPr/>
          <a:lstStyle/>
          <a:p>
            <a:fld id="{BC8FB6FB-B51D-43DD-AD9C-D2245AE6144B}" type="slidenum">
              <a:rPr lang="en-US" smtClean="0"/>
              <a:t>‹#›</a:t>
            </a:fld>
            <a:endParaRPr lang="en-US"/>
          </a:p>
        </p:txBody>
      </p:sp>
    </p:spTree>
    <p:extLst>
      <p:ext uri="{BB962C8B-B14F-4D97-AF65-F5344CB8AC3E}">
        <p14:creationId xmlns:p14="http://schemas.microsoft.com/office/powerpoint/2010/main" val="251979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3ED37-E55B-11D1-9293-455FEE4778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2A553A-CD3A-05E3-DDAF-29D9851022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AB4C9-7B98-77FF-F065-6A9649707FCB}"/>
              </a:ext>
            </a:extLst>
          </p:cNvPr>
          <p:cNvSpPr>
            <a:spLocks noGrp="1"/>
          </p:cNvSpPr>
          <p:nvPr>
            <p:ph type="dt" sz="half" idx="10"/>
          </p:nvPr>
        </p:nvSpPr>
        <p:spPr/>
        <p:txBody>
          <a:bodyPr/>
          <a:lstStyle/>
          <a:p>
            <a:fld id="{483859D6-EE62-4A16-86D2-096C9868764C}" type="datetimeFigureOut">
              <a:rPr lang="en-US" smtClean="0"/>
              <a:t>7/15/2024</a:t>
            </a:fld>
            <a:endParaRPr lang="en-US"/>
          </a:p>
        </p:txBody>
      </p:sp>
      <p:sp>
        <p:nvSpPr>
          <p:cNvPr id="5" name="Footer Placeholder 4">
            <a:extLst>
              <a:ext uri="{FF2B5EF4-FFF2-40B4-BE49-F238E27FC236}">
                <a16:creationId xmlns:a16="http://schemas.microsoft.com/office/drawing/2014/main" id="{83DE4B67-9D42-56A6-4A16-FEC2B7EBBF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4D77A-4530-E091-FF01-360F0D9CDAC0}"/>
              </a:ext>
            </a:extLst>
          </p:cNvPr>
          <p:cNvSpPr>
            <a:spLocks noGrp="1"/>
          </p:cNvSpPr>
          <p:nvPr>
            <p:ph type="sldNum" sz="quarter" idx="12"/>
          </p:nvPr>
        </p:nvSpPr>
        <p:spPr/>
        <p:txBody>
          <a:bodyPr/>
          <a:lstStyle/>
          <a:p>
            <a:fld id="{BC8FB6FB-B51D-43DD-AD9C-D2245AE6144B}" type="slidenum">
              <a:rPr lang="en-US" smtClean="0"/>
              <a:t>‹#›</a:t>
            </a:fld>
            <a:endParaRPr lang="en-US"/>
          </a:p>
        </p:txBody>
      </p:sp>
    </p:spTree>
    <p:extLst>
      <p:ext uri="{BB962C8B-B14F-4D97-AF65-F5344CB8AC3E}">
        <p14:creationId xmlns:p14="http://schemas.microsoft.com/office/powerpoint/2010/main" val="1309239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DE980B-00B7-1B73-1D39-82E52BAFF3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30BA91-029D-F34F-69B0-41665C45C4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7CC864-1051-7EFE-BAFF-A0F504F76106}"/>
              </a:ext>
            </a:extLst>
          </p:cNvPr>
          <p:cNvSpPr>
            <a:spLocks noGrp="1"/>
          </p:cNvSpPr>
          <p:nvPr>
            <p:ph type="dt" sz="half" idx="10"/>
          </p:nvPr>
        </p:nvSpPr>
        <p:spPr/>
        <p:txBody>
          <a:bodyPr/>
          <a:lstStyle/>
          <a:p>
            <a:fld id="{483859D6-EE62-4A16-86D2-096C9868764C}" type="datetimeFigureOut">
              <a:rPr lang="en-US" smtClean="0"/>
              <a:t>7/15/2024</a:t>
            </a:fld>
            <a:endParaRPr lang="en-US"/>
          </a:p>
        </p:txBody>
      </p:sp>
      <p:sp>
        <p:nvSpPr>
          <p:cNvPr id="5" name="Footer Placeholder 4">
            <a:extLst>
              <a:ext uri="{FF2B5EF4-FFF2-40B4-BE49-F238E27FC236}">
                <a16:creationId xmlns:a16="http://schemas.microsoft.com/office/drawing/2014/main" id="{BFECA6D1-3849-3740-62EB-9AA781A303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C30B3B-930D-944A-8CBF-E10226B2C317}"/>
              </a:ext>
            </a:extLst>
          </p:cNvPr>
          <p:cNvSpPr>
            <a:spLocks noGrp="1"/>
          </p:cNvSpPr>
          <p:nvPr>
            <p:ph type="sldNum" sz="quarter" idx="12"/>
          </p:nvPr>
        </p:nvSpPr>
        <p:spPr/>
        <p:txBody>
          <a:bodyPr/>
          <a:lstStyle/>
          <a:p>
            <a:fld id="{BC8FB6FB-B51D-43DD-AD9C-D2245AE6144B}" type="slidenum">
              <a:rPr lang="en-US" smtClean="0"/>
              <a:t>‹#›</a:t>
            </a:fld>
            <a:endParaRPr lang="en-US"/>
          </a:p>
        </p:txBody>
      </p:sp>
    </p:spTree>
    <p:extLst>
      <p:ext uri="{BB962C8B-B14F-4D97-AF65-F5344CB8AC3E}">
        <p14:creationId xmlns:p14="http://schemas.microsoft.com/office/powerpoint/2010/main" val="445067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03">
    <p:bg>
      <p:bgPr>
        <a:solidFill>
          <a:srgbClr val="000000"/>
        </a:solidFill>
        <a:effectLst/>
      </p:bgPr>
    </p:bg>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533136"/>
            <a:ext cx="8382000" cy="2857500"/>
          </a:xfrm>
        </p:spPr>
        <p:txBody>
          <a:bodyPr anchor="b" anchorCtr="0">
            <a:noAutofit/>
          </a:bodyPr>
          <a:lstStyle>
            <a:lvl1pPr>
              <a:defRPr sz="6000">
                <a:solidFill>
                  <a:schemeClr val="bg1"/>
                </a:solidFill>
              </a:defRPr>
            </a:lvl1pPr>
          </a:lstStyle>
          <a:p>
            <a:r>
              <a:rPr lang="en-US" dirty="0"/>
              <a:t>Click to edit Master title style</a:t>
            </a:r>
          </a:p>
        </p:txBody>
      </p:sp>
      <p:sp>
        <p:nvSpPr>
          <p:cNvPr id="16" name="Subtitle 2"/>
          <p:cNvSpPr>
            <a:spLocks noGrp="1"/>
          </p:cNvSpPr>
          <p:nvPr>
            <p:ph type="subTitle" idx="1"/>
          </p:nvPr>
        </p:nvSpPr>
        <p:spPr>
          <a:xfrm>
            <a:off x="571500" y="3657600"/>
            <a:ext cx="8382000" cy="762000"/>
          </a:xfrm>
        </p:spPr>
        <p:txBody>
          <a:bodyPr>
            <a:noAutofit/>
          </a:bodyPr>
          <a:lstStyle>
            <a:lvl1pPr marL="0" indent="0" algn="l">
              <a:spcBef>
                <a:spcPts val="0"/>
              </a:spcBef>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702093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Section and Thank You Slide">
    <p:spTree>
      <p:nvGrpSpPr>
        <p:cNvPr id="1" name=""/>
        <p:cNvGrpSpPr/>
        <p:nvPr/>
      </p:nvGrpSpPr>
      <p:grpSpPr>
        <a:xfrm>
          <a:off x="0" y="0"/>
          <a:ext cx="0" cy="0"/>
          <a:chOff x="0" y="0"/>
          <a:chExt cx="0" cy="0"/>
        </a:xfrm>
      </p:grpSpPr>
      <p:pic>
        <p:nvPicPr>
          <p:cNvPr id="4" name="Picture 1" descr="P:\p2\008_Presentations\Presentation Formats\0002-17 New Brand Template\Support\PowerPoint images\jumpYellow_Cover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p:cNvGrpSpPr>
            <a:grpSpLocks/>
          </p:cNvGrpSpPr>
          <p:nvPr userDrawn="1"/>
        </p:nvGrpSpPr>
        <p:grpSpPr bwMode="auto">
          <a:xfrm>
            <a:off x="469900" y="327026"/>
            <a:ext cx="1303867" cy="544513"/>
            <a:chOff x="0" y="0"/>
            <a:chExt cx="616" cy="343"/>
          </a:xfrm>
        </p:grpSpPr>
        <p:sp>
          <p:nvSpPr>
            <p:cNvPr id="6" name="Freeform 3"/>
            <p:cNvSpPr>
              <a:spLocks/>
            </p:cNvSpPr>
            <p:nvPr/>
          </p:nvSpPr>
          <p:spPr bwMode="auto">
            <a:xfrm>
              <a:off x="0" y="0"/>
              <a:ext cx="616" cy="343"/>
            </a:xfrm>
            <a:custGeom>
              <a:avLst/>
              <a:gdLst>
                <a:gd name="T0" fmla="*/ 523 w 21600"/>
                <a:gd name="T1" fmla="*/ 343 h 21600"/>
                <a:gd name="T2" fmla="*/ 616 w 21600"/>
                <a:gd name="T3" fmla="*/ 252 h 21600"/>
                <a:gd name="T4" fmla="*/ 616 w 21600"/>
                <a:gd name="T5" fmla="*/ 0 h 21600"/>
                <a:gd name="T6" fmla="*/ 93 w 21600"/>
                <a:gd name="T7" fmla="*/ 0 h 21600"/>
                <a:gd name="T8" fmla="*/ 0 w 21600"/>
                <a:gd name="T9" fmla="*/ 92 h 21600"/>
                <a:gd name="T10" fmla="*/ 0 w 21600"/>
                <a:gd name="T11" fmla="*/ 343 h 21600"/>
                <a:gd name="T12" fmla="*/ 523 w 21600"/>
                <a:gd name="T13" fmla="*/ 343 h 21600"/>
                <a:gd name="T14" fmla="*/ 523 w 21600"/>
                <a:gd name="T15" fmla="*/ 343 h 21600"/>
                <a:gd name="T16" fmla="*/ 0 60000 65536"/>
                <a:gd name="T17" fmla="*/ 0 60000 65536"/>
                <a:gd name="T18" fmla="*/ 0 60000 65536"/>
                <a:gd name="T19" fmla="*/ 0 60000 65536"/>
                <a:gd name="T20" fmla="*/ 0 60000 65536"/>
                <a:gd name="T21" fmla="*/ 0 60000 65536"/>
                <a:gd name="T22" fmla="*/ 0 60000 65536"/>
                <a:gd name="T23" fmla="*/ 0 60000 65536"/>
                <a:gd name="T24" fmla="*/ 0 w 21600"/>
                <a:gd name="T25" fmla="*/ 0 h 21600"/>
                <a:gd name="T26" fmla="*/ 21600 w 21600"/>
                <a:gd name="T27" fmla="*/ 2160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8330" y="21600"/>
                  </a:moveTo>
                  <a:lnTo>
                    <a:pt x="21600" y="15845"/>
                  </a:lnTo>
                  <a:lnTo>
                    <a:pt x="21600" y="0"/>
                  </a:lnTo>
                  <a:lnTo>
                    <a:pt x="3270" y="0"/>
                  </a:lnTo>
                  <a:lnTo>
                    <a:pt x="0" y="5823"/>
                  </a:lnTo>
                  <a:lnTo>
                    <a:pt x="0" y="21600"/>
                  </a:lnTo>
                  <a:lnTo>
                    <a:pt x="18330" y="21600"/>
                  </a:lnTo>
                  <a:close/>
                  <a:moveTo>
                    <a:pt x="18330" y="21600"/>
                  </a:moveTo>
                </a:path>
              </a:pathLst>
            </a:custGeom>
            <a:solidFill>
              <a:srgbClr val="EE2525"/>
            </a:solidFill>
            <a:ln w="9525" cap="flat">
              <a:noFill/>
              <a:round/>
              <a:headEnd type="none" w="med" len="med"/>
              <a:tailEnd type="none" w="med" len="med"/>
            </a:ln>
          </p:spPr>
          <p:txBody>
            <a:bodyPr lIns="0" tIns="0" rIns="0" bIns="0"/>
            <a:lstStyle/>
            <a:p>
              <a:pPr algn="ctr" eaLnBrk="0" hangingPunct="0">
                <a:defRPr/>
              </a:pPr>
              <a:endParaRPr lang="en-US" sz="2880"/>
            </a:p>
          </p:txBody>
        </p:sp>
        <p:sp>
          <p:nvSpPr>
            <p:cNvPr id="7" name="Freeform 4"/>
            <p:cNvSpPr>
              <a:spLocks/>
            </p:cNvSpPr>
            <p:nvPr/>
          </p:nvSpPr>
          <p:spPr bwMode="auto">
            <a:xfrm>
              <a:off x="75" y="90"/>
              <a:ext cx="150" cy="166"/>
            </a:xfrm>
            <a:custGeom>
              <a:avLst/>
              <a:gdLst>
                <a:gd name="T0" fmla="*/ 124 w 21600"/>
                <a:gd name="T1" fmla="*/ 110 h 21600"/>
                <a:gd name="T2" fmla="*/ 123 w 21600"/>
                <a:gd name="T3" fmla="*/ 111 h 21600"/>
                <a:gd name="T4" fmla="*/ 83 w 21600"/>
                <a:gd name="T5" fmla="*/ 129 h 21600"/>
                <a:gd name="T6" fmla="*/ 55 w 21600"/>
                <a:gd name="T7" fmla="*/ 119 h 21600"/>
                <a:gd name="T8" fmla="*/ 41 w 21600"/>
                <a:gd name="T9" fmla="*/ 83 h 21600"/>
                <a:gd name="T10" fmla="*/ 41 w 21600"/>
                <a:gd name="T11" fmla="*/ 82 h 21600"/>
                <a:gd name="T12" fmla="*/ 83 w 21600"/>
                <a:gd name="T13" fmla="*/ 36 h 21600"/>
                <a:gd name="T14" fmla="*/ 122 w 21600"/>
                <a:gd name="T15" fmla="*/ 52 h 21600"/>
                <a:gd name="T16" fmla="*/ 149 w 21600"/>
                <a:gd name="T17" fmla="*/ 26 h 21600"/>
                <a:gd name="T18" fmla="*/ 147 w 21600"/>
                <a:gd name="T19" fmla="*/ 24 h 21600"/>
                <a:gd name="T20" fmla="*/ 83 w 21600"/>
                <a:gd name="T21" fmla="*/ 0 h 21600"/>
                <a:gd name="T22" fmla="*/ 0 w 21600"/>
                <a:gd name="T23" fmla="*/ 83 h 21600"/>
                <a:gd name="T24" fmla="*/ 28 w 21600"/>
                <a:gd name="T25" fmla="*/ 146 h 21600"/>
                <a:gd name="T26" fmla="*/ 82 w 21600"/>
                <a:gd name="T27" fmla="*/ 166 h 21600"/>
                <a:gd name="T28" fmla="*/ 149 w 21600"/>
                <a:gd name="T29" fmla="*/ 137 h 21600"/>
                <a:gd name="T30" fmla="*/ 150 w 21600"/>
                <a:gd name="T31" fmla="*/ 135 h 21600"/>
                <a:gd name="T32" fmla="*/ 124 w 21600"/>
                <a:gd name="T33" fmla="*/ 110 h 21600"/>
                <a:gd name="T34" fmla="*/ 124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7908" y="14289"/>
                  </a:moveTo>
                  <a:cubicBezTo>
                    <a:pt x="17723" y="14455"/>
                    <a:pt x="17723" y="14455"/>
                    <a:pt x="17723" y="14455"/>
                  </a:cubicBezTo>
                  <a:cubicBezTo>
                    <a:pt x="15877" y="15951"/>
                    <a:pt x="14585" y="16782"/>
                    <a:pt x="12000" y="16782"/>
                  </a:cubicBezTo>
                  <a:cubicBezTo>
                    <a:pt x="10338" y="16782"/>
                    <a:pt x="9046" y="16283"/>
                    <a:pt x="7938" y="15452"/>
                  </a:cubicBezTo>
                  <a:cubicBezTo>
                    <a:pt x="6646" y="14289"/>
                    <a:pt x="5908" y="12628"/>
                    <a:pt x="5908" y="10800"/>
                  </a:cubicBezTo>
                  <a:cubicBezTo>
                    <a:pt x="5908" y="10634"/>
                    <a:pt x="5908" y="10634"/>
                    <a:pt x="5908" y="10634"/>
                  </a:cubicBezTo>
                  <a:cubicBezTo>
                    <a:pt x="5908" y="7311"/>
                    <a:pt x="8492" y="4652"/>
                    <a:pt x="12000" y="4652"/>
                  </a:cubicBezTo>
                  <a:cubicBezTo>
                    <a:pt x="14215" y="4652"/>
                    <a:pt x="15692" y="5483"/>
                    <a:pt x="17538" y="6812"/>
                  </a:cubicBezTo>
                  <a:cubicBezTo>
                    <a:pt x="21415" y="3323"/>
                    <a:pt x="21415" y="3323"/>
                    <a:pt x="21415" y="3323"/>
                  </a:cubicBezTo>
                  <a:cubicBezTo>
                    <a:pt x="21231" y="3157"/>
                    <a:pt x="21231" y="3157"/>
                    <a:pt x="21231" y="3157"/>
                  </a:cubicBezTo>
                  <a:cubicBezTo>
                    <a:pt x="19015" y="1329"/>
                    <a:pt x="16431" y="0"/>
                    <a:pt x="12000" y="0"/>
                  </a:cubicBezTo>
                  <a:cubicBezTo>
                    <a:pt x="4985" y="0"/>
                    <a:pt x="0" y="4818"/>
                    <a:pt x="0" y="10800"/>
                  </a:cubicBezTo>
                  <a:cubicBezTo>
                    <a:pt x="0" y="14123"/>
                    <a:pt x="1477" y="16948"/>
                    <a:pt x="4062" y="18942"/>
                  </a:cubicBezTo>
                  <a:cubicBezTo>
                    <a:pt x="6092" y="20603"/>
                    <a:pt x="8862" y="21600"/>
                    <a:pt x="11815" y="21600"/>
                  </a:cubicBezTo>
                  <a:cubicBezTo>
                    <a:pt x="16246" y="21600"/>
                    <a:pt x="19015" y="20105"/>
                    <a:pt x="21415" y="17778"/>
                  </a:cubicBezTo>
                  <a:cubicBezTo>
                    <a:pt x="21600" y="17612"/>
                    <a:pt x="21600" y="17612"/>
                    <a:pt x="21600" y="17612"/>
                  </a:cubicBezTo>
                  <a:lnTo>
                    <a:pt x="17908" y="14289"/>
                  </a:lnTo>
                  <a:close/>
                  <a:moveTo>
                    <a:pt x="17908"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sz="2880"/>
            </a:p>
          </p:txBody>
        </p:sp>
        <p:sp>
          <p:nvSpPr>
            <p:cNvPr id="8" name="Freeform 5"/>
            <p:cNvSpPr>
              <a:spLocks/>
            </p:cNvSpPr>
            <p:nvPr/>
          </p:nvSpPr>
          <p:spPr bwMode="auto">
            <a:xfrm>
              <a:off x="386" y="90"/>
              <a:ext cx="150" cy="166"/>
            </a:xfrm>
            <a:custGeom>
              <a:avLst/>
              <a:gdLst>
                <a:gd name="T0" fmla="*/ 126 w 21600"/>
                <a:gd name="T1" fmla="*/ 110 h 21600"/>
                <a:gd name="T2" fmla="*/ 123 w 21600"/>
                <a:gd name="T3" fmla="*/ 111 h 21600"/>
                <a:gd name="T4" fmla="*/ 85 w 21600"/>
                <a:gd name="T5" fmla="*/ 129 h 21600"/>
                <a:gd name="T6" fmla="*/ 56 w 21600"/>
                <a:gd name="T7" fmla="*/ 119 h 21600"/>
                <a:gd name="T8" fmla="*/ 41 w 21600"/>
                <a:gd name="T9" fmla="*/ 83 h 21600"/>
                <a:gd name="T10" fmla="*/ 41 w 21600"/>
                <a:gd name="T11" fmla="*/ 82 h 21600"/>
                <a:gd name="T12" fmla="*/ 85 w 21600"/>
                <a:gd name="T13" fmla="*/ 36 h 21600"/>
                <a:gd name="T14" fmla="*/ 122 w 21600"/>
                <a:gd name="T15" fmla="*/ 52 h 21600"/>
                <a:gd name="T16" fmla="*/ 149 w 21600"/>
                <a:gd name="T17" fmla="*/ 26 h 21600"/>
                <a:gd name="T18" fmla="*/ 147 w 21600"/>
                <a:gd name="T19" fmla="*/ 24 h 21600"/>
                <a:gd name="T20" fmla="*/ 85 w 21600"/>
                <a:gd name="T21" fmla="*/ 0 h 21600"/>
                <a:gd name="T22" fmla="*/ 0 w 21600"/>
                <a:gd name="T23" fmla="*/ 83 h 21600"/>
                <a:gd name="T24" fmla="*/ 28 w 21600"/>
                <a:gd name="T25" fmla="*/ 146 h 21600"/>
                <a:gd name="T26" fmla="*/ 83 w 21600"/>
                <a:gd name="T27" fmla="*/ 166 h 21600"/>
                <a:gd name="T28" fmla="*/ 149 w 21600"/>
                <a:gd name="T29" fmla="*/ 137 h 21600"/>
                <a:gd name="T30" fmla="*/ 150 w 21600"/>
                <a:gd name="T31" fmla="*/ 135 h 21600"/>
                <a:gd name="T32" fmla="*/ 126 w 21600"/>
                <a:gd name="T33" fmla="*/ 110 h 21600"/>
                <a:gd name="T34" fmla="*/ 126 w 21600"/>
                <a:gd name="T35" fmla="*/ 110 h 2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1600"/>
                <a:gd name="T55" fmla="*/ 0 h 21600"/>
                <a:gd name="T56" fmla="*/ 21600 w 21600"/>
                <a:gd name="T57" fmla="*/ 21600 h 2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1600" h="21600">
                  <a:moveTo>
                    <a:pt x="18092" y="14289"/>
                  </a:moveTo>
                  <a:cubicBezTo>
                    <a:pt x="17723" y="14455"/>
                    <a:pt x="17723" y="14455"/>
                    <a:pt x="17723" y="14455"/>
                  </a:cubicBezTo>
                  <a:cubicBezTo>
                    <a:pt x="16062" y="15951"/>
                    <a:pt x="14585" y="16782"/>
                    <a:pt x="12185" y="16782"/>
                  </a:cubicBezTo>
                  <a:cubicBezTo>
                    <a:pt x="10523" y="16782"/>
                    <a:pt x="9046" y="16283"/>
                    <a:pt x="8123" y="15452"/>
                  </a:cubicBezTo>
                  <a:cubicBezTo>
                    <a:pt x="6831" y="14289"/>
                    <a:pt x="5908" y="12628"/>
                    <a:pt x="5908" y="10800"/>
                  </a:cubicBezTo>
                  <a:cubicBezTo>
                    <a:pt x="5908" y="10634"/>
                    <a:pt x="5908" y="10634"/>
                    <a:pt x="5908" y="10634"/>
                  </a:cubicBezTo>
                  <a:cubicBezTo>
                    <a:pt x="5908" y="7311"/>
                    <a:pt x="8492" y="4652"/>
                    <a:pt x="12185" y="4652"/>
                  </a:cubicBezTo>
                  <a:cubicBezTo>
                    <a:pt x="14215" y="4652"/>
                    <a:pt x="15877" y="5483"/>
                    <a:pt x="17538" y="6812"/>
                  </a:cubicBezTo>
                  <a:cubicBezTo>
                    <a:pt x="21415" y="3323"/>
                    <a:pt x="21415" y="3323"/>
                    <a:pt x="21415" y="3323"/>
                  </a:cubicBezTo>
                  <a:cubicBezTo>
                    <a:pt x="21231" y="3157"/>
                    <a:pt x="21231" y="3157"/>
                    <a:pt x="21231" y="3157"/>
                  </a:cubicBezTo>
                  <a:cubicBezTo>
                    <a:pt x="19200" y="1329"/>
                    <a:pt x="16431" y="0"/>
                    <a:pt x="12185" y="0"/>
                  </a:cubicBezTo>
                  <a:cubicBezTo>
                    <a:pt x="4985" y="0"/>
                    <a:pt x="0" y="4818"/>
                    <a:pt x="0" y="10800"/>
                  </a:cubicBezTo>
                  <a:cubicBezTo>
                    <a:pt x="0" y="14123"/>
                    <a:pt x="1662" y="16948"/>
                    <a:pt x="4062" y="18942"/>
                  </a:cubicBezTo>
                  <a:cubicBezTo>
                    <a:pt x="6092" y="20603"/>
                    <a:pt x="8862" y="21600"/>
                    <a:pt x="12000" y="21600"/>
                  </a:cubicBezTo>
                  <a:cubicBezTo>
                    <a:pt x="16431" y="21600"/>
                    <a:pt x="19015" y="20105"/>
                    <a:pt x="21415" y="17778"/>
                  </a:cubicBezTo>
                  <a:cubicBezTo>
                    <a:pt x="21600" y="17612"/>
                    <a:pt x="21600" y="17612"/>
                    <a:pt x="21600" y="17612"/>
                  </a:cubicBezTo>
                  <a:lnTo>
                    <a:pt x="18092" y="14289"/>
                  </a:lnTo>
                  <a:close/>
                  <a:moveTo>
                    <a:pt x="18092" y="14289"/>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sz="2880"/>
            </a:p>
          </p:txBody>
        </p:sp>
        <p:sp>
          <p:nvSpPr>
            <p:cNvPr id="9" name="Freeform 6"/>
            <p:cNvSpPr>
              <a:spLocks/>
            </p:cNvSpPr>
            <p:nvPr/>
          </p:nvSpPr>
          <p:spPr bwMode="auto">
            <a:xfrm>
              <a:off x="239" y="90"/>
              <a:ext cx="129" cy="164"/>
            </a:xfrm>
            <a:custGeom>
              <a:avLst/>
              <a:gdLst>
                <a:gd name="T0" fmla="*/ 129 w 21600"/>
                <a:gd name="T1" fmla="*/ 113 h 21600"/>
                <a:gd name="T2" fmla="*/ 80 w 21600"/>
                <a:gd name="T3" fmla="*/ 65 h 21600"/>
                <a:gd name="T4" fmla="*/ 74 w 21600"/>
                <a:gd name="T5" fmla="*/ 64 h 21600"/>
                <a:gd name="T6" fmla="*/ 46 w 21600"/>
                <a:gd name="T7" fmla="*/ 47 h 21600"/>
                <a:gd name="T8" fmla="*/ 46 w 21600"/>
                <a:gd name="T9" fmla="*/ 46 h 21600"/>
                <a:gd name="T10" fmla="*/ 64 w 21600"/>
                <a:gd name="T11" fmla="*/ 36 h 21600"/>
                <a:gd name="T12" fmla="*/ 95 w 21600"/>
                <a:gd name="T13" fmla="*/ 44 h 21600"/>
                <a:gd name="T14" fmla="*/ 98 w 21600"/>
                <a:gd name="T15" fmla="*/ 47 h 21600"/>
                <a:gd name="T16" fmla="*/ 125 w 21600"/>
                <a:gd name="T17" fmla="*/ 22 h 21600"/>
                <a:gd name="T18" fmla="*/ 124 w 21600"/>
                <a:gd name="T19" fmla="*/ 20 h 21600"/>
                <a:gd name="T20" fmla="*/ 120 w 21600"/>
                <a:gd name="T21" fmla="*/ 18 h 21600"/>
                <a:gd name="T22" fmla="*/ 64 w 21600"/>
                <a:gd name="T23" fmla="*/ 0 h 21600"/>
                <a:gd name="T24" fmla="*/ 8 w 21600"/>
                <a:gd name="T25" fmla="*/ 50 h 21600"/>
                <a:gd name="T26" fmla="*/ 43 w 21600"/>
                <a:gd name="T27" fmla="*/ 94 h 21600"/>
                <a:gd name="T28" fmla="*/ 50 w 21600"/>
                <a:gd name="T29" fmla="*/ 97 h 21600"/>
                <a:gd name="T30" fmla="*/ 60 w 21600"/>
                <a:gd name="T31" fmla="*/ 99 h 21600"/>
                <a:gd name="T32" fmla="*/ 89 w 21600"/>
                <a:gd name="T33" fmla="*/ 117 h 21600"/>
                <a:gd name="T34" fmla="*/ 70 w 21600"/>
                <a:gd name="T35" fmla="*/ 130 h 21600"/>
                <a:gd name="T36" fmla="*/ 31 w 21600"/>
                <a:gd name="T37" fmla="*/ 116 h 21600"/>
                <a:gd name="T38" fmla="*/ 26 w 21600"/>
                <a:gd name="T39" fmla="*/ 112 h 21600"/>
                <a:gd name="T40" fmla="*/ 0 w 21600"/>
                <a:gd name="T41" fmla="*/ 137 h 21600"/>
                <a:gd name="T42" fmla="*/ 1 w 21600"/>
                <a:gd name="T43" fmla="*/ 139 h 21600"/>
                <a:gd name="T44" fmla="*/ 5 w 21600"/>
                <a:gd name="T45" fmla="*/ 141 h 21600"/>
                <a:gd name="T46" fmla="*/ 69 w 21600"/>
                <a:gd name="T47" fmla="*/ 164 h 21600"/>
                <a:gd name="T48" fmla="*/ 129 w 21600"/>
                <a:gd name="T49" fmla="*/ 114 h 21600"/>
                <a:gd name="T50" fmla="*/ 129 w 21600"/>
                <a:gd name="T51" fmla="*/ 113 h 21600"/>
                <a:gd name="T52" fmla="*/ 129 w 21600"/>
                <a:gd name="T53" fmla="*/ 113 h 2160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1600"/>
                <a:gd name="T82" fmla="*/ 0 h 21600"/>
                <a:gd name="T83" fmla="*/ 21600 w 21600"/>
                <a:gd name="T84" fmla="*/ 21600 h 21600"/>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1600" h="21600">
                  <a:moveTo>
                    <a:pt x="21600" y="14902"/>
                  </a:moveTo>
                  <a:cubicBezTo>
                    <a:pt x="21600" y="11386"/>
                    <a:pt x="18606" y="9712"/>
                    <a:pt x="13473" y="8540"/>
                  </a:cubicBezTo>
                  <a:cubicBezTo>
                    <a:pt x="13259" y="8540"/>
                    <a:pt x="12618" y="8372"/>
                    <a:pt x="12404" y="8372"/>
                  </a:cubicBezTo>
                  <a:cubicBezTo>
                    <a:pt x="8341" y="7535"/>
                    <a:pt x="7699" y="7200"/>
                    <a:pt x="7699" y="6195"/>
                  </a:cubicBezTo>
                  <a:cubicBezTo>
                    <a:pt x="7699" y="6028"/>
                    <a:pt x="7699" y="6028"/>
                    <a:pt x="7699" y="6028"/>
                  </a:cubicBezTo>
                  <a:cubicBezTo>
                    <a:pt x="7699" y="5358"/>
                    <a:pt x="8554" y="4688"/>
                    <a:pt x="10693" y="4688"/>
                  </a:cubicBezTo>
                  <a:cubicBezTo>
                    <a:pt x="12190" y="4688"/>
                    <a:pt x="13901" y="5023"/>
                    <a:pt x="15826" y="5860"/>
                  </a:cubicBezTo>
                  <a:cubicBezTo>
                    <a:pt x="16040" y="6028"/>
                    <a:pt x="16253" y="6028"/>
                    <a:pt x="16467" y="6195"/>
                  </a:cubicBezTo>
                  <a:cubicBezTo>
                    <a:pt x="20958" y="2847"/>
                    <a:pt x="20958" y="2847"/>
                    <a:pt x="20958" y="2847"/>
                  </a:cubicBezTo>
                  <a:cubicBezTo>
                    <a:pt x="20745" y="2679"/>
                    <a:pt x="20745" y="2679"/>
                    <a:pt x="20745" y="2679"/>
                  </a:cubicBezTo>
                  <a:cubicBezTo>
                    <a:pt x="20531" y="2512"/>
                    <a:pt x="20317" y="2512"/>
                    <a:pt x="20103" y="2344"/>
                  </a:cubicBezTo>
                  <a:cubicBezTo>
                    <a:pt x="17537" y="837"/>
                    <a:pt x="14329" y="0"/>
                    <a:pt x="10693" y="0"/>
                  </a:cubicBezTo>
                  <a:cubicBezTo>
                    <a:pt x="5133" y="0"/>
                    <a:pt x="1283" y="2512"/>
                    <a:pt x="1283" y="6530"/>
                  </a:cubicBezTo>
                  <a:cubicBezTo>
                    <a:pt x="1069" y="10047"/>
                    <a:pt x="3636" y="11553"/>
                    <a:pt x="7271" y="12391"/>
                  </a:cubicBezTo>
                  <a:cubicBezTo>
                    <a:pt x="7699" y="12558"/>
                    <a:pt x="7913" y="12558"/>
                    <a:pt x="8341" y="12726"/>
                  </a:cubicBezTo>
                  <a:cubicBezTo>
                    <a:pt x="8768" y="12893"/>
                    <a:pt x="9410" y="12893"/>
                    <a:pt x="10051" y="13060"/>
                  </a:cubicBezTo>
                  <a:cubicBezTo>
                    <a:pt x="14543" y="14065"/>
                    <a:pt x="14970" y="14400"/>
                    <a:pt x="14970" y="15405"/>
                  </a:cubicBezTo>
                  <a:cubicBezTo>
                    <a:pt x="14970" y="16409"/>
                    <a:pt x="13901" y="17079"/>
                    <a:pt x="11762" y="17079"/>
                  </a:cubicBezTo>
                  <a:cubicBezTo>
                    <a:pt x="9196" y="17079"/>
                    <a:pt x="7057" y="16409"/>
                    <a:pt x="5133" y="15237"/>
                  </a:cubicBezTo>
                  <a:cubicBezTo>
                    <a:pt x="4919" y="15070"/>
                    <a:pt x="4705" y="14902"/>
                    <a:pt x="4277" y="14735"/>
                  </a:cubicBezTo>
                  <a:cubicBezTo>
                    <a:pt x="0" y="18084"/>
                    <a:pt x="0" y="18084"/>
                    <a:pt x="0" y="18084"/>
                  </a:cubicBezTo>
                  <a:cubicBezTo>
                    <a:pt x="214" y="18251"/>
                    <a:pt x="214" y="18251"/>
                    <a:pt x="214" y="18251"/>
                  </a:cubicBezTo>
                  <a:cubicBezTo>
                    <a:pt x="428" y="18419"/>
                    <a:pt x="642" y="18419"/>
                    <a:pt x="855" y="18586"/>
                  </a:cubicBezTo>
                  <a:cubicBezTo>
                    <a:pt x="3850" y="20595"/>
                    <a:pt x="7699" y="21600"/>
                    <a:pt x="11549" y="21600"/>
                  </a:cubicBezTo>
                  <a:cubicBezTo>
                    <a:pt x="17323" y="21600"/>
                    <a:pt x="21600" y="19256"/>
                    <a:pt x="21600" y="15070"/>
                  </a:cubicBezTo>
                  <a:lnTo>
                    <a:pt x="21600" y="14902"/>
                  </a:lnTo>
                  <a:close/>
                  <a:moveTo>
                    <a:pt x="21600" y="14902"/>
                  </a:moveTo>
                </a:path>
              </a:pathLst>
            </a:custGeom>
            <a:solidFill>
              <a:srgbClr val="FFFFFF"/>
            </a:solidFill>
            <a:ln w="9525" cap="flat">
              <a:noFill/>
              <a:round/>
              <a:headEnd type="none" w="med" len="med"/>
              <a:tailEnd type="none" w="med" len="med"/>
            </a:ln>
          </p:spPr>
          <p:txBody>
            <a:bodyPr lIns="0" tIns="0" rIns="0" bIns="0"/>
            <a:lstStyle/>
            <a:p>
              <a:pPr algn="ctr" eaLnBrk="0" hangingPunct="0">
                <a:defRPr/>
              </a:pPr>
              <a:endParaRPr lang="en-US" sz="2880"/>
            </a:p>
          </p:txBody>
        </p:sp>
      </p:grpSp>
      <p:sp>
        <p:nvSpPr>
          <p:cNvPr id="10" name="Text Box 66"/>
          <p:cNvSpPr txBox="1">
            <a:spLocks noChangeArrowheads="1"/>
          </p:cNvSpPr>
          <p:nvPr userDrawn="1"/>
        </p:nvSpPr>
        <p:spPr bwMode="auto">
          <a:xfrm>
            <a:off x="488951" y="6575426"/>
            <a:ext cx="5077883" cy="168275"/>
          </a:xfrm>
          <a:prstGeom prst="rect">
            <a:avLst/>
          </a:prstGeom>
          <a:noFill/>
          <a:ln w="9525">
            <a:noFill/>
            <a:miter lim="800000"/>
            <a:headEnd/>
            <a:tailEnd/>
          </a:ln>
          <a:effectLst/>
        </p:spPr>
        <p:txBody>
          <a:bodyPr lIns="0" tIns="0" rIns="0" bIns="0" anchor="ctr">
            <a:spAutoFit/>
          </a:bodyPr>
          <a:lstStyle/>
          <a:p>
            <a:pPr defTabSz="820738" eaLnBrk="0" hangingPunct="0">
              <a:spcBef>
                <a:spcPct val="50000"/>
              </a:spcBef>
              <a:defRPr/>
            </a:pPr>
            <a:r>
              <a:rPr lang="en-US" sz="1100" dirty="0">
                <a:solidFill>
                  <a:schemeClr val="bg1"/>
                </a:solidFill>
              </a:rPr>
              <a:t>CSC Proprietary and Confidential</a:t>
            </a:r>
          </a:p>
        </p:txBody>
      </p:sp>
      <p:sp>
        <p:nvSpPr>
          <p:cNvPr id="11" name="Text Box 115"/>
          <p:cNvSpPr txBox="1">
            <a:spLocks noChangeArrowheads="1"/>
          </p:cNvSpPr>
          <p:nvPr userDrawn="1"/>
        </p:nvSpPr>
        <p:spPr bwMode="auto">
          <a:xfrm>
            <a:off x="11235268" y="6599239"/>
            <a:ext cx="486833" cy="153987"/>
          </a:xfrm>
          <a:prstGeom prst="rect">
            <a:avLst/>
          </a:prstGeom>
          <a:noFill/>
          <a:ln w="9525">
            <a:noFill/>
            <a:miter lim="800000"/>
            <a:headEnd/>
            <a:tailEnd/>
          </a:ln>
          <a:effectLst/>
        </p:spPr>
        <p:txBody>
          <a:bodyPr lIns="0" tIns="0" rIns="0" bIns="0" anchor="b">
            <a:spAutoFit/>
          </a:bodyPr>
          <a:lstStyle>
            <a:lvl1pPr defTabSz="82073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82073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82073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82073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82073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82073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a:spcBef>
                <a:spcPct val="50000"/>
              </a:spcBef>
            </a:pPr>
            <a:fld id="{43B9B002-C133-4CA7-91FF-B3FBECC67B11}" type="slidenum">
              <a:rPr lang="en-US" altLang="en-US" sz="1000">
                <a:solidFill>
                  <a:schemeClr val="bg1"/>
                </a:solidFill>
              </a:rPr>
              <a:pPr algn="r">
                <a:spcBef>
                  <a:spcPct val="50000"/>
                </a:spcBef>
              </a:pPr>
              <a:t>‹#›</a:t>
            </a:fld>
            <a:r>
              <a:rPr lang="en-US" altLang="en-US" sz="1000">
                <a:solidFill>
                  <a:schemeClr val="bg1"/>
                </a:solidFill>
              </a:rPr>
              <a:t>    </a:t>
            </a:r>
          </a:p>
        </p:txBody>
      </p:sp>
      <p:sp>
        <p:nvSpPr>
          <p:cNvPr id="12" name="Text Box 115"/>
          <p:cNvSpPr txBox="1">
            <a:spLocks noChangeArrowheads="1"/>
          </p:cNvSpPr>
          <p:nvPr userDrawn="1"/>
        </p:nvSpPr>
        <p:spPr bwMode="auto">
          <a:xfrm>
            <a:off x="8752417" y="6599239"/>
            <a:ext cx="2438400" cy="153987"/>
          </a:xfrm>
          <a:prstGeom prst="rect">
            <a:avLst/>
          </a:prstGeom>
          <a:noFill/>
          <a:ln w="9525">
            <a:noFill/>
            <a:miter lim="800000"/>
            <a:headEnd/>
            <a:tailEnd/>
          </a:ln>
          <a:effectLst/>
        </p:spPr>
        <p:txBody>
          <a:bodyPr lIns="0" tIns="0" rIns="0" bIns="0" anchor="b">
            <a:spAutoFit/>
          </a:bodyPr>
          <a:lstStyle/>
          <a:p>
            <a:pPr algn="r" defTabSz="820738" eaLnBrk="0" hangingPunct="0">
              <a:spcBef>
                <a:spcPct val="50000"/>
              </a:spcBef>
              <a:defRPr/>
            </a:pPr>
            <a:fld id="{03C7D0F0-10D5-4191-B6F4-99306F468FEF}" type="datetime4">
              <a:rPr lang="en-US" sz="1000">
                <a:solidFill>
                  <a:schemeClr val="bg1"/>
                </a:solidFill>
              </a:rPr>
              <a:pPr algn="r" defTabSz="820738" eaLnBrk="0" hangingPunct="0">
                <a:spcBef>
                  <a:spcPct val="50000"/>
                </a:spcBef>
                <a:defRPr/>
              </a:pPr>
              <a:t>July 15, 2024</a:t>
            </a:fld>
            <a:endParaRPr lang="en-US" sz="1000" dirty="0">
              <a:solidFill>
                <a:schemeClr val="bg1"/>
              </a:solidFill>
            </a:endParaRPr>
          </a:p>
        </p:txBody>
      </p:sp>
      <p:sp>
        <p:nvSpPr>
          <p:cNvPr id="14" name="Rectangle 75"/>
          <p:cNvSpPr>
            <a:spLocks noGrp="1" noChangeArrowheads="1"/>
          </p:cNvSpPr>
          <p:nvPr>
            <p:ph type="ctrTitle"/>
          </p:nvPr>
        </p:nvSpPr>
        <p:spPr>
          <a:xfrm>
            <a:off x="4945167" y="4731809"/>
            <a:ext cx="6329291" cy="626400"/>
          </a:xfrm>
        </p:spPr>
        <p:txBody>
          <a:bodyPr/>
          <a:lstStyle>
            <a:lvl1pPr algn="r">
              <a:defRPr sz="2400">
                <a:solidFill>
                  <a:schemeClr val="bg1"/>
                </a:solidFill>
              </a:defRPr>
            </a:lvl1pPr>
          </a:lstStyle>
          <a:p>
            <a:r>
              <a:rPr lang="en-US"/>
              <a:t>Click to edit Master title style</a:t>
            </a:r>
            <a:endParaRPr lang="en-US" dirty="0"/>
          </a:p>
        </p:txBody>
      </p:sp>
      <p:sp>
        <p:nvSpPr>
          <p:cNvPr id="15" name="Rectangle 76"/>
          <p:cNvSpPr>
            <a:spLocks noGrp="1" noChangeArrowheads="1"/>
          </p:cNvSpPr>
          <p:nvPr>
            <p:ph type="subTitle" idx="1"/>
          </p:nvPr>
        </p:nvSpPr>
        <p:spPr>
          <a:xfrm>
            <a:off x="6630799" y="5527312"/>
            <a:ext cx="4655495" cy="193899"/>
          </a:xfrm>
        </p:spPr>
        <p:txBody>
          <a:bodyPr/>
          <a:lstStyle>
            <a:lvl1pPr marL="0" indent="0" algn="r">
              <a:spcBef>
                <a:spcPts val="400"/>
              </a:spcBef>
              <a:buFontTx/>
              <a:buNone/>
              <a:defRPr sz="1400">
                <a:solidFill>
                  <a:schemeClr val="bg1"/>
                </a:solidFill>
              </a:defRPr>
            </a:lvl1pPr>
          </a:lstStyle>
          <a:p>
            <a:r>
              <a:rPr lang="en-US"/>
              <a:t>Click to edit Master subtitle style</a:t>
            </a:r>
            <a:endParaRPr lang="en-US" dirty="0"/>
          </a:p>
        </p:txBody>
      </p:sp>
    </p:spTree>
    <p:extLst>
      <p:ext uri="{BB962C8B-B14F-4D97-AF65-F5344CB8AC3E}">
        <p14:creationId xmlns:p14="http://schemas.microsoft.com/office/powerpoint/2010/main" val="116869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FE68-1A25-D58E-FF25-A7960ACF77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3C0126-F026-5F1E-761A-943B504B86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29EC5-9C90-1D3E-FF6F-8A34ACC9D820}"/>
              </a:ext>
            </a:extLst>
          </p:cNvPr>
          <p:cNvSpPr>
            <a:spLocks noGrp="1"/>
          </p:cNvSpPr>
          <p:nvPr>
            <p:ph type="dt" sz="half" idx="10"/>
          </p:nvPr>
        </p:nvSpPr>
        <p:spPr/>
        <p:txBody>
          <a:bodyPr/>
          <a:lstStyle/>
          <a:p>
            <a:fld id="{483859D6-EE62-4A16-86D2-096C9868764C}" type="datetimeFigureOut">
              <a:rPr lang="en-US" smtClean="0"/>
              <a:t>7/15/2024</a:t>
            </a:fld>
            <a:endParaRPr lang="en-US"/>
          </a:p>
        </p:txBody>
      </p:sp>
      <p:sp>
        <p:nvSpPr>
          <p:cNvPr id="5" name="Footer Placeholder 4">
            <a:extLst>
              <a:ext uri="{FF2B5EF4-FFF2-40B4-BE49-F238E27FC236}">
                <a16:creationId xmlns:a16="http://schemas.microsoft.com/office/drawing/2014/main" id="{5F7967AA-E72E-D49E-AD99-C3772A994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5B7FF-BB86-B5DA-A137-2421E959BEA6}"/>
              </a:ext>
            </a:extLst>
          </p:cNvPr>
          <p:cNvSpPr>
            <a:spLocks noGrp="1"/>
          </p:cNvSpPr>
          <p:nvPr>
            <p:ph type="sldNum" sz="quarter" idx="12"/>
          </p:nvPr>
        </p:nvSpPr>
        <p:spPr/>
        <p:txBody>
          <a:bodyPr/>
          <a:lstStyle/>
          <a:p>
            <a:fld id="{BC8FB6FB-B51D-43DD-AD9C-D2245AE6144B}" type="slidenum">
              <a:rPr lang="en-US" smtClean="0"/>
              <a:t>‹#›</a:t>
            </a:fld>
            <a:endParaRPr lang="en-US"/>
          </a:p>
        </p:txBody>
      </p:sp>
    </p:spTree>
    <p:extLst>
      <p:ext uri="{BB962C8B-B14F-4D97-AF65-F5344CB8AC3E}">
        <p14:creationId xmlns:p14="http://schemas.microsoft.com/office/powerpoint/2010/main" val="1909133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19800-99EE-4592-AB90-ADB06194EA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CE844E-23B6-70DD-0D73-D64DC7B381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81E1C5-66FF-4759-E6BE-E08C178EF6CC}"/>
              </a:ext>
            </a:extLst>
          </p:cNvPr>
          <p:cNvSpPr>
            <a:spLocks noGrp="1"/>
          </p:cNvSpPr>
          <p:nvPr>
            <p:ph type="dt" sz="half" idx="10"/>
          </p:nvPr>
        </p:nvSpPr>
        <p:spPr/>
        <p:txBody>
          <a:bodyPr/>
          <a:lstStyle/>
          <a:p>
            <a:fld id="{483859D6-EE62-4A16-86D2-096C9868764C}" type="datetimeFigureOut">
              <a:rPr lang="en-US" smtClean="0"/>
              <a:t>7/15/2024</a:t>
            </a:fld>
            <a:endParaRPr lang="en-US"/>
          </a:p>
        </p:txBody>
      </p:sp>
      <p:sp>
        <p:nvSpPr>
          <p:cNvPr id="5" name="Footer Placeholder 4">
            <a:extLst>
              <a:ext uri="{FF2B5EF4-FFF2-40B4-BE49-F238E27FC236}">
                <a16:creationId xmlns:a16="http://schemas.microsoft.com/office/drawing/2014/main" id="{DE223CEC-F9CF-49B2-78E4-D03C7CB3B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745B7-17FC-3C8E-3FE6-8D2CB3A65906}"/>
              </a:ext>
            </a:extLst>
          </p:cNvPr>
          <p:cNvSpPr>
            <a:spLocks noGrp="1"/>
          </p:cNvSpPr>
          <p:nvPr>
            <p:ph type="sldNum" sz="quarter" idx="12"/>
          </p:nvPr>
        </p:nvSpPr>
        <p:spPr/>
        <p:txBody>
          <a:bodyPr/>
          <a:lstStyle/>
          <a:p>
            <a:fld id="{BC8FB6FB-B51D-43DD-AD9C-D2245AE6144B}" type="slidenum">
              <a:rPr lang="en-US" smtClean="0"/>
              <a:t>‹#›</a:t>
            </a:fld>
            <a:endParaRPr lang="en-US"/>
          </a:p>
        </p:txBody>
      </p:sp>
    </p:spTree>
    <p:extLst>
      <p:ext uri="{BB962C8B-B14F-4D97-AF65-F5344CB8AC3E}">
        <p14:creationId xmlns:p14="http://schemas.microsoft.com/office/powerpoint/2010/main" val="539418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85BFA-EF8C-2338-9601-0B30B829C4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09F750-BCEE-5152-1509-4C9220FFCA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E7C72F-6B52-645C-28EB-54368194CA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34ECDD-F1D1-0AF5-940C-BAED3D60EE5A}"/>
              </a:ext>
            </a:extLst>
          </p:cNvPr>
          <p:cNvSpPr>
            <a:spLocks noGrp="1"/>
          </p:cNvSpPr>
          <p:nvPr>
            <p:ph type="dt" sz="half" idx="10"/>
          </p:nvPr>
        </p:nvSpPr>
        <p:spPr/>
        <p:txBody>
          <a:bodyPr/>
          <a:lstStyle/>
          <a:p>
            <a:fld id="{483859D6-EE62-4A16-86D2-096C9868764C}" type="datetimeFigureOut">
              <a:rPr lang="en-US" smtClean="0"/>
              <a:t>7/15/2024</a:t>
            </a:fld>
            <a:endParaRPr lang="en-US"/>
          </a:p>
        </p:txBody>
      </p:sp>
      <p:sp>
        <p:nvSpPr>
          <p:cNvPr id="6" name="Footer Placeholder 5">
            <a:extLst>
              <a:ext uri="{FF2B5EF4-FFF2-40B4-BE49-F238E27FC236}">
                <a16:creationId xmlns:a16="http://schemas.microsoft.com/office/drawing/2014/main" id="{71A6C969-AC8F-3182-909F-F6345602D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C00429-9D76-0350-D19A-A10D108B37F8}"/>
              </a:ext>
            </a:extLst>
          </p:cNvPr>
          <p:cNvSpPr>
            <a:spLocks noGrp="1"/>
          </p:cNvSpPr>
          <p:nvPr>
            <p:ph type="sldNum" sz="quarter" idx="12"/>
          </p:nvPr>
        </p:nvSpPr>
        <p:spPr/>
        <p:txBody>
          <a:bodyPr/>
          <a:lstStyle/>
          <a:p>
            <a:fld id="{BC8FB6FB-B51D-43DD-AD9C-D2245AE6144B}" type="slidenum">
              <a:rPr lang="en-US" smtClean="0"/>
              <a:t>‹#›</a:t>
            </a:fld>
            <a:endParaRPr lang="en-US"/>
          </a:p>
        </p:txBody>
      </p:sp>
    </p:spTree>
    <p:extLst>
      <p:ext uri="{BB962C8B-B14F-4D97-AF65-F5344CB8AC3E}">
        <p14:creationId xmlns:p14="http://schemas.microsoft.com/office/powerpoint/2010/main" val="850010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606C-CAA3-B1BF-EF09-E2CDC1BBBB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AE6813-AFED-7116-A83E-4BC19B2DCE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C9EE18-95EF-347B-CEA0-51C7273385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76A7AF-0AC1-5B88-927A-761C25A2FB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46BA27-5153-969D-CF6F-54430D8477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7B25AA-EF66-201F-3392-76989FC1E16D}"/>
              </a:ext>
            </a:extLst>
          </p:cNvPr>
          <p:cNvSpPr>
            <a:spLocks noGrp="1"/>
          </p:cNvSpPr>
          <p:nvPr>
            <p:ph type="dt" sz="half" idx="10"/>
          </p:nvPr>
        </p:nvSpPr>
        <p:spPr/>
        <p:txBody>
          <a:bodyPr/>
          <a:lstStyle/>
          <a:p>
            <a:fld id="{483859D6-EE62-4A16-86D2-096C9868764C}" type="datetimeFigureOut">
              <a:rPr lang="en-US" smtClean="0"/>
              <a:t>7/15/2024</a:t>
            </a:fld>
            <a:endParaRPr lang="en-US"/>
          </a:p>
        </p:txBody>
      </p:sp>
      <p:sp>
        <p:nvSpPr>
          <p:cNvPr id="8" name="Footer Placeholder 7">
            <a:extLst>
              <a:ext uri="{FF2B5EF4-FFF2-40B4-BE49-F238E27FC236}">
                <a16:creationId xmlns:a16="http://schemas.microsoft.com/office/drawing/2014/main" id="{5A9580E9-0366-A669-D3E8-911830CB41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DEA0FA-507D-9A8F-69F8-3E2BBA0B2092}"/>
              </a:ext>
            </a:extLst>
          </p:cNvPr>
          <p:cNvSpPr>
            <a:spLocks noGrp="1"/>
          </p:cNvSpPr>
          <p:nvPr>
            <p:ph type="sldNum" sz="quarter" idx="12"/>
          </p:nvPr>
        </p:nvSpPr>
        <p:spPr/>
        <p:txBody>
          <a:bodyPr/>
          <a:lstStyle/>
          <a:p>
            <a:fld id="{BC8FB6FB-B51D-43DD-AD9C-D2245AE6144B}" type="slidenum">
              <a:rPr lang="en-US" smtClean="0"/>
              <a:t>‹#›</a:t>
            </a:fld>
            <a:endParaRPr lang="en-US"/>
          </a:p>
        </p:txBody>
      </p:sp>
    </p:spTree>
    <p:extLst>
      <p:ext uri="{BB962C8B-B14F-4D97-AF65-F5344CB8AC3E}">
        <p14:creationId xmlns:p14="http://schemas.microsoft.com/office/powerpoint/2010/main" val="3866586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898CB-A975-D2D1-62A6-7C248CBFB7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59D690-94B5-5DDE-26B3-A32935FA1E4E}"/>
              </a:ext>
            </a:extLst>
          </p:cNvPr>
          <p:cNvSpPr>
            <a:spLocks noGrp="1"/>
          </p:cNvSpPr>
          <p:nvPr>
            <p:ph type="dt" sz="half" idx="10"/>
          </p:nvPr>
        </p:nvSpPr>
        <p:spPr/>
        <p:txBody>
          <a:bodyPr/>
          <a:lstStyle/>
          <a:p>
            <a:fld id="{483859D6-EE62-4A16-86D2-096C9868764C}" type="datetimeFigureOut">
              <a:rPr lang="en-US" smtClean="0"/>
              <a:t>7/15/2024</a:t>
            </a:fld>
            <a:endParaRPr lang="en-US"/>
          </a:p>
        </p:txBody>
      </p:sp>
      <p:sp>
        <p:nvSpPr>
          <p:cNvPr id="4" name="Footer Placeholder 3">
            <a:extLst>
              <a:ext uri="{FF2B5EF4-FFF2-40B4-BE49-F238E27FC236}">
                <a16:creationId xmlns:a16="http://schemas.microsoft.com/office/drawing/2014/main" id="{A2A49FEB-D273-1BE1-6FA7-7C38C5EAA0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52187F-60A7-5E60-0E4A-6A858EC544CE}"/>
              </a:ext>
            </a:extLst>
          </p:cNvPr>
          <p:cNvSpPr>
            <a:spLocks noGrp="1"/>
          </p:cNvSpPr>
          <p:nvPr>
            <p:ph type="sldNum" sz="quarter" idx="12"/>
          </p:nvPr>
        </p:nvSpPr>
        <p:spPr/>
        <p:txBody>
          <a:bodyPr/>
          <a:lstStyle/>
          <a:p>
            <a:fld id="{BC8FB6FB-B51D-43DD-AD9C-D2245AE6144B}" type="slidenum">
              <a:rPr lang="en-US" smtClean="0"/>
              <a:t>‹#›</a:t>
            </a:fld>
            <a:endParaRPr lang="en-US"/>
          </a:p>
        </p:txBody>
      </p:sp>
    </p:spTree>
    <p:extLst>
      <p:ext uri="{BB962C8B-B14F-4D97-AF65-F5344CB8AC3E}">
        <p14:creationId xmlns:p14="http://schemas.microsoft.com/office/powerpoint/2010/main" val="2513506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A97DC-0253-48FB-7B79-76E00C4325E9}"/>
              </a:ext>
            </a:extLst>
          </p:cNvPr>
          <p:cNvSpPr>
            <a:spLocks noGrp="1"/>
          </p:cNvSpPr>
          <p:nvPr>
            <p:ph type="dt" sz="half" idx="10"/>
          </p:nvPr>
        </p:nvSpPr>
        <p:spPr/>
        <p:txBody>
          <a:bodyPr/>
          <a:lstStyle/>
          <a:p>
            <a:fld id="{483859D6-EE62-4A16-86D2-096C9868764C}" type="datetimeFigureOut">
              <a:rPr lang="en-US" smtClean="0"/>
              <a:t>7/15/2024</a:t>
            </a:fld>
            <a:endParaRPr lang="en-US"/>
          </a:p>
        </p:txBody>
      </p:sp>
      <p:sp>
        <p:nvSpPr>
          <p:cNvPr id="3" name="Footer Placeholder 2">
            <a:extLst>
              <a:ext uri="{FF2B5EF4-FFF2-40B4-BE49-F238E27FC236}">
                <a16:creationId xmlns:a16="http://schemas.microsoft.com/office/drawing/2014/main" id="{2F7FF597-79E5-BE4D-7C92-C3E2EE02E3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5FACCC-6174-A33F-3C13-BF1CF2A185C9}"/>
              </a:ext>
            </a:extLst>
          </p:cNvPr>
          <p:cNvSpPr>
            <a:spLocks noGrp="1"/>
          </p:cNvSpPr>
          <p:nvPr>
            <p:ph type="sldNum" sz="quarter" idx="12"/>
          </p:nvPr>
        </p:nvSpPr>
        <p:spPr/>
        <p:txBody>
          <a:bodyPr/>
          <a:lstStyle/>
          <a:p>
            <a:fld id="{BC8FB6FB-B51D-43DD-AD9C-D2245AE6144B}" type="slidenum">
              <a:rPr lang="en-US" smtClean="0"/>
              <a:t>‹#›</a:t>
            </a:fld>
            <a:endParaRPr lang="en-US"/>
          </a:p>
        </p:txBody>
      </p:sp>
    </p:spTree>
    <p:extLst>
      <p:ext uri="{BB962C8B-B14F-4D97-AF65-F5344CB8AC3E}">
        <p14:creationId xmlns:p14="http://schemas.microsoft.com/office/powerpoint/2010/main" val="2447772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0B5DC-8605-93A0-BEBD-63F8E8C60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27811A-22DF-087D-85F2-2DDE01563E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AC5F5D-9BC8-47E8-9D69-37A7A9FDF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44B49-7D0C-6B1F-F9CE-DEF1F5A412BC}"/>
              </a:ext>
            </a:extLst>
          </p:cNvPr>
          <p:cNvSpPr>
            <a:spLocks noGrp="1"/>
          </p:cNvSpPr>
          <p:nvPr>
            <p:ph type="dt" sz="half" idx="10"/>
          </p:nvPr>
        </p:nvSpPr>
        <p:spPr/>
        <p:txBody>
          <a:bodyPr/>
          <a:lstStyle/>
          <a:p>
            <a:fld id="{483859D6-EE62-4A16-86D2-096C9868764C}" type="datetimeFigureOut">
              <a:rPr lang="en-US" smtClean="0"/>
              <a:t>7/15/2024</a:t>
            </a:fld>
            <a:endParaRPr lang="en-US"/>
          </a:p>
        </p:txBody>
      </p:sp>
      <p:sp>
        <p:nvSpPr>
          <p:cNvPr id="6" name="Footer Placeholder 5">
            <a:extLst>
              <a:ext uri="{FF2B5EF4-FFF2-40B4-BE49-F238E27FC236}">
                <a16:creationId xmlns:a16="http://schemas.microsoft.com/office/drawing/2014/main" id="{A1E62C58-6979-595B-A0E8-7049EBB36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4CB945-319D-588B-0BDB-D778C1A75637}"/>
              </a:ext>
            </a:extLst>
          </p:cNvPr>
          <p:cNvSpPr>
            <a:spLocks noGrp="1"/>
          </p:cNvSpPr>
          <p:nvPr>
            <p:ph type="sldNum" sz="quarter" idx="12"/>
          </p:nvPr>
        </p:nvSpPr>
        <p:spPr/>
        <p:txBody>
          <a:bodyPr/>
          <a:lstStyle/>
          <a:p>
            <a:fld id="{BC8FB6FB-B51D-43DD-AD9C-D2245AE6144B}" type="slidenum">
              <a:rPr lang="en-US" smtClean="0"/>
              <a:t>‹#›</a:t>
            </a:fld>
            <a:endParaRPr lang="en-US"/>
          </a:p>
        </p:txBody>
      </p:sp>
    </p:spTree>
    <p:extLst>
      <p:ext uri="{BB962C8B-B14F-4D97-AF65-F5344CB8AC3E}">
        <p14:creationId xmlns:p14="http://schemas.microsoft.com/office/powerpoint/2010/main" val="3351312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BC12-3A51-B1AE-041D-59D31880D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67A9B6-7864-F5F8-7DF7-D57B8D4E6F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4F115F-CCA9-84BC-0006-5724ECFEE9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C546D3-344C-6B7B-161F-915B62419CBD}"/>
              </a:ext>
            </a:extLst>
          </p:cNvPr>
          <p:cNvSpPr>
            <a:spLocks noGrp="1"/>
          </p:cNvSpPr>
          <p:nvPr>
            <p:ph type="dt" sz="half" idx="10"/>
          </p:nvPr>
        </p:nvSpPr>
        <p:spPr/>
        <p:txBody>
          <a:bodyPr/>
          <a:lstStyle/>
          <a:p>
            <a:fld id="{483859D6-EE62-4A16-86D2-096C9868764C}" type="datetimeFigureOut">
              <a:rPr lang="en-US" smtClean="0"/>
              <a:t>7/15/2024</a:t>
            </a:fld>
            <a:endParaRPr lang="en-US"/>
          </a:p>
        </p:txBody>
      </p:sp>
      <p:sp>
        <p:nvSpPr>
          <p:cNvPr id="6" name="Footer Placeholder 5">
            <a:extLst>
              <a:ext uri="{FF2B5EF4-FFF2-40B4-BE49-F238E27FC236}">
                <a16:creationId xmlns:a16="http://schemas.microsoft.com/office/drawing/2014/main" id="{DE392F49-66A6-90BF-886D-139F13E73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8A765-3C81-79F5-A4FE-F65A3B1AD6AA}"/>
              </a:ext>
            </a:extLst>
          </p:cNvPr>
          <p:cNvSpPr>
            <a:spLocks noGrp="1"/>
          </p:cNvSpPr>
          <p:nvPr>
            <p:ph type="sldNum" sz="quarter" idx="12"/>
          </p:nvPr>
        </p:nvSpPr>
        <p:spPr/>
        <p:txBody>
          <a:bodyPr/>
          <a:lstStyle/>
          <a:p>
            <a:fld id="{BC8FB6FB-B51D-43DD-AD9C-D2245AE6144B}" type="slidenum">
              <a:rPr lang="en-US" smtClean="0"/>
              <a:t>‹#›</a:t>
            </a:fld>
            <a:endParaRPr lang="en-US"/>
          </a:p>
        </p:txBody>
      </p:sp>
    </p:spTree>
    <p:extLst>
      <p:ext uri="{BB962C8B-B14F-4D97-AF65-F5344CB8AC3E}">
        <p14:creationId xmlns:p14="http://schemas.microsoft.com/office/powerpoint/2010/main" val="3843009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8A730D-92E9-4199-B9E6-FE401968AF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72D725-D65C-94D6-F246-7D15C75706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CBBB0-C537-9FAF-3133-DC24A76A31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859D6-EE62-4A16-86D2-096C9868764C}" type="datetimeFigureOut">
              <a:rPr lang="en-US" smtClean="0"/>
              <a:t>7/15/2024</a:t>
            </a:fld>
            <a:endParaRPr lang="en-US"/>
          </a:p>
        </p:txBody>
      </p:sp>
      <p:sp>
        <p:nvSpPr>
          <p:cNvPr id="5" name="Footer Placeholder 4">
            <a:extLst>
              <a:ext uri="{FF2B5EF4-FFF2-40B4-BE49-F238E27FC236}">
                <a16:creationId xmlns:a16="http://schemas.microsoft.com/office/drawing/2014/main" id="{FB5EF194-53C9-6B41-5D0A-56DCE4602E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F95C06-59F4-ACFD-EC0C-5C52C527E3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FB6FB-B51D-43DD-AD9C-D2245AE6144B}" type="slidenum">
              <a:rPr lang="en-US" smtClean="0"/>
              <a:t>‹#›</a:t>
            </a:fld>
            <a:endParaRPr lang="en-US"/>
          </a:p>
        </p:txBody>
      </p:sp>
    </p:spTree>
    <p:extLst>
      <p:ext uri="{BB962C8B-B14F-4D97-AF65-F5344CB8AC3E}">
        <p14:creationId xmlns:p14="http://schemas.microsoft.com/office/powerpoint/2010/main" val="2984199712"/>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720"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 userDrawn="1">
          <p15:clr>
            <a:srgbClr val="F26B43"/>
          </p15:clr>
        </p15:guide>
        <p15:guide id="2" pos="6144" userDrawn="1">
          <p15:clr>
            <a:srgbClr val="F26B43"/>
          </p15:clr>
        </p15:guide>
        <p15:guide id="3" pos="576" userDrawn="1">
          <p15:clr>
            <a:srgbClr val="F26B43"/>
          </p15:clr>
        </p15:guide>
        <p15:guide id="4" pos="4032" userDrawn="1">
          <p15:clr>
            <a:srgbClr val="F26B43"/>
          </p15:clr>
        </p15:guide>
        <p15:guide id="5" pos="4416" userDrawn="1">
          <p15:clr>
            <a:srgbClr val="F26B43"/>
          </p15:clr>
        </p15:guide>
        <p15:guide id="6" pos="5952" userDrawn="1">
          <p15:clr>
            <a:srgbClr val="F26B43"/>
          </p15:clr>
        </p15:guide>
        <p15:guide id="7" pos="6336" userDrawn="1">
          <p15:clr>
            <a:srgbClr val="F26B43"/>
          </p15:clr>
        </p15:guide>
        <p15:guide id="8" pos="7872" userDrawn="1">
          <p15:clr>
            <a:srgbClr val="F26B43"/>
          </p15:clr>
        </p15:guide>
        <p15:guide id="9" pos="8256" userDrawn="1">
          <p15:clr>
            <a:srgbClr val="F26B43"/>
          </p15:clr>
        </p15:guide>
        <p15:guide id="10" pos="9984" userDrawn="1">
          <p15:clr>
            <a:srgbClr val="F26B43"/>
          </p15:clr>
        </p15:guide>
        <p15:guide id="11" pos="11712" userDrawn="1">
          <p15:clr>
            <a:srgbClr val="F26B43"/>
          </p15:clr>
        </p15:guide>
        <p15:guide id="12" orient="horz" pos="1296" userDrawn="1">
          <p15:clr>
            <a:srgbClr val="F26B43"/>
          </p15:clr>
        </p15:guide>
        <p15:guide id="13" orient="horz" pos="4522" userDrawn="1">
          <p15:clr>
            <a:srgbClr val="F26B43"/>
          </p15:clr>
        </p15:guide>
        <p15:guide id="14" orient="horz" pos="48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tutorialspoint.com/sql/sql-foreign-key.htm" TargetMode="External"/><Relationship Id="rId2" Type="http://schemas.openxmlformats.org/officeDocument/2006/relationships/hyperlink" Target="https://www.tutorialspoint.com/sql/sql-primary-key.htm" TargetMode="External"/><Relationship Id="rId1" Type="http://schemas.openxmlformats.org/officeDocument/2006/relationships/slideLayout" Target="../slideLayouts/slideLayout2.xml"/><Relationship Id="rId5" Type="http://schemas.openxmlformats.org/officeDocument/2006/relationships/hyperlink" Target="https://www.tutorialspoint.com/sql/sql-index.htm" TargetMode="External"/><Relationship Id="rId4" Type="http://schemas.openxmlformats.org/officeDocument/2006/relationships/hyperlink" Target="https://www.tutorialspoint.com/sql/sql-check.ht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package" Target="../embeddings/Microsoft_Excel_Worksheet.xlsx"/></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tutorialspoint.com/sql/index.ht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package" Target="../embeddings/Microsoft_Excel_Worksheet2.xlsx"/></Relationships>
</file>

<file path=ppt/slides/_rels/slide3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3.xlsx"/><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package" Target="../embeddings/Microsoft_Excel_Worksheet4.xlsx"/></Relationships>
</file>

<file path=ppt/slides/_rels/slide3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5.xlsx"/><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0.emf"/><Relationship Id="rId4" Type="http://schemas.openxmlformats.org/officeDocument/2006/relationships/package" Target="../embeddings/Microsoft_Excel_Worksheet6.xlsx"/></Relationships>
</file>

<file path=ppt/slides/_rels/slide3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package" Target="../embeddings/Microsoft_Excel_Worksheet7.xlsx"/><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package" Target="../embeddings/Microsoft_Excel_Worksheet8.xlsx"/></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br>
              <a:rPr lang="en-US" altLang="en-US" dirty="0"/>
            </a:br>
            <a:endParaRPr lang="en-US" altLang="en-US" dirty="0"/>
          </a:p>
        </p:txBody>
      </p:sp>
      <p:sp>
        <p:nvSpPr>
          <p:cNvPr id="5123" name="Subtitle 19"/>
          <p:cNvSpPr>
            <a:spLocks noGrp="1"/>
          </p:cNvSpPr>
          <p:nvPr>
            <p:ph type="subTitle" idx="1"/>
          </p:nvPr>
        </p:nvSpPr>
        <p:spPr>
          <a:xfrm>
            <a:off x="1679330" y="2224454"/>
            <a:ext cx="8382000" cy="1869831"/>
          </a:xfrm>
        </p:spPr>
        <p:txBody>
          <a:bodyPr/>
          <a:lstStyle/>
          <a:p>
            <a:endParaRPr lang="en-US" altLang="en-US" dirty="0"/>
          </a:p>
          <a:p>
            <a:pPr algn="ctr"/>
            <a:r>
              <a:rPr lang="en-US" altLang="en-US" sz="4400" dirty="0"/>
              <a:t>Course SQL</a:t>
            </a:r>
          </a:p>
          <a:p>
            <a:endParaRPr lang="en-US" altLang="en-US" dirty="0"/>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Constraint</a:t>
            </a:r>
          </a:p>
        </p:txBody>
      </p:sp>
      <p:sp>
        <p:nvSpPr>
          <p:cNvPr id="3" name="Content Placeholder 2"/>
          <p:cNvSpPr>
            <a:spLocks noGrp="1"/>
          </p:cNvSpPr>
          <p:nvPr>
            <p:ph idx="1"/>
          </p:nvPr>
        </p:nvSpPr>
        <p:spPr>
          <a:xfrm>
            <a:off x="608076" y="667513"/>
            <a:ext cx="10968228" cy="5431535"/>
          </a:xfrm>
        </p:spPr>
        <p:txBody>
          <a:bodyPr>
            <a:normAutofit lnSpcReduction="10000"/>
          </a:bodyPr>
          <a:lstStyle/>
          <a:p>
            <a:pPr marL="34925" indent="0">
              <a:buNone/>
            </a:pPr>
            <a:r>
              <a:rPr lang="en-US" dirty="0"/>
              <a:t>The rules enforced on data columns on a table.  This ensures the accuracy and reliability of the data in the database</a:t>
            </a:r>
          </a:p>
          <a:p>
            <a:pPr marL="34925" indent="0">
              <a:buNone/>
            </a:pPr>
            <a:r>
              <a:rPr lang="en-US" dirty="0"/>
              <a:t>Following are some of the most commonly used constraints available in SQL</a:t>
            </a:r>
          </a:p>
          <a:p>
            <a:r>
              <a:rPr lang="en-US" dirty="0"/>
              <a:t>NOT NULL :  Ensures that a column cannot have a NULL value.</a:t>
            </a:r>
          </a:p>
          <a:p>
            <a:r>
              <a:rPr lang="en-US" dirty="0"/>
              <a:t>DEFAULT : Provides a default value for a column when none is specified.</a:t>
            </a:r>
          </a:p>
          <a:p>
            <a:r>
              <a:rPr lang="en-US" dirty="0"/>
              <a:t>UNIQUE :  Ensures that all the values in a column are different.</a:t>
            </a:r>
          </a:p>
          <a:p>
            <a:r>
              <a:rPr lang="en-US" dirty="0">
                <a:hlinkClick r:id="rId2"/>
              </a:rPr>
              <a:t>PRIMARY Key</a:t>
            </a:r>
            <a:r>
              <a:rPr lang="en-US" dirty="0"/>
              <a:t> : Uniquely identifies each row/record in a table.</a:t>
            </a:r>
          </a:p>
          <a:p>
            <a:r>
              <a:rPr lang="en-US" dirty="0">
                <a:hlinkClick r:id="rId3"/>
              </a:rPr>
              <a:t>FOREIGN Key</a:t>
            </a:r>
            <a:r>
              <a:rPr lang="en-US" dirty="0"/>
              <a:t> : Uniquely identifies a row/record in any another table.</a:t>
            </a:r>
          </a:p>
          <a:p>
            <a:r>
              <a:rPr lang="en-US" dirty="0">
                <a:hlinkClick r:id="rId4"/>
              </a:rPr>
              <a:t>CHECK Constraint</a:t>
            </a:r>
            <a:r>
              <a:rPr lang="en-US" dirty="0"/>
              <a:t> : The CHECK constraint ensures that all values in a column satisfy certain conditions.</a:t>
            </a:r>
          </a:p>
          <a:p>
            <a:r>
              <a:rPr lang="en-US" dirty="0">
                <a:hlinkClick r:id="rId5"/>
              </a:rPr>
              <a:t>INDEX</a:t>
            </a:r>
            <a:r>
              <a:rPr lang="en-US" dirty="0"/>
              <a:t> : Used to create and retrieve data from the database very quickly.</a:t>
            </a:r>
          </a:p>
          <a:p>
            <a:pPr marL="34925" indent="0">
              <a:buNone/>
            </a:pPr>
            <a:endParaRPr lang="en-GB" altLang="en-US" dirty="0"/>
          </a:p>
        </p:txBody>
      </p:sp>
    </p:spTree>
    <p:extLst>
      <p:ext uri="{BB962C8B-B14F-4D97-AF65-F5344CB8AC3E}">
        <p14:creationId xmlns:p14="http://schemas.microsoft.com/office/powerpoint/2010/main" val="223958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r>
              <a:rPr lang="en-US" altLang="en-US" dirty="0"/>
              <a:t>SQL</a:t>
            </a:r>
          </a:p>
        </p:txBody>
      </p:sp>
      <p:sp>
        <p:nvSpPr>
          <p:cNvPr id="11" name="Subtitle 10">
            <a:extLst>
              <a:ext uri="{FF2B5EF4-FFF2-40B4-BE49-F238E27FC236}">
                <a16:creationId xmlns:a16="http://schemas.microsoft.com/office/drawing/2014/main" id="{84B9FCC4-626B-4589-8424-E939C34DD83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1089085"/>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What is SQL</a:t>
            </a:r>
          </a:p>
        </p:txBody>
      </p:sp>
      <p:sp>
        <p:nvSpPr>
          <p:cNvPr id="3" name="Content Placeholder 2"/>
          <p:cNvSpPr>
            <a:spLocks noGrp="1"/>
          </p:cNvSpPr>
          <p:nvPr>
            <p:ph idx="1"/>
          </p:nvPr>
        </p:nvSpPr>
        <p:spPr>
          <a:xfrm>
            <a:off x="608076" y="667513"/>
            <a:ext cx="10968228" cy="5431535"/>
          </a:xfrm>
        </p:spPr>
        <p:txBody>
          <a:bodyPr>
            <a:normAutofit/>
          </a:bodyPr>
          <a:lstStyle/>
          <a:p>
            <a:pPr marL="34925" indent="0">
              <a:buNone/>
            </a:pPr>
            <a:r>
              <a:rPr lang="en-US" b="1" dirty="0"/>
              <a:t>SQL</a:t>
            </a:r>
            <a:r>
              <a:rPr lang="en-US" dirty="0"/>
              <a:t> is a database computer language designed for the retrieval and management of data in a relational database. </a:t>
            </a:r>
            <a:r>
              <a:rPr lang="en-US" b="1" dirty="0"/>
              <a:t>SQL</a:t>
            </a:r>
            <a:r>
              <a:rPr lang="en-US" dirty="0"/>
              <a:t> stands for </a:t>
            </a:r>
            <a:r>
              <a:rPr lang="en-US" b="1" dirty="0"/>
              <a:t>Structured Query Language</a:t>
            </a:r>
          </a:p>
          <a:p>
            <a:pPr marL="34925" indent="0">
              <a:buNone/>
            </a:pPr>
            <a:r>
              <a:rPr lang="en-US" dirty="0"/>
              <a:t>All the Relational Database Management Systems (RDMS) like MySQL, MS Access, Oracle, Sybase, Informix, Postgres and SQL Server use SQL as their standard database language.</a:t>
            </a:r>
          </a:p>
          <a:p>
            <a:pPr marL="34925" indent="0">
              <a:buNone/>
            </a:pPr>
            <a:endParaRPr lang="en-US" dirty="0"/>
          </a:p>
          <a:p>
            <a:pPr marL="34925" indent="0">
              <a:buNone/>
            </a:pPr>
            <a:r>
              <a:rPr lang="en-US" dirty="0"/>
              <a:t>Also, they are using different dialects, such as </a:t>
            </a:r>
          </a:p>
          <a:p>
            <a:r>
              <a:rPr lang="en-US" dirty="0"/>
              <a:t>MS SQL Server using T-SQL,</a:t>
            </a:r>
          </a:p>
          <a:p>
            <a:r>
              <a:rPr lang="en-US" dirty="0"/>
              <a:t>Oracle using PL/SQL,</a:t>
            </a:r>
          </a:p>
          <a:p>
            <a:pPr marL="34925" indent="0">
              <a:buNone/>
            </a:pPr>
            <a:endParaRPr lang="en-GB" altLang="en-US" dirty="0"/>
          </a:p>
        </p:txBody>
      </p:sp>
    </p:spTree>
    <p:extLst>
      <p:ext uri="{BB962C8B-B14F-4D97-AF65-F5344CB8AC3E}">
        <p14:creationId xmlns:p14="http://schemas.microsoft.com/office/powerpoint/2010/main" val="3257887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DDL &amp; DML</a:t>
            </a:r>
          </a:p>
        </p:txBody>
      </p:sp>
      <p:sp>
        <p:nvSpPr>
          <p:cNvPr id="3" name="Content Placeholder 2"/>
          <p:cNvSpPr>
            <a:spLocks noGrp="1"/>
          </p:cNvSpPr>
          <p:nvPr>
            <p:ph idx="1"/>
          </p:nvPr>
        </p:nvSpPr>
        <p:spPr>
          <a:xfrm>
            <a:off x="608076" y="667513"/>
            <a:ext cx="10968228" cy="5431535"/>
          </a:xfrm>
        </p:spPr>
        <p:txBody>
          <a:bodyPr>
            <a:normAutofit lnSpcReduction="10000"/>
          </a:bodyPr>
          <a:lstStyle/>
          <a:p>
            <a:pPr marL="34925" indent="0">
              <a:buNone/>
            </a:pPr>
            <a:endParaRPr lang="en-US" dirty="0"/>
          </a:p>
          <a:p>
            <a:pPr marL="34925" indent="0">
              <a:buNone/>
            </a:pPr>
            <a:r>
              <a:rPr lang="en-US" b="1" dirty="0"/>
              <a:t>DDL</a:t>
            </a:r>
            <a:r>
              <a:rPr lang="en-US" dirty="0"/>
              <a:t>- Data Definition Language, used for structure of table</a:t>
            </a:r>
          </a:p>
          <a:p>
            <a:r>
              <a:rPr lang="en-US" b="1" dirty="0"/>
              <a:t>CREATE TABLE </a:t>
            </a:r>
            <a:r>
              <a:rPr lang="en-US" dirty="0"/>
              <a:t>statement</a:t>
            </a:r>
          </a:p>
          <a:p>
            <a:r>
              <a:rPr lang="en-US" b="1" dirty="0"/>
              <a:t>ALTER TABLE </a:t>
            </a:r>
            <a:r>
              <a:rPr lang="en-US" dirty="0"/>
              <a:t>statement</a:t>
            </a:r>
          </a:p>
          <a:p>
            <a:r>
              <a:rPr lang="en-US" b="1" dirty="0"/>
              <a:t>DROP TABLE </a:t>
            </a:r>
            <a:r>
              <a:rPr lang="en-US" dirty="0"/>
              <a:t>statement</a:t>
            </a:r>
          </a:p>
          <a:p>
            <a:endParaRPr lang="en-US" dirty="0"/>
          </a:p>
          <a:p>
            <a:pPr marL="34925" indent="0">
              <a:buNone/>
            </a:pPr>
            <a:r>
              <a:rPr lang="en-US" b="1" dirty="0"/>
              <a:t>DML</a:t>
            </a:r>
            <a:r>
              <a:rPr lang="en-US" dirty="0"/>
              <a:t> stands for Data Manipulation Language, use for query data on table</a:t>
            </a:r>
          </a:p>
          <a:p>
            <a:r>
              <a:rPr lang="en-US" b="1" dirty="0"/>
              <a:t>INSERT INTO</a:t>
            </a:r>
            <a:r>
              <a:rPr lang="en-US" dirty="0"/>
              <a:t> statement</a:t>
            </a:r>
          </a:p>
          <a:p>
            <a:r>
              <a:rPr lang="en-US" b="1" dirty="0"/>
              <a:t>UPDATE</a:t>
            </a:r>
            <a:r>
              <a:rPr lang="en-US" dirty="0"/>
              <a:t> statement</a:t>
            </a:r>
          </a:p>
          <a:p>
            <a:r>
              <a:rPr lang="en-US" b="1" dirty="0"/>
              <a:t>DELETE</a:t>
            </a:r>
            <a:r>
              <a:rPr lang="en-US" dirty="0"/>
              <a:t> statement</a:t>
            </a:r>
          </a:p>
          <a:p>
            <a:r>
              <a:rPr lang="en-US" b="1" dirty="0"/>
              <a:t>SELECT</a:t>
            </a:r>
            <a:r>
              <a:rPr lang="en-US" dirty="0"/>
              <a:t> statement</a:t>
            </a:r>
          </a:p>
          <a:p>
            <a:endParaRPr lang="en-US" dirty="0"/>
          </a:p>
          <a:p>
            <a:pPr marL="34925" indent="0">
              <a:buNone/>
            </a:pPr>
            <a:endParaRPr lang="en-US" dirty="0"/>
          </a:p>
          <a:p>
            <a:pPr marL="34925" indent="0">
              <a:buNone/>
            </a:pPr>
            <a:endParaRPr lang="en-US" dirty="0"/>
          </a:p>
          <a:p>
            <a:pPr marL="34925" indent="0">
              <a:buNone/>
            </a:pPr>
            <a:endParaRPr lang="en-US" dirty="0"/>
          </a:p>
          <a:p>
            <a:pPr marL="34925" indent="0">
              <a:buNone/>
            </a:pPr>
            <a:endParaRPr lang="en-GB" altLang="en-US" dirty="0"/>
          </a:p>
        </p:txBody>
      </p:sp>
    </p:spTree>
    <p:extLst>
      <p:ext uri="{BB962C8B-B14F-4D97-AF65-F5344CB8AC3E}">
        <p14:creationId xmlns:p14="http://schemas.microsoft.com/office/powerpoint/2010/main" val="47910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DDL – CREATE TABLE</a:t>
            </a:r>
          </a:p>
        </p:txBody>
      </p:sp>
      <p:sp>
        <p:nvSpPr>
          <p:cNvPr id="3" name="Content Placeholder 2"/>
          <p:cNvSpPr>
            <a:spLocks noGrp="1"/>
          </p:cNvSpPr>
          <p:nvPr>
            <p:ph idx="1"/>
          </p:nvPr>
        </p:nvSpPr>
        <p:spPr>
          <a:xfrm>
            <a:off x="608076" y="667513"/>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3249575616"/>
              </p:ext>
            </p:extLst>
          </p:nvPr>
        </p:nvGraphicFramePr>
        <p:xfrm>
          <a:off x="608076" y="719665"/>
          <a:ext cx="10761888" cy="5219317"/>
        </p:xfrm>
        <a:graphic>
          <a:graphicData uri="http://schemas.openxmlformats.org/drawingml/2006/table">
            <a:tbl>
              <a:tblPr firstRow="1" bandRow="1">
                <a:tableStyleId>{5C22544A-7EE6-4342-B048-85BDC9FD1C3A}</a:tableStyleId>
              </a:tblPr>
              <a:tblGrid>
                <a:gridCol w="5163532">
                  <a:extLst>
                    <a:ext uri="{9D8B030D-6E8A-4147-A177-3AD203B41FA5}">
                      <a16:colId xmlns:a16="http://schemas.microsoft.com/office/drawing/2014/main" val="4228604360"/>
                    </a:ext>
                  </a:extLst>
                </a:gridCol>
                <a:gridCol w="5598356">
                  <a:extLst>
                    <a:ext uri="{9D8B030D-6E8A-4147-A177-3AD203B41FA5}">
                      <a16:colId xmlns:a16="http://schemas.microsoft.com/office/drawing/2014/main" val="1522212779"/>
                    </a:ext>
                  </a:extLst>
                </a:gridCol>
              </a:tblGrid>
              <a:tr h="5219317">
                <a:tc>
                  <a:txBody>
                    <a:bodyPr/>
                    <a:lstStyle/>
                    <a:p>
                      <a:r>
                        <a:rPr lang="en-US" sz="2400" dirty="0">
                          <a:solidFill>
                            <a:schemeClr val="tx1"/>
                          </a:solidFill>
                        </a:rPr>
                        <a:t>Syntax:</a:t>
                      </a:r>
                    </a:p>
                    <a:p>
                      <a:r>
                        <a:rPr lang="en-US" sz="2400" dirty="0">
                          <a:solidFill>
                            <a:srgbClr val="0070C0"/>
                          </a:solidFill>
                        </a:rPr>
                        <a:t>CREATE TABLE </a:t>
                      </a:r>
                      <a:r>
                        <a:rPr lang="en-US" sz="2400" dirty="0" err="1">
                          <a:solidFill>
                            <a:srgbClr val="7030A0"/>
                          </a:solidFill>
                        </a:rPr>
                        <a:t>table_name</a:t>
                      </a:r>
                      <a:r>
                        <a:rPr lang="en-US" sz="2400" dirty="0">
                          <a:solidFill>
                            <a:schemeClr val="tx1"/>
                          </a:solidFill>
                        </a:rPr>
                        <a:t>(</a:t>
                      </a:r>
                    </a:p>
                    <a:p>
                      <a:r>
                        <a:rPr lang="en-US" sz="2400" dirty="0">
                          <a:solidFill>
                            <a:schemeClr val="tx1"/>
                          </a:solidFill>
                        </a:rPr>
                        <a:t>   </a:t>
                      </a:r>
                      <a:r>
                        <a:rPr lang="en-US" sz="2400" b="1" kern="1200" dirty="0">
                          <a:solidFill>
                            <a:srgbClr val="7030A0"/>
                          </a:solidFill>
                          <a:latin typeface="+mn-lt"/>
                          <a:ea typeface="+mn-ea"/>
                          <a:cs typeface="+mn-cs"/>
                        </a:rPr>
                        <a:t>column1</a:t>
                      </a:r>
                      <a:r>
                        <a:rPr lang="en-US" sz="2400" dirty="0">
                          <a:solidFill>
                            <a:schemeClr val="tx1"/>
                          </a:solidFill>
                        </a:rPr>
                        <a:t> </a:t>
                      </a:r>
                      <a:r>
                        <a:rPr lang="en-US" sz="2400" dirty="0">
                          <a:solidFill>
                            <a:srgbClr val="00B050"/>
                          </a:solidFill>
                        </a:rPr>
                        <a:t>datatype</a:t>
                      </a:r>
                      <a:r>
                        <a:rPr lang="en-US" sz="2400" dirty="0">
                          <a:solidFill>
                            <a:schemeClr val="tx1"/>
                          </a:solidFill>
                        </a:rPr>
                        <a:t>,</a:t>
                      </a:r>
                    </a:p>
                    <a:p>
                      <a:r>
                        <a:rPr lang="en-US" sz="2400" dirty="0">
                          <a:solidFill>
                            <a:schemeClr val="tx1"/>
                          </a:solidFill>
                        </a:rPr>
                        <a:t>   </a:t>
                      </a:r>
                      <a:r>
                        <a:rPr lang="en-US" sz="2400" b="1" kern="1200" dirty="0">
                          <a:solidFill>
                            <a:srgbClr val="7030A0"/>
                          </a:solidFill>
                          <a:latin typeface="+mn-lt"/>
                          <a:ea typeface="+mn-ea"/>
                          <a:cs typeface="+mn-cs"/>
                        </a:rPr>
                        <a:t>column2</a:t>
                      </a:r>
                      <a:r>
                        <a:rPr lang="en-US" sz="2400" dirty="0">
                          <a:solidFill>
                            <a:schemeClr val="tx1"/>
                          </a:solidFill>
                        </a:rPr>
                        <a:t> </a:t>
                      </a:r>
                      <a:r>
                        <a:rPr lang="en-US" sz="2400" dirty="0">
                          <a:solidFill>
                            <a:srgbClr val="00B050"/>
                          </a:solidFill>
                        </a:rPr>
                        <a:t>datatype</a:t>
                      </a:r>
                      <a:r>
                        <a:rPr lang="en-US" sz="2400" dirty="0">
                          <a:solidFill>
                            <a:schemeClr val="tx1"/>
                          </a:solidFill>
                        </a:rPr>
                        <a:t>,</a:t>
                      </a:r>
                    </a:p>
                    <a:p>
                      <a:r>
                        <a:rPr lang="en-US" sz="2400" dirty="0">
                          <a:solidFill>
                            <a:schemeClr val="tx1"/>
                          </a:solidFill>
                        </a:rPr>
                        <a:t>   </a:t>
                      </a:r>
                      <a:r>
                        <a:rPr lang="en-US" sz="2400" dirty="0">
                          <a:solidFill>
                            <a:srgbClr val="7030A0"/>
                          </a:solidFill>
                        </a:rPr>
                        <a:t>column3</a:t>
                      </a:r>
                      <a:r>
                        <a:rPr lang="en-US" sz="2400" dirty="0">
                          <a:solidFill>
                            <a:schemeClr val="tx1"/>
                          </a:solidFill>
                        </a:rPr>
                        <a:t> </a:t>
                      </a:r>
                      <a:r>
                        <a:rPr lang="en-US" sz="2400" dirty="0">
                          <a:solidFill>
                            <a:srgbClr val="00B050"/>
                          </a:solidFill>
                        </a:rPr>
                        <a:t>datatype</a:t>
                      </a:r>
                      <a:r>
                        <a:rPr lang="en-US" sz="2400" dirty="0">
                          <a:solidFill>
                            <a:schemeClr val="tx1"/>
                          </a:solidFill>
                        </a:rPr>
                        <a:t>,</a:t>
                      </a:r>
                    </a:p>
                    <a:p>
                      <a:r>
                        <a:rPr lang="en-US" sz="2400" dirty="0">
                          <a:solidFill>
                            <a:schemeClr val="tx1"/>
                          </a:solidFill>
                        </a:rPr>
                        <a:t>   .....</a:t>
                      </a:r>
                    </a:p>
                    <a:p>
                      <a:r>
                        <a:rPr lang="en-US" sz="2400" dirty="0">
                          <a:solidFill>
                            <a:schemeClr val="tx1"/>
                          </a:solidFill>
                        </a:rPr>
                        <a:t>   </a:t>
                      </a:r>
                      <a:r>
                        <a:rPr lang="en-US" sz="2400" dirty="0" err="1">
                          <a:solidFill>
                            <a:srgbClr val="7030A0"/>
                          </a:solidFill>
                        </a:rPr>
                        <a:t>columnN</a:t>
                      </a:r>
                      <a:r>
                        <a:rPr lang="en-US" sz="2400" dirty="0">
                          <a:solidFill>
                            <a:srgbClr val="7030A0"/>
                          </a:solidFill>
                        </a:rPr>
                        <a:t> </a:t>
                      </a:r>
                      <a:r>
                        <a:rPr lang="en-US" sz="2400" dirty="0">
                          <a:solidFill>
                            <a:srgbClr val="00B050"/>
                          </a:solidFill>
                        </a:rPr>
                        <a:t>datatype</a:t>
                      </a:r>
                      <a:r>
                        <a:rPr lang="en-US" sz="2400" dirty="0">
                          <a:solidFill>
                            <a:schemeClr val="tx1"/>
                          </a:solidFill>
                        </a:rPr>
                        <a:t>,</a:t>
                      </a:r>
                    </a:p>
                    <a:p>
                      <a:r>
                        <a:rPr lang="en-US" sz="2400" dirty="0">
                          <a:solidFill>
                            <a:schemeClr val="tx1"/>
                          </a:solidFill>
                        </a:rPr>
                        <a:t>   </a:t>
                      </a:r>
                      <a:r>
                        <a:rPr lang="en-US" sz="2400" b="1" kern="1200" dirty="0">
                          <a:solidFill>
                            <a:srgbClr val="0070C0"/>
                          </a:solidFill>
                          <a:latin typeface="+mn-lt"/>
                          <a:ea typeface="+mn-ea"/>
                          <a:cs typeface="+mn-cs"/>
                        </a:rPr>
                        <a:t>PRIMARY KEY</a:t>
                      </a:r>
                      <a:r>
                        <a:rPr lang="en-US" sz="2400" dirty="0">
                          <a:solidFill>
                            <a:schemeClr val="tx1"/>
                          </a:solidFill>
                        </a:rPr>
                        <a:t>( </a:t>
                      </a:r>
                      <a:r>
                        <a:rPr lang="en-US" sz="2400" dirty="0">
                          <a:solidFill>
                            <a:srgbClr val="7030A0"/>
                          </a:solidFill>
                        </a:rPr>
                        <a:t>one or more columns name</a:t>
                      </a:r>
                      <a:r>
                        <a:rPr lang="en-US" sz="2400" dirty="0">
                          <a:solidFill>
                            <a:schemeClr val="tx1"/>
                          </a:solidFill>
                        </a:rPr>
                        <a:t> )</a:t>
                      </a:r>
                    </a:p>
                    <a:p>
                      <a:r>
                        <a:rPr lang="en-US" dirty="0">
                          <a:solidFill>
                            <a:schemeClr val="tx1"/>
                          </a:solidFill>
                        </a:rPr>
                        <a:t>);</a:t>
                      </a:r>
                    </a:p>
                  </a:txBody>
                  <a:tcPr>
                    <a:solidFill>
                      <a:schemeClr val="bg1"/>
                    </a:solidFill>
                  </a:tcPr>
                </a:tc>
                <a:tc>
                  <a:txBody>
                    <a:bodyPr/>
                    <a:lstStyle/>
                    <a:p>
                      <a:r>
                        <a:rPr lang="en-US" sz="2400" dirty="0">
                          <a:solidFill>
                            <a:schemeClr val="tx1"/>
                          </a:solidFill>
                        </a:rPr>
                        <a:t>Sample:</a:t>
                      </a:r>
                    </a:p>
                    <a:p>
                      <a:r>
                        <a:rPr lang="en-US" sz="2400" dirty="0">
                          <a:solidFill>
                            <a:srgbClr val="0000FF"/>
                          </a:solidFill>
                          <a:latin typeface="Consolas" panose="020B0609020204030204" pitchFamily="49" charset="0"/>
                        </a:rPr>
                        <a:t>CREATE</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TABLE</a:t>
                      </a:r>
                      <a:r>
                        <a:rPr lang="en-US" sz="2400" dirty="0">
                          <a:solidFill>
                            <a:prstClr val="black"/>
                          </a:solidFill>
                          <a:latin typeface="Consolas" panose="020B0609020204030204" pitchFamily="49" charset="0"/>
                        </a:rPr>
                        <a:t> </a:t>
                      </a:r>
                      <a:r>
                        <a:rPr lang="en-US" sz="2400" dirty="0">
                          <a:solidFill>
                            <a:srgbClr val="008080"/>
                          </a:solidFill>
                          <a:latin typeface="Consolas" panose="020B0609020204030204" pitchFamily="49" charset="0"/>
                        </a:rPr>
                        <a:t>Customers</a:t>
                      </a:r>
                      <a:r>
                        <a:rPr lang="en-US" sz="2400" dirty="0">
                          <a:solidFill>
                            <a:srgbClr val="808080"/>
                          </a:solidFill>
                          <a:latin typeface="Consolas" panose="020B0609020204030204" pitchFamily="49" charset="0"/>
                        </a:rPr>
                        <a:t>(</a:t>
                      </a:r>
                      <a:endParaRPr lang="en-US" sz="2400" dirty="0">
                        <a:solidFill>
                          <a:prstClr val="black"/>
                        </a:solidFill>
                        <a:latin typeface="Consolas" panose="020B0609020204030204" pitchFamily="49" charset="0"/>
                      </a:endParaRPr>
                    </a:p>
                    <a:p>
                      <a:r>
                        <a:rPr lang="en-US" sz="2400" dirty="0" err="1">
                          <a:solidFill>
                            <a:srgbClr val="008080"/>
                          </a:solidFill>
                          <a:latin typeface="Consolas" panose="020B0609020204030204" pitchFamily="49" charset="0"/>
                        </a:rPr>
                        <a:t>CustomerId</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prstClr val="black"/>
                          </a:solidFill>
                          <a:latin typeface="Consolas" panose="020B0609020204030204" pitchFamily="49" charset="0"/>
                        </a:rPr>
                        <a:t> </a:t>
                      </a:r>
                      <a:r>
                        <a:rPr lang="en-US" sz="2400" dirty="0">
                          <a:solidFill>
                            <a:srgbClr val="808080"/>
                          </a:solidFill>
                          <a:latin typeface="Consolas" panose="020B0609020204030204" pitchFamily="49" charset="0"/>
                        </a:rPr>
                        <a:t>NOT</a:t>
                      </a:r>
                      <a:r>
                        <a:rPr lang="en-US" sz="2400" dirty="0">
                          <a:solidFill>
                            <a:prstClr val="black"/>
                          </a:solidFill>
                          <a:latin typeface="Consolas" panose="020B0609020204030204" pitchFamily="49" charset="0"/>
                        </a:rPr>
                        <a:t> </a:t>
                      </a:r>
                      <a:r>
                        <a:rPr lang="en-US" sz="2400" dirty="0">
                          <a:solidFill>
                            <a:srgbClr val="808080"/>
                          </a:solidFill>
                          <a:latin typeface="Consolas" panose="020B0609020204030204" pitchFamily="49" charset="0"/>
                        </a:rPr>
                        <a:t>NULL,</a:t>
                      </a:r>
                      <a:endParaRPr lang="en-US" sz="2400" dirty="0">
                        <a:solidFill>
                          <a:prstClr val="black"/>
                        </a:solidFill>
                        <a:latin typeface="Consolas" panose="020B0609020204030204" pitchFamily="49" charset="0"/>
                      </a:endParaRPr>
                    </a:p>
                    <a:p>
                      <a:r>
                        <a:rPr lang="en-US" sz="2400" dirty="0">
                          <a:solidFill>
                            <a:srgbClr val="008080"/>
                          </a:solidFill>
                          <a:latin typeface="Consolas" panose="020B0609020204030204" pitchFamily="49" charset="0"/>
                        </a:rPr>
                        <a:t>Name</a:t>
                      </a:r>
                      <a:r>
                        <a:rPr lang="en-US" sz="2400" dirty="0">
                          <a:solidFill>
                            <a:prstClr val="black"/>
                          </a:solidFill>
                          <a:latin typeface="Consolas" panose="020B0609020204030204" pitchFamily="49" charset="0"/>
                        </a:rPr>
                        <a:t> </a:t>
                      </a:r>
                      <a:r>
                        <a:rPr lang="en-US" sz="2400" dirty="0" err="1">
                          <a:solidFill>
                            <a:srgbClr val="0000FF"/>
                          </a:solidFill>
                          <a:latin typeface="Consolas" panose="020B0609020204030204" pitchFamily="49" charset="0"/>
                        </a:rPr>
                        <a:t>nvarchar</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50</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 </a:t>
                      </a:r>
                      <a:r>
                        <a:rPr lang="en-US" sz="2400" dirty="0">
                          <a:solidFill>
                            <a:srgbClr val="808080"/>
                          </a:solidFill>
                          <a:latin typeface="Consolas" panose="020B0609020204030204" pitchFamily="49" charset="0"/>
                        </a:rPr>
                        <a:t>NULL,</a:t>
                      </a:r>
                      <a:endParaRPr lang="en-US" sz="2400" dirty="0">
                        <a:solidFill>
                          <a:prstClr val="black"/>
                        </a:solidFill>
                        <a:latin typeface="Consolas" panose="020B0609020204030204" pitchFamily="49" charset="0"/>
                      </a:endParaRPr>
                    </a:p>
                    <a:p>
                      <a:r>
                        <a:rPr lang="en-US" sz="2400" dirty="0">
                          <a:solidFill>
                            <a:srgbClr val="008080"/>
                          </a:solidFill>
                          <a:latin typeface="Consolas" panose="020B0609020204030204" pitchFamily="49" charset="0"/>
                        </a:rPr>
                        <a:t>DOB</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datetime</a:t>
                      </a:r>
                      <a:r>
                        <a:rPr lang="en-US" sz="2400" dirty="0">
                          <a:solidFill>
                            <a:prstClr val="black"/>
                          </a:solidFill>
                          <a:latin typeface="Consolas" panose="020B0609020204030204" pitchFamily="49" charset="0"/>
                        </a:rPr>
                        <a:t> </a:t>
                      </a:r>
                      <a:r>
                        <a:rPr lang="en-US" sz="2400" dirty="0">
                          <a:solidFill>
                            <a:srgbClr val="808080"/>
                          </a:solidFill>
                          <a:latin typeface="Consolas" panose="020B0609020204030204" pitchFamily="49" charset="0"/>
                        </a:rPr>
                        <a:t>NULL,</a:t>
                      </a:r>
                      <a:endParaRPr lang="en-US" sz="2400" dirty="0">
                        <a:solidFill>
                          <a:prstClr val="black"/>
                        </a:solidFill>
                        <a:latin typeface="Consolas" panose="020B0609020204030204" pitchFamily="49" charset="0"/>
                      </a:endParaRPr>
                    </a:p>
                    <a:p>
                      <a:r>
                        <a:rPr lang="en-US" sz="2400" dirty="0">
                          <a:solidFill>
                            <a:srgbClr val="008080"/>
                          </a:solidFill>
                          <a:latin typeface="Consolas" panose="020B0609020204030204" pitchFamily="49" charset="0"/>
                        </a:rPr>
                        <a:t>Gender</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1</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 </a:t>
                      </a:r>
                      <a:r>
                        <a:rPr lang="en-US" sz="2400" dirty="0">
                          <a:solidFill>
                            <a:srgbClr val="808080"/>
                          </a:solidFill>
                          <a:latin typeface="Consolas" panose="020B0609020204030204" pitchFamily="49" charset="0"/>
                        </a:rPr>
                        <a:t>NULL,</a:t>
                      </a:r>
                      <a:endParaRPr lang="en-US" sz="2400" dirty="0">
                        <a:solidFill>
                          <a:prstClr val="black"/>
                        </a:solidFill>
                        <a:latin typeface="Consolas" panose="020B0609020204030204" pitchFamily="49" charset="0"/>
                      </a:endParaRPr>
                    </a:p>
                    <a:p>
                      <a:r>
                        <a:rPr lang="en-US" sz="2400" dirty="0">
                          <a:solidFill>
                            <a:srgbClr val="0000FF"/>
                          </a:solidFill>
                          <a:latin typeface="Consolas" panose="020B0609020204030204" pitchFamily="49" charset="0"/>
                        </a:rPr>
                        <a:t>Address</a:t>
                      </a:r>
                      <a:r>
                        <a:rPr lang="en-US" sz="2400" dirty="0">
                          <a:solidFill>
                            <a:prstClr val="black"/>
                          </a:solidFill>
                          <a:latin typeface="Consolas" panose="020B0609020204030204" pitchFamily="49" charset="0"/>
                        </a:rPr>
                        <a:t> </a:t>
                      </a:r>
                      <a:r>
                        <a:rPr lang="en-US" sz="2400" dirty="0" err="1">
                          <a:solidFill>
                            <a:srgbClr val="0000FF"/>
                          </a:solidFill>
                          <a:latin typeface="Consolas" panose="020B0609020204030204" pitchFamily="49" charset="0"/>
                        </a:rPr>
                        <a:t>nvarchar</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250</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 </a:t>
                      </a:r>
                      <a:r>
                        <a:rPr lang="en-US" sz="2400" dirty="0">
                          <a:solidFill>
                            <a:srgbClr val="808080"/>
                          </a:solidFill>
                          <a:latin typeface="Consolas" panose="020B0609020204030204" pitchFamily="49" charset="0"/>
                        </a:rPr>
                        <a:t>NULL,</a:t>
                      </a:r>
                      <a:endParaRPr lang="en-US" sz="2400" dirty="0">
                        <a:solidFill>
                          <a:prstClr val="black"/>
                        </a:solidFill>
                        <a:latin typeface="Consolas" panose="020B0609020204030204" pitchFamily="49" charset="0"/>
                      </a:endParaRPr>
                    </a:p>
                    <a:p>
                      <a:r>
                        <a:rPr lang="en-US" sz="2400" dirty="0">
                          <a:solidFill>
                            <a:srgbClr val="008080"/>
                          </a:solidFill>
                          <a:latin typeface="Consolas" panose="020B0609020204030204" pitchFamily="49" charset="0"/>
                        </a:rPr>
                        <a:t>Telephone</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varchar</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50</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 </a:t>
                      </a:r>
                      <a:r>
                        <a:rPr lang="en-US" sz="2400" dirty="0">
                          <a:solidFill>
                            <a:srgbClr val="808080"/>
                          </a:solidFill>
                          <a:latin typeface="Consolas" panose="020B0609020204030204" pitchFamily="49" charset="0"/>
                        </a:rPr>
                        <a:t>NULL,</a:t>
                      </a:r>
                      <a:endParaRPr lang="en-US" sz="2400" dirty="0">
                        <a:solidFill>
                          <a:prstClr val="black"/>
                        </a:solidFill>
                        <a:latin typeface="Consolas" panose="020B0609020204030204" pitchFamily="49" charset="0"/>
                      </a:endParaRPr>
                    </a:p>
                    <a:p>
                      <a:r>
                        <a:rPr lang="en-US" sz="2400" dirty="0">
                          <a:solidFill>
                            <a:srgbClr val="008080"/>
                          </a:solidFill>
                          <a:latin typeface="Consolas" panose="020B0609020204030204" pitchFamily="49" charset="0"/>
                        </a:rPr>
                        <a:t>Email</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varchar</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50</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 </a:t>
                      </a:r>
                      <a:r>
                        <a:rPr lang="en-US" sz="2400" dirty="0">
                          <a:solidFill>
                            <a:srgbClr val="808080"/>
                          </a:solidFill>
                          <a:latin typeface="Consolas" panose="020B0609020204030204" pitchFamily="49" charset="0"/>
                        </a:rPr>
                        <a:t>NULL,</a:t>
                      </a:r>
                      <a:endParaRPr lang="en-US" sz="2400" dirty="0">
                        <a:solidFill>
                          <a:prstClr val="black"/>
                        </a:solidFill>
                        <a:latin typeface="Consolas" panose="020B0609020204030204" pitchFamily="49" charset="0"/>
                      </a:endParaRPr>
                    </a:p>
                    <a:p>
                      <a:r>
                        <a:rPr lang="en-US" sz="2400" dirty="0" err="1">
                          <a:solidFill>
                            <a:srgbClr val="008080"/>
                          </a:solidFill>
                          <a:latin typeface="Consolas" panose="020B0609020204030204" pitchFamily="49" charset="0"/>
                        </a:rPr>
                        <a:t>LimitAmount</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decimal</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18</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 2</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 </a:t>
                      </a:r>
                      <a:r>
                        <a:rPr lang="en-US" sz="2400" dirty="0">
                          <a:solidFill>
                            <a:srgbClr val="808080"/>
                          </a:solidFill>
                          <a:latin typeface="Consolas" panose="020B0609020204030204" pitchFamily="49" charset="0"/>
                        </a:rPr>
                        <a:t>NULL,</a:t>
                      </a:r>
                      <a:endParaRPr lang="en-US" sz="2400" dirty="0">
                        <a:solidFill>
                          <a:prstClr val="black"/>
                        </a:solidFill>
                        <a:latin typeface="Consolas" panose="020B0609020204030204" pitchFamily="49" charset="0"/>
                      </a:endParaRPr>
                    </a:p>
                    <a:p>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CONSTRAINT</a:t>
                      </a:r>
                      <a:r>
                        <a:rPr lang="en-US" sz="2400" dirty="0">
                          <a:solidFill>
                            <a:prstClr val="black"/>
                          </a:solidFill>
                          <a:latin typeface="Consolas" panose="020B0609020204030204" pitchFamily="49" charset="0"/>
                        </a:rPr>
                        <a:t> </a:t>
                      </a:r>
                      <a:r>
                        <a:rPr lang="en-US" sz="2400" dirty="0" err="1">
                          <a:solidFill>
                            <a:srgbClr val="008080"/>
                          </a:solidFill>
                          <a:latin typeface="Consolas" panose="020B0609020204030204" pitchFamily="49" charset="0"/>
                        </a:rPr>
                        <a:t>PK_Customer</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PRIMARY</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KEY</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CLUSTERED</a:t>
                      </a:r>
                      <a:r>
                        <a:rPr lang="en-US" sz="2400" dirty="0">
                          <a:solidFill>
                            <a:prstClr val="black"/>
                          </a:solidFill>
                          <a:latin typeface="Consolas" panose="020B0609020204030204" pitchFamily="49" charset="0"/>
                        </a:rPr>
                        <a:t> </a:t>
                      </a:r>
                    </a:p>
                    <a:p>
                      <a:r>
                        <a:rPr lang="en-US" sz="2400" dirty="0">
                          <a:solidFill>
                            <a:srgbClr val="808080"/>
                          </a:solidFill>
                          <a:latin typeface="Consolas" panose="020B0609020204030204" pitchFamily="49" charset="0"/>
                        </a:rPr>
                        <a:t>(</a:t>
                      </a:r>
                      <a:r>
                        <a:rPr lang="en-US" sz="2400" dirty="0" err="1">
                          <a:solidFill>
                            <a:srgbClr val="008080"/>
                          </a:solidFill>
                          <a:latin typeface="Consolas" panose="020B0609020204030204" pitchFamily="49" charset="0"/>
                        </a:rPr>
                        <a:t>CustomerId</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ASC</a:t>
                      </a:r>
                      <a:r>
                        <a:rPr lang="en-US" sz="2400" dirty="0">
                          <a:solidFill>
                            <a:srgbClr val="808080"/>
                          </a:solidFill>
                          <a:latin typeface="Consolas" panose="020B0609020204030204" pitchFamily="49" charset="0"/>
                        </a:rPr>
                        <a:t>)</a:t>
                      </a:r>
                      <a:endParaRPr lang="en-US" sz="2400" dirty="0">
                        <a:solidFill>
                          <a:prstClr val="black"/>
                        </a:solidFill>
                        <a:latin typeface="Consolas" panose="020B0609020204030204" pitchFamily="49" charset="0"/>
                      </a:endParaRPr>
                    </a:p>
                    <a:p>
                      <a:r>
                        <a:rPr lang="en-US" sz="2400" dirty="0">
                          <a:solidFill>
                            <a:srgbClr val="808080"/>
                          </a:solidFill>
                          <a:latin typeface="Consolas" panose="020B0609020204030204" pitchFamily="49" charset="0"/>
                        </a:rPr>
                        <a:t>)</a:t>
                      </a:r>
                    </a:p>
                  </a:txBody>
                  <a:tcPr>
                    <a:solidFill>
                      <a:schemeClr val="bg1"/>
                    </a:solidFill>
                  </a:tcPr>
                </a:tc>
                <a:extLst>
                  <a:ext uri="{0D108BD9-81ED-4DB2-BD59-A6C34878D82A}">
                    <a16:rowId xmlns:a16="http://schemas.microsoft.com/office/drawing/2014/main" val="2751474050"/>
                  </a:ext>
                </a:extLst>
              </a:tr>
            </a:tbl>
          </a:graphicData>
        </a:graphic>
      </p:graphicFrame>
    </p:spTree>
    <p:extLst>
      <p:ext uri="{BB962C8B-B14F-4D97-AF65-F5344CB8AC3E}">
        <p14:creationId xmlns:p14="http://schemas.microsoft.com/office/powerpoint/2010/main" val="3782880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DDL – ALTER TABLE</a:t>
            </a:r>
          </a:p>
        </p:txBody>
      </p:sp>
      <p:sp>
        <p:nvSpPr>
          <p:cNvPr id="3" name="Content Placeholder 2"/>
          <p:cNvSpPr>
            <a:spLocks noGrp="1"/>
          </p:cNvSpPr>
          <p:nvPr>
            <p:ph idx="1"/>
          </p:nvPr>
        </p:nvSpPr>
        <p:spPr>
          <a:xfrm>
            <a:off x="608076" y="667513"/>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1636979003"/>
              </p:ext>
            </p:extLst>
          </p:nvPr>
        </p:nvGraphicFramePr>
        <p:xfrm>
          <a:off x="608076" y="719665"/>
          <a:ext cx="10761888" cy="5219317"/>
        </p:xfrm>
        <a:graphic>
          <a:graphicData uri="http://schemas.openxmlformats.org/drawingml/2006/table">
            <a:tbl>
              <a:tblPr firstRow="1" bandRow="1">
                <a:tableStyleId>{5C22544A-7EE6-4342-B048-85BDC9FD1C3A}</a:tableStyleId>
              </a:tblPr>
              <a:tblGrid>
                <a:gridCol w="5238542">
                  <a:extLst>
                    <a:ext uri="{9D8B030D-6E8A-4147-A177-3AD203B41FA5}">
                      <a16:colId xmlns:a16="http://schemas.microsoft.com/office/drawing/2014/main" val="4228604360"/>
                    </a:ext>
                  </a:extLst>
                </a:gridCol>
                <a:gridCol w="5523346">
                  <a:extLst>
                    <a:ext uri="{9D8B030D-6E8A-4147-A177-3AD203B41FA5}">
                      <a16:colId xmlns:a16="http://schemas.microsoft.com/office/drawing/2014/main" val="1522212779"/>
                    </a:ext>
                  </a:extLst>
                </a:gridCol>
              </a:tblGrid>
              <a:tr h="5219317">
                <a:tc>
                  <a:txBody>
                    <a:bodyPr/>
                    <a:lstStyle/>
                    <a:p>
                      <a:r>
                        <a:rPr lang="en-US" sz="2400" b="1" kern="1200" dirty="0">
                          <a:solidFill>
                            <a:schemeClr val="tx1"/>
                          </a:solidFill>
                          <a:latin typeface="+mn-lt"/>
                          <a:ea typeface="+mn-ea"/>
                          <a:cs typeface="+mn-cs"/>
                        </a:rPr>
                        <a:t>Syntax:</a:t>
                      </a:r>
                    </a:p>
                    <a:p>
                      <a:r>
                        <a:rPr lang="en-US" sz="2400" b="1" kern="1200" dirty="0">
                          <a:solidFill>
                            <a:srgbClr val="0070C0"/>
                          </a:solidFill>
                          <a:latin typeface="+mn-lt"/>
                          <a:ea typeface="+mn-ea"/>
                          <a:cs typeface="+mn-cs"/>
                        </a:rPr>
                        <a:t>ALTER TABLE </a:t>
                      </a:r>
                      <a:r>
                        <a:rPr lang="en-US" sz="2400" b="1" kern="1200" dirty="0" err="1">
                          <a:solidFill>
                            <a:srgbClr val="7030A0"/>
                          </a:solidFill>
                          <a:latin typeface="+mn-lt"/>
                          <a:ea typeface="+mn-ea"/>
                          <a:cs typeface="+mn-cs"/>
                        </a:rPr>
                        <a:t>table_name</a:t>
                      </a:r>
                      <a:endParaRPr lang="en-US" sz="2400" b="1" kern="1200" dirty="0">
                        <a:solidFill>
                          <a:srgbClr val="7030A0"/>
                        </a:solidFill>
                        <a:latin typeface="+mn-lt"/>
                        <a:ea typeface="+mn-ea"/>
                        <a:cs typeface="+mn-cs"/>
                      </a:endParaRPr>
                    </a:p>
                    <a:p>
                      <a:r>
                        <a:rPr lang="en-US" sz="2400" b="1" kern="1200" dirty="0">
                          <a:solidFill>
                            <a:schemeClr val="tx1"/>
                          </a:solidFill>
                          <a:latin typeface="+mn-lt"/>
                          <a:ea typeface="+mn-ea"/>
                          <a:cs typeface="+mn-cs"/>
                        </a:rPr>
                        <a:t>   </a:t>
                      </a:r>
                      <a:r>
                        <a:rPr lang="en-US" sz="2400" b="1" kern="1200" dirty="0">
                          <a:solidFill>
                            <a:srgbClr val="0070C0"/>
                          </a:solidFill>
                          <a:latin typeface="+mn-lt"/>
                          <a:ea typeface="+mn-ea"/>
                          <a:cs typeface="+mn-cs"/>
                        </a:rPr>
                        <a:t>add</a:t>
                      </a:r>
                      <a:r>
                        <a:rPr lang="en-US" sz="2400" b="1" kern="1200" dirty="0">
                          <a:solidFill>
                            <a:schemeClr val="tx1"/>
                          </a:solidFill>
                          <a:latin typeface="+mn-lt"/>
                          <a:ea typeface="+mn-ea"/>
                          <a:cs typeface="+mn-cs"/>
                        </a:rPr>
                        <a:t> </a:t>
                      </a:r>
                      <a:r>
                        <a:rPr lang="en-US" sz="2400" b="1" kern="1200" dirty="0" err="1">
                          <a:solidFill>
                            <a:srgbClr val="7030A0"/>
                          </a:solidFill>
                          <a:latin typeface="+mn-lt"/>
                          <a:ea typeface="+mn-ea"/>
                          <a:cs typeface="+mn-cs"/>
                        </a:rPr>
                        <a:t>column_name</a:t>
                      </a:r>
                      <a:r>
                        <a:rPr lang="en-US" sz="2400" b="1" kern="1200" dirty="0">
                          <a:solidFill>
                            <a:schemeClr val="tx1"/>
                          </a:solidFill>
                          <a:latin typeface="+mn-lt"/>
                          <a:ea typeface="+mn-ea"/>
                          <a:cs typeface="+mn-cs"/>
                        </a:rPr>
                        <a:t> datatype;</a:t>
                      </a:r>
                    </a:p>
                    <a:p>
                      <a:r>
                        <a:rPr lang="en-US" sz="2400" b="1" kern="1200" dirty="0">
                          <a:solidFill>
                            <a:schemeClr val="tx1"/>
                          </a:solidFill>
                          <a:latin typeface="+mn-lt"/>
                          <a:ea typeface="+mn-ea"/>
                          <a:cs typeface="+mn-cs"/>
                        </a:rPr>
                        <a:t>   </a:t>
                      </a:r>
                      <a:r>
                        <a:rPr lang="en-US" sz="2400" b="1" kern="1200" dirty="0">
                          <a:solidFill>
                            <a:srgbClr val="0070C0"/>
                          </a:solidFill>
                          <a:latin typeface="+mn-lt"/>
                          <a:ea typeface="+mn-ea"/>
                          <a:cs typeface="+mn-cs"/>
                        </a:rPr>
                        <a:t>DROP COLUMN </a:t>
                      </a:r>
                      <a:r>
                        <a:rPr lang="en-US" sz="2400" b="1" kern="1200" dirty="0" err="1">
                          <a:solidFill>
                            <a:srgbClr val="7030A0"/>
                          </a:solidFill>
                          <a:latin typeface="+mn-lt"/>
                          <a:ea typeface="+mn-ea"/>
                          <a:cs typeface="+mn-cs"/>
                        </a:rPr>
                        <a:t>column_name</a:t>
                      </a:r>
                      <a:r>
                        <a:rPr lang="en-US" sz="2400" b="1" kern="1200" dirty="0">
                          <a:solidFill>
                            <a:schemeClr val="tx1"/>
                          </a:solidFill>
                          <a:latin typeface="+mn-lt"/>
                          <a:ea typeface="+mn-ea"/>
                          <a:cs typeface="+mn-cs"/>
                        </a:rPr>
                        <a:t>;</a:t>
                      </a:r>
                    </a:p>
                    <a:p>
                      <a:r>
                        <a:rPr lang="en-US" sz="2400" b="1" kern="1200" dirty="0">
                          <a:solidFill>
                            <a:schemeClr val="tx1"/>
                          </a:solidFill>
                          <a:latin typeface="+mn-lt"/>
                          <a:ea typeface="+mn-ea"/>
                          <a:cs typeface="+mn-cs"/>
                        </a:rPr>
                        <a:t>   </a:t>
                      </a:r>
                      <a:r>
                        <a:rPr lang="en-US" sz="2400" b="1" kern="1200" dirty="0">
                          <a:solidFill>
                            <a:srgbClr val="0070C0"/>
                          </a:solidFill>
                          <a:latin typeface="+mn-lt"/>
                          <a:ea typeface="+mn-ea"/>
                          <a:cs typeface="+mn-cs"/>
                        </a:rPr>
                        <a:t>MODIFY COLUMN   </a:t>
                      </a:r>
                      <a:r>
                        <a:rPr lang="en-US" sz="2400" b="1" kern="1200" dirty="0" err="1">
                          <a:solidFill>
                            <a:srgbClr val="7030A0"/>
                          </a:solidFill>
                          <a:latin typeface="+mn-lt"/>
                          <a:ea typeface="+mn-ea"/>
                          <a:cs typeface="+mn-cs"/>
                        </a:rPr>
                        <a:t>column_name</a:t>
                      </a:r>
                      <a:r>
                        <a:rPr lang="en-US" sz="2400" b="1" kern="1200" dirty="0">
                          <a:solidFill>
                            <a:srgbClr val="7030A0"/>
                          </a:solidFill>
                          <a:latin typeface="+mn-lt"/>
                          <a:ea typeface="+mn-ea"/>
                          <a:cs typeface="+mn-cs"/>
                        </a:rPr>
                        <a:t> </a:t>
                      </a:r>
                      <a:r>
                        <a:rPr lang="en-US" sz="2400" b="1" kern="1200" dirty="0">
                          <a:solidFill>
                            <a:schemeClr val="tx1"/>
                          </a:solidFill>
                          <a:latin typeface="+mn-lt"/>
                          <a:ea typeface="+mn-ea"/>
                          <a:cs typeface="+mn-cs"/>
                        </a:rPr>
                        <a:t>datatype;</a:t>
                      </a:r>
                    </a:p>
                    <a:p>
                      <a:r>
                        <a:rPr lang="en-US" sz="2400" b="1" kern="1200" dirty="0">
                          <a:solidFill>
                            <a:schemeClr val="tx1"/>
                          </a:solidFill>
                          <a:latin typeface="+mn-lt"/>
                          <a:ea typeface="+mn-ea"/>
                          <a:cs typeface="+mn-cs"/>
                        </a:rPr>
                        <a:t>   </a:t>
                      </a:r>
                      <a:r>
                        <a:rPr lang="fr-FR" sz="2400" b="1" kern="1200" dirty="0">
                          <a:solidFill>
                            <a:srgbClr val="0070C0"/>
                          </a:solidFill>
                          <a:latin typeface="+mn-lt"/>
                          <a:ea typeface="+mn-ea"/>
                          <a:cs typeface="+mn-cs"/>
                        </a:rPr>
                        <a:t>ADD CONSTRAINT </a:t>
                      </a:r>
                      <a:r>
                        <a:rPr lang="fr-FR" sz="2400" b="1" kern="1200" dirty="0" err="1">
                          <a:solidFill>
                            <a:srgbClr val="7030A0"/>
                          </a:solidFill>
                          <a:latin typeface="+mn-lt"/>
                          <a:ea typeface="+mn-ea"/>
                          <a:cs typeface="+mn-cs"/>
                        </a:rPr>
                        <a:t>contraint_name</a:t>
                      </a:r>
                      <a:r>
                        <a:rPr lang="fr-FR" sz="2400" b="1" kern="1200" dirty="0">
                          <a:solidFill>
                            <a:schemeClr val="tx1"/>
                          </a:solidFill>
                          <a:latin typeface="+mn-lt"/>
                          <a:ea typeface="+mn-ea"/>
                          <a:cs typeface="+mn-cs"/>
                        </a:rPr>
                        <a:t> </a:t>
                      </a:r>
                      <a:r>
                        <a:rPr lang="fr-FR" sz="2400" b="1" kern="1200" dirty="0">
                          <a:solidFill>
                            <a:srgbClr val="0070C0"/>
                          </a:solidFill>
                          <a:latin typeface="+mn-lt"/>
                          <a:ea typeface="+mn-ea"/>
                          <a:cs typeface="+mn-cs"/>
                        </a:rPr>
                        <a:t>UNIQUE</a:t>
                      </a:r>
                      <a:r>
                        <a:rPr lang="fr-FR" sz="2400" b="1" kern="1200" dirty="0">
                          <a:solidFill>
                            <a:schemeClr val="tx1"/>
                          </a:solidFill>
                          <a:latin typeface="+mn-lt"/>
                          <a:ea typeface="+mn-ea"/>
                          <a:cs typeface="+mn-cs"/>
                        </a:rPr>
                        <a:t>(column1, column2...);</a:t>
                      </a:r>
                      <a:endParaRPr lang="en-US" sz="2400" b="1" kern="1200" dirty="0">
                        <a:solidFill>
                          <a:schemeClr val="tx1"/>
                        </a:solidFill>
                        <a:latin typeface="+mn-lt"/>
                        <a:ea typeface="+mn-ea"/>
                        <a:cs typeface="+mn-cs"/>
                      </a:endParaRPr>
                    </a:p>
                    <a:p>
                      <a:r>
                        <a:rPr lang="en-US" sz="2400" b="1" kern="1200" dirty="0">
                          <a:solidFill>
                            <a:schemeClr val="tx1"/>
                          </a:solidFill>
                          <a:latin typeface="+mn-lt"/>
                          <a:ea typeface="+mn-ea"/>
                          <a:cs typeface="+mn-cs"/>
                        </a:rPr>
                        <a:t> </a:t>
                      </a:r>
                      <a:r>
                        <a:rPr lang="en-US" sz="2400" b="1" kern="1200" dirty="0">
                          <a:solidFill>
                            <a:srgbClr val="0070C0"/>
                          </a:solidFill>
                          <a:latin typeface="+mn-lt"/>
                          <a:ea typeface="+mn-ea"/>
                          <a:cs typeface="+mn-cs"/>
                        </a:rPr>
                        <a:t>ADD CONSTRAINT </a:t>
                      </a:r>
                      <a:r>
                        <a:rPr lang="fr-FR" sz="2400" b="1" kern="1200" dirty="0" err="1">
                          <a:solidFill>
                            <a:srgbClr val="7030A0"/>
                          </a:solidFill>
                          <a:latin typeface="+mn-lt"/>
                          <a:ea typeface="+mn-ea"/>
                          <a:cs typeface="+mn-cs"/>
                        </a:rPr>
                        <a:t>contraint_name</a:t>
                      </a:r>
                      <a:r>
                        <a:rPr lang="fr-FR" sz="2400" b="1" kern="1200" dirty="0">
                          <a:solidFill>
                            <a:schemeClr val="tx1"/>
                          </a:solidFill>
                          <a:latin typeface="+mn-lt"/>
                          <a:ea typeface="+mn-ea"/>
                          <a:cs typeface="+mn-cs"/>
                        </a:rPr>
                        <a:t> </a:t>
                      </a:r>
                      <a:r>
                        <a:rPr lang="en-US" sz="2400" b="1" kern="1200" dirty="0">
                          <a:solidFill>
                            <a:srgbClr val="0070C0"/>
                          </a:solidFill>
                          <a:latin typeface="+mn-lt"/>
                          <a:ea typeface="+mn-ea"/>
                          <a:cs typeface="+mn-cs"/>
                        </a:rPr>
                        <a:t>PRIMARY KEY </a:t>
                      </a:r>
                      <a:r>
                        <a:rPr lang="en-US" sz="2400" b="1" kern="1200" dirty="0">
                          <a:solidFill>
                            <a:schemeClr val="tx1"/>
                          </a:solidFill>
                          <a:latin typeface="+mn-lt"/>
                          <a:ea typeface="+mn-ea"/>
                          <a:cs typeface="+mn-cs"/>
                        </a:rPr>
                        <a:t>(column1, column2...);</a:t>
                      </a: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ALTER TABLE </a:t>
                      </a:r>
                      <a:r>
                        <a:rPr lang="en-US" sz="2400" b="1" kern="1200" dirty="0">
                          <a:solidFill>
                            <a:srgbClr val="7030A0"/>
                          </a:solidFill>
                          <a:latin typeface="+mn-lt"/>
                          <a:ea typeface="+mn-ea"/>
                          <a:cs typeface="+mn-cs"/>
                        </a:rPr>
                        <a:t>Customers</a:t>
                      </a:r>
                      <a:r>
                        <a:rPr lang="en-US" sz="2400" b="1" kern="1200" dirty="0">
                          <a:solidFill>
                            <a:schemeClr val="tx1"/>
                          </a:solidFill>
                          <a:latin typeface="+mn-lt"/>
                          <a:ea typeface="+mn-ea"/>
                          <a:cs typeface="+mn-cs"/>
                        </a:rPr>
                        <a:t> </a:t>
                      </a:r>
                      <a:r>
                        <a:rPr lang="en-US" sz="2400" b="1" kern="1200" dirty="0">
                          <a:solidFill>
                            <a:srgbClr val="0070C0"/>
                          </a:solidFill>
                          <a:latin typeface="+mn-lt"/>
                          <a:ea typeface="+mn-ea"/>
                          <a:cs typeface="+mn-cs"/>
                        </a:rPr>
                        <a:t>ADD</a:t>
                      </a:r>
                      <a:r>
                        <a:rPr lang="en-US" sz="2400" b="1" kern="1200" dirty="0">
                          <a:solidFill>
                            <a:schemeClr val="tx1"/>
                          </a:solidFill>
                          <a:latin typeface="+mn-lt"/>
                          <a:ea typeface="+mn-ea"/>
                          <a:cs typeface="+mn-cs"/>
                        </a:rPr>
                        <a:t> </a:t>
                      </a:r>
                      <a:r>
                        <a:rPr lang="en-US" sz="2400" b="1" kern="1200" dirty="0" err="1">
                          <a:solidFill>
                            <a:srgbClr val="7030A0"/>
                          </a:solidFill>
                          <a:latin typeface="+mn-lt"/>
                          <a:ea typeface="+mn-ea"/>
                          <a:cs typeface="+mn-cs"/>
                        </a:rPr>
                        <a:t>SecurityNo</a:t>
                      </a:r>
                      <a:r>
                        <a:rPr lang="en-US" sz="2400" b="1" kern="1200" dirty="0">
                          <a:solidFill>
                            <a:schemeClr val="tx1"/>
                          </a:solidFill>
                          <a:latin typeface="+mn-lt"/>
                          <a:ea typeface="+mn-ea"/>
                          <a:cs typeface="+mn-cs"/>
                        </a:rPr>
                        <a:t> varchar(12) not null;</a:t>
                      </a:r>
                    </a:p>
                    <a:p>
                      <a:endParaRPr lang="en-US" sz="2400" b="1" kern="1200" dirty="0">
                        <a:solidFill>
                          <a:schemeClr val="tx1"/>
                        </a:solidFill>
                        <a:latin typeface="+mn-lt"/>
                        <a:ea typeface="+mn-ea"/>
                        <a:cs typeface="+mn-cs"/>
                      </a:endParaRPr>
                    </a:p>
                    <a:p>
                      <a:r>
                        <a:rPr lang="en-US" sz="2400" b="1" kern="1200" dirty="0">
                          <a:solidFill>
                            <a:srgbClr val="0070C0"/>
                          </a:solidFill>
                          <a:latin typeface="+mn-lt"/>
                          <a:ea typeface="+mn-ea"/>
                          <a:cs typeface="+mn-cs"/>
                        </a:rPr>
                        <a:t>ALTER TABLE </a:t>
                      </a:r>
                      <a:r>
                        <a:rPr lang="en-US" sz="2400" b="1" kern="1200" dirty="0">
                          <a:solidFill>
                            <a:srgbClr val="7030A0"/>
                          </a:solidFill>
                          <a:latin typeface="+mn-lt"/>
                          <a:ea typeface="+mn-ea"/>
                          <a:cs typeface="+mn-cs"/>
                        </a:rPr>
                        <a:t>Customers </a:t>
                      </a:r>
                      <a:r>
                        <a:rPr lang="en-US" sz="2400" b="1" kern="1200" dirty="0">
                          <a:solidFill>
                            <a:srgbClr val="0070C0"/>
                          </a:solidFill>
                          <a:latin typeface="+mn-lt"/>
                          <a:ea typeface="+mn-ea"/>
                          <a:cs typeface="+mn-cs"/>
                        </a:rPr>
                        <a:t>MODIFY COLUMN</a:t>
                      </a:r>
                      <a:r>
                        <a:rPr lang="en-US" sz="2400" b="1" kern="1200" dirty="0">
                          <a:solidFill>
                            <a:schemeClr val="tx1"/>
                          </a:solidFill>
                          <a:latin typeface="+mn-lt"/>
                          <a:ea typeface="+mn-ea"/>
                          <a:cs typeface="+mn-cs"/>
                        </a:rPr>
                        <a:t> </a:t>
                      </a:r>
                      <a:r>
                        <a:rPr lang="en-US" sz="2400" b="1" kern="1200" dirty="0">
                          <a:solidFill>
                            <a:srgbClr val="7030A0"/>
                          </a:solidFill>
                          <a:latin typeface="+mn-lt"/>
                          <a:ea typeface="+mn-ea"/>
                          <a:cs typeface="+mn-cs"/>
                        </a:rPr>
                        <a:t>Address</a:t>
                      </a:r>
                      <a:r>
                        <a:rPr lang="en-US" sz="2400" b="1" kern="1200" dirty="0">
                          <a:solidFill>
                            <a:schemeClr val="tx1"/>
                          </a:solidFill>
                          <a:latin typeface="+mn-lt"/>
                          <a:ea typeface="+mn-ea"/>
                          <a:cs typeface="+mn-cs"/>
                        </a:rPr>
                        <a:t> varchar(50);</a:t>
                      </a:r>
                    </a:p>
                    <a:p>
                      <a:endParaRPr lang="en-US" sz="2400" b="1" kern="1200" dirty="0">
                        <a:solidFill>
                          <a:schemeClr val="tx1"/>
                        </a:solidFill>
                        <a:latin typeface="+mn-lt"/>
                        <a:ea typeface="+mn-ea"/>
                        <a:cs typeface="+mn-cs"/>
                      </a:endParaRPr>
                    </a:p>
                    <a:p>
                      <a:r>
                        <a:rPr lang="fr-FR" sz="2400" b="1" kern="1200" dirty="0">
                          <a:solidFill>
                            <a:srgbClr val="0070C0"/>
                          </a:solidFill>
                          <a:latin typeface="+mn-lt"/>
                          <a:ea typeface="+mn-ea"/>
                          <a:cs typeface="+mn-cs"/>
                        </a:rPr>
                        <a:t>ALTER TABLE </a:t>
                      </a:r>
                      <a:r>
                        <a:rPr lang="en-US" sz="2400" b="1" kern="1200" dirty="0">
                          <a:solidFill>
                            <a:srgbClr val="7030A0"/>
                          </a:solidFill>
                          <a:latin typeface="+mn-lt"/>
                          <a:ea typeface="+mn-ea"/>
                          <a:cs typeface="+mn-cs"/>
                        </a:rPr>
                        <a:t>Customers </a:t>
                      </a:r>
                      <a:r>
                        <a:rPr lang="fr-FR" sz="2400" b="1" kern="1200" dirty="0">
                          <a:solidFill>
                            <a:srgbClr val="0070C0"/>
                          </a:solidFill>
                          <a:latin typeface="+mn-lt"/>
                          <a:ea typeface="+mn-ea"/>
                          <a:cs typeface="+mn-cs"/>
                        </a:rPr>
                        <a:t>ADD CONSTRAINT</a:t>
                      </a:r>
                      <a:r>
                        <a:rPr lang="fr-FR" sz="2400" dirty="0">
                          <a:solidFill>
                            <a:schemeClr val="tx1"/>
                          </a:solidFill>
                        </a:rPr>
                        <a:t> </a:t>
                      </a:r>
                      <a:r>
                        <a:rPr lang="fr-FR" sz="2400" b="1" kern="1200" dirty="0" err="1">
                          <a:solidFill>
                            <a:srgbClr val="7030A0"/>
                          </a:solidFill>
                          <a:latin typeface="+mn-lt"/>
                          <a:ea typeface="+mn-ea"/>
                          <a:cs typeface="+mn-cs"/>
                        </a:rPr>
                        <a:t>UniSeNo</a:t>
                      </a:r>
                      <a:r>
                        <a:rPr lang="fr-FR" sz="2400" dirty="0">
                          <a:solidFill>
                            <a:schemeClr val="tx1"/>
                          </a:solidFill>
                        </a:rPr>
                        <a:t> </a:t>
                      </a:r>
                      <a:r>
                        <a:rPr lang="fr-FR" sz="2400" b="1" kern="1200" dirty="0">
                          <a:solidFill>
                            <a:srgbClr val="0070C0"/>
                          </a:solidFill>
                          <a:latin typeface="+mn-lt"/>
                          <a:ea typeface="+mn-ea"/>
                          <a:cs typeface="+mn-cs"/>
                        </a:rPr>
                        <a:t>UNIQUE</a:t>
                      </a:r>
                      <a:r>
                        <a:rPr lang="fr-FR" sz="2400" dirty="0">
                          <a:solidFill>
                            <a:schemeClr val="tx1"/>
                          </a:solidFill>
                        </a:rPr>
                        <a:t>(</a:t>
                      </a:r>
                      <a:r>
                        <a:rPr lang="fr-FR" sz="2400" b="1" kern="1200" dirty="0" err="1">
                          <a:solidFill>
                            <a:srgbClr val="7030A0"/>
                          </a:solidFill>
                          <a:latin typeface="+mn-lt"/>
                          <a:ea typeface="+mn-ea"/>
                          <a:cs typeface="+mn-cs"/>
                        </a:rPr>
                        <a:t>SecurityNo</a:t>
                      </a:r>
                      <a:r>
                        <a:rPr lang="fr-FR" sz="2400" dirty="0">
                          <a:solidFill>
                            <a:schemeClr val="tx1"/>
                          </a:solidFill>
                        </a:rPr>
                        <a:t>);</a:t>
                      </a:r>
                    </a:p>
                    <a:p>
                      <a:endParaRPr lang="fr-FR" sz="2400" dirty="0">
                        <a:solidFill>
                          <a:schemeClr val="tx1"/>
                        </a:solidFill>
                      </a:endParaRPr>
                    </a:p>
                    <a:p>
                      <a:r>
                        <a:rPr lang="fr-FR" sz="2400" b="1" kern="1200" dirty="0">
                          <a:solidFill>
                            <a:srgbClr val="0070C0"/>
                          </a:solidFill>
                          <a:latin typeface="+mn-lt"/>
                          <a:ea typeface="+mn-ea"/>
                          <a:cs typeface="+mn-cs"/>
                        </a:rPr>
                        <a:t>ALTER TABLE </a:t>
                      </a:r>
                      <a:r>
                        <a:rPr lang="en-US" sz="2400" b="1" kern="1200" dirty="0">
                          <a:solidFill>
                            <a:srgbClr val="7030A0"/>
                          </a:solidFill>
                          <a:latin typeface="+mn-lt"/>
                          <a:ea typeface="+mn-ea"/>
                          <a:cs typeface="+mn-cs"/>
                        </a:rPr>
                        <a:t>Customers </a:t>
                      </a:r>
                      <a:r>
                        <a:rPr lang="en-US" sz="2400" b="1" kern="1200" dirty="0">
                          <a:solidFill>
                            <a:srgbClr val="0070C0"/>
                          </a:solidFill>
                          <a:latin typeface="+mn-lt"/>
                          <a:ea typeface="+mn-ea"/>
                          <a:cs typeface="+mn-cs"/>
                        </a:rPr>
                        <a:t>DROP CONSTRAINT </a:t>
                      </a:r>
                      <a:r>
                        <a:rPr lang="fr-FR" sz="2400" b="1" kern="1200" dirty="0" err="1">
                          <a:solidFill>
                            <a:srgbClr val="7030A0"/>
                          </a:solidFill>
                          <a:latin typeface="+mn-lt"/>
                          <a:ea typeface="+mn-ea"/>
                          <a:cs typeface="+mn-cs"/>
                        </a:rPr>
                        <a:t>UniSeNo</a:t>
                      </a:r>
                      <a:r>
                        <a:rPr lang="en-US" sz="2400" dirty="0">
                          <a:solidFill>
                            <a:schemeClr val="tx1"/>
                          </a:solidFill>
                        </a:rPr>
                        <a:t>;</a:t>
                      </a:r>
                      <a:endParaRPr lang="en-US" sz="2400" b="1" kern="1200" dirty="0">
                        <a:solidFill>
                          <a:schemeClr val="tx1"/>
                        </a:solidFill>
                        <a:latin typeface="+mn-lt"/>
                        <a:ea typeface="+mn-ea"/>
                        <a:cs typeface="+mn-cs"/>
                      </a:endParaRPr>
                    </a:p>
                    <a:p>
                      <a:endParaRPr lang="en-US" sz="2400" b="1"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2751474050"/>
                  </a:ext>
                </a:extLst>
              </a:tr>
            </a:tbl>
          </a:graphicData>
        </a:graphic>
      </p:graphicFrame>
    </p:spTree>
    <p:extLst>
      <p:ext uri="{BB962C8B-B14F-4D97-AF65-F5344CB8AC3E}">
        <p14:creationId xmlns:p14="http://schemas.microsoft.com/office/powerpoint/2010/main" val="958580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DDL – DROP TABLE</a:t>
            </a:r>
          </a:p>
        </p:txBody>
      </p:sp>
      <p:sp>
        <p:nvSpPr>
          <p:cNvPr id="3" name="Content Placeholder 2"/>
          <p:cNvSpPr>
            <a:spLocks noGrp="1"/>
          </p:cNvSpPr>
          <p:nvPr>
            <p:ph idx="1"/>
          </p:nvPr>
        </p:nvSpPr>
        <p:spPr>
          <a:xfrm>
            <a:off x="608076" y="667513"/>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515961541"/>
              </p:ext>
            </p:extLst>
          </p:nvPr>
        </p:nvGraphicFramePr>
        <p:xfrm>
          <a:off x="608076" y="719665"/>
          <a:ext cx="10761888" cy="5219317"/>
        </p:xfrm>
        <a:graphic>
          <a:graphicData uri="http://schemas.openxmlformats.org/drawingml/2006/table">
            <a:tbl>
              <a:tblPr firstRow="1" bandRow="1">
                <a:tableStyleId>{5C22544A-7EE6-4342-B048-85BDC9FD1C3A}</a:tableStyleId>
              </a:tblPr>
              <a:tblGrid>
                <a:gridCol w="5238542">
                  <a:extLst>
                    <a:ext uri="{9D8B030D-6E8A-4147-A177-3AD203B41FA5}">
                      <a16:colId xmlns:a16="http://schemas.microsoft.com/office/drawing/2014/main" val="4228604360"/>
                    </a:ext>
                  </a:extLst>
                </a:gridCol>
                <a:gridCol w="5523346">
                  <a:extLst>
                    <a:ext uri="{9D8B030D-6E8A-4147-A177-3AD203B41FA5}">
                      <a16:colId xmlns:a16="http://schemas.microsoft.com/office/drawing/2014/main" val="1522212779"/>
                    </a:ext>
                  </a:extLst>
                </a:gridCol>
              </a:tblGrid>
              <a:tr h="5219317">
                <a:tc>
                  <a:txBody>
                    <a:bodyPr/>
                    <a:lstStyle/>
                    <a:p>
                      <a:r>
                        <a:rPr lang="en-US" sz="2400" b="1" kern="1200" dirty="0">
                          <a:solidFill>
                            <a:schemeClr val="tx1"/>
                          </a:solidFill>
                          <a:latin typeface="+mn-lt"/>
                          <a:ea typeface="+mn-ea"/>
                          <a:cs typeface="+mn-cs"/>
                        </a:rPr>
                        <a:t>Syntax:</a:t>
                      </a:r>
                    </a:p>
                    <a:p>
                      <a:r>
                        <a:rPr lang="en-US" sz="2400" b="1" kern="1200" dirty="0">
                          <a:solidFill>
                            <a:srgbClr val="0070C0"/>
                          </a:solidFill>
                          <a:latin typeface="+mn-lt"/>
                          <a:ea typeface="+mn-ea"/>
                          <a:cs typeface="+mn-cs"/>
                        </a:rPr>
                        <a:t>DROP TABLE </a:t>
                      </a:r>
                      <a:r>
                        <a:rPr lang="en-US" sz="2400" b="1" kern="1200" dirty="0" err="1">
                          <a:solidFill>
                            <a:srgbClr val="7030A0"/>
                          </a:solidFill>
                          <a:latin typeface="+mn-lt"/>
                          <a:ea typeface="+mn-ea"/>
                          <a:cs typeface="+mn-cs"/>
                        </a:rPr>
                        <a:t>table_name</a:t>
                      </a:r>
                      <a:endParaRPr lang="en-US" sz="2400" b="1" kern="1200" dirty="0">
                        <a:solidFill>
                          <a:srgbClr val="7030A0"/>
                        </a:solidFill>
                        <a:latin typeface="+mn-lt"/>
                        <a:ea typeface="+mn-ea"/>
                        <a:cs typeface="+mn-cs"/>
                      </a:endParaRPr>
                    </a:p>
                    <a:p>
                      <a:r>
                        <a:rPr lang="en-US" sz="2400" b="1" kern="1200" dirty="0">
                          <a:solidFill>
                            <a:schemeClr val="tx1"/>
                          </a:solidFill>
                          <a:latin typeface="+mn-lt"/>
                          <a:ea typeface="+mn-ea"/>
                          <a:cs typeface="+mn-cs"/>
                        </a:rPr>
                        <a:t>   </a:t>
                      </a: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DROP TABLE </a:t>
                      </a:r>
                      <a:r>
                        <a:rPr lang="en-US" sz="2400" b="1" kern="1200" dirty="0">
                          <a:solidFill>
                            <a:srgbClr val="7030A0"/>
                          </a:solidFill>
                          <a:latin typeface="+mn-lt"/>
                          <a:ea typeface="+mn-ea"/>
                          <a:cs typeface="+mn-cs"/>
                        </a:rPr>
                        <a:t>Customers</a:t>
                      </a:r>
                      <a:endParaRPr lang="en-US" sz="2400" b="1"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2751474050"/>
                  </a:ext>
                </a:extLst>
              </a:tr>
            </a:tbl>
          </a:graphicData>
        </a:graphic>
      </p:graphicFrame>
    </p:spTree>
    <p:extLst>
      <p:ext uri="{BB962C8B-B14F-4D97-AF65-F5344CB8AC3E}">
        <p14:creationId xmlns:p14="http://schemas.microsoft.com/office/powerpoint/2010/main" val="383603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DDL – VIEW : CREARE ALTER DROP</a:t>
            </a:r>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128800703"/>
              </p:ext>
            </p:extLst>
          </p:nvPr>
        </p:nvGraphicFramePr>
        <p:xfrm>
          <a:off x="634053" y="1298589"/>
          <a:ext cx="11417669" cy="4671221"/>
        </p:xfrm>
        <a:graphic>
          <a:graphicData uri="http://schemas.openxmlformats.org/drawingml/2006/table">
            <a:tbl>
              <a:tblPr firstRow="1" bandRow="1">
                <a:tableStyleId>{5C22544A-7EE6-4342-B048-85BDC9FD1C3A}</a:tableStyleId>
              </a:tblPr>
              <a:tblGrid>
                <a:gridCol w="5404798">
                  <a:extLst>
                    <a:ext uri="{9D8B030D-6E8A-4147-A177-3AD203B41FA5}">
                      <a16:colId xmlns:a16="http://schemas.microsoft.com/office/drawing/2014/main" val="4228604360"/>
                    </a:ext>
                  </a:extLst>
                </a:gridCol>
                <a:gridCol w="6012871">
                  <a:extLst>
                    <a:ext uri="{9D8B030D-6E8A-4147-A177-3AD203B41FA5}">
                      <a16:colId xmlns:a16="http://schemas.microsoft.com/office/drawing/2014/main" val="1522212779"/>
                    </a:ext>
                  </a:extLst>
                </a:gridCol>
              </a:tblGrid>
              <a:tr h="4671221">
                <a:tc>
                  <a:txBody>
                    <a:bodyPr/>
                    <a:lstStyle/>
                    <a:p>
                      <a:pPr algn="l"/>
                      <a:r>
                        <a:rPr lang="en-US" sz="2400" b="1" kern="1200" dirty="0">
                          <a:solidFill>
                            <a:schemeClr val="tx1"/>
                          </a:solidFill>
                          <a:latin typeface="+mn-lt"/>
                          <a:ea typeface="+mn-ea"/>
                          <a:cs typeface="+mn-cs"/>
                        </a:rPr>
                        <a:t>Syntax:</a:t>
                      </a:r>
                    </a:p>
                    <a:p>
                      <a:pPr algn="l"/>
                      <a:r>
                        <a:rPr lang="en-US" sz="2400" b="1" kern="1200" dirty="0">
                          <a:solidFill>
                            <a:srgbClr val="0070C0"/>
                          </a:solidFill>
                          <a:latin typeface="+mn-lt"/>
                          <a:ea typeface="+mn-ea"/>
                          <a:cs typeface="+mn-cs"/>
                        </a:rPr>
                        <a:t>CREATE VIEW </a:t>
                      </a:r>
                      <a:r>
                        <a:rPr lang="en-US" sz="2400" dirty="0" err="1">
                          <a:solidFill>
                            <a:srgbClr val="7030A0"/>
                          </a:solidFill>
                        </a:rPr>
                        <a:t>view_name</a:t>
                      </a:r>
                      <a:r>
                        <a:rPr lang="en-US" sz="2400" dirty="0">
                          <a:solidFill>
                            <a:srgbClr val="7030A0"/>
                          </a:solidFill>
                        </a:rPr>
                        <a:t> </a:t>
                      </a:r>
                      <a:r>
                        <a:rPr lang="en-US" sz="2400" b="1" kern="1200" dirty="0">
                          <a:solidFill>
                            <a:srgbClr val="0070C0"/>
                          </a:solidFill>
                          <a:latin typeface="+mn-lt"/>
                          <a:ea typeface="+mn-ea"/>
                          <a:cs typeface="+mn-cs"/>
                        </a:rPr>
                        <a:t>AS</a:t>
                      </a:r>
                      <a:r>
                        <a:rPr lang="en-US" sz="2400" dirty="0">
                          <a:solidFill>
                            <a:schemeClr val="tx1"/>
                          </a:solidFill>
                        </a:rPr>
                        <a:t> </a:t>
                      </a:r>
                      <a:r>
                        <a:rPr lang="en-US" sz="2400" b="1" kern="1200" dirty="0">
                          <a:solidFill>
                            <a:srgbClr val="0070C0"/>
                          </a:solidFill>
                          <a:latin typeface="+mn-lt"/>
                          <a:ea typeface="+mn-ea"/>
                          <a:cs typeface="+mn-cs"/>
                        </a:rPr>
                        <a:t>SELECT </a:t>
                      </a:r>
                      <a:r>
                        <a:rPr lang="en-US" sz="2400" b="0" kern="1200" dirty="0">
                          <a:solidFill>
                            <a:srgbClr val="7030A0"/>
                          </a:solidFill>
                          <a:latin typeface="+mn-lt"/>
                          <a:ea typeface="+mn-ea"/>
                          <a:cs typeface="+mn-cs"/>
                        </a:rPr>
                        <a:t>column1, column2..... </a:t>
                      </a:r>
                      <a:r>
                        <a:rPr lang="en-US" sz="2400" b="1" kern="1200" dirty="0">
                          <a:solidFill>
                            <a:srgbClr val="0070C0"/>
                          </a:solidFill>
                          <a:latin typeface="+mn-lt"/>
                          <a:ea typeface="+mn-ea"/>
                          <a:cs typeface="+mn-cs"/>
                        </a:rPr>
                        <a:t>FROM</a:t>
                      </a:r>
                      <a:r>
                        <a:rPr lang="en-US" sz="2400" b="0" kern="1200" dirty="0">
                          <a:solidFill>
                            <a:srgbClr val="00B0F0"/>
                          </a:solidFill>
                          <a:latin typeface="+mn-lt"/>
                          <a:ea typeface="+mn-ea"/>
                          <a:cs typeface="+mn-cs"/>
                        </a:rPr>
                        <a:t> </a:t>
                      </a:r>
                      <a:r>
                        <a:rPr lang="en-US" sz="2400" b="0" kern="1200" dirty="0" err="1">
                          <a:solidFill>
                            <a:srgbClr val="7030A0"/>
                          </a:solidFill>
                          <a:latin typeface="+mn-lt"/>
                          <a:ea typeface="+mn-ea"/>
                          <a:cs typeface="+mn-cs"/>
                        </a:rPr>
                        <a:t>table_name</a:t>
                      </a:r>
                      <a:r>
                        <a:rPr lang="en-US" sz="2400" b="0" kern="1200" dirty="0">
                          <a:solidFill>
                            <a:srgbClr val="7030A0"/>
                          </a:solidFill>
                          <a:latin typeface="+mn-lt"/>
                          <a:ea typeface="+mn-ea"/>
                          <a:cs typeface="+mn-cs"/>
                        </a:rPr>
                        <a:t> </a:t>
                      </a:r>
                    </a:p>
                    <a:p>
                      <a:pPr algn="l"/>
                      <a:r>
                        <a:rPr lang="en-US" sz="2400" b="1" kern="1200" dirty="0">
                          <a:solidFill>
                            <a:srgbClr val="0070C0"/>
                          </a:solidFill>
                          <a:latin typeface="+mn-lt"/>
                          <a:ea typeface="+mn-ea"/>
                          <a:cs typeface="+mn-cs"/>
                        </a:rPr>
                        <a:t>WHERE</a:t>
                      </a:r>
                      <a:r>
                        <a:rPr lang="en-US" sz="2400" b="0" kern="1200" dirty="0">
                          <a:solidFill>
                            <a:srgbClr val="00B0F0"/>
                          </a:solidFill>
                          <a:latin typeface="+mn-lt"/>
                          <a:ea typeface="+mn-ea"/>
                          <a:cs typeface="+mn-cs"/>
                        </a:rPr>
                        <a:t> </a:t>
                      </a:r>
                      <a:r>
                        <a:rPr lang="en-US" sz="2400" b="0" kern="1200" dirty="0">
                          <a:solidFill>
                            <a:srgbClr val="7030A0"/>
                          </a:solidFill>
                          <a:latin typeface="+mn-lt"/>
                          <a:ea typeface="+mn-ea"/>
                          <a:cs typeface="+mn-cs"/>
                        </a:rPr>
                        <a:t>&lt;condition&gt;</a:t>
                      </a:r>
                    </a:p>
                    <a:p>
                      <a:pPr algn="l"/>
                      <a:endParaRPr lang="en-US" sz="2400" b="0" kern="1200" dirty="0">
                        <a:solidFill>
                          <a:srgbClr val="7030A0"/>
                        </a:solidFill>
                        <a:latin typeface="+mn-lt"/>
                        <a:ea typeface="+mn-ea"/>
                        <a:cs typeface="+mn-cs"/>
                      </a:endParaRPr>
                    </a:p>
                    <a:p>
                      <a:pPr algn="l"/>
                      <a:r>
                        <a:rPr lang="en-US" sz="2400" b="1" kern="1200" dirty="0">
                          <a:solidFill>
                            <a:srgbClr val="0070C0"/>
                          </a:solidFill>
                          <a:latin typeface="+mn-lt"/>
                          <a:ea typeface="+mn-ea"/>
                          <a:cs typeface="+mn-cs"/>
                        </a:rPr>
                        <a:t>ALTER VIEW </a:t>
                      </a:r>
                      <a:r>
                        <a:rPr lang="en-US" sz="2400" dirty="0" err="1">
                          <a:solidFill>
                            <a:srgbClr val="7030A0"/>
                          </a:solidFill>
                        </a:rPr>
                        <a:t>view_name</a:t>
                      </a:r>
                      <a:r>
                        <a:rPr lang="en-US" sz="2400" dirty="0">
                          <a:solidFill>
                            <a:srgbClr val="7030A0"/>
                          </a:solidFill>
                        </a:rPr>
                        <a:t> </a:t>
                      </a:r>
                      <a:r>
                        <a:rPr lang="en-US" sz="2400" b="1" kern="1200" dirty="0">
                          <a:solidFill>
                            <a:srgbClr val="0070C0"/>
                          </a:solidFill>
                          <a:latin typeface="+mn-lt"/>
                          <a:ea typeface="+mn-ea"/>
                          <a:cs typeface="+mn-cs"/>
                        </a:rPr>
                        <a:t>AS</a:t>
                      </a:r>
                      <a:r>
                        <a:rPr lang="en-US" sz="2400" dirty="0">
                          <a:solidFill>
                            <a:schemeClr val="tx1"/>
                          </a:solidFill>
                        </a:rPr>
                        <a:t> </a:t>
                      </a:r>
                      <a:r>
                        <a:rPr lang="en-US" sz="2400" b="1" kern="1200" dirty="0">
                          <a:solidFill>
                            <a:srgbClr val="0070C0"/>
                          </a:solidFill>
                          <a:latin typeface="+mn-lt"/>
                          <a:ea typeface="+mn-ea"/>
                          <a:cs typeface="+mn-cs"/>
                        </a:rPr>
                        <a:t>SELECT </a:t>
                      </a:r>
                      <a:r>
                        <a:rPr lang="en-US" sz="2400" b="0" kern="1200" dirty="0">
                          <a:solidFill>
                            <a:srgbClr val="7030A0"/>
                          </a:solidFill>
                          <a:latin typeface="+mn-lt"/>
                          <a:ea typeface="+mn-ea"/>
                          <a:cs typeface="+mn-cs"/>
                        </a:rPr>
                        <a:t>column1, column2..... </a:t>
                      </a:r>
                      <a:r>
                        <a:rPr lang="en-US" sz="2400" b="1" kern="1200" dirty="0">
                          <a:solidFill>
                            <a:srgbClr val="0070C0"/>
                          </a:solidFill>
                          <a:latin typeface="+mn-lt"/>
                          <a:ea typeface="+mn-ea"/>
                          <a:cs typeface="+mn-cs"/>
                        </a:rPr>
                        <a:t>FROM</a:t>
                      </a:r>
                      <a:r>
                        <a:rPr lang="en-US" sz="2400" b="0" kern="1200" dirty="0">
                          <a:solidFill>
                            <a:srgbClr val="00B0F0"/>
                          </a:solidFill>
                          <a:latin typeface="+mn-lt"/>
                          <a:ea typeface="+mn-ea"/>
                          <a:cs typeface="+mn-cs"/>
                        </a:rPr>
                        <a:t> </a:t>
                      </a:r>
                      <a:r>
                        <a:rPr lang="en-US" sz="2400" b="0" kern="1200" dirty="0" err="1">
                          <a:solidFill>
                            <a:srgbClr val="7030A0"/>
                          </a:solidFill>
                          <a:latin typeface="+mn-lt"/>
                          <a:ea typeface="+mn-ea"/>
                          <a:cs typeface="+mn-cs"/>
                        </a:rPr>
                        <a:t>table_name</a:t>
                      </a:r>
                      <a:r>
                        <a:rPr lang="en-US" sz="2400" b="0" kern="1200" dirty="0">
                          <a:solidFill>
                            <a:srgbClr val="7030A0"/>
                          </a:solidFill>
                          <a:latin typeface="+mn-lt"/>
                          <a:ea typeface="+mn-ea"/>
                          <a:cs typeface="+mn-cs"/>
                        </a:rPr>
                        <a:t> </a:t>
                      </a:r>
                    </a:p>
                    <a:p>
                      <a:pPr algn="l"/>
                      <a:r>
                        <a:rPr lang="en-US" sz="2400" b="1" kern="1200" dirty="0">
                          <a:solidFill>
                            <a:srgbClr val="0070C0"/>
                          </a:solidFill>
                          <a:latin typeface="+mn-lt"/>
                          <a:ea typeface="+mn-ea"/>
                          <a:cs typeface="+mn-cs"/>
                        </a:rPr>
                        <a:t>WHERE</a:t>
                      </a:r>
                      <a:r>
                        <a:rPr lang="en-US" sz="2400" b="0" kern="1200" dirty="0">
                          <a:solidFill>
                            <a:srgbClr val="00B0F0"/>
                          </a:solidFill>
                          <a:latin typeface="+mn-lt"/>
                          <a:ea typeface="+mn-ea"/>
                          <a:cs typeface="+mn-cs"/>
                        </a:rPr>
                        <a:t> </a:t>
                      </a:r>
                      <a:r>
                        <a:rPr lang="en-US" sz="2400" b="0" kern="1200" dirty="0">
                          <a:solidFill>
                            <a:srgbClr val="7030A0"/>
                          </a:solidFill>
                          <a:latin typeface="+mn-lt"/>
                          <a:ea typeface="+mn-ea"/>
                          <a:cs typeface="+mn-cs"/>
                        </a:rPr>
                        <a:t>&lt;condition&gt;</a:t>
                      </a:r>
                    </a:p>
                    <a:p>
                      <a:pPr algn="l"/>
                      <a:endParaRPr lang="en-US" sz="2400" b="0" kern="1200" dirty="0">
                        <a:solidFill>
                          <a:srgbClr val="7030A0"/>
                        </a:solidFill>
                        <a:latin typeface="+mn-lt"/>
                        <a:ea typeface="+mn-ea"/>
                        <a:cs typeface="+mn-cs"/>
                      </a:endParaRPr>
                    </a:p>
                    <a:p>
                      <a:pPr algn="l"/>
                      <a:r>
                        <a:rPr lang="en-US" sz="2400" b="1" kern="1200" dirty="0">
                          <a:solidFill>
                            <a:srgbClr val="0070C0"/>
                          </a:solidFill>
                          <a:latin typeface="+mn-lt"/>
                          <a:ea typeface="+mn-ea"/>
                          <a:cs typeface="+mn-cs"/>
                        </a:rPr>
                        <a:t>DROP VIEW </a:t>
                      </a:r>
                      <a:r>
                        <a:rPr lang="en-US" sz="2400" b="0" kern="1200" dirty="0" err="1">
                          <a:solidFill>
                            <a:srgbClr val="7030A0"/>
                          </a:solidFill>
                          <a:latin typeface="+mn-lt"/>
                          <a:ea typeface="+mn-ea"/>
                          <a:cs typeface="+mn-cs"/>
                        </a:rPr>
                        <a:t>view_name</a:t>
                      </a:r>
                      <a:endParaRPr lang="en-US" sz="2400" b="0" kern="1200" dirty="0">
                        <a:solidFill>
                          <a:srgbClr val="7030A0"/>
                        </a:solidFill>
                        <a:latin typeface="+mn-lt"/>
                        <a:ea typeface="+mn-ea"/>
                        <a:cs typeface="+mn-cs"/>
                      </a:endParaRP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CREATE VIEW </a:t>
                      </a:r>
                      <a:r>
                        <a:rPr lang="en-US" sz="2400" b="1" kern="1200" dirty="0" err="1">
                          <a:solidFill>
                            <a:srgbClr val="7030A0"/>
                          </a:solidFill>
                          <a:latin typeface="+mn-lt"/>
                          <a:ea typeface="+mn-ea"/>
                          <a:cs typeface="+mn-cs"/>
                        </a:rPr>
                        <a:t>vCustomers</a:t>
                      </a:r>
                      <a:r>
                        <a:rPr lang="en-US" sz="2400" b="1" kern="1200" dirty="0">
                          <a:solidFill>
                            <a:srgbClr val="7030A0"/>
                          </a:solidFill>
                          <a:latin typeface="+mn-lt"/>
                          <a:ea typeface="+mn-ea"/>
                          <a:cs typeface="+mn-cs"/>
                        </a:rPr>
                        <a:t> </a:t>
                      </a:r>
                      <a:r>
                        <a:rPr lang="en-US" sz="2400" b="1" kern="1200" dirty="0">
                          <a:solidFill>
                            <a:srgbClr val="0070C0"/>
                          </a:solidFill>
                          <a:latin typeface="+mn-lt"/>
                          <a:ea typeface="+mn-ea"/>
                          <a:cs typeface="+mn-cs"/>
                        </a:rPr>
                        <a:t>AS</a:t>
                      </a:r>
                    </a:p>
                    <a:p>
                      <a:r>
                        <a:rPr lang="en-US" sz="2400" b="1" kern="1200" dirty="0">
                          <a:solidFill>
                            <a:srgbClr val="0070C0"/>
                          </a:solidFill>
                          <a:latin typeface="+mn-lt"/>
                          <a:ea typeface="+mn-ea"/>
                          <a:cs typeface="+mn-cs"/>
                        </a:rPr>
                        <a:t>SELECT </a:t>
                      </a:r>
                      <a:r>
                        <a:rPr lang="en-US" sz="2400" b="0" kern="1200" dirty="0">
                          <a:solidFill>
                            <a:srgbClr val="7030A0"/>
                          </a:solidFill>
                          <a:latin typeface="+mn-lt"/>
                          <a:ea typeface="+mn-ea"/>
                          <a:cs typeface="+mn-cs"/>
                        </a:rPr>
                        <a:t>Name, Year(</a:t>
                      </a:r>
                      <a:r>
                        <a:rPr lang="en-US" sz="2400" b="0" kern="1200" dirty="0" err="1">
                          <a:solidFill>
                            <a:srgbClr val="7030A0"/>
                          </a:solidFill>
                          <a:latin typeface="+mn-lt"/>
                          <a:ea typeface="+mn-ea"/>
                          <a:cs typeface="+mn-cs"/>
                        </a:rPr>
                        <a:t>getdate</a:t>
                      </a:r>
                      <a:r>
                        <a:rPr lang="en-US" sz="2400" b="0" kern="1200" dirty="0">
                          <a:solidFill>
                            <a:srgbClr val="7030A0"/>
                          </a:solidFill>
                          <a:latin typeface="+mn-lt"/>
                          <a:ea typeface="+mn-ea"/>
                          <a:cs typeface="+mn-cs"/>
                        </a:rPr>
                        <a:t>()) - year(DOB) Age, Address</a:t>
                      </a:r>
                    </a:p>
                    <a:p>
                      <a:r>
                        <a:rPr lang="en-US" sz="2400" b="1" kern="1200" dirty="0">
                          <a:solidFill>
                            <a:srgbClr val="0070C0"/>
                          </a:solidFill>
                          <a:latin typeface="+mn-lt"/>
                          <a:ea typeface="+mn-ea"/>
                          <a:cs typeface="+mn-cs"/>
                        </a:rPr>
                        <a:t>FROM  </a:t>
                      </a:r>
                      <a:r>
                        <a:rPr lang="en-US" sz="2400" b="0" kern="1200" dirty="0">
                          <a:solidFill>
                            <a:srgbClr val="7030A0"/>
                          </a:solidFill>
                          <a:latin typeface="+mn-lt"/>
                          <a:ea typeface="+mn-ea"/>
                          <a:cs typeface="+mn-cs"/>
                        </a:rPr>
                        <a:t>Customers</a:t>
                      </a:r>
                    </a:p>
                    <a:p>
                      <a:r>
                        <a:rPr lang="en-US" sz="2400" b="1" kern="1200" dirty="0">
                          <a:solidFill>
                            <a:srgbClr val="0070C0"/>
                          </a:solidFill>
                          <a:latin typeface="+mn-lt"/>
                          <a:ea typeface="+mn-ea"/>
                          <a:cs typeface="+mn-cs"/>
                        </a:rPr>
                        <a:t>WHERE </a:t>
                      </a:r>
                      <a:r>
                        <a:rPr lang="en-US" sz="2400" b="0" kern="1200" dirty="0">
                          <a:solidFill>
                            <a:srgbClr val="7030A0"/>
                          </a:solidFill>
                          <a:latin typeface="+mn-lt"/>
                          <a:ea typeface="+mn-ea"/>
                          <a:cs typeface="+mn-cs"/>
                        </a:rPr>
                        <a:t>Gender = ‘1’</a:t>
                      </a:r>
                    </a:p>
                    <a:p>
                      <a:r>
                        <a:rPr lang="en-US" sz="2400" b="1" kern="1200" dirty="0">
                          <a:solidFill>
                            <a:srgbClr val="0070C0"/>
                          </a:solidFill>
                          <a:latin typeface="+mn-lt"/>
                          <a:ea typeface="+mn-ea"/>
                          <a:cs typeface="+mn-cs"/>
                        </a:rPr>
                        <a:t>ALTER VIEW </a:t>
                      </a:r>
                      <a:r>
                        <a:rPr lang="en-US" sz="2400" b="1" kern="1200" dirty="0" err="1">
                          <a:solidFill>
                            <a:srgbClr val="7030A0"/>
                          </a:solidFill>
                          <a:latin typeface="+mn-lt"/>
                          <a:ea typeface="+mn-ea"/>
                          <a:cs typeface="+mn-cs"/>
                        </a:rPr>
                        <a:t>vCustomers</a:t>
                      </a:r>
                      <a:r>
                        <a:rPr lang="en-US" sz="2400" b="1" kern="1200" dirty="0">
                          <a:solidFill>
                            <a:srgbClr val="7030A0"/>
                          </a:solidFill>
                          <a:latin typeface="+mn-lt"/>
                          <a:ea typeface="+mn-ea"/>
                          <a:cs typeface="+mn-cs"/>
                        </a:rPr>
                        <a:t> </a:t>
                      </a:r>
                      <a:r>
                        <a:rPr lang="en-US" sz="2400" b="1" kern="1200" dirty="0">
                          <a:solidFill>
                            <a:srgbClr val="0070C0"/>
                          </a:solidFill>
                          <a:latin typeface="+mn-lt"/>
                          <a:ea typeface="+mn-ea"/>
                          <a:cs typeface="+mn-cs"/>
                        </a:rPr>
                        <a:t>AS</a:t>
                      </a:r>
                    </a:p>
                    <a:p>
                      <a:r>
                        <a:rPr lang="en-US" sz="2400" b="1" kern="1200" dirty="0">
                          <a:solidFill>
                            <a:srgbClr val="0070C0"/>
                          </a:solidFill>
                          <a:latin typeface="+mn-lt"/>
                          <a:ea typeface="+mn-ea"/>
                          <a:cs typeface="+mn-cs"/>
                        </a:rPr>
                        <a:t>SELECT </a:t>
                      </a:r>
                      <a:r>
                        <a:rPr lang="en-US" sz="2400" b="0" kern="1200" dirty="0">
                          <a:solidFill>
                            <a:srgbClr val="7030A0"/>
                          </a:solidFill>
                          <a:latin typeface="+mn-lt"/>
                          <a:ea typeface="+mn-ea"/>
                          <a:cs typeface="+mn-cs"/>
                        </a:rPr>
                        <a:t>Name, year(</a:t>
                      </a:r>
                      <a:r>
                        <a:rPr lang="en-US" sz="2400" b="0" kern="1200" dirty="0" err="1">
                          <a:solidFill>
                            <a:srgbClr val="00B050"/>
                          </a:solidFill>
                          <a:latin typeface="+mn-lt"/>
                          <a:ea typeface="+mn-ea"/>
                          <a:cs typeface="+mn-cs"/>
                        </a:rPr>
                        <a:t>getdate</a:t>
                      </a:r>
                      <a:r>
                        <a:rPr lang="en-US" sz="2400" b="0" kern="1200" dirty="0">
                          <a:solidFill>
                            <a:srgbClr val="00B050"/>
                          </a:solidFill>
                          <a:latin typeface="+mn-lt"/>
                          <a:ea typeface="+mn-ea"/>
                          <a:cs typeface="+mn-cs"/>
                        </a:rPr>
                        <a:t>()</a:t>
                      </a:r>
                      <a:r>
                        <a:rPr lang="en-US" sz="2400" b="0" kern="1200" dirty="0">
                          <a:solidFill>
                            <a:srgbClr val="7030A0"/>
                          </a:solidFill>
                          <a:latin typeface="+mn-lt"/>
                          <a:ea typeface="+mn-ea"/>
                          <a:cs typeface="+mn-cs"/>
                        </a:rPr>
                        <a:t>) - </a:t>
                      </a:r>
                      <a:r>
                        <a:rPr lang="en-US" sz="2400" b="0" kern="1200" dirty="0">
                          <a:solidFill>
                            <a:srgbClr val="00B050"/>
                          </a:solidFill>
                          <a:latin typeface="+mn-lt"/>
                          <a:ea typeface="+mn-ea"/>
                          <a:cs typeface="+mn-cs"/>
                        </a:rPr>
                        <a:t>year</a:t>
                      </a:r>
                      <a:r>
                        <a:rPr lang="en-US" sz="2400" b="0" kern="1200" dirty="0">
                          <a:solidFill>
                            <a:srgbClr val="7030A0"/>
                          </a:solidFill>
                          <a:latin typeface="+mn-lt"/>
                          <a:ea typeface="+mn-ea"/>
                          <a:cs typeface="+mn-cs"/>
                        </a:rPr>
                        <a:t>(DOB) Age, Address, Amount</a:t>
                      </a:r>
                    </a:p>
                    <a:p>
                      <a:r>
                        <a:rPr lang="en-US" sz="2400" b="1" kern="1200" dirty="0">
                          <a:solidFill>
                            <a:srgbClr val="0070C0"/>
                          </a:solidFill>
                          <a:latin typeface="+mn-lt"/>
                          <a:ea typeface="+mn-ea"/>
                          <a:cs typeface="+mn-cs"/>
                        </a:rPr>
                        <a:t>FROM  </a:t>
                      </a:r>
                      <a:r>
                        <a:rPr lang="en-US" sz="2400" b="0" kern="1200" dirty="0">
                          <a:solidFill>
                            <a:srgbClr val="7030A0"/>
                          </a:solidFill>
                          <a:latin typeface="+mn-lt"/>
                          <a:ea typeface="+mn-ea"/>
                          <a:cs typeface="+mn-cs"/>
                        </a:rPr>
                        <a:t>Customers</a:t>
                      </a:r>
                    </a:p>
                    <a:p>
                      <a:r>
                        <a:rPr lang="en-US" sz="2400" b="1" kern="1200" dirty="0">
                          <a:solidFill>
                            <a:srgbClr val="0070C0"/>
                          </a:solidFill>
                          <a:latin typeface="+mn-lt"/>
                          <a:ea typeface="+mn-ea"/>
                          <a:cs typeface="+mn-cs"/>
                        </a:rPr>
                        <a:t>WHERE </a:t>
                      </a:r>
                      <a:r>
                        <a:rPr lang="en-US" sz="2400" b="0" kern="1200" dirty="0">
                          <a:solidFill>
                            <a:srgbClr val="7030A0"/>
                          </a:solidFill>
                          <a:latin typeface="+mn-lt"/>
                          <a:ea typeface="+mn-ea"/>
                          <a:cs typeface="+mn-cs"/>
                        </a:rPr>
                        <a:t>Gender = ‘2’</a:t>
                      </a:r>
                    </a:p>
                    <a:p>
                      <a:r>
                        <a:rPr lang="en-US" sz="2400" b="1" kern="1200" dirty="0">
                          <a:solidFill>
                            <a:srgbClr val="0070C0"/>
                          </a:solidFill>
                          <a:latin typeface="+mn-lt"/>
                          <a:ea typeface="+mn-ea"/>
                          <a:cs typeface="+mn-cs"/>
                        </a:rPr>
                        <a:t>DROP VIEW </a:t>
                      </a:r>
                      <a:r>
                        <a:rPr lang="en-US" sz="2400" b="0" kern="1200" dirty="0" err="1">
                          <a:solidFill>
                            <a:srgbClr val="7030A0"/>
                          </a:solidFill>
                          <a:latin typeface="+mn-lt"/>
                          <a:ea typeface="+mn-ea"/>
                          <a:cs typeface="+mn-cs"/>
                        </a:rPr>
                        <a:t>view_name</a:t>
                      </a:r>
                      <a:endParaRPr lang="en-US" sz="2400" b="0" kern="1200" dirty="0">
                        <a:solidFill>
                          <a:srgbClr val="7030A0"/>
                        </a:solidFill>
                        <a:latin typeface="+mn-lt"/>
                        <a:ea typeface="+mn-ea"/>
                        <a:cs typeface="+mn-cs"/>
                      </a:endParaRP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5" name="Table 4">
            <a:extLst>
              <a:ext uri="{FF2B5EF4-FFF2-40B4-BE49-F238E27FC236}">
                <a16:creationId xmlns:a16="http://schemas.microsoft.com/office/drawing/2014/main" id="{F8AD2CEC-89DE-4090-A155-EB49B7292C0D}"/>
              </a:ext>
            </a:extLst>
          </p:cNvPr>
          <p:cNvGraphicFramePr>
            <a:graphicFrameLocks noGrp="1"/>
          </p:cNvGraphicFramePr>
          <p:nvPr>
            <p:extLst>
              <p:ext uri="{D42A27DB-BD31-4B8C-83A1-F6EECF244321}">
                <p14:modId xmlns:p14="http://schemas.microsoft.com/office/powerpoint/2010/main" val="1877331852"/>
              </p:ext>
            </p:extLst>
          </p:nvPr>
        </p:nvGraphicFramePr>
        <p:xfrm>
          <a:off x="634053" y="500843"/>
          <a:ext cx="11049000" cy="822960"/>
        </p:xfrm>
        <a:graphic>
          <a:graphicData uri="http://schemas.openxmlformats.org/drawingml/2006/table">
            <a:tbl>
              <a:tblPr firstRow="1" bandRow="1">
                <a:tableStyleId>{5C22544A-7EE6-4342-B048-85BDC9FD1C3A}</a:tableStyleId>
              </a:tblPr>
              <a:tblGrid>
                <a:gridCol w="11049000">
                  <a:extLst>
                    <a:ext uri="{9D8B030D-6E8A-4147-A177-3AD203B41FA5}">
                      <a16:colId xmlns:a16="http://schemas.microsoft.com/office/drawing/2014/main" val="3189255199"/>
                    </a:ext>
                  </a:extLst>
                </a:gridCol>
              </a:tblGrid>
              <a:tr h="724902">
                <a:tc>
                  <a:txBody>
                    <a:bodyPr/>
                    <a:lstStyle/>
                    <a:p>
                      <a:r>
                        <a:rPr lang="en-US" sz="2400" b="0" i="0" dirty="0">
                          <a:solidFill>
                            <a:srgbClr val="000000"/>
                          </a:solidFill>
                          <a:effectLst/>
                          <a:latin typeface="Arial" panose="020B0604020202020204" pitchFamily="34" charset="0"/>
                        </a:rPr>
                        <a:t> Is nothing more than a SQL select statement that is stored in the database with an associated name. Can look view as virtual table</a:t>
                      </a:r>
                      <a:endParaRPr lang="en-US" sz="2400" dirty="0">
                        <a:solidFill>
                          <a:schemeClr val="tx1"/>
                        </a:solidFill>
                      </a:endParaRP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337961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DDL – STORE PROCEDUE</a:t>
            </a:r>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3148866799"/>
              </p:ext>
            </p:extLst>
          </p:nvPr>
        </p:nvGraphicFramePr>
        <p:xfrm>
          <a:off x="608076" y="1452725"/>
          <a:ext cx="10761888" cy="4486258"/>
        </p:xfrm>
        <a:graphic>
          <a:graphicData uri="http://schemas.openxmlformats.org/drawingml/2006/table">
            <a:tbl>
              <a:tblPr firstRow="1" bandRow="1">
                <a:tableStyleId>{5C22544A-7EE6-4342-B048-85BDC9FD1C3A}</a:tableStyleId>
              </a:tblPr>
              <a:tblGrid>
                <a:gridCol w="5704801">
                  <a:extLst>
                    <a:ext uri="{9D8B030D-6E8A-4147-A177-3AD203B41FA5}">
                      <a16:colId xmlns:a16="http://schemas.microsoft.com/office/drawing/2014/main" val="4228604360"/>
                    </a:ext>
                  </a:extLst>
                </a:gridCol>
                <a:gridCol w="5057087">
                  <a:extLst>
                    <a:ext uri="{9D8B030D-6E8A-4147-A177-3AD203B41FA5}">
                      <a16:colId xmlns:a16="http://schemas.microsoft.com/office/drawing/2014/main" val="1522212779"/>
                    </a:ext>
                  </a:extLst>
                </a:gridCol>
              </a:tblGrid>
              <a:tr h="4486258">
                <a:tc>
                  <a:txBody>
                    <a:bodyPr/>
                    <a:lstStyle/>
                    <a:p>
                      <a:pPr algn="l"/>
                      <a:r>
                        <a:rPr lang="en-US" sz="2400" b="1" kern="1200" dirty="0">
                          <a:solidFill>
                            <a:schemeClr val="tx1"/>
                          </a:solidFill>
                          <a:latin typeface="+mn-lt"/>
                          <a:ea typeface="+mn-ea"/>
                          <a:cs typeface="+mn-cs"/>
                        </a:rPr>
                        <a:t>Syntax:</a:t>
                      </a:r>
                    </a:p>
                    <a:p>
                      <a:pPr algn="l"/>
                      <a:r>
                        <a:rPr lang="en-US" sz="2400" b="1" kern="1200" dirty="0">
                          <a:solidFill>
                            <a:srgbClr val="0070C0"/>
                          </a:solidFill>
                          <a:latin typeface="+mn-lt"/>
                          <a:ea typeface="+mn-ea"/>
                          <a:cs typeface="+mn-cs"/>
                        </a:rPr>
                        <a:t>CREATE PROCEDUE </a:t>
                      </a:r>
                      <a:r>
                        <a:rPr lang="en-US" sz="2400" b="1" kern="1200" dirty="0">
                          <a:solidFill>
                            <a:srgbClr val="7030A0"/>
                          </a:solidFill>
                          <a:latin typeface="+mn-lt"/>
                          <a:ea typeface="+mn-ea"/>
                          <a:cs typeface="+mn-cs"/>
                        </a:rPr>
                        <a:t>&lt;</a:t>
                      </a:r>
                      <a:r>
                        <a:rPr lang="en-US" sz="2400" b="1" kern="1200" dirty="0" err="1">
                          <a:solidFill>
                            <a:srgbClr val="7030A0"/>
                          </a:solidFill>
                          <a:latin typeface="+mn-lt"/>
                          <a:ea typeface="+mn-ea"/>
                          <a:cs typeface="+mn-cs"/>
                        </a:rPr>
                        <a:t>procedure_Name</a:t>
                      </a:r>
                      <a:r>
                        <a:rPr lang="en-US" sz="2400" b="1" kern="1200" dirty="0">
                          <a:solidFill>
                            <a:srgbClr val="7030A0"/>
                          </a:solidFill>
                          <a:latin typeface="+mn-lt"/>
                          <a:ea typeface="+mn-ea"/>
                          <a:cs typeface="+mn-cs"/>
                        </a:rPr>
                        <a:t>&gt; para_name1 </a:t>
                      </a:r>
                      <a:r>
                        <a:rPr lang="en-US" sz="2400" dirty="0">
                          <a:solidFill>
                            <a:schemeClr val="tx1"/>
                          </a:solidFill>
                        </a:rPr>
                        <a:t>datatype, </a:t>
                      </a:r>
                      <a:r>
                        <a:rPr lang="en-US" sz="2400" b="1" kern="1200" dirty="0">
                          <a:solidFill>
                            <a:srgbClr val="7030A0"/>
                          </a:solidFill>
                          <a:latin typeface="+mn-lt"/>
                          <a:ea typeface="+mn-ea"/>
                          <a:cs typeface="+mn-cs"/>
                        </a:rPr>
                        <a:t>para_name2 </a:t>
                      </a:r>
                      <a:r>
                        <a:rPr lang="en-US" sz="2400" dirty="0">
                          <a:solidFill>
                            <a:schemeClr val="tx1"/>
                          </a:solidFill>
                        </a:rPr>
                        <a:t>datatype</a:t>
                      </a:r>
                    </a:p>
                    <a:p>
                      <a:pPr algn="l"/>
                      <a:r>
                        <a:rPr lang="en-US" sz="2400" b="1" kern="1200" dirty="0">
                          <a:solidFill>
                            <a:srgbClr val="0070C0"/>
                          </a:solidFill>
                          <a:latin typeface="+mn-lt"/>
                          <a:ea typeface="+mn-ea"/>
                          <a:cs typeface="+mn-cs"/>
                        </a:rPr>
                        <a:t>As </a:t>
                      </a:r>
                    </a:p>
                    <a:p>
                      <a:pPr algn="l"/>
                      <a:r>
                        <a:rPr lang="en-US" sz="2400" b="1" kern="1200" dirty="0">
                          <a:solidFill>
                            <a:srgbClr val="0070C0"/>
                          </a:solidFill>
                          <a:latin typeface="+mn-lt"/>
                          <a:ea typeface="+mn-ea"/>
                          <a:cs typeface="+mn-cs"/>
                        </a:rPr>
                        <a:t>Begin</a:t>
                      </a:r>
                    </a:p>
                    <a:p>
                      <a:pPr algn="l"/>
                      <a:r>
                        <a:rPr lang="en-US" sz="2400" b="1" kern="1200" dirty="0">
                          <a:solidFill>
                            <a:srgbClr val="0070C0"/>
                          </a:solidFill>
                          <a:latin typeface="+mn-lt"/>
                          <a:ea typeface="+mn-ea"/>
                          <a:cs typeface="+mn-cs"/>
                        </a:rPr>
                        <a:t>   </a:t>
                      </a:r>
                      <a:r>
                        <a:rPr lang="en-US" sz="2400" b="1" kern="1200" dirty="0">
                          <a:solidFill>
                            <a:schemeClr val="tx1"/>
                          </a:solidFill>
                          <a:latin typeface="+mn-lt"/>
                          <a:ea typeface="+mn-ea"/>
                          <a:cs typeface="+mn-cs"/>
                        </a:rPr>
                        <a:t>&lt;</a:t>
                      </a:r>
                      <a:r>
                        <a:rPr lang="en-US" sz="2400" b="1" kern="1200" dirty="0" err="1">
                          <a:solidFill>
                            <a:schemeClr val="tx1"/>
                          </a:solidFill>
                          <a:latin typeface="+mn-lt"/>
                          <a:ea typeface="+mn-ea"/>
                          <a:cs typeface="+mn-cs"/>
                        </a:rPr>
                        <a:t>declear</a:t>
                      </a:r>
                      <a:r>
                        <a:rPr lang="en-US" sz="2400" b="1" kern="1200" dirty="0">
                          <a:solidFill>
                            <a:schemeClr val="tx1"/>
                          </a:solidFill>
                          <a:latin typeface="+mn-lt"/>
                          <a:ea typeface="+mn-ea"/>
                          <a:cs typeface="+mn-cs"/>
                        </a:rPr>
                        <a:t> variable&gt;</a:t>
                      </a:r>
                    </a:p>
                    <a:p>
                      <a:pPr algn="l"/>
                      <a:r>
                        <a:rPr lang="en-US" sz="2400" dirty="0">
                          <a:solidFill>
                            <a:schemeClr val="tx1"/>
                          </a:solidFill>
                        </a:rPr>
                        <a:t>   &lt;SQL Statement&gt; </a:t>
                      </a:r>
                    </a:p>
                    <a:p>
                      <a:pPr algn="l"/>
                      <a:r>
                        <a:rPr lang="en-US" sz="2400" b="1" kern="1200" dirty="0">
                          <a:solidFill>
                            <a:srgbClr val="0070C0"/>
                          </a:solidFill>
                          <a:latin typeface="+mn-lt"/>
                          <a:ea typeface="+mn-ea"/>
                          <a:cs typeface="+mn-cs"/>
                        </a:rPr>
                        <a:t>End </a:t>
                      </a:r>
                    </a:p>
                    <a:p>
                      <a:pPr algn="l"/>
                      <a:r>
                        <a:rPr lang="en-US" sz="2400" dirty="0">
                          <a:solidFill>
                            <a:schemeClr val="tx1"/>
                          </a:solidFill>
                        </a:rPr>
                        <a:t>Call Store procedure</a:t>
                      </a:r>
                    </a:p>
                    <a:p>
                      <a:pPr algn="l"/>
                      <a:r>
                        <a:rPr lang="en-US" sz="2400" dirty="0">
                          <a:solidFill>
                            <a:schemeClr val="tx1"/>
                          </a:solidFill>
                        </a:rPr>
                        <a:t>Exec </a:t>
                      </a:r>
                      <a:r>
                        <a:rPr lang="en-US" sz="2400" b="1" kern="1200" dirty="0">
                          <a:solidFill>
                            <a:srgbClr val="7030A0"/>
                          </a:solidFill>
                          <a:latin typeface="+mn-lt"/>
                          <a:ea typeface="+mn-ea"/>
                          <a:cs typeface="+mn-cs"/>
                        </a:rPr>
                        <a:t>&lt;</a:t>
                      </a:r>
                      <a:r>
                        <a:rPr lang="en-US" sz="2400" b="1" kern="1200" dirty="0" err="1">
                          <a:solidFill>
                            <a:srgbClr val="7030A0"/>
                          </a:solidFill>
                          <a:latin typeface="+mn-lt"/>
                          <a:ea typeface="+mn-ea"/>
                          <a:cs typeface="+mn-cs"/>
                        </a:rPr>
                        <a:t>procedure_Name</a:t>
                      </a:r>
                      <a:r>
                        <a:rPr lang="en-US" sz="2400" b="1" kern="1200" dirty="0">
                          <a:solidFill>
                            <a:srgbClr val="7030A0"/>
                          </a:solidFill>
                          <a:latin typeface="+mn-lt"/>
                          <a:ea typeface="+mn-ea"/>
                          <a:cs typeface="+mn-cs"/>
                        </a:rPr>
                        <a:t>&gt;  &lt;value1&gt;, &lt;value2&gt;</a:t>
                      </a:r>
                      <a:endParaRPr lang="en-US" sz="2400" dirty="0">
                        <a:solidFill>
                          <a:schemeClr val="tx1"/>
                        </a:solidFill>
                      </a:endParaRP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CREATE PROCEDUCE </a:t>
                      </a:r>
                      <a:r>
                        <a:rPr lang="en-US" sz="2400" b="1" kern="1200" dirty="0" err="1">
                          <a:solidFill>
                            <a:srgbClr val="7030A0"/>
                          </a:solidFill>
                          <a:latin typeface="+mn-lt"/>
                          <a:ea typeface="+mn-ea"/>
                          <a:cs typeface="+mn-cs"/>
                        </a:rPr>
                        <a:t>pCustomers</a:t>
                      </a:r>
                      <a:r>
                        <a:rPr lang="en-US" sz="2400" b="1" kern="1200" dirty="0">
                          <a:solidFill>
                            <a:srgbClr val="7030A0"/>
                          </a:solidFill>
                          <a:latin typeface="+mn-lt"/>
                          <a:ea typeface="+mn-ea"/>
                          <a:cs typeface="+mn-cs"/>
                        </a:rPr>
                        <a:t> </a:t>
                      </a:r>
                      <a:r>
                        <a:rPr lang="en-US" sz="2400" b="1" kern="1200" dirty="0">
                          <a:solidFill>
                            <a:schemeClr val="tx1"/>
                          </a:solidFill>
                          <a:latin typeface="+mn-lt"/>
                          <a:ea typeface="+mn-ea"/>
                          <a:cs typeface="+mn-cs"/>
                        </a:rPr>
                        <a:t>@gender </a:t>
                      </a:r>
                      <a:r>
                        <a:rPr lang="en-US" sz="2400" b="1" kern="1200" dirty="0">
                          <a:solidFill>
                            <a:srgbClr val="7030A0"/>
                          </a:solidFill>
                          <a:latin typeface="+mn-lt"/>
                          <a:ea typeface="+mn-ea"/>
                          <a:cs typeface="+mn-cs"/>
                        </a:rPr>
                        <a:t>int </a:t>
                      </a:r>
                      <a:r>
                        <a:rPr lang="en-US" sz="2400" b="1" kern="1200" dirty="0">
                          <a:solidFill>
                            <a:srgbClr val="0070C0"/>
                          </a:solidFill>
                          <a:latin typeface="+mn-lt"/>
                          <a:ea typeface="+mn-ea"/>
                          <a:cs typeface="+mn-cs"/>
                        </a:rPr>
                        <a:t>AS</a:t>
                      </a:r>
                    </a:p>
                    <a:p>
                      <a:r>
                        <a:rPr lang="en-US" sz="2400" b="1" kern="1200" dirty="0">
                          <a:solidFill>
                            <a:srgbClr val="0070C0"/>
                          </a:solidFill>
                          <a:latin typeface="+mn-lt"/>
                          <a:ea typeface="+mn-ea"/>
                          <a:cs typeface="+mn-cs"/>
                        </a:rPr>
                        <a:t>SELECT </a:t>
                      </a:r>
                      <a:r>
                        <a:rPr lang="en-US" sz="2400" b="0" kern="1200" dirty="0">
                          <a:solidFill>
                            <a:srgbClr val="7030A0"/>
                          </a:solidFill>
                          <a:latin typeface="+mn-lt"/>
                          <a:ea typeface="+mn-ea"/>
                          <a:cs typeface="+mn-cs"/>
                        </a:rPr>
                        <a:t>name, </a:t>
                      </a:r>
                      <a:r>
                        <a:rPr lang="en-US" sz="2400" b="0" kern="1200" dirty="0">
                          <a:solidFill>
                            <a:srgbClr val="00B050"/>
                          </a:solidFill>
                          <a:latin typeface="+mn-lt"/>
                          <a:ea typeface="+mn-ea"/>
                          <a:cs typeface="+mn-cs"/>
                        </a:rPr>
                        <a:t>Year</a:t>
                      </a:r>
                      <a:r>
                        <a:rPr lang="en-US" sz="2400" b="0" kern="1200" dirty="0">
                          <a:solidFill>
                            <a:srgbClr val="7030A0"/>
                          </a:solidFill>
                          <a:latin typeface="+mn-lt"/>
                          <a:ea typeface="+mn-ea"/>
                          <a:cs typeface="+mn-cs"/>
                        </a:rPr>
                        <a:t>(</a:t>
                      </a:r>
                      <a:r>
                        <a:rPr lang="en-US" sz="2400" b="0" kern="1200" dirty="0" err="1">
                          <a:solidFill>
                            <a:srgbClr val="00B050"/>
                          </a:solidFill>
                          <a:latin typeface="+mn-lt"/>
                          <a:ea typeface="+mn-ea"/>
                          <a:cs typeface="+mn-cs"/>
                        </a:rPr>
                        <a:t>getdate</a:t>
                      </a:r>
                      <a:r>
                        <a:rPr lang="en-US" sz="2400" b="0" kern="1200" dirty="0">
                          <a:solidFill>
                            <a:srgbClr val="7030A0"/>
                          </a:solidFill>
                          <a:latin typeface="+mn-lt"/>
                          <a:ea typeface="+mn-ea"/>
                          <a:cs typeface="+mn-cs"/>
                        </a:rPr>
                        <a:t>()) - </a:t>
                      </a:r>
                      <a:r>
                        <a:rPr lang="en-US" sz="2400" b="0" kern="1200" dirty="0">
                          <a:solidFill>
                            <a:srgbClr val="00B050"/>
                          </a:solidFill>
                          <a:latin typeface="+mn-lt"/>
                          <a:ea typeface="+mn-ea"/>
                          <a:cs typeface="+mn-cs"/>
                        </a:rPr>
                        <a:t>Year</a:t>
                      </a:r>
                      <a:r>
                        <a:rPr lang="en-US" sz="2400" b="0" kern="1200" dirty="0">
                          <a:solidFill>
                            <a:srgbClr val="7030A0"/>
                          </a:solidFill>
                          <a:latin typeface="+mn-lt"/>
                          <a:ea typeface="+mn-ea"/>
                          <a:cs typeface="+mn-cs"/>
                        </a:rPr>
                        <a:t>(DOB) age, Address</a:t>
                      </a:r>
                    </a:p>
                    <a:p>
                      <a:r>
                        <a:rPr lang="en-US" sz="2400" b="1" kern="1200" dirty="0">
                          <a:solidFill>
                            <a:srgbClr val="0070C0"/>
                          </a:solidFill>
                          <a:latin typeface="+mn-lt"/>
                          <a:ea typeface="+mn-ea"/>
                          <a:cs typeface="+mn-cs"/>
                        </a:rPr>
                        <a:t>FROM  </a:t>
                      </a:r>
                      <a:r>
                        <a:rPr lang="en-US" sz="2400" b="0" kern="1200" dirty="0">
                          <a:solidFill>
                            <a:srgbClr val="7030A0"/>
                          </a:solidFill>
                          <a:latin typeface="+mn-lt"/>
                          <a:ea typeface="+mn-ea"/>
                          <a:cs typeface="+mn-cs"/>
                        </a:rPr>
                        <a:t>Customers</a:t>
                      </a:r>
                    </a:p>
                    <a:p>
                      <a:r>
                        <a:rPr lang="en-US" sz="2400" b="1" kern="1200" dirty="0">
                          <a:solidFill>
                            <a:srgbClr val="0070C0"/>
                          </a:solidFill>
                          <a:latin typeface="+mn-lt"/>
                          <a:ea typeface="+mn-ea"/>
                          <a:cs typeface="+mn-cs"/>
                        </a:rPr>
                        <a:t>WHERE </a:t>
                      </a:r>
                      <a:r>
                        <a:rPr lang="en-US" sz="2400" b="0" kern="1200" dirty="0">
                          <a:solidFill>
                            <a:srgbClr val="7030A0"/>
                          </a:solidFill>
                          <a:latin typeface="+mn-lt"/>
                          <a:ea typeface="+mn-ea"/>
                          <a:cs typeface="+mn-cs"/>
                        </a:rPr>
                        <a:t>Gender = </a:t>
                      </a:r>
                      <a:r>
                        <a:rPr lang="en-US" sz="2400" b="1" kern="1200" dirty="0">
                          <a:solidFill>
                            <a:srgbClr val="7030A0"/>
                          </a:solidFill>
                          <a:latin typeface="+mn-lt"/>
                          <a:ea typeface="+mn-ea"/>
                          <a:cs typeface="+mn-cs"/>
                        </a:rPr>
                        <a:t>@gender</a:t>
                      </a:r>
                    </a:p>
                    <a:p>
                      <a:endParaRPr lang="en-US" sz="2400" b="1" kern="1200" dirty="0">
                        <a:solidFill>
                          <a:srgbClr val="7030A0"/>
                        </a:solidFill>
                        <a:latin typeface="+mn-lt"/>
                        <a:ea typeface="+mn-ea"/>
                        <a:cs typeface="+mn-cs"/>
                      </a:endParaRPr>
                    </a:p>
                    <a:p>
                      <a:r>
                        <a:rPr lang="en-US" sz="2400" b="1" kern="1200" dirty="0">
                          <a:solidFill>
                            <a:srgbClr val="0070C0"/>
                          </a:solidFill>
                          <a:latin typeface="+mn-lt"/>
                          <a:ea typeface="+mn-ea"/>
                          <a:cs typeface="+mn-cs"/>
                        </a:rPr>
                        <a:t>Exec</a:t>
                      </a:r>
                      <a:r>
                        <a:rPr lang="en-US" sz="2400" b="1" kern="1200" dirty="0">
                          <a:solidFill>
                            <a:srgbClr val="7030A0"/>
                          </a:solidFill>
                          <a:latin typeface="+mn-lt"/>
                          <a:ea typeface="+mn-ea"/>
                          <a:cs typeface="+mn-cs"/>
                        </a:rPr>
                        <a:t> </a:t>
                      </a:r>
                      <a:r>
                        <a:rPr lang="en-US" sz="2400" b="1" kern="1200" dirty="0" err="1">
                          <a:solidFill>
                            <a:srgbClr val="7030A0"/>
                          </a:solidFill>
                          <a:latin typeface="+mn-lt"/>
                          <a:ea typeface="+mn-ea"/>
                          <a:cs typeface="+mn-cs"/>
                        </a:rPr>
                        <a:t>pCustomers</a:t>
                      </a:r>
                      <a:r>
                        <a:rPr lang="en-US" sz="2400" b="1" kern="1200" dirty="0">
                          <a:solidFill>
                            <a:srgbClr val="7030A0"/>
                          </a:solidFill>
                          <a:latin typeface="+mn-lt"/>
                          <a:ea typeface="+mn-ea"/>
                          <a:cs typeface="+mn-cs"/>
                        </a:rPr>
                        <a:t> </a:t>
                      </a:r>
                      <a:r>
                        <a:rPr lang="en-US" sz="2400" b="1" kern="1200" dirty="0">
                          <a:solidFill>
                            <a:schemeClr val="tx1"/>
                          </a:solidFill>
                          <a:latin typeface="+mn-lt"/>
                          <a:ea typeface="+mn-ea"/>
                          <a:cs typeface="+mn-cs"/>
                        </a:rPr>
                        <a:t>@gender </a:t>
                      </a:r>
                      <a:endParaRPr lang="en-US" sz="2400" b="0" kern="1200" dirty="0">
                        <a:solidFill>
                          <a:schemeClr val="tx1"/>
                        </a:solidFill>
                        <a:latin typeface="+mn-lt"/>
                        <a:ea typeface="+mn-ea"/>
                        <a:cs typeface="+mn-cs"/>
                      </a:endParaRPr>
                    </a:p>
                    <a:p>
                      <a:endParaRPr lang="en-US" sz="2400" b="0" kern="1200" dirty="0">
                        <a:solidFill>
                          <a:srgbClr val="7030A0"/>
                        </a:solidFill>
                        <a:latin typeface="+mn-lt"/>
                        <a:ea typeface="+mn-ea"/>
                        <a:cs typeface="+mn-cs"/>
                      </a:endParaRP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1628145415"/>
              </p:ext>
            </p:extLst>
          </p:nvPr>
        </p:nvGraphicFramePr>
        <p:xfrm>
          <a:off x="818388" y="486851"/>
          <a:ext cx="11049000" cy="822960"/>
        </p:xfrm>
        <a:graphic>
          <a:graphicData uri="http://schemas.openxmlformats.org/drawingml/2006/table">
            <a:tbl>
              <a:tblPr firstRow="1" bandRow="1">
                <a:tableStyleId>{5C22544A-7EE6-4342-B048-85BDC9FD1C3A}</a:tableStyleId>
              </a:tblPr>
              <a:tblGrid>
                <a:gridCol w="11049000">
                  <a:extLst>
                    <a:ext uri="{9D8B030D-6E8A-4147-A177-3AD203B41FA5}">
                      <a16:colId xmlns:a16="http://schemas.microsoft.com/office/drawing/2014/main" val="3189255199"/>
                    </a:ext>
                  </a:extLst>
                </a:gridCol>
              </a:tblGrid>
              <a:tr h="724902">
                <a:tc>
                  <a:txBody>
                    <a:bodyPr/>
                    <a:lstStyle/>
                    <a:p>
                      <a:r>
                        <a:rPr lang="en-US" sz="2400" b="0" i="0" kern="1200" dirty="0">
                          <a:solidFill>
                            <a:schemeClr val="tx1"/>
                          </a:solidFill>
                          <a:effectLst/>
                          <a:latin typeface="+mn-lt"/>
                          <a:ea typeface="+mn-ea"/>
                          <a:cs typeface="+mn-cs"/>
                        </a:rPr>
                        <a:t>Store procedure used as program that included variable, function, operations, query to query data or return value</a:t>
                      </a:r>
                      <a:endParaRPr lang="en-US" sz="2400" dirty="0">
                        <a:solidFill>
                          <a:schemeClr val="tx1"/>
                        </a:solidFill>
                      </a:endParaRP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3643108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DDL – STORE PROCEDUE </a:t>
            </a:r>
            <a:r>
              <a:rPr lang="en-US" dirty="0" err="1"/>
              <a:t>cont</a:t>
            </a:r>
            <a:endParaRPr 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465816636"/>
              </p:ext>
            </p:extLst>
          </p:nvPr>
        </p:nvGraphicFramePr>
        <p:xfrm>
          <a:off x="608076" y="667513"/>
          <a:ext cx="10761888" cy="5577840"/>
        </p:xfrm>
        <a:graphic>
          <a:graphicData uri="http://schemas.openxmlformats.org/drawingml/2006/table">
            <a:tbl>
              <a:tblPr firstRow="1" bandRow="1">
                <a:tableStyleId>{5C22544A-7EE6-4342-B048-85BDC9FD1C3A}</a:tableStyleId>
              </a:tblPr>
              <a:tblGrid>
                <a:gridCol w="4924506">
                  <a:extLst>
                    <a:ext uri="{9D8B030D-6E8A-4147-A177-3AD203B41FA5}">
                      <a16:colId xmlns:a16="http://schemas.microsoft.com/office/drawing/2014/main" val="4228604360"/>
                    </a:ext>
                  </a:extLst>
                </a:gridCol>
                <a:gridCol w="5837382">
                  <a:extLst>
                    <a:ext uri="{9D8B030D-6E8A-4147-A177-3AD203B41FA5}">
                      <a16:colId xmlns:a16="http://schemas.microsoft.com/office/drawing/2014/main" val="1522212779"/>
                    </a:ext>
                  </a:extLst>
                </a:gridCol>
              </a:tblGrid>
              <a:tr h="5126320">
                <a:tc>
                  <a:txBody>
                    <a:bodyPr/>
                    <a:lstStyle/>
                    <a:p>
                      <a:pPr algn="l"/>
                      <a:r>
                        <a:rPr lang="en-US" sz="2400" b="1" kern="1200" dirty="0">
                          <a:solidFill>
                            <a:schemeClr val="tx1"/>
                          </a:solidFill>
                          <a:latin typeface="+mn-lt"/>
                          <a:ea typeface="+mn-ea"/>
                          <a:cs typeface="+mn-cs"/>
                        </a:rPr>
                        <a:t>Syntax:</a:t>
                      </a:r>
                    </a:p>
                    <a:p>
                      <a:pPr algn="l"/>
                      <a:r>
                        <a:rPr lang="en-US" sz="2400" b="1" kern="1200" dirty="0">
                          <a:solidFill>
                            <a:srgbClr val="0070C0"/>
                          </a:solidFill>
                          <a:latin typeface="+mn-lt"/>
                          <a:ea typeface="+mn-ea"/>
                          <a:cs typeface="+mn-cs"/>
                        </a:rPr>
                        <a:t>CREATE PROCEDUE </a:t>
                      </a:r>
                      <a:r>
                        <a:rPr lang="en-US" sz="2400" b="1" kern="1200" dirty="0">
                          <a:solidFill>
                            <a:srgbClr val="7030A0"/>
                          </a:solidFill>
                          <a:latin typeface="+mn-lt"/>
                          <a:ea typeface="+mn-ea"/>
                          <a:cs typeface="+mn-cs"/>
                        </a:rPr>
                        <a:t>&lt;</a:t>
                      </a:r>
                      <a:r>
                        <a:rPr lang="en-US" sz="2400" b="1" kern="1200" dirty="0" err="1">
                          <a:solidFill>
                            <a:srgbClr val="7030A0"/>
                          </a:solidFill>
                          <a:latin typeface="+mn-lt"/>
                          <a:ea typeface="+mn-ea"/>
                          <a:cs typeface="+mn-cs"/>
                        </a:rPr>
                        <a:t>procedure_Name</a:t>
                      </a:r>
                      <a:r>
                        <a:rPr lang="en-US" sz="2400" b="1" kern="1200" dirty="0">
                          <a:solidFill>
                            <a:srgbClr val="7030A0"/>
                          </a:solidFill>
                          <a:latin typeface="+mn-lt"/>
                          <a:ea typeface="+mn-ea"/>
                          <a:cs typeface="+mn-cs"/>
                        </a:rPr>
                        <a:t>&gt; para_name1 </a:t>
                      </a:r>
                      <a:r>
                        <a:rPr lang="en-US" sz="2400" dirty="0">
                          <a:solidFill>
                            <a:schemeClr val="tx1"/>
                          </a:solidFill>
                        </a:rPr>
                        <a:t>datatype </a:t>
                      </a:r>
                      <a:r>
                        <a:rPr lang="en-US" sz="2400" b="1" kern="1200" dirty="0">
                          <a:solidFill>
                            <a:srgbClr val="0070C0"/>
                          </a:solidFill>
                          <a:latin typeface="+mn-lt"/>
                          <a:ea typeface="+mn-ea"/>
                          <a:cs typeface="+mn-cs"/>
                        </a:rPr>
                        <a:t>input</a:t>
                      </a:r>
                      <a:r>
                        <a:rPr lang="en-US" sz="2400" dirty="0">
                          <a:solidFill>
                            <a:schemeClr val="tx1"/>
                          </a:solidFill>
                        </a:rPr>
                        <a:t>, </a:t>
                      </a:r>
                      <a:r>
                        <a:rPr lang="en-US" sz="2400" b="1" kern="1200" dirty="0">
                          <a:solidFill>
                            <a:srgbClr val="7030A0"/>
                          </a:solidFill>
                          <a:latin typeface="+mn-lt"/>
                          <a:ea typeface="+mn-ea"/>
                          <a:cs typeface="+mn-cs"/>
                        </a:rPr>
                        <a:t>para_name2 </a:t>
                      </a:r>
                      <a:r>
                        <a:rPr lang="en-US" sz="2400" dirty="0">
                          <a:solidFill>
                            <a:schemeClr val="tx1"/>
                          </a:solidFill>
                        </a:rPr>
                        <a:t>datatype </a:t>
                      </a:r>
                      <a:r>
                        <a:rPr lang="en-US" sz="2400" b="1" kern="1200" dirty="0">
                          <a:solidFill>
                            <a:srgbClr val="0070C0"/>
                          </a:solidFill>
                          <a:latin typeface="+mn-lt"/>
                          <a:ea typeface="+mn-ea"/>
                          <a:cs typeface="+mn-cs"/>
                        </a:rPr>
                        <a:t>output</a:t>
                      </a:r>
                    </a:p>
                    <a:p>
                      <a:pPr algn="l"/>
                      <a:r>
                        <a:rPr lang="en-US" sz="2400" b="1" kern="1200" dirty="0">
                          <a:solidFill>
                            <a:srgbClr val="0070C0"/>
                          </a:solidFill>
                          <a:latin typeface="+mn-lt"/>
                          <a:ea typeface="+mn-ea"/>
                          <a:cs typeface="+mn-cs"/>
                        </a:rPr>
                        <a:t>As </a:t>
                      </a:r>
                    </a:p>
                    <a:p>
                      <a:pPr algn="l"/>
                      <a:r>
                        <a:rPr lang="en-US" sz="2400" b="1" kern="1200" dirty="0">
                          <a:solidFill>
                            <a:srgbClr val="0070C0"/>
                          </a:solidFill>
                          <a:latin typeface="+mn-lt"/>
                          <a:ea typeface="+mn-ea"/>
                          <a:cs typeface="+mn-cs"/>
                        </a:rPr>
                        <a:t>Begin</a:t>
                      </a:r>
                    </a:p>
                    <a:p>
                      <a:pPr algn="l"/>
                      <a:r>
                        <a:rPr lang="en-US" sz="2400" b="1" kern="1200" dirty="0">
                          <a:solidFill>
                            <a:srgbClr val="0070C0"/>
                          </a:solidFill>
                          <a:latin typeface="+mn-lt"/>
                          <a:ea typeface="+mn-ea"/>
                          <a:cs typeface="+mn-cs"/>
                        </a:rPr>
                        <a:t>   </a:t>
                      </a:r>
                      <a:r>
                        <a:rPr lang="en-US" sz="2400" b="1" kern="1200" dirty="0">
                          <a:solidFill>
                            <a:schemeClr val="tx1"/>
                          </a:solidFill>
                          <a:latin typeface="+mn-lt"/>
                          <a:ea typeface="+mn-ea"/>
                          <a:cs typeface="+mn-cs"/>
                        </a:rPr>
                        <a:t>&lt;declare variable&gt;</a:t>
                      </a:r>
                    </a:p>
                    <a:p>
                      <a:pPr algn="l"/>
                      <a:r>
                        <a:rPr lang="en-US" sz="2400" dirty="0">
                          <a:solidFill>
                            <a:schemeClr val="tx1"/>
                          </a:solidFill>
                        </a:rPr>
                        <a:t>   &lt;SQL Statement&gt;</a:t>
                      </a:r>
                    </a:p>
                    <a:p>
                      <a:pPr algn="l"/>
                      <a:r>
                        <a:rPr lang="en-US" sz="2400" dirty="0">
                          <a:solidFill>
                            <a:schemeClr val="tx1"/>
                          </a:solidFill>
                        </a:rPr>
                        <a:t>   &lt;SET </a:t>
                      </a:r>
                      <a:r>
                        <a:rPr lang="en-US" sz="2400" b="1" kern="1200" dirty="0">
                          <a:solidFill>
                            <a:srgbClr val="7030A0"/>
                          </a:solidFill>
                          <a:latin typeface="+mn-lt"/>
                          <a:ea typeface="+mn-ea"/>
                          <a:cs typeface="+mn-cs"/>
                        </a:rPr>
                        <a:t>para_name2  = value</a:t>
                      </a:r>
                      <a:r>
                        <a:rPr lang="en-US" sz="2400" dirty="0">
                          <a:solidFill>
                            <a:schemeClr val="tx1"/>
                          </a:solidFill>
                        </a:rPr>
                        <a:t>&gt; </a:t>
                      </a:r>
                    </a:p>
                    <a:p>
                      <a:pPr algn="l"/>
                      <a:r>
                        <a:rPr lang="en-US" sz="2400" b="1" kern="1200" dirty="0">
                          <a:solidFill>
                            <a:srgbClr val="0070C0"/>
                          </a:solidFill>
                          <a:latin typeface="+mn-lt"/>
                          <a:ea typeface="+mn-ea"/>
                          <a:cs typeface="+mn-cs"/>
                        </a:rPr>
                        <a:t>End </a:t>
                      </a:r>
                    </a:p>
                    <a:p>
                      <a:pPr algn="l"/>
                      <a:endParaRPr lang="en-US" sz="2400" dirty="0">
                        <a:solidFill>
                          <a:schemeClr val="tx1"/>
                        </a:solidFill>
                      </a:endParaRPr>
                    </a:p>
                    <a:p>
                      <a:pPr algn="l"/>
                      <a:r>
                        <a:rPr lang="en-US" sz="2400" b="1" kern="1200" dirty="0">
                          <a:solidFill>
                            <a:srgbClr val="0070C0"/>
                          </a:solidFill>
                          <a:latin typeface="+mn-lt"/>
                          <a:ea typeface="+mn-ea"/>
                          <a:cs typeface="+mn-cs"/>
                        </a:rPr>
                        <a:t>ALTER PROCEDUE </a:t>
                      </a:r>
                      <a:r>
                        <a:rPr lang="en-US" sz="2400" dirty="0">
                          <a:solidFill>
                            <a:schemeClr val="tx1"/>
                          </a:solidFill>
                        </a:rPr>
                        <a:t>&lt;</a:t>
                      </a:r>
                      <a:r>
                        <a:rPr lang="en-US" sz="2400" dirty="0" err="1">
                          <a:solidFill>
                            <a:schemeClr val="tx1"/>
                          </a:solidFill>
                        </a:rPr>
                        <a:t>pro_Name</a:t>
                      </a:r>
                      <a:r>
                        <a:rPr lang="en-US" sz="2400" dirty="0">
                          <a:solidFill>
                            <a:schemeClr val="tx1"/>
                          </a:solidFill>
                        </a:rPr>
                        <a:t>&gt; </a:t>
                      </a:r>
                    </a:p>
                    <a:p>
                      <a:pPr algn="l"/>
                      <a:endParaRPr lang="en-US" sz="2400" b="1" kern="1200" dirty="0">
                        <a:solidFill>
                          <a:schemeClr val="tx1"/>
                        </a:solidFill>
                        <a:latin typeface="+mn-lt"/>
                        <a:ea typeface="+mn-ea"/>
                        <a:cs typeface="+mn-cs"/>
                      </a:endParaRPr>
                    </a:p>
                    <a:p>
                      <a:pPr algn="l"/>
                      <a:r>
                        <a:rPr lang="en-US" sz="2400" b="1" kern="1200" dirty="0">
                          <a:solidFill>
                            <a:srgbClr val="0070C0"/>
                          </a:solidFill>
                          <a:latin typeface="+mn-lt"/>
                          <a:ea typeface="+mn-ea"/>
                          <a:cs typeface="+mn-cs"/>
                        </a:rPr>
                        <a:t>DROP</a:t>
                      </a:r>
                      <a:r>
                        <a:rPr lang="en-US" sz="2400" b="1" kern="1200" dirty="0">
                          <a:solidFill>
                            <a:schemeClr val="tx1"/>
                          </a:solidFill>
                          <a:latin typeface="+mn-lt"/>
                          <a:ea typeface="+mn-ea"/>
                          <a:cs typeface="+mn-cs"/>
                        </a:rPr>
                        <a:t> </a:t>
                      </a:r>
                      <a:r>
                        <a:rPr lang="en-US" sz="2400" b="1" kern="1200" dirty="0">
                          <a:solidFill>
                            <a:srgbClr val="0070C0"/>
                          </a:solidFill>
                          <a:latin typeface="+mn-lt"/>
                          <a:ea typeface="+mn-ea"/>
                          <a:cs typeface="+mn-cs"/>
                        </a:rPr>
                        <a:t>PROCEDUE &lt;</a:t>
                      </a:r>
                      <a:r>
                        <a:rPr lang="en-US" sz="2400" b="1" kern="1200" dirty="0" err="1">
                          <a:solidFill>
                            <a:srgbClr val="0070C0"/>
                          </a:solidFill>
                          <a:latin typeface="+mn-lt"/>
                          <a:ea typeface="+mn-ea"/>
                          <a:cs typeface="+mn-cs"/>
                        </a:rPr>
                        <a:t>pro_name</a:t>
                      </a:r>
                      <a:r>
                        <a:rPr lang="en-US" sz="2400" b="1" kern="1200" dirty="0">
                          <a:solidFill>
                            <a:srgbClr val="0070C0"/>
                          </a:solidFill>
                          <a:latin typeface="+mn-lt"/>
                          <a:ea typeface="+mn-ea"/>
                          <a:cs typeface="+mn-cs"/>
                        </a:rPr>
                        <a:t>&gt;</a:t>
                      </a:r>
                      <a:endParaRPr lang="en-US" sz="2400" b="1" kern="1200" dirty="0">
                        <a:solidFill>
                          <a:schemeClr val="tx1"/>
                        </a:solidFill>
                        <a:latin typeface="+mn-lt"/>
                        <a:ea typeface="+mn-ea"/>
                        <a:cs typeface="+mn-cs"/>
                      </a:endParaRP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CREATE PROCEDUCE </a:t>
                      </a:r>
                      <a:r>
                        <a:rPr lang="en-US" sz="2400" b="1" kern="1200" dirty="0" err="1">
                          <a:solidFill>
                            <a:srgbClr val="7030A0"/>
                          </a:solidFill>
                          <a:latin typeface="+mn-lt"/>
                          <a:ea typeface="+mn-ea"/>
                          <a:cs typeface="+mn-cs"/>
                        </a:rPr>
                        <a:t>pCustomers</a:t>
                      </a:r>
                      <a:r>
                        <a:rPr lang="en-US" sz="2400" b="1" kern="1200" dirty="0">
                          <a:solidFill>
                            <a:srgbClr val="7030A0"/>
                          </a:solidFill>
                          <a:latin typeface="+mn-lt"/>
                          <a:ea typeface="+mn-ea"/>
                          <a:cs typeface="+mn-cs"/>
                        </a:rPr>
                        <a:t> </a:t>
                      </a:r>
                      <a:r>
                        <a:rPr lang="en-US" sz="2400" b="1" kern="1200" dirty="0">
                          <a:solidFill>
                            <a:schemeClr val="tx1"/>
                          </a:solidFill>
                          <a:latin typeface="+mn-lt"/>
                          <a:ea typeface="+mn-ea"/>
                          <a:cs typeface="+mn-cs"/>
                        </a:rPr>
                        <a:t>@Id </a:t>
                      </a:r>
                      <a:r>
                        <a:rPr lang="en-US" sz="2400" b="1" kern="1200" dirty="0">
                          <a:solidFill>
                            <a:srgbClr val="0070C0"/>
                          </a:solidFill>
                          <a:latin typeface="+mn-lt"/>
                          <a:ea typeface="+mn-ea"/>
                          <a:cs typeface="+mn-cs"/>
                        </a:rPr>
                        <a:t>int</a:t>
                      </a:r>
                      <a:r>
                        <a:rPr lang="en-US" sz="2400" b="1" kern="1200" dirty="0">
                          <a:solidFill>
                            <a:srgbClr val="7030A0"/>
                          </a:solidFill>
                          <a:latin typeface="+mn-lt"/>
                          <a:ea typeface="+mn-ea"/>
                          <a:cs typeface="+mn-cs"/>
                        </a:rPr>
                        <a:t>, </a:t>
                      </a:r>
                      <a:r>
                        <a:rPr lang="en-US" sz="2400" b="1" kern="1200" dirty="0">
                          <a:solidFill>
                            <a:schemeClr val="tx1"/>
                          </a:solidFill>
                          <a:latin typeface="+mn-lt"/>
                          <a:ea typeface="+mn-ea"/>
                          <a:cs typeface="+mn-cs"/>
                        </a:rPr>
                        <a:t>@name </a:t>
                      </a:r>
                      <a:r>
                        <a:rPr lang="en-US" sz="2400" b="1" kern="1200" dirty="0">
                          <a:solidFill>
                            <a:srgbClr val="7030A0"/>
                          </a:solidFill>
                          <a:latin typeface="+mn-lt"/>
                          <a:ea typeface="+mn-ea"/>
                          <a:cs typeface="+mn-cs"/>
                        </a:rPr>
                        <a:t>varchar(20) </a:t>
                      </a:r>
                      <a:r>
                        <a:rPr lang="en-US" sz="2400" b="1" kern="1200" dirty="0">
                          <a:solidFill>
                            <a:srgbClr val="0070C0"/>
                          </a:solidFill>
                          <a:latin typeface="+mn-lt"/>
                          <a:ea typeface="+mn-ea"/>
                          <a:cs typeface="+mn-cs"/>
                        </a:rPr>
                        <a:t>out</a:t>
                      </a:r>
                      <a:r>
                        <a:rPr lang="en-US" sz="2400" b="1" kern="1200" dirty="0">
                          <a:solidFill>
                            <a:srgbClr val="7030A0"/>
                          </a:solidFill>
                          <a:latin typeface="+mn-lt"/>
                          <a:ea typeface="+mn-ea"/>
                          <a:cs typeface="+mn-cs"/>
                        </a:rPr>
                        <a:t>, </a:t>
                      </a:r>
                      <a:r>
                        <a:rPr lang="en-US" sz="2400" b="1" kern="1200" dirty="0">
                          <a:solidFill>
                            <a:schemeClr val="tx1"/>
                          </a:solidFill>
                          <a:latin typeface="+mn-lt"/>
                          <a:ea typeface="+mn-ea"/>
                          <a:cs typeface="+mn-cs"/>
                        </a:rPr>
                        <a:t>@age </a:t>
                      </a:r>
                      <a:r>
                        <a:rPr lang="en-US" sz="2400" b="1" kern="1200" dirty="0">
                          <a:solidFill>
                            <a:srgbClr val="0070C0"/>
                          </a:solidFill>
                          <a:latin typeface="+mn-lt"/>
                          <a:ea typeface="+mn-ea"/>
                          <a:cs typeface="+mn-cs"/>
                        </a:rPr>
                        <a:t>int</a:t>
                      </a:r>
                      <a:r>
                        <a:rPr lang="en-US" sz="2400" b="1" kern="1200" dirty="0">
                          <a:solidFill>
                            <a:srgbClr val="7030A0"/>
                          </a:solidFill>
                          <a:latin typeface="+mn-lt"/>
                          <a:ea typeface="+mn-ea"/>
                          <a:cs typeface="+mn-cs"/>
                        </a:rPr>
                        <a:t>  out </a:t>
                      </a:r>
                      <a:r>
                        <a:rPr lang="en-US" sz="2400" b="1" kern="1200" dirty="0">
                          <a:solidFill>
                            <a:srgbClr val="0070C0"/>
                          </a:solidFill>
                          <a:latin typeface="+mn-lt"/>
                          <a:ea typeface="+mn-ea"/>
                          <a:cs typeface="+mn-cs"/>
                        </a:rPr>
                        <a:t>AS</a:t>
                      </a:r>
                    </a:p>
                    <a:p>
                      <a:r>
                        <a:rPr lang="en-US" sz="2400" b="1" kern="1200" dirty="0">
                          <a:solidFill>
                            <a:srgbClr val="0070C0"/>
                          </a:solidFill>
                          <a:latin typeface="+mn-lt"/>
                          <a:ea typeface="+mn-ea"/>
                          <a:cs typeface="+mn-cs"/>
                        </a:rPr>
                        <a:t>SELECT  @name = </a:t>
                      </a:r>
                      <a:r>
                        <a:rPr lang="en-US" sz="2400" b="0" kern="1200" dirty="0">
                          <a:solidFill>
                            <a:srgbClr val="7030A0"/>
                          </a:solidFill>
                          <a:latin typeface="+mn-lt"/>
                          <a:ea typeface="+mn-ea"/>
                          <a:cs typeface="+mn-cs"/>
                        </a:rPr>
                        <a:t>name, @age = </a:t>
                      </a:r>
                      <a:r>
                        <a:rPr lang="en-US" sz="2400" b="0" kern="1200" dirty="0">
                          <a:solidFill>
                            <a:srgbClr val="00B050"/>
                          </a:solidFill>
                          <a:latin typeface="+mn-lt"/>
                          <a:ea typeface="+mn-ea"/>
                          <a:cs typeface="+mn-cs"/>
                        </a:rPr>
                        <a:t>Year</a:t>
                      </a:r>
                      <a:r>
                        <a:rPr lang="en-US" sz="2400" b="0" kern="1200" dirty="0">
                          <a:solidFill>
                            <a:srgbClr val="7030A0"/>
                          </a:solidFill>
                          <a:latin typeface="+mn-lt"/>
                          <a:ea typeface="+mn-ea"/>
                          <a:cs typeface="+mn-cs"/>
                        </a:rPr>
                        <a:t>(</a:t>
                      </a:r>
                      <a:r>
                        <a:rPr lang="en-US" sz="2400" b="0" kern="1200" dirty="0" err="1">
                          <a:solidFill>
                            <a:srgbClr val="00B050"/>
                          </a:solidFill>
                          <a:latin typeface="+mn-lt"/>
                          <a:ea typeface="+mn-ea"/>
                          <a:cs typeface="+mn-cs"/>
                        </a:rPr>
                        <a:t>getdate</a:t>
                      </a:r>
                      <a:r>
                        <a:rPr lang="en-US" sz="2400" b="0" kern="1200" dirty="0">
                          <a:solidFill>
                            <a:srgbClr val="7030A0"/>
                          </a:solidFill>
                          <a:latin typeface="+mn-lt"/>
                          <a:ea typeface="+mn-ea"/>
                          <a:cs typeface="+mn-cs"/>
                        </a:rPr>
                        <a:t>()) - </a:t>
                      </a:r>
                      <a:r>
                        <a:rPr lang="en-US" sz="2400" b="0" kern="1200" dirty="0">
                          <a:solidFill>
                            <a:srgbClr val="00B050"/>
                          </a:solidFill>
                          <a:latin typeface="+mn-lt"/>
                          <a:ea typeface="+mn-ea"/>
                          <a:cs typeface="+mn-cs"/>
                        </a:rPr>
                        <a:t>Year</a:t>
                      </a:r>
                      <a:r>
                        <a:rPr lang="en-US" sz="2400" b="0" kern="1200" dirty="0">
                          <a:solidFill>
                            <a:srgbClr val="7030A0"/>
                          </a:solidFill>
                          <a:latin typeface="+mn-lt"/>
                          <a:ea typeface="+mn-ea"/>
                          <a:cs typeface="+mn-cs"/>
                        </a:rPr>
                        <a:t>(DOB) age</a:t>
                      </a:r>
                    </a:p>
                    <a:p>
                      <a:r>
                        <a:rPr lang="en-US" sz="2400" b="1" kern="1200" dirty="0">
                          <a:solidFill>
                            <a:srgbClr val="0070C0"/>
                          </a:solidFill>
                          <a:latin typeface="+mn-lt"/>
                          <a:ea typeface="+mn-ea"/>
                          <a:cs typeface="+mn-cs"/>
                        </a:rPr>
                        <a:t>FROM  </a:t>
                      </a:r>
                      <a:r>
                        <a:rPr lang="en-US" sz="2400" b="0" kern="1200" dirty="0">
                          <a:solidFill>
                            <a:srgbClr val="7030A0"/>
                          </a:solidFill>
                          <a:latin typeface="+mn-lt"/>
                          <a:ea typeface="+mn-ea"/>
                          <a:cs typeface="+mn-cs"/>
                        </a:rPr>
                        <a:t>Customers</a:t>
                      </a:r>
                    </a:p>
                    <a:p>
                      <a:r>
                        <a:rPr lang="en-US" sz="2400" b="1" kern="1200" dirty="0">
                          <a:solidFill>
                            <a:srgbClr val="0070C0"/>
                          </a:solidFill>
                          <a:latin typeface="+mn-lt"/>
                          <a:ea typeface="+mn-ea"/>
                          <a:cs typeface="+mn-cs"/>
                        </a:rPr>
                        <a:t>WHERE </a:t>
                      </a:r>
                      <a:r>
                        <a:rPr lang="en-US" sz="2400" b="0" kern="1200" dirty="0" err="1">
                          <a:solidFill>
                            <a:srgbClr val="7030A0"/>
                          </a:solidFill>
                          <a:latin typeface="+mn-lt"/>
                          <a:ea typeface="+mn-ea"/>
                          <a:cs typeface="+mn-cs"/>
                        </a:rPr>
                        <a:t>CustomerId</a:t>
                      </a:r>
                      <a:r>
                        <a:rPr lang="en-US" sz="2400" b="0" kern="1200" dirty="0">
                          <a:solidFill>
                            <a:srgbClr val="7030A0"/>
                          </a:solidFill>
                          <a:latin typeface="+mn-lt"/>
                          <a:ea typeface="+mn-ea"/>
                          <a:cs typeface="+mn-cs"/>
                        </a:rPr>
                        <a:t> = </a:t>
                      </a:r>
                      <a:r>
                        <a:rPr lang="en-US" sz="2400" b="1" kern="1200" dirty="0">
                          <a:solidFill>
                            <a:schemeClr val="tx1"/>
                          </a:solidFill>
                          <a:latin typeface="+mn-lt"/>
                          <a:ea typeface="+mn-ea"/>
                          <a:cs typeface="+mn-cs"/>
                        </a:rPr>
                        <a:t>@Id</a:t>
                      </a:r>
                    </a:p>
                    <a:p>
                      <a:endParaRPr lang="en-US" sz="2400" b="1" kern="1200" dirty="0">
                        <a:solidFill>
                          <a:srgbClr val="7030A0"/>
                        </a:solidFill>
                        <a:latin typeface="+mn-lt"/>
                        <a:ea typeface="+mn-ea"/>
                        <a:cs typeface="+mn-cs"/>
                      </a:endParaRPr>
                    </a:p>
                    <a:p>
                      <a:r>
                        <a:rPr lang="en-US" sz="2400" b="1" kern="1200" dirty="0" err="1">
                          <a:solidFill>
                            <a:srgbClr val="0070C0"/>
                          </a:solidFill>
                          <a:latin typeface="+mn-lt"/>
                          <a:ea typeface="+mn-ea"/>
                          <a:cs typeface="+mn-cs"/>
                        </a:rPr>
                        <a:t>Delare</a:t>
                      </a:r>
                      <a:r>
                        <a:rPr lang="en-US" sz="2400" b="1" kern="1200" dirty="0">
                          <a:solidFill>
                            <a:srgbClr val="0070C0"/>
                          </a:solidFill>
                          <a:latin typeface="+mn-lt"/>
                          <a:ea typeface="+mn-ea"/>
                          <a:cs typeface="+mn-cs"/>
                        </a:rPr>
                        <a:t> </a:t>
                      </a:r>
                      <a:r>
                        <a:rPr lang="en-US" sz="2400" b="1" kern="1200" dirty="0">
                          <a:solidFill>
                            <a:schemeClr val="tx1"/>
                          </a:solidFill>
                          <a:latin typeface="+mn-lt"/>
                          <a:ea typeface="+mn-ea"/>
                          <a:cs typeface="+mn-cs"/>
                        </a:rPr>
                        <a:t>@name </a:t>
                      </a:r>
                      <a:r>
                        <a:rPr lang="en-US" sz="2400" b="1" kern="1200" dirty="0">
                          <a:solidFill>
                            <a:srgbClr val="0070C0"/>
                          </a:solidFill>
                          <a:latin typeface="+mn-lt"/>
                          <a:ea typeface="+mn-ea"/>
                          <a:cs typeface="+mn-cs"/>
                        </a:rPr>
                        <a:t>varchar(20)</a:t>
                      </a:r>
                      <a:r>
                        <a:rPr lang="en-US" sz="2400" b="1" kern="1200" dirty="0">
                          <a:solidFill>
                            <a:srgbClr val="7030A0"/>
                          </a:solidFill>
                          <a:latin typeface="+mn-lt"/>
                          <a:ea typeface="+mn-ea"/>
                          <a:cs typeface="+mn-cs"/>
                        </a:rPr>
                        <a:t>, </a:t>
                      </a:r>
                      <a:r>
                        <a:rPr lang="en-US" sz="2400" b="1" kern="1200" dirty="0">
                          <a:solidFill>
                            <a:schemeClr val="tx1"/>
                          </a:solidFill>
                          <a:latin typeface="+mn-lt"/>
                          <a:ea typeface="+mn-ea"/>
                          <a:cs typeface="+mn-cs"/>
                        </a:rPr>
                        <a:t>@age </a:t>
                      </a:r>
                      <a:r>
                        <a:rPr lang="en-US" sz="2400" b="1" kern="1200" dirty="0">
                          <a:solidFill>
                            <a:srgbClr val="0070C0"/>
                          </a:solidFill>
                          <a:latin typeface="+mn-lt"/>
                          <a:ea typeface="+mn-ea"/>
                          <a:cs typeface="+mn-cs"/>
                        </a:rPr>
                        <a:t>int</a:t>
                      </a:r>
                    </a:p>
                    <a:p>
                      <a:r>
                        <a:rPr lang="en-US" sz="2400" b="1" kern="1200" dirty="0">
                          <a:solidFill>
                            <a:srgbClr val="0070C0"/>
                          </a:solidFill>
                          <a:latin typeface="+mn-lt"/>
                          <a:ea typeface="+mn-ea"/>
                          <a:cs typeface="+mn-cs"/>
                        </a:rPr>
                        <a:t>Exec</a:t>
                      </a:r>
                      <a:r>
                        <a:rPr lang="en-US" sz="2400" b="1" kern="1200" dirty="0">
                          <a:solidFill>
                            <a:srgbClr val="7030A0"/>
                          </a:solidFill>
                          <a:latin typeface="+mn-lt"/>
                          <a:ea typeface="+mn-ea"/>
                          <a:cs typeface="+mn-cs"/>
                        </a:rPr>
                        <a:t> </a:t>
                      </a:r>
                      <a:r>
                        <a:rPr lang="en-US" sz="2400" b="1" kern="1200" dirty="0" err="1">
                          <a:solidFill>
                            <a:srgbClr val="7030A0"/>
                          </a:solidFill>
                          <a:latin typeface="+mn-lt"/>
                          <a:ea typeface="+mn-ea"/>
                          <a:cs typeface="+mn-cs"/>
                        </a:rPr>
                        <a:t>pCustomers</a:t>
                      </a:r>
                      <a:r>
                        <a:rPr lang="en-US" sz="2400" b="1" kern="1200" dirty="0">
                          <a:solidFill>
                            <a:srgbClr val="7030A0"/>
                          </a:solidFill>
                          <a:latin typeface="+mn-lt"/>
                          <a:ea typeface="+mn-ea"/>
                          <a:cs typeface="+mn-cs"/>
                        </a:rPr>
                        <a:t> 1, </a:t>
                      </a:r>
                      <a:r>
                        <a:rPr lang="en-US" sz="2400" b="1" kern="1200" dirty="0">
                          <a:solidFill>
                            <a:schemeClr val="tx1"/>
                          </a:solidFill>
                          <a:latin typeface="+mn-lt"/>
                          <a:ea typeface="+mn-ea"/>
                          <a:cs typeface="+mn-cs"/>
                        </a:rPr>
                        <a:t>@name </a:t>
                      </a:r>
                      <a:r>
                        <a:rPr lang="en-US" sz="2400" b="1" kern="1200" dirty="0">
                          <a:solidFill>
                            <a:srgbClr val="0070C0"/>
                          </a:solidFill>
                          <a:latin typeface="+mn-lt"/>
                          <a:ea typeface="+mn-ea"/>
                          <a:cs typeface="+mn-cs"/>
                        </a:rPr>
                        <a:t>output</a:t>
                      </a:r>
                      <a:r>
                        <a:rPr lang="en-US" sz="2400" b="1" kern="1200" dirty="0">
                          <a:solidFill>
                            <a:schemeClr val="tx1"/>
                          </a:solidFill>
                          <a:latin typeface="+mn-lt"/>
                          <a:ea typeface="+mn-ea"/>
                          <a:cs typeface="+mn-cs"/>
                        </a:rPr>
                        <a:t>, @age </a:t>
                      </a:r>
                      <a:r>
                        <a:rPr lang="en-US" sz="2400" b="1" kern="1200" dirty="0">
                          <a:solidFill>
                            <a:srgbClr val="0070C0"/>
                          </a:solidFill>
                          <a:latin typeface="+mn-lt"/>
                          <a:ea typeface="+mn-ea"/>
                          <a:cs typeface="+mn-cs"/>
                        </a:rPr>
                        <a:t>output</a:t>
                      </a:r>
                    </a:p>
                    <a:p>
                      <a:endParaRPr lang="en-US" sz="2400" b="0" kern="1200" dirty="0">
                        <a:solidFill>
                          <a:srgbClr val="7030A0"/>
                        </a:solidFill>
                        <a:latin typeface="+mn-lt"/>
                        <a:ea typeface="+mn-ea"/>
                        <a:cs typeface="+mn-cs"/>
                      </a:endParaRPr>
                    </a:p>
                  </a:txBody>
                  <a:tcPr>
                    <a:solidFill>
                      <a:schemeClr val="bg1"/>
                    </a:solidFill>
                  </a:tcPr>
                </a:tc>
                <a:extLst>
                  <a:ext uri="{0D108BD9-81ED-4DB2-BD59-A6C34878D82A}">
                    <a16:rowId xmlns:a16="http://schemas.microsoft.com/office/drawing/2014/main" val="2751474050"/>
                  </a:ext>
                </a:extLst>
              </a:tr>
            </a:tbl>
          </a:graphicData>
        </a:graphic>
      </p:graphicFrame>
    </p:spTree>
    <p:extLst>
      <p:ext uri="{BB962C8B-B14F-4D97-AF65-F5344CB8AC3E}">
        <p14:creationId xmlns:p14="http://schemas.microsoft.com/office/powerpoint/2010/main" val="2410816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Course Audience and Prerequisite</a:t>
            </a:r>
            <a:endParaRPr lang="en-US" dirty="0"/>
          </a:p>
        </p:txBody>
      </p:sp>
      <p:sp>
        <p:nvSpPr>
          <p:cNvPr id="9219" name="Content Placeholder 2"/>
          <p:cNvSpPr>
            <a:spLocks noGrp="1"/>
          </p:cNvSpPr>
          <p:nvPr>
            <p:ph idx="1"/>
          </p:nvPr>
        </p:nvSpPr>
        <p:spPr/>
        <p:txBody>
          <a:bodyPr/>
          <a:lstStyle/>
          <a:p>
            <a:r>
              <a:rPr lang="en-US" altLang="en-US" dirty="0"/>
              <a:t>The course is for beginning program</a:t>
            </a:r>
          </a:p>
          <a:p>
            <a:r>
              <a:rPr lang="en-US" altLang="en-US" dirty="0"/>
              <a:t>The following are prerequisites to the course:</a:t>
            </a:r>
          </a:p>
          <a:p>
            <a:pPr lvl="1"/>
            <a:r>
              <a:rPr lang="en-US" altLang="en-US" dirty="0"/>
              <a:t>RDBMS background</a:t>
            </a:r>
          </a:p>
          <a:p>
            <a:pPr lvl="1"/>
            <a:endParaRPr lang="en-US" altLang="en-US" dirty="0"/>
          </a:p>
          <a:p>
            <a:endParaRPr lang="en-US" altLang="en-US" dirty="0"/>
          </a:p>
        </p:txBody>
      </p:sp>
    </p:spTree>
    <p:extLst>
      <p:ext uri="{BB962C8B-B14F-4D97-AF65-F5344CB8AC3E}">
        <p14:creationId xmlns:p14="http://schemas.microsoft.com/office/powerpoint/2010/main" val="122894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384228"/>
          </a:xfrm>
        </p:spPr>
        <p:txBody>
          <a:bodyPr>
            <a:normAutofit fontScale="90000"/>
          </a:bodyPr>
          <a:lstStyle/>
          <a:p>
            <a:r>
              <a:rPr lang="en-US" dirty="0"/>
              <a:t>DDL – TRIGGER</a:t>
            </a:r>
            <a:br>
              <a:rPr lang="en-US" dirty="0"/>
            </a:br>
            <a:endParaRPr 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1435411305"/>
              </p:ext>
            </p:extLst>
          </p:nvPr>
        </p:nvGraphicFramePr>
        <p:xfrm>
          <a:off x="818388" y="2772852"/>
          <a:ext cx="10761888" cy="3416934"/>
        </p:xfrm>
        <a:graphic>
          <a:graphicData uri="http://schemas.openxmlformats.org/drawingml/2006/table">
            <a:tbl>
              <a:tblPr firstRow="1" bandRow="1">
                <a:tableStyleId>{5C22544A-7EE6-4342-B048-85BDC9FD1C3A}</a:tableStyleId>
              </a:tblPr>
              <a:tblGrid>
                <a:gridCol w="5687920">
                  <a:extLst>
                    <a:ext uri="{9D8B030D-6E8A-4147-A177-3AD203B41FA5}">
                      <a16:colId xmlns:a16="http://schemas.microsoft.com/office/drawing/2014/main" val="4228604360"/>
                    </a:ext>
                  </a:extLst>
                </a:gridCol>
                <a:gridCol w="5073968">
                  <a:extLst>
                    <a:ext uri="{9D8B030D-6E8A-4147-A177-3AD203B41FA5}">
                      <a16:colId xmlns:a16="http://schemas.microsoft.com/office/drawing/2014/main" val="1522212779"/>
                    </a:ext>
                  </a:extLst>
                </a:gridCol>
              </a:tblGrid>
              <a:tr h="3416934">
                <a:tc>
                  <a:txBody>
                    <a:bodyPr/>
                    <a:lstStyle/>
                    <a:p>
                      <a:pPr algn="l"/>
                      <a:r>
                        <a:rPr lang="en-US" sz="2400" b="1" kern="1200" dirty="0">
                          <a:solidFill>
                            <a:schemeClr val="tx1"/>
                          </a:solidFill>
                          <a:latin typeface="+mn-lt"/>
                          <a:ea typeface="+mn-ea"/>
                          <a:cs typeface="+mn-cs"/>
                        </a:rPr>
                        <a:t>Syntax:</a:t>
                      </a:r>
                    </a:p>
                    <a:p>
                      <a:pPr algn="l"/>
                      <a:r>
                        <a:rPr lang="en-US" sz="2400" b="1" kern="1200" dirty="0">
                          <a:solidFill>
                            <a:srgbClr val="0070C0"/>
                          </a:solidFill>
                          <a:latin typeface="+mn-lt"/>
                          <a:ea typeface="+mn-ea"/>
                          <a:cs typeface="+mn-cs"/>
                        </a:rPr>
                        <a:t>CREATE</a:t>
                      </a:r>
                      <a:r>
                        <a:rPr lang="en-US" sz="2400" dirty="0">
                          <a:solidFill>
                            <a:schemeClr val="tx1"/>
                          </a:solidFill>
                        </a:rPr>
                        <a:t> [ OR </a:t>
                      </a:r>
                      <a:r>
                        <a:rPr lang="en-US" sz="2400" b="1" kern="1200" dirty="0">
                          <a:solidFill>
                            <a:srgbClr val="0070C0"/>
                          </a:solidFill>
                          <a:latin typeface="+mn-lt"/>
                          <a:ea typeface="+mn-ea"/>
                          <a:cs typeface="+mn-cs"/>
                        </a:rPr>
                        <a:t>ALTER</a:t>
                      </a:r>
                      <a:r>
                        <a:rPr lang="en-US" sz="2400" dirty="0">
                          <a:solidFill>
                            <a:schemeClr val="tx1"/>
                          </a:solidFill>
                        </a:rPr>
                        <a:t> ] </a:t>
                      </a:r>
                      <a:r>
                        <a:rPr lang="en-US" sz="2400" b="1" kern="1200" dirty="0">
                          <a:solidFill>
                            <a:srgbClr val="0070C0"/>
                          </a:solidFill>
                          <a:latin typeface="+mn-lt"/>
                          <a:ea typeface="+mn-ea"/>
                          <a:cs typeface="+mn-cs"/>
                        </a:rPr>
                        <a:t>TRIGGER</a:t>
                      </a:r>
                      <a:r>
                        <a:rPr lang="en-US" sz="2400" dirty="0">
                          <a:solidFill>
                            <a:schemeClr val="tx1"/>
                          </a:solidFill>
                        </a:rPr>
                        <a:t> </a:t>
                      </a:r>
                      <a:r>
                        <a:rPr lang="en-US" sz="2400" dirty="0" err="1">
                          <a:solidFill>
                            <a:srgbClr val="7030A0"/>
                          </a:solidFill>
                        </a:rPr>
                        <a:t>trigger_name</a:t>
                      </a:r>
                      <a:r>
                        <a:rPr lang="en-US" sz="2400" dirty="0">
                          <a:solidFill>
                            <a:srgbClr val="7030A0"/>
                          </a:solidFill>
                        </a:rPr>
                        <a:t>   </a:t>
                      </a:r>
                    </a:p>
                    <a:p>
                      <a:pPr algn="l"/>
                      <a:r>
                        <a:rPr lang="en-US" sz="2400" dirty="0">
                          <a:solidFill>
                            <a:schemeClr val="tx1"/>
                          </a:solidFill>
                        </a:rPr>
                        <a:t>ON { </a:t>
                      </a:r>
                      <a:r>
                        <a:rPr lang="en-US" sz="2400" dirty="0" err="1">
                          <a:solidFill>
                            <a:schemeClr val="tx1"/>
                          </a:solidFill>
                        </a:rPr>
                        <a:t>table_name</a:t>
                      </a:r>
                      <a:r>
                        <a:rPr lang="en-US" sz="2400" dirty="0">
                          <a:solidFill>
                            <a:schemeClr val="tx1"/>
                          </a:solidFill>
                        </a:rPr>
                        <a:t> }   </a:t>
                      </a:r>
                    </a:p>
                    <a:p>
                      <a:pPr algn="l"/>
                      <a:r>
                        <a:rPr lang="en-US" sz="2400" dirty="0">
                          <a:solidFill>
                            <a:schemeClr val="tx1"/>
                          </a:solidFill>
                        </a:rPr>
                        <a:t>{ </a:t>
                      </a:r>
                      <a:r>
                        <a:rPr lang="en-US" sz="2400" b="1" kern="1200" dirty="0">
                          <a:solidFill>
                            <a:srgbClr val="0070C0"/>
                          </a:solidFill>
                          <a:latin typeface="+mn-lt"/>
                          <a:ea typeface="+mn-ea"/>
                          <a:cs typeface="+mn-cs"/>
                        </a:rPr>
                        <a:t>FOR </a:t>
                      </a:r>
                      <a:r>
                        <a:rPr lang="en-US" sz="2400" b="1" kern="1200" dirty="0">
                          <a:solidFill>
                            <a:schemeClr val="tx1"/>
                          </a:solidFill>
                          <a:latin typeface="+mn-lt"/>
                          <a:ea typeface="+mn-ea"/>
                          <a:cs typeface="+mn-cs"/>
                        </a:rPr>
                        <a:t>|</a:t>
                      </a:r>
                      <a:r>
                        <a:rPr lang="en-US" sz="2400" b="1" kern="1200" dirty="0">
                          <a:solidFill>
                            <a:srgbClr val="0070C0"/>
                          </a:solidFill>
                          <a:latin typeface="+mn-lt"/>
                          <a:ea typeface="+mn-ea"/>
                          <a:cs typeface="+mn-cs"/>
                        </a:rPr>
                        <a:t> BEFORE </a:t>
                      </a:r>
                      <a:r>
                        <a:rPr lang="en-US" sz="2400" b="1" kern="1200" dirty="0">
                          <a:solidFill>
                            <a:schemeClr val="tx1"/>
                          </a:solidFill>
                          <a:latin typeface="+mn-lt"/>
                          <a:ea typeface="+mn-ea"/>
                          <a:cs typeface="+mn-cs"/>
                        </a:rPr>
                        <a:t>|</a:t>
                      </a:r>
                      <a:r>
                        <a:rPr lang="en-US" sz="2400" b="1" kern="1200" dirty="0">
                          <a:solidFill>
                            <a:srgbClr val="0070C0"/>
                          </a:solidFill>
                          <a:latin typeface="+mn-lt"/>
                          <a:ea typeface="+mn-ea"/>
                          <a:cs typeface="+mn-cs"/>
                        </a:rPr>
                        <a:t> AFTER </a:t>
                      </a:r>
                      <a:r>
                        <a:rPr lang="en-US" sz="2400" dirty="0">
                          <a:solidFill>
                            <a:schemeClr val="tx1"/>
                          </a:solidFill>
                        </a:rPr>
                        <a:t>}   </a:t>
                      </a:r>
                    </a:p>
                    <a:p>
                      <a:pPr algn="l"/>
                      <a:r>
                        <a:rPr lang="en-US" sz="2400" dirty="0">
                          <a:solidFill>
                            <a:schemeClr val="tx1"/>
                          </a:solidFill>
                        </a:rPr>
                        <a:t>{ [ </a:t>
                      </a:r>
                      <a:r>
                        <a:rPr lang="en-US" sz="2400" b="1" kern="1200" dirty="0">
                          <a:solidFill>
                            <a:srgbClr val="0070C0"/>
                          </a:solidFill>
                          <a:latin typeface="+mn-lt"/>
                          <a:ea typeface="+mn-ea"/>
                          <a:cs typeface="+mn-cs"/>
                        </a:rPr>
                        <a:t>INSERT</a:t>
                      </a:r>
                      <a:r>
                        <a:rPr lang="en-US" sz="2400" dirty="0">
                          <a:solidFill>
                            <a:schemeClr val="tx1"/>
                          </a:solidFill>
                        </a:rPr>
                        <a:t> ] ,  [ </a:t>
                      </a:r>
                      <a:r>
                        <a:rPr lang="en-US" sz="2400" b="1" kern="1200" dirty="0">
                          <a:solidFill>
                            <a:srgbClr val="0070C0"/>
                          </a:solidFill>
                          <a:latin typeface="+mn-lt"/>
                          <a:ea typeface="+mn-ea"/>
                          <a:cs typeface="+mn-cs"/>
                        </a:rPr>
                        <a:t>UPDATE</a:t>
                      </a:r>
                      <a:r>
                        <a:rPr lang="en-US" sz="2400" dirty="0">
                          <a:solidFill>
                            <a:schemeClr val="tx1"/>
                          </a:solidFill>
                        </a:rPr>
                        <a:t> ],[ </a:t>
                      </a:r>
                      <a:r>
                        <a:rPr lang="en-US" sz="2400" b="1" kern="1200" dirty="0">
                          <a:solidFill>
                            <a:srgbClr val="0070C0"/>
                          </a:solidFill>
                          <a:latin typeface="+mn-lt"/>
                          <a:ea typeface="+mn-ea"/>
                          <a:cs typeface="+mn-cs"/>
                        </a:rPr>
                        <a:t>DELETE</a:t>
                      </a:r>
                      <a:r>
                        <a:rPr lang="en-US" sz="2400" dirty="0">
                          <a:solidFill>
                            <a:schemeClr val="tx1"/>
                          </a:solidFill>
                        </a:rPr>
                        <a:t> ] }   </a:t>
                      </a:r>
                    </a:p>
                    <a:p>
                      <a:pPr algn="l"/>
                      <a:r>
                        <a:rPr lang="en-US" sz="2400" dirty="0">
                          <a:solidFill>
                            <a:schemeClr val="tx1"/>
                          </a:solidFill>
                        </a:rPr>
                        <a:t>AS </a:t>
                      </a:r>
                    </a:p>
                    <a:p>
                      <a:pPr algn="l"/>
                      <a:r>
                        <a:rPr lang="en-US" sz="2400" dirty="0">
                          <a:solidFill>
                            <a:schemeClr val="tx1"/>
                          </a:solidFill>
                        </a:rPr>
                        <a:t>{ </a:t>
                      </a:r>
                      <a:r>
                        <a:rPr lang="en-US" sz="2400" dirty="0" err="1">
                          <a:solidFill>
                            <a:schemeClr val="tx1"/>
                          </a:solidFill>
                        </a:rPr>
                        <a:t>sql_statement</a:t>
                      </a:r>
                      <a:r>
                        <a:rPr lang="en-US" sz="2400" dirty="0">
                          <a:solidFill>
                            <a:schemeClr val="tx1"/>
                          </a:solidFill>
                        </a:rPr>
                        <a:t>  [ ; ] [ ,...n ] } </a:t>
                      </a: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CREATE TRIGGER </a:t>
                      </a:r>
                      <a:r>
                        <a:rPr lang="en-US" sz="2400" b="0" kern="1200" dirty="0">
                          <a:solidFill>
                            <a:srgbClr val="7030A0"/>
                          </a:solidFill>
                          <a:latin typeface="+mn-lt"/>
                          <a:ea typeface="+mn-ea"/>
                          <a:cs typeface="+mn-cs"/>
                        </a:rPr>
                        <a:t>reminder1  </a:t>
                      </a:r>
                    </a:p>
                    <a:p>
                      <a:r>
                        <a:rPr lang="en-US" sz="2400" b="0" kern="1200" dirty="0">
                          <a:solidFill>
                            <a:srgbClr val="7030A0"/>
                          </a:solidFill>
                          <a:latin typeface="+mn-lt"/>
                          <a:ea typeface="+mn-ea"/>
                          <a:cs typeface="+mn-cs"/>
                        </a:rPr>
                        <a:t>ON Customer  </a:t>
                      </a:r>
                    </a:p>
                    <a:p>
                      <a:r>
                        <a:rPr lang="en-US" sz="2400" b="1" kern="1200" dirty="0">
                          <a:solidFill>
                            <a:srgbClr val="0070C0"/>
                          </a:solidFill>
                          <a:latin typeface="+mn-lt"/>
                          <a:ea typeface="+mn-ea"/>
                          <a:cs typeface="+mn-cs"/>
                        </a:rPr>
                        <a:t>AFTER INSERT, UPDATE   </a:t>
                      </a:r>
                    </a:p>
                    <a:p>
                      <a:r>
                        <a:rPr lang="en-US" sz="2400" b="0" kern="1200" dirty="0">
                          <a:solidFill>
                            <a:srgbClr val="7030A0"/>
                          </a:solidFill>
                          <a:latin typeface="+mn-lt"/>
                          <a:ea typeface="+mn-ea"/>
                          <a:cs typeface="+mn-cs"/>
                        </a:rPr>
                        <a:t>AS </a:t>
                      </a:r>
                    </a:p>
                    <a:p>
                      <a:r>
                        <a:rPr lang="en-US" sz="2400" b="0" kern="1200" dirty="0">
                          <a:solidFill>
                            <a:srgbClr val="7030A0"/>
                          </a:solidFill>
                          <a:latin typeface="+mn-lt"/>
                          <a:ea typeface="+mn-ea"/>
                          <a:cs typeface="+mn-cs"/>
                        </a:rPr>
                        <a:t>RAISERROR (</a:t>
                      </a:r>
                      <a:r>
                        <a:rPr lang="en-US" sz="2400" b="0" kern="1200" dirty="0">
                          <a:solidFill>
                            <a:schemeClr val="tx1"/>
                          </a:solidFill>
                          <a:latin typeface="+mn-lt"/>
                          <a:ea typeface="+mn-ea"/>
                          <a:cs typeface="+mn-cs"/>
                        </a:rPr>
                        <a:t>'Notify Customer Relations</a:t>
                      </a:r>
                      <a:r>
                        <a:rPr lang="en-US" sz="2400" b="0" kern="1200" dirty="0">
                          <a:solidFill>
                            <a:srgbClr val="7030A0"/>
                          </a:solidFill>
                          <a:latin typeface="+mn-lt"/>
                          <a:ea typeface="+mn-ea"/>
                          <a:cs typeface="+mn-cs"/>
                        </a:rPr>
                        <a:t>', 16, 10);  </a:t>
                      </a: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6" name="Table 4">
            <a:extLst>
              <a:ext uri="{FF2B5EF4-FFF2-40B4-BE49-F238E27FC236}">
                <a16:creationId xmlns:a16="http://schemas.microsoft.com/office/drawing/2014/main" id="{4F37B20E-1CCE-4A3B-BCC7-6B1146BCCD37}"/>
              </a:ext>
            </a:extLst>
          </p:cNvPr>
          <p:cNvGraphicFramePr>
            <a:graphicFrameLocks noGrp="1"/>
          </p:cNvGraphicFramePr>
          <p:nvPr>
            <p:extLst>
              <p:ext uri="{D42A27DB-BD31-4B8C-83A1-F6EECF244321}">
                <p14:modId xmlns:p14="http://schemas.microsoft.com/office/powerpoint/2010/main" val="2740241191"/>
              </p:ext>
            </p:extLst>
          </p:nvPr>
        </p:nvGraphicFramePr>
        <p:xfrm>
          <a:off x="674832" y="486852"/>
          <a:ext cx="11049000" cy="2286000"/>
        </p:xfrm>
        <a:graphic>
          <a:graphicData uri="http://schemas.openxmlformats.org/drawingml/2006/table">
            <a:tbl>
              <a:tblPr firstRow="1" bandRow="1">
                <a:tableStyleId>{5C22544A-7EE6-4342-B048-85BDC9FD1C3A}</a:tableStyleId>
              </a:tblPr>
              <a:tblGrid>
                <a:gridCol w="11049000">
                  <a:extLst>
                    <a:ext uri="{9D8B030D-6E8A-4147-A177-3AD203B41FA5}">
                      <a16:colId xmlns:a16="http://schemas.microsoft.com/office/drawing/2014/main" val="3189255199"/>
                    </a:ext>
                  </a:extLst>
                </a:gridCol>
              </a:tblGrid>
              <a:tr h="2279795">
                <a:tc>
                  <a:txBody>
                    <a:bodyPr/>
                    <a:lstStyle/>
                    <a:p>
                      <a:r>
                        <a:rPr lang="en-US" sz="2400" b="0" dirty="0">
                          <a:solidFill>
                            <a:schemeClr val="tx1"/>
                          </a:solidFill>
                        </a:rPr>
                        <a:t>which are automatically executed or fired when some events occur. The event may be</a:t>
                      </a:r>
                    </a:p>
                    <a:p>
                      <a:r>
                        <a:rPr lang="en-US" sz="2400" b="0" dirty="0">
                          <a:solidFill>
                            <a:schemeClr val="tx1"/>
                          </a:solidFill>
                        </a:rPr>
                        <a:t>A database manipulation (DML) statement (DELETE, INSERT, or UPDATE)</a:t>
                      </a:r>
                    </a:p>
                    <a:p>
                      <a:r>
                        <a:rPr lang="en-US" sz="2400" b="0" dirty="0">
                          <a:solidFill>
                            <a:schemeClr val="tx1"/>
                          </a:solidFill>
                        </a:rPr>
                        <a:t>A database definition (DDL) statement (CREATE, ALTER, or DROP).</a:t>
                      </a:r>
                    </a:p>
                    <a:p>
                      <a:r>
                        <a:rPr lang="en-US" sz="2400" b="0" dirty="0">
                          <a:solidFill>
                            <a:schemeClr val="tx1"/>
                          </a:solidFill>
                        </a:rPr>
                        <a:t>A database operation (SERVERERROR, LOGON, LOGOFF, STARTUP, or SHUTDOWN).</a:t>
                      </a: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1286764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384228"/>
          </a:xfrm>
        </p:spPr>
        <p:txBody>
          <a:bodyPr>
            <a:normAutofit fontScale="90000"/>
          </a:bodyPr>
          <a:lstStyle/>
          <a:p>
            <a:r>
              <a:rPr lang="en-US" dirty="0"/>
              <a:t>DDL – SEQUENCE</a:t>
            </a:r>
            <a:br>
              <a:rPr lang="en-US" dirty="0"/>
            </a:br>
            <a:endParaRPr 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nvGraphicFramePr>
        <p:xfrm>
          <a:off x="674832" y="1300668"/>
          <a:ext cx="10761888" cy="4114800"/>
        </p:xfrm>
        <a:graphic>
          <a:graphicData uri="http://schemas.openxmlformats.org/drawingml/2006/table">
            <a:tbl>
              <a:tblPr firstRow="1" bandRow="1">
                <a:tableStyleId>{5C22544A-7EE6-4342-B048-85BDC9FD1C3A}</a:tableStyleId>
              </a:tblPr>
              <a:tblGrid>
                <a:gridCol w="5771688">
                  <a:extLst>
                    <a:ext uri="{9D8B030D-6E8A-4147-A177-3AD203B41FA5}">
                      <a16:colId xmlns:a16="http://schemas.microsoft.com/office/drawing/2014/main" val="4228604360"/>
                    </a:ext>
                  </a:extLst>
                </a:gridCol>
                <a:gridCol w="4990200">
                  <a:extLst>
                    <a:ext uri="{9D8B030D-6E8A-4147-A177-3AD203B41FA5}">
                      <a16:colId xmlns:a16="http://schemas.microsoft.com/office/drawing/2014/main" val="1522212779"/>
                    </a:ext>
                  </a:extLst>
                </a:gridCol>
              </a:tblGrid>
              <a:tr h="3416934">
                <a:tc>
                  <a:txBody>
                    <a:bodyPr/>
                    <a:lstStyle/>
                    <a:p>
                      <a:pPr algn="l"/>
                      <a:r>
                        <a:rPr lang="en-US" sz="2400" b="1" kern="1200" dirty="0">
                          <a:solidFill>
                            <a:schemeClr val="tx1"/>
                          </a:solidFill>
                          <a:latin typeface="+mn-lt"/>
                          <a:ea typeface="+mn-ea"/>
                          <a:cs typeface="+mn-cs"/>
                        </a:rPr>
                        <a:t>Syntax:</a:t>
                      </a:r>
                    </a:p>
                    <a:p>
                      <a:pPr algn="l"/>
                      <a:r>
                        <a:rPr lang="en-US" sz="2400" b="1" kern="1200" dirty="0">
                          <a:solidFill>
                            <a:srgbClr val="0070C0"/>
                          </a:solidFill>
                          <a:latin typeface="+mn-lt"/>
                          <a:ea typeface="+mn-ea"/>
                          <a:cs typeface="+mn-cs"/>
                        </a:rPr>
                        <a:t>CREATE SEQUENCE  </a:t>
                      </a:r>
                      <a:r>
                        <a:rPr lang="en-US" sz="2400" b="1" kern="1200" dirty="0" err="1">
                          <a:solidFill>
                            <a:srgbClr val="7030A0"/>
                          </a:solidFill>
                          <a:latin typeface="Consolas" panose="020B0609020204030204" pitchFamily="49" charset="0"/>
                          <a:ea typeface="+mn-ea"/>
                          <a:cs typeface="+mn-cs"/>
                        </a:rPr>
                        <a:t>sequence_name</a:t>
                      </a:r>
                      <a:r>
                        <a:rPr lang="en-US" sz="2400" b="1" kern="1200" dirty="0">
                          <a:solidFill>
                            <a:srgbClr val="7030A0"/>
                          </a:solidFill>
                          <a:latin typeface="Consolas" panose="020B0609020204030204" pitchFamily="49" charset="0"/>
                          <a:ea typeface="+mn-ea"/>
                          <a:cs typeface="+mn-cs"/>
                        </a:rPr>
                        <a:t>  </a:t>
                      </a:r>
                    </a:p>
                    <a:p>
                      <a:pPr algn="l"/>
                      <a:r>
                        <a:rPr lang="en-US" sz="2400" b="1" kern="1200" dirty="0">
                          <a:solidFill>
                            <a:srgbClr val="0070C0"/>
                          </a:solidFill>
                          <a:latin typeface="+mn-lt"/>
                          <a:ea typeface="+mn-ea"/>
                          <a:cs typeface="+mn-cs"/>
                        </a:rPr>
                        <a:t>    [ AS [ </a:t>
                      </a:r>
                      <a:r>
                        <a:rPr lang="en-US" sz="2400" b="1" kern="1200" dirty="0" err="1">
                          <a:solidFill>
                            <a:srgbClr val="0070C0"/>
                          </a:solidFill>
                          <a:latin typeface="+mn-lt"/>
                          <a:ea typeface="+mn-ea"/>
                          <a:cs typeface="+mn-cs"/>
                        </a:rPr>
                        <a:t>built_in_integer_type</a:t>
                      </a:r>
                      <a:r>
                        <a:rPr lang="en-US" sz="2400" b="1" kern="1200" dirty="0">
                          <a:solidFill>
                            <a:srgbClr val="0070C0"/>
                          </a:solidFill>
                          <a:latin typeface="+mn-lt"/>
                          <a:ea typeface="+mn-ea"/>
                          <a:cs typeface="+mn-cs"/>
                        </a:rPr>
                        <a:t> | user-</a:t>
                      </a:r>
                      <a:r>
                        <a:rPr lang="en-US" sz="2400" b="1" kern="1200" dirty="0" err="1">
                          <a:solidFill>
                            <a:srgbClr val="0070C0"/>
                          </a:solidFill>
                          <a:latin typeface="+mn-lt"/>
                          <a:ea typeface="+mn-ea"/>
                          <a:cs typeface="+mn-cs"/>
                        </a:rPr>
                        <a:t>defined_integer_type</a:t>
                      </a:r>
                      <a:r>
                        <a:rPr lang="en-US" sz="2400" b="1" kern="1200" dirty="0">
                          <a:solidFill>
                            <a:srgbClr val="0070C0"/>
                          </a:solidFill>
                          <a:latin typeface="+mn-lt"/>
                          <a:ea typeface="+mn-ea"/>
                          <a:cs typeface="+mn-cs"/>
                        </a:rPr>
                        <a:t> ] ]  </a:t>
                      </a:r>
                    </a:p>
                    <a:p>
                      <a:pPr algn="l"/>
                      <a:r>
                        <a:rPr lang="en-US" sz="2400" b="1" kern="1200" dirty="0">
                          <a:solidFill>
                            <a:srgbClr val="0070C0"/>
                          </a:solidFill>
                          <a:latin typeface="+mn-lt"/>
                          <a:ea typeface="+mn-ea"/>
                          <a:cs typeface="+mn-cs"/>
                        </a:rPr>
                        <a:t>    [ START WITH &lt;</a:t>
                      </a:r>
                      <a:r>
                        <a:rPr lang="en-US" sz="2400" b="1" kern="1200" dirty="0">
                          <a:solidFill>
                            <a:schemeClr val="tx1"/>
                          </a:solidFill>
                          <a:latin typeface="+mn-lt"/>
                          <a:ea typeface="+mn-ea"/>
                          <a:cs typeface="+mn-cs"/>
                        </a:rPr>
                        <a:t>constant</a:t>
                      </a:r>
                      <a:r>
                        <a:rPr lang="en-US" sz="2400" b="1" kern="1200" dirty="0">
                          <a:solidFill>
                            <a:srgbClr val="0070C0"/>
                          </a:solidFill>
                          <a:latin typeface="+mn-lt"/>
                          <a:ea typeface="+mn-ea"/>
                          <a:cs typeface="+mn-cs"/>
                        </a:rPr>
                        <a:t>&gt; ]  </a:t>
                      </a:r>
                    </a:p>
                    <a:p>
                      <a:pPr algn="l"/>
                      <a:r>
                        <a:rPr lang="en-US" sz="2400" b="1" kern="1200" dirty="0">
                          <a:solidFill>
                            <a:srgbClr val="0070C0"/>
                          </a:solidFill>
                          <a:latin typeface="+mn-lt"/>
                          <a:ea typeface="+mn-ea"/>
                          <a:cs typeface="+mn-cs"/>
                        </a:rPr>
                        <a:t>    [ INCREMENT BY &lt;</a:t>
                      </a:r>
                      <a:r>
                        <a:rPr lang="en-US" sz="2400" b="1" kern="1200" dirty="0">
                          <a:solidFill>
                            <a:schemeClr val="tx1"/>
                          </a:solidFill>
                          <a:latin typeface="+mn-lt"/>
                          <a:ea typeface="+mn-ea"/>
                          <a:cs typeface="+mn-cs"/>
                        </a:rPr>
                        <a:t>constant</a:t>
                      </a:r>
                      <a:r>
                        <a:rPr lang="en-US" sz="2400" b="1" kern="1200" dirty="0">
                          <a:solidFill>
                            <a:srgbClr val="0070C0"/>
                          </a:solidFill>
                          <a:latin typeface="+mn-lt"/>
                          <a:ea typeface="+mn-ea"/>
                          <a:cs typeface="+mn-cs"/>
                        </a:rPr>
                        <a:t>&gt; ]  </a:t>
                      </a:r>
                    </a:p>
                    <a:p>
                      <a:pPr algn="l"/>
                      <a:r>
                        <a:rPr lang="en-US" sz="2400" b="1" kern="1200" dirty="0">
                          <a:solidFill>
                            <a:srgbClr val="0070C0"/>
                          </a:solidFill>
                          <a:latin typeface="+mn-lt"/>
                          <a:ea typeface="+mn-ea"/>
                          <a:cs typeface="+mn-cs"/>
                        </a:rPr>
                        <a:t>    [ { MINVALUE [ &lt;</a:t>
                      </a:r>
                      <a:r>
                        <a:rPr lang="en-US" sz="2400" b="1" kern="1200" dirty="0">
                          <a:solidFill>
                            <a:schemeClr val="tx1"/>
                          </a:solidFill>
                          <a:latin typeface="+mn-lt"/>
                          <a:ea typeface="+mn-ea"/>
                          <a:cs typeface="+mn-cs"/>
                        </a:rPr>
                        <a:t>constant</a:t>
                      </a:r>
                      <a:r>
                        <a:rPr lang="en-US" sz="2400" b="1" kern="1200" dirty="0">
                          <a:solidFill>
                            <a:srgbClr val="0070C0"/>
                          </a:solidFill>
                          <a:latin typeface="+mn-lt"/>
                          <a:ea typeface="+mn-ea"/>
                          <a:cs typeface="+mn-cs"/>
                        </a:rPr>
                        <a:t>&gt; ] } | { NO MINVALUE } ]  </a:t>
                      </a:r>
                    </a:p>
                    <a:p>
                      <a:pPr algn="l"/>
                      <a:r>
                        <a:rPr lang="en-US" sz="2400" b="1" kern="1200" dirty="0">
                          <a:solidFill>
                            <a:srgbClr val="0070C0"/>
                          </a:solidFill>
                          <a:latin typeface="+mn-lt"/>
                          <a:ea typeface="+mn-ea"/>
                          <a:cs typeface="+mn-cs"/>
                        </a:rPr>
                        <a:t>    [ { MAXVALUE [ &lt;</a:t>
                      </a:r>
                      <a:r>
                        <a:rPr lang="en-US" sz="2400" b="1" kern="1200" dirty="0">
                          <a:solidFill>
                            <a:schemeClr val="tx1"/>
                          </a:solidFill>
                          <a:latin typeface="+mn-lt"/>
                          <a:ea typeface="+mn-ea"/>
                          <a:cs typeface="+mn-cs"/>
                        </a:rPr>
                        <a:t>constant</a:t>
                      </a:r>
                      <a:r>
                        <a:rPr lang="en-US" sz="2400" b="1" kern="1200" dirty="0">
                          <a:solidFill>
                            <a:srgbClr val="0070C0"/>
                          </a:solidFill>
                          <a:latin typeface="+mn-lt"/>
                          <a:ea typeface="+mn-ea"/>
                          <a:cs typeface="+mn-cs"/>
                        </a:rPr>
                        <a:t>&gt; ] } | { NO MAXVALUE } ] [ CYCLE | { NO CYCLE } ] </a:t>
                      </a: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00FF"/>
                          </a:solidFill>
                          <a:latin typeface="Consolas" panose="020B0609020204030204" pitchFamily="49" charset="0"/>
                          <a:ea typeface="+mn-ea"/>
                          <a:cs typeface="+mn-cs"/>
                        </a:rPr>
                        <a:t>CREATE</a:t>
                      </a:r>
                      <a:r>
                        <a:rPr lang="en-US" sz="2400" dirty="0">
                          <a:solidFill>
                            <a:prstClr val="black"/>
                          </a:solidFill>
                          <a:latin typeface="Consolas" panose="020B0609020204030204" pitchFamily="49" charset="0"/>
                        </a:rPr>
                        <a:t> </a:t>
                      </a:r>
                      <a:r>
                        <a:rPr lang="en-US" sz="2400" b="1" kern="1200" dirty="0">
                          <a:solidFill>
                            <a:srgbClr val="0000FF"/>
                          </a:solidFill>
                          <a:latin typeface="Consolas" panose="020B0609020204030204" pitchFamily="49" charset="0"/>
                          <a:ea typeface="+mn-ea"/>
                          <a:cs typeface="+mn-cs"/>
                        </a:rPr>
                        <a:t>SEQUENCE</a:t>
                      </a:r>
                      <a:r>
                        <a:rPr lang="en-US" sz="2400" dirty="0">
                          <a:solidFill>
                            <a:prstClr val="black"/>
                          </a:solidFill>
                          <a:latin typeface="Consolas" panose="020B0609020204030204" pitchFamily="49" charset="0"/>
                        </a:rPr>
                        <a:t> </a:t>
                      </a:r>
                      <a:r>
                        <a:rPr lang="en-US" sz="2400" b="1" kern="1200" dirty="0" err="1">
                          <a:solidFill>
                            <a:srgbClr val="7030A0"/>
                          </a:solidFill>
                          <a:latin typeface="Consolas" panose="020B0609020204030204" pitchFamily="49" charset="0"/>
                          <a:ea typeface="+mn-ea"/>
                          <a:cs typeface="+mn-cs"/>
                        </a:rPr>
                        <a:t>SeqProduct</a:t>
                      </a:r>
                      <a:r>
                        <a:rPr lang="en-US" sz="2400" dirty="0">
                          <a:solidFill>
                            <a:prstClr val="black"/>
                          </a:solidFill>
                          <a:latin typeface="Consolas" panose="020B0609020204030204" pitchFamily="49" charset="0"/>
                        </a:rPr>
                        <a:t> </a:t>
                      </a:r>
                    </a:p>
                    <a:p>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AS</a:t>
                      </a:r>
                      <a:r>
                        <a:rPr lang="en-US" sz="2400" dirty="0">
                          <a:solidFill>
                            <a:prstClr val="black"/>
                          </a:solidFill>
                          <a:latin typeface="Consolas" panose="020B0609020204030204" pitchFamily="49" charset="0"/>
                        </a:rPr>
                        <a:t> </a:t>
                      </a:r>
                      <a:r>
                        <a:rPr lang="en-US" sz="2400" dirty="0">
                          <a:solidFill>
                            <a:srgbClr val="008080"/>
                          </a:solidFill>
                          <a:latin typeface="Consolas" panose="020B0609020204030204" pitchFamily="49" charset="0"/>
                        </a:rPr>
                        <a:t>int</a:t>
                      </a:r>
                      <a:endParaRPr lang="en-US" sz="2400" dirty="0">
                        <a:solidFill>
                          <a:prstClr val="black"/>
                        </a:solidFill>
                        <a:latin typeface="Consolas" panose="020B0609020204030204" pitchFamily="49" charset="0"/>
                      </a:endParaRPr>
                    </a:p>
                    <a:p>
                      <a:r>
                        <a:rPr lang="en-US" sz="2400" dirty="0">
                          <a:solidFill>
                            <a:prstClr val="black"/>
                          </a:solidFill>
                          <a:latin typeface="Consolas" panose="020B0609020204030204" pitchFamily="49" charset="0"/>
                        </a:rPr>
                        <a:t> </a:t>
                      </a:r>
                      <a:r>
                        <a:rPr lang="en-US" sz="2400" b="1" kern="1200" dirty="0">
                          <a:solidFill>
                            <a:srgbClr val="0000FF"/>
                          </a:solidFill>
                          <a:latin typeface="Consolas" panose="020B0609020204030204" pitchFamily="49" charset="0"/>
                          <a:ea typeface="+mn-ea"/>
                          <a:cs typeface="+mn-cs"/>
                        </a:rPr>
                        <a:t>START WITH </a:t>
                      </a:r>
                      <a:r>
                        <a:rPr lang="en-US" sz="2400" dirty="0">
                          <a:solidFill>
                            <a:prstClr val="black"/>
                          </a:solidFill>
                          <a:latin typeface="Consolas" panose="020B0609020204030204" pitchFamily="49" charset="0"/>
                        </a:rPr>
                        <a:t>1</a:t>
                      </a:r>
                    </a:p>
                    <a:p>
                      <a:r>
                        <a:rPr lang="en-US" sz="2400" dirty="0">
                          <a:solidFill>
                            <a:prstClr val="black"/>
                          </a:solidFill>
                          <a:latin typeface="Consolas" panose="020B0609020204030204" pitchFamily="49" charset="0"/>
                        </a:rPr>
                        <a:t> </a:t>
                      </a:r>
                      <a:r>
                        <a:rPr lang="en-US" sz="2400" b="1" kern="1200" dirty="0">
                          <a:solidFill>
                            <a:srgbClr val="0000FF"/>
                          </a:solidFill>
                          <a:latin typeface="Consolas" panose="020B0609020204030204" pitchFamily="49" charset="0"/>
                          <a:ea typeface="+mn-ea"/>
                          <a:cs typeface="+mn-cs"/>
                        </a:rPr>
                        <a:t>INCREMENT BY </a:t>
                      </a:r>
                      <a:r>
                        <a:rPr lang="en-US" sz="2400" dirty="0">
                          <a:solidFill>
                            <a:prstClr val="black"/>
                          </a:solidFill>
                          <a:latin typeface="Consolas" panose="020B0609020204030204" pitchFamily="49" charset="0"/>
                        </a:rPr>
                        <a:t>1</a:t>
                      </a:r>
                    </a:p>
                    <a:p>
                      <a:r>
                        <a:rPr lang="en-US" sz="2400" dirty="0">
                          <a:solidFill>
                            <a:prstClr val="black"/>
                          </a:solidFill>
                          <a:latin typeface="Consolas" panose="020B0609020204030204" pitchFamily="49" charset="0"/>
                        </a:rPr>
                        <a:t> </a:t>
                      </a:r>
                      <a:r>
                        <a:rPr lang="en-US" sz="2400" b="1" kern="1200" dirty="0">
                          <a:solidFill>
                            <a:srgbClr val="0000FF"/>
                          </a:solidFill>
                          <a:latin typeface="Consolas" panose="020B0609020204030204" pitchFamily="49" charset="0"/>
                          <a:ea typeface="+mn-ea"/>
                          <a:cs typeface="+mn-cs"/>
                        </a:rPr>
                        <a:t>MINVALUE</a:t>
                      </a:r>
                      <a:r>
                        <a:rPr lang="en-US" sz="2400" dirty="0">
                          <a:solidFill>
                            <a:prstClr val="black"/>
                          </a:solidFill>
                          <a:latin typeface="Consolas" panose="020B0609020204030204" pitchFamily="49" charset="0"/>
                        </a:rPr>
                        <a:t> 1</a:t>
                      </a:r>
                    </a:p>
                    <a:p>
                      <a:r>
                        <a:rPr lang="en-US" sz="2400" dirty="0">
                          <a:solidFill>
                            <a:prstClr val="black"/>
                          </a:solidFill>
                          <a:latin typeface="Consolas" panose="020B0609020204030204" pitchFamily="49" charset="0"/>
                        </a:rPr>
                        <a:t> </a:t>
                      </a:r>
                      <a:r>
                        <a:rPr lang="en-US" sz="2400" b="1" kern="1200" dirty="0">
                          <a:solidFill>
                            <a:srgbClr val="0000FF"/>
                          </a:solidFill>
                          <a:latin typeface="Consolas" panose="020B0609020204030204" pitchFamily="49" charset="0"/>
                          <a:ea typeface="+mn-ea"/>
                          <a:cs typeface="+mn-cs"/>
                        </a:rPr>
                        <a:t>MAXVALUE</a:t>
                      </a:r>
                      <a:r>
                        <a:rPr lang="en-US" sz="2400" dirty="0">
                          <a:solidFill>
                            <a:prstClr val="black"/>
                          </a:solidFill>
                          <a:latin typeface="Consolas" panose="020B0609020204030204" pitchFamily="49" charset="0"/>
                        </a:rPr>
                        <a:t> 9999999</a:t>
                      </a:r>
                    </a:p>
                    <a:p>
                      <a:r>
                        <a:rPr lang="en-US" sz="2400" dirty="0">
                          <a:solidFill>
                            <a:prstClr val="black"/>
                          </a:solidFill>
                          <a:latin typeface="Consolas" panose="020B0609020204030204" pitchFamily="49" charset="0"/>
                        </a:rPr>
                        <a:t> </a:t>
                      </a:r>
                      <a:r>
                        <a:rPr lang="en-US" sz="2400" b="1" kern="1200" dirty="0">
                          <a:solidFill>
                            <a:srgbClr val="0000FF"/>
                          </a:solidFill>
                          <a:latin typeface="Consolas" panose="020B0609020204030204" pitchFamily="49" charset="0"/>
                          <a:ea typeface="+mn-ea"/>
                          <a:cs typeface="+mn-cs"/>
                        </a:rPr>
                        <a:t>CYCLE</a:t>
                      </a:r>
                    </a:p>
                    <a:p>
                      <a:endParaRPr lang="en-US" sz="2400" b="1"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6" name="Table 4">
            <a:extLst>
              <a:ext uri="{FF2B5EF4-FFF2-40B4-BE49-F238E27FC236}">
                <a16:creationId xmlns:a16="http://schemas.microsoft.com/office/drawing/2014/main" id="{4F37B20E-1CCE-4A3B-BCC7-6B1146BCCD37}"/>
              </a:ext>
            </a:extLst>
          </p:cNvPr>
          <p:cNvGraphicFramePr>
            <a:graphicFrameLocks noGrp="1"/>
          </p:cNvGraphicFramePr>
          <p:nvPr/>
        </p:nvGraphicFramePr>
        <p:xfrm>
          <a:off x="674832" y="486853"/>
          <a:ext cx="11049000" cy="555563"/>
        </p:xfrm>
        <a:graphic>
          <a:graphicData uri="http://schemas.openxmlformats.org/drawingml/2006/table">
            <a:tbl>
              <a:tblPr firstRow="1" bandRow="1">
                <a:tableStyleId>{5C22544A-7EE6-4342-B048-85BDC9FD1C3A}</a:tableStyleId>
              </a:tblPr>
              <a:tblGrid>
                <a:gridCol w="11049000">
                  <a:extLst>
                    <a:ext uri="{9D8B030D-6E8A-4147-A177-3AD203B41FA5}">
                      <a16:colId xmlns:a16="http://schemas.microsoft.com/office/drawing/2014/main" val="3189255199"/>
                    </a:ext>
                  </a:extLst>
                </a:gridCol>
              </a:tblGrid>
              <a:tr h="555563">
                <a:tc>
                  <a:txBody>
                    <a:bodyPr/>
                    <a:lstStyle/>
                    <a:p>
                      <a:r>
                        <a:rPr lang="en-US" sz="2400" b="0" i="0" kern="1200" dirty="0">
                          <a:solidFill>
                            <a:schemeClr val="tx1"/>
                          </a:solidFill>
                          <a:effectLst/>
                          <a:latin typeface="+mn-lt"/>
                          <a:ea typeface="+mn-ea"/>
                          <a:cs typeface="+mn-cs"/>
                        </a:rPr>
                        <a:t>a set of integers 1, 2, 3, ... that are generated in order on demand</a:t>
                      </a:r>
                      <a:endParaRPr lang="en-US" sz="2400" b="0" dirty="0">
                        <a:solidFill>
                          <a:schemeClr val="tx1"/>
                        </a:solidFill>
                      </a:endParaRP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176988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INSERT</a:t>
            </a:r>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4218675659"/>
              </p:ext>
            </p:extLst>
          </p:nvPr>
        </p:nvGraphicFramePr>
        <p:xfrm>
          <a:off x="608076" y="1452725"/>
          <a:ext cx="10761888" cy="4486258"/>
        </p:xfrm>
        <a:graphic>
          <a:graphicData uri="http://schemas.openxmlformats.org/drawingml/2006/table">
            <a:tbl>
              <a:tblPr firstRow="1" bandRow="1">
                <a:tableStyleId>{5C22544A-7EE6-4342-B048-85BDC9FD1C3A}</a:tableStyleId>
              </a:tblPr>
              <a:tblGrid>
                <a:gridCol w="4924506">
                  <a:extLst>
                    <a:ext uri="{9D8B030D-6E8A-4147-A177-3AD203B41FA5}">
                      <a16:colId xmlns:a16="http://schemas.microsoft.com/office/drawing/2014/main" val="4228604360"/>
                    </a:ext>
                  </a:extLst>
                </a:gridCol>
                <a:gridCol w="5837382">
                  <a:extLst>
                    <a:ext uri="{9D8B030D-6E8A-4147-A177-3AD203B41FA5}">
                      <a16:colId xmlns:a16="http://schemas.microsoft.com/office/drawing/2014/main" val="1522212779"/>
                    </a:ext>
                  </a:extLst>
                </a:gridCol>
              </a:tblGrid>
              <a:tr h="4486258">
                <a:tc>
                  <a:txBody>
                    <a:bodyPr/>
                    <a:lstStyle/>
                    <a:p>
                      <a:pPr algn="l"/>
                      <a:endParaRPr lang="en-US" sz="2400" b="1" kern="1200" dirty="0">
                        <a:solidFill>
                          <a:schemeClr val="tx1"/>
                        </a:solidFill>
                        <a:latin typeface="+mn-lt"/>
                        <a:ea typeface="+mn-ea"/>
                        <a:cs typeface="+mn-cs"/>
                      </a:endParaRPr>
                    </a:p>
                    <a:p>
                      <a:pPr algn="l"/>
                      <a:r>
                        <a:rPr lang="en-US" sz="2400" b="1" kern="1200" dirty="0">
                          <a:solidFill>
                            <a:schemeClr val="tx1"/>
                          </a:solidFill>
                          <a:latin typeface="+mn-lt"/>
                          <a:ea typeface="+mn-ea"/>
                          <a:cs typeface="+mn-cs"/>
                        </a:rPr>
                        <a:t>Syntax:</a:t>
                      </a:r>
                    </a:p>
                    <a:p>
                      <a:pPr algn="l"/>
                      <a:r>
                        <a:rPr lang="en-US" sz="2400" b="1" kern="1200" dirty="0">
                          <a:solidFill>
                            <a:srgbClr val="0070C0"/>
                          </a:solidFill>
                          <a:latin typeface="+mn-lt"/>
                          <a:ea typeface="+mn-ea"/>
                          <a:cs typeface="+mn-cs"/>
                        </a:rPr>
                        <a:t>INSERT INTO </a:t>
                      </a:r>
                      <a:r>
                        <a:rPr lang="en-US" sz="2400" b="1" kern="1200" dirty="0">
                          <a:solidFill>
                            <a:srgbClr val="7030A0"/>
                          </a:solidFill>
                          <a:latin typeface="+mn-lt"/>
                          <a:ea typeface="+mn-ea"/>
                          <a:cs typeface="+mn-cs"/>
                        </a:rPr>
                        <a:t>TABLE_NAME </a:t>
                      </a:r>
                      <a:r>
                        <a:rPr lang="en-US" sz="2400" b="1" kern="1200" dirty="0">
                          <a:solidFill>
                            <a:schemeClr val="tx1"/>
                          </a:solidFill>
                          <a:latin typeface="+mn-lt"/>
                          <a:ea typeface="+mn-ea"/>
                          <a:cs typeface="+mn-cs"/>
                        </a:rPr>
                        <a:t>(</a:t>
                      </a:r>
                      <a:r>
                        <a:rPr lang="en-US" sz="2400" b="1" kern="1200" dirty="0">
                          <a:solidFill>
                            <a:srgbClr val="7030A0"/>
                          </a:solidFill>
                          <a:latin typeface="+mn-lt"/>
                          <a:ea typeface="+mn-ea"/>
                          <a:cs typeface="+mn-cs"/>
                        </a:rPr>
                        <a:t>column1, column2, column3,...</a:t>
                      </a:r>
                      <a:r>
                        <a:rPr lang="en-US" sz="2400" b="1" kern="1200" dirty="0" err="1">
                          <a:solidFill>
                            <a:srgbClr val="7030A0"/>
                          </a:solidFill>
                          <a:latin typeface="+mn-lt"/>
                          <a:ea typeface="+mn-ea"/>
                          <a:cs typeface="+mn-cs"/>
                        </a:rPr>
                        <a:t>columnN</a:t>
                      </a:r>
                      <a:r>
                        <a:rPr lang="en-US" sz="2400" b="1" kern="1200" dirty="0">
                          <a:solidFill>
                            <a:schemeClr val="tx1"/>
                          </a:solidFill>
                          <a:latin typeface="+mn-lt"/>
                          <a:ea typeface="+mn-ea"/>
                          <a:cs typeface="+mn-cs"/>
                        </a:rPr>
                        <a:t>)  </a:t>
                      </a:r>
                    </a:p>
                    <a:p>
                      <a:pPr algn="l"/>
                      <a:r>
                        <a:rPr lang="en-US" sz="2400" b="1" kern="1200" dirty="0">
                          <a:solidFill>
                            <a:srgbClr val="0070C0"/>
                          </a:solidFill>
                          <a:latin typeface="+mn-lt"/>
                          <a:ea typeface="+mn-ea"/>
                          <a:cs typeface="+mn-cs"/>
                        </a:rPr>
                        <a:t>VALUES</a:t>
                      </a:r>
                      <a:r>
                        <a:rPr lang="en-US" sz="2400" b="1" kern="1200" dirty="0">
                          <a:solidFill>
                            <a:schemeClr val="tx1"/>
                          </a:solidFill>
                          <a:latin typeface="+mn-lt"/>
                          <a:ea typeface="+mn-ea"/>
                          <a:cs typeface="+mn-cs"/>
                        </a:rPr>
                        <a:t> (value1, value2, value3,...</a:t>
                      </a:r>
                      <a:r>
                        <a:rPr lang="en-US" sz="2400" b="1" kern="1200" dirty="0" err="1">
                          <a:solidFill>
                            <a:schemeClr val="tx1"/>
                          </a:solidFill>
                          <a:latin typeface="+mn-lt"/>
                          <a:ea typeface="+mn-ea"/>
                          <a:cs typeface="+mn-cs"/>
                        </a:rPr>
                        <a:t>valueN</a:t>
                      </a:r>
                      <a:r>
                        <a:rPr lang="en-US" sz="2400" b="1" kern="1200" dirty="0">
                          <a:solidFill>
                            <a:schemeClr val="tx1"/>
                          </a:solidFill>
                          <a:latin typeface="+mn-lt"/>
                          <a:ea typeface="+mn-ea"/>
                          <a:cs typeface="+mn-cs"/>
                        </a:rPr>
                        <a:t>);</a:t>
                      </a:r>
                    </a:p>
                  </a:txBody>
                  <a:tcPr>
                    <a:solidFill>
                      <a:schemeClr val="bg1"/>
                    </a:solidFill>
                  </a:tcPr>
                </a:tc>
                <a:tc>
                  <a:txBody>
                    <a:bodyPr/>
                    <a:lstStyle/>
                    <a:p>
                      <a:endParaRPr lang="en-US" sz="2400" b="1" kern="1200" dirty="0">
                        <a:solidFill>
                          <a:schemeClr val="tx1"/>
                        </a:solidFill>
                        <a:latin typeface="+mn-lt"/>
                        <a:ea typeface="+mn-ea"/>
                        <a:cs typeface="+mn-cs"/>
                      </a:endParaRPr>
                    </a:p>
                    <a:p>
                      <a:r>
                        <a:rPr lang="en-US" sz="2400" b="1" kern="1200" dirty="0">
                          <a:solidFill>
                            <a:schemeClr val="tx1"/>
                          </a:solidFill>
                          <a:latin typeface="+mn-lt"/>
                          <a:ea typeface="+mn-ea"/>
                          <a:cs typeface="+mn-cs"/>
                        </a:rPr>
                        <a:t>Sample:</a:t>
                      </a:r>
                    </a:p>
                    <a:p>
                      <a:r>
                        <a:rPr lang="en-US" sz="2400" dirty="0">
                          <a:solidFill>
                            <a:srgbClr val="0000FF"/>
                          </a:solidFill>
                          <a:latin typeface="Consolas" panose="020B0609020204030204" pitchFamily="49" charset="0"/>
                        </a:rPr>
                        <a:t>INSERT</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INTO</a:t>
                      </a:r>
                      <a:r>
                        <a:rPr lang="en-US" sz="2400" dirty="0">
                          <a:solidFill>
                            <a:prstClr val="black"/>
                          </a:solidFill>
                          <a:latin typeface="Consolas" panose="020B0609020204030204" pitchFamily="49" charset="0"/>
                        </a:rPr>
                        <a:t> </a:t>
                      </a:r>
                      <a:r>
                        <a:rPr lang="en-US" sz="2400" dirty="0">
                          <a:solidFill>
                            <a:srgbClr val="008080"/>
                          </a:solidFill>
                          <a:latin typeface="Consolas" panose="020B0609020204030204" pitchFamily="49" charset="0"/>
                        </a:rPr>
                        <a:t>Customers</a:t>
                      </a:r>
                      <a:r>
                        <a:rPr lang="en-US" sz="2400" dirty="0">
                          <a:solidFill>
                            <a:srgbClr val="0000FF"/>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err="1">
                          <a:solidFill>
                            <a:srgbClr val="008080"/>
                          </a:solidFill>
                          <a:latin typeface="Consolas" panose="020B0609020204030204" pitchFamily="49" charset="0"/>
                        </a:rPr>
                        <a:t>CustomerId</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 </a:t>
                      </a:r>
                      <a:r>
                        <a:rPr lang="en-US" sz="2400" dirty="0">
                          <a:solidFill>
                            <a:srgbClr val="008080"/>
                          </a:solidFill>
                          <a:latin typeface="Consolas" panose="020B0609020204030204" pitchFamily="49" charset="0"/>
                        </a:rPr>
                        <a:t>Name</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 </a:t>
                      </a:r>
                      <a:r>
                        <a:rPr lang="en-US" sz="2400" dirty="0">
                          <a:solidFill>
                            <a:srgbClr val="008080"/>
                          </a:solidFill>
                          <a:latin typeface="Consolas" panose="020B0609020204030204" pitchFamily="49" charset="0"/>
                        </a:rPr>
                        <a:t>DOB</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Address</a:t>
                      </a:r>
                      <a:r>
                        <a:rPr lang="en-US" sz="2400" dirty="0">
                          <a:solidFill>
                            <a:srgbClr val="808080"/>
                          </a:solidFill>
                          <a:latin typeface="Consolas" panose="020B0609020204030204" pitchFamily="49" charset="0"/>
                        </a:rPr>
                        <a:t>,</a:t>
                      </a:r>
                      <a:r>
                        <a:rPr lang="en-US" sz="2400" dirty="0">
                          <a:solidFill>
                            <a:srgbClr val="008080"/>
                          </a:solidFill>
                          <a:latin typeface="Consolas" panose="020B0609020204030204" pitchFamily="49" charset="0"/>
                        </a:rPr>
                        <a:t> </a:t>
                      </a:r>
                      <a:r>
                        <a:rPr lang="en-US" sz="2400" dirty="0" err="1">
                          <a:solidFill>
                            <a:srgbClr val="008080"/>
                          </a:solidFill>
                          <a:latin typeface="Consolas" panose="020B0609020204030204" pitchFamily="49" charset="0"/>
                        </a:rPr>
                        <a:t>SecurityNo</a:t>
                      </a:r>
                      <a:r>
                        <a:rPr lang="en-US" sz="2400" dirty="0">
                          <a:solidFill>
                            <a:srgbClr val="008080"/>
                          </a:solidFill>
                          <a:latin typeface="Consolas" panose="020B0609020204030204" pitchFamily="49" charset="0"/>
                        </a:rPr>
                        <a:t>, </a:t>
                      </a:r>
                      <a:r>
                        <a:rPr lang="en-US" sz="2400" dirty="0" err="1">
                          <a:solidFill>
                            <a:srgbClr val="008080"/>
                          </a:solidFill>
                          <a:latin typeface="Consolas" panose="020B0609020204030204" pitchFamily="49" charset="0"/>
                        </a:rPr>
                        <a:t>LimitAmount</a:t>
                      </a:r>
                      <a:r>
                        <a:rPr lang="en-US" sz="2400" dirty="0">
                          <a:solidFill>
                            <a:srgbClr val="808080"/>
                          </a:solidFill>
                          <a:latin typeface="Consolas" panose="020B0609020204030204" pitchFamily="49" charset="0"/>
                        </a:rPr>
                        <a:t>)</a:t>
                      </a:r>
                      <a:endParaRPr lang="en-US" sz="2400" dirty="0">
                        <a:solidFill>
                          <a:prstClr val="black"/>
                        </a:solidFill>
                        <a:latin typeface="Consolas" panose="020B0609020204030204" pitchFamily="49" charset="0"/>
                      </a:endParaRPr>
                    </a:p>
                    <a:p>
                      <a:r>
                        <a:rPr lang="fr-FR" sz="2400" dirty="0">
                          <a:solidFill>
                            <a:srgbClr val="0000FF"/>
                          </a:solidFill>
                          <a:latin typeface="Consolas" panose="020B0609020204030204" pitchFamily="49" charset="0"/>
                        </a:rPr>
                        <a:t>VALUES </a:t>
                      </a:r>
                      <a:r>
                        <a:rPr lang="fr-FR" sz="2400" dirty="0">
                          <a:solidFill>
                            <a:srgbClr val="808080"/>
                          </a:solidFill>
                          <a:latin typeface="Consolas" panose="020B0609020204030204" pitchFamily="49" charset="0"/>
                        </a:rPr>
                        <a:t>(</a:t>
                      </a:r>
                      <a:r>
                        <a:rPr lang="fr-FR" sz="2400" dirty="0">
                          <a:solidFill>
                            <a:prstClr val="black"/>
                          </a:solidFill>
                          <a:latin typeface="Consolas" panose="020B0609020204030204" pitchFamily="49" charset="0"/>
                        </a:rPr>
                        <a:t>8</a:t>
                      </a:r>
                      <a:r>
                        <a:rPr lang="fr-FR" sz="2400" dirty="0">
                          <a:solidFill>
                            <a:srgbClr val="808080"/>
                          </a:solidFill>
                          <a:latin typeface="Consolas" panose="020B0609020204030204" pitchFamily="49" charset="0"/>
                        </a:rPr>
                        <a:t>,</a:t>
                      </a:r>
                      <a:r>
                        <a:rPr lang="fr-FR" sz="2400" dirty="0">
                          <a:solidFill>
                            <a:prstClr val="black"/>
                          </a:solidFill>
                          <a:latin typeface="Consolas" panose="020B0609020204030204" pitchFamily="49" charset="0"/>
                        </a:rPr>
                        <a:t> </a:t>
                      </a:r>
                      <a:r>
                        <a:rPr lang="fr-FR" sz="2400" dirty="0">
                          <a:solidFill>
                            <a:srgbClr val="FF0000"/>
                          </a:solidFill>
                          <a:latin typeface="Consolas" panose="020B0609020204030204" pitchFamily="49" charset="0"/>
                        </a:rPr>
                        <a:t>'</a:t>
                      </a:r>
                      <a:r>
                        <a:rPr lang="fr-FR" sz="2400" dirty="0" err="1">
                          <a:solidFill>
                            <a:srgbClr val="FF0000"/>
                          </a:solidFill>
                          <a:latin typeface="Consolas" panose="020B0609020204030204" pitchFamily="49" charset="0"/>
                        </a:rPr>
                        <a:t>Chaitali</a:t>
                      </a:r>
                      <a:r>
                        <a:rPr lang="fr-FR" sz="2400" dirty="0">
                          <a:solidFill>
                            <a:srgbClr val="FF0000"/>
                          </a:solidFill>
                          <a:latin typeface="Consolas" panose="020B0609020204030204" pitchFamily="49" charset="0"/>
                        </a:rPr>
                        <a:t>'</a:t>
                      </a:r>
                      <a:r>
                        <a:rPr lang="fr-FR" sz="2400" dirty="0">
                          <a:solidFill>
                            <a:srgbClr val="808080"/>
                          </a:solidFill>
                          <a:latin typeface="Consolas" panose="020B0609020204030204" pitchFamily="49" charset="0"/>
                        </a:rPr>
                        <a:t>,</a:t>
                      </a:r>
                      <a:r>
                        <a:rPr lang="fr-FR" sz="2400" dirty="0">
                          <a:solidFill>
                            <a:prstClr val="black"/>
                          </a:solidFill>
                          <a:latin typeface="Consolas" panose="020B0609020204030204" pitchFamily="49" charset="0"/>
                        </a:rPr>
                        <a:t> 32</a:t>
                      </a:r>
                      <a:r>
                        <a:rPr lang="fr-FR" sz="2400" dirty="0">
                          <a:solidFill>
                            <a:srgbClr val="808080"/>
                          </a:solidFill>
                          <a:latin typeface="Consolas" panose="020B0609020204030204" pitchFamily="49" charset="0"/>
                        </a:rPr>
                        <a:t>,</a:t>
                      </a:r>
                      <a:r>
                        <a:rPr lang="fr-FR" sz="2400" dirty="0">
                          <a:solidFill>
                            <a:prstClr val="black"/>
                          </a:solidFill>
                          <a:latin typeface="Consolas" panose="020B0609020204030204" pitchFamily="49" charset="0"/>
                        </a:rPr>
                        <a:t> </a:t>
                      </a:r>
                      <a:r>
                        <a:rPr lang="fr-FR" sz="2400" dirty="0">
                          <a:solidFill>
                            <a:srgbClr val="FF0000"/>
                          </a:solidFill>
                          <a:latin typeface="Consolas" panose="020B0609020204030204" pitchFamily="49" charset="0"/>
                        </a:rPr>
                        <a:t>'Ahmedabad'</a:t>
                      </a:r>
                      <a:r>
                        <a:rPr lang="fr-FR" sz="2400" dirty="0">
                          <a:solidFill>
                            <a:srgbClr val="808080"/>
                          </a:solidFill>
                          <a:latin typeface="Consolas" panose="020B0609020204030204" pitchFamily="49" charset="0"/>
                        </a:rPr>
                        <a:t>, '123456780',</a:t>
                      </a:r>
                      <a:r>
                        <a:rPr lang="fr-FR" sz="2400" dirty="0">
                          <a:solidFill>
                            <a:prstClr val="black"/>
                          </a:solidFill>
                          <a:latin typeface="Consolas" panose="020B0609020204030204" pitchFamily="49" charset="0"/>
                        </a:rPr>
                        <a:t> 2000.00 </a:t>
                      </a:r>
                      <a:r>
                        <a:rPr lang="fr-FR" sz="2400" dirty="0">
                          <a:solidFill>
                            <a:srgbClr val="808080"/>
                          </a:solidFill>
                          <a:latin typeface="Consolas" panose="020B0609020204030204" pitchFamily="49" charset="0"/>
                        </a:rPr>
                        <a:t>);</a:t>
                      </a: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2205477324"/>
              </p:ext>
            </p:extLst>
          </p:nvPr>
        </p:nvGraphicFramePr>
        <p:xfrm>
          <a:off x="608076" y="727823"/>
          <a:ext cx="11259312" cy="724902"/>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724902">
                <a:tc>
                  <a:txBody>
                    <a:bodyPr/>
                    <a:lstStyle/>
                    <a:p>
                      <a:r>
                        <a:rPr lang="en-US" sz="2400" b="0" dirty="0">
                          <a:solidFill>
                            <a:schemeClr val="tx1"/>
                          </a:solidFill>
                        </a:rPr>
                        <a:t>Used to add new rows of data to a table in the database</a:t>
                      </a: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23298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SELECT</a:t>
            </a:r>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457809771"/>
              </p:ext>
            </p:extLst>
          </p:nvPr>
        </p:nvGraphicFramePr>
        <p:xfrm>
          <a:off x="608076" y="1452725"/>
          <a:ext cx="10761888" cy="4486258"/>
        </p:xfrm>
        <a:graphic>
          <a:graphicData uri="http://schemas.openxmlformats.org/drawingml/2006/table">
            <a:tbl>
              <a:tblPr firstRow="1" bandRow="1">
                <a:tableStyleId>{5C22544A-7EE6-4342-B048-85BDC9FD1C3A}</a:tableStyleId>
              </a:tblPr>
              <a:tblGrid>
                <a:gridCol w="6144416">
                  <a:extLst>
                    <a:ext uri="{9D8B030D-6E8A-4147-A177-3AD203B41FA5}">
                      <a16:colId xmlns:a16="http://schemas.microsoft.com/office/drawing/2014/main" val="4228604360"/>
                    </a:ext>
                  </a:extLst>
                </a:gridCol>
                <a:gridCol w="4617472">
                  <a:extLst>
                    <a:ext uri="{9D8B030D-6E8A-4147-A177-3AD203B41FA5}">
                      <a16:colId xmlns:a16="http://schemas.microsoft.com/office/drawing/2014/main" val="1522212779"/>
                    </a:ext>
                  </a:extLst>
                </a:gridCol>
              </a:tblGrid>
              <a:tr h="4486258">
                <a:tc>
                  <a:txBody>
                    <a:bodyPr/>
                    <a:lstStyle/>
                    <a:p>
                      <a:pPr algn="l"/>
                      <a:endParaRPr lang="en-US" sz="2400" b="1" kern="1200" dirty="0">
                        <a:solidFill>
                          <a:schemeClr val="tx1"/>
                        </a:solidFill>
                        <a:latin typeface="+mn-lt"/>
                        <a:ea typeface="+mn-ea"/>
                        <a:cs typeface="+mn-cs"/>
                      </a:endParaRPr>
                    </a:p>
                    <a:p>
                      <a:pPr algn="l"/>
                      <a:r>
                        <a:rPr lang="en-US" sz="2400" b="1" kern="1200" dirty="0">
                          <a:solidFill>
                            <a:schemeClr val="tx1"/>
                          </a:solidFill>
                          <a:latin typeface="+mn-lt"/>
                          <a:ea typeface="+mn-ea"/>
                          <a:cs typeface="+mn-cs"/>
                        </a:rPr>
                        <a:t>Syntax:</a:t>
                      </a:r>
                    </a:p>
                    <a:p>
                      <a:pPr algn="l"/>
                      <a:r>
                        <a:rPr lang="en-US" sz="2400" b="1" kern="1200" dirty="0">
                          <a:solidFill>
                            <a:srgbClr val="0070C0"/>
                          </a:solidFill>
                          <a:latin typeface="+mn-lt"/>
                          <a:ea typeface="+mn-ea"/>
                          <a:cs typeface="+mn-cs"/>
                        </a:rPr>
                        <a:t>SELECT </a:t>
                      </a:r>
                      <a:r>
                        <a:rPr lang="en-US" sz="2400" b="1" kern="1200" dirty="0">
                          <a:solidFill>
                            <a:srgbClr val="7030A0"/>
                          </a:solidFill>
                          <a:latin typeface="+mn-lt"/>
                          <a:ea typeface="+mn-ea"/>
                          <a:cs typeface="+mn-cs"/>
                        </a:rPr>
                        <a:t>column1, column2 </a:t>
                      </a:r>
                      <a:r>
                        <a:rPr lang="en-US" sz="2400" b="1" kern="1200" dirty="0">
                          <a:solidFill>
                            <a:schemeClr val="tx1"/>
                          </a:solidFill>
                          <a:latin typeface="+mn-lt"/>
                          <a:ea typeface="+mn-ea"/>
                          <a:cs typeface="+mn-cs"/>
                        </a:rPr>
                        <a:t>&lt;(</a:t>
                      </a:r>
                      <a:r>
                        <a:rPr lang="en-US" sz="2400" b="1" kern="1200" dirty="0">
                          <a:solidFill>
                            <a:srgbClr val="0070C0"/>
                          </a:solidFill>
                          <a:latin typeface="+mn-lt"/>
                          <a:ea typeface="+mn-ea"/>
                          <a:cs typeface="+mn-cs"/>
                        </a:rPr>
                        <a:t>as</a:t>
                      </a:r>
                      <a:r>
                        <a:rPr lang="en-US" sz="2400" b="1" kern="1200" dirty="0">
                          <a:solidFill>
                            <a:srgbClr val="7030A0"/>
                          </a:solidFill>
                          <a:latin typeface="+mn-lt"/>
                          <a:ea typeface="+mn-ea"/>
                          <a:cs typeface="+mn-cs"/>
                        </a:rPr>
                        <a:t> </a:t>
                      </a:r>
                      <a:r>
                        <a:rPr lang="en-US" sz="2400" b="1" kern="1200" dirty="0" err="1">
                          <a:solidFill>
                            <a:srgbClr val="7030A0"/>
                          </a:solidFill>
                          <a:latin typeface="+mn-lt"/>
                          <a:ea typeface="+mn-ea"/>
                          <a:cs typeface="+mn-cs"/>
                        </a:rPr>
                        <a:t>aliasName</a:t>
                      </a:r>
                      <a:r>
                        <a:rPr lang="en-US" sz="2400" b="1" kern="1200" dirty="0">
                          <a:solidFill>
                            <a:schemeClr val="tx1"/>
                          </a:solidFill>
                          <a:latin typeface="+mn-lt"/>
                          <a:ea typeface="+mn-ea"/>
                          <a:cs typeface="+mn-cs"/>
                        </a:rPr>
                        <a:t>)&gt;</a:t>
                      </a:r>
                      <a:r>
                        <a:rPr lang="en-US" sz="2400" b="1" kern="1200" dirty="0">
                          <a:solidFill>
                            <a:srgbClr val="7030A0"/>
                          </a:solidFill>
                          <a:latin typeface="+mn-lt"/>
                          <a:ea typeface="+mn-ea"/>
                          <a:cs typeface="+mn-cs"/>
                        </a:rPr>
                        <a:t>, </a:t>
                      </a:r>
                      <a:r>
                        <a:rPr lang="en-US" sz="2400" b="1" kern="1200" dirty="0" err="1">
                          <a:solidFill>
                            <a:srgbClr val="7030A0"/>
                          </a:solidFill>
                          <a:latin typeface="+mn-lt"/>
                          <a:ea typeface="+mn-ea"/>
                          <a:cs typeface="+mn-cs"/>
                        </a:rPr>
                        <a:t>columnN</a:t>
                      </a:r>
                      <a:r>
                        <a:rPr lang="en-US" sz="2400" b="1" kern="1200" dirty="0">
                          <a:solidFill>
                            <a:srgbClr val="7030A0"/>
                          </a:solidFill>
                          <a:latin typeface="+mn-lt"/>
                          <a:ea typeface="+mn-ea"/>
                          <a:cs typeface="+mn-cs"/>
                        </a:rPr>
                        <a:t> </a:t>
                      </a:r>
                    </a:p>
                    <a:p>
                      <a:pPr algn="l"/>
                      <a:r>
                        <a:rPr lang="en-US" sz="2400" b="1" kern="1200" dirty="0">
                          <a:solidFill>
                            <a:srgbClr val="0070C0"/>
                          </a:solidFill>
                          <a:latin typeface="+mn-lt"/>
                          <a:ea typeface="+mn-ea"/>
                          <a:cs typeface="+mn-cs"/>
                        </a:rPr>
                        <a:t>FROM </a:t>
                      </a:r>
                      <a:r>
                        <a:rPr lang="en-US" sz="2400" b="1" kern="1200" dirty="0" err="1">
                          <a:solidFill>
                            <a:srgbClr val="7030A0"/>
                          </a:solidFill>
                          <a:latin typeface="+mn-lt"/>
                          <a:ea typeface="+mn-ea"/>
                          <a:cs typeface="+mn-cs"/>
                        </a:rPr>
                        <a:t>table_name</a:t>
                      </a:r>
                      <a:endParaRPr lang="en-US" sz="2400" b="1" kern="1200" dirty="0">
                        <a:solidFill>
                          <a:srgbClr val="7030A0"/>
                        </a:solidFill>
                        <a:latin typeface="+mn-lt"/>
                        <a:ea typeface="+mn-ea"/>
                        <a:cs typeface="+mn-cs"/>
                      </a:endParaRPr>
                    </a:p>
                    <a:p>
                      <a:pPr algn="l"/>
                      <a:r>
                        <a:rPr lang="en-US" sz="2400" b="1" kern="1200" dirty="0">
                          <a:solidFill>
                            <a:srgbClr val="0070C0"/>
                          </a:solidFill>
                          <a:latin typeface="+mn-lt"/>
                          <a:ea typeface="+mn-ea"/>
                          <a:cs typeface="+mn-cs"/>
                        </a:rPr>
                        <a:t>WHERE </a:t>
                      </a:r>
                      <a:r>
                        <a:rPr lang="en-US" sz="2400" b="1" kern="1200" dirty="0">
                          <a:solidFill>
                            <a:srgbClr val="7030A0"/>
                          </a:solidFill>
                          <a:latin typeface="+mn-lt"/>
                          <a:ea typeface="+mn-ea"/>
                          <a:cs typeface="+mn-cs"/>
                        </a:rPr>
                        <a:t>column3 </a:t>
                      </a:r>
                      <a:r>
                        <a:rPr lang="en-US" sz="2400" b="1" kern="1200" dirty="0">
                          <a:solidFill>
                            <a:srgbClr val="0070C0"/>
                          </a:solidFill>
                          <a:latin typeface="+mn-lt"/>
                          <a:ea typeface="+mn-ea"/>
                          <a:cs typeface="+mn-cs"/>
                        </a:rPr>
                        <a:t>= ‘string1’</a:t>
                      </a:r>
                    </a:p>
                    <a:p>
                      <a:pPr algn="l"/>
                      <a:r>
                        <a:rPr lang="en-US" sz="2400" b="1" kern="1200" dirty="0">
                          <a:solidFill>
                            <a:srgbClr val="0070C0"/>
                          </a:solidFill>
                          <a:latin typeface="+mn-lt"/>
                          <a:ea typeface="+mn-ea"/>
                          <a:cs typeface="+mn-cs"/>
                        </a:rPr>
                        <a:t>and (or) c</a:t>
                      </a:r>
                      <a:r>
                        <a:rPr lang="en-US" sz="2400" b="1" kern="1200" dirty="0">
                          <a:solidFill>
                            <a:srgbClr val="7030A0"/>
                          </a:solidFill>
                          <a:latin typeface="+mn-lt"/>
                          <a:ea typeface="+mn-ea"/>
                          <a:cs typeface="+mn-cs"/>
                        </a:rPr>
                        <a:t>olumn4</a:t>
                      </a:r>
                      <a:r>
                        <a:rPr lang="en-US" sz="2400" b="1" kern="1200" dirty="0">
                          <a:solidFill>
                            <a:srgbClr val="0070C0"/>
                          </a:solidFill>
                          <a:latin typeface="+mn-lt"/>
                          <a:ea typeface="+mn-ea"/>
                          <a:cs typeface="+mn-cs"/>
                        </a:rPr>
                        <a:t> =123 </a:t>
                      </a:r>
                    </a:p>
                    <a:p>
                      <a:pPr algn="l"/>
                      <a:r>
                        <a:rPr lang="en-US" sz="2400" b="1" kern="1200" dirty="0">
                          <a:solidFill>
                            <a:srgbClr val="0070C0"/>
                          </a:solidFill>
                          <a:latin typeface="+mn-lt"/>
                          <a:ea typeface="+mn-ea"/>
                          <a:cs typeface="+mn-cs"/>
                        </a:rPr>
                        <a:t>ORDER BY </a:t>
                      </a:r>
                      <a:r>
                        <a:rPr lang="en-US" sz="2400" b="1" kern="1200" dirty="0">
                          <a:solidFill>
                            <a:srgbClr val="7030A0"/>
                          </a:solidFill>
                          <a:latin typeface="+mn-lt"/>
                          <a:ea typeface="+mn-ea"/>
                          <a:cs typeface="+mn-cs"/>
                        </a:rPr>
                        <a:t>column1</a:t>
                      </a:r>
                      <a:r>
                        <a:rPr lang="en-US" sz="2400" b="1" kern="1200" dirty="0">
                          <a:solidFill>
                            <a:srgbClr val="0070C0"/>
                          </a:solidFill>
                          <a:latin typeface="+mn-lt"/>
                          <a:ea typeface="+mn-ea"/>
                          <a:cs typeface="+mn-cs"/>
                        </a:rPr>
                        <a:t> ASC, </a:t>
                      </a:r>
                      <a:r>
                        <a:rPr lang="en-US" sz="2400" b="1" kern="1200" dirty="0">
                          <a:solidFill>
                            <a:srgbClr val="7030A0"/>
                          </a:solidFill>
                          <a:latin typeface="+mn-lt"/>
                          <a:ea typeface="+mn-ea"/>
                          <a:cs typeface="+mn-cs"/>
                        </a:rPr>
                        <a:t>column2</a:t>
                      </a:r>
                      <a:r>
                        <a:rPr lang="en-US" sz="2400" b="1" kern="1200" dirty="0">
                          <a:solidFill>
                            <a:srgbClr val="0070C0"/>
                          </a:solidFill>
                          <a:latin typeface="+mn-lt"/>
                          <a:ea typeface="+mn-ea"/>
                          <a:cs typeface="+mn-cs"/>
                        </a:rPr>
                        <a:t> DESC</a:t>
                      </a:r>
                    </a:p>
                  </a:txBody>
                  <a:tcPr>
                    <a:solidFill>
                      <a:schemeClr val="bg1"/>
                    </a:solidFill>
                  </a:tcPr>
                </a:tc>
                <a:tc>
                  <a:txBody>
                    <a:bodyPr/>
                    <a:lstStyle/>
                    <a:p>
                      <a:endParaRPr lang="en-US" sz="2400" b="1" kern="1200" dirty="0">
                        <a:solidFill>
                          <a:schemeClr val="tx1"/>
                        </a:solidFill>
                        <a:latin typeface="+mn-lt"/>
                        <a:ea typeface="+mn-ea"/>
                        <a:cs typeface="+mn-cs"/>
                      </a:endParaRPr>
                    </a:p>
                    <a:p>
                      <a:r>
                        <a:rPr lang="en-US" sz="2400" b="1" kern="1200" dirty="0">
                          <a:solidFill>
                            <a:schemeClr val="tx1"/>
                          </a:solidFill>
                          <a:latin typeface="+mn-lt"/>
                          <a:ea typeface="+mn-ea"/>
                          <a:cs typeface="+mn-cs"/>
                        </a:rPr>
                        <a:t>Sample:</a:t>
                      </a:r>
                    </a:p>
                    <a:p>
                      <a:r>
                        <a:rPr lang="en-US" sz="2400" dirty="0">
                          <a:solidFill>
                            <a:srgbClr val="0000FF"/>
                          </a:solidFill>
                          <a:latin typeface="Consolas" panose="020B0609020204030204" pitchFamily="49" charset="0"/>
                        </a:rPr>
                        <a:t>SELECT</a:t>
                      </a:r>
                      <a:r>
                        <a:rPr lang="en-US" sz="2400" dirty="0">
                          <a:solidFill>
                            <a:prstClr val="black"/>
                          </a:solidFill>
                          <a:latin typeface="Consolas" panose="020B0609020204030204" pitchFamily="49" charset="0"/>
                        </a:rPr>
                        <a:t> </a:t>
                      </a:r>
                      <a:r>
                        <a:rPr lang="en-US" sz="2400" dirty="0" err="1">
                          <a:solidFill>
                            <a:srgbClr val="008080"/>
                          </a:solidFill>
                          <a:latin typeface="Consolas" panose="020B0609020204030204" pitchFamily="49" charset="0"/>
                        </a:rPr>
                        <a:t>CustomerId</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 </a:t>
                      </a:r>
                      <a:r>
                        <a:rPr lang="en-US" sz="2400" dirty="0">
                          <a:solidFill>
                            <a:srgbClr val="008080"/>
                          </a:solidFill>
                          <a:latin typeface="Consolas" panose="020B0609020204030204" pitchFamily="49" charset="0"/>
                        </a:rPr>
                        <a:t>Name</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 </a:t>
                      </a:r>
                      <a:r>
                        <a:rPr lang="en-US" sz="2400" dirty="0" err="1">
                          <a:solidFill>
                            <a:srgbClr val="008080"/>
                          </a:solidFill>
                          <a:latin typeface="Consolas" panose="020B0609020204030204" pitchFamily="49" charset="0"/>
                        </a:rPr>
                        <a:t>LimitAmount</a:t>
                      </a:r>
                      <a:r>
                        <a:rPr lang="en-US" sz="2400" dirty="0">
                          <a:solidFill>
                            <a:prstClr val="black"/>
                          </a:solidFill>
                          <a:latin typeface="Consolas" panose="020B0609020204030204" pitchFamily="49" charset="0"/>
                        </a:rPr>
                        <a:t> </a:t>
                      </a:r>
                    </a:p>
                    <a:p>
                      <a:r>
                        <a:rPr lang="en-US" sz="2400" dirty="0">
                          <a:solidFill>
                            <a:srgbClr val="0000FF"/>
                          </a:solidFill>
                          <a:latin typeface="Consolas" panose="020B0609020204030204" pitchFamily="49" charset="0"/>
                        </a:rPr>
                        <a:t>FROM</a:t>
                      </a:r>
                      <a:r>
                        <a:rPr lang="en-US" sz="2400" dirty="0">
                          <a:solidFill>
                            <a:prstClr val="black"/>
                          </a:solidFill>
                          <a:latin typeface="Consolas" panose="020B0609020204030204" pitchFamily="49" charset="0"/>
                        </a:rPr>
                        <a:t> </a:t>
                      </a:r>
                      <a:r>
                        <a:rPr lang="en-US" sz="2400" dirty="0">
                          <a:solidFill>
                            <a:srgbClr val="008080"/>
                          </a:solidFill>
                          <a:latin typeface="Consolas" panose="020B0609020204030204" pitchFamily="49" charset="0"/>
                        </a:rPr>
                        <a:t>Customers</a:t>
                      </a:r>
                      <a:r>
                        <a:rPr lang="en-US" sz="2400" dirty="0">
                          <a:solidFill>
                            <a:prstClr val="black"/>
                          </a:solidFill>
                          <a:latin typeface="Consolas" panose="020B0609020204030204" pitchFamily="49" charset="0"/>
                        </a:rPr>
                        <a:t> </a:t>
                      </a:r>
                    </a:p>
                    <a:p>
                      <a:r>
                        <a:rPr lang="en-US" sz="2400" dirty="0">
                          <a:solidFill>
                            <a:srgbClr val="0000FF"/>
                          </a:solidFill>
                          <a:latin typeface="Consolas" panose="020B0609020204030204" pitchFamily="49" charset="0"/>
                        </a:rPr>
                        <a:t>ORDER</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BY</a:t>
                      </a:r>
                      <a:r>
                        <a:rPr lang="en-US" sz="2400" dirty="0">
                          <a:solidFill>
                            <a:prstClr val="black"/>
                          </a:solidFill>
                          <a:latin typeface="Consolas" panose="020B0609020204030204" pitchFamily="49" charset="0"/>
                        </a:rPr>
                        <a:t> </a:t>
                      </a:r>
                      <a:r>
                        <a:rPr lang="en-US" sz="2400" dirty="0" err="1">
                          <a:solidFill>
                            <a:srgbClr val="008080"/>
                          </a:solidFill>
                          <a:latin typeface="Consolas" panose="020B0609020204030204" pitchFamily="49" charset="0"/>
                        </a:rPr>
                        <a:t>CustomerId</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desc</a:t>
                      </a:r>
                      <a:endParaRPr lang="en-US" sz="2400" dirty="0">
                        <a:solidFill>
                          <a:prstClr val="black"/>
                        </a:solidFill>
                        <a:latin typeface="Consolas" panose="020B0609020204030204" pitchFamily="49" charset="0"/>
                      </a:endParaRPr>
                    </a:p>
                    <a:p>
                      <a:endParaRPr lang="en-US" sz="2400" dirty="0">
                        <a:solidFill>
                          <a:prstClr val="black"/>
                        </a:solidFill>
                        <a:latin typeface="Consolas" panose="020B0609020204030204" pitchFamily="49" charset="0"/>
                      </a:endParaRP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nvGraphicFramePr>
        <p:xfrm>
          <a:off x="608076" y="727823"/>
          <a:ext cx="11259312" cy="822960"/>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724902">
                <a:tc>
                  <a:txBody>
                    <a:bodyPr/>
                    <a:lstStyle/>
                    <a:p>
                      <a:r>
                        <a:rPr lang="en-US" sz="2400" b="0" i="0" kern="1200" dirty="0">
                          <a:solidFill>
                            <a:schemeClr val="tx1"/>
                          </a:solidFill>
                          <a:effectLst/>
                          <a:latin typeface="+mn-lt"/>
                          <a:ea typeface="+mn-ea"/>
                          <a:cs typeface="+mn-cs"/>
                        </a:rPr>
                        <a:t>Used to fetch the data from a database table which returns this data in the form of a result table. These result tables are called result-sets</a:t>
                      </a:r>
                      <a:endParaRPr lang="en-US" sz="2400" dirty="0">
                        <a:solidFill>
                          <a:schemeClr val="tx1"/>
                        </a:solidFill>
                      </a:endParaRP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160600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DISTINCT CLAUSE</a:t>
            </a:r>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3896874381"/>
              </p:ext>
            </p:extLst>
          </p:nvPr>
        </p:nvGraphicFramePr>
        <p:xfrm>
          <a:off x="608076" y="1465259"/>
          <a:ext cx="10761888" cy="4473723"/>
        </p:xfrm>
        <a:graphic>
          <a:graphicData uri="http://schemas.openxmlformats.org/drawingml/2006/table">
            <a:tbl>
              <a:tblPr firstRow="1" bandRow="1">
                <a:tableStyleId>{5C22544A-7EE6-4342-B048-85BDC9FD1C3A}</a:tableStyleId>
              </a:tblPr>
              <a:tblGrid>
                <a:gridCol w="4924506">
                  <a:extLst>
                    <a:ext uri="{9D8B030D-6E8A-4147-A177-3AD203B41FA5}">
                      <a16:colId xmlns:a16="http://schemas.microsoft.com/office/drawing/2014/main" val="4228604360"/>
                    </a:ext>
                  </a:extLst>
                </a:gridCol>
                <a:gridCol w="5837382">
                  <a:extLst>
                    <a:ext uri="{9D8B030D-6E8A-4147-A177-3AD203B41FA5}">
                      <a16:colId xmlns:a16="http://schemas.microsoft.com/office/drawing/2014/main" val="1522212779"/>
                    </a:ext>
                  </a:extLst>
                </a:gridCol>
              </a:tblGrid>
              <a:tr h="4473723">
                <a:tc>
                  <a:txBody>
                    <a:bodyPr/>
                    <a:lstStyle/>
                    <a:p>
                      <a:pPr algn="l"/>
                      <a:r>
                        <a:rPr lang="en-US" sz="2400" b="1" kern="1200" dirty="0">
                          <a:solidFill>
                            <a:schemeClr val="tx1"/>
                          </a:solidFill>
                          <a:latin typeface="+mn-lt"/>
                          <a:ea typeface="+mn-ea"/>
                          <a:cs typeface="+mn-cs"/>
                        </a:rPr>
                        <a:t>Syntax:</a:t>
                      </a:r>
                    </a:p>
                    <a:p>
                      <a:pPr algn="l"/>
                      <a:r>
                        <a:rPr lang="en-US" sz="2400" b="1" kern="1200" dirty="0">
                          <a:solidFill>
                            <a:srgbClr val="0070C0"/>
                          </a:solidFill>
                          <a:latin typeface="+mn-lt"/>
                          <a:ea typeface="+mn-ea"/>
                          <a:cs typeface="+mn-cs"/>
                        </a:rPr>
                        <a:t>SELECT </a:t>
                      </a:r>
                      <a:r>
                        <a:rPr lang="en-US" sz="2400" b="1" kern="1200" dirty="0">
                          <a:solidFill>
                            <a:schemeClr val="tx1"/>
                          </a:solidFill>
                          <a:latin typeface="+mn-lt"/>
                          <a:ea typeface="+mn-ea"/>
                          <a:cs typeface="+mn-cs"/>
                        </a:rPr>
                        <a:t>&lt;(</a:t>
                      </a:r>
                      <a:r>
                        <a:rPr lang="en-US" sz="2400" b="1" kern="1200" dirty="0">
                          <a:solidFill>
                            <a:srgbClr val="0070C0"/>
                          </a:solidFill>
                          <a:latin typeface="+mn-lt"/>
                          <a:ea typeface="+mn-ea"/>
                          <a:cs typeface="+mn-cs"/>
                        </a:rPr>
                        <a:t>DISTINCT</a:t>
                      </a:r>
                      <a:r>
                        <a:rPr lang="en-US" sz="2400" b="1" kern="1200" dirty="0">
                          <a:solidFill>
                            <a:schemeClr val="tx1"/>
                          </a:solidFill>
                          <a:latin typeface="+mn-lt"/>
                          <a:ea typeface="+mn-ea"/>
                          <a:cs typeface="+mn-cs"/>
                        </a:rPr>
                        <a:t>)&gt;</a:t>
                      </a:r>
                      <a:r>
                        <a:rPr lang="en-US" sz="2400" b="1" kern="1200" dirty="0">
                          <a:solidFill>
                            <a:srgbClr val="0070C0"/>
                          </a:solidFill>
                          <a:latin typeface="+mn-lt"/>
                          <a:ea typeface="+mn-ea"/>
                          <a:cs typeface="+mn-cs"/>
                        </a:rPr>
                        <a:t> </a:t>
                      </a:r>
                      <a:r>
                        <a:rPr lang="en-US" sz="2400" b="1" kern="1200" dirty="0">
                          <a:solidFill>
                            <a:srgbClr val="7030A0"/>
                          </a:solidFill>
                          <a:latin typeface="+mn-lt"/>
                          <a:ea typeface="+mn-ea"/>
                          <a:cs typeface="+mn-cs"/>
                        </a:rPr>
                        <a:t>column1, column2 , </a:t>
                      </a:r>
                      <a:r>
                        <a:rPr lang="en-US" sz="2400" b="1" kern="1200" dirty="0" err="1">
                          <a:solidFill>
                            <a:srgbClr val="7030A0"/>
                          </a:solidFill>
                          <a:latin typeface="+mn-lt"/>
                          <a:ea typeface="+mn-ea"/>
                          <a:cs typeface="+mn-cs"/>
                        </a:rPr>
                        <a:t>columnN</a:t>
                      </a:r>
                      <a:r>
                        <a:rPr lang="en-US" sz="2400" b="1" kern="1200" dirty="0">
                          <a:solidFill>
                            <a:srgbClr val="7030A0"/>
                          </a:solidFill>
                          <a:latin typeface="+mn-lt"/>
                          <a:ea typeface="+mn-ea"/>
                          <a:cs typeface="+mn-cs"/>
                        </a:rPr>
                        <a:t> </a:t>
                      </a:r>
                    </a:p>
                    <a:p>
                      <a:pPr algn="l"/>
                      <a:r>
                        <a:rPr lang="en-US" sz="2400" b="1" kern="1200" dirty="0">
                          <a:solidFill>
                            <a:srgbClr val="0070C0"/>
                          </a:solidFill>
                          <a:latin typeface="+mn-lt"/>
                          <a:ea typeface="+mn-ea"/>
                          <a:cs typeface="+mn-cs"/>
                        </a:rPr>
                        <a:t>FROM </a:t>
                      </a:r>
                      <a:r>
                        <a:rPr lang="en-US" sz="2400" b="1" kern="1200" dirty="0" err="1">
                          <a:solidFill>
                            <a:srgbClr val="7030A0"/>
                          </a:solidFill>
                          <a:latin typeface="+mn-lt"/>
                          <a:ea typeface="+mn-ea"/>
                          <a:cs typeface="+mn-cs"/>
                        </a:rPr>
                        <a:t>table_name</a:t>
                      </a:r>
                      <a:endParaRPr lang="en-US" sz="2400" b="1" kern="1200" dirty="0">
                        <a:solidFill>
                          <a:srgbClr val="7030A0"/>
                        </a:solidFill>
                        <a:latin typeface="+mn-lt"/>
                        <a:ea typeface="+mn-ea"/>
                        <a:cs typeface="+mn-cs"/>
                      </a:endParaRPr>
                    </a:p>
                    <a:p>
                      <a:pPr algn="l"/>
                      <a:r>
                        <a:rPr lang="en-US" sz="2400" b="1" kern="1200" dirty="0">
                          <a:solidFill>
                            <a:srgbClr val="0070C0"/>
                          </a:solidFill>
                          <a:latin typeface="+mn-lt"/>
                          <a:ea typeface="+mn-ea"/>
                          <a:cs typeface="+mn-cs"/>
                        </a:rPr>
                        <a:t>WHERE </a:t>
                      </a:r>
                      <a:r>
                        <a:rPr lang="en-US" sz="2400" b="1" kern="1200" dirty="0">
                          <a:solidFill>
                            <a:srgbClr val="7030A0"/>
                          </a:solidFill>
                          <a:latin typeface="+mn-lt"/>
                          <a:ea typeface="+mn-ea"/>
                          <a:cs typeface="+mn-cs"/>
                        </a:rPr>
                        <a:t>&lt;conditions&gt;</a:t>
                      </a:r>
                      <a:endParaRPr lang="en-US" sz="2400" b="1" kern="1200" dirty="0">
                        <a:solidFill>
                          <a:srgbClr val="0070C0"/>
                        </a:solidFill>
                        <a:latin typeface="+mn-lt"/>
                        <a:ea typeface="+mn-ea"/>
                        <a:cs typeface="+mn-cs"/>
                      </a:endParaRPr>
                    </a:p>
                    <a:p>
                      <a:pPr algn="l"/>
                      <a:r>
                        <a:rPr lang="en-US" sz="2400" b="1" kern="1200" dirty="0">
                          <a:solidFill>
                            <a:srgbClr val="0070C0"/>
                          </a:solidFill>
                          <a:latin typeface="+mn-lt"/>
                          <a:ea typeface="+mn-ea"/>
                          <a:cs typeface="+mn-cs"/>
                        </a:rPr>
                        <a:t>ORDER BY </a:t>
                      </a:r>
                      <a:r>
                        <a:rPr lang="en-US" sz="2400" b="1" kern="1200" dirty="0">
                          <a:solidFill>
                            <a:srgbClr val="7030A0"/>
                          </a:solidFill>
                          <a:latin typeface="+mn-lt"/>
                          <a:ea typeface="+mn-ea"/>
                          <a:cs typeface="+mn-cs"/>
                        </a:rPr>
                        <a:t>…</a:t>
                      </a:r>
                      <a:endParaRPr lang="en-US" sz="2400" b="1" kern="1200" dirty="0">
                        <a:solidFill>
                          <a:srgbClr val="0070C0"/>
                        </a:solidFill>
                        <a:latin typeface="+mn-lt"/>
                        <a:ea typeface="+mn-ea"/>
                        <a:cs typeface="+mn-cs"/>
                      </a:endParaRP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SELECT </a:t>
                      </a:r>
                      <a:r>
                        <a:rPr lang="en-US" sz="2400" b="1" kern="1200" dirty="0">
                          <a:solidFill>
                            <a:srgbClr val="7030A0"/>
                          </a:solidFill>
                          <a:latin typeface="+mn-lt"/>
                          <a:ea typeface="+mn-ea"/>
                          <a:cs typeface="+mn-cs"/>
                        </a:rPr>
                        <a:t> </a:t>
                      </a:r>
                      <a:r>
                        <a:rPr lang="en-US" sz="2400" b="1" kern="1200" dirty="0">
                          <a:solidFill>
                            <a:srgbClr val="0070C0"/>
                          </a:solidFill>
                          <a:latin typeface="+mn-lt"/>
                          <a:ea typeface="+mn-ea"/>
                          <a:cs typeface="+mn-cs"/>
                        </a:rPr>
                        <a:t>DISTINCT </a:t>
                      </a:r>
                      <a:r>
                        <a:rPr lang="en-US" sz="2400" b="1" kern="1200" dirty="0">
                          <a:solidFill>
                            <a:srgbClr val="7030A0"/>
                          </a:solidFill>
                          <a:latin typeface="+mn-lt"/>
                          <a:ea typeface="+mn-ea"/>
                          <a:cs typeface="+mn-cs"/>
                        </a:rPr>
                        <a:t>Name</a:t>
                      </a:r>
                    </a:p>
                    <a:p>
                      <a:pPr marL="0" algn="l" defTabSz="914400" rtl="0" eaLnBrk="1" latinLnBrk="0" hangingPunct="1"/>
                      <a:r>
                        <a:rPr lang="en-US" sz="2400" b="1" kern="1200" dirty="0">
                          <a:solidFill>
                            <a:srgbClr val="0070C0"/>
                          </a:solidFill>
                          <a:latin typeface="+mn-lt"/>
                          <a:ea typeface="+mn-ea"/>
                          <a:cs typeface="+mn-cs"/>
                        </a:rPr>
                        <a:t>FROM </a:t>
                      </a:r>
                      <a:r>
                        <a:rPr lang="en-US" sz="2400" b="1" kern="1200" dirty="0">
                          <a:solidFill>
                            <a:srgbClr val="7030A0"/>
                          </a:solidFill>
                          <a:latin typeface="+mn-lt"/>
                          <a:ea typeface="+mn-ea"/>
                          <a:cs typeface="+mn-cs"/>
                        </a:rPr>
                        <a:t>Customers </a:t>
                      </a: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2368309961"/>
              </p:ext>
            </p:extLst>
          </p:nvPr>
        </p:nvGraphicFramePr>
        <p:xfrm>
          <a:off x="608076" y="509017"/>
          <a:ext cx="11259312" cy="822960"/>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724902">
                <a:tc>
                  <a:txBody>
                    <a:bodyPr/>
                    <a:lstStyle/>
                    <a:p>
                      <a:r>
                        <a:rPr lang="en-US" sz="2400" b="0" i="0" kern="1200" dirty="0">
                          <a:solidFill>
                            <a:schemeClr val="tx1"/>
                          </a:solidFill>
                          <a:effectLst/>
                          <a:latin typeface="+mn-lt"/>
                          <a:ea typeface="+mn-ea"/>
                          <a:cs typeface="+mn-cs"/>
                        </a:rPr>
                        <a:t>Inside a table, a column often contains many duplicate values, the SELECT DISTINCT statement is used to return only distinct (different) values</a:t>
                      </a:r>
                    </a:p>
                  </a:txBody>
                  <a:tcPr>
                    <a:solidFill>
                      <a:schemeClr val="bg1"/>
                    </a:solidFill>
                  </a:tcPr>
                </a:tc>
                <a:extLst>
                  <a:ext uri="{0D108BD9-81ED-4DB2-BD59-A6C34878D82A}">
                    <a16:rowId xmlns:a16="http://schemas.microsoft.com/office/drawing/2014/main" val="825610896"/>
                  </a:ext>
                </a:extLst>
              </a:tr>
            </a:tbl>
          </a:graphicData>
        </a:graphic>
      </p:graphicFrame>
      <p:pic>
        <p:nvPicPr>
          <p:cNvPr id="5" name="Picture 4">
            <a:extLst>
              <a:ext uri="{FF2B5EF4-FFF2-40B4-BE49-F238E27FC236}">
                <a16:creationId xmlns:a16="http://schemas.microsoft.com/office/drawing/2014/main" id="{061C417A-CEB1-4FDC-A661-74A92C719091}"/>
              </a:ext>
            </a:extLst>
          </p:cNvPr>
          <p:cNvPicPr>
            <a:picLocks noChangeAspect="1"/>
          </p:cNvPicPr>
          <p:nvPr/>
        </p:nvPicPr>
        <p:blipFill>
          <a:blip r:embed="rId3"/>
          <a:stretch>
            <a:fillRect/>
          </a:stretch>
        </p:blipFill>
        <p:spPr>
          <a:xfrm>
            <a:off x="734376" y="3821230"/>
            <a:ext cx="5948956" cy="2251027"/>
          </a:xfrm>
          <a:prstGeom prst="rect">
            <a:avLst/>
          </a:prstGeom>
        </p:spPr>
      </p:pic>
      <p:graphicFrame>
        <p:nvGraphicFramePr>
          <p:cNvPr id="7" name="Object 6">
            <a:extLst>
              <a:ext uri="{FF2B5EF4-FFF2-40B4-BE49-F238E27FC236}">
                <a16:creationId xmlns:a16="http://schemas.microsoft.com/office/drawing/2014/main" id="{BEF22E59-8272-42F5-9901-28D6A7C649C7}"/>
              </a:ext>
            </a:extLst>
          </p:cNvPr>
          <p:cNvGraphicFramePr>
            <a:graphicFrameLocks noChangeAspect="1"/>
          </p:cNvGraphicFramePr>
          <p:nvPr>
            <p:extLst>
              <p:ext uri="{D42A27DB-BD31-4B8C-83A1-F6EECF244321}">
                <p14:modId xmlns:p14="http://schemas.microsoft.com/office/powerpoint/2010/main" val="4057890194"/>
              </p:ext>
            </p:extLst>
          </p:nvPr>
        </p:nvGraphicFramePr>
        <p:xfrm>
          <a:off x="8552223" y="3813175"/>
          <a:ext cx="1963377" cy="1711393"/>
        </p:xfrm>
        <a:graphic>
          <a:graphicData uri="http://schemas.openxmlformats.org/presentationml/2006/ole">
            <mc:AlternateContent xmlns:mc="http://schemas.openxmlformats.org/markup-compatibility/2006">
              <mc:Choice xmlns:v="urn:schemas-microsoft-com:vml" Requires="v">
                <p:oleObj name="Worksheet" r:id="rId4" imgW="1780953" imgH="1552644" progId="Excel.Sheet.12">
                  <p:embed/>
                </p:oleObj>
              </mc:Choice>
              <mc:Fallback>
                <p:oleObj name="Worksheet" r:id="rId4" imgW="1780953" imgH="1552644" progId="Excel.Sheet.12">
                  <p:embed/>
                  <p:pic>
                    <p:nvPicPr>
                      <p:cNvPr id="7" name="Object 6">
                        <a:extLst>
                          <a:ext uri="{FF2B5EF4-FFF2-40B4-BE49-F238E27FC236}">
                            <a16:creationId xmlns:a16="http://schemas.microsoft.com/office/drawing/2014/main" id="{BEF22E59-8272-42F5-9901-28D6A7C649C7}"/>
                          </a:ext>
                        </a:extLst>
                      </p:cNvPr>
                      <p:cNvPicPr/>
                      <p:nvPr/>
                    </p:nvPicPr>
                    <p:blipFill>
                      <a:blip r:embed="rId5"/>
                      <a:stretch>
                        <a:fillRect/>
                      </a:stretch>
                    </p:blipFill>
                    <p:spPr>
                      <a:xfrm>
                        <a:off x="8552223" y="3813175"/>
                        <a:ext cx="1963377" cy="1711393"/>
                      </a:xfrm>
                      <a:prstGeom prst="rect">
                        <a:avLst/>
                      </a:prstGeom>
                    </p:spPr>
                  </p:pic>
                </p:oleObj>
              </mc:Fallback>
            </mc:AlternateContent>
          </a:graphicData>
        </a:graphic>
      </p:graphicFrame>
      <p:cxnSp>
        <p:nvCxnSpPr>
          <p:cNvPr id="8" name="Straight Arrow Connector 7">
            <a:extLst>
              <a:ext uri="{FF2B5EF4-FFF2-40B4-BE49-F238E27FC236}">
                <a16:creationId xmlns:a16="http://schemas.microsoft.com/office/drawing/2014/main" id="{9EBB5B35-E51B-406D-9773-5AE1723741CA}"/>
              </a:ext>
            </a:extLst>
          </p:cNvPr>
          <p:cNvCxnSpPr>
            <a:cxnSpLocks/>
          </p:cNvCxnSpPr>
          <p:nvPr/>
        </p:nvCxnSpPr>
        <p:spPr>
          <a:xfrm>
            <a:off x="6683332" y="4337539"/>
            <a:ext cx="1868891" cy="0"/>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spTree>
    <p:extLst>
      <p:ext uri="{BB962C8B-B14F-4D97-AF65-F5344CB8AC3E}">
        <p14:creationId xmlns:p14="http://schemas.microsoft.com/office/powerpoint/2010/main" val="229495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TOP Clause</a:t>
            </a:r>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4048041834"/>
              </p:ext>
            </p:extLst>
          </p:nvPr>
        </p:nvGraphicFramePr>
        <p:xfrm>
          <a:off x="608076" y="1312338"/>
          <a:ext cx="10761888" cy="5450524"/>
        </p:xfrm>
        <a:graphic>
          <a:graphicData uri="http://schemas.openxmlformats.org/drawingml/2006/table">
            <a:tbl>
              <a:tblPr firstRow="1" bandRow="1">
                <a:tableStyleId>{5C22544A-7EE6-4342-B048-85BDC9FD1C3A}</a:tableStyleId>
              </a:tblPr>
              <a:tblGrid>
                <a:gridCol w="4924506">
                  <a:extLst>
                    <a:ext uri="{9D8B030D-6E8A-4147-A177-3AD203B41FA5}">
                      <a16:colId xmlns:a16="http://schemas.microsoft.com/office/drawing/2014/main" val="4228604360"/>
                    </a:ext>
                  </a:extLst>
                </a:gridCol>
                <a:gridCol w="5837382">
                  <a:extLst>
                    <a:ext uri="{9D8B030D-6E8A-4147-A177-3AD203B41FA5}">
                      <a16:colId xmlns:a16="http://schemas.microsoft.com/office/drawing/2014/main" val="1522212779"/>
                    </a:ext>
                  </a:extLst>
                </a:gridCol>
              </a:tblGrid>
              <a:tr h="5450524">
                <a:tc>
                  <a:txBody>
                    <a:bodyPr/>
                    <a:lstStyle/>
                    <a:p>
                      <a:pPr algn="l"/>
                      <a:r>
                        <a:rPr lang="en-US" sz="2400" b="1" kern="1200" dirty="0">
                          <a:solidFill>
                            <a:schemeClr val="tx1"/>
                          </a:solidFill>
                          <a:latin typeface="+mn-lt"/>
                          <a:ea typeface="+mn-ea"/>
                          <a:cs typeface="+mn-cs"/>
                        </a:rPr>
                        <a:t>Syntax:</a:t>
                      </a:r>
                    </a:p>
                    <a:p>
                      <a:pPr algn="l"/>
                      <a:r>
                        <a:rPr lang="en-US" sz="2400" b="1" kern="1200" dirty="0">
                          <a:solidFill>
                            <a:srgbClr val="0070C0"/>
                          </a:solidFill>
                          <a:latin typeface="+mn-lt"/>
                          <a:ea typeface="+mn-ea"/>
                          <a:cs typeface="+mn-cs"/>
                        </a:rPr>
                        <a:t>SELECT TOP </a:t>
                      </a:r>
                      <a:r>
                        <a:rPr lang="en-US" sz="2400" b="1" kern="1200" dirty="0">
                          <a:solidFill>
                            <a:schemeClr val="tx1"/>
                          </a:solidFill>
                          <a:latin typeface="+mn-lt"/>
                          <a:ea typeface="+mn-ea"/>
                          <a:cs typeface="+mn-cs"/>
                        </a:rPr>
                        <a:t>&lt;n&gt; </a:t>
                      </a:r>
                      <a:r>
                        <a:rPr lang="en-US" sz="2400" b="1" kern="1200" dirty="0" err="1">
                          <a:solidFill>
                            <a:srgbClr val="7030A0"/>
                          </a:solidFill>
                          <a:latin typeface="+mn-lt"/>
                          <a:ea typeface="+mn-ea"/>
                          <a:cs typeface="+mn-cs"/>
                        </a:rPr>
                        <a:t>column_name</a:t>
                      </a:r>
                      <a:r>
                        <a:rPr lang="en-US" sz="2400" b="1" kern="1200" dirty="0">
                          <a:solidFill>
                            <a:srgbClr val="7030A0"/>
                          </a:solidFill>
                          <a:latin typeface="+mn-lt"/>
                          <a:ea typeface="+mn-ea"/>
                          <a:cs typeface="+mn-cs"/>
                        </a:rPr>
                        <a:t>(s)</a:t>
                      </a:r>
                    </a:p>
                    <a:p>
                      <a:pPr marL="0" algn="l" defTabSz="914400" rtl="0" eaLnBrk="1" latinLnBrk="0" hangingPunct="1"/>
                      <a:r>
                        <a:rPr lang="en-US" sz="2400" b="1" kern="1200" dirty="0">
                          <a:solidFill>
                            <a:srgbClr val="0070C0"/>
                          </a:solidFill>
                          <a:latin typeface="+mn-lt"/>
                          <a:ea typeface="+mn-ea"/>
                          <a:cs typeface="+mn-cs"/>
                        </a:rPr>
                        <a:t>FROM </a:t>
                      </a:r>
                      <a:r>
                        <a:rPr lang="en-US" sz="2400" b="1" kern="1200" dirty="0" err="1">
                          <a:solidFill>
                            <a:srgbClr val="7030A0"/>
                          </a:solidFill>
                          <a:latin typeface="+mn-lt"/>
                          <a:ea typeface="+mn-ea"/>
                          <a:cs typeface="+mn-cs"/>
                        </a:rPr>
                        <a:t>table_name</a:t>
                      </a:r>
                      <a:endParaRPr lang="en-US" sz="2400" b="1" kern="1200" dirty="0">
                        <a:solidFill>
                          <a:srgbClr val="7030A0"/>
                        </a:solidFill>
                        <a:latin typeface="+mn-lt"/>
                        <a:ea typeface="+mn-ea"/>
                        <a:cs typeface="+mn-cs"/>
                      </a:endParaRPr>
                    </a:p>
                    <a:p>
                      <a:pPr marL="0" algn="l" defTabSz="914400" rtl="0" eaLnBrk="1" latinLnBrk="0" hangingPunct="1"/>
                      <a:r>
                        <a:rPr lang="en-US" sz="2400" b="1" kern="1200" dirty="0">
                          <a:solidFill>
                            <a:srgbClr val="0070C0"/>
                          </a:solidFill>
                          <a:latin typeface="+mn-lt"/>
                          <a:ea typeface="+mn-ea"/>
                          <a:cs typeface="+mn-cs"/>
                        </a:rPr>
                        <a:t>WHERE </a:t>
                      </a:r>
                      <a:r>
                        <a:rPr lang="en-US" sz="2400" b="1" kern="1200" dirty="0">
                          <a:solidFill>
                            <a:schemeClr val="tx1"/>
                          </a:solidFill>
                          <a:latin typeface="+mn-lt"/>
                          <a:ea typeface="+mn-ea"/>
                          <a:cs typeface="+mn-cs"/>
                        </a:rPr>
                        <a:t>[condition]</a:t>
                      </a:r>
                    </a:p>
                    <a:p>
                      <a:pPr marL="0" algn="l" defTabSz="914400" rtl="0" eaLnBrk="1" latinLnBrk="0" hangingPunct="1"/>
                      <a:endParaRPr lang="en-US" sz="2400" b="1" kern="1200" dirty="0">
                        <a:solidFill>
                          <a:schemeClr val="tx1"/>
                        </a:solidFill>
                        <a:latin typeface="+mn-lt"/>
                        <a:ea typeface="+mn-ea"/>
                        <a:cs typeface="+mn-cs"/>
                      </a:endParaRPr>
                    </a:p>
                    <a:p>
                      <a:pPr marL="0" algn="l" defTabSz="914400" rtl="0" eaLnBrk="1" latinLnBrk="0" hangingPunct="1"/>
                      <a:r>
                        <a:rPr lang="en-US" sz="2400" b="1" kern="1200" dirty="0">
                          <a:solidFill>
                            <a:schemeClr val="tx1"/>
                          </a:solidFill>
                          <a:latin typeface="+mn-lt"/>
                          <a:ea typeface="+mn-ea"/>
                          <a:cs typeface="+mn-cs"/>
                        </a:rPr>
                        <a:t>SQL server:</a:t>
                      </a:r>
                    </a:p>
                    <a:p>
                      <a:pPr marL="0" algn="l" defTabSz="914400" rtl="0" eaLnBrk="1" latinLnBrk="0" hangingPunct="1"/>
                      <a:r>
                        <a:rPr lang="en-US" sz="2400" b="1" kern="1200" dirty="0">
                          <a:solidFill>
                            <a:srgbClr val="0070C0"/>
                          </a:solidFill>
                          <a:latin typeface="+mn-lt"/>
                          <a:ea typeface="+mn-ea"/>
                          <a:cs typeface="+mn-cs"/>
                        </a:rPr>
                        <a:t>SELECT TOP </a:t>
                      </a:r>
                      <a:r>
                        <a:rPr lang="en-US" sz="2400" b="1" kern="1200" dirty="0">
                          <a:solidFill>
                            <a:schemeClr val="tx1"/>
                          </a:solidFill>
                          <a:latin typeface="+mn-lt"/>
                          <a:ea typeface="+mn-ea"/>
                          <a:cs typeface="+mn-cs"/>
                        </a:rPr>
                        <a:t>3 * </a:t>
                      </a:r>
                    </a:p>
                    <a:p>
                      <a:pPr marL="0" algn="l" defTabSz="914400" rtl="0" eaLnBrk="1" latinLnBrk="0" hangingPunct="1"/>
                      <a:r>
                        <a:rPr lang="en-US" sz="2400" b="1" kern="1200" dirty="0">
                          <a:solidFill>
                            <a:srgbClr val="0070C0"/>
                          </a:solidFill>
                          <a:latin typeface="+mn-lt"/>
                          <a:ea typeface="+mn-ea"/>
                          <a:cs typeface="+mn-cs"/>
                        </a:rPr>
                        <a:t>FROM</a:t>
                      </a:r>
                      <a:r>
                        <a:rPr lang="en-US" sz="2400" b="1" kern="1200" dirty="0">
                          <a:solidFill>
                            <a:schemeClr val="tx1"/>
                          </a:solidFill>
                          <a:latin typeface="+mn-lt"/>
                          <a:ea typeface="+mn-ea"/>
                          <a:cs typeface="+mn-cs"/>
                        </a:rPr>
                        <a:t> </a:t>
                      </a:r>
                      <a:r>
                        <a:rPr lang="en-US" sz="2400" b="1" kern="1200" dirty="0">
                          <a:solidFill>
                            <a:srgbClr val="7030A0"/>
                          </a:solidFill>
                          <a:latin typeface="+mn-lt"/>
                          <a:ea typeface="+mn-ea"/>
                          <a:cs typeface="+mn-cs"/>
                        </a:rPr>
                        <a:t>Customers</a:t>
                      </a:r>
                      <a:r>
                        <a:rPr lang="en-US" sz="2400" b="1" kern="1200" dirty="0">
                          <a:solidFill>
                            <a:schemeClr val="tx1"/>
                          </a:solidFill>
                          <a:latin typeface="+mn-lt"/>
                          <a:ea typeface="+mn-ea"/>
                          <a:cs typeface="+mn-cs"/>
                        </a:rPr>
                        <a:t>;</a:t>
                      </a:r>
                    </a:p>
                    <a:p>
                      <a:pPr marL="0" algn="l" defTabSz="914400" rtl="0" eaLnBrk="1" latinLnBrk="0" hangingPunct="1"/>
                      <a:endParaRPr lang="en-US" sz="2400" b="1" kern="1200" dirty="0">
                        <a:solidFill>
                          <a:schemeClr val="tx1"/>
                        </a:solidFill>
                        <a:latin typeface="+mn-lt"/>
                        <a:ea typeface="+mn-ea"/>
                        <a:cs typeface="+mn-cs"/>
                      </a:endParaRPr>
                    </a:p>
                    <a:p>
                      <a:pPr marL="0" algn="l" defTabSz="914400" rtl="0" eaLnBrk="1" latinLnBrk="0" hangingPunct="1"/>
                      <a:r>
                        <a:rPr lang="en-US" sz="2400" b="1" kern="1200" dirty="0">
                          <a:solidFill>
                            <a:schemeClr val="tx1"/>
                          </a:solidFill>
                          <a:latin typeface="+mn-lt"/>
                          <a:ea typeface="+mn-ea"/>
                          <a:cs typeface="+mn-cs"/>
                        </a:rPr>
                        <a:t>My SQL:</a:t>
                      </a:r>
                      <a:endParaRPr lang="en-US" sz="2400" b="1" kern="1200" dirty="0">
                        <a:solidFill>
                          <a:srgbClr val="0070C0"/>
                        </a:solidFill>
                        <a:latin typeface="+mn-lt"/>
                        <a:ea typeface="+mn-ea"/>
                        <a:cs typeface="+mn-cs"/>
                      </a:endParaRPr>
                    </a:p>
                    <a:p>
                      <a:pPr algn="l"/>
                      <a:r>
                        <a:rPr lang="en-US" sz="2400" b="1" kern="1200" dirty="0">
                          <a:solidFill>
                            <a:srgbClr val="0070C0"/>
                          </a:solidFill>
                          <a:latin typeface="+mn-lt"/>
                          <a:ea typeface="+mn-ea"/>
                          <a:cs typeface="+mn-cs"/>
                        </a:rPr>
                        <a:t>SELECT * </a:t>
                      </a:r>
                    </a:p>
                    <a:p>
                      <a:pPr algn="l"/>
                      <a:r>
                        <a:rPr lang="en-US" sz="2400" b="1" kern="1200" dirty="0">
                          <a:solidFill>
                            <a:srgbClr val="0070C0"/>
                          </a:solidFill>
                          <a:latin typeface="+mn-lt"/>
                          <a:ea typeface="+mn-ea"/>
                          <a:cs typeface="+mn-cs"/>
                        </a:rPr>
                        <a:t>FROM </a:t>
                      </a:r>
                      <a:r>
                        <a:rPr lang="en-US" sz="2400" b="1" kern="1200" dirty="0">
                          <a:solidFill>
                            <a:srgbClr val="7030A0"/>
                          </a:solidFill>
                          <a:latin typeface="+mn-lt"/>
                          <a:ea typeface="+mn-ea"/>
                          <a:cs typeface="+mn-cs"/>
                        </a:rPr>
                        <a:t>Customers</a:t>
                      </a:r>
                    </a:p>
                    <a:p>
                      <a:pPr algn="l"/>
                      <a:r>
                        <a:rPr lang="en-US" sz="2400" b="1" kern="1200" dirty="0">
                          <a:solidFill>
                            <a:srgbClr val="0070C0"/>
                          </a:solidFill>
                          <a:latin typeface="+mn-lt"/>
                          <a:ea typeface="+mn-ea"/>
                          <a:cs typeface="+mn-cs"/>
                        </a:rPr>
                        <a:t>LIMIT </a:t>
                      </a:r>
                      <a:r>
                        <a:rPr lang="en-US" sz="2400" b="1" kern="1200" dirty="0">
                          <a:solidFill>
                            <a:schemeClr val="tx1"/>
                          </a:solidFill>
                          <a:latin typeface="+mn-lt"/>
                          <a:ea typeface="+mn-ea"/>
                          <a:cs typeface="+mn-cs"/>
                        </a:rPr>
                        <a:t>3</a:t>
                      </a:r>
                      <a:r>
                        <a:rPr lang="en-US" sz="2400" b="1" kern="1200" dirty="0">
                          <a:solidFill>
                            <a:srgbClr val="0070C0"/>
                          </a:solidFill>
                          <a:latin typeface="+mn-lt"/>
                          <a:ea typeface="+mn-ea"/>
                          <a:cs typeface="+mn-cs"/>
                        </a:rPr>
                        <a:t>;</a:t>
                      </a:r>
                    </a:p>
                  </a:txBody>
                  <a:tcPr>
                    <a:solidFill>
                      <a:schemeClr val="bg1"/>
                    </a:solidFill>
                  </a:tcPr>
                </a:tc>
                <a:tc>
                  <a:txBody>
                    <a:bodyPr/>
                    <a:lstStyle/>
                    <a:p>
                      <a:endParaRPr lang="en-US" sz="2400" b="1" kern="1200" dirty="0">
                        <a:solidFill>
                          <a:schemeClr val="tx1"/>
                        </a:solidFill>
                        <a:latin typeface="+mn-lt"/>
                        <a:ea typeface="+mn-ea"/>
                        <a:cs typeface="+mn-cs"/>
                      </a:endParaRPr>
                    </a:p>
                    <a:p>
                      <a:r>
                        <a:rPr lang="en-US" sz="2400" b="1" kern="1200" dirty="0">
                          <a:solidFill>
                            <a:schemeClr val="tx1"/>
                          </a:solidFill>
                          <a:latin typeface="+mn-lt"/>
                          <a:ea typeface="+mn-ea"/>
                          <a:cs typeface="+mn-cs"/>
                        </a:rPr>
                        <a:t>ORACLE:</a:t>
                      </a:r>
                    </a:p>
                    <a:p>
                      <a:r>
                        <a:rPr lang="en-US" sz="2400" b="1" kern="1200" dirty="0">
                          <a:solidFill>
                            <a:srgbClr val="0070C0"/>
                          </a:solidFill>
                          <a:latin typeface="+mn-lt"/>
                          <a:ea typeface="+mn-ea"/>
                          <a:cs typeface="+mn-cs"/>
                        </a:rPr>
                        <a:t>SELECT </a:t>
                      </a:r>
                      <a:r>
                        <a:rPr lang="en-US" sz="2400" b="1" kern="1200" dirty="0">
                          <a:solidFill>
                            <a:schemeClr val="tx1"/>
                          </a:solidFill>
                          <a:latin typeface="+mn-lt"/>
                          <a:ea typeface="+mn-ea"/>
                          <a:cs typeface="+mn-cs"/>
                        </a:rPr>
                        <a:t>* </a:t>
                      </a:r>
                    </a:p>
                    <a:p>
                      <a:r>
                        <a:rPr lang="en-US" sz="2400" b="1" kern="1200" dirty="0">
                          <a:solidFill>
                            <a:srgbClr val="0070C0"/>
                          </a:solidFill>
                          <a:latin typeface="+mn-lt"/>
                          <a:ea typeface="+mn-ea"/>
                          <a:cs typeface="+mn-cs"/>
                        </a:rPr>
                        <a:t>FROM</a:t>
                      </a:r>
                      <a:r>
                        <a:rPr lang="en-US" sz="2400" b="1" kern="1200" dirty="0">
                          <a:solidFill>
                            <a:schemeClr val="tx1"/>
                          </a:solidFill>
                          <a:latin typeface="+mn-lt"/>
                          <a:ea typeface="+mn-ea"/>
                          <a:cs typeface="+mn-cs"/>
                        </a:rPr>
                        <a:t> </a:t>
                      </a:r>
                      <a:r>
                        <a:rPr lang="en-US" sz="2400" b="1" kern="1200" dirty="0">
                          <a:solidFill>
                            <a:srgbClr val="7030A0"/>
                          </a:solidFill>
                          <a:latin typeface="+mn-lt"/>
                          <a:ea typeface="+mn-ea"/>
                          <a:cs typeface="+mn-cs"/>
                        </a:rPr>
                        <a:t>Customers</a:t>
                      </a:r>
                      <a:endParaRPr lang="en-US" sz="2400" b="1" kern="1200" dirty="0">
                        <a:solidFill>
                          <a:schemeClr val="tx1"/>
                        </a:solidFill>
                        <a:latin typeface="+mn-lt"/>
                        <a:ea typeface="+mn-ea"/>
                        <a:cs typeface="+mn-cs"/>
                      </a:endParaRPr>
                    </a:p>
                    <a:p>
                      <a:r>
                        <a:rPr lang="en-US" sz="2400" b="1" kern="1200" dirty="0">
                          <a:solidFill>
                            <a:srgbClr val="0070C0"/>
                          </a:solidFill>
                          <a:latin typeface="+mn-lt"/>
                          <a:ea typeface="+mn-ea"/>
                          <a:cs typeface="+mn-cs"/>
                        </a:rPr>
                        <a:t>WHERE ROWNUM</a:t>
                      </a:r>
                      <a:r>
                        <a:rPr lang="en-US" sz="2400" b="1" kern="1200" dirty="0">
                          <a:solidFill>
                            <a:schemeClr val="tx1"/>
                          </a:solidFill>
                          <a:latin typeface="+mn-lt"/>
                          <a:ea typeface="+mn-ea"/>
                          <a:cs typeface="+mn-cs"/>
                        </a:rPr>
                        <a:t> &lt;= 3;</a:t>
                      </a:r>
                    </a:p>
                    <a:p>
                      <a:endParaRPr lang="en-US" sz="2400" b="1" kern="1200" dirty="0">
                        <a:solidFill>
                          <a:schemeClr val="tx1"/>
                        </a:solidFill>
                        <a:latin typeface="+mn-lt"/>
                        <a:ea typeface="+mn-ea"/>
                        <a:cs typeface="+mn-cs"/>
                      </a:endParaRPr>
                    </a:p>
                    <a:p>
                      <a:r>
                        <a:rPr lang="en-US" sz="2400" b="1" kern="1200" dirty="0">
                          <a:solidFill>
                            <a:schemeClr val="tx1"/>
                          </a:solidFill>
                          <a:latin typeface="+mn-lt"/>
                          <a:ea typeface="+mn-ea"/>
                          <a:cs typeface="+mn-cs"/>
                        </a:rPr>
                        <a:t>Sample:</a:t>
                      </a:r>
                    </a:p>
                    <a:p>
                      <a:r>
                        <a:rPr lang="en-US" sz="2400" dirty="0">
                          <a:solidFill>
                            <a:srgbClr val="0000FF"/>
                          </a:solidFill>
                          <a:latin typeface="Consolas" panose="020B0609020204030204" pitchFamily="49" charset="0"/>
                        </a:rPr>
                        <a:t>SELECT</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top</a:t>
                      </a:r>
                      <a:r>
                        <a:rPr lang="en-US" sz="2400" dirty="0">
                          <a:solidFill>
                            <a:prstClr val="black"/>
                          </a:solidFill>
                          <a:latin typeface="Consolas" panose="020B0609020204030204" pitchFamily="49" charset="0"/>
                        </a:rPr>
                        <a:t> 3 </a:t>
                      </a:r>
                      <a:r>
                        <a:rPr lang="en-US" sz="2400" dirty="0">
                          <a:solidFill>
                            <a:srgbClr val="008080"/>
                          </a:solidFill>
                          <a:latin typeface="Consolas" panose="020B0609020204030204" pitchFamily="49" charset="0"/>
                        </a:rPr>
                        <a:t>CustomerId</a:t>
                      </a:r>
                      <a:r>
                        <a:rPr lang="en-US" sz="2400" dirty="0">
                          <a:solidFill>
                            <a:srgbClr val="808080"/>
                          </a:solidFill>
                          <a:latin typeface="Consolas" panose="020B0609020204030204" pitchFamily="49" charset="0"/>
                        </a:rPr>
                        <a:t>,</a:t>
                      </a:r>
                      <a:r>
                        <a:rPr lang="en-US" sz="2400" dirty="0">
                          <a:solidFill>
                            <a:srgbClr val="008080"/>
                          </a:solidFill>
                          <a:latin typeface="Consolas" panose="020B0609020204030204" pitchFamily="49" charset="0"/>
                        </a:rPr>
                        <a:t>Name</a:t>
                      </a:r>
                      <a:r>
                        <a:rPr lang="en-US" sz="2400" dirty="0">
                          <a:solidFill>
                            <a:srgbClr val="808080"/>
                          </a:solidFill>
                          <a:latin typeface="Consolas" panose="020B0609020204030204" pitchFamily="49" charset="0"/>
                        </a:rPr>
                        <a:t>,</a:t>
                      </a:r>
                      <a:r>
                        <a:rPr lang="en-US" sz="2400" dirty="0">
                          <a:solidFill>
                            <a:srgbClr val="008080"/>
                          </a:solidFill>
                          <a:latin typeface="Consolas" panose="020B0609020204030204" pitchFamily="49" charset="0"/>
                        </a:rPr>
                        <a:t>DOB</a:t>
                      </a:r>
                      <a:r>
                        <a:rPr lang="en-US" sz="2400" dirty="0">
                          <a:solidFill>
                            <a:srgbClr val="808080"/>
                          </a:solidFill>
                          <a:latin typeface="Consolas" panose="020B0609020204030204" pitchFamily="49" charset="0"/>
                        </a:rPr>
                        <a:t>,</a:t>
                      </a:r>
                      <a:r>
                        <a:rPr lang="en-US" sz="2400" dirty="0">
                          <a:solidFill>
                            <a:srgbClr val="008080"/>
                          </a:solidFill>
                          <a:latin typeface="Consolas" panose="020B0609020204030204" pitchFamily="49" charset="0"/>
                        </a:rPr>
                        <a:t>Gender</a:t>
                      </a:r>
                      <a:r>
                        <a:rPr lang="en-US" sz="2400" dirty="0">
                          <a:solidFill>
                            <a:srgbClr val="808080"/>
                          </a:solidFill>
                          <a:latin typeface="Consolas" panose="020B0609020204030204" pitchFamily="49" charset="0"/>
                        </a:rPr>
                        <a:t>,</a:t>
                      </a:r>
                      <a:r>
                        <a:rPr lang="en-US" sz="2400" dirty="0">
                          <a:solidFill>
                            <a:srgbClr val="0000FF"/>
                          </a:solidFill>
                          <a:latin typeface="Consolas" panose="020B0609020204030204" pitchFamily="49" charset="0"/>
                        </a:rPr>
                        <a:t>Address</a:t>
                      </a:r>
                      <a:r>
                        <a:rPr lang="en-US" sz="2400" dirty="0">
                          <a:solidFill>
                            <a:srgbClr val="808080"/>
                          </a:solidFill>
                          <a:latin typeface="Consolas" panose="020B0609020204030204" pitchFamily="49" charset="0"/>
                        </a:rPr>
                        <a:t>,</a:t>
                      </a:r>
                      <a:r>
                        <a:rPr lang="en-US" sz="2400" dirty="0">
                          <a:solidFill>
                            <a:srgbClr val="008080"/>
                          </a:solidFill>
                          <a:latin typeface="Consolas" panose="020B0609020204030204" pitchFamily="49" charset="0"/>
                        </a:rPr>
                        <a:t>Telephone</a:t>
                      </a:r>
                      <a:r>
                        <a:rPr lang="en-US" sz="2400" dirty="0">
                          <a:solidFill>
                            <a:srgbClr val="808080"/>
                          </a:solidFill>
                          <a:latin typeface="Consolas" panose="020B0609020204030204" pitchFamily="49" charset="0"/>
                        </a:rPr>
                        <a:t>,</a:t>
                      </a:r>
                      <a:r>
                        <a:rPr lang="en-US" sz="2400" dirty="0">
                          <a:solidFill>
                            <a:srgbClr val="008080"/>
                          </a:solidFill>
                          <a:latin typeface="Consolas" panose="020B0609020204030204" pitchFamily="49" charset="0"/>
                        </a:rPr>
                        <a:t>Email</a:t>
                      </a:r>
                      <a:r>
                        <a:rPr lang="en-US" sz="2400" dirty="0">
                          <a:solidFill>
                            <a:srgbClr val="808080"/>
                          </a:solidFill>
                          <a:latin typeface="Consolas" panose="020B0609020204030204" pitchFamily="49" charset="0"/>
                        </a:rPr>
                        <a:t>,</a:t>
                      </a:r>
                      <a:r>
                        <a:rPr lang="en-US" sz="2400" dirty="0">
                          <a:solidFill>
                            <a:srgbClr val="008080"/>
                          </a:solidFill>
                          <a:latin typeface="Consolas" panose="020B0609020204030204" pitchFamily="49" charset="0"/>
                        </a:rPr>
                        <a:t>SecurityNo</a:t>
                      </a:r>
                      <a:r>
                        <a:rPr lang="en-US" sz="2400" dirty="0">
                          <a:solidFill>
                            <a:srgbClr val="808080"/>
                          </a:solidFill>
                          <a:latin typeface="Consolas" panose="020B0609020204030204" pitchFamily="49" charset="0"/>
                        </a:rPr>
                        <a:t>,</a:t>
                      </a:r>
                      <a:r>
                        <a:rPr lang="en-US" sz="2400" dirty="0">
                          <a:solidFill>
                            <a:srgbClr val="008080"/>
                          </a:solidFill>
                          <a:latin typeface="Consolas" panose="020B0609020204030204" pitchFamily="49" charset="0"/>
                        </a:rPr>
                        <a:t>LimitAmount</a:t>
                      </a:r>
                      <a:r>
                        <a:rPr lang="en-US" sz="2400" dirty="0">
                          <a:solidFill>
                            <a:prstClr val="black"/>
                          </a:solidFill>
                          <a:latin typeface="Consolas" panose="020B0609020204030204" pitchFamily="49" charset="0"/>
                        </a:rPr>
                        <a:t> </a:t>
                      </a:r>
                    </a:p>
                    <a:p>
                      <a:r>
                        <a:rPr lang="en-US" sz="2400" dirty="0">
                          <a:solidFill>
                            <a:srgbClr val="0000FF"/>
                          </a:solidFill>
                          <a:latin typeface="Consolas" panose="020B0609020204030204" pitchFamily="49" charset="0"/>
                        </a:rPr>
                        <a:t>FROM</a:t>
                      </a:r>
                      <a:r>
                        <a:rPr lang="en-US" sz="2400" dirty="0">
                          <a:solidFill>
                            <a:prstClr val="black"/>
                          </a:solidFill>
                          <a:latin typeface="Consolas" panose="020B0609020204030204" pitchFamily="49" charset="0"/>
                        </a:rPr>
                        <a:t> </a:t>
                      </a:r>
                      <a:r>
                        <a:rPr lang="en-US" sz="2400" dirty="0">
                          <a:solidFill>
                            <a:srgbClr val="008080"/>
                          </a:solidFill>
                          <a:latin typeface="Consolas" panose="020B0609020204030204" pitchFamily="49" charset="0"/>
                        </a:rPr>
                        <a:t>Customers</a:t>
                      </a:r>
                      <a:endParaRPr lang="en-US" sz="2400" dirty="0">
                        <a:solidFill>
                          <a:prstClr val="black"/>
                        </a:solidFill>
                        <a:latin typeface="Consolas" panose="020B0609020204030204" pitchFamily="49" charset="0"/>
                      </a:endParaRPr>
                    </a:p>
                    <a:p>
                      <a:r>
                        <a:rPr lang="en-US" sz="2400" dirty="0">
                          <a:solidFill>
                            <a:srgbClr val="0000FF"/>
                          </a:solidFill>
                          <a:latin typeface="Consolas" panose="020B0609020204030204" pitchFamily="49" charset="0"/>
                        </a:rPr>
                        <a:t>order</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by</a:t>
                      </a:r>
                      <a:r>
                        <a:rPr lang="en-US" sz="2400" dirty="0">
                          <a:solidFill>
                            <a:prstClr val="black"/>
                          </a:solidFill>
                          <a:latin typeface="Consolas" panose="020B0609020204030204" pitchFamily="49" charset="0"/>
                        </a:rPr>
                        <a:t> </a:t>
                      </a:r>
                      <a:r>
                        <a:rPr lang="en-US" sz="2400" dirty="0" err="1">
                          <a:solidFill>
                            <a:srgbClr val="008080"/>
                          </a:solidFill>
                          <a:latin typeface="Consolas" panose="020B0609020204030204" pitchFamily="49" charset="0"/>
                        </a:rPr>
                        <a:t>CustomerId</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desc</a:t>
                      </a: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449407876"/>
              </p:ext>
            </p:extLst>
          </p:nvPr>
        </p:nvGraphicFramePr>
        <p:xfrm>
          <a:off x="608076" y="587436"/>
          <a:ext cx="11259312" cy="724902"/>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724902">
                <a:tc>
                  <a:txBody>
                    <a:bodyPr/>
                    <a:lstStyle/>
                    <a:p>
                      <a:r>
                        <a:rPr lang="en-US" sz="2400" b="0" i="0" kern="1200" dirty="0">
                          <a:solidFill>
                            <a:schemeClr val="tx1"/>
                          </a:solidFill>
                          <a:effectLst/>
                          <a:latin typeface="+mn-lt"/>
                          <a:ea typeface="+mn-ea"/>
                          <a:cs typeface="+mn-cs"/>
                        </a:rPr>
                        <a:t>Used to fetch a TOP N number records from table</a:t>
                      </a:r>
                      <a:endParaRPr lang="en-US" sz="2400" dirty="0">
                        <a:solidFill>
                          <a:schemeClr val="tx1"/>
                        </a:solidFill>
                      </a:endParaRP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386341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AND, OR and NOT Operators</a:t>
            </a:r>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nvGraphicFramePr>
        <p:xfrm>
          <a:off x="856788" y="2371741"/>
          <a:ext cx="10761888" cy="4486258"/>
        </p:xfrm>
        <a:graphic>
          <a:graphicData uri="http://schemas.openxmlformats.org/drawingml/2006/table">
            <a:tbl>
              <a:tblPr firstRow="1" bandRow="1">
                <a:tableStyleId>{5C22544A-7EE6-4342-B048-85BDC9FD1C3A}</a:tableStyleId>
              </a:tblPr>
              <a:tblGrid>
                <a:gridCol w="4924506">
                  <a:extLst>
                    <a:ext uri="{9D8B030D-6E8A-4147-A177-3AD203B41FA5}">
                      <a16:colId xmlns:a16="http://schemas.microsoft.com/office/drawing/2014/main" val="4228604360"/>
                    </a:ext>
                  </a:extLst>
                </a:gridCol>
                <a:gridCol w="5837382">
                  <a:extLst>
                    <a:ext uri="{9D8B030D-6E8A-4147-A177-3AD203B41FA5}">
                      <a16:colId xmlns:a16="http://schemas.microsoft.com/office/drawing/2014/main" val="1522212779"/>
                    </a:ext>
                  </a:extLst>
                </a:gridCol>
              </a:tblGrid>
              <a:tr h="4486258">
                <a:tc>
                  <a:txBody>
                    <a:bodyPr/>
                    <a:lstStyle/>
                    <a:p>
                      <a:pPr algn="l"/>
                      <a:r>
                        <a:rPr lang="en-US" sz="2400" b="1" kern="1200" dirty="0">
                          <a:solidFill>
                            <a:schemeClr val="tx1"/>
                          </a:solidFill>
                          <a:latin typeface="+mn-lt"/>
                          <a:ea typeface="+mn-ea"/>
                          <a:cs typeface="+mn-cs"/>
                        </a:rPr>
                        <a:t>Syntax AND:</a:t>
                      </a:r>
                    </a:p>
                    <a:p>
                      <a:pPr algn="l"/>
                      <a:r>
                        <a:rPr lang="en-US" sz="2400" b="1" i="0" dirty="0">
                          <a:solidFill>
                            <a:srgbClr val="0000CD"/>
                          </a:solidFill>
                          <a:effectLst/>
                          <a:latin typeface="Consolas" panose="020B0609020204030204" pitchFamily="49" charset="0"/>
                        </a:rPr>
                        <a:t>SELECT</a:t>
                      </a:r>
                      <a:r>
                        <a:rPr lang="en-US" sz="2400" b="0" i="0" dirty="0">
                          <a:solidFill>
                            <a:srgbClr val="000000"/>
                          </a:solidFill>
                          <a:effectLst/>
                          <a:latin typeface="Consolas" panose="020B0609020204030204" pitchFamily="49" charset="0"/>
                        </a:rPr>
                        <a:t> </a:t>
                      </a:r>
                      <a:r>
                        <a:rPr lang="en-US" sz="2400" b="1" kern="1200" dirty="0">
                          <a:solidFill>
                            <a:srgbClr val="7030A0"/>
                          </a:solidFill>
                          <a:latin typeface="+mn-lt"/>
                          <a:ea typeface="+mn-ea"/>
                          <a:cs typeface="+mn-cs"/>
                        </a:rPr>
                        <a:t>(</a:t>
                      </a:r>
                      <a:r>
                        <a:rPr lang="en-US" sz="2400" b="1" kern="1200" dirty="0" err="1">
                          <a:solidFill>
                            <a:srgbClr val="7030A0"/>
                          </a:solidFill>
                          <a:latin typeface="+mn-lt"/>
                          <a:ea typeface="+mn-ea"/>
                          <a:cs typeface="+mn-cs"/>
                        </a:rPr>
                        <a:t>column_name</a:t>
                      </a:r>
                      <a:r>
                        <a:rPr lang="en-US" sz="2400" b="1" kern="1200" dirty="0">
                          <a:solidFill>
                            <a:srgbClr val="7030A0"/>
                          </a:solidFill>
                          <a:latin typeface="+mn-lt"/>
                          <a:ea typeface="+mn-ea"/>
                          <a:cs typeface="+mn-cs"/>
                        </a:rPr>
                        <a:t>)s</a:t>
                      </a:r>
                      <a:br>
                        <a:rPr lang="en-US" sz="2400" dirty="0"/>
                      </a:br>
                      <a:r>
                        <a:rPr lang="en-US" sz="2400" b="1"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1" kern="1200" dirty="0" err="1">
                          <a:solidFill>
                            <a:srgbClr val="7030A0"/>
                          </a:solidFill>
                          <a:latin typeface="+mn-lt"/>
                          <a:ea typeface="+mn-ea"/>
                          <a:cs typeface="+mn-cs"/>
                        </a:rPr>
                        <a:t>table_name</a:t>
                      </a:r>
                      <a:br>
                        <a:rPr lang="en-US" sz="2400" dirty="0"/>
                      </a:br>
                      <a:r>
                        <a:rPr lang="en-US" sz="2400" b="1" i="0" dirty="0">
                          <a:solidFill>
                            <a:srgbClr val="0000CD"/>
                          </a:solidFill>
                          <a:effectLst/>
                          <a:latin typeface="Consolas" panose="020B0609020204030204" pitchFamily="49" charset="0"/>
                        </a:rPr>
                        <a:t>WHERE</a:t>
                      </a:r>
                      <a:r>
                        <a:rPr lang="en-US" sz="2400" b="0" i="0" dirty="0">
                          <a:solidFill>
                            <a:srgbClr val="000000"/>
                          </a:solidFill>
                          <a:effectLst/>
                          <a:latin typeface="Consolas" panose="020B0609020204030204" pitchFamily="49" charset="0"/>
                        </a:rPr>
                        <a:t> </a:t>
                      </a:r>
                      <a:r>
                        <a:rPr lang="en-US" sz="2400" b="1" i="1" dirty="0">
                          <a:solidFill>
                            <a:srgbClr val="000000"/>
                          </a:solidFill>
                          <a:effectLst/>
                          <a:latin typeface="Consolas" panose="020B0609020204030204" pitchFamily="49" charset="0"/>
                        </a:rPr>
                        <a:t>condition1</a:t>
                      </a:r>
                      <a:r>
                        <a:rPr lang="en-US" sz="2400" b="0" i="0" dirty="0">
                          <a:solidFill>
                            <a:srgbClr val="000000"/>
                          </a:solidFill>
                          <a:effectLst/>
                          <a:latin typeface="Consolas" panose="020B0609020204030204" pitchFamily="49" charset="0"/>
                        </a:rPr>
                        <a:t> </a:t>
                      </a:r>
                      <a:r>
                        <a:rPr lang="en-US" sz="2400" b="1" i="0" dirty="0">
                          <a:solidFill>
                            <a:srgbClr val="0000CD"/>
                          </a:solidFill>
                          <a:effectLst/>
                          <a:latin typeface="Consolas" panose="020B0609020204030204" pitchFamily="49" charset="0"/>
                        </a:rPr>
                        <a:t>AND</a:t>
                      </a:r>
                      <a:r>
                        <a:rPr lang="en-US" sz="2400" b="0" i="0" dirty="0">
                          <a:solidFill>
                            <a:srgbClr val="000000"/>
                          </a:solidFill>
                          <a:effectLst/>
                          <a:latin typeface="Consolas" panose="020B0609020204030204" pitchFamily="49" charset="0"/>
                        </a:rPr>
                        <a:t> </a:t>
                      </a:r>
                      <a:r>
                        <a:rPr lang="en-US" sz="2400" b="1" i="1" dirty="0">
                          <a:solidFill>
                            <a:srgbClr val="000000"/>
                          </a:solidFill>
                          <a:effectLst/>
                          <a:latin typeface="Consolas" panose="020B0609020204030204" pitchFamily="49" charset="0"/>
                        </a:rPr>
                        <a:t>condition2</a:t>
                      </a:r>
                      <a:r>
                        <a:rPr lang="en-US" sz="2400" b="0" i="0" dirty="0">
                          <a:solidFill>
                            <a:srgbClr val="000000"/>
                          </a:solidFill>
                          <a:effectLst/>
                          <a:latin typeface="Consolas" panose="020B0609020204030204" pitchFamily="49" charset="0"/>
                        </a:rPr>
                        <a:t> </a:t>
                      </a:r>
                      <a:r>
                        <a:rPr lang="en-US" sz="2400" b="1" i="0" dirty="0">
                          <a:solidFill>
                            <a:srgbClr val="0000CD"/>
                          </a:solidFill>
                          <a:effectLst/>
                          <a:latin typeface="Consolas" panose="020B0609020204030204" pitchFamily="49" charset="0"/>
                        </a:rPr>
                        <a:t>AND</a:t>
                      </a:r>
                      <a:r>
                        <a:rPr lang="en-US" sz="2400" b="0" i="0" dirty="0">
                          <a:solidFill>
                            <a:srgbClr val="000000"/>
                          </a:solidFill>
                          <a:effectLst/>
                          <a:latin typeface="Consolas" panose="020B0609020204030204" pitchFamily="49" charset="0"/>
                        </a:rPr>
                        <a:t> </a:t>
                      </a:r>
                      <a:r>
                        <a:rPr lang="en-US" sz="2400" b="1" i="1" dirty="0">
                          <a:solidFill>
                            <a:srgbClr val="000000"/>
                          </a:solidFill>
                          <a:effectLst/>
                          <a:latin typeface="Consolas" panose="020B0609020204030204" pitchFamily="49" charset="0"/>
                        </a:rPr>
                        <a:t>condition3</a:t>
                      </a:r>
                      <a:r>
                        <a:rPr lang="en-US" sz="2400" b="0" i="1" dirty="0">
                          <a:solidFill>
                            <a:srgbClr val="000000"/>
                          </a:solidFill>
                          <a:effectLst/>
                          <a:latin typeface="Consolas" panose="020B0609020204030204" pitchFamily="49" charset="0"/>
                        </a:rPr>
                        <a:t> ...</a:t>
                      </a:r>
                      <a:r>
                        <a:rPr lang="en-US" sz="2400" b="0" i="0" dirty="0">
                          <a:solidFill>
                            <a:srgbClr val="000000"/>
                          </a:solidFill>
                          <a:effectLst/>
                          <a:latin typeface="Consolas" panose="020B0609020204030204" pitchFamily="49" charset="0"/>
                        </a:rPr>
                        <a:t>;</a:t>
                      </a:r>
                    </a:p>
                    <a:p>
                      <a:pPr algn="l"/>
                      <a:endParaRPr lang="en-US" sz="2400" b="0" i="0" kern="1200" dirty="0">
                        <a:solidFill>
                          <a:srgbClr val="000000"/>
                        </a:solidFill>
                        <a:effectLs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tx1"/>
                          </a:solidFill>
                          <a:latin typeface="+mn-lt"/>
                          <a:ea typeface="+mn-ea"/>
                          <a:cs typeface="+mn-cs"/>
                        </a:rPr>
                        <a:t>Syntax 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dirty="0">
                          <a:solidFill>
                            <a:srgbClr val="0000CD"/>
                          </a:solidFill>
                          <a:effectLst/>
                          <a:latin typeface="Consolas" panose="020B0609020204030204" pitchFamily="49" charset="0"/>
                        </a:rPr>
                        <a:t>SELECT</a:t>
                      </a:r>
                      <a:r>
                        <a:rPr lang="en-US" sz="2400" b="0" i="0" dirty="0">
                          <a:solidFill>
                            <a:srgbClr val="000000"/>
                          </a:solidFill>
                          <a:effectLst/>
                          <a:latin typeface="Consolas" panose="020B0609020204030204" pitchFamily="49" charset="0"/>
                        </a:rPr>
                        <a:t> </a:t>
                      </a:r>
                      <a:r>
                        <a:rPr lang="en-US" sz="2400" b="1" kern="1200" dirty="0">
                          <a:solidFill>
                            <a:srgbClr val="7030A0"/>
                          </a:solidFill>
                          <a:latin typeface="+mn-lt"/>
                          <a:ea typeface="+mn-ea"/>
                          <a:cs typeface="+mn-cs"/>
                        </a:rPr>
                        <a:t>(</a:t>
                      </a:r>
                      <a:r>
                        <a:rPr lang="en-US" sz="2400" b="1" kern="1200" dirty="0" err="1">
                          <a:solidFill>
                            <a:srgbClr val="7030A0"/>
                          </a:solidFill>
                          <a:latin typeface="+mn-lt"/>
                          <a:ea typeface="+mn-ea"/>
                          <a:cs typeface="+mn-cs"/>
                        </a:rPr>
                        <a:t>column_name</a:t>
                      </a:r>
                      <a:r>
                        <a:rPr lang="en-US" sz="2400" b="1" kern="1200" dirty="0">
                          <a:solidFill>
                            <a:srgbClr val="7030A0"/>
                          </a:solidFill>
                          <a:latin typeface="+mn-lt"/>
                          <a:ea typeface="+mn-ea"/>
                          <a:cs typeface="+mn-cs"/>
                        </a:rPr>
                        <a:t>)s</a:t>
                      </a:r>
                      <a:br>
                        <a:rPr lang="en-US" sz="2400" dirty="0"/>
                      </a:br>
                      <a:r>
                        <a:rPr lang="en-US" sz="2400" b="1"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1" kern="1200" dirty="0" err="1">
                          <a:solidFill>
                            <a:srgbClr val="7030A0"/>
                          </a:solidFill>
                          <a:latin typeface="+mn-lt"/>
                          <a:ea typeface="+mn-ea"/>
                          <a:cs typeface="+mn-cs"/>
                        </a:rPr>
                        <a:t>table_name</a:t>
                      </a:r>
                      <a:br>
                        <a:rPr lang="en-US" sz="2400" dirty="0"/>
                      </a:br>
                      <a:r>
                        <a:rPr lang="en-US" sz="2400" b="1" i="0" dirty="0">
                          <a:solidFill>
                            <a:srgbClr val="0000CD"/>
                          </a:solidFill>
                          <a:effectLst/>
                          <a:latin typeface="Consolas" panose="020B0609020204030204" pitchFamily="49" charset="0"/>
                        </a:rPr>
                        <a:t>WHERE</a:t>
                      </a:r>
                      <a:r>
                        <a:rPr lang="en-US" sz="2400" b="0" i="0" dirty="0">
                          <a:solidFill>
                            <a:srgbClr val="000000"/>
                          </a:solidFill>
                          <a:effectLst/>
                          <a:latin typeface="Consolas" panose="020B0609020204030204" pitchFamily="49" charset="0"/>
                        </a:rPr>
                        <a:t> </a:t>
                      </a:r>
                      <a:r>
                        <a:rPr lang="en-US" sz="2400" b="1" i="1" dirty="0">
                          <a:solidFill>
                            <a:srgbClr val="000000"/>
                          </a:solidFill>
                          <a:effectLst/>
                          <a:latin typeface="Consolas" panose="020B0609020204030204" pitchFamily="49" charset="0"/>
                        </a:rPr>
                        <a:t>condition1</a:t>
                      </a:r>
                      <a:r>
                        <a:rPr lang="en-US" sz="2400" b="0" i="0" dirty="0">
                          <a:solidFill>
                            <a:srgbClr val="000000"/>
                          </a:solidFill>
                          <a:effectLst/>
                          <a:latin typeface="Consolas" panose="020B0609020204030204" pitchFamily="49" charset="0"/>
                        </a:rPr>
                        <a:t> </a:t>
                      </a:r>
                      <a:r>
                        <a:rPr lang="en-US" sz="2400" b="1" i="0" dirty="0">
                          <a:solidFill>
                            <a:srgbClr val="0000CD"/>
                          </a:solidFill>
                          <a:effectLst/>
                          <a:latin typeface="Consolas" panose="020B0609020204030204" pitchFamily="49" charset="0"/>
                        </a:rPr>
                        <a:t>OR</a:t>
                      </a:r>
                      <a:r>
                        <a:rPr lang="en-US" sz="2400" b="0" i="0" dirty="0">
                          <a:solidFill>
                            <a:srgbClr val="000000"/>
                          </a:solidFill>
                          <a:effectLst/>
                          <a:latin typeface="Consolas" panose="020B0609020204030204" pitchFamily="49" charset="0"/>
                        </a:rPr>
                        <a:t> </a:t>
                      </a:r>
                      <a:r>
                        <a:rPr lang="en-US" sz="2400" b="1" i="1" dirty="0">
                          <a:solidFill>
                            <a:srgbClr val="000000"/>
                          </a:solidFill>
                          <a:effectLst/>
                          <a:latin typeface="Consolas" panose="020B0609020204030204" pitchFamily="49" charset="0"/>
                        </a:rPr>
                        <a:t>condition2</a:t>
                      </a:r>
                      <a:r>
                        <a:rPr lang="en-US" sz="2400" b="0" i="0" dirty="0">
                          <a:solidFill>
                            <a:srgbClr val="000000"/>
                          </a:solidFill>
                          <a:effectLst/>
                          <a:latin typeface="Consolas" panose="020B0609020204030204" pitchFamily="49" charset="0"/>
                        </a:rPr>
                        <a:t> </a:t>
                      </a:r>
                      <a:r>
                        <a:rPr lang="en-US" sz="2400" b="1" i="0" dirty="0">
                          <a:solidFill>
                            <a:srgbClr val="0000CD"/>
                          </a:solidFill>
                          <a:effectLst/>
                          <a:latin typeface="Consolas" panose="020B0609020204030204" pitchFamily="49" charset="0"/>
                        </a:rPr>
                        <a:t>OR</a:t>
                      </a:r>
                      <a:r>
                        <a:rPr lang="en-US" sz="2400" b="0" i="0" dirty="0">
                          <a:solidFill>
                            <a:srgbClr val="000000"/>
                          </a:solidFill>
                          <a:effectLst/>
                          <a:latin typeface="Consolas" panose="020B0609020204030204" pitchFamily="49" charset="0"/>
                        </a:rPr>
                        <a:t> </a:t>
                      </a:r>
                      <a:r>
                        <a:rPr lang="en-US" sz="2400" b="1" i="1" dirty="0">
                          <a:solidFill>
                            <a:srgbClr val="000000"/>
                          </a:solidFill>
                          <a:effectLst/>
                          <a:latin typeface="Consolas" panose="020B0609020204030204" pitchFamily="49" charset="0"/>
                        </a:rPr>
                        <a:t>condition3</a:t>
                      </a:r>
                      <a:r>
                        <a:rPr lang="en-US" sz="2400" b="0" i="1" dirty="0">
                          <a:solidFill>
                            <a:srgbClr val="000000"/>
                          </a:solidFill>
                          <a:effectLst/>
                          <a:latin typeface="Consolas" panose="020B0609020204030204" pitchFamily="49" charset="0"/>
                        </a:rPr>
                        <a:t> ...</a:t>
                      </a:r>
                      <a:r>
                        <a:rPr lang="en-US" sz="2400" b="0" i="0" dirty="0">
                          <a:solidFill>
                            <a:srgbClr val="000000"/>
                          </a:solidFill>
                          <a:effectLst/>
                          <a:latin typeface="Consolas" panose="020B0609020204030204" pitchFamily="49" charset="0"/>
                        </a:rPr>
                        <a:t>;</a:t>
                      </a:r>
                      <a:endParaRPr lang="en-US" sz="2400" b="1" kern="1200" dirty="0">
                        <a:solidFill>
                          <a:schemeClr val="tx1"/>
                        </a:solidFill>
                        <a:latin typeface="+mn-lt"/>
                        <a:ea typeface="+mn-ea"/>
                        <a:cs typeface="+mn-cs"/>
                      </a:endParaRPr>
                    </a:p>
                    <a:p>
                      <a:pPr algn="l"/>
                      <a:endParaRPr lang="en-US" sz="2400" b="1" kern="1200" dirty="0">
                        <a:solidFill>
                          <a:srgbClr val="0070C0"/>
                        </a:solidFill>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tx1"/>
                          </a:solidFill>
                          <a:latin typeface="+mn-lt"/>
                          <a:ea typeface="+mn-ea"/>
                          <a:cs typeface="+mn-cs"/>
                        </a:rPr>
                        <a:t>Syntax NOT: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dirty="0">
                          <a:solidFill>
                            <a:srgbClr val="0000CD"/>
                          </a:solidFill>
                          <a:effectLst/>
                          <a:latin typeface="Consolas" panose="020B0609020204030204" pitchFamily="49" charset="0"/>
                        </a:rPr>
                        <a:t>SELECT</a:t>
                      </a:r>
                      <a:r>
                        <a:rPr lang="en-US" sz="2400" b="0" i="0" dirty="0">
                          <a:solidFill>
                            <a:srgbClr val="000000"/>
                          </a:solidFill>
                          <a:effectLst/>
                          <a:latin typeface="Consolas" panose="020B0609020204030204" pitchFamily="49" charset="0"/>
                        </a:rPr>
                        <a:t> </a:t>
                      </a:r>
                      <a:r>
                        <a:rPr lang="en-US" sz="2400" b="1" kern="1200" dirty="0">
                          <a:solidFill>
                            <a:srgbClr val="7030A0"/>
                          </a:solidFill>
                          <a:latin typeface="+mn-lt"/>
                          <a:ea typeface="+mn-ea"/>
                          <a:cs typeface="+mn-cs"/>
                        </a:rPr>
                        <a:t>(</a:t>
                      </a:r>
                      <a:r>
                        <a:rPr lang="en-US" sz="2400" b="1" kern="1200" dirty="0" err="1">
                          <a:solidFill>
                            <a:srgbClr val="7030A0"/>
                          </a:solidFill>
                          <a:latin typeface="+mn-lt"/>
                          <a:ea typeface="+mn-ea"/>
                          <a:cs typeface="+mn-cs"/>
                        </a:rPr>
                        <a:t>column_name</a:t>
                      </a:r>
                      <a:r>
                        <a:rPr lang="en-US" sz="2400" b="1" kern="1200" dirty="0">
                          <a:solidFill>
                            <a:srgbClr val="7030A0"/>
                          </a:solidFill>
                          <a:latin typeface="+mn-lt"/>
                          <a:ea typeface="+mn-ea"/>
                          <a:cs typeface="+mn-cs"/>
                        </a:rPr>
                        <a:t>)s</a:t>
                      </a:r>
                      <a:br>
                        <a:rPr lang="en-US" sz="2400" dirty="0"/>
                      </a:br>
                      <a:r>
                        <a:rPr lang="en-US" sz="2400" b="1"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1" kern="1200" dirty="0" err="1">
                          <a:solidFill>
                            <a:srgbClr val="7030A0"/>
                          </a:solidFill>
                          <a:latin typeface="+mn-lt"/>
                          <a:ea typeface="+mn-ea"/>
                          <a:cs typeface="+mn-cs"/>
                        </a:rPr>
                        <a:t>table_name</a:t>
                      </a:r>
                      <a:br>
                        <a:rPr lang="en-US" sz="2400" dirty="0"/>
                      </a:br>
                      <a:r>
                        <a:rPr lang="en-US" sz="2400" b="1" i="0" dirty="0">
                          <a:solidFill>
                            <a:srgbClr val="0000CD"/>
                          </a:solidFill>
                          <a:effectLst/>
                          <a:latin typeface="Consolas" panose="020B0609020204030204" pitchFamily="49" charset="0"/>
                        </a:rPr>
                        <a:t>WHERE</a:t>
                      </a:r>
                      <a:r>
                        <a:rPr lang="en-US" sz="2400" b="0" i="0" dirty="0">
                          <a:solidFill>
                            <a:srgbClr val="000000"/>
                          </a:solidFill>
                          <a:effectLst/>
                          <a:latin typeface="Consolas" panose="020B0609020204030204" pitchFamily="49" charset="0"/>
                        </a:rPr>
                        <a:t> </a:t>
                      </a:r>
                      <a:r>
                        <a:rPr lang="en-US" sz="2400" b="1" i="0" kern="1200" dirty="0">
                          <a:solidFill>
                            <a:srgbClr val="0000CD"/>
                          </a:solidFill>
                          <a:effectLst/>
                          <a:latin typeface="Consolas" panose="020B0609020204030204" pitchFamily="49" charset="0"/>
                          <a:ea typeface="+mn-ea"/>
                          <a:cs typeface="+mn-cs"/>
                        </a:rPr>
                        <a:t>NOT</a:t>
                      </a:r>
                      <a:r>
                        <a:rPr lang="en-US" sz="2400" b="0" i="0" kern="1200" dirty="0">
                          <a:solidFill>
                            <a:srgbClr val="000000"/>
                          </a:solidFill>
                          <a:effectLst/>
                          <a:latin typeface="Consolas" panose="020B0609020204030204" pitchFamily="49" charset="0"/>
                          <a:ea typeface="+mn-ea"/>
                          <a:cs typeface="+mn-cs"/>
                        </a:rPr>
                        <a:t> </a:t>
                      </a:r>
                      <a:r>
                        <a:rPr lang="en-US" sz="2400" b="1" i="1" dirty="0">
                          <a:solidFill>
                            <a:srgbClr val="000000"/>
                          </a:solidFill>
                          <a:effectLst/>
                          <a:latin typeface="Consolas" panose="020B0609020204030204" pitchFamily="49" charset="0"/>
                        </a:rPr>
                        <a:t>condition1</a:t>
                      </a:r>
                      <a:endParaRPr lang="en-US" sz="2400" b="1"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nvGraphicFramePr>
        <p:xfrm>
          <a:off x="608075" y="556566"/>
          <a:ext cx="11261539" cy="1588757"/>
        </p:xfrm>
        <a:graphic>
          <a:graphicData uri="http://schemas.openxmlformats.org/drawingml/2006/table">
            <a:tbl>
              <a:tblPr firstRow="1" bandRow="1">
                <a:tableStyleId>{5C22544A-7EE6-4342-B048-85BDC9FD1C3A}</a:tableStyleId>
              </a:tblPr>
              <a:tblGrid>
                <a:gridCol w="11261539">
                  <a:extLst>
                    <a:ext uri="{9D8B030D-6E8A-4147-A177-3AD203B41FA5}">
                      <a16:colId xmlns:a16="http://schemas.microsoft.com/office/drawing/2014/main" val="3189255199"/>
                    </a:ext>
                  </a:extLst>
                </a:gridCol>
              </a:tblGrid>
              <a:tr h="1588757">
                <a:tc>
                  <a:txBody>
                    <a:bodyPr/>
                    <a:lstStyle/>
                    <a:p>
                      <a:r>
                        <a:rPr lang="en-US" sz="2400" b="0" i="0" dirty="0">
                          <a:solidFill>
                            <a:srgbClr val="000000"/>
                          </a:solidFill>
                          <a:effectLst/>
                          <a:latin typeface="Verdana" panose="020B0604030504040204" pitchFamily="34" charset="0"/>
                        </a:rPr>
                        <a:t>The WHERE clause can be combined with AND, OR, and NOT operators</a:t>
                      </a:r>
                    </a:p>
                    <a:p>
                      <a:r>
                        <a:rPr lang="en-US" sz="2400" b="0" i="0" dirty="0">
                          <a:solidFill>
                            <a:srgbClr val="000000"/>
                          </a:solidFill>
                          <a:effectLst/>
                          <a:latin typeface="Verdana" panose="020B0604030504040204" pitchFamily="34" charset="0"/>
                        </a:rPr>
                        <a:t>The AND </a:t>
                      </a:r>
                      <a:r>
                        <a:rPr lang="en-US" sz="2400" b="0" i="0" dirty="0" err="1">
                          <a:solidFill>
                            <a:srgbClr val="000000"/>
                          </a:solidFill>
                          <a:effectLst/>
                          <a:latin typeface="Verdana" panose="020B0604030504040204" pitchFamily="34" charset="0"/>
                        </a:rPr>
                        <a:t>and</a:t>
                      </a:r>
                      <a:r>
                        <a:rPr lang="en-US" sz="2400" b="0" i="0" dirty="0">
                          <a:solidFill>
                            <a:srgbClr val="000000"/>
                          </a:solidFill>
                          <a:effectLst/>
                          <a:latin typeface="Verdana" panose="020B0604030504040204" pitchFamily="34" charset="0"/>
                        </a:rPr>
                        <a:t> OR operators are used to filter records based on more than one condition</a:t>
                      </a:r>
                    </a:p>
                    <a:p>
                      <a:r>
                        <a:rPr lang="en-US" sz="2400" b="0" i="0" dirty="0">
                          <a:solidFill>
                            <a:srgbClr val="000000"/>
                          </a:solidFill>
                          <a:effectLst/>
                          <a:latin typeface="Verdana" panose="020B0604030504040204" pitchFamily="34" charset="0"/>
                        </a:rPr>
                        <a:t>The NOT operator displays a record if the condition(s) is NOT TRUE</a:t>
                      </a: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395998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IN Operators</a:t>
            </a:r>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1760402340"/>
              </p:ext>
            </p:extLst>
          </p:nvPr>
        </p:nvGraphicFramePr>
        <p:xfrm>
          <a:off x="605850" y="1459523"/>
          <a:ext cx="10761888" cy="4486258"/>
        </p:xfrm>
        <a:graphic>
          <a:graphicData uri="http://schemas.openxmlformats.org/drawingml/2006/table">
            <a:tbl>
              <a:tblPr firstRow="1" bandRow="1">
                <a:tableStyleId>{5C22544A-7EE6-4342-B048-85BDC9FD1C3A}</a:tableStyleId>
              </a:tblPr>
              <a:tblGrid>
                <a:gridCol w="4924506">
                  <a:extLst>
                    <a:ext uri="{9D8B030D-6E8A-4147-A177-3AD203B41FA5}">
                      <a16:colId xmlns:a16="http://schemas.microsoft.com/office/drawing/2014/main" val="4228604360"/>
                    </a:ext>
                  </a:extLst>
                </a:gridCol>
                <a:gridCol w="5837382">
                  <a:extLst>
                    <a:ext uri="{9D8B030D-6E8A-4147-A177-3AD203B41FA5}">
                      <a16:colId xmlns:a16="http://schemas.microsoft.com/office/drawing/2014/main" val="1522212779"/>
                    </a:ext>
                  </a:extLst>
                </a:gridCol>
              </a:tblGrid>
              <a:tr h="4486258">
                <a:tc>
                  <a:txBody>
                    <a:bodyPr/>
                    <a:lstStyle/>
                    <a:p>
                      <a:pPr algn="l"/>
                      <a:r>
                        <a:rPr lang="en-US" sz="2400" b="1" kern="1200" dirty="0">
                          <a:solidFill>
                            <a:schemeClr val="tx1"/>
                          </a:solidFill>
                          <a:latin typeface="+mn-lt"/>
                          <a:ea typeface="+mn-ea"/>
                          <a:cs typeface="+mn-cs"/>
                        </a:rPr>
                        <a:t>Syntax AND:</a:t>
                      </a:r>
                    </a:p>
                    <a:p>
                      <a:pPr algn="l"/>
                      <a:r>
                        <a:rPr lang="en-US" sz="2400" b="1" i="0" dirty="0">
                          <a:solidFill>
                            <a:srgbClr val="0000CD"/>
                          </a:solidFill>
                          <a:effectLst/>
                          <a:latin typeface="Consolas" panose="020B0609020204030204" pitchFamily="49" charset="0"/>
                        </a:rPr>
                        <a:t>SELECT</a:t>
                      </a:r>
                      <a:r>
                        <a:rPr lang="en-US" sz="2400" b="0" i="0" dirty="0">
                          <a:solidFill>
                            <a:srgbClr val="000000"/>
                          </a:solidFill>
                          <a:effectLst/>
                          <a:latin typeface="Consolas" panose="020B0609020204030204" pitchFamily="49" charset="0"/>
                        </a:rPr>
                        <a:t> </a:t>
                      </a:r>
                      <a:r>
                        <a:rPr lang="en-US" sz="2400" b="1" kern="1200" dirty="0" err="1">
                          <a:solidFill>
                            <a:srgbClr val="7030A0"/>
                          </a:solidFill>
                          <a:latin typeface="+mn-lt"/>
                          <a:ea typeface="+mn-ea"/>
                          <a:cs typeface="+mn-cs"/>
                        </a:rPr>
                        <a:t>column_name</a:t>
                      </a:r>
                      <a:r>
                        <a:rPr lang="en-US" sz="2400" b="1" kern="1200" dirty="0">
                          <a:solidFill>
                            <a:srgbClr val="7030A0"/>
                          </a:solidFill>
                          <a:latin typeface="+mn-lt"/>
                          <a:ea typeface="+mn-ea"/>
                          <a:cs typeface="+mn-cs"/>
                        </a:rPr>
                        <a:t>(s)</a:t>
                      </a:r>
                      <a:br>
                        <a:rPr lang="en-US" sz="2400" dirty="0"/>
                      </a:br>
                      <a:r>
                        <a:rPr lang="en-US" sz="2400" b="1"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1" kern="1200" dirty="0" err="1">
                          <a:solidFill>
                            <a:srgbClr val="7030A0"/>
                          </a:solidFill>
                          <a:latin typeface="+mn-lt"/>
                          <a:ea typeface="+mn-ea"/>
                          <a:cs typeface="+mn-cs"/>
                        </a:rPr>
                        <a:t>table_name</a:t>
                      </a:r>
                      <a:br>
                        <a:rPr lang="en-US" sz="2400" dirty="0"/>
                      </a:br>
                      <a:r>
                        <a:rPr lang="en-US" sz="2400" b="1" i="0" dirty="0">
                          <a:solidFill>
                            <a:srgbClr val="0000CD"/>
                          </a:solidFill>
                          <a:effectLst/>
                          <a:latin typeface="Consolas" panose="020B0609020204030204" pitchFamily="49" charset="0"/>
                        </a:rPr>
                        <a:t>WHERE</a:t>
                      </a:r>
                      <a:r>
                        <a:rPr lang="en-US" sz="2400" b="0" i="0" dirty="0">
                          <a:solidFill>
                            <a:srgbClr val="000000"/>
                          </a:solidFill>
                          <a:effectLst/>
                          <a:latin typeface="Consolas" panose="020B0609020204030204" pitchFamily="49" charset="0"/>
                        </a:rPr>
                        <a:t> </a:t>
                      </a:r>
                      <a:r>
                        <a:rPr lang="en-US" sz="2400" b="1" kern="1200" dirty="0" err="1">
                          <a:solidFill>
                            <a:srgbClr val="7030A0"/>
                          </a:solidFill>
                          <a:latin typeface="+mn-lt"/>
                          <a:ea typeface="+mn-ea"/>
                          <a:cs typeface="+mn-cs"/>
                        </a:rPr>
                        <a:t>column_name</a:t>
                      </a:r>
                      <a:r>
                        <a:rPr lang="en-US" sz="2400" b="0" i="0" dirty="0">
                          <a:solidFill>
                            <a:srgbClr val="000000"/>
                          </a:solidFill>
                          <a:effectLst/>
                          <a:latin typeface="Consolas" panose="020B0609020204030204" pitchFamily="49" charset="0"/>
                        </a:rPr>
                        <a:t> </a:t>
                      </a:r>
                      <a:r>
                        <a:rPr lang="en-US" sz="2400" b="1" i="0" dirty="0">
                          <a:solidFill>
                            <a:srgbClr val="0000CD"/>
                          </a:solidFill>
                          <a:effectLst/>
                          <a:latin typeface="Consolas" panose="020B0609020204030204" pitchFamily="49" charset="0"/>
                        </a:rPr>
                        <a:t>IN</a:t>
                      </a:r>
                      <a:r>
                        <a:rPr lang="en-US" sz="2400" b="0" i="0" dirty="0">
                          <a:solidFill>
                            <a:srgbClr val="000000"/>
                          </a:solidFill>
                          <a:effectLst/>
                          <a:latin typeface="Consolas" panose="020B0609020204030204" pitchFamily="49" charset="0"/>
                        </a:rPr>
                        <a:t> </a:t>
                      </a:r>
                      <a:r>
                        <a:rPr lang="en-US" sz="2400" b="0" kern="1200" dirty="0">
                          <a:solidFill>
                            <a:schemeClr val="tx1"/>
                          </a:solidFill>
                          <a:latin typeface="+mn-lt"/>
                          <a:ea typeface="+mn-ea"/>
                          <a:cs typeface="+mn-cs"/>
                        </a:rPr>
                        <a:t>(value1, value2,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kern="1200" dirty="0">
                        <a:solidFill>
                          <a:schemeClr val="tx1"/>
                        </a:solidFill>
                        <a:latin typeface="+mn-lt"/>
                        <a:ea typeface="+mn-ea"/>
                        <a:cs typeface="+mn-cs"/>
                      </a:endParaRPr>
                    </a:p>
                    <a:p>
                      <a:pPr algn="l"/>
                      <a:r>
                        <a:rPr lang="en-US" sz="2400" b="1" i="0" kern="1200" dirty="0">
                          <a:solidFill>
                            <a:srgbClr val="0000CD"/>
                          </a:solidFill>
                          <a:effectLst/>
                          <a:latin typeface="Consolas" panose="020B0609020204030204" pitchFamily="49" charset="0"/>
                          <a:ea typeface="+mn-ea"/>
                          <a:cs typeface="+mn-cs"/>
                        </a:rPr>
                        <a:t>SELECT</a:t>
                      </a:r>
                      <a:r>
                        <a:rPr lang="en-US" sz="2400" b="0" i="0" dirty="0">
                          <a:solidFill>
                            <a:srgbClr val="000000"/>
                          </a:solidFill>
                          <a:effectLst/>
                          <a:latin typeface="Consolas" panose="020B0609020204030204" pitchFamily="49" charset="0"/>
                        </a:rPr>
                        <a:t> </a:t>
                      </a:r>
                      <a:r>
                        <a:rPr lang="en-US" sz="2400" b="1" kern="1200" dirty="0" err="1">
                          <a:solidFill>
                            <a:srgbClr val="7030A0"/>
                          </a:solidFill>
                          <a:latin typeface="+mn-lt"/>
                          <a:ea typeface="+mn-ea"/>
                          <a:cs typeface="+mn-cs"/>
                        </a:rPr>
                        <a:t>column_name</a:t>
                      </a:r>
                      <a:r>
                        <a:rPr lang="en-US" sz="2400" b="1" kern="1200" dirty="0">
                          <a:solidFill>
                            <a:srgbClr val="7030A0"/>
                          </a:solidFill>
                          <a:latin typeface="+mn-lt"/>
                          <a:ea typeface="+mn-ea"/>
                          <a:cs typeface="+mn-cs"/>
                        </a:rPr>
                        <a:t>(s)</a:t>
                      </a:r>
                      <a:br>
                        <a:rPr lang="en-US" sz="2400" dirty="0"/>
                      </a:br>
                      <a:r>
                        <a:rPr lang="en-US" sz="2400" b="1"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1" kern="1200" dirty="0" err="1">
                          <a:solidFill>
                            <a:srgbClr val="7030A0"/>
                          </a:solidFill>
                          <a:latin typeface="+mn-lt"/>
                          <a:ea typeface="+mn-ea"/>
                          <a:cs typeface="+mn-cs"/>
                        </a:rPr>
                        <a:t>table_name</a:t>
                      </a:r>
                      <a:br>
                        <a:rPr lang="en-US" sz="2400" dirty="0"/>
                      </a:br>
                      <a:r>
                        <a:rPr lang="en-US" sz="2400" b="1" i="0" dirty="0">
                          <a:solidFill>
                            <a:srgbClr val="0000CD"/>
                          </a:solidFill>
                          <a:effectLst/>
                          <a:latin typeface="Consolas" panose="020B0609020204030204" pitchFamily="49" charset="0"/>
                        </a:rPr>
                        <a:t>WHERE</a:t>
                      </a:r>
                      <a:r>
                        <a:rPr lang="en-US" sz="2400" b="0" i="0" dirty="0">
                          <a:solidFill>
                            <a:srgbClr val="000000"/>
                          </a:solidFill>
                          <a:effectLst/>
                          <a:latin typeface="Consolas" panose="020B0609020204030204" pitchFamily="49" charset="0"/>
                        </a:rPr>
                        <a:t> </a:t>
                      </a:r>
                      <a:r>
                        <a:rPr lang="en-US" sz="2400" b="1" kern="1200" dirty="0" err="1">
                          <a:solidFill>
                            <a:srgbClr val="7030A0"/>
                          </a:solidFill>
                          <a:latin typeface="+mn-lt"/>
                          <a:ea typeface="+mn-ea"/>
                          <a:cs typeface="+mn-cs"/>
                        </a:rPr>
                        <a:t>column_name</a:t>
                      </a:r>
                      <a:r>
                        <a:rPr lang="en-US" sz="2400" b="0" i="0" dirty="0">
                          <a:solidFill>
                            <a:srgbClr val="000000"/>
                          </a:solidFill>
                          <a:effectLst/>
                          <a:latin typeface="Consolas" panose="020B0609020204030204" pitchFamily="49" charset="0"/>
                        </a:rPr>
                        <a:t> </a:t>
                      </a:r>
                      <a:r>
                        <a:rPr lang="en-US" sz="2400" b="1" i="0" kern="1200" dirty="0">
                          <a:solidFill>
                            <a:srgbClr val="0000CD"/>
                          </a:solidFill>
                          <a:effectLst/>
                          <a:latin typeface="Consolas" panose="020B0609020204030204" pitchFamily="49" charset="0"/>
                          <a:ea typeface="+mn-ea"/>
                          <a:cs typeface="+mn-cs"/>
                        </a:rPr>
                        <a:t>IN</a:t>
                      </a:r>
                      <a:r>
                        <a:rPr lang="en-US" sz="2400" b="0" i="0" dirty="0">
                          <a:solidFill>
                            <a:srgbClr val="000000"/>
                          </a:solidFill>
                          <a:effectLst/>
                          <a:latin typeface="Consolas" panose="020B0609020204030204" pitchFamily="49" charset="0"/>
                        </a:rPr>
                        <a:t> (</a:t>
                      </a:r>
                      <a:r>
                        <a:rPr lang="en-US" sz="2400" b="1" i="1" kern="1200" dirty="0">
                          <a:solidFill>
                            <a:srgbClr val="0000CD"/>
                          </a:solidFill>
                          <a:effectLst/>
                          <a:latin typeface="Consolas" panose="020B0609020204030204" pitchFamily="49" charset="0"/>
                          <a:ea typeface="+mn-ea"/>
                          <a:cs typeface="+mn-cs"/>
                        </a:rPr>
                        <a:t>SELECT</a:t>
                      </a:r>
                      <a:r>
                        <a:rPr lang="en-US" sz="2400" b="1" i="1" dirty="0">
                          <a:solidFill>
                            <a:srgbClr val="000000"/>
                          </a:solidFill>
                          <a:effectLst/>
                          <a:latin typeface="Consolas" panose="020B0609020204030204" pitchFamily="49" charset="0"/>
                        </a:rPr>
                        <a:t> </a:t>
                      </a:r>
                      <a:r>
                        <a:rPr lang="en-US" sz="2400" b="1" i="1" kern="1200" dirty="0">
                          <a:solidFill>
                            <a:srgbClr val="0000CD"/>
                          </a:solidFill>
                          <a:effectLst/>
                          <a:latin typeface="Consolas" panose="020B0609020204030204" pitchFamily="49" charset="0"/>
                          <a:ea typeface="+mn-ea"/>
                          <a:cs typeface="+mn-cs"/>
                        </a:rPr>
                        <a:t>STATEMENT</a:t>
                      </a:r>
                      <a:r>
                        <a:rPr lang="en-US" sz="2400" b="0" i="0" dirty="0">
                          <a:solidFill>
                            <a:srgbClr val="000000"/>
                          </a:solidFill>
                          <a:effectLst/>
                          <a:latin typeface="Consolas" panose="020B0609020204030204" pitchFamily="49" charset="0"/>
                        </a:rPr>
                        <a:t>);</a:t>
                      </a:r>
                      <a:endParaRPr lang="en-US" sz="2400" b="1" kern="1200" dirty="0">
                        <a:solidFill>
                          <a:srgbClr val="0070C0"/>
                        </a:solidFill>
                        <a:latin typeface="+mn-lt"/>
                        <a:ea typeface="+mn-ea"/>
                        <a:cs typeface="+mn-cs"/>
                      </a:endParaRP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tx1"/>
                          </a:solidFill>
                          <a:latin typeface="+mn-lt"/>
                          <a:ea typeface="+mn-ea"/>
                          <a:cs typeface="+mn-cs"/>
                        </a:rPr>
                        <a:t>Sample: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rgbClr val="0000CD"/>
                          </a:solidFill>
                          <a:effectLst/>
                          <a:latin typeface="Consolas" panose="020B0609020204030204" pitchFamily="49" charset="0"/>
                          <a:ea typeface="+mn-ea"/>
                          <a:cs typeface="+mn-cs"/>
                        </a:rPr>
                        <a:t>SELECT</a:t>
                      </a:r>
                      <a:r>
                        <a:rPr lang="en-US" sz="2400" b="0" i="0" dirty="0">
                          <a:solidFill>
                            <a:srgbClr val="000000"/>
                          </a:solidFill>
                          <a:effectLst/>
                          <a:latin typeface="Consolas" panose="020B0609020204030204" pitchFamily="49" charset="0"/>
                        </a:rPr>
                        <a:t> * </a:t>
                      </a:r>
                      <a:r>
                        <a:rPr lang="en-US" sz="2400" b="1" i="0" kern="1200" dirty="0">
                          <a:solidFill>
                            <a:srgbClr val="0000CD"/>
                          </a:solidFill>
                          <a:effectLst/>
                          <a:latin typeface="Consolas" panose="020B0609020204030204" pitchFamily="49" charset="0"/>
                          <a:ea typeface="+mn-ea"/>
                          <a:cs typeface="+mn-cs"/>
                        </a:rPr>
                        <a:t>FROM</a:t>
                      </a:r>
                      <a:r>
                        <a:rPr lang="en-US" sz="2400" b="0" i="0" dirty="0">
                          <a:solidFill>
                            <a:srgbClr val="000000"/>
                          </a:solidFill>
                          <a:effectLst/>
                          <a:latin typeface="Consolas" panose="020B0609020204030204" pitchFamily="49" charset="0"/>
                        </a:rPr>
                        <a:t> </a:t>
                      </a:r>
                      <a:r>
                        <a:rPr lang="en-US" sz="2400" b="1" kern="1200" dirty="0">
                          <a:solidFill>
                            <a:srgbClr val="7030A0"/>
                          </a:solidFill>
                          <a:latin typeface="+mn-lt"/>
                          <a:ea typeface="+mn-ea"/>
                          <a:cs typeface="+mn-cs"/>
                        </a:rPr>
                        <a:t>Customers</a:t>
                      </a:r>
                      <a:br>
                        <a:rPr lang="en-US" sz="2400" dirty="0"/>
                      </a:br>
                      <a:r>
                        <a:rPr lang="en-US" sz="2400" b="1" i="0" kern="1200" dirty="0">
                          <a:solidFill>
                            <a:srgbClr val="0000CD"/>
                          </a:solidFill>
                          <a:effectLst/>
                          <a:latin typeface="Consolas" panose="020B0609020204030204" pitchFamily="49" charset="0"/>
                          <a:ea typeface="+mn-ea"/>
                          <a:cs typeface="+mn-cs"/>
                        </a:rPr>
                        <a:t>WHERE</a:t>
                      </a:r>
                      <a:r>
                        <a:rPr lang="en-US" sz="2400" b="0" i="0" dirty="0">
                          <a:solidFill>
                            <a:srgbClr val="000000"/>
                          </a:solidFill>
                          <a:effectLst/>
                          <a:latin typeface="Consolas" panose="020B0609020204030204" pitchFamily="49" charset="0"/>
                        </a:rPr>
                        <a:t> </a:t>
                      </a:r>
                      <a:r>
                        <a:rPr lang="en-US" sz="2400" b="1" kern="1200" dirty="0">
                          <a:solidFill>
                            <a:srgbClr val="7030A0"/>
                          </a:solidFill>
                          <a:latin typeface="+mn-lt"/>
                          <a:ea typeface="+mn-ea"/>
                          <a:cs typeface="+mn-cs"/>
                        </a:rPr>
                        <a:t>Country</a:t>
                      </a:r>
                      <a:r>
                        <a:rPr lang="en-US" sz="2400" b="0" i="0" dirty="0">
                          <a:solidFill>
                            <a:srgbClr val="000000"/>
                          </a:solidFill>
                          <a:effectLst/>
                          <a:latin typeface="Consolas" panose="020B0609020204030204" pitchFamily="49" charset="0"/>
                        </a:rPr>
                        <a:t> </a:t>
                      </a:r>
                      <a:r>
                        <a:rPr lang="en-US" sz="2400" b="1" i="0" kern="1200" dirty="0">
                          <a:solidFill>
                            <a:srgbClr val="0000CD"/>
                          </a:solidFill>
                          <a:effectLst/>
                          <a:latin typeface="Consolas" panose="020B0609020204030204" pitchFamily="49" charset="0"/>
                          <a:ea typeface="+mn-ea"/>
                          <a:cs typeface="+mn-cs"/>
                        </a:rPr>
                        <a:t>NOT IN </a:t>
                      </a:r>
                      <a:r>
                        <a:rPr lang="en-US" sz="2400" b="0" i="0" dirty="0">
                          <a:solidFill>
                            <a:srgbClr val="000000"/>
                          </a:solidFill>
                          <a:effectLst/>
                          <a:latin typeface="Consolas" panose="020B0609020204030204" pitchFamily="49" charset="0"/>
                        </a:rPr>
                        <a:t>(</a:t>
                      </a:r>
                      <a:r>
                        <a:rPr lang="en-US" sz="2400" b="0" i="0" dirty="0">
                          <a:solidFill>
                            <a:srgbClr val="A52A2A"/>
                          </a:solidFill>
                          <a:effectLst/>
                          <a:latin typeface="Consolas" panose="020B0609020204030204" pitchFamily="49" charset="0"/>
                        </a:rPr>
                        <a:t>'Germany'</a:t>
                      </a:r>
                      <a:r>
                        <a:rPr lang="en-US" sz="2400" b="0" i="0" dirty="0">
                          <a:solidFill>
                            <a:srgbClr val="000000"/>
                          </a:solidFill>
                          <a:effectLst/>
                          <a:latin typeface="Consolas" panose="020B0609020204030204" pitchFamily="49" charset="0"/>
                        </a:rPr>
                        <a:t>, </a:t>
                      </a:r>
                      <a:r>
                        <a:rPr lang="en-US" sz="2400" b="0" i="0" dirty="0">
                          <a:solidFill>
                            <a:srgbClr val="A52A2A"/>
                          </a:solidFill>
                          <a:effectLst/>
                          <a:latin typeface="Consolas" panose="020B0609020204030204" pitchFamily="49" charset="0"/>
                        </a:rPr>
                        <a:t>'France'</a:t>
                      </a:r>
                      <a:r>
                        <a:rPr lang="en-US" sz="2400" b="0" i="0" dirty="0">
                          <a:solidFill>
                            <a:srgbClr val="000000"/>
                          </a:solidFill>
                          <a:effectLst/>
                          <a:latin typeface="Consolas" panose="020B0609020204030204" pitchFamily="49" charset="0"/>
                        </a:rPr>
                        <a:t>, </a:t>
                      </a:r>
                      <a:r>
                        <a:rPr lang="en-US" sz="2400" b="0" i="0" dirty="0">
                          <a:solidFill>
                            <a:srgbClr val="A52A2A"/>
                          </a:solidFill>
                          <a:effectLst/>
                          <a:latin typeface="Consolas" panose="020B0609020204030204" pitchFamily="49" charset="0"/>
                        </a:rPr>
                        <a:t>'UK'</a:t>
                      </a:r>
                      <a:r>
                        <a:rPr lang="en-US" sz="2400" b="0" i="0" dirty="0">
                          <a:solidFill>
                            <a:srgbClr val="000000"/>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i="0" kern="1200" dirty="0">
                        <a:solidFill>
                          <a:srgbClr val="000000"/>
                        </a:solidFill>
                        <a:effectLs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i="0" kern="1200" dirty="0">
                        <a:solidFill>
                          <a:srgbClr val="000000"/>
                        </a:solidFill>
                        <a:effectLst/>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rgbClr val="0000CD"/>
                          </a:solidFill>
                          <a:effectLst/>
                          <a:latin typeface="Consolas" panose="020B0609020204030204" pitchFamily="49" charset="0"/>
                          <a:ea typeface="+mn-ea"/>
                          <a:cs typeface="+mn-cs"/>
                        </a:rPr>
                        <a:t>SELECT</a:t>
                      </a:r>
                      <a:r>
                        <a:rPr lang="en-US" sz="2400" b="0" i="0" dirty="0">
                          <a:solidFill>
                            <a:srgbClr val="000000"/>
                          </a:solidFill>
                          <a:effectLst/>
                          <a:latin typeface="Consolas" panose="020B0609020204030204" pitchFamily="49" charset="0"/>
                        </a:rPr>
                        <a:t> * </a:t>
                      </a:r>
                      <a:r>
                        <a:rPr lang="en-US" sz="2400" b="1" i="0" kern="1200" dirty="0">
                          <a:solidFill>
                            <a:srgbClr val="0000CD"/>
                          </a:solidFill>
                          <a:effectLst/>
                          <a:latin typeface="Consolas" panose="020B0609020204030204" pitchFamily="49" charset="0"/>
                          <a:ea typeface="+mn-ea"/>
                          <a:cs typeface="+mn-cs"/>
                        </a:rPr>
                        <a:t>FROM</a:t>
                      </a:r>
                      <a:r>
                        <a:rPr lang="en-US" sz="2400" b="0" i="0" dirty="0">
                          <a:solidFill>
                            <a:srgbClr val="000000"/>
                          </a:solidFill>
                          <a:effectLst/>
                          <a:latin typeface="Consolas" panose="020B0609020204030204" pitchFamily="49" charset="0"/>
                        </a:rPr>
                        <a:t> </a:t>
                      </a:r>
                      <a:r>
                        <a:rPr lang="en-US" sz="2400" b="1" kern="1200" dirty="0">
                          <a:solidFill>
                            <a:srgbClr val="7030A0"/>
                          </a:solidFill>
                          <a:latin typeface="+mn-lt"/>
                          <a:ea typeface="+mn-ea"/>
                          <a:cs typeface="+mn-cs"/>
                        </a:rPr>
                        <a:t>Customers</a:t>
                      </a:r>
                      <a:br>
                        <a:rPr lang="en-US" sz="2400" dirty="0"/>
                      </a:br>
                      <a:r>
                        <a:rPr lang="en-US" sz="2400" b="1" i="0" kern="1200" dirty="0">
                          <a:solidFill>
                            <a:srgbClr val="0000CD"/>
                          </a:solidFill>
                          <a:effectLst/>
                          <a:latin typeface="Consolas" panose="020B0609020204030204" pitchFamily="49" charset="0"/>
                          <a:ea typeface="+mn-ea"/>
                          <a:cs typeface="+mn-cs"/>
                        </a:rPr>
                        <a:t>WHERE</a:t>
                      </a:r>
                      <a:r>
                        <a:rPr lang="en-US" sz="2400" b="0" i="0" dirty="0">
                          <a:solidFill>
                            <a:srgbClr val="000000"/>
                          </a:solidFill>
                          <a:effectLst/>
                          <a:latin typeface="Consolas" panose="020B0609020204030204" pitchFamily="49" charset="0"/>
                        </a:rPr>
                        <a:t> </a:t>
                      </a:r>
                      <a:r>
                        <a:rPr lang="en-US" sz="2400" b="1" kern="1200" dirty="0">
                          <a:solidFill>
                            <a:srgbClr val="7030A0"/>
                          </a:solidFill>
                          <a:latin typeface="+mn-lt"/>
                          <a:ea typeface="+mn-ea"/>
                          <a:cs typeface="+mn-cs"/>
                        </a:rPr>
                        <a:t>Country</a:t>
                      </a:r>
                      <a:r>
                        <a:rPr lang="en-US" sz="2400" b="0" i="0" dirty="0">
                          <a:solidFill>
                            <a:srgbClr val="000000"/>
                          </a:solidFill>
                          <a:effectLst/>
                          <a:latin typeface="Consolas" panose="020B0609020204030204" pitchFamily="49" charset="0"/>
                        </a:rPr>
                        <a:t> </a:t>
                      </a:r>
                      <a:r>
                        <a:rPr lang="en-US" sz="2400" b="1" i="0" kern="1200" dirty="0">
                          <a:solidFill>
                            <a:srgbClr val="0000CD"/>
                          </a:solidFill>
                          <a:effectLst/>
                          <a:latin typeface="Consolas" panose="020B0609020204030204" pitchFamily="49" charset="0"/>
                          <a:ea typeface="+mn-ea"/>
                          <a:cs typeface="+mn-cs"/>
                        </a:rPr>
                        <a:t>IN</a:t>
                      </a:r>
                      <a:r>
                        <a:rPr lang="en-US" sz="2400" b="0" i="0" dirty="0">
                          <a:solidFill>
                            <a:srgbClr val="000000"/>
                          </a:solidFill>
                          <a:effectLst/>
                          <a:latin typeface="Consolas" panose="020B0609020204030204" pitchFamily="49" charset="0"/>
                        </a:rPr>
                        <a:t> (</a:t>
                      </a:r>
                      <a:r>
                        <a:rPr lang="en-US" sz="2400" b="1" i="0" kern="1200" dirty="0">
                          <a:solidFill>
                            <a:srgbClr val="0000CD"/>
                          </a:solidFill>
                          <a:effectLst/>
                          <a:latin typeface="Consolas" panose="020B0609020204030204" pitchFamily="49" charset="0"/>
                          <a:ea typeface="+mn-ea"/>
                          <a:cs typeface="+mn-cs"/>
                        </a:rPr>
                        <a:t>SELECT</a:t>
                      </a:r>
                      <a:r>
                        <a:rPr lang="en-US" sz="2400" b="0" i="0" dirty="0">
                          <a:solidFill>
                            <a:srgbClr val="000000"/>
                          </a:solidFill>
                          <a:effectLst/>
                          <a:latin typeface="Consolas" panose="020B0609020204030204" pitchFamily="49" charset="0"/>
                        </a:rPr>
                        <a:t> </a:t>
                      </a:r>
                      <a:r>
                        <a:rPr lang="en-US" sz="2400" b="1" kern="1200" dirty="0">
                          <a:solidFill>
                            <a:srgbClr val="7030A0"/>
                          </a:solidFill>
                          <a:latin typeface="+mn-lt"/>
                          <a:ea typeface="+mn-ea"/>
                          <a:cs typeface="+mn-cs"/>
                        </a:rPr>
                        <a:t>Country</a:t>
                      </a:r>
                      <a:r>
                        <a:rPr lang="en-US" sz="2400" b="0" i="0" dirty="0">
                          <a:solidFill>
                            <a:srgbClr val="000000"/>
                          </a:solidFill>
                          <a:effectLst/>
                          <a:latin typeface="Consolas" panose="020B0609020204030204" pitchFamily="49" charset="0"/>
                        </a:rPr>
                        <a:t> </a:t>
                      </a:r>
                      <a:r>
                        <a:rPr lang="en-US" sz="2400" b="1" i="0" kern="1200" dirty="0">
                          <a:solidFill>
                            <a:srgbClr val="0000CD"/>
                          </a:solidFill>
                          <a:effectLst/>
                          <a:latin typeface="Consolas" panose="020B0609020204030204" pitchFamily="49" charset="0"/>
                          <a:ea typeface="+mn-ea"/>
                          <a:cs typeface="+mn-cs"/>
                        </a:rPr>
                        <a:t>FROM</a:t>
                      </a:r>
                      <a:r>
                        <a:rPr lang="en-US" sz="2400" b="0" i="0" dirty="0">
                          <a:solidFill>
                            <a:srgbClr val="000000"/>
                          </a:solidFill>
                          <a:effectLst/>
                          <a:latin typeface="Consolas" panose="020B0609020204030204" pitchFamily="49" charset="0"/>
                        </a:rPr>
                        <a:t> </a:t>
                      </a:r>
                      <a:r>
                        <a:rPr lang="en-US" sz="2400" b="1" kern="1200" dirty="0">
                          <a:solidFill>
                            <a:srgbClr val="7030A0"/>
                          </a:solidFill>
                          <a:latin typeface="+mn-lt"/>
                          <a:ea typeface="+mn-ea"/>
                          <a:cs typeface="+mn-cs"/>
                        </a:rPr>
                        <a:t>Suppliers</a:t>
                      </a:r>
                      <a:r>
                        <a:rPr lang="en-US" sz="2400" b="0" i="0" dirty="0">
                          <a:solidFill>
                            <a:srgbClr val="000000"/>
                          </a:solidFill>
                          <a:effectLst/>
                          <a:latin typeface="Consolas" panose="020B0609020204030204" pitchFamily="49" charset="0"/>
                        </a:rPr>
                        <a:t>);</a:t>
                      </a:r>
                      <a:endParaRPr lang="en-US" sz="2400" b="1"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2046648725"/>
              </p:ext>
            </p:extLst>
          </p:nvPr>
        </p:nvGraphicFramePr>
        <p:xfrm>
          <a:off x="608075" y="556566"/>
          <a:ext cx="11261539" cy="902957"/>
        </p:xfrm>
        <a:graphic>
          <a:graphicData uri="http://schemas.openxmlformats.org/drawingml/2006/table">
            <a:tbl>
              <a:tblPr firstRow="1" bandRow="1">
                <a:tableStyleId>{5C22544A-7EE6-4342-B048-85BDC9FD1C3A}</a:tableStyleId>
              </a:tblPr>
              <a:tblGrid>
                <a:gridCol w="11261539">
                  <a:extLst>
                    <a:ext uri="{9D8B030D-6E8A-4147-A177-3AD203B41FA5}">
                      <a16:colId xmlns:a16="http://schemas.microsoft.com/office/drawing/2014/main" val="3189255199"/>
                    </a:ext>
                  </a:extLst>
                </a:gridCol>
              </a:tblGrid>
              <a:tr h="902957">
                <a:tc>
                  <a:txBody>
                    <a:bodyPr/>
                    <a:lstStyle/>
                    <a:p>
                      <a:r>
                        <a:rPr lang="en-US" sz="2400" b="0" i="0" dirty="0">
                          <a:solidFill>
                            <a:srgbClr val="000000"/>
                          </a:solidFill>
                          <a:effectLst/>
                          <a:latin typeface="Verdana" panose="020B0604030504040204" pitchFamily="34" charset="0"/>
                        </a:rPr>
                        <a:t>The IN operator allows you to specify multiple values in a WHERE clause</a:t>
                      </a: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102387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LIKE Operator</a:t>
            </a:r>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4062265697"/>
              </p:ext>
            </p:extLst>
          </p:nvPr>
        </p:nvGraphicFramePr>
        <p:xfrm>
          <a:off x="608076" y="2282302"/>
          <a:ext cx="10761888" cy="4480560"/>
        </p:xfrm>
        <a:graphic>
          <a:graphicData uri="http://schemas.openxmlformats.org/drawingml/2006/table">
            <a:tbl>
              <a:tblPr firstRow="1" bandRow="1">
                <a:tableStyleId>{5C22544A-7EE6-4342-B048-85BDC9FD1C3A}</a:tableStyleId>
              </a:tblPr>
              <a:tblGrid>
                <a:gridCol w="4924506">
                  <a:extLst>
                    <a:ext uri="{9D8B030D-6E8A-4147-A177-3AD203B41FA5}">
                      <a16:colId xmlns:a16="http://schemas.microsoft.com/office/drawing/2014/main" val="4228604360"/>
                    </a:ext>
                  </a:extLst>
                </a:gridCol>
                <a:gridCol w="5837382">
                  <a:extLst>
                    <a:ext uri="{9D8B030D-6E8A-4147-A177-3AD203B41FA5}">
                      <a16:colId xmlns:a16="http://schemas.microsoft.com/office/drawing/2014/main" val="1522212779"/>
                    </a:ext>
                  </a:extLst>
                </a:gridCol>
              </a:tblGrid>
              <a:tr h="4164217">
                <a:tc>
                  <a:txBody>
                    <a:bodyPr/>
                    <a:lstStyle/>
                    <a:p>
                      <a:pPr algn="l"/>
                      <a:r>
                        <a:rPr lang="en-US" sz="2400" b="1" kern="1200" dirty="0">
                          <a:solidFill>
                            <a:schemeClr val="tx1"/>
                          </a:solidFill>
                          <a:latin typeface="+mn-lt"/>
                          <a:ea typeface="+mn-ea"/>
                          <a:cs typeface="+mn-cs"/>
                        </a:rPr>
                        <a:t>Syntax:</a:t>
                      </a:r>
                    </a:p>
                    <a:p>
                      <a:pPr algn="l"/>
                      <a:r>
                        <a:rPr lang="en-US" sz="2400" b="1" kern="1200" dirty="0">
                          <a:solidFill>
                            <a:srgbClr val="0070C0"/>
                          </a:solidFill>
                          <a:latin typeface="+mn-lt"/>
                          <a:ea typeface="+mn-ea"/>
                          <a:cs typeface="+mn-cs"/>
                        </a:rPr>
                        <a:t>SELECT </a:t>
                      </a:r>
                      <a:r>
                        <a:rPr lang="en-US" sz="2400" b="1" kern="1200" dirty="0">
                          <a:solidFill>
                            <a:srgbClr val="7030A0"/>
                          </a:solidFill>
                          <a:latin typeface="+mn-lt"/>
                          <a:ea typeface="+mn-ea"/>
                          <a:cs typeface="+mn-cs"/>
                        </a:rPr>
                        <a:t>… </a:t>
                      </a:r>
                      <a:r>
                        <a:rPr lang="en-US" sz="2400" b="1" kern="1200" dirty="0">
                          <a:solidFill>
                            <a:srgbClr val="0070C0"/>
                          </a:solidFill>
                          <a:latin typeface="+mn-lt"/>
                          <a:ea typeface="+mn-ea"/>
                          <a:cs typeface="+mn-cs"/>
                        </a:rPr>
                        <a:t>FROM </a:t>
                      </a:r>
                      <a:r>
                        <a:rPr lang="en-US" sz="2400" b="1" kern="1200" dirty="0" err="1">
                          <a:solidFill>
                            <a:srgbClr val="7030A0"/>
                          </a:solidFill>
                          <a:latin typeface="+mn-lt"/>
                          <a:ea typeface="+mn-ea"/>
                          <a:cs typeface="+mn-cs"/>
                        </a:rPr>
                        <a:t>table_name</a:t>
                      </a:r>
                      <a:endParaRPr lang="en-US" sz="2400" b="1" kern="1200" dirty="0">
                        <a:solidFill>
                          <a:srgbClr val="7030A0"/>
                        </a:solidFill>
                        <a:latin typeface="+mn-lt"/>
                        <a:ea typeface="+mn-ea"/>
                        <a:cs typeface="+mn-cs"/>
                      </a:endParaRPr>
                    </a:p>
                    <a:p>
                      <a:pPr algn="l"/>
                      <a:r>
                        <a:rPr lang="en-US" sz="2400" b="1" kern="1200" dirty="0">
                          <a:solidFill>
                            <a:srgbClr val="0070C0"/>
                          </a:solidFill>
                          <a:latin typeface="+mn-lt"/>
                          <a:ea typeface="+mn-ea"/>
                          <a:cs typeface="+mn-cs"/>
                        </a:rPr>
                        <a:t>WHERE </a:t>
                      </a:r>
                      <a:r>
                        <a:rPr lang="en-US" sz="2400" b="1" kern="1200" dirty="0">
                          <a:solidFill>
                            <a:srgbClr val="7030A0"/>
                          </a:solidFill>
                          <a:latin typeface="+mn-lt"/>
                          <a:ea typeface="+mn-ea"/>
                          <a:cs typeface="+mn-cs"/>
                        </a:rPr>
                        <a:t>column </a:t>
                      </a:r>
                      <a:r>
                        <a:rPr lang="en-US" sz="2400" b="1" kern="1200" dirty="0">
                          <a:solidFill>
                            <a:srgbClr val="0070C0"/>
                          </a:solidFill>
                          <a:latin typeface="+mn-lt"/>
                          <a:ea typeface="+mn-ea"/>
                          <a:cs typeface="+mn-cs"/>
                        </a:rPr>
                        <a:t>like 'XXXX%’</a:t>
                      </a:r>
                    </a:p>
                    <a:p>
                      <a:pPr algn="l"/>
                      <a:r>
                        <a:rPr lang="en-US" sz="2400" b="1" kern="1200" dirty="0">
                          <a:solidFill>
                            <a:srgbClr val="0070C0"/>
                          </a:solidFill>
                          <a:latin typeface="+mn-lt"/>
                          <a:ea typeface="+mn-ea"/>
                          <a:cs typeface="+mn-cs"/>
                        </a:rPr>
                        <a:t>SELECT </a:t>
                      </a:r>
                      <a:r>
                        <a:rPr lang="en-US" sz="2400" b="1" kern="1200" dirty="0">
                          <a:solidFill>
                            <a:srgbClr val="7030A0"/>
                          </a:solidFill>
                          <a:latin typeface="+mn-lt"/>
                          <a:ea typeface="+mn-ea"/>
                          <a:cs typeface="+mn-cs"/>
                        </a:rPr>
                        <a:t>…</a:t>
                      </a:r>
                      <a:r>
                        <a:rPr lang="en-US" sz="2400" b="1" kern="1200" dirty="0">
                          <a:solidFill>
                            <a:srgbClr val="0070C0"/>
                          </a:solidFill>
                          <a:latin typeface="+mn-lt"/>
                          <a:ea typeface="+mn-ea"/>
                          <a:cs typeface="+mn-cs"/>
                        </a:rPr>
                        <a:t> FROM </a:t>
                      </a:r>
                      <a:r>
                        <a:rPr lang="en-US" sz="2400" b="1" kern="1200" dirty="0" err="1">
                          <a:solidFill>
                            <a:srgbClr val="7030A0"/>
                          </a:solidFill>
                          <a:latin typeface="+mn-lt"/>
                          <a:ea typeface="+mn-ea"/>
                          <a:cs typeface="+mn-cs"/>
                        </a:rPr>
                        <a:t>table_name</a:t>
                      </a:r>
                      <a:endParaRPr lang="en-US" sz="2400" b="1" kern="1200" dirty="0">
                        <a:solidFill>
                          <a:srgbClr val="7030A0"/>
                        </a:solidFill>
                        <a:latin typeface="+mn-lt"/>
                        <a:ea typeface="+mn-ea"/>
                        <a:cs typeface="+mn-cs"/>
                      </a:endParaRPr>
                    </a:p>
                    <a:p>
                      <a:pPr algn="l"/>
                      <a:r>
                        <a:rPr lang="en-US" sz="2400" b="1" kern="1200" dirty="0">
                          <a:solidFill>
                            <a:srgbClr val="0070C0"/>
                          </a:solidFill>
                          <a:latin typeface="+mn-lt"/>
                          <a:ea typeface="+mn-ea"/>
                          <a:cs typeface="+mn-cs"/>
                        </a:rPr>
                        <a:t>WHERE </a:t>
                      </a:r>
                      <a:r>
                        <a:rPr lang="en-US" sz="2400" b="1" kern="1200" dirty="0">
                          <a:solidFill>
                            <a:srgbClr val="7030A0"/>
                          </a:solidFill>
                          <a:latin typeface="+mn-lt"/>
                          <a:ea typeface="+mn-ea"/>
                          <a:cs typeface="+mn-cs"/>
                        </a:rPr>
                        <a:t>column </a:t>
                      </a:r>
                      <a:r>
                        <a:rPr lang="en-US" sz="2400" b="1" kern="1200" dirty="0">
                          <a:solidFill>
                            <a:srgbClr val="0070C0"/>
                          </a:solidFill>
                          <a:latin typeface="+mn-lt"/>
                          <a:ea typeface="+mn-ea"/>
                          <a:cs typeface="+mn-cs"/>
                        </a:rPr>
                        <a:t>like ‘%XXXX%’</a:t>
                      </a:r>
                    </a:p>
                    <a:p>
                      <a:pPr algn="l"/>
                      <a:r>
                        <a:rPr lang="en-US" sz="2400" b="1" kern="1200" dirty="0">
                          <a:solidFill>
                            <a:srgbClr val="0070C0"/>
                          </a:solidFill>
                          <a:latin typeface="+mn-lt"/>
                          <a:ea typeface="+mn-ea"/>
                          <a:cs typeface="+mn-cs"/>
                        </a:rPr>
                        <a:t>SELECT </a:t>
                      </a:r>
                      <a:r>
                        <a:rPr lang="en-US" sz="2400" b="1" kern="1200" dirty="0">
                          <a:solidFill>
                            <a:srgbClr val="7030A0"/>
                          </a:solidFill>
                          <a:latin typeface="+mn-lt"/>
                          <a:ea typeface="+mn-ea"/>
                          <a:cs typeface="+mn-cs"/>
                        </a:rPr>
                        <a:t>…</a:t>
                      </a:r>
                      <a:r>
                        <a:rPr lang="en-US" sz="2400" b="1" kern="1200" dirty="0">
                          <a:solidFill>
                            <a:srgbClr val="0070C0"/>
                          </a:solidFill>
                          <a:latin typeface="+mn-lt"/>
                          <a:ea typeface="+mn-ea"/>
                          <a:cs typeface="+mn-cs"/>
                        </a:rPr>
                        <a:t> FROM </a:t>
                      </a:r>
                      <a:r>
                        <a:rPr lang="en-US" sz="2400" b="1" kern="1200" dirty="0" err="1">
                          <a:solidFill>
                            <a:srgbClr val="7030A0"/>
                          </a:solidFill>
                          <a:latin typeface="+mn-lt"/>
                          <a:ea typeface="+mn-ea"/>
                          <a:cs typeface="+mn-cs"/>
                        </a:rPr>
                        <a:t>table_name</a:t>
                      </a:r>
                      <a:endParaRPr lang="en-US" sz="2400" b="1" kern="1200" dirty="0">
                        <a:solidFill>
                          <a:srgbClr val="7030A0"/>
                        </a:solidFill>
                        <a:latin typeface="+mn-lt"/>
                        <a:ea typeface="+mn-ea"/>
                        <a:cs typeface="+mn-cs"/>
                      </a:endParaRPr>
                    </a:p>
                    <a:p>
                      <a:pPr algn="l"/>
                      <a:r>
                        <a:rPr lang="en-US" sz="2400" b="1" kern="1200" dirty="0">
                          <a:solidFill>
                            <a:srgbClr val="0070C0"/>
                          </a:solidFill>
                          <a:latin typeface="+mn-lt"/>
                          <a:ea typeface="+mn-ea"/>
                          <a:cs typeface="+mn-cs"/>
                        </a:rPr>
                        <a:t>WHERE </a:t>
                      </a:r>
                      <a:r>
                        <a:rPr lang="en-US" sz="2400" b="1" kern="1200" dirty="0">
                          <a:solidFill>
                            <a:srgbClr val="7030A0"/>
                          </a:solidFill>
                          <a:latin typeface="+mn-lt"/>
                          <a:ea typeface="+mn-ea"/>
                          <a:cs typeface="+mn-cs"/>
                        </a:rPr>
                        <a:t>column </a:t>
                      </a:r>
                      <a:r>
                        <a:rPr lang="en-US" sz="2400" b="1" kern="1200" dirty="0">
                          <a:solidFill>
                            <a:srgbClr val="0070C0"/>
                          </a:solidFill>
                          <a:latin typeface="+mn-lt"/>
                          <a:ea typeface="+mn-ea"/>
                          <a:cs typeface="+mn-cs"/>
                        </a:rPr>
                        <a:t>like ‘XXXX_’</a:t>
                      </a:r>
                    </a:p>
                    <a:p>
                      <a:pPr algn="l"/>
                      <a:r>
                        <a:rPr lang="en-US" sz="2400" b="1" kern="1200" dirty="0">
                          <a:solidFill>
                            <a:srgbClr val="0070C0"/>
                          </a:solidFill>
                          <a:latin typeface="+mn-lt"/>
                          <a:ea typeface="+mn-ea"/>
                          <a:cs typeface="+mn-cs"/>
                        </a:rPr>
                        <a:t>SELECT </a:t>
                      </a:r>
                      <a:r>
                        <a:rPr lang="en-US" sz="2400" b="1" kern="1200" dirty="0">
                          <a:solidFill>
                            <a:srgbClr val="7030A0"/>
                          </a:solidFill>
                          <a:latin typeface="+mn-lt"/>
                          <a:ea typeface="+mn-ea"/>
                          <a:cs typeface="+mn-cs"/>
                        </a:rPr>
                        <a:t>…</a:t>
                      </a:r>
                      <a:r>
                        <a:rPr lang="en-US" sz="2400" b="1" kern="1200" dirty="0">
                          <a:solidFill>
                            <a:srgbClr val="0070C0"/>
                          </a:solidFill>
                          <a:latin typeface="+mn-lt"/>
                          <a:ea typeface="+mn-ea"/>
                          <a:cs typeface="+mn-cs"/>
                        </a:rPr>
                        <a:t> FROM </a:t>
                      </a:r>
                      <a:r>
                        <a:rPr lang="en-US" sz="2400" b="1" kern="1200" dirty="0" err="1">
                          <a:solidFill>
                            <a:srgbClr val="7030A0"/>
                          </a:solidFill>
                          <a:latin typeface="+mn-lt"/>
                          <a:ea typeface="+mn-ea"/>
                          <a:cs typeface="+mn-cs"/>
                        </a:rPr>
                        <a:t>table_name</a:t>
                      </a:r>
                      <a:endParaRPr lang="en-US" sz="2400" b="1" kern="1200" dirty="0">
                        <a:solidFill>
                          <a:srgbClr val="7030A0"/>
                        </a:solidFill>
                        <a:latin typeface="+mn-lt"/>
                        <a:ea typeface="+mn-ea"/>
                        <a:cs typeface="+mn-cs"/>
                      </a:endParaRPr>
                    </a:p>
                    <a:p>
                      <a:pPr algn="l"/>
                      <a:r>
                        <a:rPr lang="en-US" sz="2400" b="1" kern="1200" dirty="0">
                          <a:solidFill>
                            <a:srgbClr val="0070C0"/>
                          </a:solidFill>
                          <a:latin typeface="+mn-lt"/>
                          <a:ea typeface="+mn-ea"/>
                          <a:cs typeface="+mn-cs"/>
                        </a:rPr>
                        <a:t>WHERE </a:t>
                      </a:r>
                      <a:r>
                        <a:rPr lang="en-US" sz="2400" b="1" kern="1200" dirty="0">
                          <a:solidFill>
                            <a:srgbClr val="7030A0"/>
                          </a:solidFill>
                          <a:latin typeface="+mn-lt"/>
                          <a:ea typeface="+mn-ea"/>
                          <a:cs typeface="+mn-cs"/>
                        </a:rPr>
                        <a:t>column </a:t>
                      </a:r>
                      <a:r>
                        <a:rPr lang="en-US" sz="2400" b="1" kern="1200" dirty="0">
                          <a:solidFill>
                            <a:srgbClr val="0070C0"/>
                          </a:solidFill>
                          <a:latin typeface="+mn-lt"/>
                          <a:ea typeface="+mn-ea"/>
                          <a:cs typeface="+mn-cs"/>
                        </a:rPr>
                        <a:t>like ‘_XXXX'</a:t>
                      </a:r>
                    </a:p>
                    <a:p>
                      <a:pPr algn="l"/>
                      <a:endParaRPr lang="en-US" sz="2400" b="1" kern="1200" dirty="0">
                        <a:solidFill>
                          <a:srgbClr val="0070C0"/>
                        </a:solidFill>
                        <a:latin typeface="+mn-lt"/>
                        <a:ea typeface="+mn-ea"/>
                        <a:cs typeface="+mn-cs"/>
                      </a:endParaRPr>
                    </a:p>
                    <a:p>
                      <a:pPr algn="l"/>
                      <a:endParaRPr lang="en-US" sz="2400" b="1" kern="1200" dirty="0">
                        <a:solidFill>
                          <a:srgbClr val="0070C0"/>
                        </a:solidFill>
                        <a:latin typeface="+mn-lt"/>
                        <a:ea typeface="+mn-ea"/>
                        <a:cs typeface="+mn-cs"/>
                      </a:endParaRPr>
                    </a:p>
                    <a:p>
                      <a:pPr algn="l"/>
                      <a:endParaRPr lang="en-US" sz="2400" b="1" kern="1200" dirty="0">
                        <a:solidFill>
                          <a:srgbClr val="0070C0"/>
                        </a:solidFill>
                        <a:latin typeface="+mn-lt"/>
                        <a:ea typeface="+mn-ea"/>
                        <a:cs typeface="+mn-cs"/>
                      </a:endParaRP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dirty="0">
                          <a:solidFill>
                            <a:srgbClr val="0000FF"/>
                          </a:solidFill>
                          <a:latin typeface="Consolas" panose="020B0609020204030204" pitchFamily="49" charset="0"/>
                        </a:rPr>
                        <a:t>SELECT</a:t>
                      </a:r>
                      <a:r>
                        <a:rPr lang="en-US" sz="2400" dirty="0">
                          <a:solidFill>
                            <a:prstClr val="black"/>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prstClr val="black"/>
                          </a:solidFill>
                          <a:latin typeface="Consolas" panose="020B0609020204030204" pitchFamily="49" charset="0"/>
                        </a:rPr>
                        <a:t> </a:t>
                      </a:r>
                      <a:r>
                        <a:rPr lang="en-US" sz="2400" dirty="0">
                          <a:solidFill>
                            <a:srgbClr val="008080"/>
                          </a:solidFill>
                          <a:latin typeface="Consolas" panose="020B0609020204030204" pitchFamily="49" charset="0"/>
                        </a:rPr>
                        <a:t>Customers</a:t>
                      </a:r>
                      <a:endParaRPr lang="en-US" sz="2400" dirty="0">
                        <a:solidFill>
                          <a:prstClr val="black"/>
                        </a:solidFill>
                        <a:latin typeface="Consolas" panose="020B0609020204030204" pitchFamily="49" charset="0"/>
                      </a:endParaRPr>
                    </a:p>
                    <a:p>
                      <a:r>
                        <a:rPr lang="en-US" sz="2400" dirty="0">
                          <a:solidFill>
                            <a:srgbClr val="0000FF"/>
                          </a:solidFill>
                          <a:latin typeface="Consolas" panose="020B0609020204030204" pitchFamily="49" charset="0"/>
                        </a:rPr>
                        <a:t>WHERE</a:t>
                      </a:r>
                      <a:r>
                        <a:rPr lang="en-US" sz="2400" dirty="0">
                          <a:solidFill>
                            <a:prstClr val="black"/>
                          </a:solidFill>
                          <a:latin typeface="Consolas" panose="020B0609020204030204" pitchFamily="49" charset="0"/>
                        </a:rPr>
                        <a:t> </a:t>
                      </a:r>
                      <a:r>
                        <a:rPr lang="en-US" sz="2400" dirty="0">
                          <a:solidFill>
                            <a:srgbClr val="008080"/>
                          </a:solidFill>
                          <a:latin typeface="Consolas" panose="020B0609020204030204" pitchFamily="49" charset="0"/>
                        </a:rPr>
                        <a:t>name</a:t>
                      </a:r>
                      <a:r>
                        <a:rPr lang="en-US" sz="2400" dirty="0">
                          <a:solidFill>
                            <a:prstClr val="black"/>
                          </a:solidFill>
                          <a:latin typeface="Consolas" panose="020B0609020204030204" pitchFamily="49" charset="0"/>
                        </a:rPr>
                        <a:t> </a:t>
                      </a:r>
                      <a:r>
                        <a:rPr lang="en-US" sz="2400" dirty="0">
                          <a:solidFill>
                            <a:srgbClr val="808080"/>
                          </a:solidFill>
                          <a:latin typeface="Consolas" panose="020B0609020204030204" pitchFamily="49" charset="0"/>
                        </a:rPr>
                        <a:t>LIKE</a:t>
                      </a:r>
                      <a:r>
                        <a:rPr lang="en-US" sz="2400" dirty="0">
                          <a:solidFill>
                            <a:prstClr val="black"/>
                          </a:solidFill>
                          <a:latin typeface="Consolas" panose="020B0609020204030204" pitchFamily="49" charset="0"/>
                        </a:rPr>
                        <a:t> </a:t>
                      </a:r>
                      <a:r>
                        <a:rPr lang="en-US" sz="2400" dirty="0">
                          <a:solidFill>
                            <a:srgbClr val="FF0000"/>
                          </a:solidFill>
                          <a:latin typeface="Consolas" panose="020B0609020204030204" pitchFamily="49" charset="0"/>
                        </a:rPr>
                        <a:t>'Ra%'</a:t>
                      </a:r>
                      <a:endParaRPr lang="en-US" sz="2400" dirty="0">
                        <a:solidFill>
                          <a:prstClr val="black"/>
                        </a:solidFill>
                        <a:latin typeface="Consolas" panose="020B0609020204030204" pitchFamily="49" charset="0"/>
                      </a:endParaRPr>
                    </a:p>
                    <a:p>
                      <a:r>
                        <a:rPr lang="en-US" sz="2400" dirty="0">
                          <a:solidFill>
                            <a:srgbClr val="0000FF"/>
                          </a:solidFill>
                          <a:latin typeface="Consolas" panose="020B0609020204030204" pitchFamily="49" charset="0"/>
                        </a:rPr>
                        <a:t>SELECT</a:t>
                      </a:r>
                      <a:r>
                        <a:rPr lang="en-US" sz="2400" dirty="0">
                          <a:solidFill>
                            <a:prstClr val="black"/>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prstClr val="black"/>
                          </a:solidFill>
                          <a:latin typeface="Consolas" panose="020B0609020204030204" pitchFamily="49" charset="0"/>
                        </a:rPr>
                        <a:t> </a:t>
                      </a:r>
                      <a:r>
                        <a:rPr lang="en-US" sz="2400" dirty="0">
                          <a:solidFill>
                            <a:srgbClr val="008080"/>
                          </a:solidFill>
                          <a:latin typeface="Consolas" panose="020B0609020204030204" pitchFamily="49" charset="0"/>
                        </a:rPr>
                        <a:t>Customers</a:t>
                      </a:r>
                      <a:r>
                        <a:rPr lang="en-US" sz="2400" dirty="0">
                          <a:solidFill>
                            <a:prstClr val="black"/>
                          </a:solidFill>
                          <a:latin typeface="Consolas" panose="020B0609020204030204" pitchFamily="49" charset="0"/>
                        </a:rPr>
                        <a:t> </a:t>
                      </a:r>
                    </a:p>
                    <a:p>
                      <a:r>
                        <a:rPr lang="en-US" sz="2400" dirty="0">
                          <a:solidFill>
                            <a:srgbClr val="0000FF"/>
                          </a:solidFill>
                          <a:latin typeface="Consolas" panose="020B0609020204030204" pitchFamily="49" charset="0"/>
                        </a:rPr>
                        <a:t>WHERE</a:t>
                      </a:r>
                      <a:r>
                        <a:rPr lang="en-US" sz="2400" dirty="0">
                          <a:solidFill>
                            <a:prstClr val="black"/>
                          </a:solidFill>
                          <a:latin typeface="Consolas" panose="020B0609020204030204" pitchFamily="49" charset="0"/>
                        </a:rPr>
                        <a:t> </a:t>
                      </a:r>
                      <a:r>
                        <a:rPr lang="en-US" sz="2400" dirty="0">
                          <a:solidFill>
                            <a:srgbClr val="008080"/>
                          </a:solidFill>
                          <a:latin typeface="Consolas" panose="020B0609020204030204" pitchFamily="49" charset="0"/>
                        </a:rPr>
                        <a:t>name</a:t>
                      </a:r>
                      <a:r>
                        <a:rPr lang="en-US" sz="2400" dirty="0">
                          <a:solidFill>
                            <a:prstClr val="black"/>
                          </a:solidFill>
                          <a:latin typeface="Consolas" panose="020B0609020204030204" pitchFamily="49" charset="0"/>
                        </a:rPr>
                        <a:t> </a:t>
                      </a:r>
                      <a:r>
                        <a:rPr lang="en-US" sz="2400" dirty="0">
                          <a:solidFill>
                            <a:srgbClr val="808080"/>
                          </a:solidFill>
                          <a:latin typeface="Consolas" panose="020B0609020204030204" pitchFamily="49" charset="0"/>
                        </a:rPr>
                        <a:t>LIKE</a:t>
                      </a:r>
                      <a:r>
                        <a:rPr lang="en-US" sz="2400" dirty="0">
                          <a:solidFill>
                            <a:prstClr val="black"/>
                          </a:solidFill>
                          <a:latin typeface="Consolas" panose="020B0609020204030204" pitchFamily="49" charset="0"/>
                        </a:rPr>
                        <a:t> </a:t>
                      </a:r>
                      <a:r>
                        <a:rPr lang="en-US" sz="2400" dirty="0">
                          <a:solidFill>
                            <a:srgbClr val="FF0000"/>
                          </a:solidFill>
                          <a:latin typeface="Consolas" panose="020B0609020204030204" pitchFamily="49" charset="0"/>
                        </a:rPr>
                        <a:t>'%</a:t>
                      </a:r>
                      <a:r>
                        <a:rPr lang="en-US" sz="2400" dirty="0" err="1">
                          <a:solidFill>
                            <a:srgbClr val="FF0000"/>
                          </a:solidFill>
                          <a:latin typeface="Consolas" panose="020B0609020204030204" pitchFamily="49" charset="0"/>
                        </a:rPr>
                        <a:t>sh</a:t>
                      </a:r>
                      <a:r>
                        <a:rPr lang="en-US" sz="2400" dirty="0">
                          <a:solidFill>
                            <a:srgbClr val="FF0000"/>
                          </a:solidFill>
                          <a:latin typeface="Consolas" panose="020B0609020204030204" pitchFamily="49" charset="0"/>
                        </a:rPr>
                        <a:t>%'</a:t>
                      </a:r>
                      <a:endParaRPr lang="en-US" sz="2400" dirty="0">
                        <a:solidFill>
                          <a:prstClr val="black"/>
                        </a:solidFill>
                        <a:latin typeface="Consolas" panose="020B0609020204030204" pitchFamily="49" charset="0"/>
                      </a:endParaRPr>
                    </a:p>
                    <a:p>
                      <a:r>
                        <a:rPr lang="en-US" sz="2400" dirty="0">
                          <a:solidFill>
                            <a:srgbClr val="0000FF"/>
                          </a:solidFill>
                          <a:latin typeface="Consolas" panose="020B0609020204030204" pitchFamily="49" charset="0"/>
                        </a:rPr>
                        <a:t>SELECT</a:t>
                      </a:r>
                      <a:r>
                        <a:rPr lang="en-US" sz="2400" dirty="0">
                          <a:solidFill>
                            <a:prstClr val="black"/>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prstClr val="black"/>
                          </a:solidFill>
                          <a:latin typeface="Consolas" panose="020B0609020204030204" pitchFamily="49" charset="0"/>
                        </a:rPr>
                        <a:t> </a:t>
                      </a:r>
                      <a:r>
                        <a:rPr lang="en-US" sz="2400" dirty="0">
                          <a:solidFill>
                            <a:srgbClr val="008080"/>
                          </a:solidFill>
                          <a:latin typeface="Consolas" panose="020B0609020204030204" pitchFamily="49" charset="0"/>
                        </a:rPr>
                        <a:t>Customers</a:t>
                      </a:r>
                      <a:r>
                        <a:rPr lang="en-US" sz="2400" dirty="0">
                          <a:solidFill>
                            <a:prstClr val="black"/>
                          </a:solidFill>
                          <a:latin typeface="Consolas" panose="020B0609020204030204" pitchFamily="49" charset="0"/>
                        </a:rPr>
                        <a:t> </a:t>
                      </a:r>
                    </a:p>
                    <a:p>
                      <a:r>
                        <a:rPr lang="en-US" sz="2400" dirty="0">
                          <a:solidFill>
                            <a:srgbClr val="0000FF"/>
                          </a:solidFill>
                          <a:latin typeface="Consolas" panose="020B0609020204030204" pitchFamily="49" charset="0"/>
                        </a:rPr>
                        <a:t>WHERE</a:t>
                      </a:r>
                      <a:r>
                        <a:rPr lang="en-US" sz="2400" dirty="0">
                          <a:solidFill>
                            <a:prstClr val="black"/>
                          </a:solidFill>
                          <a:latin typeface="Consolas" panose="020B0609020204030204" pitchFamily="49" charset="0"/>
                        </a:rPr>
                        <a:t> </a:t>
                      </a:r>
                      <a:r>
                        <a:rPr lang="en-US" sz="2400" dirty="0">
                          <a:solidFill>
                            <a:srgbClr val="008080"/>
                          </a:solidFill>
                          <a:latin typeface="Consolas" panose="020B0609020204030204" pitchFamily="49" charset="0"/>
                        </a:rPr>
                        <a:t>name</a:t>
                      </a:r>
                      <a:r>
                        <a:rPr lang="en-US" sz="2400" dirty="0">
                          <a:solidFill>
                            <a:prstClr val="black"/>
                          </a:solidFill>
                          <a:latin typeface="Consolas" panose="020B0609020204030204" pitchFamily="49" charset="0"/>
                        </a:rPr>
                        <a:t> </a:t>
                      </a:r>
                      <a:r>
                        <a:rPr lang="en-US" sz="2400" dirty="0">
                          <a:solidFill>
                            <a:srgbClr val="808080"/>
                          </a:solidFill>
                          <a:latin typeface="Consolas" panose="020B0609020204030204" pitchFamily="49" charset="0"/>
                        </a:rPr>
                        <a:t>LIKE</a:t>
                      </a:r>
                      <a:r>
                        <a:rPr lang="en-US" sz="2400" dirty="0">
                          <a:solidFill>
                            <a:prstClr val="black"/>
                          </a:solidFill>
                          <a:latin typeface="Consolas" panose="020B0609020204030204" pitchFamily="49" charset="0"/>
                        </a:rPr>
                        <a:t> </a:t>
                      </a:r>
                      <a:r>
                        <a:rPr lang="en-US" sz="2400" dirty="0">
                          <a:solidFill>
                            <a:srgbClr val="FF0000"/>
                          </a:solidFill>
                          <a:latin typeface="Consolas" panose="020B0609020204030204" pitchFamily="49" charset="0"/>
                        </a:rPr>
                        <a:t>'</a:t>
                      </a:r>
                      <a:r>
                        <a:rPr lang="en-US" sz="2400" dirty="0" err="1">
                          <a:solidFill>
                            <a:srgbClr val="FF0000"/>
                          </a:solidFill>
                          <a:latin typeface="Consolas" panose="020B0609020204030204" pitchFamily="49" charset="0"/>
                        </a:rPr>
                        <a:t>Hardi</a:t>
                      </a:r>
                      <a:r>
                        <a:rPr lang="en-US" sz="2400" dirty="0">
                          <a:solidFill>
                            <a:srgbClr val="FF0000"/>
                          </a:solidFill>
                          <a:latin typeface="Consolas" panose="020B0609020204030204" pitchFamily="49" charset="0"/>
                        </a:rPr>
                        <a:t>_'</a:t>
                      </a:r>
                      <a:endParaRPr lang="en-US" sz="2400" dirty="0">
                        <a:solidFill>
                          <a:prstClr val="black"/>
                        </a:solidFill>
                        <a:latin typeface="Consolas" panose="020B0609020204030204" pitchFamily="49" charset="0"/>
                      </a:endParaRPr>
                    </a:p>
                    <a:p>
                      <a:r>
                        <a:rPr lang="en-US" sz="2400" dirty="0">
                          <a:solidFill>
                            <a:srgbClr val="0000FF"/>
                          </a:solidFill>
                          <a:latin typeface="Consolas" panose="020B0609020204030204" pitchFamily="49" charset="0"/>
                        </a:rPr>
                        <a:t>SELECT</a:t>
                      </a:r>
                      <a:r>
                        <a:rPr lang="en-US" sz="2400" dirty="0">
                          <a:solidFill>
                            <a:prstClr val="black"/>
                          </a:solidFill>
                          <a:latin typeface="Consolas" panose="020B0609020204030204" pitchFamily="49" charset="0"/>
                        </a:rPr>
                        <a:t> </a:t>
                      </a:r>
                      <a:r>
                        <a:rPr lang="en-US" sz="2400" dirty="0">
                          <a:solidFill>
                            <a:srgbClr val="808080"/>
                          </a:solidFill>
                          <a:latin typeface="Consolas" panose="020B0609020204030204" pitchFamily="49" charset="0"/>
                        </a:rPr>
                        <a:t>*</a:t>
                      </a:r>
                      <a:r>
                        <a:rPr lang="en-US" sz="2400" dirty="0">
                          <a:solidFill>
                            <a:prstClr val="black"/>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prstClr val="black"/>
                          </a:solidFill>
                          <a:latin typeface="Consolas" panose="020B0609020204030204" pitchFamily="49" charset="0"/>
                        </a:rPr>
                        <a:t> </a:t>
                      </a:r>
                      <a:r>
                        <a:rPr lang="en-US" sz="2400" dirty="0">
                          <a:solidFill>
                            <a:srgbClr val="008080"/>
                          </a:solidFill>
                          <a:latin typeface="Consolas" panose="020B0609020204030204" pitchFamily="49" charset="0"/>
                        </a:rPr>
                        <a:t>Customers</a:t>
                      </a:r>
                      <a:r>
                        <a:rPr lang="en-US" sz="2400" dirty="0">
                          <a:solidFill>
                            <a:prstClr val="black"/>
                          </a:solidFill>
                          <a:latin typeface="Consolas" panose="020B0609020204030204" pitchFamily="49" charset="0"/>
                        </a:rPr>
                        <a:t> </a:t>
                      </a:r>
                    </a:p>
                    <a:p>
                      <a:r>
                        <a:rPr lang="en-US" sz="2400" dirty="0">
                          <a:solidFill>
                            <a:srgbClr val="0000FF"/>
                          </a:solidFill>
                          <a:latin typeface="Consolas" panose="020B0609020204030204" pitchFamily="49" charset="0"/>
                        </a:rPr>
                        <a:t>WHERE</a:t>
                      </a:r>
                      <a:r>
                        <a:rPr lang="en-US" sz="2400" dirty="0">
                          <a:solidFill>
                            <a:prstClr val="black"/>
                          </a:solidFill>
                          <a:latin typeface="Consolas" panose="020B0609020204030204" pitchFamily="49" charset="0"/>
                        </a:rPr>
                        <a:t> </a:t>
                      </a:r>
                      <a:r>
                        <a:rPr lang="en-US" sz="2400" dirty="0">
                          <a:solidFill>
                            <a:srgbClr val="008080"/>
                          </a:solidFill>
                          <a:latin typeface="Consolas" panose="020B0609020204030204" pitchFamily="49" charset="0"/>
                        </a:rPr>
                        <a:t>name</a:t>
                      </a:r>
                      <a:r>
                        <a:rPr lang="en-US" sz="2400" dirty="0">
                          <a:solidFill>
                            <a:prstClr val="black"/>
                          </a:solidFill>
                          <a:latin typeface="Consolas" panose="020B0609020204030204" pitchFamily="49" charset="0"/>
                        </a:rPr>
                        <a:t> </a:t>
                      </a:r>
                      <a:r>
                        <a:rPr lang="en-US" sz="2400" dirty="0">
                          <a:solidFill>
                            <a:srgbClr val="808080"/>
                          </a:solidFill>
                          <a:latin typeface="Consolas" panose="020B0609020204030204" pitchFamily="49" charset="0"/>
                        </a:rPr>
                        <a:t>LIKE</a:t>
                      </a:r>
                      <a:r>
                        <a:rPr lang="en-US" sz="2400" dirty="0">
                          <a:solidFill>
                            <a:prstClr val="black"/>
                          </a:solidFill>
                          <a:latin typeface="Consolas" panose="020B0609020204030204" pitchFamily="49" charset="0"/>
                        </a:rPr>
                        <a:t> </a:t>
                      </a:r>
                      <a:r>
                        <a:rPr lang="en-US" sz="2400" dirty="0">
                          <a:solidFill>
                            <a:srgbClr val="FF0000"/>
                          </a:solidFill>
                          <a:latin typeface="Consolas" panose="020B0609020204030204" pitchFamily="49" charset="0"/>
                        </a:rPr>
                        <a:t>'_</a:t>
                      </a:r>
                      <a:r>
                        <a:rPr lang="en-US" sz="2400" dirty="0" err="1">
                          <a:solidFill>
                            <a:srgbClr val="FF0000"/>
                          </a:solidFill>
                          <a:latin typeface="Consolas" panose="020B0609020204030204" pitchFamily="49" charset="0"/>
                        </a:rPr>
                        <a:t>omal</a:t>
                      </a:r>
                      <a:r>
                        <a:rPr lang="en-US" sz="2400" dirty="0">
                          <a:solidFill>
                            <a:srgbClr val="FF0000"/>
                          </a:solidFill>
                          <a:latin typeface="Consolas" panose="020B0609020204030204" pitchFamily="49" charset="0"/>
                        </a:rPr>
                        <a:t>'</a:t>
                      </a:r>
                    </a:p>
                    <a:p>
                      <a:endParaRPr lang="en-US" sz="2400" b="1" kern="1200" dirty="0">
                        <a:solidFill>
                          <a:schemeClr val="tx1"/>
                        </a:solidFill>
                        <a:latin typeface="+mn-lt"/>
                        <a:ea typeface="+mn-ea"/>
                        <a:cs typeface="+mn-cs"/>
                      </a:endParaRPr>
                    </a:p>
                    <a:p>
                      <a:endParaRPr lang="en-US" sz="2400" b="1"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2444514239"/>
              </p:ext>
            </p:extLst>
          </p:nvPr>
        </p:nvGraphicFramePr>
        <p:xfrm>
          <a:off x="608076" y="587436"/>
          <a:ext cx="11259312" cy="1554480"/>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724902">
                <a:tc>
                  <a:txBody>
                    <a:bodyPr/>
                    <a:lstStyle/>
                    <a:p>
                      <a:r>
                        <a:rPr lang="en-US" sz="2400" b="0" i="0" kern="1200" dirty="0">
                          <a:solidFill>
                            <a:schemeClr val="tx1"/>
                          </a:solidFill>
                          <a:effectLst/>
                          <a:latin typeface="+mn-lt"/>
                          <a:ea typeface="+mn-ea"/>
                          <a:cs typeface="+mn-cs"/>
                        </a:rPr>
                        <a:t>LIKE clause is used to compare a value to similar values using wildcard operators. There are two wildcards used in conjunction with the LIKE operator.</a:t>
                      </a:r>
                    </a:p>
                    <a:p>
                      <a:r>
                        <a:rPr lang="en-US" sz="2400" b="0" i="0" kern="1200" dirty="0">
                          <a:solidFill>
                            <a:schemeClr val="tx1"/>
                          </a:solidFill>
                          <a:effectLst/>
                          <a:latin typeface="+mn-lt"/>
                          <a:ea typeface="+mn-ea"/>
                          <a:cs typeface="+mn-cs"/>
                        </a:rPr>
                        <a:t>The percent sign (%)</a:t>
                      </a:r>
                    </a:p>
                    <a:p>
                      <a:r>
                        <a:rPr lang="en-US" sz="2400" b="0" i="0" kern="1200" dirty="0">
                          <a:solidFill>
                            <a:schemeClr val="tx1"/>
                          </a:solidFill>
                          <a:effectLst/>
                          <a:latin typeface="+mn-lt"/>
                          <a:ea typeface="+mn-ea"/>
                          <a:cs typeface="+mn-cs"/>
                        </a:rPr>
                        <a:t>The underscore (_)</a:t>
                      </a:r>
                      <a:endParaRPr lang="en-US" sz="2400" dirty="0">
                        <a:solidFill>
                          <a:schemeClr val="tx1"/>
                        </a:solidFill>
                      </a:endParaRP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358778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Between </a:t>
            </a:r>
            <a:r>
              <a:rPr lang="en-US" dirty="0" err="1"/>
              <a:t>oparator</a:t>
            </a:r>
            <a:endParaRPr lang="en-US" dirty="0"/>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3740820918"/>
              </p:ext>
            </p:extLst>
          </p:nvPr>
        </p:nvGraphicFramePr>
        <p:xfrm>
          <a:off x="608076" y="1648137"/>
          <a:ext cx="10761888" cy="4164217"/>
        </p:xfrm>
        <a:graphic>
          <a:graphicData uri="http://schemas.openxmlformats.org/drawingml/2006/table">
            <a:tbl>
              <a:tblPr firstRow="1" bandRow="1">
                <a:tableStyleId>{5C22544A-7EE6-4342-B048-85BDC9FD1C3A}</a:tableStyleId>
              </a:tblPr>
              <a:tblGrid>
                <a:gridCol w="5106924">
                  <a:extLst>
                    <a:ext uri="{9D8B030D-6E8A-4147-A177-3AD203B41FA5}">
                      <a16:colId xmlns:a16="http://schemas.microsoft.com/office/drawing/2014/main" val="4228604360"/>
                    </a:ext>
                  </a:extLst>
                </a:gridCol>
                <a:gridCol w="5654964">
                  <a:extLst>
                    <a:ext uri="{9D8B030D-6E8A-4147-A177-3AD203B41FA5}">
                      <a16:colId xmlns:a16="http://schemas.microsoft.com/office/drawing/2014/main" val="1522212779"/>
                    </a:ext>
                  </a:extLst>
                </a:gridCol>
              </a:tblGrid>
              <a:tr h="4164217">
                <a:tc>
                  <a:txBody>
                    <a:bodyPr/>
                    <a:lstStyle/>
                    <a:p>
                      <a:pPr algn="l"/>
                      <a:r>
                        <a:rPr lang="en-US" sz="2400" b="1" kern="1200" dirty="0">
                          <a:solidFill>
                            <a:schemeClr val="tx1"/>
                          </a:solidFill>
                          <a:latin typeface="+mn-lt"/>
                          <a:ea typeface="+mn-ea"/>
                          <a:cs typeface="+mn-cs"/>
                        </a:rPr>
                        <a:t>Syntax:</a:t>
                      </a:r>
                    </a:p>
                    <a:p>
                      <a:pPr algn="l"/>
                      <a:r>
                        <a:rPr lang="en-US" sz="2400" b="1" i="0" dirty="0">
                          <a:solidFill>
                            <a:srgbClr val="0000CD"/>
                          </a:solidFill>
                          <a:effectLst/>
                          <a:latin typeface="Consolas" panose="020B0609020204030204" pitchFamily="49" charset="0"/>
                        </a:rPr>
                        <a:t>SELECT</a:t>
                      </a:r>
                      <a:r>
                        <a:rPr lang="en-US" sz="2400" b="0" i="0" dirty="0">
                          <a:solidFill>
                            <a:srgbClr val="000000"/>
                          </a:solidFill>
                          <a:effectLst/>
                          <a:latin typeface="Consolas" panose="020B0609020204030204" pitchFamily="49" charset="0"/>
                        </a:rPr>
                        <a:t> </a:t>
                      </a:r>
                      <a:r>
                        <a:rPr lang="en-US" sz="2400" b="1" kern="1200" dirty="0" err="1">
                          <a:solidFill>
                            <a:srgbClr val="7030A0"/>
                          </a:solidFill>
                          <a:latin typeface="+mn-lt"/>
                          <a:ea typeface="+mn-ea"/>
                          <a:cs typeface="+mn-cs"/>
                        </a:rPr>
                        <a:t>column_name</a:t>
                      </a:r>
                      <a:r>
                        <a:rPr lang="en-US" sz="2400" b="1" kern="1200" dirty="0">
                          <a:solidFill>
                            <a:srgbClr val="7030A0"/>
                          </a:solidFill>
                          <a:latin typeface="+mn-lt"/>
                          <a:ea typeface="+mn-ea"/>
                          <a:cs typeface="+mn-cs"/>
                        </a:rPr>
                        <a:t>(s)</a:t>
                      </a:r>
                      <a:br>
                        <a:rPr lang="en-US" sz="2400" dirty="0"/>
                      </a:br>
                      <a:r>
                        <a:rPr lang="en-US" sz="2400" b="1"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1" kern="1200" dirty="0" err="1">
                          <a:solidFill>
                            <a:srgbClr val="7030A0"/>
                          </a:solidFill>
                          <a:latin typeface="+mn-lt"/>
                          <a:ea typeface="+mn-ea"/>
                          <a:cs typeface="+mn-cs"/>
                        </a:rPr>
                        <a:t>table_name</a:t>
                      </a:r>
                      <a:br>
                        <a:rPr lang="en-US" sz="2400" dirty="0"/>
                      </a:br>
                      <a:r>
                        <a:rPr lang="en-US" sz="2400" b="1" i="0" kern="1200" dirty="0">
                          <a:solidFill>
                            <a:srgbClr val="0000CD"/>
                          </a:solidFill>
                          <a:effectLst/>
                          <a:latin typeface="Consolas" panose="020B0609020204030204" pitchFamily="49" charset="0"/>
                          <a:ea typeface="+mn-ea"/>
                          <a:cs typeface="+mn-cs"/>
                        </a:rPr>
                        <a:t>WHERE</a:t>
                      </a:r>
                      <a:r>
                        <a:rPr lang="en-US" sz="2400" b="0" i="0" dirty="0">
                          <a:solidFill>
                            <a:srgbClr val="000000"/>
                          </a:solidFill>
                          <a:effectLst/>
                          <a:latin typeface="Consolas" panose="020B0609020204030204" pitchFamily="49" charset="0"/>
                        </a:rPr>
                        <a:t> </a:t>
                      </a:r>
                      <a:r>
                        <a:rPr lang="en-US" sz="2400" b="1" kern="1200" dirty="0" err="1">
                          <a:solidFill>
                            <a:srgbClr val="7030A0"/>
                          </a:solidFill>
                          <a:latin typeface="+mn-lt"/>
                          <a:ea typeface="+mn-ea"/>
                          <a:cs typeface="+mn-cs"/>
                        </a:rPr>
                        <a:t>column_name</a:t>
                      </a:r>
                      <a:r>
                        <a:rPr lang="en-US" sz="2400" b="0" i="1" dirty="0">
                          <a:solidFill>
                            <a:srgbClr val="000000"/>
                          </a:solidFill>
                          <a:effectLst/>
                          <a:latin typeface="Consolas" panose="020B0609020204030204" pitchFamily="49" charset="0"/>
                        </a:rPr>
                        <a:t> </a:t>
                      </a:r>
                      <a:r>
                        <a:rPr lang="en-US" sz="2400" b="1" kern="1200" dirty="0">
                          <a:solidFill>
                            <a:srgbClr val="0070C0"/>
                          </a:solidFill>
                          <a:latin typeface="+mn-lt"/>
                          <a:ea typeface="+mn-ea"/>
                          <a:cs typeface="+mn-cs"/>
                        </a:rPr>
                        <a:t>BETWEEN</a:t>
                      </a:r>
                      <a:r>
                        <a:rPr lang="en-US" sz="2400" b="0" i="0" dirty="0">
                          <a:solidFill>
                            <a:srgbClr val="000000"/>
                          </a:solidFill>
                          <a:effectLst/>
                          <a:latin typeface="Consolas" panose="020B0609020204030204" pitchFamily="49" charset="0"/>
                        </a:rPr>
                        <a:t> </a:t>
                      </a:r>
                      <a:r>
                        <a:rPr lang="en-US" sz="2400" b="0" i="1" dirty="0">
                          <a:solidFill>
                            <a:srgbClr val="000000"/>
                          </a:solidFill>
                          <a:effectLst/>
                          <a:latin typeface="Consolas" panose="020B0609020204030204" pitchFamily="49" charset="0"/>
                        </a:rPr>
                        <a:t>value1</a:t>
                      </a:r>
                      <a:r>
                        <a:rPr lang="en-US" sz="2400" b="0" i="0" dirty="0">
                          <a:solidFill>
                            <a:srgbClr val="000000"/>
                          </a:solidFill>
                          <a:effectLst/>
                          <a:latin typeface="Consolas" panose="020B0609020204030204" pitchFamily="49" charset="0"/>
                        </a:rPr>
                        <a:t> </a:t>
                      </a:r>
                      <a:r>
                        <a:rPr lang="en-US" sz="2400" b="1" i="0" kern="1200" dirty="0">
                          <a:solidFill>
                            <a:srgbClr val="0000CD"/>
                          </a:solidFill>
                          <a:effectLst/>
                          <a:latin typeface="Consolas" panose="020B0609020204030204" pitchFamily="49" charset="0"/>
                          <a:ea typeface="+mn-ea"/>
                          <a:cs typeface="+mn-cs"/>
                        </a:rPr>
                        <a:t>AND</a:t>
                      </a:r>
                      <a:r>
                        <a:rPr lang="en-US" sz="2400" b="0" i="0" dirty="0">
                          <a:solidFill>
                            <a:srgbClr val="000000"/>
                          </a:solidFill>
                          <a:effectLst/>
                          <a:latin typeface="Consolas" panose="020B0609020204030204" pitchFamily="49" charset="0"/>
                        </a:rPr>
                        <a:t> </a:t>
                      </a:r>
                      <a:r>
                        <a:rPr lang="en-US" sz="2400" b="0" i="1" dirty="0">
                          <a:solidFill>
                            <a:srgbClr val="000000"/>
                          </a:solidFill>
                          <a:effectLst/>
                          <a:latin typeface="Consolas" panose="020B0609020204030204" pitchFamily="49" charset="0"/>
                        </a:rPr>
                        <a:t>value2;</a:t>
                      </a:r>
                      <a:endParaRPr lang="en-US" sz="2400" b="1" kern="1200" dirty="0">
                        <a:solidFill>
                          <a:srgbClr val="0070C0"/>
                        </a:solidFill>
                        <a:latin typeface="+mn-lt"/>
                        <a:ea typeface="+mn-ea"/>
                        <a:cs typeface="+mn-cs"/>
                      </a:endParaRPr>
                    </a:p>
                    <a:p>
                      <a:pPr algn="l"/>
                      <a:endParaRPr lang="en-US" sz="2400" b="1" kern="1200" dirty="0">
                        <a:solidFill>
                          <a:srgbClr val="0070C0"/>
                        </a:solidFill>
                        <a:latin typeface="+mn-lt"/>
                        <a:ea typeface="+mn-ea"/>
                        <a:cs typeface="+mn-cs"/>
                      </a:endParaRPr>
                    </a:p>
                    <a:p>
                      <a:pPr algn="l"/>
                      <a:endParaRPr lang="en-US" sz="2400" b="1" kern="1200" dirty="0">
                        <a:solidFill>
                          <a:srgbClr val="0070C0"/>
                        </a:solidFill>
                        <a:latin typeface="+mn-lt"/>
                        <a:ea typeface="+mn-ea"/>
                        <a:cs typeface="+mn-cs"/>
                      </a:endParaRP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SELECT </a:t>
                      </a:r>
                      <a:r>
                        <a:rPr lang="en-US" sz="2400" b="1" kern="1200" dirty="0">
                          <a:solidFill>
                            <a:srgbClr val="7030A0"/>
                          </a:solidFill>
                          <a:latin typeface="+mn-lt"/>
                          <a:ea typeface="+mn-ea"/>
                          <a:cs typeface="+mn-cs"/>
                        </a:rPr>
                        <a:t>* </a:t>
                      </a:r>
                      <a:r>
                        <a:rPr lang="en-US" sz="2400" b="1" kern="1200" dirty="0">
                          <a:solidFill>
                            <a:srgbClr val="0070C0"/>
                          </a:solidFill>
                          <a:latin typeface="+mn-lt"/>
                          <a:ea typeface="+mn-ea"/>
                          <a:cs typeface="+mn-cs"/>
                        </a:rPr>
                        <a:t>FROM </a:t>
                      </a:r>
                      <a:r>
                        <a:rPr lang="en-US" sz="2400" b="1" kern="1200" dirty="0">
                          <a:solidFill>
                            <a:srgbClr val="7030A0"/>
                          </a:solidFill>
                          <a:latin typeface="+mn-lt"/>
                          <a:ea typeface="+mn-ea"/>
                          <a:cs typeface="+mn-cs"/>
                        </a:rPr>
                        <a:t>Customers </a:t>
                      </a:r>
                    </a:p>
                    <a:p>
                      <a:r>
                        <a:rPr lang="en-US" sz="2400" b="1" kern="1200" dirty="0">
                          <a:solidFill>
                            <a:srgbClr val="0070C0"/>
                          </a:solidFill>
                          <a:latin typeface="+mn-lt"/>
                          <a:ea typeface="+mn-ea"/>
                          <a:cs typeface="+mn-cs"/>
                        </a:rPr>
                        <a:t>WHERE</a:t>
                      </a:r>
                      <a:r>
                        <a:rPr lang="en-US" sz="2400" b="1" kern="1200" dirty="0">
                          <a:solidFill>
                            <a:srgbClr val="7030A0"/>
                          </a:solidFill>
                          <a:latin typeface="+mn-lt"/>
                          <a:ea typeface="+mn-ea"/>
                          <a:cs typeface="+mn-cs"/>
                        </a:rPr>
                        <a:t> </a:t>
                      </a:r>
                      <a:r>
                        <a:rPr lang="en-US" sz="2400" b="1" kern="1200" dirty="0">
                          <a:solidFill>
                            <a:srgbClr val="00B050"/>
                          </a:solidFill>
                          <a:latin typeface="+mn-lt"/>
                          <a:ea typeface="+mn-ea"/>
                          <a:cs typeface="+mn-cs"/>
                        </a:rPr>
                        <a:t>Year</a:t>
                      </a:r>
                      <a:r>
                        <a:rPr lang="en-US" sz="2400" b="1" kern="1200" dirty="0">
                          <a:solidFill>
                            <a:srgbClr val="7030A0"/>
                          </a:solidFill>
                          <a:latin typeface="+mn-lt"/>
                          <a:ea typeface="+mn-ea"/>
                          <a:cs typeface="+mn-cs"/>
                        </a:rPr>
                        <a:t>(DOB) </a:t>
                      </a:r>
                      <a:r>
                        <a:rPr lang="en-US" sz="2400" b="1" kern="1200" dirty="0">
                          <a:solidFill>
                            <a:srgbClr val="0070C0"/>
                          </a:solidFill>
                          <a:latin typeface="+mn-lt"/>
                          <a:ea typeface="+mn-ea"/>
                          <a:cs typeface="+mn-cs"/>
                        </a:rPr>
                        <a:t>BETWEEN</a:t>
                      </a:r>
                      <a:r>
                        <a:rPr lang="en-US" sz="2400" b="1" kern="1200" dirty="0">
                          <a:solidFill>
                            <a:srgbClr val="7030A0"/>
                          </a:solidFill>
                          <a:latin typeface="+mn-lt"/>
                          <a:ea typeface="+mn-ea"/>
                          <a:cs typeface="+mn-cs"/>
                        </a:rPr>
                        <a:t> </a:t>
                      </a:r>
                      <a:r>
                        <a:rPr lang="en-US" sz="2400" b="1" kern="1200" dirty="0">
                          <a:solidFill>
                            <a:schemeClr val="tx1"/>
                          </a:solidFill>
                          <a:latin typeface="+mn-lt"/>
                          <a:ea typeface="+mn-ea"/>
                          <a:cs typeface="+mn-cs"/>
                        </a:rPr>
                        <a:t>1980</a:t>
                      </a:r>
                    </a:p>
                    <a:p>
                      <a:r>
                        <a:rPr lang="en-US" sz="2400" b="1" kern="1200" dirty="0">
                          <a:solidFill>
                            <a:srgbClr val="0070C0"/>
                          </a:solidFill>
                          <a:latin typeface="+mn-lt"/>
                          <a:ea typeface="+mn-ea"/>
                          <a:cs typeface="+mn-cs"/>
                        </a:rPr>
                        <a:t>AND </a:t>
                      </a:r>
                      <a:r>
                        <a:rPr lang="en-US" sz="2400" b="1" kern="1200" dirty="0">
                          <a:solidFill>
                            <a:schemeClr val="tx1"/>
                          </a:solidFill>
                          <a:latin typeface="+mn-lt"/>
                          <a:ea typeface="+mn-ea"/>
                          <a:cs typeface="+mn-cs"/>
                        </a:rPr>
                        <a:t>1984</a:t>
                      </a:r>
                    </a:p>
                    <a:p>
                      <a:endParaRPr lang="en-US" sz="2400" b="1" kern="1200" dirty="0">
                        <a:solidFill>
                          <a:schemeClr val="tx1"/>
                        </a:solidFill>
                        <a:latin typeface="+mn-lt"/>
                        <a:ea typeface="+mn-ea"/>
                        <a:cs typeface="+mn-cs"/>
                      </a:endParaRPr>
                    </a:p>
                    <a:p>
                      <a:endParaRPr lang="en-US" sz="2400" b="1"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2431661863"/>
              </p:ext>
            </p:extLst>
          </p:nvPr>
        </p:nvGraphicFramePr>
        <p:xfrm>
          <a:off x="608076" y="587436"/>
          <a:ext cx="11259312" cy="822960"/>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724902">
                <a:tc>
                  <a:txBody>
                    <a:bodyPr/>
                    <a:lstStyle/>
                    <a:p>
                      <a:r>
                        <a:rPr lang="en-US" sz="2400" b="0" dirty="0">
                          <a:solidFill>
                            <a:schemeClr val="tx1"/>
                          </a:solidFill>
                        </a:rPr>
                        <a:t>The BETWEEN operator selects values within a given range. The values can be numbers, text, or dates.</a:t>
                      </a: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417973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Further References</a:t>
            </a:r>
            <a:endParaRPr lang="en-US" dirty="0"/>
          </a:p>
        </p:txBody>
      </p:sp>
      <p:sp>
        <p:nvSpPr>
          <p:cNvPr id="12291" name="Content Placeholder 2"/>
          <p:cNvSpPr>
            <a:spLocks noGrp="1"/>
          </p:cNvSpPr>
          <p:nvPr>
            <p:ph idx="1"/>
          </p:nvPr>
        </p:nvSpPr>
        <p:spPr/>
        <p:txBody>
          <a:bodyPr/>
          <a:lstStyle/>
          <a:p>
            <a:r>
              <a:rPr lang="en-US" dirty="0">
                <a:hlinkClick r:id="rId2"/>
              </a:rPr>
              <a:t>https://www.tutorialspoint.com/sql/index.htm</a:t>
            </a:r>
            <a:endParaRPr lang="en-US" altLang="en-US" dirty="0"/>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1559730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GROUP BY</a:t>
            </a:r>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144175147"/>
              </p:ext>
            </p:extLst>
          </p:nvPr>
        </p:nvGraphicFramePr>
        <p:xfrm>
          <a:off x="608076" y="1312338"/>
          <a:ext cx="10761888" cy="5450524"/>
        </p:xfrm>
        <a:graphic>
          <a:graphicData uri="http://schemas.openxmlformats.org/drawingml/2006/table">
            <a:tbl>
              <a:tblPr firstRow="1" bandRow="1">
                <a:tableStyleId>{5C22544A-7EE6-4342-B048-85BDC9FD1C3A}</a:tableStyleId>
              </a:tblPr>
              <a:tblGrid>
                <a:gridCol w="4924506">
                  <a:extLst>
                    <a:ext uri="{9D8B030D-6E8A-4147-A177-3AD203B41FA5}">
                      <a16:colId xmlns:a16="http://schemas.microsoft.com/office/drawing/2014/main" val="4228604360"/>
                    </a:ext>
                  </a:extLst>
                </a:gridCol>
                <a:gridCol w="5837382">
                  <a:extLst>
                    <a:ext uri="{9D8B030D-6E8A-4147-A177-3AD203B41FA5}">
                      <a16:colId xmlns:a16="http://schemas.microsoft.com/office/drawing/2014/main" val="1522212779"/>
                    </a:ext>
                  </a:extLst>
                </a:gridCol>
              </a:tblGrid>
              <a:tr h="5450524">
                <a:tc>
                  <a:txBody>
                    <a:bodyPr/>
                    <a:lstStyle/>
                    <a:p>
                      <a:pPr algn="l"/>
                      <a:r>
                        <a:rPr lang="en-US" sz="2400" b="1" kern="1200" dirty="0">
                          <a:solidFill>
                            <a:schemeClr val="tx1"/>
                          </a:solidFill>
                          <a:latin typeface="+mn-lt"/>
                          <a:ea typeface="+mn-ea"/>
                          <a:cs typeface="+mn-cs"/>
                        </a:rPr>
                        <a:t>Syntax:</a:t>
                      </a:r>
                    </a:p>
                    <a:p>
                      <a:pPr algn="l"/>
                      <a:r>
                        <a:rPr lang="en-US" sz="2400" b="1" kern="1200" dirty="0">
                          <a:solidFill>
                            <a:srgbClr val="0070C0"/>
                          </a:solidFill>
                          <a:latin typeface="+mn-lt"/>
                          <a:ea typeface="+mn-ea"/>
                          <a:cs typeface="+mn-cs"/>
                        </a:rPr>
                        <a:t>SELECT </a:t>
                      </a:r>
                      <a:r>
                        <a:rPr lang="en-US" sz="2400" b="1" kern="1200" dirty="0">
                          <a:solidFill>
                            <a:srgbClr val="00B050"/>
                          </a:solidFill>
                          <a:latin typeface="+mn-lt"/>
                          <a:ea typeface="+mn-ea"/>
                          <a:cs typeface="+mn-cs"/>
                        </a:rPr>
                        <a:t>&lt;</a:t>
                      </a:r>
                      <a:r>
                        <a:rPr lang="en-US" sz="2400" b="1" kern="1200" dirty="0" err="1">
                          <a:solidFill>
                            <a:srgbClr val="00B050"/>
                          </a:solidFill>
                          <a:latin typeface="+mn-lt"/>
                          <a:ea typeface="+mn-ea"/>
                          <a:cs typeface="+mn-cs"/>
                        </a:rPr>
                        <a:t>func</a:t>
                      </a:r>
                      <a:r>
                        <a:rPr lang="en-US" sz="2400" b="1" kern="1200" dirty="0">
                          <a:solidFill>
                            <a:srgbClr val="00B050"/>
                          </a:solidFill>
                          <a:latin typeface="+mn-lt"/>
                          <a:ea typeface="+mn-ea"/>
                          <a:cs typeface="+mn-cs"/>
                        </a:rPr>
                        <a:t>&gt;(</a:t>
                      </a:r>
                      <a:r>
                        <a:rPr lang="en-US" sz="2400" b="1" kern="1200" dirty="0">
                          <a:solidFill>
                            <a:srgbClr val="7030A0"/>
                          </a:solidFill>
                          <a:latin typeface="+mn-lt"/>
                          <a:ea typeface="+mn-ea"/>
                          <a:cs typeface="+mn-cs"/>
                        </a:rPr>
                        <a:t>column1), column2</a:t>
                      </a:r>
                    </a:p>
                    <a:p>
                      <a:pPr algn="l"/>
                      <a:r>
                        <a:rPr lang="en-US" sz="2400" b="1" kern="1200" dirty="0">
                          <a:solidFill>
                            <a:srgbClr val="0070C0"/>
                          </a:solidFill>
                          <a:latin typeface="+mn-lt"/>
                          <a:ea typeface="+mn-ea"/>
                          <a:cs typeface="+mn-cs"/>
                        </a:rPr>
                        <a:t>FROM </a:t>
                      </a:r>
                      <a:r>
                        <a:rPr lang="en-US" sz="2400" b="1" kern="1200" dirty="0" err="1">
                          <a:solidFill>
                            <a:srgbClr val="7030A0"/>
                          </a:solidFill>
                          <a:latin typeface="+mn-lt"/>
                          <a:ea typeface="+mn-ea"/>
                          <a:cs typeface="+mn-cs"/>
                        </a:rPr>
                        <a:t>table_name</a:t>
                      </a:r>
                      <a:endParaRPr lang="en-US" sz="2400" b="1" kern="1200" dirty="0">
                        <a:solidFill>
                          <a:srgbClr val="7030A0"/>
                        </a:solidFill>
                        <a:latin typeface="+mn-lt"/>
                        <a:ea typeface="+mn-ea"/>
                        <a:cs typeface="+mn-cs"/>
                      </a:endParaRPr>
                    </a:p>
                    <a:p>
                      <a:pPr algn="l"/>
                      <a:r>
                        <a:rPr lang="en-US" sz="2400" b="1" kern="1200" dirty="0">
                          <a:solidFill>
                            <a:srgbClr val="0070C0"/>
                          </a:solidFill>
                          <a:latin typeface="+mn-lt"/>
                          <a:ea typeface="+mn-ea"/>
                          <a:cs typeface="+mn-cs"/>
                        </a:rPr>
                        <a:t>WHERE </a:t>
                      </a:r>
                      <a:r>
                        <a:rPr lang="en-US" sz="2400" b="1" kern="1200" dirty="0">
                          <a:solidFill>
                            <a:srgbClr val="7030A0"/>
                          </a:solidFill>
                          <a:latin typeface="+mn-lt"/>
                          <a:ea typeface="+mn-ea"/>
                          <a:cs typeface="+mn-cs"/>
                        </a:rPr>
                        <a:t>[ conditions ]</a:t>
                      </a:r>
                    </a:p>
                    <a:p>
                      <a:pPr algn="l"/>
                      <a:r>
                        <a:rPr lang="en-US" sz="2400" b="1" kern="1200" dirty="0">
                          <a:solidFill>
                            <a:srgbClr val="0070C0"/>
                          </a:solidFill>
                          <a:latin typeface="+mn-lt"/>
                          <a:ea typeface="+mn-ea"/>
                          <a:cs typeface="+mn-cs"/>
                        </a:rPr>
                        <a:t>GROUP BY </a:t>
                      </a:r>
                      <a:r>
                        <a:rPr lang="en-US" sz="2400" b="1" kern="1200" dirty="0">
                          <a:solidFill>
                            <a:srgbClr val="7030A0"/>
                          </a:solidFill>
                          <a:latin typeface="+mn-lt"/>
                          <a:ea typeface="+mn-ea"/>
                          <a:cs typeface="+mn-cs"/>
                        </a:rPr>
                        <a:t>column2</a:t>
                      </a:r>
                    </a:p>
                    <a:p>
                      <a:pPr marL="0" algn="l" defTabSz="914400" rtl="0" eaLnBrk="1" latinLnBrk="0" hangingPunct="1"/>
                      <a:endParaRPr lang="en-US" sz="2400" b="1" kern="1200" dirty="0">
                        <a:solidFill>
                          <a:schemeClr val="tx1"/>
                        </a:solidFill>
                        <a:latin typeface="+mn-lt"/>
                        <a:ea typeface="+mn-ea"/>
                        <a:cs typeface="+mn-cs"/>
                      </a:endParaRP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SELECT </a:t>
                      </a:r>
                      <a:r>
                        <a:rPr lang="en-US" sz="2400" b="1" kern="1200" dirty="0">
                          <a:solidFill>
                            <a:srgbClr val="00B050"/>
                          </a:solidFill>
                          <a:latin typeface="+mn-lt"/>
                          <a:ea typeface="+mn-ea"/>
                          <a:cs typeface="+mn-cs"/>
                        </a:rPr>
                        <a:t>count</a:t>
                      </a:r>
                      <a:r>
                        <a:rPr lang="en-US" sz="2400" b="1" kern="1200" dirty="0">
                          <a:solidFill>
                            <a:schemeClr val="tx1"/>
                          </a:solidFill>
                          <a:latin typeface="+mn-lt"/>
                          <a:ea typeface="+mn-ea"/>
                          <a:cs typeface="+mn-cs"/>
                        </a:rPr>
                        <a:t>(1) count, </a:t>
                      </a:r>
                      <a:r>
                        <a:rPr lang="en-US" sz="2400" b="1" kern="1200" dirty="0">
                          <a:solidFill>
                            <a:srgbClr val="00B050"/>
                          </a:solidFill>
                          <a:latin typeface="+mn-lt"/>
                          <a:ea typeface="+mn-ea"/>
                          <a:cs typeface="+mn-cs"/>
                        </a:rPr>
                        <a:t>sum</a:t>
                      </a:r>
                      <a:r>
                        <a:rPr lang="en-US" sz="2400" b="1" kern="1200" dirty="0">
                          <a:solidFill>
                            <a:schemeClr val="tx1"/>
                          </a:solidFill>
                          <a:latin typeface="+mn-lt"/>
                          <a:ea typeface="+mn-ea"/>
                          <a:cs typeface="+mn-cs"/>
                        </a:rPr>
                        <a:t>(</a:t>
                      </a:r>
                      <a:r>
                        <a:rPr lang="en-US" sz="2400" b="1" kern="1200" dirty="0" err="1">
                          <a:solidFill>
                            <a:srgbClr val="7030A0"/>
                          </a:solidFill>
                          <a:latin typeface="+mn-lt"/>
                          <a:ea typeface="+mn-ea"/>
                          <a:cs typeface="+mn-cs"/>
                        </a:rPr>
                        <a:t>LimitAmount</a:t>
                      </a:r>
                      <a:r>
                        <a:rPr lang="en-US" sz="2400" b="1" kern="1200" dirty="0">
                          <a:solidFill>
                            <a:schemeClr val="tx1"/>
                          </a:solidFill>
                          <a:latin typeface="+mn-lt"/>
                          <a:ea typeface="+mn-ea"/>
                          <a:cs typeface="+mn-cs"/>
                        </a:rPr>
                        <a:t>) sum, </a:t>
                      </a:r>
                      <a:r>
                        <a:rPr lang="en-US" sz="2400" b="1" kern="1200" dirty="0">
                          <a:solidFill>
                            <a:srgbClr val="7030A0"/>
                          </a:solidFill>
                          <a:latin typeface="+mn-lt"/>
                          <a:ea typeface="+mn-ea"/>
                          <a:cs typeface="+mn-cs"/>
                        </a:rPr>
                        <a:t>Name</a:t>
                      </a:r>
                      <a:endParaRPr lang="en-US" sz="2400" b="1" kern="1200" dirty="0">
                        <a:solidFill>
                          <a:schemeClr val="tx1"/>
                        </a:solidFill>
                        <a:latin typeface="+mn-lt"/>
                        <a:ea typeface="+mn-ea"/>
                        <a:cs typeface="+mn-cs"/>
                      </a:endParaRPr>
                    </a:p>
                    <a:p>
                      <a:r>
                        <a:rPr lang="en-US" sz="2400" b="1" kern="1200" dirty="0">
                          <a:solidFill>
                            <a:srgbClr val="0070C0"/>
                          </a:solidFill>
                          <a:latin typeface="+mn-lt"/>
                          <a:ea typeface="+mn-ea"/>
                          <a:cs typeface="+mn-cs"/>
                        </a:rPr>
                        <a:t>FROM</a:t>
                      </a:r>
                      <a:r>
                        <a:rPr lang="en-US" sz="2400" b="1" kern="1200" dirty="0">
                          <a:solidFill>
                            <a:schemeClr val="tx1"/>
                          </a:solidFill>
                          <a:latin typeface="+mn-lt"/>
                          <a:ea typeface="+mn-ea"/>
                          <a:cs typeface="+mn-cs"/>
                        </a:rPr>
                        <a:t> </a:t>
                      </a:r>
                      <a:r>
                        <a:rPr lang="en-US" sz="2400" b="1" kern="1200" dirty="0">
                          <a:solidFill>
                            <a:srgbClr val="7030A0"/>
                          </a:solidFill>
                          <a:latin typeface="+mn-lt"/>
                          <a:ea typeface="+mn-ea"/>
                          <a:cs typeface="+mn-cs"/>
                        </a:rPr>
                        <a:t>Customers</a:t>
                      </a:r>
                    </a:p>
                    <a:p>
                      <a:r>
                        <a:rPr lang="en-US" sz="2400" b="1" kern="1200" dirty="0">
                          <a:solidFill>
                            <a:srgbClr val="0070C0"/>
                          </a:solidFill>
                          <a:latin typeface="+mn-lt"/>
                          <a:ea typeface="+mn-ea"/>
                          <a:cs typeface="+mn-cs"/>
                        </a:rPr>
                        <a:t>GROUP BY </a:t>
                      </a:r>
                      <a:r>
                        <a:rPr lang="en-US" sz="2400" b="1" kern="1200" dirty="0">
                          <a:solidFill>
                            <a:srgbClr val="7030A0"/>
                          </a:solidFill>
                          <a:latin typeface="+mn-lt"/>
                          <a:ea typeface="+mn-ea"/>
                          <a:cs typeface="+mn-cs"/>
                        </a:rPr>
                        <a:t>Name</a:t>
                      </a: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8360182"/>
              </p:ext>
            </p:extLst>
          </p:nvPr>
        </p:nvGraphicFramePr>
        <p:xfrm>
          <a:off x="608076" y="587436"/>
          <a:ext cx="11259312" cy="822960"/>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724902">
                <a:tc>
                  <a:txBody>
                    <a:bodyPr/>
                    <a:lstStyle/>
                    <a:p>
                      <a:r>
                        <a:rPr lang="en-US" sz="2400" b="0" i="0" kern="1200" dirty="0">
                          <a:solidFill>
                            <a:schemeClr val="tx1"/>
                          </a:solidFill>
                          <a:effectLst/>
                          <a:latin typeface="+mn-lt"/>
                          <a:ea typeface="+mn-ea"/>
                          <a:cs typeface="+mn-cs"/>
                        </a:rPr>
                        <a:t>Used in collaboration with the SELECT statement to arrange identical data into groups</a:t>
                      </a:r>
                      <a:endParaRPr lang="en-US" sz="2400" dirty="0">
                        <a:solidFill>
                          <a:schemeClr val="tx1"/>
                        </a:solidFill>
                      </a:endParaRPr>
                    </a:p>
                  </a:txBody>
                  <a:tcPr>
                    <a:solidFill>
                      <a:schemeClr val="bg1"/>
                    </a:solidFill>
                  </a:tcPr>
                </a:tc>
                <a:extLst>
                  <a:ext uri="{0D108BD9-81ED-4DB2-BD59-A6C34878D82A}">
                    <a16:rowId xmlns:a16="http://schemas.microsoft.com/office/drawing/2014/main" val="825610896"/>
                  </a:ext>
                </a:extLst>
              </a:tr>
            </a:tbl>
          </a:graphicData>
        </a:graphic>
      </p:graphicFrame>
      <p:graphicFrame>
        <p:nvGraphicFramePr>
          <p:cNvPr id="6" name="Object 5">
            <a:extLst>
              <a:ext uri="{FF2B5EF4-FFF2-40B4-BE49-F238E27FC236}">
                <a16:creationId xmlns:a16="http://schemas.microsoft.com/office/drawing/2014/main" id="{D8FAB24C-C682-4650-B93E-B4179175EC35}"/>
              </a:ext>
            </a:extLst>
          </p:cNvPr>
          <p:cNvGraphicFramePr>
            <a:graphicFrameLocks noChangeAspect="1"/>
          </p:cNvGraphicFramePr>
          <p:nvPr>
            <p:extLst>
              <p:ext uri="{D42A27DB-BD31-4B8C-83A1-F6EECF244321}">
                <p14:modId xmlns:p14="http://schemas.microsoft.com/office/powerpoint/2010/main" val="2085304280"/>
              </p:ext>
            </p:extLst>
          </p:nvPr>
        </p:nvGraphicFramePr>
        <p:xfrm>
          <a:off x="709048" y="3840480"/>
          <a:ext cx="5448300" cy="2066925"/>
        </p:xfrm>
        <a:graphic>
          <a:graphicData uri="http://schemas.openxmlformats.org/presentationml/2006/ole">
            <mc:AlternateContent xmlns:mc="http://schemas.openxmlformats.org/markup-compatibility/2006">
              <mc:Choice xmlns:v="urn:schemas-microsoft-com:vml" Requires="v">
                <p:oleObj name="Worksheet" r:id="rId2" imgW="5448123" imgH="2066994" progId="Excel.Sheet.12">
                  <p:embed/>
                </p:oleObj>
              </mc:Choice>
              <mc:Fallback>
                <p:oleObj name="Worksheet" r:id="rId2" imgW="5448123" imgH="2066994" progId="Excel.Sheet.12">
                  <p:embed/>
                  <p:pic>
                    <p:nvPicPr>
                      <p:cNvPr id="6" name="Object 5">
                        <a:extLst>
                          <a:ext uri="{FF2B5EF4-FFF2-40B4-BE49-F238E27FC236}">
                            <a16:creationId xmlns:a16="http://schemas.microsoft.com/office/drawing/2014/main" id="{D8FAB24C-C682-4650-B93E-B4179175EC35}"/>
                          </a:ext>
                        </a:extLst>
                      </p:cNvPr>
                      <p:cNvPicPr/>
                      <p:nvPr/>
                    </p:nvPicPr>
                    <p:blipFill>
                      <a:blip r:embed="rId3"/>
                      <a:stretch>
                        <a:fillRect/>
                      </a:stretch>
                    </p:blipFill>
                    <p:spPr>
                      <a:xfrm>
                        <a:off x="709048" y="3840480"/>
                        <a:ext cx="5448300" cy="206692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1421576-CB1B-4F30-9FC0-E4AE71C12D51}"/>
              </a:ext>
            </a:extLst>
          </p:cNvPr>
          <p:cNvGraphicFramePr>
            <a:graphicFrameLocks noChangeAspect="1"/>
          </p:cNvGraphicFramePr>
          <p:nvPr>
            <p:extLst>
              <p:ext uri="{D42A27DB-BD31-4B8C-83A1-F6EECF244321}">
                <p14:modId xmlns:p14="http://schemas.microsoft.com/office/powerpoint/2010/main" val="1817565113"/>
              </p:ext>
            </p:extLst>
          </p:nvPr>
        </p:nvGraphicFramePr>
        <p:xfrm>
          <a:off x="6984397" y="3813156"/>
          <a:ext cx="3257550" cy="1552575"/>
        </p:xfrm>
        <a:graphic>
          <a:graphicData uri="http://schemas.openxmlformats.org/presentationml/2006/ole">
            <mc:AlternateContent xmlns:mc="http://schemas.openxmlformats.org/markup-compatibility/2006">
              <mc:Choice xmlns:v="urn:schemas-microsoft-com:vml" Requires="v">
                <p:oleObj name="Worksheet" r:id="rId4" imgW="3257816" imgH="1552644" progId="Excel.Sheet.12">
                  <p:embed/>
                </p:oleObj>
              </mc:Choice>
              <mc:Fallback>
                <p:oleObj name="Worksheet" r:id="rId4" imgW="3257816" imgH="1552644" progId="Excel.Sheet.12">
                  <p:embed/>
                  <p:pic>
                    <p:nvPicPr>
                      <p:cNvPr id="7" name="Object 6">
                        <a:extLst>
                          <a:ext uri="{FF2B5EF4-FFF2-40B4-BE49-F238E27FC236}">
                            <a16:creationId xmlns:a16="http://schemas.microsoft.com/office/drawing/2014/main" id="{41421576-CB1B-4F30-9FC0-E4AE71C12D51}"/>
                          </a:ext>
                        </a:extLst>
                      </p:cNvPr>
                      <p:cNvPicPr/>
                      <p:nvPr/>
                    </p:nvPicPr>
                    <p:blipFill>
                      <a:blip r:embed="rId5"/>
                      <a:stretch>
                        <a:fillRect/>
                      </a:stretch>
                    </p:blipFill>
                    <p:spPr>
                      <a:xfrm>
                        <a:off x="6984397" y="3813156"/>
                        <a:ext cx="3257550" cy="1552575"/>
                      </a:xfrm>
                      <a:prstGeom prst="rect">
                        <a:avLst/>
                      </a:prstGeom>
                    </p:spPr>
                  </p:pic>
                </p:oleObj>
              </mc:Fallback>
            </mc:AlternateContent>
          </a:graphicData>
        </a:graphic>
      </p:graphicFrame>
      <p:cxnSp>
        <p:nvCxnSpPr>
          <p:cNvPr id="9" name="Straight Arrow Connector 8">
            <a:extLst>
              <a:ext uri="{FF2B5EF4-FFF2-40B4-BE49-F238E27FC236}">
                <a16:creationId xmlns:a16="http://schemas.microsoft.com/office/drawing/2014/main" id="{34770EE6-66EF-4CE3-A5CA-DBFFBF3933AF}"/>
              </a:ext>
            </a:extLst>
          </p:cNvPr>
          <p:cNvCxnSpPr>
            <a:cxnSpLocks/>
          </p:cNvCxnSpPr>
          <p:nvPr/>
        </p:nvCxnSpPr>
        <p:spPr>
          <a:xfrm flipV="1">
            <a:off x="6147959" y="4171750"/>
            <a:ext cx="849773" cy="51480"/>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12" name="Straight Arrow Connector 11">
            <a:extLst>
              <a:ext uri="{FF2B5EF4-FFF2-40B4-BE49-F238E27FC236}">
                <a16:creationId xmlns:a16="http://schemas.microsoft.com/office/drawing/2014/main" id="{7D61DCA7-0AD0-47DC-BB73-C85B315A4BD2}"/>
              </a:ext>
            </a:extLst>
          </p:cNvPr>
          <p:cNvCxnSpPr>
            <a:cxnSpLocks/>
          </p:cNvCxnSpPr>
          <p:nvPr/>
        </p:nvCxnSpPr>
        <p:spPr>
          <a:xfrm flipV="1">
            <a:off x="6157348" y="4214819"/>
            <a:ext cx="827049" cy="304987"/>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14" name="Straight Arrow Connector 13">
            <a:extLst>
              <a:ext uri="{FF2B5EF4-FFF2-40B4-BE49-F238E27FC236}">
                <a16:creationId xmlns:a16="http://schemas.microsoft.com/office/drawing/2014/main" id="{39D1BABD-CE24-433E-A555-9B2DA1EE8537}"/>
              </a:ext>
            </a:extLst>
          </p:cNvPr>
          <p:cNvCxnSpPr>
            <a:cxnSpLocks/>
          </p:cNvCxnSpPr>
          <p:nvPr/>
        </p:nvCxnSpPr>
        <p:spPr>
          <a:xfrm flipV="1">
            <a:off x="6147959" y="4440330"/>
            <a:ext cx="849773" cy="287518"/>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16" name="Straight Arrow Connector 15">
            <a:extLst>
              <a:ext uri="{FF2B5EF4-FFF2-40B4-BE49-F238E27FC236}">
                <a16:creationId xmlns:a16="http://schemas.microsoft.com/office/drawing/2014/main" id="{6FFCA592-D3B2-4C2C-9DEB-015173C3CDBE}"/>
              </a:ext>
            </a:extLst>
          </p:cNvPr>
          <p:cNvCxnSpPr>
            <a:cxnSpLocks/>
          </p:cNvCxnSpPr>
          <p:nvPr/>
        </p:nvCxnSpPr>
        <p:spPr>
          <a:xfrm flipV="1">
            <a:off x="6147959" y="4459269"/>
            <a:ext cx="849773" cy="537159"/>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18" name="Straight Arrow Connector 17">
            <a:extLst>
              <a:ext uri="{FF2B5EF4-FFF2-40B4-BE49-F238E27FC236}">
                <a16:creationId xmlns:a16="http://schemas.microsoft.com/office/drawing/2014/main" id="{E41650F9-5478-46B4-A9FC-46AF8DBBBA0C}"/>
              </a:ext>
            </a:extLst>
          </p:cNvPr>
          <p:cNvCxnSpPr>
            <a:cxnSpLocks/>
          </p:cNvCxnSpPr>
          <p:nvPr/>
        </p:nvCxnSpPr>
        <p:spPr>
          <a:xfrm flipV="1">
            <a:off x="6128341" y="4703585"/>
            <a:ext cx="869391" cy="593038"/>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20" name="Straight Arrow Connector 19">
            <a:extLst>
              <a:ext uri="{FF2B5EF4-FFF2-40B4-BE49-F238E27FC236}">
                <a16:creationId xmlns:a16="http://schemas.microsoft.com/office/drawing/2014/main" id="{E9892855-B537-4E25-AEF3-8076F05E256A}"/>
              </a:ext>
            </a:extLst>
          </p:cNvPr>
          <p:cNvCxnSpPr>
            <a:cxnSpLocks/>
          </p:cNvCxnSpPr>
          <p:nvPr/>
        </p:nvCxnSpPr>
        <p:spPr>
          <a:xfrm flipV="1">
            <a:off x="6157348" y="4988225"/>
            <a:ext cx="827049" cy="502565"/>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22" name="Straight Arrow Connector 21">
            <a:extLst>
              <a:ext uri="{FF2B5EF4-FFF2-40B4-BE49-F238E27FC236}">
                <a16:creationId xmlns:a16="http://schemas.microsoft.com/office/drawing/2014/main" id="{7BDFEE78-12F3-4CE8-8B2B-FF9669895614}"/>
              </a:ext>
            </a:extLst>
          </p:cNvPr>
          <p:cNvCxnSpPr>
            <a:cxnSpLocks/>
          </p:cNvCxnSpPr>
          <p:nvPr/>
        </p:nvCxnSpPr>
        <p:spPr>
          <a:xfrm flipV="1">
            <a:off x="6186967" y="5227908"/>
            <a:ext cx="797430" cy="546280"/>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spTree>
    <p:extLst>
      <p:ext uri="{BB962C8B-B14F-4D97-AF65-F5344CB8AC3E}">
        <p14:creationId xmlns:p14="http://schemas.microsoft.com/office/powerpoint/2010/main" val="12859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a:t>
            </a:r>
            <a:r>
              <a:rPr lang="en-US" dirty="0">
                <a:solidFill>
                  <a:srgbClr val="000000"/>
                </a:solidFill>
                <a:latin typeface="Segoe UI" panose="020B0502040204020203" pitchFamily="34" charset="0"/>
              </a:rPr>
              <a:t>MIN() and MAX() Functions</a:t>
            </a:r>
            <a:br>
              <a:rPr lang="en-US" b="0" dirty="0">
                <a:solidFill>
                  <a:srgbClr val="000000"/>
                </a:solidFill>
                <a:latin typeface="Segoe UI" panose="020B0502040204020203" pitchFamily="34" charset="0"/>
              </a:rPr>
            </a:br>
            <a:endParaRPr lang="en-US" dirty="0"/>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1822265107"/>
              </p:ext>
            </p:extLst>
          </p:nvPr>
        </p:nvGraphicFramePr>
        <p:xfrm>
          <a:off x="608076" y="1475889"/>
          <a:ext cx="10761888" cy="5232641"/>
        </p:xfrm>
        <a:graphic>
          <a:graphicData uri="http://schemas.openxmlformats.org/drawingml/2006/table">
            <a:tbl>
              <a:tblPr firstRow="1" bandRow="1">
                <a:tableStyleId>{5C22544A-7EE6-4342-B048-85BDC9FD1C3A}</a:tableStyleId>
              </a:tblPr>
              <a:tblGrid>
                <a:gridCol w="5194847">
                  <a:extLst>
                    <a:ext uri="{9D8B030D-6E8A-4147-A177-3AD203B41FA5}">
                      <a16:colId xmlns:a16="http://schemas.microsoft.com/office/drawing/2014/main" val="4228604360"/>
                    </a:ext>
                  </a:extLst>
                </a:gridCol>
                <a:gridCol w="5567041">
                  <a:extLst>
                    <a:ext uri="{9D8B030D-6E8A-4147-A177-3AD203B41FA5}">
                      <a16:colId xmlns:a16="http://schemas.microsoft.com/office/drawing/2014/main" val="1522212779"/>
                    </a:ext>
                  </a:extLst>
                </a:gridCol>
              </a:tblGrid>
              <a:tr h="5232641">
                <a:tc>
                  <a:txBody>
                    <a:bodyPr/>
                    <a:lstStyle/>
                    <a:p>
                      <a:pPr algn="l"/>
                      <a:r>
                        <a:rPr lang="en-US" sz="2400" b="1" kern="1200" dirty="0">
                          <a:solidFill>
                            <a:schemeClr val="tx1"/>
                          </a:solidFill>
                          <a:latin typeface="+mn-lt"/>
                          <a:ea typeface="+mn-ea"/>
                          <a:cs typeface="+mn-cs"/>
                        </a:rPr>
                        <a:t>Syntax:</a:t>
                      </a:r>
                    </a:p>
                    <a:p>
                      <a:pPr algn="l"/>
                      <a:r>
                        <a:rPr lang="en-US" sz="2400" b="1" i="0" dirty="0">
                          <a:solidFill>
                            <a:srgbClr val="0000CD"/>
                          </a:solidFill>
                          <a:effectLst/>
                          <a:latin typeface="Consolas" panose="020B0609020204030204" pitchFamily="49" charset="0"/>
                        </a:rPr>
                        <a:t>SELECT</a:t>
                      </a:r>
                      <a:r>
                        <a:rPr lang="en-US" sz="2400" b="0" i="0" dirty="0">
                          <a:solidFill>
                            <a:srgbClr val="00B050"/>
                          </a:solidFill>
                          <a:effectLst/>
                          <a:latin typeface="Consolas" panose="020B0609020204030204" pitchFamily="49" charset="0"/>
                        </a:rPr>
                        <a:t> </a:t>
                      </a:r>
                      <a:r>
                        <a:rPr lang="en-US" sz="2400" b="1" i="0" kern="1200" dirty="0">
                          <a:solidFill>
                            <a:srgbClr val="00B050"/>
                          </a:solidFill>
                          <a:effectLst/>
                          <a:latin typeface="Consolas" panose="020B0609020204030204" pitchFamily="49" charset="0"/>
                          <a:ea typeface="+mn-ea"/>
                          <a:cs typeface="+mn-cs"/>
                        </a:rPr>
                        <a:t>MIN[MAX](</a:t>
                      </a:r>
                      <a:r>
                        <a:rPr lang="en-US" sz="2400" b="1" i="1" dirty="0" err="1">
                          <a:solidFill>
                            <a:srgbClr val="7030A0"/>
                          </a:solidFill>
                          <a:effectLst/>
                          <a:latin typeface="Consolas" panose="020B0609020204030204" pitchFamily="49" charset="0"/>
                        </a:rPr>
                        <a:t>column_name</a:t>
                      </a:r>
                      <a:r>
                        <a:rPr lang="en-US" sz="2400" b="0" i="0" dirty="0">
                          <a:solidFill>
                            <a:srgbClr val="000000"/>
                          </a:solidFill>
                          <a:effectLst/>
                          <a:latin typeface="Consolas" panose="020B0609020204030204" pitchFamily="49" charset="0"/>
                        </a:rPr>
                        <a:t>)</a:t>
                      </a:r>
                      <a:br>
                        <a:rPr lang="en-US" sz="2400" dirty="0"/>
                      </a:br>
                      <a:r>
                        <a:rPr lang="en-US" sz="2400" b="1"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1" i="1" kern="1200" dirty="0" err="1">
                          <a:solidFill>
                            <a:srgbClr val="7030A0"/>
                          </a:solidFill>
                          <a:effectLst/>
                          <a:latin typeface="Consolas" panose="020B0609020204030204" pitchFamily="49" charset="0"/>
                          <a:ea typeface="+mn-ea"/>
                          <a:cs typeface="+mn-cs"/>
                        </a:rPr>
                        <a:t>table_name</a:t>
                      </a:r>
                      <a:br>
                        <a:rPr lang="en-US" sz="2400" dirty="0"/>
                      </a:br>
                      <a:r>
                        <a:rPr lang="en-US" sz="2400" b="1" i="0" dirty="0">
                          <a:solidFill>
                            <a:srgbClr val="0000CD"/>
                          </a:solidFill>
                          <a:effectLst/>
                          <a:latin typeface="Consolas" panose="020B0609020204030204" pitchFamily="49" charset="0"/>
                        </a:rPr>
                        <a:t>WHERE</a:t>
                      </a:r>
                      <a:r>
                        <a:rPr lang="en-US" sz="2400" b="0" i="0" dirty="0">
                          <a:solidFill>
                            <a:srgbClr val="000000"/>
                          </a:solidFill>
                          <a:effectLst/>
                          <a:latin typeface="Consolas" panose="020B0609020204030204" pitchFamily="49" charset="0"/>
                        </a:rPr>
                        <a:t> [</a:t>
                      </a:r>
                      <a:r>
                        <a:rPr lang="en-US" sz="2400" b="1" i="1" kern="1200" dirty="0">
                          <a:solidFill>
                            <a:srgbClr val="7030A0"/>
                          </a:solidFill>
                          <a:effectLst/>
                          <a:latin typeface="Consolas" panose="020B0609020204030204" pitchFamily="49" charset="0"/>
                          <a:ea typeface="+mn-ea"/>
                          <a:cs typeface="+mn-cs"/>
                        </a:rPr>
                        <a:t>condition];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dirty="0">
                          <a:solidFill>
                            <a:srgbClr val="0000CD"/>
                          </a:solidFill>
                          <a:effectLst/>
                          <a:latin typeface="Consolas" panose="020B0609020204030204" pitchFamily="49" charset="0"/>
                        </a:rPr>
                        <a:t>SELECT</a:t>
                      </a:r>
                      <a:r>
                        <a:rPr lang="en-US" sz="2400" b="0" i="0" dirty="0">
                          <a:solidFill>
                            <a:srgbClr val="000000"/>
                          </a:solidFill>
                          <a:effectLst/>
                          <a:latin typeface="Consolas" panose="020B0609020204030204" pitchFamily="49" charset="0"/>
                        </a:rPr>
                        <a:t> </a:t>
                      </a:r>
                      <a:r>
                        <a:rPr lang="en-US" sz="2400" b="1" i="0" kern="1200" dirty="0">
                          <a:solidFill>
                            <a:srgbClr val="00B050"/>
                          </a:solidFill>
                          <a:effectLst/>
                          <a:latin typeface="Consolas" panose="020B0609020204030204" pitchFamily="49" charset="0"/>
                          <a:ea typeface="+mn-ea"/>
                          <a:cs typeface="+mn-cs"/>
                        </a:rPr>
                        <a:t>MIN[MAX](</a:t>
                      </a:r>
                      <a:r>
                        <a:rPr lang="en-US" sz="2400" b="1" i="1" dirty="0">
                          <a:solidFill>
                            <a:srgbClr val="7030A0"/>
                          </a:solidFill>
                          <a:effectLst/>
                          <a:latin typeface="Consolas" panose="020B0609020204030204" pitchFamily="49" charset="0"/>
                        </a:rPr>
                        <a:t>column_name1</a:t>
                      </a:r>
                      <a:r>
                        <a:rPr lang="en-US" sz="2400" b="0" i="0" dirty="0">
                          <a:solidFill>
                            <a:srgbClr val="000000"/>
                          </a:solidFill>
                          <a:effectLst/>
                          <a:latin typeface="Consolas" panose="020B0609020204030204" pitchFamily="49" charset="0"/>
                        </a:rPr>
                        <a:t>), </a:t>
                      </a:r>
                      <a:r>
                        <a:rPr lang="en-US" sz="2400" b="1" i="1" dirty="0">
                          <a:solidFill>
                            <a:srgbClr val="7030A0"/>
                          </a:solidFill>
                          <a:effectLst/>
                          <a:latin typeface="Consolas" panose="020B0609020204030204" pitchFamily="49" charset="0"/>
                        </a:rPr>
                        <a:t>column_name2</a:t>
                      </a:r>
                      <a:br>
                        <a:rPr lang="en-US" sz="2400" dirty="0"/>
                      </a:br>
                      <a:r>
                        <a:rPr lang="en-US" sz="2400" b="1"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1" i="1" kern="1200" dirty="0" err="1">
                          <a:solidFill>
                            <a:srgbClr val="7030A0"/>
                          </a:solidFill>
                          <a:effectLst/>
                          <a:latin typeface="Consolas" panose="020B0609020204030204" pitchFamily="49" charset="0"/>
                          <a:ea typeface="+mn-ea"/>
                          <a:cs typeface="+mn-cs"/>
                        </a:rPr>
                        <a:t>table_name</a:t>
                      </a:r>
                      <a:br>
                        <a:rPr lang="en-US" sz="2400" dirty="0"/>
                      </a:br>
                      <a:r>
                        <a:rPr lang="en-US" sz="2400" b="1" i="0" dirty="0">
                          <a:solidFill>
                            <a:srgbClr val="0000CD"/>
                          </a:solidFill>
                          <a:effectLst/>
                          <a:latin typeface="Consolas" panose="020B0609020204030204" pitchFamily="49" charset="0"/>
                        </a:rPr>
                        <a:t>WHERE</a:t>
                      </a:r>
                      <a:r>
                        <a:rPr lang="en-US" sz="2400" b="0" i="0" dirty="0">
                          <a:solidFill>
                            <a:srgbClr val="000000"/>
                          </a:solidFill>
                          <a:effectLst/>
                          <a:latin typeface="Consolas" panose="020B0609020204030204" pitchFamily="49" charset="0"/>
                        </a:rPr>
                        <a:t> [</a:t>
                      </a:r>
                      <a:r>
                        <a:rPr lang="en-US" sz="2400" b="1" i="1" kern="1200" dirty="0">
                          <a:solidFill>
                            <a:srgbClr val="7030A0"/>
                          </a:solidFill>
                          <a:effectLst/>
                          <a:latin typeface="Consolas" panose="020B0609020204030204" pitchFamily="49" charset="0"/>
                          <a:ea typeface="+mn-ea"/>
                          <a:cs typeface="+mn-cs"/>
                        </a:rPr>
                        <a:t>condition];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1" kern="1200" dirty="0">
                          <a:solidFill>
                            <a:srgbClr val="7030A0"/>
                          </a:solidFill>
                          <a:effectLst/>
                          <a:latin typeface="Consolas" panose="020B0609020204030204" pitchFamily="49" charset="0"/>
                          <a:ea typeface="+mn-ea"/>
                          <a:cs typeface="+mn-cs"/>
                        </a:rPr>
                        <a:t>GROUP BY column_name2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i="1" kern="1200" dirty="0">
                        <a:solidFill>
                          <a:srgbClr val="7030A0"/>
                        </a:solidFill>
                        <a:effectLst/>
                        <a:latin typeface="Consolas" panose="020B0609020204030204" pitchFamily="49" charset="0"/>
                        <a:ea typeface="+mn-ea"/>
                        <a:cs typeface="+mn-cs"/>
                      </a:endParaRPr>
                    </a:p>
                    <a:p>
                      <a:pPr algn="l"/>
                      <a:endParaRPr lang="en-US" sz="2400" b="1" i="1" kern="1200" dirty="0">
                        <a:solidFill>
                          <a:srgbClr val="7030A0"/>
                        </a:solidFill>
                        <a:effectLst/>
                        <a:latin typeface="Consolas" panose="020B0609020204030204" pitchFamily="49" charset="0"/>
                        <a:ea typeface="+mn-ea"/>
                        <a:cs typeface="+mn-cs"/>
                      </a:endParaRP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SELECT </a:t>
                      </a:r>
                      <a:r>
                        <a:rPr lang="en-US" sz="2400" b="1" i="0" kern="1200" dirty="0">
                          <a:solidFill>
                            <a:srgbClr val="00B050"/>
                          </a:solidFill>
                          <a:effectLst/>
                          <a:latin typeface="Consolas" panose="020B0609020204030204" pitchFamily="49" charset="0"/>
                          <a:ea typeface="+mn-ea"/>
                          <a:cs typeface="+mn-cs"/>
                        </a:rPr>
                        <a:t>max</a:t>
                      </a:r>
                      <a:r>
                        <a:rPr lang="en-US" sz="2400" b="1" kern="1200" dirty="0">
                          <a:solidFill>
                            <a:schemeClr val="tx1"/>
                          </a:solidFill>
                          <a:latin typeface="+mn-lt"/>
                          <a:ea typeface="+mn-ea"/>
                          <a:cs typeface="+mn-cs"/>
                        </a:rPr>
                        <a:t>(</a:t>
                      </a:r>
                      <a:r>
                        <a:rPr lang="en-US" sz="2400" b="1" kern="1200" dirty="0" err="1">
                          <a:solidFill>
                            <a:srgbClr val="7030A0"/>
                          </a:solidFill>
                          <a:latin typeface="+mn-lt"/>
                          <a:ea typeface="+mn-ea"/>
                          <a:cs typeface="+mn-cs"/>
                        </a:rPr>
                        <a:t>LimitAmount</a:t>
                      </a:r>
                      <a:r>
                        <a:rPr lang="en-US" sz="2400" b="1" kern="1200" dirty="0">
                          <a:solidFill>
                            <a:schemeClr val="tx1"/>
                          </a:solidFill>
                          <a:latin typeface="+mn-lt"/>
                          <a:ea typeface="+mn-ea"/>
                          <a:cs typeface="+mn-cs"/>
                        </a:rPr>
                        <a:t>) max,  </a:t>
                      </a:r>
                      <a:r>
                        <a:rPr lang="en-US" sz="2400" b="1" kern="1200" dirty="0">
                          <a:solidFill>
                            <a:srgbClr val="7030A0"/>
                          </a:solidFill>
                          <a:latin typeface="+mn-lt"/>
                          <a:ea typeface="+mn-ea"/>
                          <a:cs typeface="+mn-cs"/>
                        </a:rPr>
                        <a:t>name</a:t>
                      </a:r>
                      <a:r>
                        <a:rPr lang="en-US" sz="2400" b="1" kern="1200" dirty="0">
                          <a:solidFill>
                            <a:schemeClr val="tx1"/>
                          </a:solidFill>
                          <a:latin typeface="+mn-lt"/>
                          <a:ea typeface="+mn-ea"/>
                          <a:cs typeface="+mn-cs"/>
                        </a:rPr>
                        <a:t> </a:t>
                      </a:r>
                    </a:p>
                    <a:p>
                      <a:r>
                        <a:rPr lang="en-US" sz="2400" b="1" kern="1200" dirty="0">
                          <a:solidFill>
                            <a:srgbClr val="0070C0"/>
                          </a:solidFill>
                          <a:latin typeface="+mn-lt"/>
                          <a:ea typeface="+mn-ea"/>
                          <a:cs typeface="+mn-cs"/>
                        </a:rPr>
                        <a:t>FROM</a:t>
                      </a:r>
                      <a:r>
                        <a:rPr lang="en-US" sz="2400" b="1" kern="1200" dirty="0">
                          <a:solidFill>
                            <a:schemeClr val="tx1"/>
                          </a:solidFill>
                          <a:latin typeface="+mn-lt"/>
                          <a:ea typeface="+mn-ea"/>
                          <a:cs typeface="+mn-cs"/>
                        </a:rPr>
                        <a:t> </a:t>
                      </a:r>
                      <a:r>
                        <a:rPr lang="en-US" sz="2400" b="1" kern="1200" dirty="0">
                          <a:solidFill>
                            <a:srgbClr val="7030A0"/>
                          </a:solidFill>
                          <a:latin typeface="+mn-lt"/>
                          <a:ea typeface="+mn-ea"/>
                          <a:cs typeface="+mn-cs"/>
                        </a:rPr>
                        <a:t>Customers</a:t>
                      </a:r>
                    </a:p>
                    <a:p>
                      <a:r>
                        <a:rPr lang="en-US" sz="2400" b="1" kern="1200" dirty="0">
                          <a:solidFill>
                            <a:srgbClr val="0070C0"/>
                          </a:solidFill>
                          <a:latin typeface="+mn-lt"/>
                          <a:ea typeface="+mn-ea"/>
                          <a:cs typeface="+mn-cs"/>
                        </a:rPr>
                        <a:t>GROUP BY </a:t>
                      </a:r>
                      <a:r>
                        <a:rPr lang="en-US" sz="2400" b="1" kern="1200" dirty="0">
                          <a:solidFill>
                            <a:srgbClr val="7030A0"/>
                          </a:solidFill>
                          <a:latin typeface="+mn-lt"/>
                          <a:ea typeface="+mn-ea"/>
                          <a:cs typeface="+mn-cs"/>
                        </a:rPr>
                        <a:t>Name</a:t>
                      </a: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2457028122"/>
              </p:ext>
            </p:extLst>
          </p:nvPr>
        </p:nvGraphicFramePr>
        <p:xfrm>
          <a:off x="608076" y="587436"/>
          <a:ext cx="11259312" cy="850974"/>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850974">
                <a:tc>
                  <a:txBody>
                    <a:bodyPr/>
                    <a:lstStyle/>
                    <a:p>
                      <a:pPr algn="l"/>
                      <a:r>
                        <a:rPr lang="en-US" sz="2400" b="0" i="0" dirty="0">
                          <a:solidFill>
                            <a:srgbClr val="000000"/>
                          </a:solidFill>
                          <a:effectLst/>
                          <a:latin typeface="Verdana" panose="020B0604030504040204" pitchFamily="34" charset="0"/>
                        </a:rPr>
                        <a:t>The MIN() function returns the smallest value of the selected column.</a:t>
                      </a:r>
                    </a:p>
                    <a:p>
                      <a:pPr algn="l"/>
                      <a:r>
                        <a:rPr lang="en-US" sz="2400" b="0" i="0" dirty="0">
                          <a:solidFill>
                            <a:srgbClr val="000000"/>
                          </a:solidFill>
                          <a:effectLst/>
                          <a:latin typeface="Verdana" panose="020B0604030504040204" pitchFamily="34" charset="0"/>
                        </a:rPr>
                        <a:t>The MAX() function returns the largest value of the selected column.</a:t>
                      </a:r>
                    </a:p>
                  </a:txBody>
                  <a:tcPr>
                    <a:solidFill>
                      <a:schemeClr val="bg1"/>
                    </a:solidFill>
                  </a:tcPr>
                </a:tc>
                <a:extLst>
                  <a:ext uri="{0D108BD9-81ED-4DB2-BD59-A6C34878D82A}">
                    <a16:rowId xmlns:a16="http://schemas.microsoft.com/office/drawing/2014/main" val="825610896"/>
                  </a:ext>
                </a:extLst>
              </a:tr>
            </a:tbl>
          </a:graphicData>
        </a:graphic>
      </p:graphicFrame>
      <p:graphicFrame>
        <p:nvGraphicFramePr>
          <p:cNvPr id="6" name="Object 5">
            <a:extLst>
              <a:ext uri="{FF2B5EF4-FFF2-40B4-BE49-F238E27FC236}">
                <a16:creationId xmlns:a16="http://schemas.microsoft.com/office/drawing/2014/main" id="{D8FAB24C-C682-4650-B93E-B4179175EC35}"/>
              </a:ext>
            </a:extLst>
          </p:cNvPr>
          <p:cNvGraphicFramePr>
            <a:graphicFrameLocks noChangeAspect="1"/>
          </p:cNvGraphicFramePr>
          <p:nvPr>
            <p:extLst>
              <p:ext uri="{D42A27DB-BD31-4B8C-83A1-F6EECF244321}">
                <p14:modId xmlns:p14="http://schemas.microsoft.com/office/powerpoint/2010/main" val="3411088482"/>
              </p:ext>
            </p:extLst>
          </p:nvPr>
        </p:nvGraphicFramePr>
        <p:xfrm>
          <a:off x="664552" y="4815351"/>
          <a:ext cx="5448300" cy="2066925"/>
        </p:xfrm>
        <a:graphic>
          <a:graphicData uri="http://schemas.openxmlformats.org/presentationml/2006/ole">
            <mc:AlternateContent xmlns:mc="http://schemas.openxmlformats.org/markup-compatibility/2006">
              <mc:Choice xmlns:v="urn:schemas-microsoft-com:vml" Requires="v">
                <p:oleObj name="Worksheet" r:id="rId2" imgW="5448123" imgH="2066994" progId="Excel.Sheet.12">
                  <p:embed/>
                </p:oleObj>
              </mc:Choice>
              <mc:Fallback>
                <p:oleObj name="Worksheet" r:id="rId2" imgW="5448123" imgH="2066994" progId="Excel.Sheet.12">
                  <p:embed/>
                  <p:pic>
                    <p:nvPicPr>
                      <p:cNvPr id="6" name="Object 5">
                        <a:extLst>
                          <a:ext uri="{FF2B5EF4-FFF2-40B4-BE49-F238E27FC236}">
                            <a16:creationId xmlns:a16="http://schemas.microsoft.com/office/drawing/2014/main" id="{D8FAB24C-C682-4650-B93E-B4179175EC35}"/>
                          </a:ext>
                        </a:extLst>
                      </p:cNvPr>
                      <p:cNvPicPr/>
                      <p:nvPr/>
                    </p:nvPicPr>
                    <p:blipFill>
                      <a:blip r:embed="rId3"/>
                      <a:stretch>
                        <a:fillRect/>
                      </a:stretch>
                    </p:blipFill>
                    <p:spPr>
                      <a:xfrm>
                        <a:off x="664552" y="4815351"/>
                        <a:ext cx="5448300" cy="206692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1421576-CB1B-4F30-9FC0-E4AE71C12D51}"/>
              </a:ext>
            </a:extLst>
          </p:cNvPr>
          <p:cNvGraphicFramePr>
            <a:graphicFrameLocks noChangeAspect="1"/>
          </p:cNvGraphicFramePr>
          <p:nvPr>
            <p:extLst>
              <p:ext uri="{D42A27DB-BD31-4B8C-83A1-F6EECF244321}">
                <p14:modId xmlns:p14="http://schemas.microsoft.com/office/powerpoint/2010/main" val="1027847416"/>
              </p:ext>
            </p:extLst>
          </p:nvPr>
        </p:nvGraphicFramePr>
        <p:xfrm>
          <a:off x="7232650" y="4805363"/>
          <a:ext cx="2495550" cy="1552575"/>
        </p:xfrm>
        <a:graphic>
          <a:graphicData uri="http://schemas.openxmlformats.org/presentationml/2006/ole">
            <mc:AlternateContent xmlns:mc="http://schemas.openxmlformats.org/markup-compatibility/2006">
              <mc:Choice xmlns:v="urn:schemas-microsoft-com:vml" Requires="v">
                <p:oleObj name="Worksheet" r:id="rId4" imgW="2495461" imgH="1552644" progId="Excel.Sheet.12">
                  <p:embed/>
                </p:oleObj>
              </mc:Choice>
              <mc:Fallback>
                <p:oleObj name="Worksheet" r:id="rId4" imgW="2495461" imgH="1552644" progId="Excel.Sheet.12">
                  <p:embed/>
                  <p:pic>
                    <p:nvPicPr>
                      <p:cNvPr id="7" name="Object 6">
                        <a:extLst>
                          <a:ext uri="{FF2B5EF4-FFF2-40B4-BE49-F238E27FC236}">
                            <a16:creationId xmlns:a16="http://schemas.microsoft.com/office/drawing/2014/main" id="{41421576-CB1B-4F30-9FC0-E4AE71C12D51}"/>
                          </a:ext>
                        </a:extLst>
                      </p:cNvPr>
                      <p:cNvPicPr/>
                      <p:nvPr/>
                    </p:nvPicPr>
                    <p:blipFill>
                      <a:blip r:embed="rId5"/>
                      <a:stretch>
                        <a:fillRect/>
                      </a:stretch>
                    </p:blipFill>
                    <p:spPr>
                      <a:xfrm>
                        <a:off x="7232650" y="4805363"/>
                        <a:ext cx="2495550" cy="1552575"/>
                      </a:xfrm>
                      <a:prstGeom prst="rect">
                        <a:avLst/>
                      </a:prstGeom>
                    </p:spPr>
                  </p:pic>
                </p:oleObj>
              </mc:Fallback>
            </mc:AlternateContent>
          </a:graphicData>
        </a:graphic>
      </p:graphicFrame>
      <p:cxnSp>
        <p:nvCxnSpPr>
          <p:cNvPr id="14" name="Straight Arrow Connector 13">
            <a:extLst>
              <a:ext uri="{FF2B5EF4-FFF2-40B4-BE49-F238E27FC236}">
                <a16:creationId xmlns:a16="http://schemas.microsoft.com/office/drawing/2014/main" id="{39D1BABD-CE24-433E-A555-9B2DA1EE8537}"/>
              </a:ext>
            </a:extLst>
          </p:cNvPr>
          <p:cNvCxnSpPr>
            <a:cxnSpLocks/>
          </p:cNvCxnSpPr>
          <p:nvPr/>
        </p:nvCxnSpPr>
        <p:spPr>
          <a:xfrm flipV="1">
            <a:off x="6096000" y="5116209"/>
            <a:ext cx="1136156" cy="46269"/>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16" name="Straight Arrow Connector 15">
            <a:extLst>
              <a:ext uri="{FF2B5EF4-FFF2-40B4-BE49-F238E27FC236}">
                <a16:creationId xmlns:a16="http://schemas.microsoft.com/office/drawing/2014/main" id="{6FFCA592-D3B2-4C2C-9DEB-015173C3CDBE}"/>
              </a:ext>
            </a:extLst>
          </p:cNvPr>
          <p:cNvCxnSpPr>
            <a:cxnSpLocks/>
          </p:cNvCxnSpPr>
          <p:nvPr/>
        </p:nvCxnSpPr>
        <p:spPr>
          <a:xfrm flipV="1">
            <a:off x="6113346" y="5400313"/>
            <a:ext cx="1101439" cy="502617"/>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18" name="Straight Arrow Connector 17">
            <a:extLst>
              <a:ext uri="{FF2B5EF4-FFF2-40B4-BE49-F238E27FC236}">
                <a16:creationId xmlns:a16="http://schemas.microsoft.com/office/drawing/2014/main" id="{E41650F9-5478-46B4-A9FC-46AF8DBBBA0C}"/>
              </a:ext>
            </a:extLst>
          </p:cNvPr>
          <p:cNvCxnSpPr>
            <a:cxnSpLocks/>
          </p:cNvCxnSpPr>
          <p:nvPr/>
        </p:nvCxnSpPr>
        <p:spPr>
          <a:xfrm flipV="1">
            <a:off x="6113346" y="5702907"/>
            <a:ext cx="1118810" cy="449695"/>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pic>
        <p:nvPicPr>
          <p:cNvPr id="13" name="Picture 12">
            <a:extLst>
              <a:ext uri="{FF2B5EF4-FFF2-40B4-BE49-F238E27FC236}">
                <a16:creationId xmlns:a16="http://schemas.microsoft.com/office/drawing/2014/main" id="{F9BDDF30-63D8-4515-BCB6-19206F747608}"/>
              </a:ext>
            </a:extLst>
          </p:cNvPr>
          <p:cNvPicPr>
            <a:picLocks noChangeAspect="1"/>
          </p:cNvPicPr>
          <p:nvPr/>
        </p:nvPicPr>
        <p:blipFill>
          <a:blip r:embed="rId6"/>
          <a:stretch>
            <a:fillRect/>
          </a:stretch>
        </p:blipFill>
        <p:spPr>
          <a:xfrm>
            <a:off x="6098734" y="5921834"/>
            <a:ext cx="1207113" cy="536494"/>
          </a:xfrm>
          <a:prstGeom prst="rect">
            <a:avLst/>
          </a:prstGeom>
        </p:spPr>
      </p:pic>
      <p:pic>
        <p:nvPicPr>
          <p:cNvPr id="15" name="Picture 14">
            <a:extLst>
              <a:ext uri="{FF2B5EF4-FFF2-40B4-BE49-F238E27FC236}">
                <a16:creationId xmlns:a16="http://schemas.microsoft.com/office/drawing/2014/main" id="{296E4119-67A9-46AC-B7C6-DF475190DA6F}"/>
              </a:ext>
            </a:extLst>
          </p:cNvPr>
          <p:cNvPicPr>
            <a:picLocks noChangeAspect="1"/>
          </p:cNvPicPr>
          <p:nvPr/>
        </p:nvPicPr>
        <p:blipFill>
          <a:blip r:embed="rId6"/>
          <a:stretch>
            <a:fillRect/>
          </a:stretch>
        </p:blipFill>
        <p:spPr>
          <a:xfrm>
            <a:off x="6107946" y="6147462"/>
            <a:ext cx="1207113" cy="536494"/>
          </a:xfrm>
          <a:prstGeom prst="rect">
            <a:avLst/>
          </a:prstGeom>
        </p:spPr>
      </p:pic>
    </p:spTree>
    <p:extLst>
      <p:ext uri="{BB962C8B-B14F-4D97-AF65-F5344CB8AC3E}">
        <p14:creationId xmlns:p14="http://schemas.microsoft.com/office/powerpoint/2010/main" val="3118278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COUNT(), AVG() and SUM() Functions</a:t>
            </a:r>
            <a:br>
              <a:rPr lang="en-US" b="0" dirty="0"/>
            </a:br>
            <a:br>
              <a:rPr lang="en-US" b="0" dirty="0">
                <a:solidFill>
                  <a:srgbClr val="000000"/>
                </a:solidFill>
                <a:latin typeface="Segoe UI" panose="020B0502040204020203" pitchFamily="34" charset="0"/>
              </a:rPr>
            </a:br>
            <a:endParaRPr lang="en-US" dirty="0"/>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1561026956"/>
              </p:ext>
            </p:extLst>
          </p:nvPr>
        </p:nvGraphicFramePr>
        <p:xfrm>
          <a:off x="608076" y="1776156"/>
          <a:ext cx="10761888" cy="5150070"/>
        </p:xfrm>
        <a:graphic>
          <a:graphicData uri="http://schemas.openxmlformats.org/drawingml/2006/table">
            <a:tbl>
              <a:tblPr firstRow="1" bandRow="1">
                <a:tableStyleId>{5C22544A-7EE6-4342-B048-85BDC9FD1C3A}</a:tableStyleId>
              </a:tblPr>
              <a:tblGrid>
                <a:gridCol w="5247601">
                  <a:extLst>
                    <a:ext uri="{9D8B030D-6E8A-4147-A177-3AD203B41FA5}">
                      <a16:colId xmlns:a16="http://schemas.microsoft.com/office/drawing/2014/main" val="4228604360"/>
                    </a:ext>
                  </a:extLst>
                </a:gridCol>
                <a:gridCol w="5514287">
                  <a:extLst>
                    <a:ext uri="{9D8B030D-6E8A-4147-A177-3AD203B41FA5}">
                      <a16:colId xmlns:a16="http://schemas.microsoft.com/office/drawing/2014/main" val="1522212779"/>
                    </a:ext>
                  </a:extLst>
                </a:gridCol>
              </a:tblGrid>
              <a:tr h="5150070">
                <a:tc>
                  <a:txBody>
                    <a:bodyPr/>
                    <a:lstStyle/>
                    <a:p>
                      <a:pPr algn="l"/>
                      <a:r>
                        <a:rPr lang="en-US" sz="2400" b="1" kern="1200" dirty="0">
                          <a:solidFill>
                            <a:schemeClr val="tx1"/>
                          </a:solidFill>
                          <a:latin typeface="+mn-lt"/>
                          <a:ea typeface="+mn-ea"/>
                          <a:cs typeface="+mn-cs"/>
                        </a:rPr>
                        <a:t>Syntax:</a:t>
                      </a:r>
                    </a:p>
                    <a:p>
                      <a:pPr algn="l"/>
                      <a:r>
                        <a:rPr lang="en-US" sz="2400" b="1" i="0" dirty="0">
                          <a:solidFill>
                            <a:srgbClr val="0000CD"/>
                          </a:solidFill>
                          <a:effectLst/>
                          <a:latin typeface="Consolas" panose="020B0609020204030204" pitchFamily="49" charset="0"/>
                        </a:rPr>
                        <a:t>SELECT</a:t>
                      </a:r>
                      <a:r>
                        <a:rPr lang="en-US" sz="2400" b="0" i="0" dirty="0">
                          <a:solidFill>
                            <a:srgbClr val="00B050"/>
                          </a:solidFill>
                          <a:effectLst/>
                          <a:latin typeface="Consolas" panose="020B0609020204030204" pitchFamily="49" charset="0"/>
                        </a:rPr>
                        <a:t> </a:t>
                      </a:r>
                      <a:r>
                        <a:rPr lang="en-US" sz="2400" b="1" i="0" kern="1200" dirty="0">
                          <a:solidFill>
                            <a:srgbClr val="00B050"/>
                          </a:solidFill>
                          <a:effectLst/>
                          <a:latin typeface="Consolas" panose="020B0609020204030204" pitchFamily="49" charset="0"/>
                          <a:ea typeface="+mn-ea"/>
                          <a:cs typeface="+mn-cs"/>
                        </a:rPr>
                        <a:t>COUNT[AVG][SUM]</a:t>
                      </a:r>
                      <a:r>
                        <a:rPr lang="en-US" sz="2400" b="1" i="0" kern="1200" dirty="0">
                          <a:solidFill>
                            <a:schemeClr val="tx1"/>
                          </a:solidFill>
                          <a:effectLst/>
                          <a:latin typeface="Consolas" panose="020B0609020204030204" pitchFamily="49" charset="0"/>
                          <a:ea typeface="+mn-ea"/>
                          <a:cs typeface="+mn-cs"/>
                        </a:rPr>
                        <a:t>(</a:t>
                      </a:r>
                      <a:r>
                        <a:rPr lang="en-US" sz="2400" b="1" i="1" dirty="0">
                          <a:solidFill>
                            <a:srgbClr val="7030A0"/>
                          </a:solidFill>
                          <a:effectLst/>
                          <a:latin typeface="Consolas" panose="020B0609020204030204" pitchFamily="49" charset="0"/>
                        </a:rPr>
                        <a:t>column</a:t>
                      </a:r>
                      <a:r>
                        <a:rPr lang="en-US" sz="2400" b="0" i="0" dirty="0">
                          <a:solidFill>
                            <a:srgbClr val="000000"/>
                          </a:solidFill>
                          <a:effectLst/>
                          <a:latin typeface="Consolas" panose="020B0609020204030204" pitchFamily="49" charset="0"/>
                        </a:rPr>
                        <a:t>)</a:t>
                      </a:r>
                      <a:br>
                        <a:rPr lang="en-US" sz="2400" dirty="0"/>
                      </a:br>
                      <a:r>
                        <a:rPr lang="en-US" sz="2400" b="1"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1" i="1" kern="1200" dirty="0" err="1">
                          <a:solidFill>
                            <a:srgbClr val="7030A0"/>
                          </a:solidFill>
                          <a:effectLst/>
                          <a:latin typeface="Consolas" panose="020B0609020204030204" pitchFamily="49" charset="0"/>
                          <a:ea typeface="+mn-ea"/>
                          <a:cs typeface="+mn-cs"/>
                        </a:rPr>
                        <a:t>table_name</a:t>
                      </a:r>
                      <a:br>
                        <a:rPr lang="en-US" sz="2400" dirty="0"/>
                      </a:br>
                      <a:r>
                        <a:rPr lang="en-US" sz="2400" b="1" i="0" dirty="0">
                          <a:solidFill>
                            <a:srgbClr val="0000CD"/>
                          </a:solidFill>
                          <a:effectLst/>
                          <a:latin typeface="Consolas" panose="020B0609020204030204" pitchFamily="49" charset="0"/>
                        </a:rPr>
                        <a:t>WHERE</a:t>
                      </a:r>
                      <a:r>
                        <a:rPr lang="en-US" sz="2400" b="0" i="0" dirty="0">
                          <a:solidFill>
                            <a:srgbClr val="000000"/>
                          </a:solidFill>
                          <a:effectLst/>
                          <a:latin typeface="Consolas" panose="020B0609020204030204" pitchFamily="49" charset="0"/>
                        </a:rPr>
                        <a:t> [</a:t>
                      </a:r>
                      <a:r>
                        <a:rPr lang="en-US" sz="2400" b="1" i="1" kern="1200" dirty="0">
                          <a:solidFill>
                            <a:srgbClr val="7030A0"/>
                          </a:solidFill>
                          <a:effectLst/>
                          <a:latin typeface="Consolas" panose="020B0609020204030204" pitchFamily="49" charset="0"/>
                          <a:ea typeface="+mn-ea"/>
                          <a:cs typeface="+mn-cs"/>
                        </a:rPr>
                        <a:t>condition];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dirty="0">
                          <a:solidFill>
                            <a:srgbClr val="0000CD"/>
                          </a:solidFill>
                          <a:effectLst/>
                          <a:latin typeface="Consolas" panose="020B0609020204030204" pitchFamily="49" charset="0"/>
                        </a:rPr>
                        <a:t>SELECT</a:t>
                      </a:r>
                      <a:r>
                        <a:rPr lang="en-US" sz="2400" b="0" i="0" dirty="0">
                          <a:solidFill>
                            <a:srgbClr val="000000"/>
                          </a:solidFill>
                          <a:effectLst/>
                          <a:latin typeface="Consolas" panose="020B0609020204030204" pitchFamily="49" charset="0"/>
                        </a:rPr>
                        <a:t> </a:t>
                      </a:r>
                      <a:r>
                        <a:rPr lang="en-US" sz="2400" b="1" i="0" kern="1200" dirty="0">
                          <a:solidFill>
                            <a:srgbClr val="00B050"/>
                          </a:solidFill>
                          <a:effectLst/>
                          <a:latin typeface="Consolas" panose="020B0609020204030204" pitchFamily="49" charset="0"/>
                          <a:ea typeface="+mn-ea"/>
                          <a:cs typeface="+mn-cs"/>
                        </a:rPr>
                        <a:t>COUNT[AVG][SUM]</a:t>
                      </a:r>
                      <a:r>
                        <a:rPr lang="en-US" sz="2400" b="1" i="0" kern="1200" dirty="0">
                          <a:solidFill>
                            <a:schemeClr val="tx1"/>
                          </a:solidFill>
                          <a:effectLst/>
                          <a:latin typeface="Consolas" panose="020B0609020204030204" pitchFamily="49" charset="0"/>
                          <a:ea typeface="+mn-ea"/>
                          <a:cs typeface="+mn-cs"/>
                        </a:rPr>
                        <a:t>(</a:t>
                      </a:r>
                      <a:r>
                        <a:rPr lang="en-US" sz="2400" b="1" i="1" dirty="0">
                          <a:solidFill>
                            <a:srgbClr val="7030A0"/>
                          </a:solidFill>
                          <a:effectLst/>
                          <a:latin typeface="Consolas" panose="020B0609020204030204" pitchFamily="49" charset="0"/>
                        </a:rPr>
                        <a:t>column_name1</a:t>
                      </a:r>
                      <a:r>
                        <a:rPr lang="en-US" sz="2400" b="0" i="0" dirty="0">
                          <a:solidFill>
                            <a:srgbClr val="000000"/>
                          </a:solidFill>
                          <a:effectLst/>
                          <a:latin typeface="Consolas" panose="020B0609020204030204" pitchFamily="49" charset="0"/>
                        </a:rPr>
                        <a:t>), </a:t>
                      </a:r>
                      <a:r>
                        <a:rPr lang="en-US" sz="2400" b="1" i="1" dirty="0">
                          <a:solidFill>
                            <a:srgbClr val="7030A0"/>
                          </a:solidFill>
                          <a:effectLst/>
                          <a:latin typeface="Consolas" panose="020B0609020204030204" pitchFamily="49" charset="0"/>
                        </a:rPr>
                        <a:t>column_name2</a:t>
                      </a:r>
                      <a:br>
                        <a:rPr lang="en-US" sz="2400" dirty="0"/>
                      </a:br>
                      <a:r>
                        <a:rPr lang="en-US" sz="2400" b="1"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1" i="1" kern="1200" dirty="0" err="1">
                          <a:solidFill>
                            <a:srgbClr val="7030A0"/>
                          </a:solidFill>
                          <a:effectLst/>
                          <a:latin typeface="Consolas" panose="020B0609020204030204" pitchFamily="49" charset="0"/>
                          <a:ea typeface="+mn-ea"/>
                          <a:cs typeface="+mn-cs"/>
                        </a:rPr>
                        <a:t>table_name</a:t>
                      </a:r>
                      <a:br>
                        <a:rPr lang="en-US" sz="2400" dirty="0"/>
                      </a:br>
                      <a:r>
                        <a:rPr lang="en-US" sz="2400" b="1" i="0" dirty="0">
                          <a:solidFill>
                            <a:srgbClr val="0000CD"/>
                          </a:solidFill>
                          <a:effectLst/>
                          <a:latin typeface="Consolas" panose="020B0609020204030204" pitchFamily="49" charset="0"/>
                        </a:rPr>
                        <a:t>WHERE</a:t>
                      </a:r>
                      <a:r>
                        <a:rPr lang="en-US" sz="2400" b="0" i="0" dirty="0">
                          <a:solidFill>
                            <a:srgbClr val="000000"/>
                          </a:solidFill>
                          <a:effectLst/>
                          <a:latin typeface="Consolas" panose="020B0609020204030204" pitchFamily="49" charset="0"/>
                        </a:rPr>
                        <a:t> [</a:t>
                      </a:r>
                      <a:r>
                        <a:rPr lang="en-US" sz="2400" b="1" i="1" kern="1200" dirty="0">
                          <a:solidFill>
                            <a:srgbClr val="7030A0"/>
                          </a:solidFill>
                          <a:effectLst/>
                          <a:latin typeface="Consolas" panose="020B0609020204030204" pitchFamily="49" charset="0"/>
                          <a:ea typeface="+mn-ea"/>
                          <a:cs typeface="+mn-cs"/>
                        </a:rPr>
                        <a:t>condition];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1" kern="1200" dirty="0">
                          <a:solidFill>
                            <a:srgbClr val="7030A0"/>
                          </a:solidFill>
                          <a:effectLst/>
                          <a:latin typeface="Consolas" panose="020B0609020204030204" pitchFamily="49" charset="0"/>
                          <a:ea typeface="+mn-ea"/>
                          <a:cs typeface="+mn-cs"/>
                        </a:rPr>
                        <a:t>GROUP BY column_name2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1" i="1" kern="1200" dirty="0">
                        <a:solidFill>
                          <a:srgbClr val="7030A0"/>
                        </a:solidFill>
                        <a:effectLst/>
                        <a:latin typeface="Consolas" panose="020B0609020204030204" pitchFamily="49" charset="0"/>
                        <a:ea typeface="+mn-ea"/>
                        <a:cs typeface="+mn-cs"/>
                      </a:endParaRPr>
                    </a:p>
                    <a:p>
                      <a:pPr algn="l"/>
                      <a:endParaRPr lang="en-US" sz="2400" b="1" i="1" kern="1200" dirty="0">
                        <a:solidFill>
                          <a:srgbClr val="7030A0"/>
                        </a:solidFill>
                        <a:effectLst/>
                        <a:latin typeface="Consolas" panose="020B0609020204030204" pitchFamily="49" charset="0"/>
                        <a:ea typeface="+mn-ea"/>
                        <a:cs typeface="+mn-cs"/>
                      </a:endParaRP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SELECT </a:t>
                      </a:r>
                      <a:r>
                        <a:rPr lang="en-US" sz="2400" b="1" i="0" kern="1200" dirty="0">
                          <a:solidFill>
                            <a:srgbClr val="00B050"/>
                          </a:solidFill>
                          <a:effectLst/>
                          <a:latin typeface="Consolas" panose="020B0609020204030204" pitchFamily="49" charset="0"/>
                          <a:ea typeface="+mn-ea"/>
                          <a:cs typeface="+mn-cs"/>
                        </a:rPr>
                        <a:t>SUM</a:t>
                      </a:r>
                      <a:r>
                        <a:rPr lang="en-US" sz="2400" b="1" kern="1200" dirty="0">
                          <a:solidFill>
                            <a:schemeClr val="tx1"/>
                          </a:solidFill>
                          <a:latin typeface="+mn-lt"/>
                          <a:ea typeface="+mn-ea"/>
                          <a:cs typeface="+mn-cs"/>
                        </a:rPr>
                        <a:t>(</a:t>
                      </a:r>
                      <a:r>
                        <a:rPr lang="en-US" sz="2400" b="1" kern="1200" dirty="0" err="1">
                          <a:solidFill>
                            <a:srgbClr val="7030A0"/>
                          </a:solidFill>
                          <a:latin typeface="+mn-lt"/>
                          <a:ea typeface="+mn-ea"/>
                          <a:cs typeface="+mn-cs"/>
                        </a:rPr>
                        <a:t>LimitAmount</a:t>
                      </a:r>
                      <a:r>
                        <a:rPr lang="en-US" sz="2400" b="1" kern="1200" dirty="0">
                          <a:solidFill>
                            <a:schemeClr val="tx1"/>
                          </a:solidFill>
                          <a:latin typeface="+mn-lt"/>
                          <a:ea typeface="+mn-ea"/>
                          <a:cs typeface="+mn-cs"/>
                        </a:rPr>
                        <a:t>) sum,  </a:t>
                      </a:r>
                      <a:r>
                        <a:rPr lang="en-US" sz="2400" b="1" kern="1200" dirty="0">
                          <a:solidFill>
                            <a:srgbClr val="7030A0"/>
                          </a:solidFill>
                          <a:latin typeface="+mn-lt"/>
                          <a:ea typeface="+mn-ea"/>
                          <a:cs typeface="+mn-cs"/>
                        </a:rPr>
                        <a:t>Name</a:t>
                      </a:r>
                      <a:r>
                        <a:rPr lang="en-US" sz="2400" b="1" kern="1200" dirty="0">
                          <a:solidFill>
                            <a:schemeClr val="tx1"/>
                          </a:solidFill>
                          <a:latin typeface="+mn-lt"/>
                          <a:ea typeface="+mn-ea"/>
                          <a:cs typeface="+mn-cs"/>
                        </a:rPr>
                        <a:t> </a:t>
                      </a:r>
                    </a:p>
                    <a:p>
                      <a:r>
                        <a:rPr lang="en-US" sz="2400" b="1" kern="1200" dirty="0">
                          <a:solidFill>
                            <a:srgbClr val="0070C0"/>
                          </a:solidFill>
                          <a:latin typeface="+mn-lt"/>
                          <a:ea typeface="+mn-ea"/>
                          <a:cs typeface="+mn-cs"/>
                        </a:rPr>
                        <a:t>FROM</a:t>
                      </a:r>
                      <a:r>
                        <a:rPr lang="en-US" sz="2400" b="1" kern="1200" dirty="0">
                          <a:solidFill>
                            <a:schemeClr val="tx1"/>
                          </a:solidFill>
                          <a:latin typeface="+mn-lt"/>
                          <a:ea typeface="+mn-ea"/>
                          <a:cs typeface="+mn-cs"/>
                        </a:rPr>
                        <a:t> </a:t>
                      </a:r>
                      <a:r>
                        <a:rPr lang="en-US" sz="2400" b="1" kern="1200" dirty="0">
                          <a:solidFill>
                            <a:srgbClr val="7030A0"/>
                          </a:solidFill>
                          <a:latin typeface="+mn-lt"/>
                          <a:ea typeface="+mn-ea"/>
                          <a:cs typeface="+mn-cs"/>
                        </a:rPr>
                        <a:t>Customers</a:t>
                      </a:r>
                    </a:p>
                    <a:p>
                      <a:r>
                        <a:rPr lang="en-US" sz="2400" b="1" kern="1200" dirty="0">
                          <a:solidFill>
                            <a:srgbClr val="0070C0"/>
                          </a:solidFill>
                          <a:latin typeface="+mn-lt"/>
                          <a:ea typeface="+mn-ea"/>
                          <a:cs typeface="+mn-cs"/>
                        </a:rPr>
                        <a:t>GROUP BY </a:t>
                      </a:r>
                      <a:r>
                        <a:rPr lang="en-US" sz="2400" b="1" kern="1200" dirty="0">
                          <a:solidFill>
                            <a:srgbClr val="7030A0"/>
                          </a:solidFill>
                          <a:latin typeface="+mn-lt"/>
                          <a:ea typeface="+mn-ea"/>
                          <a:cs typeface="+mn-cs"/>
                        </a:rPr>
                        <a:t>Name</a:t>
                      </a: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997708419"/>
              </p:ext>
            </p:extLst>
          </p:nvPr>
        </p:nvGraphicFramePr>
        <p:xfrm>
          <a:off x="608076" y="587436"/>
          <a:ext cx="11259312" cy="1188720"/>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850974">
                <a:tc>
                  <a:txBody>
                    <a:bodyPr/>
                    <a:lstStyle/>
                    <a:p>
                      <a:pPr algn="l"/>
                      <a:r>
                        <a:rPr lang="en-US" sz="2400" b="0" i="0" dirty="0">
                          <a:solidFill>
                            <a:srgbClr val="000000"/>
                          </a:solidFill>
                          <a:effectLst/>
                          <a:latin typeface="Verdana" panose="020B0604030504040204" pitchFamily="34" charset="0"/>
                        </a:rPr>
                        <a:t>The COUNT() function returns the number of rows.</a:t>
                      </a:r>
                    </a:p>
                    <a:p>
                      <a:pPr algn="l"/>
                      <a:r>
                        <a:rPr lang="en-US" sz="2400" b="0" i="0" dirty="0">
                          <a:solidFill>
                            <a:srgbClr val="000000"/>
                          </a:solidFill>
                          <a:effectLst/>
                          <a:latin typeface="Verdana" panose="020B0604030504040204" pitchFamily="34" charset="0"/>
                        </a:rPr>
                        <a:t>The AVG() function returns the average value of a numeric column.</a:t>
                      </a:r>
                    </a:p>
                    <a:p>
                      <a:pPr algn="l"/>
                      <a:r>
                        <a:rPr lang="en-US" sz="2400" b="0" i="0" dirty="0">
                          <a:solidFill>
                            <a:srgbClr val="000000"/>
                          </a:solidFill>
                          <a:effectLst/>
                          <a:latin typeface="Verdana" panose="020B0604030504040204" pitchFamily="34" charset="0"/>
                        </a:rPr>
                        <a:t>The SUM() function returns the total sum of a numeric column.</a:t>
                      </a:r>
                    </a:p>
                  </a:txBody>
                  <a:tcPr>
                    <a:solidFill>
                      <a:schemeClr val="bg1"/>
                    </a:solidFill>
                  </a:tcPr>
                </a:tc>
                <a:extLst>
                  <a:ext uri="{0D108BD9-81ED-4DB2-BD59-A6C34878D82A}">
                    <a16:rowId xmlns:a16="http://schemas.microsoft.com/office/drawing/2014/main" val="825610896"/>
                  </a:ext>
                </a:extLst>
              </a:tr>
            </a:tbl>
          </a:graphicData>
        </a:graphic>
      </p:graphicFrame>
      <p:graphicFrame>
        <p:nvGraphicFramePr>
          <p:cNvPr id="6" name="Object 5">
            <a:extLst>
              <a:ext uri="{FF2B5EF4-FFF2-40B4-BE49-F238E27FC236}">
                <a16:creationId xmlns:a16="http://schemas.microsoft.com/office/drawing/2014/main" id="{D8FAB24C-C682-4650-B93E-B4179175EC35}"/>
              </a:ext>
            </a:extLst>
          </p:cNvPr>
          <p:cNvGraphicFramePr>
            <a:graphicFrameLocks noChangeAspect="1"/>
          </p:cNvGraphicFramePr>
          <p:nvPr>
            <p:extLst>
              <p:ext uri="{D42A27DB-BD31-4B8C-83A1-F6EECF244321}">
                <p14:modId xmlns:p14="http://schemas.microsoft.com/office/powerpoint/2010/main" val="2643406586"/>
              </p:ext>
            </p:extLst>
          </p:nvPr>
        </p:nvGraphicFramePr>
        <p:xfrm>
          <a:off x="664552" y="4815351"/>
          <a:ext cx="5448300" cy="2066925"/>
        </p:xfrm>
        <a:graphic>
          <a:graphicData uri="http://schemas.openxmlformats.org/presentationml/2006/ole">
            <mc:AlternateContent xmlns:mc="http://schemas.openxmlformats.org/markup-compatibility/2006">
              <mc:Choice xmlns:v="urn:schemas-microsoft-com:vml" Requires="v">
                <p:oleObj name="Worksheet" r:id="rId2" imgW="5448123" imgH="2066994" progId="Excel.Sheet.12">
                  <p:embed/>
                </p:oleObj>
              </mc:Choice>
              <mc:Fallback>
                <p:oleObj name="Worksheet" r:id="rId2" imgW="5448123" imgH="2066994" progId="Excel.Sheet.12">
                  <p:embed/>
                  <p:pic>
                    <p:nvPicPr>
                      <p:cNvPr id="6" name="Object 5">
                        <a:extLst>
                          <a:ext uri="{FF2B5EF4-FFF2-40B4-BE49-F238E27FC236}">
                            <a16:creationId xmlns:a16="http://schemas.microsoft.com/office/drawing/2014/main" id="{D8FAB24C-C682-4650-B93E-B4179175EC35}"/>
                          </a:ext>
                        </a:extLst>
                      </p:cNvPr>
                      <p:cNvPicPr/>
                      <p:nvPr/>
                    </p:nvPicPr>
                    <p:blipFill>
                      <a:blip r:embed="rId3"/>
                      <a:stretch>
                        <a:fillRect/>
                      </a:stretch>
                    </p:blipFill>
                    <p:spPr>
                      <a:xfrm>
                        <a:off x="664552" y="4815351"/>
                        <a:ext cx="5448300" cy="206692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1421576-CB1B-4F30-9FC0-E4AE71C12D51}"/>
              </a:ext>
            </a:extLst>
          </p:cNvPr>
          <p:cNvGraphicFramePr>
            <a:graphicFrameLocks noChangeAspect="1"/>
          </p:cNvGraphicFramePr>
          <p:nvPr>
            <p:extLst>
              <p:ext uri="{D42A27DB-BD31-4B8C-83A1-F6EECF244321}">
                <p14:modId xmlns:p14="http://schemas.microsoft.com/office/powerpoint/2010/main" val="3445703938"/>
              </p:ext>
            </p:extLst>
          </p:nvPr>
        </p:nvGraphicFramePr>
        <p:xfrm>
          <a:off x="7232650" y="4805363"/>
          <a:ext cx="2495550" cy="1552575"/>
        </p:xfrm>
        <a:graphic>
          <a:graphicData uri="http://schemas.openxmlformats.org/presentationml/2006/ole">
            <mc:AlternateContent xmlns:mc="http://schemas.openxmlformats.org/markup-compatibility/2006">
              <mc:Choice xmlns:v="urn:schemas-microsoft-com:vml" Requires="v">
                <p:oleObj name="Worksheet" r:id="rId4" imgW="2495461" imgH="1552644" progId="Excel.Sheet.12">
                  <p:embed/>
                </p:oleObj>
              </mc:Choice>
              <mc:Fallback>
                <p:oleObj name="Worksheet" r:id="rId4" imgW="2495461" imgH="1552644" progId="Excel.Sheet.12">
                  <p:embed/>
                  <p:pic>
                    <p:nvPicPr>
                      <p:cNvPr id="7" name="Object 6">
                        <a:extLst>
                          <a:ext uri="{FF2B5EF4-FFF2-40B4-BE49-F238E27FC236}">
                            <a16:creationId xmlns:a16="http://schemas.microsoft.com/office/drawing/2014/main" id="{41421576-CB1B-4F30-9FC0-E4AE71C12D51}"/>
                          </a:ext>
                        </a:extLst>
                      </p:cNvPr>
                      <p:cNvPicPr/>
                      <p:nvPr/>
                    </p:nvPicPr>
                    <p:blipFill>
                      <a:blip r:embed="rId5"/>
                      <a:stretch>
                        <a:fillRect/>
                      </a:stretch>
                    </p:blipFill>
                    <p:spPr>
                      <a:xfrm>
                        <a:off x="7232650" y="4805363"/>
                        <a:ext cx="2495550" cy="1552575"/>
                      </a:xfrm>
                      <a:prstGeom prst="rect">
                        <a:avLst/>
                      </a:prstGeom>
                    </p:spPr>
                  </p:pic>
                </p:oleObj>
              </mc:Fallback>
            </mc:AlternateContent>
          </a:graphicData>
        </a:graphic>
      </p:graphicFrame>
      <p:cxnSp>
        <p:nvCxnSpPr>
          <p:cNvPr id="14" name="Straight Arrow Connector 13">
            <a:extLst>
              <a:ext uri="{FF2B5EF4-FFF2-40B4-BE49-F238E27FC236}">
                <a16:creationId xmlns:a16="http://schemas.microsoft.com/office/drawing/2014/main" id="{39D1BABD-CE24-433E-A555-9B2DA1EE8537}"/>
              </a:ext>
            </a:extLst>
          </p:cNvPr>
          <p:cNvCxnSpPr>
            <a:cxnSpLocks/>
          </p:cNvCxnSpPr>
          <p:nvPr/>
        </p:nvCxnSpPr>
        <p:spPr>
          <a:xfrm flipV="1">
            <a:off x="6096000" y="5116209"/>
            <a:ext cx="1136156" cy="46269"/>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16" name="Straight Arrow Connector 15">
            <a:extLst>
              <a:ext uri="{FF2B5EF4-FFF2-40B4-BE49-F238E27FC236}">
                <a16:creationId xmlns:a16="http://schemas.microsoft.com/office/drawing/2014/main" id="{6FFCA592-D3B2-4C2C-9DEB-015173C3CDBE}"/>
              </a:ext>
            </a:extLst>
          </p:cNvPr>
          <p:cNvCxnSpPr>
            <a:cxnSpLocks/>
          </p:cNvCxnSpPr>
          <p:nvPr/>
        </p:nvCxnSpPr>
        <p:spPr>
          <a:xfrm flipV="1">
            <a:off x="6113346" y="5400313"/>
            <a:ext cx="1101439" cy="502617"/>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18" name="Straight Arrow Connector 17">
            <a:extLst>
              <a:ext uri="{FF2B5EF4-FFF2-40B4-BE49-F238E27FC236}">
                <a16:creationId xmlns:a16="http://schemas.microsoft.com/office/drawing/2014/main" id="{E41650F9-5478-46B4-A9FC-46AF8DBBBA0C}"/>
              </a:ext>
            </a:extLst>
          </p:cNvPr>
          <p:cNvCxnSpPr>
            <a:cxnSpLocks/>
          </p:cNvCxnSpPr>
          <p:nvPr/>
        </p:nvCxnSpPr>
        <p:spPr>
          <a:xfrm flipV="1">
            <a:off x="6113346" y="5702907"/>
            <a:ext cx="1118810" cy="449695"/>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pic>
        <p:nvPicPr>
          <p:cNvPr id="13" name="Picture 12">
            <a:extLst>
              <a:ext uri="{FF2B5EF4-FFF2-40B4-BE49-F238E27FC236}">
                <a16:creationId xmlns:a16="http://schemas.microsoft.com/office/drawing/2014/main" id="{F9BDDF30-63D8-4515-BCB6-19206F747608}"/>
              </a:ext>
            </a:extLst>
          </p:cNvPr>
          <p:cNvPicPr>
            <a:picLocks noChangeAspect="1"/>
          </p:cNvPicPr>
          <p:nvPr/>
        </p:nvPicPr>
        <p:blipFill>
          <a:blip r:embed="rId6"/>
          <a:stretch>
            <a:fillRect/>
          </a:stretch>
        </p:blipFill>
        <p:spPr>
          <a:xfrm>
            <a:off x="6098734" y="5921834"/>
            <a:ext cx="1207113" cy="536494"/>
          </a:xfrm>
          <a:prstGeom prst="rect">
            <a:avLst/>
          </a:prstGeom>
        </p:spPr>
      </p:pic>
      <p:pic>
        <p:nvPicPr>
          <p:cNvPr id="15" name="Picture 14">
            <a:extLst>
              <a:ext uri="{FF2B5EF4-FFF2-40B4-BE49-F238E27FC236}">
                <a16:creationId xmlns:a16="http://schemas.microsoft.com/office/drawing/2014/main" id="{296E4119-67A9-46AC-B7C6-DF475190DA6F}"/>
              </a:ext>
            </a:extLst>
          </p:cNvPr>
          <p:cNvPicPr>
            <a:picLocks noChangeAspect="1"/>
          </p:cNvPicPr>
          <p:nvPr/>
        </p:nvPicPr>
        <p:blipFill>
          <a:blip r:embed="rId6"/>
          <a:stretch>
            <a:fillRect/>
          </a:stretch>
        </p:blipFill>
        <p:spPr>
          <a:xfrm>
            <a:off x="6107946" y="6147462"/>
            <a:ext cx="1207113" cy="536494"/>
          </a:xfrm>
          <a:prstGeom prst="rect">
            <a:avLst/>
          </a:prstGeom>
        </p:spPr>
      </p:pic>
    </p:spTree>
    <p:extLst>
      <p:ext uri="{BB962C8B-B14F-4D97-AF65-F5344CB8AC3E}">
        <p14:creationId xmlns:p14="http://schemas.microsoft.com/office/powerpoint/2010/main" val="179826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HAVING vs WHERE Clause</a:t>
            </a:r>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1127799651"/>
              </p:ext>
            </p:extLst>
          </p:nvPr>
        </p:nvGraphicFramePr>
        <p:xfrm>
          <a:off x="608076" y="1714500"/>
          <a:ext cx="10761888" cy="5048362"/>
        </p:xfrm>
        <a:graphic>
          <a:graphicData uri="http://schemas.openxmlformats.org/drawingml/2006/table">
            <a:tbl>
              <a:tblPr firstRow="1" bandRow="1">
                <a:tableStyleId>{5C22544A-7EE6-4342-B048-85BDC9FD1C3A}</a:tableStyleId>
              </a:tblPr>
              <a:tblGrid>
                <a:gridCol w="4924506">
                  <a:extLst>
                    <a:ext uri="{9D8B030D-6E8A-4147-A177-3AD203B41FA5}">
                      <a16:colId xmlns:a16="http://schemas.microsoft.com/office/drawing/2014/main" val="4228604360"/>
                    </a:ext>
                  </a:extLst>
                </a:gridCol>
                <a:gridCol w="5837382">
                  <a:extLst>
                    <a:ext uri="{9D8B030D-6E8A-4147-A177-3AD203B41FA5}">
                      <a16:colId xmlns:a16="http://schemas.microsoft.com/office/drawing/2014/main" val="1522212779"/>
                    </a:ext>
                  </a:extLst>
                </a:gridCol>
              </a:tblGrid>
              <a:tr h="5048362">
                <a:tc>
                  <a:txBody>
                    <a:bodyPr/>
                    <a:lstStyle/>
                    <a:p>
                      <a:pPr algn="l"/>
                      <a:r>
                        <a:rPr lang="en-US" sz="2400" b="1" kern="1200" dirty="0">
                          <a:solidFill>
                            <a:schemeClr val="tx1"/>
                          </a:solidFill>
                          <a:latin typeface="+mn-lt"/>
                          <a:ea typeface="+mn-ea"/>
                          <a:cs typeface="+mn-cs"/>
                        </a:rPr>
                        <a:t>Syntax:</a:t>
                      </a:r>
                    </a:p>
                    <a:p>
                      <a:pPr algn="l"/>
                      <a:r>
                        <a:rPr lang="en-US" sz="2400" b="1" kern="1200" dirty="0">
                          <a:solidFill>
                            <a:srgbClr val="0070C0"/>
                          </a:solidFill>
                          <a:latin typeface="+mn-lt"/>
                          <a:ea typeface="+mn-ea"/>
                          <a:cs typeface="+mn-cs"/>
                        </a:rPr>
                        <a:t>SELECT </a:t>
                      </a:r>
                      <a:r>
                        <a:rPr lang="en-US" sz="2400" b="1" kern="1200" dirty="0">
                          <a:solidFill>
                            <a:srgbClr val="7030A0"/>
                          </a:solidFill>
                          <a:latin typeface="+mn-lt"/>
                          <a:ea typeface="+mn-ea"/>
                          <a:cs typeface="+mn-cs"/>
                        </a:rPr>
                        <a:t>column1, column2</a:t>
                      </a:r>
                    </a:p>
                    <a:p>
                      <a:pPr algn="l"/>
                      <a:r>
                        <a:rPr lang="en-US" sz="2400" b="1" kern="1200" dirty="0">
                          <a:solidFill>
                            <a:srgbClr val="0070C0"/>
                          </a:solidFill>
                          <a:latin typeface="+mn-lt"/>
                          <a:ea typeface="+mn-ea"/>
                          <a:cs typeface="+mn-cs"/>
                        </a:rPr>
                        <a:t>FROM </a:t>
                      </a:r>
                      <a:r>
                        <a:rPr lang="en-US" sz="2400" b="1" kern="1200" dirty="0" err="1">
                          <a:solidFill>
                            <a:srgbClr val="7030A0"/>
                          </a:solidFill>
                          <a:latin typeface="+mn-lt"/>
                          <a:ea typeface="+mn-ea"/>
                          <a:cs typeface="+mn-cs"/>
                        </a:rPr>
                        <a:t>table_name</a:t>
                      </a:r>
                      <a:endParaRPr lang="en-US" sz="2400" b="1" kern="1200" dirty="0">
                        <a:solidFill>
                          <a:srgbClr val="7030A0"/>
                        </a:solidFill>
                        <a:latin typeface="+mn-lt"/>
                        <a:ea typeface="+mn-ea"/>
                        <a:cs typeface="+mn-cs"/>
                      </a:endParaRPr>
                    </a:p>
                    <a:p>
                      <a:pPr algn="l"/>
                      <a:r>
                        <a:rPr lang="en-US" sz="2400" b="1" kern="1200" dirty="0">
                          <a:solidFill>
                            <a:srgbClr val="0070C0"/>
                          </a:solidFill>
                          <a:latin typeface="+mn-lt"/>
                          <a:ea typeface="+mn-ea"/>
                          <a:cs typeface="+mn-cs"/>
                        </a:rPr>
                        <a:t>WHERE </a:t>
                      </a:r>
                      <a:r>
                        <a:rPr lang="en-US" sz="2400" b="1" kern="1200" dirty="0">
                          <a:solidFill>
                            <a:srgbClr val="7030A0"/>
                          </a:solidFill>
                          <a:latin typeface="+mn-lt"/>
                          <a:ea typeface="+mn-ea"/>
                          <a:cs typeface="+mn-cs"/>
                        </a:rPr>
                        <a:t>[ conditions ]</a:t>
                      </a:r>
                    </a:p>
                    <a:p>
                      <a:pPr algn="l"/>
                      <a:r>
                        <a:rPr lang="en-US" sz="2400" b="1" kern="1200" dirty="0">
                          <a:solidFill>
                            <a:srgbClr val="0070C0"/>
                          </a:solidFill>
                          <a:latin typeface="+mn-lt"/>
                          <a:ea typeface="+mn-ea"/>
                          <a:cs typeface="+mn-cs"/>
                        </a:rPr>
                        <a:t>GROUP BY </a:t>
                      </a:r>
                      <a:r>
                        <a:rPr lang="en-US" sz="2400" b="1" kern="1200" dirty="0">
                          <a:solidFill>
                            <a:srgbClr val="7030A0"/>
                          </a:solidFill>
                          <a:latin typeface="+mn-lt"/>
                          <a:ea typeface="+mn-ea"/>
                          <a:cs typeface="+mn-cs"/>
                        </a:rPr>
                        <a:t>column1, column2</a:t>
                      </a:r>
                    </a:p>
                    <a:p>
                      <a:pPr algn="l"/>
                      <a:r>
                        <a:rPr lang="en-US" sz="2400" b="1" kern="1200" dirty="0">
                          <a:solidFill>
                            <a:srgbClr val="7030A0"/>
                          </a:solidFill>
                          <a:latin typeface="+mn-lt"/>
                          <a:ea typeface="+mn-ea"/>
                          <a:cs typeface="+mn-cs"/>
                        </a:rPr>
                        <a:t>HAVING [ Conditions ]</a:t>
                      </a:r>
                    </a:p>
                    <a:p>
                      <a:pPr marL="0" algn="l" defTabSz="914400" rtl="0" eaLnBrk="1" latinLnBrk="0" hangingPunct="1"/>
                      <a:endParaRPr lang="en-US" sz="2400" b="1" kern="1200" dirty="0">
                        <a:solidFill>
                          <a:schemeClr val="tx1"/>
                        </a:solidFill>
                        <a:latin typeface="+mn-lt"/>
                        <a:ea typeface="+mn-ea"/>
                        <a:cs typeface="+mn-cs"/>
                      </a:endParaRP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SELECT </a:t>
                      </a:r>
                      <a:r>
                        <a:rPr lang="en-US" sz="2400" b="1" kern="1200" dirty="0">
                          <a:solidFill>
                            <a:schemeClr val="tx1"/>
                          </a:solidFill>
                          <a:latin typeface="+mn-lt"/>
                          <a:ea typeface="+mn-ea"/>
                          <a:cs typeface="+mn-cs"/>
                        </a:rPr>
                        <a:t>count(1) count, sum(</a:t>
                      </a:r>
                      <a:r>
                        <a:rPr lang="en-US" sz="2400" b="1" kern="1200" dirty="0" err="1">
                          <a:solidFill>
                            <a:srgbClr val="7030A0"/>
                          </a:solidFill>
                          <a:latin typeface="+mn-lt"/>
                          <a:ea typeface="+mn-ea"/>
                          <a:cs typeface="+mn-cs"/>
                        </a:rPr>
                        <a:t>LimitAmount</a:t>
                      </a:r>
                      <a:r>
                        <a:rPr lang="en-US" sz="2400" b="1" kern="1200" dirty="0">
                          <a:solidFill>
                            <a:schemeClr val="tx1"/>
                          </a:solidFill>
                          <a:latin typeface="+mn-lt"/>
                          <a:ea typeface="+mn-ea"/>
                          <a:cs typeface="+mn-cs"/>
                        </a:rPr>
                        <a:t>) sum,  </a:t>
                      </a:r>
                      <a:r>
                        <a:rPr lang="en-US" sz="2400" b="1" kern="1200" dirty="0">
                          <a:solidFill>
                            <a:srgbClr val="7030A0"/>
                          </a:solidFill>
                          <a:latin typeface="+mn-lt"/>
                          <a:ea typeface="+mn-ea"/>
                          <a:cs typeface="+mn-cs"/>
                        </a:rPr>
                        <a:t>Name</a:t>
                      </a:r>
                      <a:r>
                        <a:rPr lang="en-US" sz="2400" b="1" kern="1200" dirty="0">
                          <a:solidFill>
                            <a:schemeClr val="tx1"/>
                          </a:solidFill>
                          <a:latin typeface="+mn-lt"/>
                          <a:ea typeface="+mn-ea"/>
                          <a:cs typeface="+mn-cs"/>
                        </a:rPr>
                        <a:t> </a:t>
                      </a:r>
                    </a:p>
                    <a:p>
                      <a:r>
                        <a:rPr lang="en-US" sz="2400" b="1" kern="1200" dirty="0">
                          <a:solidFill>
                            <a:srgbClr val="0070C0"/>
                          </a:solidFill>
                          <a:latin typeface="+mn-lt"/>
                          <a:ea typeface="+mn-ea"/>
                          <a:cs typeface="+mn-cs"/>
                        </a:rPr>
                        <a:t>FROM</a:t>
                      </a:r>
                      <a:r>
                        <a:rPr lang="en-US" sz="2400" b="1" kern="1200" dirty="0">
                          <a:solidFill>
                            <a:schemeClr val="tx1"/>
                          </a:solidFill>
                          <a:latin typeface="+mn-lt"/>
                          <a:ea typeface="+mn-ea"/>
                          <a:cs typeface="+mn-cs"/>
                        </a:rPr>
                        <a:t> </a:t>
                      </a:r>
                      <a:r>
                        <a:rPr lang="en-US" sz="2400" b="1" kern="1200" dirty="0">
                          <a:solidFill>
                            <a:srgbClr val="7030A0"/>
                          </a:solidFill>
                          <a:latin typeface="+mn-lt"/>
                          <a:ea typeface="+mn-ea"/>
                          <a:cs typeface="+mn-cs"/>
                        </a:rPr>
                        <a:t>CUSTOMERS</a:t>
                      </a:r>
                    </a:p>
                    <a:p>
                      <a:r>
                        <a:rPr lang="en-US" sz="2400" b="1" kern="1200" dirty="0">
                          <a:solidFill>
                            <a:schemeClr val="tx1"/>
                          </a:solidFill>
                          <a:latin typeface="+mn-lt"/>
                          <a:ea typeface="+mn-ea"/>
                          <a:cs typeface="+mn-cs"/>
                        </a:rPr>
                        <a:t>WHERE </a:t>
                      </a:r>
                      <a:r>
                        <a:rPr lang="en-US" sz="2400" b="1" kern="1200" dirty="0">
                          <a:solidFill>
                            <a:srgbClr val="00B050"/>
                          </a:solidFill>
                          <a:latin typeface="+mn-lt"/>
                          <a:ea typeface="+mn-ea"/>
                          <a:cs typeface="+mn-cs"/>
                        </a:rPr>
                        <a:t>Year</a:t>
                      </a:r>
                      <a:r>
                        <a:rPr lang="en-US" sz="2400" b="1" kern="1200" dirty="0">
                          <a:solidFill>
                            <a:schemeClr val="tx1"/>
                          </a:solidFill>
                          <a:latin typeface="+mn-lt"/>
                          <a:ea typeface="+mn-ea"/>
                          <a:cs typeface="+mn-cs"/>
                        </a:rPr>
                        <a:t>(</a:t>
                      </a:r>
                      <a:r>
                        <a:rPr lang="en-US" sz="2400" b="1" kern="1200" dirty="0">
                          <a:solidFill>
                            <a:srgbClr val="7030A0"/>
                          </a:solidFill>
                          <a:latin typeface="+mn-lt"/>
                          <a:ea typeface="+mn-ea"/>
                          <a:cs typeface="+mn-cs"/>
                        </a:rPr>
                        <a:t>DOB</a:t>
                      </a:r>
                      <a:r>
                        <a:rPr lang="en-US" sz="2400" b="1" kern="1200" dirty="0">
                          <a:solidFill>
                            <a:schemeClr val="tx1"/>
                          </a:solidFill>
                          <a:latin typeface="+mn-lt"/>
                          <a:ea typeface="+mn-ea"/>
                          <a:cs typeface="+mn-cs"/>
                        </a:rPr>
                        <a:t>) &lt;=1982</a:t>
                      </a:r>
                    </a:p>
                    <a:p>
                      <a:r>
                        <a:rPr lang="en-US" sz="2400" b="1" kern="1200" dirty="0">
                          <a:solidFill>
                            <a:srgbClr val="0070C0"/>
                          </a:solidFill>
                          <a:latin typeface="+mn-lt"/>
                          <a:ea typeface="+mn-ea"/>
                          <a:cs typeface="+mn-cs"/>
                        </a:rPr>
                        <a:t>GROUP BY </a:t>
                      </a:r>
                      <a:r>
                        <a:rPr lang="en-US" sz="2400" b="1" kern="1200" dirty="0">
                          <a:solidFill>
                            <a:srgbClr val="7030A0"/>
                          </a:solidFill>
                          <a:latin typeface="+mn-lt"/>
                          <a:ea typeface="+mn-ea"/>
                          <a:cs typeface="+mn-cs"/>
                        </a:rPr>
                        <a:t>Name</a:t>
                      </a:r>
                    </a:p>
                    <a:p>
                      <a:r>
                        <a:rPr lang="en-US" sz="2400" b="1" kern="1200" dirty="0">
                          <a:solidFill>
                            <a:schemeClr val="tx1"/>
                          </a:solidFill>
                          <a:latin typeface="+mn-lt"/>
                          <a:ea typeface="+mn-ea"/>
                          <a:cs typeface="+mn-cs"/>
                        </a:rPr>
                        <a:t>HAVING </a:t>
                      </a:r>
                      <a:r>
                        <a:rPr lang="en-US" sz="2400" b="1" kern="1200" dirty="0">
                          <a:solidFill>
                            <a:srgbClr val="00B050"/>
                          </a:solidFill>
                          <a:latin typeface="+mn-lt"/>
                          <a:ea typeface="+mn-ea"/>
                          <a:cs typeface="+mn-cs"/>
                        </a:rPr>
                        <a:t>sum</a:t>
                      </a:r>
                      <a:r>
                        <a:rPr lang="en-US" sz="2400" b="1" kern="1200" dirty="0">
                          <a:solidFill>
                            <a:schemeClr val="tx1"/>
                          </a:solidFill>
                          <a:latin typeface="+mn-lt"/>
                          <a:ea typeface="+mn-ea"/>
                          <a:cs typeface="+mn-cs"/>
                        </a:rPr>
                        <a:t>(</a:t>
                      </a:r>
                      <a:r>
                        <a:rPr lang="en-US" sz="2400" b="1" kern="1200" dirty="0" err="1">
                          <a:solidFill>
                            <a:srgbClr val="7030A0"/>
                          </a:solidFill>
                          <a:latin typeface="+mn-lt"/>
                          <a:ea typeface="+mn-ea"/>
                          <a:cs typeface="+mn-cs"/>
                        </a:rPr>
                        <a:t>LimitAmount</a:t>
                      </a:r>
                      <a:r>
                        <a:rPr lang="en-US" sz="2400" b="1" kern="1200" dirty="0">
                          <a:solidFill>
                            <a:schemeClr val="tx1"/>
                          </a:solidFill>
                          <a:latin typeface="+mn-lt"/>
                          <a:ea typeface="+mn-ea"/>
                          <a:cs typeface="+mn-cs"/>
                        </a:rPr>
                        <a:t>) &gt;=4000</a:t>
                      </a: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nvGraphicFramePr>
        <p:xfrm>
          <a:off x="608076" y="587436"/>
          <a:ext cx="11259312" cy="1188720"/>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724902">
                <a:tc>
                  <a:txBody>
                    <a:bodyPr/>
                    <a:lstStyle/>
                    <a:p>
                      <a:r>
                        <a:rPr lang="en-US" sz="2400" b="0" i="0" kern="1200" dirty="0">
                          <a:solidFill>
                            <a:schemeClr val="tx1"/>
                          </a:solidFill>
                          <a:effectLst/>
                          <a:latin typeface="+mn-lt"/>
                          <a:ea typeface="+mn-ea"/>
                          <a:cs typeface="+mn-cs"/>
                        </a:rPr>
                        <a:t>The WHERE clause places conditions on the selected columns</a:t>
                      </a:r>
                    </a:p>
                    <a:p>
                      <a:r>
                        <a:rPr lang="en-US" sz="2400" b="0" i="0" kern="1200" dirty="0">
                          <a:solidFill>
                            <a:schemeClr val="tx1"/>
                          </a:solidFill>
                          <a:effectLst/>
                          <a:latin typeface="+mn-lt"/>
                          <a:ea typeface="+mn-ea"/>
                          <a:cs typeface="+mn-cs"/>
                        </a:rPr>
                        <a:t>HAVING Clause enables you to specify conditions that filter which group results appear in the results</a:t>
                      </a:r>
                      <a:endParaRPr lang="en-US" sz="2400" dirty="0">
                        <a:solidFill>
                          <a:schemeClr val="tx1"/>
                        </a:solidFill>
                      </a:endParaRPr>
                    </a:p>
                  </a:txBody>
                  <a:tcPr>
                    <a:solidFill>
                      <a:schemeClr val="bg1"/>
                    </a:solidFill>
                  </a:tcPr>
                </a:tc>
                <a:extLst>
                  <a:ext uri="{0D108BD9-81ED-4DB2-BD59-A6C34878D82A}">
                    <a16:rowId xmlns:a16="http://schemas.microsoft.com/office/drawing/2014/main" val="825610896"/>
                  </a:ext>
                </a:extLst>
              </a:tr>
            </a:tbl>
          </a:graphicData>
        </a:graphic>
      </p:graphicFrame>
      <p:graphicFrame>
        <p:nvGraphicFramePr>
          <p:cNvPr id="6" name="Object 5">
            <a:extLst>
              <a:ext uri="{FF2B5EF4-FFF2-40B4-BE49-F238E27FC236}">
                <a16:creationId xmlns:a16="http://schemas.microsoft.com/office/drawing/2014/main" id="{D8FAB24C-C682-4650-B93E-B4179175EC35}"/>
              </a:ext>
            </a:extLst>
          </p:cNvPr>
          <p:cNvGraphicFramePr>
            <a:graphicFrameLocks noChangeAspect="1"/>
          </p:cNvGraphicFramePr>
          <p:nvPr>
            <p:extLst>
              <p:ext uri="{D42A27DB-BD31-4B8C-83A1-F6EECF244321}">
                <p14:modId xmlns:p14="http://schemas.microsoft.com/office/powerpoint/2010/main" val="2834035711"/>
              </p:ext>
            </p:extLst>
          </p:nvPr>
        </p:nvGraphicFramePr>
        <p:xfrm>
          <a:off x="738667" y="4457327"/>
          <a:ext cx="5448300" cy="2066925"/>
        </p:xfrm>
        <a:graphic>
          <a:graphicData uri="http://schemas.openxmlformats.org/presentationml/2006/ole">
            <mc:AlternateContent xmlns:mc="http://schemas.openxmlformats.org/markup-compatibility/2006">
              <mc:Choice xmlns:v="urn:schemas-microsoft-com:vml" Requires="v">
                <p:oleObj name="Worksheet" r:id="rId2" imgW="5448123" imgH="2066994" progId="Excel.Sheet.12">
                  <p:embed/>
                </p:oleObj>
              </mc:Choice>
              <mc:Fallback>
                <p:oleObj name="Worksheet" r:id="rId2" imgW="5448123" imgH="2066994" progId="Excel.Sheet.12">
                  <p:embed/>
                  <p:pic>
                    <p:nvPicPr>
                      <p:cNvPr id="6" name="Object 5">
                        <a:extLst>
                          <a:ext uri="{FF2B5EF4-FFF2-40B4-BE49-F238E27FC236}">
                            <a16:creationId xmlns:a16="http://schemas.microsoft.com/office/drawing/2014/main" id="{D8FAB24C-C682-4650-B93E-B4179175EC35}"/>
                          </a:ext>
                        </a:extLst>
                      </p:cNvPr>
                      <p:cNvPicPr/>
                      <p:nvPr/>
                    </p:nvPicPr>
                    <p:blipFill>
                      <a:blip r:embed="rId3"/>
                      <a:stretch>
                        <a:fillRect/>
                      </a:stretch>
                    </p:blipFill>
                    <p:spPr>
                      <a:xfrm>
                        <a:off x="738667" y="4457327"/>
                        <a:ext cx="5448300" cy="206692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41421576-CB1B-4F30-9FC0-E4AE71C12D51}"/>
              </a:ext>
            </a:extLst>
          </p:cNvPr>
          <p:cNvGraphicFramePr>
            <a:graphicFrameLocks noChangeAspect="1"/>
          </p:cNvGraphicFramePr>
          <p:nvPr>
            <p:extLst>
              <p:ext uri="{D42A27DB-BD31-4B8C-83A1-F6EECF244321}">
                <p14:modId xmlns:p14="http://schemas.microsoft.com/office/powerpoint/2010/main" val="4108232501"/>
              </p:ext>
            </p:extLst>
          </p:nvPr>
        </p:nvGraphicFramePr>
        <p:xfrm>
          <a:off x="7150100" y="4498975"/>
          <a:ext cx="3257550" cy="1076325"/>
        </p:xfrm>
        <a:graphic>
          <a:graphicData uri="http://schemas.openxmlformats.org/presentationml/2006/ole">
            <mc:AlternateContent xmlns:mc="http://schemas.openxmlformats.org/markup-compatibility/2006">
              <mc:Choice xmlns:v="urn:schemas-microsoft-com:vml" Requires="v">
                <p:oleObj name="Worksheet" r:id="rId4" imgW="3257816" imgH="1076137" progId="Excel.Sheet.12">
                  <p:embed/>
                </p:oleObj>
              </mc:Choice>
              <mc:Fallback>
                <p:oleObj name="Worksheet" r:id="rId4" imgW="3257816" imgH="1076137" progId="Excel.Sheet.12">
                  <p:embed/>
                  <p:pic>
                    <p:nvPicPr>
                      <p:cNvPr id="7" name="Object 6">
                        <a:extLst>
                          <a:ext uri="{FF2B5EF4-FFF2-40B4-BE49-F238E27FC236}">
                            <a16:creationId xmlns:a16="http://schemas.microsoft.com/office/drawing/2014/main" id="{41421576-CB1B-4F30-9FC0-E4AE71C12D51}"/>
                          </a:ext>
                        </a:extLst>
                      </p:cNvPr>
                      <p:cNvPicPr/>
                      <p:nvPr/>
                    </p:nvPicPr>
                    <p:blipFill>
                      <a:blip r:embed="rId5"/>
                      <a:stretch>
                        <a:fillRect/>
                      </a:stretch>
                    </p:blipFill>
                    <p:spPr>
                      <a:xfrm>
                        <a:off x="7150100" y="4498975"/>
                        <a:ext cx="3257550" cy="1076325"/>
                      </a:xfrm>
                      <a:prstGeom prst="rect">
                        <a:avLst/>
                      </a:prstGeom>
                    </p:spPr>
                  </p:pic>
                </p:oleObj>
              </mc:Fallback>
            </mc:AlternateContent>
          </a:graphicData>
        </a:graphic>
      </p:graphicFrame>
      <p:cxnSp>
        <p:nvCxnSpPr>
          <p:cNvPr id="14" name="Straight Arrow Connector 13">
            <a:extLst>
              <a:ext uri="{FF2B5EF4-FFF2-40B4-BE49-F238E27FC236}">
                <a16:creationId xmlns:a16="http://schemas.microsoft.com/office/drawing/2014/main" id="{39D1BABD-CE24-433E-A555-9B2DA1EE8537}"/>
              </a:ext>
            </a:extLst>
          </p:cNvPr>
          <p:cNvCxnSpPr>
            <a:cxnSpLocks/>
          </p:cNvCxnSpPr>
          <p:nvPr/>
        </p:nvCxnSpPr>
        <p:spPr>
          <a:xfrm flipV="1">
            <a:off x="6152411" y="4787243"/>
            <a:ext cx="1018961" cy="556909"/>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16" name="Straight Arrow Connector 15">
            <a:extLst>
              <a:ext uri="{FF2B5EF4-FFF2-40B4-BE49-F238E27FC236}">
                <a16:creationId xmlns:a16="http://schemas.microsoft.com/office/drawing/2014/main" id="{6FFCA592-D3B2-4C2C-9DEB-015173C3CDBE}"/>
              </a:ext>
            </a:extLst>
          </p:cNvPr>
          <p:cNvCxnSpPr>
            <a:cxnSpLocks/>
          </p:cNvCxnSpPr>
          <p:nvPr/>
        </p:nvCxnSpPr>
        <p:spPr>
          <a:xfrm flipV="1">
            <a:off x="6174130" y="4805276"/>
            <a:ext cx="997242" cy="814966"/>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18" name="Straight Arrow Connector 17">
            <a:extLst>
              <a:ext uri="{FF2B5EF4-FFF2-40B4-BE49-F238E27FC236}">
                <a16:creationId xmlns:a16="http://schemas.microsoft.com/office/drawing/2014/main" id="{E41650F9-5478-46B4-A9FC-46AF8DBBBA0C}"/>
              </a:ext>
            </a:extLst>
          </p:cNvPr>
          <p:cNvCxnSpPr>
            <a:cxnSpLocks/>
            <a:endCxn id="7" idx="1"/>
          </p:cNvCxnSpPr>
          <p:nvPr/>
        </p:nvCxnSpPr>
        <p:spPr>
          <a:xfrm flipV="1">
            <a:off x="6152411" y="5174689"/>
            <a:ext cx="997689" cy="753821"/>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8" name="Straight Arrow Connector 7">
            <a:extLst>
              <a:ext uri="{FF2B5EF4-FFF2-40B4-BE49-F238E27FC236}">
                <a16:creationId xmlns:a16="http://schemas.microsoft.com/office/drawing/2014/main" id="{76B1858E-7853-4C2D-9A09-F782327A6343}"/>
              </a:ext>
            </a:extLst>
          </p:cNvPr>
          <p:cNvCxnSpPr/>
          <p:nvPr/>
        </p:nvCxnSpPr>
        <p:spPr>
          <a:xfrm flipV="1">
            <a:off x="6174130" y="5426594"/>
            <a:ext cx="975560" cy="702103"/>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spTree>
    <p:extLst>
      <p:ext uri="{BB962C8B-B14F-4D97-AF65-F5344CB8AC3E}">
        <p14:creationId xmlns:p14="http://schemas.microsoft.com/office/powerpoint/2010/main" val="958238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UNION Clause</a:t>
            </a:r>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2023167084"/>
              </p:ext>
            </p:extLst>
          </p:nvPr>
        </p:nvGraphicFramePr>
        <p:xfrm>
          <a:off x="608076" y="1714500"/>
          <a:ext cx="10761888" cy="5048362"/>
        </p:xfrm>
        <a:graphic>
          <a:graphicData uri="http://schemas.openxmlformats.org/drawingml/2006/table">
            <a:tbl>
              <a:tblPr firstRow="1" bandRow="1">
                <a:tableStyleId>{5C22544A-7EE6-4342-B048-85BDC9FD1C3A}</a:tableStyleId>
              </a:tblPr>
              <a:tblGrid>
                <a:gridCol w="4924506">
                  <a:extLst>
                    <a:ext uri="{9D8B030D-6E8A-4147-A177-3AD203B41FA5}">
                      <a16:colId xmlns:a16="http://schemas.microsoft.com/office/drawing/2014/main" val="4228604360"/>
                    </a:ext>
                  </a:extLst>
                </a:gridCol>
                <a:gridCol w="5837382">
                  <a:extLst>
                    <a:ext uri="{9D8B030D-6E8A-4147-A177-3AD203B41FA5}">
                      <a16:colId xmlns:a16="http://schemas.microsoft.com/office/drawing/2014/main" val="1522212779"/>
                    </a:ext>
                  </a:extLst>
                </a:gridCol>
              </a:tblGrid>
              <a:tr h="5048362">
                <a:tc>
                  <a:txBody>
                    <a:bodyPr/>
                    <a:lstStyle/>
                    <a:p>
                      <a:pPr algn="l"/>
                      <a:r>
                        <a:rPr lang="en-US" sz="2400" b="1" kern="1200" dirty="0">
                          <a:solidFill>
                            <a:schemeClr val="tx1"/>
                          </a:solidFill>
                          <a:latin typeface="+mn-lt"/>
                          <a:ea typeface="+mn-ea"/>
                          <a:cs typeface="+mn-cs"/>
                        </a:rPr>
                        <a:t>Syntax:</a:t>
                      </a:r>
                    </a:p>
                    <a:p>
                      <a:pPr algn="l"/>
                      <a:r>
                        <a:rPr lang="en-US" sz="2400" b="1" kern="1200" dirty="0">
                          <a:solidFill>
                            <a:srgbClr val="0070C0"/>
                          </a:solidFill>
                          <a:latin typeface="+mn-lt"/>
                          <a:ea typeface="+mn-ea"/>
                          <a:cs typeface="+mn-cs"/>
                        </a:rPr>
                        <a:t>SELECT </a:t>
                      </a:r>
                      <a:r>
                        <a:rPr lang="en-US" sz="2400" b="1" kern="1200" dirty="0">
                          <a:solidFill>
                            <a:srgbClr val="7030A0"/>
                          </a:solidFill>
                          <a:latin typeface="+mn-lt"/>
                          <a:ea typeface="+mn-ea"/>
                          <a:cs typeface="+mn-cs"/>
                        </a:rPr>
                        <a:t>column1</a:t>
                      </a:r>
                      <a:r>
                        <a:rPr lang="en-US" sz="2400" b="1" kern="1200" dirty="0">
                          <a:solidFill>
                            <a:srgbClr val="0070C0"/>
                          </a:solidFill>
                          <a:latin typeface="+mn-lt"/>
                          <a:ea typeface="+mn-ea"/>
                          <a:cs typeface="+mn-cs"/>
                        </a:rPr>
                        <a:t> , </a:t>
                      </a:r>
                      <a:r>
                        <a:rPr lang="en-US" sz="2400" b="1" kern="1200" dirty="0">
                          <a:solidFill>
                            <a:srgbClr val="7030A0"/>
                          </a:solidFill>
                          <a:latin typeface="+mn-lt"/>
                          <a:ea typeface="+mn-ea"/>
                          <a:cs typeface="+mn-cs"/>
                        </a:rPr>
                        <a:t>column2</a:t>
                      </a:r>
                      <a:r>
                        <a:rPr lang="en-US" sz="2400" b="1" kern="1200" dirty="0">
                          <a:solidFill>
                            <a:srgbClr val="0070C0"/>
                          </a:solidFill>
                          <a:latin typeface="+mn-lt"/>
                          <a:ea typeface="+mn-ea"/>
                          <a:cs typeface="+mn-cs"/>
                        </a:rPr>
                        <a:t> </a:t>
                      </a:r>
                    </a:p>
                    <a:p>
                      <a:pPr algn="l"/>
                      <a:r>
                        <a:rPr lang="en-US" sz="2400" b="1" kern="1200" dirty="0">
                          <a:solidFill>
                            <a:srgbClr val="0070C0"/>
                          </a:solidFill>
                          <a:latin typeface="+mn-lt"/>
                          <a:ea typeface="+mn-ea"/>
                          <a:cs typeface="+mn-cs"/>
                        </a:rPr>
                        <a:t>FROM </a:t>
                      </a:r>
                      <a:r>
                        <a:rPr lang="en-US" sz="2400" b="1" kern="1200" dirty="0">
                          <a:solidFill>
                            <a:srgbClr val="7030A0"/>
                          </a:solidFill>
                          <a:latin typeface="+mn-lt"/>
                          <a:ea typeface="+mn-ea"/>
                          <a:cs typeface="+mn-cs"/>
                        </a:rPr>
                        <a:t>table1</a:t>
                      </a:r>
                    </a:p>
                    <a:p>
                      <a:pPr algn="l"/>
                      <a:r>
                        <a:rPr lang="en-US" sz="2400" b="1" kern="1200" dirty="0">
                          <a:solidFill>
                            <a:srgbClr val="0070C0"/>
                          </a:solidFill>
                          <a:latin typeface="+mn-lt"/>
                          <a:ea typeface="+mn-ea"/>
                          <a:cs typeface="+mn-cs"/>
                        </a:rPr>
                        <a:t>WHERE </a:t>
                      </a:r>
                      <a:r>
                        <a:rPr lang="en-US" sz="2400" b="1" kern="1200" dirty="0">
                          <a:solidFill>
                            <a:schemeClr val="tx1"/>
                          </a:solidFill>
                          <a:latin typeface="+mn-lt"/>
                          <a:ea typeface="+mn-ea"/>
                          <a:cs typeface="+mn-cs"/>
                        </a:rPr>
                        <a:t>[condition]</a:t>
                      </a:r>
                    </a:p>
                    <a:p>
                      <a:pPr algn="l"/>
                      <a:r>
                        <a:rPr lang="en-US" sz="2400" b="1" kern="1200" dirty="0">
                          <a:solidFill>
                            <a:srgbClr val="0070C0"/>
                          </a:solidFill>
                          <a:latin typeface="+mn-lt"/>
                          <a:ea typeface="+mn-ea"/>
                          <a:cs typeface="+mn-cs"/>
                        </a:rPr>
                        <a:t>UNION &lt;(ALL)&gt;</a:t>
                      </a:r>
                    </a:p>
                    <a:p>
                      <a:pPr algn="l"/>
                      <a:r>
                        <a:rPr lang="en-US" sz="2400" b="1" kern="1200" dirty="0">
                          <a:solidFill>
                            <a:srgbClr val="0070C0"/>
                          </a:solidFill>
                          <a:latin typeface="+mn-lt"/>
                          <a:ea typeface="+mn-ea"/>
                          <a:cs typeface="+mn-cs"/>
                        </a:rPr>
                        <a:t>SELECT </a:t>
                      </a:r>
                      <a:r>
                        <a:rPr lang="en-US" sz="2400" b="1" kern="1200" dirty="0">
                          <a:solidFill>
                            <a:srgbClr val="7030A0"/>
                          </a:solidFill>
                          <a:latin typeface="+mn-lt"/>
                          <a:ea typeface="+mn-ea"/>
                          <a:cs typeface="+mn-cs"/>
                        </a:rPr>
                        <a:t>column1 , column2 </a:t>
                      </a:r>
                    </a:p>
                    <a:p>
                      <a:pPr algn="l"/>
                      <a:r>
                        <a:rPr lang="en-US" sz="2400" b="1" kern="1200" dirty="0">
                          <a:solidFill>
                            <a:srgbClr val="0070C0"/>
                          </a:solidFill>
                          <a:latin typeface="+mn-lt"/>
                          <a:ea typeface="+mn-ea"/>
                          <a:cs typeface="+mn-cs"/>
                        </a:rPr>
                        <a:t>FROM table1 </a:t>
                      </a:r>
                    </a:p>
                    <a:p>
                      <a:pPr algn="l"/>
                      <a:r>
                        <a:rPr lang="en-US" sz="2400" b="1" kern="1200" dirty="0">
                          <a:solidFill>
                            <a:srgbClr val="0070C0"/>
                          </a:solidFill>
                          <a:latin typeface="+mn-lt"/>
                          <a:ea typeface="+mn-ea"/>
                          <a:cs typeface="+mn-cs"/>
                        </a:rPr>
                        <a:t>WHERE </a:t>
                      </a:r>
                      <a:r>
                        <a:rPr lang="en-US" sz="2400" b="1" kern="1200" dirty="0">
                          <a:solidFill>
                            <a:schemeClr val="tx1"/>
                          </a:solidFill>
                          <a:latin typeface="+mn-lt"/>
                          <a:ea typeface="+mn-ea"/>
                          <a:cs typeface="+mn-cs"/>
                        </a:rPr>
                        <a:t>[condition]</a:t>
                      </a: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SELECT</a:t>
                      </a:r>
                      <a:r>
                        <a:rPr lang="en-US" sz="2400" b="1" kern="1200" dirty="0">
                          <a:solidFill>
                            <a:schemeClr val="tx1"/>
                          </a:solidFill>
                          <a:latin typeface="+mn-lt"/>
                          <a:ea typeface="+mn-ea"/>
                          <a:cs typeface="+mn-cs"/>
                        </a:rPr>
                        <a:t>  </a:t>
                      </a:r>
                      <a:r>
                        <a:rPr lang="en-US" sz="2400" b="1" kern="1200" dirty="0" err="1">
                          <a:solidFill>
                            <a:srgbClr val="7030A0"/>
                          </a:solidFill>
                          <a:latin typeface="+mn-lt"/>
                          <a:ea typeface="+mn-ea"/>
                          <a:cs typeface="+mn-cs"/>
                        </a:rPr>
                        <a:t>CustomerId</a:t>
                      </a:r>
                      <a:r>
                        <a:rPr lang="en-US" sz="2400" b="1" kern="1200" dirty="0">
                          <a:solidFill>
                            <a:srgbClr val="7030A0"/>
                          </a:solidFill>
                          <a:latin typeface="+mn-lt"/>
                          <a:ea typeface="+mn-ea"/>
                          <a:cs typeface="+mn-cs"/>
                        </a:rPr>
                        <a:t>, Name, </a:t>
                      </a:r>
                      <a:r>
                        <a:rPr lang="en-US" sz="2400" b="1" kern="1200" dirty="0" err="1">
                          <a:solidFill>
                            <a:srgbClr val="7030A0"/>
                          </a:solidFill>
                          <a:latin typeface="+mn-lt"/>
                          <a:ea typeface="+mn-ea"/>
                          <a:cs typeface="+mn-cs"/>
                        </a:rPr>
                        <a:t>LimitAmount</a:t>
                      </a:r>
                      <a:r>
                        <a:rPr lang="en-US" sz="2400" b="1" kern="1200" dirty="0">
                          <a:solidFill>
                            <a:srgbClr val="7030A0"/>
                          </a:solidFill>
                          <a:latin typeface="+mn-lt"/>
                          <a:ea typeface="+mn-ea"/>
                          <a:cs typeface="+mn-cs"/>
                        </a:rPr>
                        <a:t>, DOB</a:t>
                      </a:r>
                    </a:p>
                    <a:p>
                      <a:r>
                        <a:rPr lang="en-US" sz="2400" b="1" kern="1200" dirty="0">
                          <a:solidFill>
                            <a:schemeClr val="tx1"/>
                          </a:solidFill>
                          <a:latin typeface="+mn-lt"/>
                          <a:ea typeface="+mn-ea"/>
                          <a:cs typeface="+mn-cs"/>
                        </a:rPr>
                        <a:t>   </a:t>
                      </a:r>
                      <a:r>
                        <a:rPr lang="en-US" sz="2400" b="1" kern="1200" dirty="0">
                          <a:solidFill>
                            <a:srgbClr val="0070C0"/>
                          </a:solidFill>
                          <a:latin typeface="+mn-lt"/>
                          <a:ea typeface="+mn-ea"/>
                          <a:cs typeface="+mn-cs"/>
                        </a:rPr>
                        <a:t>FROM</a:t>
                      </a:r>
                      <a:r>
                        <a:rPr lang="en-US" sz="2400" b="1" kern="1200" dirty="0">
                          <a:solidFill>
                            <a:schemeClr val="tx1"/>
                          </a:solidFill>
                          <a:latin typeface="+mn-lt"/>
                          <a:ea typeface="+mn-ea"/>
                          <a:cs typeface="+mn-cs"/>
                        </a:rPr>
                        <a:t> </a:t>
                      </a:r>
                      <a:r>
                        <a:rPr lang="en-US" sz="2400" b="1" kern="1200" dirty="0">
                          <a:solidFill>
                            <a:srgbClr val="7030A0"/>
                          </a:solidFill>
                          <a:latin typeface="+mn-lt"/>
                          <a:ea typeface="+mn-ea"/>
                          <a:cs typeface="+mn-cs"/>
                        </a:rPr>
                        <a:t>Customers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kern="1200" dirty="0">
                          <a:solidFill>
                            <a:schemeClr val="tx1"/>
                          </a:solidFill>
                          <a:latin typeface="+mn-lt"/>
                          <a:ea typeface="+mn-ea"/>
                          <a:cs typeface="+mn-cs"/>
                        </a:rPr>
                        <a:t>   </a:t>
                      </a:r>
                      <a:r>
                        <a:rPr lang="en-US" sz="2400" b="1" kern="1200" dirty="0">
                          <a:solidFill>
                            <a:srgbClr val="0070C0"/>
                          </a:solidFill>
                          <a:latin typeface="+mn-lt"/>
                          <a:ea typeface="+mn-ea"/>
                          <a:cs typeface="+mn-cs"/>
                        </a:rPr>
                        <a:t>WHERE </a:t>
                      </a:r>
                      <a:r>
                        <a:rPr lang="en-US" sz="2400" b="1" kern="1200" dirty="0">
                          <a:solidFill>
                            <a:srgbClr val="00B050"/>
                          </a:solidFill>
                          <a:latin typeface="+mn-lt"/>
                          <a:ea typeface="+mn-ea"/>
                          <a:cs typeface="+mn-cs"/>
                        </a:rPr>
                        <a:t>Year</a:t>
                      </a:r>
                      <a:r>
                        <a:rPr lang="en-US" sz="2400" b="1" kern="1200" dirty="0">
                          <a:solidFill>
                            <a:schemeClr val="tx1"/>
                          </a:solidFill>
                          <a:latin typeface="+mn-lt"/>
                          <a:ea typeface="+mn-ea"/>
                          <a:cs typeface="+mn-cs"/>
                        </a:rPr>
                        <a:t>(</a:t>
                      </a:r>
                      <a:r>
                        <a:rPr lang="en-US" sz="2400" b="1" kern="1200" dirty="0">
                          <a:solidFill>
                            <a:srgbClr val="7030A0"/>
                          </a:solidFill>
                          <a:latin typeface="+mn-lt"/>
                          <a:ea typeface="+mn-ea"/>
                          <a:cs typeface="+mn-cs"/>
                        </a:rPr>
                        <a:t>DOB</a:t>
                      </a:r>
                      <a:r>
                        <a:rPr lang="en-US" sz="2400" b="1" kern="1200" dirty="0">
                          <a:solidFill>
                            <a:schemeClr val="tx1"/>
                          </a:solidFill>
                          <a:latin typeface="+mn-lt"/>
                          <a:ea typeface="+mn-ea"/>
                          <a:cs typeface="+mn-cs"/>
                        </a:rPr>
                        <a:t>) &lt;=1982</a:t>
                      </a:r>
                    </a:p>
                    <a:p>
                      <a:r>
                        <a:rPr lang="en-US" sz="2400" b="1" kern="1200" dirty="0">
                          <a:solidFill>
                            <a:srgbClr val="0070C0"/>
                          </a:solidFill>
                          <a:latin typeface="+mn-lt"/>
                          <a:ea typeface="+mn-ea"/>
                          <a:cs typeface="+mn-cs"/>
                        </a:rPr>
                        <a:t>UNION ALL</a:t>
                      </a:r>
                    </a:p>
                    <a:p>
                      <a:r>
                        <a:rPr lang="en-US" sz="2400" b="1" kern="1200" dirty="0">
                          <a:solidFill>
                            <a:srgbClr val="0070C0"/>
                          </a:solidFill>
                          <a:latin typeface="+mn-lt"/>
                          <a:ea typeface="+mn-ea"/>
                          <a:cs typeface="+mn-cs"/>
                        </a:rPr>
                        <a:t>SELECT </a:t>
                      </a:r>
                      <a:r>
                        <a:rPr lang="en-US" sz="2400" b="1" kern="1200" dirty="0">
                          <a:solidFill>
                            <a:schemeClr val="tx1"/>
                          </a:solidFill>
                          <a:latin typeface="+mn-lt"/>
                          <a:ea typeface="+mn-ea"/>
                          <a:cs typeface="+mn-cs"/>
                        </a:rPr>
                        <a:t> </a:t>
                      </a:r>
                      <a:r>
                        <a:rPr lang="en-US" sz="2400" b="1" kern="1200" dirty="0" err="1">
                          <a:solidFill>
                            <a:srgbClr val="7030A0"/>
                          </a:solidFill>
                          <a:latin typeface="+mn-lt"/>
                          <a:ea typeface="+mn-ea"/>
                          <a:cs typeface="+mn-cs"/>
                        </a:rPr>
                        <a:t>CustomerId</a:t>
                      </a:r>
                      <a:r>
                        <a:rPr lang="en-US" sz="2400" b="1" kern="1200" dirty="0">
                          <a:solidFill>
                            <a:srgbClr val="7030A0"/>
                          </a:solidFill>
                          <a:latin typeface="+mn-lt"/>
                          <a:ea typeface="+mn-ea"/>
                          <a:cs typeface="+mn-cs"/>
                        </a:rPr>
                        <a:t>, Name, </a:t>
                      </a:r>
                      <a:r>
                        <a:rPr lang="en-US" sz="2400" b="1" kern="1200" dirty="0" err="1">
                          <a:solidFill>
                            <a:srgbClr val="7030A0"/>
                          </a:solidFill>
                          <a:latin typeface="+mn-lt"/>
                          <a:ea typeface="+mn-ea"/>
                          <a:cs typeface="+mn-cs"/>
                        </a:rPr>
                        <a:t>LimitAmount</a:t>
                      </a:r>
                      <a:r>
                        <a:rPr lang="en-US" sz="2400" b="1" kern="1200" dirty="0">
                          <a:solidFill>
                            <a:srgbClr val="7030A0"/>
                          </a:solidFill>
                          <a:latin typeface="+mn-lt"/>
                          <a:ea typeface="+mn-ea"/>
                          <a:cs typeface="+mn-cs"/>
                        </a:rPr>
                        <a:t>, DOB</a:t>
                      </a:r>
                    </a:p>
                    <a:p>
                      <a:r>
                        <a:rPr lang="en-US" sz="2400" b="1" kern="1200" dirty="0">
                          <a:solidFill>
                            <a:srgbClr val="0070C0"/>
                          </a:solidFill>
                          <a:latin typeface="+mn-lt"/>
                          <a:ea typeface="+mn-ea"/>
                          <a:cs typeface="+mn-cs"/>
                        </a:rPr>
                        <a:t>FROM </a:t>
                      </a:r>
                      <a:r>
                        <a:rPr lang="en-US" sz="2400" b="1" kern="1200" dirty="0">
                          <a:solidFill>
                            <a:srgbClr val="7030A0"/>
                          </a:solidFill>
                          <a:latin typeface="+mn-lt"/>
                          <a:ea typeface="+mn-ea"/>
                          <a:cs typeface="+mn-cs"/>
                        </a:rPr>
                        <a:t>Customers</a:t>
                      </a:r>
                    </a:p>
                    <a:p>
                      <a:r>
                        <a:rPr lang="en-US" sz="2400" b="1" kern="1200" dirty="0">
                          <a:solidFill>
                            <a:srgbClr val="0070C0"/>
                          </a:solidFill>
                          <a:latin typeface="+mn-lt"/>
                          <a:ea typeface="+mn-ea"/>
                          <a:cs typeface="+mn-cs"/>
                        </a:rPr>
                        <a:t>WHERE </a:t>
                      </a:r>
                      <a:r>
                        <a:rPr lang="en-US" sz="2400" b="1" kern="1200" dirty="0">
                          <a:solidFill>
                            <a:srgbClr val="7030A0"/>
                          </a:solidFill>
                          <a:latin typeface="+mn-lt"/>
                          <a:ea typeface="+mn-ea"/>
                          <a:cs typeface="+mn-cs"/>
                        </a:rPr>
                        <a:t>Name</a:t>
                      </a:r>
                      <a:r>
                        <a:rPr lang="en-US" sz="2400" b="1" kern="1200" dirty="0">
                          <a:solidFill>
                            <a:schemeClr val="tx1"/>
                          </a:solidFill>
                          <a:latin typeface="+mn-lt"/>
                          <a:ea typeface="+mn-ea"/>
                          <a:cs typeface="+mn-cs"/>
                        </a:rPr>
                        <a:t> </a:t>
                      </a:r>
                      <a:r>
                        <a:rPr lang="en-US" sz="2400" b="1" kern="1200" dirty="0">
                          <a:solidFill>
                            <a:srgbClr val="0070C0"/>
                          </a:solidFill>
                          <a:latin typeface="+mn-lt"/>
                          <a:ea typeface="+mn-ea"/>
                          <a:cs typeface="+mn-cs"/>
                        </a:rPr>
                        <a:t>LIKE</a:t>
                      </a:r>
                      <a:r>
                        <a:rPr lang="en-US" sz="2400" b="1" kern="1200" dirty="0">
                          <a:solidFill>
                            <a:schemeClr val="tx1"/>
                          </a:solidFill>
                          <a:latin typeface="+mn-lt"/>
                          <a:ea typeface="+mn-ea"/>
                          <a:cs typeface="+mn-cs"/>
                        </a:rPr>
                        <a:t> ‘%</a:t>
                      </a:r>
                      <a:r>
                        <a:rPr lang="en-US" sz="2400" b="1" kern="1200" dirty="0" err="1">
                          <a:solidFill>
                            <a:schemeClr val="tx1"/>
                          </a:solidFill>
                          <a:latin typeface="+mn-lt"/>
                          <a:ea typeface="+mn-ea"/>
                          <a:cs typeface="+mn-cs"/>
                        </a:rPr>
                        <a:t>sh</a:t>
                      </a:r>
                      <a:r>
                        <a:rPr lang="en-US" sz="2400" b="1" kern="1200" dirty="0">
                          <a:solidFill>
                            <a:schemeClr val="tx1"/>
                          </a:solidFill>
                          <a:latin typeface="+mn-lt"/>
                          <a:ea typeface="+mn-ea"/>
                          <a:cs typeface="+mn-cs"/>
                        </a:rPr>
                        <a:t>%'</a:t>
                      </a:r>
                    </a:p>
                    <a:p>
                      <a:r>
                        <a:rPr lang="en-US" sz="2400" b="1" kern="1200" dirty="0">
                          <a:solidFill>
                            <a:schemeClr val="tx1"/>
                          </a:solidFill>
                          <a:latin typeface="+mn-lt"/>
                          <a:ea typeface="+mn-ea"/>
                          <a:cs typeface="+mn-cs"/>
                        </a:rPr>
                        <a:t>   </a:t>
                      </a: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3655522214"/>
              </p:ext>
            </p:extLst>
          </p:nvPr>
        </p:nvGraphicFramePr>
        <p:xfrm>
          <a:off x="608076" y="587436"/>
          <a:ext cx="11259312" cy="1188720"/>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724902">
                <a:tc>
                  <a:txBody>
                    <a:bodyPr/>
                    <a:lstStyle/>
                    <a:p>
                      <a:r>
                        <a:rPr lang="en-US" sz="2400" b="0" i="0" kern="1200" dirty="0">
                          <a:solidFill>
                            <a:schemeClr val="tx1"/>
                          </a:solidFill>
                          <a:effectLst/>
                          <a:latin typeface="+mn-lt"/>
                          <a:ea typeface="+mn-ea"/>
                          <a:cs typeface="+mn-cs"/>
                        </a:rPr>
                        <a:t>Used to combine the results of two or more SELECT statements</a:t>
                      </a:r>
                    </a:p>
                    <a:p>
                      <a:r>
                        <a:rPr lang="en-US" sz="2400" b="0" dirty="0">
                          <a:solidFill>
                            <a:schemeClr val="tx1"/>
                          </a:solidFill>
                        </a:rPr>
                        <a:t>The same number of columns selected</a:t>
                      </a:r>
                    </a:p>
                    <a:p>
                      <a:r>
                        <a:rPr lang="en-US" sz="2400" b="0" dirty="0">
                          <a:solidFill>
                            <a:schemeClr val="tx1"/>
                          </a:solidFill>
                        </a:rPr>
                        <a:t>The same data type of columns</a:t>
                      </a: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3572866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SUB QUERY</a:t>
            </a:r>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4196279531"/>
              </p:ext>
            </p:extLst>
          </p:nvPr>
        </p:nvGraphicFramePr>
        <p:xfrm>
          <a:off x="608076" y="1714500"/>
          <a:ext cx="10975848" cy="7040880"/>
        </p:xfrm>
        <a:graphic>
          <a:graphicData uri="http://schemas.openxmlformats.org/drawingml/2006/table">
            <a:tbl>
              <a:tblPr firstRow="1" bandRow="1">
                <a:tableStyleId>{5C22544A-7EE6-4342-B048-85BDC9FD1C3A}</a:tableStyleId>
              </a:tblPr>
              <a:tblGrid>
                <a:gridCol w="5022411">
                  <a:extLst>
                    <a:ext uri="{9D8B030D-6E8A-4147-A177-3AD203B41FA5}">
                      <a16:colId xmlns:a16="http://schemas.microsoft.com/office/drawing/2014/main" val="4228604360"/>
                    </a:ext>
                  </a:extLst>
                </a:gridCol>
                <a:gridCol w="5953437">
                  <a:extLst>
                    <a:ext uri="{9D8B030D-6E8A-4147-A177-3AD203B41FA5}">
                      <a16:colId xmlns:a16="http://schemas.microsoft.com/office/drawing/2014/main" val="1522212779"/>
                    </a:ext>
                  </a:extLst>
                </a:gridCol>
              </a:tblGrid>
              <a:tr h="5048362">
                <a:tc>
                  <a:txBody>
                    <a:bodyPr/>
                    <a:lstStyle/>
                    <a:p>
                      <a:pPr algn="l"/>
                      <a:r>
                        <a:rPr lang="en-US" sz="2400" b="1" kern="1200" dirty="0">
                          <a:solidFill>
                            <a:schemeClr val="tx1"/>
                          </a:solidFill>
                          <a:latin typeface="+mn-lt"/>
                          <a:ea typeface="+mn-ea"/>
                          <a:cs typeface="+mn-cs"/>
                        </a:rPr>
                        <a:t>Syntax:</a:t>
                      </a:r>
                    </a:p>
                    <a:p>
                      <a:pPr algn="l"/>
                      <a:r>
                        <a:rPr lang="en-US" sz="2400" b="1" kern="1200" dirty="0">
                          <a:solidFill>
                            <a:srgbClr val="0070C0"/>
                          </a:solidFill>
                          <a:latin typeface="+mn-lt"/>
                          <a:ea typeface="+mn-ea"/>
                          <a:cs typeface="+mn-cs"/>
                        </a:rPr>
                        <a:t>SELECT </a:t>
                      </a:r>
                      <a:r>
                        <a:rPr lang="en-US" sz="2400" b="1" kern="1200" dirty="0">
                          <a:solidFill>
                            <a:srgbClr val="7030A0"/>
                          </a:solidFill>
                          <a:latin typeface="+mn-lt"/>
                          <a:ea typeface="+mn-ea"/>
                          <a:cs typeface="+mn-cs"/>
                        </a:rPr>
                        <a:t>column_name1 </a:t>
                      </a:r>
                      <a:r>
                        <a:rPr lang="en-US" sz="2400" b="1" kern="1200" dirty="0">
                          <a:solidFill>
                            <a:srgbClr val="0070C0"/>
                          </a:solidFill>
                          <a:latin typeface="+mn-lt"/>
                          <a:ea typeface="+mn-ea"/>
                          <a:cs typeface="+mn-cs"/>
                        </a:rPr>
                        <a:t>, </a:t>
                      </a:r>
                      <a:r>
                        <a:rPr lang="en-US" sz="2400" b="1" kern="1200" dirty="0">
                          <a:solidFill>
                            <a:srgbClr val="7030A0"/>
                          </a:solidFill>
                          <a:latin typeface="+mn-lt"/>
                          <a:ea typeface="+mn-ea"/>
                          <a:cs typeface="+mn-cs"/>
                        </a:rPr>
                        <a:t>column_name2</a:t>
                      </a:r>
                      <a:r>
                        <a:rPr lang="en-US" sz="2400" b="1" kern="1200" dirty="0">
                          <a:solidFill>
                            <a:srgbClr val="0070C0"/>
                          </a:solidFill>
                          <a:latin typeface="+mn-lt"/>
                          <a:ea typeface="+mn-ea"/>
                          <a:cs typeface="+mn-cs"/>
                        </a:rPr>
                        <a:t>,…</a:t>
                      </a:r>
                    </a:p>
                    <a:p>
                      <a:pPr algn="l"/>
                      <a:r>
                        <a:rPr lang="en-US" sz="2400" b="1" kern="1200" dirty="0">
                          <a:solidFill>
                            <a:srgbClr val="0070C0"/>
                          </a:solidFill>
                          <a:latin typeface="+mn-lt"/>
                          <a:ea typeface="+mn-ea"/>
                          <a:cs typeface="+mn-cs"/>
                        </a:rPr>
                        <a:t>FROM  </a:t>
                      </a:r>
                      <a:r>
                        <a:rPr lang="en-US" sz="2400" b="1" kern="1200" dirty="0">
                          <a:solidFill>
                            <a:srgbClr val="7030A0"/>
                          </a:solidFill>
                          <a:latin typeface="+mn-lt"/>
                          <a:ea typeface="+mn-ea"/>
                          <a:cs typeface="+mn-cs"/>
                        </a:rPr>
                        <a:t>table1</a:t>
                      </a:r>
                    </a:p>
                    <a:p>
                      <a:pPr algn="l"/>
                      <a:r>
                        <a:rPr lang="en-US" sz="2400" b="1" kern="1200" dirty="0">
                          <a:solidFill>
                            <a:srgbClr val="0070C0"/>
                          </a:solidFill>
                          <a:latin typeface="+mn-lt"/>
                          <a:ea typeface="+mn-ea"/>
                          <a:cs typeface="+mn-cs"/>
                        </a:rPr>
                        <a:t>WHERE  </a:t>
                      </a:r>
                      <a:r>
                        <a:rPr lang="en-US" sz="2400" b="1" kern="1200" dirty="0" err="1">
                          <a:solidFill>
                            <a:srgbClr val="7030A0"/>
                          </a:solidFill>
                          <a:latin typeface="+mn-lt"/>
                          <a:ea typeface="+mn-ea"/>
                          <a:cs typeface="+mn-cs"/>
                        </a:rPr>
                        <a:t>column_name</a:t>
                      </a:r>
                      <a:r>
                        <a:rPr lang="en-US" sz="2400" b="1" kern="1200" dirty="0">
                          <a:solidFill>
                            <a:srgbClr val="0070C0"/>
                          </a:solidFill>
                          <a:latin typeface="+mn-lt"/>
                          <a:ea typeface="+mn-ea"/>
                          <a:cs typeface="+mn-cs"/>
                        </a:rPr>
                        <a:t> </a:t>
                      </a:r>
                      <a:r>
                        <a:rPr lang="en-US" sz="2400" b="1" kern="1200" dirty="0">
                          <a:solidFill>
                            <a:schemeClr val="tx1"/>
                          </a:solidFill>
                          <a:effectLst/>
                          <a:latin typeface="+mn-lt"/>
                          <a:ea typeface="+mn-ea"/>
                          <a:cs typeface="+mn-cs"/>
                        </a:rPr>
                        <a:t>OPERATOR</a:t>
                      </a:r>
                    </a:p>
                    <a:p>
                      <a:pPr algn="l"/>
                      <a:r>
                        <a:rPr lang="en-US" sz="2400" b="1" kern="1200" dirty="0">
                          <a:solidFill>
                            <a:srgbClr val="0070C0"/>
                          </a:solidFill>
                          <a:latin typeface="+mn-lt"/>
                          <a:ea typeface="+mn-ea"/>
                          <a:cs typeface="+mn-cs"/>
                        </a:rPr>
                        <a:t>   (SELECT </a:t>
                      </a:r>
                      <a:r>
                        <a:rPr lang="en-US" sz="2400" b="1" kern="1200" dirty="0">
                          <a:solidFill>
                            <a:srgbClr val="7030A0"/>
                          </a:solidFill>
                          <a:latin typeface="+mn-lt"/>
                          <a:ea typeface="+mn-ea"/>
                          <a:cs typeface="+mn-cs"/>
                        </a:rPr>
                        <a:t>column_name1 </a:t>
                      </a:r>
                      <a:r>
                        <a:rPr lang="en-US" sz="2400" b="1" kern="1200" dirty="0">
                          <a:solidFill>
                            <a:srgbClr val="0070C0"/>
                          </a:solidFill>
                          <a:latin typeface="+mn-lt"/>
                          <a:ea typeface="+mn-ea"/>
                          <a:cs typeface="+mn-cs"/>
                        </a:rPr>
                        <a:t>, </a:t>
                      </a:r>
                      <a:r>
                        <a:rPr lang="en-US" sz="2400" b="1" kern="1200" dirty="0">
                          <a:solidFill>
                            <a:srgbClr val="7030A0"/>
                          </a:solidFill>
                          <a:latin typeface="+mn-lt"/>
                          <a:ea typeface="+mn-ea"/>
                          <a:cs typeface="+mn-cs"/>
                        </a:rPr>
                        <a:t>column_name2</a:t>
                      </a:r>
                    </a:p>
                    <a:p>
                      <a:pPr algn="l"/>
                      <a:r>
                        <a:rPr lang="en-US" sz="2400" b="1" kern="1200" dirty="0">
                          <a:solidFill>
                            <a:srgbClr val="0070C0"/>
                          </a:solidFill>
                          <a:latin typeface="+mn-lt"/>
                          <a:ea typeface="+mn-ea"/>
                          <a:cs typeface="+mn-cs"/>
                        </a:rPr>
                        <a:t>   FROM </a:t>
                      </a:r>
                      <a:r>
                        <a:rPr lang="en-US" sz="2400" b="1" kern="1200" dirty="0">
                          <a:solidFill>
                            <a:srgbClr val="7030A0"/>
                          </a:solidFill>
                          <a:latin typeface="+mn-lt"/>
                          <a:ea typeface="+mn-ea"/>
                          <a:cs typeface="+mn-cs"/>
                        </a:rPr>
                        <a:t>table1</a:t>
                      </a:r>
                    </a:p>
                    <a:p>
                      <a:pPr algn="l"/>
                      <a:r>
                        <a:rPr lang="en-US" sz="2400" b="1" kern="1200" dirty="0">
                          <a:solidFill>
                            <a:srgbClr val="0070C0"/>
                          </a:solidFill>
                          <a:latin typeface="+mn-lt"/>
                          <a:ea typeface="+mn-ea"/>
                          <a:cs typeface="+mn-cs"/>
                        </a:rPr>
                        <a:t>   WHERE [condition]</a:t>
                      </a:r>
                    </a:p>
                    <a:p>
                      <a:pPr algn="l"/>
                      <a:r>
                        <a:rPr lang="en-US" sz="2400" b="1" kern="1200" dirty="0">
                          <a:solidFill>
                            <a:srgbClr val="0070C0"/>
                          </a:solidFill>
                          <a:latin typeface="+mn-lt"/>
                          <a:ea typeface="+mn-ea"/>
                          <a:cs typeface="+mn-cs"/>
                        </a:rPr>
                        <a:t>  )</a:t>
                      </a:r>
                      <a:endParaRPr lang="en-US" sz="2400" b="1" kern="1200" dirty="0">
                        <a:solidFill>
                          <a:schemeClr val="tx1"/>
                        </a:solidFill>
                        <a:latin typeface="+mn-lt"/>
                        <a:ea typeface="+mn-ea"/>
                        <a:cs typeface="+mn-cs"/>
                      </a:endParaRP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SELECT * </a:t>
                      </a:r>
                    </a:p>
                    <a:p>
                      <a:r>
                        <a:rPr lang="en-US" sz="2400" b="1" kern="1200" dirty="0">
                          <a:solidFill>
                            <a:srgbClr val="0070C0"/>
                          </a:solidFill>
                          <a:latin typeface="+mn-lt"/>
                          <a:ea typeface="+mn-ea"/>
                          <a:cs typeface="+mn-cs"/>
                        </a:rPr>
                        <a:t>   FROM </a:t>
                      </a:r>
                      <a:r>
                        <a:rPr lang="en-US" sz="2400" b="1" kern="1200" dirty="0">
                          <a:solidFill>
                            <a:srgbClr val="7030A0"/>
                          </a:solidFill>
                          <a:latin typeface="+mn-lt"/>
                          <a:ea typeface="+mn-ea"/>
                          <a:cs typeface="+mn-cs"/>
                        </a:rPr>
                        <a:t>Customers</a:t>
                      </a:r>
                      <a:r>
                        <a:rPr lang="en-US" sz="2400" b="1" kern="1200" dirty="0">
                          <a:solidFill>
                            <a:srgbClr val="0070C0"/>
                          </a:solidFill>
                          <a:latin typeface="+mn-lt"/>
                          <a:ea typeface="+mn-ea"/>
                          <a:cs typeface="+mn-cs"/>
                        </a:rPr>
                        <a:t> </a:t>
                      </a:r>
                    </a:p>
                    <a:p>
                      <a:r>
                        <a:rPr lang="en-US" sz="2400" b="1" kern="1200" dirty="0">
                          <a:solidFill>
                            <a:srgbClr val="0070C0"/>
                          </a:solidFill>
                          <a:latin typeface="+mn-lt"/>
                          <a:ea typeface="+mn-ea"/>
                          <a:cs typeface="+mn-cs"/>
                        </a:rPr>
                        <a:t>   WHERE </a:t>
                      </a:r>
                      <a:r>
                        <a:rPr lang="en-US" sz="2400" b="1" kern="1200" dirty="0" err="1">
                          <a:solidFill>
                            <a:srgbClr val="7030A0"/>
                          </a:solidFill>
                          <a:latin typeface="+mn-lt"/>
                          <a:ea typeface="+mn-ea"/>
                          <a:cs typeface="+mn-cs"/>
                        </a:rPr>
                        <a:t>CustomerId</a:t>
                      </a:r>
                      <a:r>
                        <a:rPr lang="en-US" sz="2400" b="1" kern="1200" dirty="0">
                          <a:solidFill>
                            <a:srgbClr val="7030A0"/>
                          </a:solidFill>
                          <a:latin typeface="+mn-lt"/>
                          <a:ea typeface="+mn-ea"/>
                          <a:cs typeface="+mn-cs"/>
                        </a:rPr>
                        <a:t> </a:t>
                      </a:r>
                      <a:r>
                        <a:rPr lang="en-US" sz="2400" b="1" kern="1200" dirty="0">
                          <a:solidFill>
                            <a:srgbClr val="0070C0"/>
                          </a:solidFill>
                          <a:latin typeface="+mn-lt"/>
                          <a:ea typeface="+mn-ea"/>
                          <a:cs typeface="+mn-cs"/>
                        </a:rPr>
                        <a:t>IN (SELECT </a:t>
                      </a:r>
                      <a:r>
                        <a:rPr lang="en-US" sz="2400" b="1" kern="1200" dirty="0" err="1">
                          <a:solidFill>
                            <a:srgbClr val="7030A0"/>
                          </a:solidFill>
                          <a:latin typeface="+mn-lt"/>
                          <a:ea typeface="+mn-ea"/>
                          <a:cs typeface="+mn-cs"/>
                        </a:rPr>
                        <a:t>CustomerId</a:t>
                      </a:r>
                      <a:r>
                        <a:rPr lang="en-US" sz="2400" b="1" kern="1200" dirty="0">
                          <a:solidFill>
                            <a:srgbClr val="7030A0"/>
                          </a:solidFill>
                          <a:latin typeface="+mn-lt"/>
                          <a:ea typeface="+mn-ea"/>
                          <a:cs typeface="+mn-cs"/>
                        </a:rPr>
                        <a:t> </a:t>
                      </a:r>
                    </a:p>
                    <a:p>
                      <a:r>
                        <a:rPr lang="en-US" sz="2400" b="1" kern="1200" dirty="0">
                          <a:solidFill>
                            <a:srgbClr val="0070C0"/>
                          </a:solidFill>
                          <a:latin typeface="+mn-lt"/>
                          <a:ea typeface="+mn-ea"/>
                          <a:cs typeface="+mn-cs"/>
                        </a:rPr>
                        <a:t>         FROM </a:t>
                      </a:r>
                      <a:r>
                        <a:rPr lang="en-US" sz="2400" b="1" kern="1200" dirty="0">
                          <a:solidFill>
                            <a:srgbClr val="7030A0"/>
                          </a:solidFill>
                          <a:latin typeface="+mn-lt"/>
                          <a:ea typeface="+mn-ea"/>
                          <a:cs typeface="+mn-cs"/>
                        </a:rPr>
                        <a:t>Customers</a:t>
                      </a:r>
                    </a:p>
                    <a:p>
                      <a:r>
                        <a:rPr lang="en-US" sz="2400" b="1" kern="1200" dirty="0">
                          <a:solidFill>
                            <a:srgbClr val="0070C0"/>
                          </a:solidFill>
                          <a:latin typeface="+mn-lt"/>
                          <a:ea typeface="+mn-ea"/>
                          <a:cs typeface="+mn-cs"/>
                        </a:rPr>
                        <a:t>         WHERE </a:t>
                      </a:r>
                      <a:r>
                        <a:rPr lang="en-US" sz="2400" b="1" kern="1200" dirty="0" err="1">
                          <a:solidFill>
                            <a:srgbClr val="7030A0"/>
                          </a:solidFill>
                          <a:latin typeface="+mn-lt"/>
                          <a:ea typeface="+mn-ea"/>
                          <a:cs typeface="+mn-cs"/>
                        </a:rPr>
                        <a:t>LimitAmount</a:t>
                      </a:r>
                      <a:r>
                        <a:rPr lang="en-US" sz="2400" b="1" kern="1200" dirty="0">
                          <a:solidFill>
                            <a:srgbClr val="0070C0"/>
                          </a:solidFill>
                          <a:latin typeface="+mn-lt"/>
                          <a:ea typeface="+mn-ea"/>
                          <a:cs typeface="+mn-cs"/>
                        </a:rPr>
                        <a:t> &gt; 4500)</a:t>
                      </a:r>
                    </a:p>
                    <a:p>
                      <a:endParaRPr lang="en-US" sz="2400" b="1" kern="1200" dirty="0">
                        <a:solidFill>
                          <a:srgbClr val="0070C0"/>
                        </a:solidFill>
                        <a:latin typeface="+mn-lt"/>
                        <a:ea typeface="+mn-ea"/>
                        <a:cs typeface="+mn-cs"/>
                      </a:endParaRPr>
                    </a:p>
                    <a:p>
                      <a:r>
                        <a:rPr lang="en-US" sz="2400" b="1" kern="1200" dirty="0">
                          <a:solidFill>
                            <a:srgbClr val="0070C0"/>
                          </a:solidFill>
                          <a:latin typeface="+mn-lt"/>
                          <a:ea typeface="+mn-ea"/>
                          <a:cs typeface="+mn-cs"/>
                        </a:rPr>
                        <a:t>SELECT * </a:t>
                      </a:r>
                    </a:p>
                    <a:p>
                      <a:r>
                        <a:rPr lang="en-US" sz="2400" b="1" kern="1200" dirty="0">
                          <a:solidFill>
                            <a:srgbClr val="0070C0"/>
                          </a:solidFill>
                          <a:latin typeface="+mn-lt"/>
                          <a:ea typeface="+mn-ea"/>
                          <a:cs typeface="+mn-cs"/>
                        </a:rPr>
                        <a:t>   FROM </a:t>
                      </a:r>
                      <a:r>
                        <a:rPr lang="en-US" sz="2400" b="1" kern="1200" dirty="0">
                          <a:solidFill>
                            <a:srgbClr val="7030A0"/>
                          </a:solidFill>
                          <a:latin typeface="+mn-lt"/>
                          <a:ea typeface="+mn-ea"/>
                          <a:cs typeface="+mn-cs"/>
                        </a:rPr>
                        <a:t>Customers</a:t>
                      </a:r>
                      <a:r>
                        <a:rPr lang="en-US" sz="2400" b="1" kern="1200" dirty="0">
                          <a:solidFill>
                            <a:srgbClr val="0070C0"/>
                          </a:solidFill>
                          <a:latin typeface="+mn-lt"/>
                          <a:ea typeface="+mn-ea"/>
                          <a:cs typeface="+mn-cs"/>
                        </a:rPr>
                        <a:t> </a:t>
                      </a:r>
                    </a:p>
                    <a:p>
                      <a:r>
                        <a:rPr lang="en-US" sz="2400" b="1" kern="1200" dirty="0">
                          <a:solidFill>
                            <a:srgbClr val="0070C0"/>
                          </a:solidFill>
                          <a:latin typeface="+mn-lt"/>
                          <a:ea typeface="+mn-ea"/>
                          <a:cs typeface="+mn-cs"/>
                        </a:rPr>
                        <a:t>   WHERE </a:t>
                      </a:r>
                      <a:r>
                        <a:rPr lang="en-US" sz="2400" b="1" kern="1200" dirty="0" err="1">
                          <a:solidFill>
                            <a:srgbClr val="7030A0"/>
                          </a:solidFill>
                          <a:latin typeface="+mn-lt"/>
                          <a:ea typeface="+mn-ea"/>
                          <a:cs typeface="+mn-cs"/>
                        </a:rPr>
                        <a:t>LimitAmount</a:t>
                      </a:r>
                      <a:r>
                        <a:rPr lang="en-US" sz="2400" b="1" kern="1200" dirty="0">
                          <a:solidFill>
                            <a:srgbClr val="0070C0"/>
                          </a:solidFill>
                          <a:latin typeface="+mn-lt"/>
                          <a:ea typeface="+mn-ea"/>
                          <a:cs typeface="+mn-cs"/>
                        </a:rPr>
                        <a:t> = (SELECT </a:t>
                      </a:r>
                      <a:r>
                        <a:rPr lang="en-US" sz="2400" b="1" kern="1200" dirty="0" err="1">
                          <a:solidFill>
                            <a:srgbClr val="7030A0"/>
                          </a:solidFill>
                          <a:latin typeface="+mn-lt"/>
                          <a:ea typeface="+mn-ea"/>
                          <a:cs typeface="+mn-cs"/>
                        </a:rPr>
                        <a:t>LimitAmount</a:t>
                      </a:r>
                      <a:endParaRPr lang="en-US" sz="2400" b="1" kern="1200" dirty="0">
                        <a:solidFill>
                          <a:srgbClr val="7030A0"/>
                        </a:solidFill>
                        <a:latin typeface="+mn-lt"/>
                        <a:ea typeface="+mn-ea"/>
                        <a:cs typeface="+mn-cs"/>
                      </a:endParaRPr>
                    </a:p>
                    <a:p>
                      <a:r>
                        <a:rPr lang="en-US" sz="2400" b="1" kern="1200" dirty="0">
                          <a:solidFill>
                            <a:srgbClr val="0070C0"/>
                          </a:solidFill>
                          <a:latin typeface="+mn-lt"/>
                          <a:ea typeface="+mn-ea"/>
                          <a:cs typeface="+mn-cs"/>
                        </a:rPr>
                        <a:t>         FROM </a:t>
                      </a:r>
                      <a:r>
                        <a:rPr lang="en-US" sz="2400" b="1" kern="1200" dirty="0">
                          <a:solidFill>
                            <a:srgbClr val="7030A0"/>
                          </a:solidFill>
                          <a:latin typeface="+mn-lt"/>
                          <a:ea typeface="+mn-ea"/>
                          <a:cs typeface="+mn-cs"/>
                        </a:rPr>
                        <a:t>Customers</a:t>
                      </a:r>
                    </a:p>
                    <a:p>
                      <a:r>
                        <a:rPr lang="en-US" sz="2400" b="1" kern="1200" dirty="0">
                          <a:solidFill>
                            <a:srgbClr val="0070C0"/>
                          </a:solidFill>
                          <a:latin typeface="+mn-lt"/>
                          <a:ea typeface="+mn-ea"/>
                          <a:cs typeface="+mn-cs"/>
                        </a:rPr>
                        <a:t>         WHERE DOB = </a:t>
                      </a:r>
                      <a:r>
                        <a:rPr lang="en-US" sz="2400" b="1" kern="1200" dirty="0">
                          <a:solidFill>
                            <a:srgbClr val="00B050"/>
                          </a:solidFill>
                          <a:latin typeface="+mn-lt"/>
                          <a:ea typeface="+mn-ea"/>
                          <a:cs typeface="+mn-cs"/>
                        </a:rPr>
                        <a:t>Convert</a:t>
                      </a:r>
                      <a:r>
                        <a:rPr lang="en-US" sz="2400" b="1" kern="1200" dirty="0">
                          <a:solidFill>
                            <a:srgbClr val="0070C0"/>
                          </a:solidFill>
                          <a:latin typeface="+mn-lt"/>
                          <a:ea typeface="+mn-ea"/>
                          <a:cs typeface="+mn-cs"/>
                        </a:rPr>
                        <a:t>(datetime, ‘1982-05-05'))</a:t>
                      </a:r>
                    </a:p>
                    <a:p>
                      <a:r>
                        <a:rPr lang="en-US" sz="2400" b="1" kern="1200" dirty="0">
                          <a:solidFill>
                            <a:srgbClr val="0070C0"/>
                          </a:solidFill>
                          <a:latin typeface="+mn-lt"/>
                          <a:ea typeface="+mn-ea"/>
                          <a:cs typeface="+mn-cs"/>
                        </a:rPr>
                        <a:t>		 </a:t>
                      </a:r>
                    </a:p>
                    <a:p>
                      <a:endParaRPr lang="en-US" sz="2400" b="1" kern="1200" dirty="0">
                        <a:solidFill>
                          <a:srgbClr val="0070C0"/>
                        </a:solidFill>
                        <a:latin typeface="+mn-lt"/>
                        <a:ea typeface="+mn-ea"/>
                        <a:cs typeface="+mn-cs"/>
                      </a:endParaRPr>
                    </a:p>
                    <a:p>
                      <a:r>
                        <a:rPr lang="en-US" sz="2400" b="1" kern="1200" dirty="0">
                          <a:solidFill>
                            <a:srgbClr val="0070C0"/>
                          </a:solidFill>
                          <a:latin typeface="+mn-lt"/>
                          <a:ea typeface="+mn-ea"/>
                          <a:cs typeface="+mn-cs"/>
                        </a:rPr>
                        <a:t> </a:t>
                      </a:r>
                    </a:p>
                    <a:p>
                      <a:r>
                        <a:rPr lang="en-US" sz="2400" b="1" kern="1200" dirty="0">
                          <a:solidFill>
                            <a:schemeClr val="tx1"/>
                          </a:solidFill>
                          <a:latin typeface="+mn-lt"/>
                          <a:ea typeface="+mn-ea"/>
                          <a:cs typeface="+mn-cs"/>
                        </a:rPr>
                        <a:t>   </a:t>
                      </a: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314464723"/>
              </p:ext>
            </p:extLst>
          </p:nvPr>
        </p:nvGraphicFramePr>
        <p:xfrm>
          <a:off x="608076" y="587436"/>
          <a:ext cx="11259312" cy="822960"/>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724902">
                <a:tc>
                  <a:txBody>
                    <a:bodyPr/>
                    <a:lstStyle/>
                    <a:p>
                      <a:r>
                        <a:rPr lang="en-US" sz="2400" b="0" i="0" kern="1200" dirty="0">
                          <a:solidFill>
                            <a:schemeClr val="tx1"/>
                          </a:solidFill>
                          <a:effectLst/>
                          <a:latin typeface="+mn-lt"/>
                          <a:ea typeface="+mn-ea"/>
                          <a:cs typeface="+mn-cs"/>
                        </a:rPr>
                        <a:t> A Subquery or Inner query or a Nested query is a query within another SQL query and embedded within the WHERE clause</a:t>
                      </a:r>
                      <a:endParaRPr lang="en-US" sz="2400" b="0" dirty="0">
                        <a:solidFill>
                          <a:schemeClr val="tx1"/>
                        </a:solidFill>
                      </a:endParaRP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261550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INNER JOIN</a:t>
            </a:r>
            <a:br>
              <a:rPr lang="en-US" dirty="0"/>
            </a:br>
            <a:br>
              <a:rPr lang="en-US" dirty="0"/>
            </a:br>
            <a:br>
              <a:rPr lang="en-US" dirty="0"/>
            </a:br>
            <a:endParaRPr lang="en-US" dirty="0"/>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377843168"/>
              </p:ext>
            </p:extLst>
          </p:nvPr>
        </p:nvGraphicFramePr>
        <p:xfrm>
          <a:off x="608076" y="1312338"/>
          <a:ext cx="10975848" cy="6711522"/>
        </p:xfrm>
        <a:graphic>
          <a:graphicData uri="http://schemas.openxmlformats.org/drawingml/2006/table">
            <a:tbl>
              <a:tblPr firstRow="1" bandRow="1">
                <a:tableStyleId>{5C22544A-7EE6-4342-B048-85BDC9FD1C3A}</a:tableStyleId>
              </a:tblPr>
              <a:tblGrid>
                <a:gridCol w="5022411">
                  <a:extLst>
                    <a:ext uri="{9D8B030D-6E8A-4147-A177-3AD203B41FA5}">
                      <a16:colId xmlns:a16="http://schemas.microsoft.com/office/drawing/2014/main" val="4228604360"/>
                    </a:ext>
                  </a:extLst>
                </a:gridCol>
                <a:gridCol w="5953437">
                  <a:extLst>
                    <a:ext uri="{9D8B030D-6E8A-4147-A177-3AD203B41FA5}">
                      <a16:colId xmlns:a16="http://schemas.microsoft.com/office/drawing/2014/main" val="1522212779"/>
                    </a:ext>
                  </a:extLst>
                </a:gridCol>
              </a:tblGrid>
              <a:tr h="6711522">
                <a:tc>
                  <a:txBody>
                    <a:bodyPr/>
                    <a:lstStyle/>
                    <a:p>
                      <a:pPr algn="l"/>
                      <a:r>
                        <a:rPr lang="en-US" sz="2400" b="1" kern="1200" dirty="0">
                          <a:solidFill>
                            <a:schemeClr val="tx1"/>
                          </a:solidFill>
                          <a:latin typeface="+mn-lt"/>
                          <a:ea typeface="+mn-ea"/>
                          <a:cs typeface="+mn-cs"/>
                        </a:rPr>
                        <a:t>Syntax:</a:t>
                      </a:r>
                    </a:p>
                    <a:p>
                      <a:pPr algn="l"/>
                      <a:r>
                        <a:rPr lang="en-US" sz="2400" b="1" kern="1200" dirty="0">
                          <a:solidFill>
                            <a:srgbClr val="0070C0"/>
                          </a:solidFill>
                          <a:latin typeface="+mn-lt"/>
                          <a:ea typeface="+mn-ea"/>
                          <a:cs typeface="+mn-cs"/>
                        </a:rPr>
                        <a:t>SELECT </a:t>
                      </a:r>
                      <a:r>
                        <a:rPr lang="en-US" sz="2400" b="1" kern="1200" dirty="0">
                          <a:solidFill>
                            <a:srgbClr val="7030A0"/>
                          </a:solidFill>
                          <a:latin typeface="+mn-lt"/>
                          <a:ea typeface="+mn-ea"/>
                          <a:cs typeface="+mn-cs"/>
                        </a:rPr>
                        <a:t>column_name1</a:t>
                      </a:r>
                      <a:r>
                        <a:rPr lang="en-US" sz="2400" b="1" kern="1200" dirty="0">
                          <a:solidFill>
                            <a:srgbClr val="0070C0"/>
                          </a:solidFill>
                          <a:latin typeface="+mn-lt"/>
                          <a:ea typeface="+mn-ea"/>
                          <a:cs typeface="+mn-cs"/>
                        </a:rPr>
                        <a:t>, </a:t>
                      </a:r>
                      <a:r>
                        <a:rPr lang="en-US" sz="2400" b="1" kern="1200" dirty="0">
                          <a:solidFill>
                            <a:srgbClr val="7030A0"/>
                          </a:solidFill>
                          <a:latin typeface="+mn-lt"/>
                          <a:ea typeface="+mn-ea"/>
                          <a:cs typeface="+mn-cs"/>
                        </a:rPr>
                        <a:t>column_name2</a:t>
                      </a:r>
                    </a:p>
                    <a:p>
                      <a:pPr algn="l"/>
                      <a:r>
                        <a:rPr lang="en-US" sz="2400" b="1" kern="1200" dirty="0">
                          <a:solidFill>
                            <a:srgbClr val="0070C0"/>
                          </a:solidFill>
                          <a:latin typeface="+mn-lt"/>
                          <a:ea typeface="+mn-ea"/>
                          <a:cs typeface="+mn-cs"/>
                        </a:rPr>
                        <a:t>FROM </a:t>
                      </a:r>
                      <a:r>
                        <a:rPr lang="en-US" sz="2400" b="1" kern="1200" dirty="0">
                          <a:solidFill>
                            <a:srgbClr val="7030A0"/>
                          </a:solidFill>
                          <a:latin typeface="+mn-lt"/>
                          <a:ea typeface="+mn-ea"/>
                          <a:cs typeface="+mn-cs"/>
                        </a:rPr>
                        <a:t>table_name1</a:t>
                      </a:r>
                    </a:p>
                    <a:p>
                      <a:pPr algn="l"/>
                      <a:r>
                        <a:rPr lang="en-US" sz="2400" b="1" kern="1200" dirty="0">
                          <a:solidFill>
                            <a:srgbClr val="0070C0"/>
                          </a:solidFill>
                          <a:latin typeface="+mn-lt"/>
                          <a:ea typeface="+mn-ea"/>
                          <a:cs typeface="+mn-cs"/>
                        </a:rPr>
                        <a:t>INNER JOIN </a:t>
                      </a:r>
                      <a:r>
                        <a:rPr lang="en-US" sz="2400" b="1" kern="1200" dirty="0">
                          <a:solidFill>
                            <a:srgbClr val="7030A0"/>
                          </a:solidFill>
                          <a:latin typeface="+mn-lt"/>
                          <a:ea typeface="+mn-ea"/>
                          <a:cs typeface="+mn-cs"/>
                        </a:rPr>
                        <a:t>table_name2</a:t>
                      </a:r>
                    </a:p>
                    <a:p>
                      <a:pPr algn="l"/>
                      <a:r>
                        <a:rPr lang="en-US" sz="2400" b="1" kern="1200" dirty="0">
                          <a:solidFill>
                            <a:srgbClr val="0070C0"/>
                          </a:solidFill>
                          <a:latin typeface="+mn-lt"/>
                          <a:ea typeface="+mn-ea"/>
                          <a:cs typeface="+mn-cs"/>
                        </a:rPr>
                        <a:t>ON </a:t>
                      </a:r>
                      <a:r>
                        <a:rPr lang="en-US" sz="2400" b="1" kern="1200" dirty="0">
                          <a:solidFill>
                            <a:srgbClr val="7030A0"/>
                          </a:solidFill>
                          <a:latin typeface="+mn-lt"/>
                          <a:ea typeface="+mn-ea"/>
                          <a:cs typeface="+mn-cs"/>
                        </a:rPr>
                        <a:t>table_name1</a:t>
                      </a:r>
                      <a:r>
                        <a:rPr lang="en-US" sz="2400" b="1" kern="1200" dirty="0">
                          <a:solidFill>
                            <a:srgbClr val="0070C0"/>
                          </a:solidFill>
                          <a:latin typeface="+mn-lt"/>
                          <a:ea typeface="+mn-ea"/>
                          <a:cs typeface="+mn-cs"/>
                        </a:rPr>
                        <a:t>.</a:t>
                      </a:r>
                      <a:r>
                        <a:rPr lang="en-US" sz="2400" b="1" kern="1200" dirty="0">
                          <a:solidFill>
                            <a:srgbClr val="7030A0"/>
                          </a:solidFill>
                          <a:latin typeface="+mn-lt"/>
                          <a:ea typeface="+mn-ea"/>
                          <a:cs typeface="+mn-cs"/>
                        </a:rPr>
                        <a:t>column_name </a:t>
                      </a:r>
                      <a:r>
                        <a:rPr lang="en-US" sz="2400" b="1" kern="1200" dirty="0">
                          <a:solidFill>
                            <a:srgbClr val="0070C0"/>
                          </a:solidFill>
                          <a:latin typeface="+mn-lt"/>
                          <a:ea typeface="+mn-ea"/>
                          <a:cs typeface="+mn-cs"/>
                        </a:rPr>
                        <a:t>= </a:t>
                      </a:r>
                      <a:r>
                        <a:rPr lang="en-US" sz="2400" b="1" kern="1200" dirty="0">
                          <a:solidFill>
                            <a:srgbClr val="7030A0"/>
                          </a:solidFill>
                          <a:latin typeface="+mn-lt"/>
                          <a:ea typeface="+mn-ea"/>
                          <a:cs typeface="+mn-cs"/>
                        </a:rPr>
                        <a:t>table_name2</a:t>
                      </a:r>
                      <a:r>
                        <a:rPr lang="en-US" sz="2400" b="1" kern="1200" dirty="0">
                          <a:solidFill>
                            <a:srgbClr val="0070C0"/>
                          </a:solidFill>
                          <a:latin typeface="+mn-lt"/>
                          <a:ea typeface="+mn-ea"/>
                          <a:cs typeface="+mn-cs"/>
                        </a:rPr>
                        <a:t>.</a:t>
                      </a:r>
                      <a:r>
                        <a:rPr lang="en-US" sz="2400" b="1" kern="1200" dirty="0">
                          <a:solidFill>
                            <a:srgbClr val="7030A0"/>
                          </a:solidFill>
                          <a:latin typeface="+mn-lt"/>
                          <a:ea typeface="+mn-ea"/>
                          <a:cs typeface="+mn-cs"/>
                        </a:rPr>
                        <a:t>column_name</a:t>
                      </a:r>
                    </a:p>
                    <a:p>
                      <a:pPr algn="l"/>
                      <a:r>
                        <a:rPr lang="en-US" sz="2400" b="1" kern="1200" dirty="0">
                          <a:solidFill>
                            <a:srgbClr val="0070C0"/>
                          </a:solidFill>
                          <a:latin typeface="+mn-lt"/>
                          <a:ea typeface="+mn-ea"/>
                          <a:cs typeface="+mn-cs"/>
                        </a:rPr>
                        <a:t>INNER JOIN …..</a:t>
                      </a:r>
                    </a:p>
                    <a:p>
                      <a:pPr algn="l"/>
                      <a:endParaRPr lang="en-US" sz="2400" b="1" kern="1200" dirty="0">
                        <a:solidFill>
                          <a:srgbClr val="0070C0"/>
                        </a:solidFill>
                        <a:latin typeface="+mn-lt"/>
                        <a:ea typeface="+mn-ea"/>
                        <a:cs typeface="+mn-cs"/>
                      </a:endParaRPr>
                    </a:p>
                    <a:p>
                      <a:pPr algn="l"/>
                      <a:endParaRPr lang="en-US" sz="2400" b="1" kern="1200" dirty="0">
                        <a:solidFill>
                          <a:srgbClr val="0070C0"/>
                        </a:solidFill>
                        <a:latin typeface="+mn-lt"/>
                        <a:ea typeface="+mn-ea"/>
                        <a:cs typeface="+mn-cs"/>
                      </a:endParaRPr>
                    </a:p>
                    <a:p>
                      <a:pPr algn="l"/>
                      <a:r>
                        <a:rPr lang="en-US" sz="2400" b="1" kern="1200" dirty="0">
                          <a:solidFill>
                            <a:srgbClr val="0070C0"/>
                          </a:solidFill>
                          <a:latin typeface="+mn-lt"/>
                          <a:ea typeface="+mn-ea"/>
                          <a:cs typeface="+mn-cs"/>
                        </a:rPr>
                        <a:t>	</a:t>
                      </a:r>
                      <a:endParaRPr lang="en-US" sz="2400" b="1" kern="1200" dirty="0">
                        <a:solidFill>
                          <a:schemeClr val="tx1"/>
                        </a:solidFill>
                        <a:latin typeface="+mn-lt"/>
                        <a:ea typeface="+mn-ea"/>
                        <a:cs typeface="+mn-cs"/>
                      </a:endParaRP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SELECT </a:t>
                      </a:r>
                      <a:r>
                        <a:rPr lang="en-US" sz="2400" b="1" kern="1200" dirty="0" err="1">
                          <a:solidFill>
                            <a:srgbClr val="7030A0"/>
                          </a:solidFill>
                          <a:latin typeface="+mn-lt"/>
                          <a:ea typeface="+mn-ea"/>
                          <a:cs typeface="+mn-cs"/>
                        </a:rPr>
                        <a:t>Orders.OrderID</a:t>
                      </a:r>
                      <a:r>
                        <a:rPr lang="en-US" sz="2400" b="1" kern="1200" dirty="0">
                          <a:solidFill>
                            <a:srgbClr val="0070C0"/>
                          </a:solidFill>
                          <a:latin typeface="+mn-lt"/>
                          <a:ea typeface="+mn-ea"/>
                          <a:cs typeface="+mn-cs"/>
                        </a:rPr>
                        <a:t>,</a:t>
                      </a:r>
                      <a:r>
                        <a:rPr lang="en-US" sz="2400" b="1" kern="1200" dirty="0">
                          <a:solidFill>
                            <a:srgbClr val="7030A0"/>
                          </a:solidFill>
                          <a:latin typeface="+mn-lt"/>
                          <a:ea typeface="+mn-ea"/>
                          <a:cs typeface="+mn-cs"/>
                        </a:rPr>
                        <a:t> </a:t>
                      </a:r>
                      <a:r>
                        <a:rPr lang="en-US" sz="2400" b="1" kern="1200" dirty="0" err="1">
                          <a:solidFill>
                            <a:srgbClr val="7030A0"/>
                          </a:solidFill>
                          <a:latin typeface="+mn-lt"/>
                          <a:ea typeface="+mn-ea"/>
                          <a:cs typeface="+mn-cs"/>
                        </a:rPr>
                        <a:t>Orders.OrderDate</a:t>
                      </a:r>
                      <a:r>
                        <a:rPr lang="en-US" sz="2400" b="1" kern="1200" dirty="0">
                          <a:solidFill>
                            <a:srgbClr val="7030A0"/>
                          </a:solidFill>
                          <a:latin typeface="+mn-lt"/>
                          <a:ea typeface="+mn-ea"/>
                          <a:cs typeface="+mn-cs"/>
                        </a:rPr>
                        <a:t>,</a:t>
                      </a:r>
                      <a:r>
                        <a:rPr lang="en-US" sz="2400" b="1" kern="1200" dirty="0">
                          <a:solidFill>
                            <a:srgbClr val="0070C0"/>
                          </a:solidFill>
                          <a:latin typeface="+mn-lt"/>
                          <a:ea typeface="+mn-ea"/>
                          <a:cs typeface="+mn-cs"/>
                        </a:rPr>
                        <a:t> </a:t>
                      </a:r>
                      <a:r>
                        <a:rPr lang="en-US" sz="2400" b="1" kern="1200" dirty="0" err="1">
                          <a:solidFill>
                            <a:srgbClr val="7030A0"/>
                          </a:solidFill>
                          <a:latin typeface="+mn-lt"/>
                          <a:ea typeface="+mn-ea"/>
                          <a:cs typeface="+mn-cs"/>
                        </a:rPr>
                        <a:t>Customers.Name</a:t>
                      </a:r>
                      <a:endParaRPr lang="en-US" sz="2400" b="1" kern="1200" dirty="0">
                        <a:solidFill>
                          <a:srgbClr val="7030A0"/>
                        </a:solidFill>
                        <a:latin typeface="+mn-lt"/>
                        <a:ea typeface="+mn-ea"/>
                        <a:cs typeface="+mn-cs"/>
                      </a:endParaRPr>
                    </a:p>
                    <a:p>
                      <a:r>
                        <a:rPr lang="en-US" sz="2400" b="1" kern="1200" dirty="0">
                          <a:solidFill>
                            <a:srgbClr val="0070C0"/>
                          </a:solidFill>
                          <a:latin typeface="+mn-lt"/>
                          <a:ea typeface="+mn-ea"/>
                          <a:cs typeface="+mn-cs"/>
                        </a:rPr>
                        <a:t>FROM </a:t>
                      </a:r>
                      <a:r>
                        <a:rPr lang="en-US" sz="2400" b="1" kern="1200" dirty="0">
                          <a:solidFill>
                            <a:srgbClr val="7030A0"/>
                          </a:solidFill>
                          <a:latin typeface="+mn-lt"/>
                          <a:ea typeface="+mn-ea"/>
                          <a:cs typeface="+mn-cs"/>
                        </a:rPr>
                        <a:t>Orders</a:t>
                      </a:r>
                    </a:p>
                    <a:p>
                      <a:r>
                        <a:rPr lang="en-US" sz="2400" b="1" kern="1200" dirty="0">
                          <a:solidFill>
                            <a:srgbClr val="0070C0"/>
                          </a:solidFill>
                          <a:latin typeface="+mn-lt"/>
                          <a:ea typeface="+mn-ea"/>
                          <a:cs typeface="+mn-cs"/>
                        </a:rPr>
                        <a:t>INNER JOIN </a:t>
                      </a:r>
                      <a:r>
                        <a:rPr lang="en-US" sz="2400" b="1" kern="1200" dirty="0">
                          <a:solidFill>
                            <a:srgbClr val="7030A0"/>
                          </a:solidFill>
                          <a:latin typeface="+mn-lt"/>
                          <a:ea typeface="+mn-ea"/>
                          <a:cs typeface="+mn-cs"/>
                        </a:rPr>
                        <a:t>Customers</a:t>
                      </a:r>
                      <a:r>
                        <a:rPr lang="en-US" sz="2400" b="1" kern="1200" dirty="0">
                          <a:solidFill>
                            <a:srgbClr val="0070C0"/>
                          </a:solidFill>
                          <a:latin typeface="+mn-lt"/>
                          <a:ea typeface="+mn-ea"/>
                          <a:cs typeface="+mn-cs"/>
                        </a:rPr>
                        <a:t> ON </a:t>
                      </a:r>
                      <a:r>
                        <a:rPr lang="en-US" sz="2400" b="1" kern="1200" dirty="0" err="1">
                          <a:solidFill>
                            <a:srgbClr val="7030A0"/>
                          </a:solidFill>
                          <a:latin typeface="+mn-lt"/>
                          <a:ea typeface="+mn-ea"/>
                          <a:cs typeface="+mn-cs"/>
                        </a:rPr>
                        <a:t>Orders.CustomerID</a:t>
                      </a:r>
                      <a:r>
                        <a:rPr lang="en-US" sz="2400" b="1" kern="1200" dirty="0">
                          <a:solidFill>
                            <a:srgbClr val="7030A0"/>
                          </a:solidFill>
                          <a:latin typeface="+mn-lt"/>
                          <a:ea typeface="+mn-ea"/>
                          <a:cs typeface="+mn-cs"/>
                        </a:rPr>
                        <a:t> </a:t>
                      </a:r>
                      <a:r>
                        <a:rPr lang="en-US" sz="2400" b="1" kern="1200" dirty="0">
                          <a:solidFill>
                            <a:srgbClr val="0070C0"/>
                          </a:solidFill>
                          <a:latin typeface="+mn-lt"/>
                          <a:ea typeface="+mn-ea"/>
                          <a:cs typeface="+mn-cs"/>
                        </a:rPr>
                        <a:t>= </a:t>
                      </a:r>
                      <a:r>
                        <a:rPr lang="en-US" sz="2400" b="1" kern="1200" dirty="0" err="1">
                          <a:solidFill>
                            <a:srgbClr val="7030A0"/>
                          </a:solidFill>
                          <a:latin typeface="+mn-lt"/>
                          <a:ea typeface="+mn-ea"/>
                          <a:cs typeface="+mn-cs"/>
                        </a:rPr>
                        <a:t>Customers.CustomerID</a:t>
                      </a:r>
                      <a:r>
                        <a:rPr lang="en-US" sz="2400" b="1" kern="1200" dirty="0">
                          <a:solidFill>
                            <a:srgbClr val="0070C0"/>
                          </a:solidFill>
                          <a:latin typeface="+mn-lt"/>
                          <a:ea typeface="+mn-ea"/>
                          <a:cs typeface="+mn-cs"/>
                        </a:rPr>
                        <a:t>;		 </a:t>
                      </a:r>
                    </a:p>
                    <a:p>
                      <a:endParaRPr lang="en-US" sz="2400" b="1" kern="1200" dirty="0">
                        <a:solidFill>
                          <a:srgbClr val="0070C0"/>
                        </a:solidFill>
                        <a:latin typeface="+mn-lt"/>
                        <a:ea typeface="+mn-ea"/>
                        <a:cs typeface="+mn-cs"/>
                      </a:endParaRPr>
                    </a:p>
                    <a:p>
                      <a:r>
                        <a:rPr lang="en-US" sz="2400" b="1" kern="1200" dirty="0">
                          <a:solidFill>
                            <a:srgbClr val="0070C0"/>
                          </a:solidFill>
                          <a:latin typeface="+mn-lt"/>
                          <a:ea typeface="+mn-ea"/>
                          <a:cs typeface="+mn-cs"/>
                        </a:rPr>
                        <a:t> </a:t>
                      </a:r>
                    </a:p>
                    <a:p>
                      <a:r>
                        <a:rPr lang="en-US" sz="2400" b="1" kern="1200" dirty="0">
                          <a:solidFill>
                            <a:schemeClr val="tx1"/>
                          </a:solidFill>
                          <a:latin typeface="+mn-lt"/>
                          <a:ea typeface="+mn-ea"/>
                          <a:cs typeface="+mn-cs"/>
                        </a:rPr>
                        <a:t>   </a:t>
                      </a: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nvGraphicFramePr>
        <p:xfrm>
          <a:off x="608076" y="587436"/>
          <a:ext cx="11259312" cy="724902"/>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724902">
                <a:tc>
                  <a:txBody>
                    <a:bodyPr/>
                    <a:lstStyle/>
                    <a:p>
                      <a:r>
                        <a:rPr lang="en-US" sz="2400" b="0" i="0" kern="1200" dirty="0">
                          <a:solidFill>
                            <a:schemeClr val="tx1"/>
                          </a:solidFill>
                          <a:effectLst/>
                          <a:latin typeface="+mn-lt"/>
                          <a:ea typeface="+mn-ea"/>
                          <a:cs typeface="+mn-cs"/>
                        </a:rPr>
                        <a:t> INNER JOIN keyword selects records that have matching values in both tables	</a:t>
                      </a:r>
                      <a:endParaRPr lang="en-US" sz="2400" b="0" dirty="0">
                        <a:solidFill>
                          <a:schemeClr val="tx1"/>
                        </a:solidFill>
                      </a:endParaRPr>
                    </a:p>
                  </a:txBody>
                  <a:tcPr>
                    <a:solidFill>
                      <a:schemeClr val="bg1"/>
                    </a:solidFill>
                  </a:tcPr>
                </a:tc>
                <a:extLst>
                  <a:ext uri="{0D108BD9-81ED-4DB2-BD59-A6C34878D82A}">
                    <a16:rowId xmlns:a16="http://schemas.microsoft.com/office/drawing/2014/main" val="825610896"/>
                  </a:ext>
                </a:extLst>
              </a:tr>
            </a:tbl>
          </a:graphicData>
        </a:graphic>
      </p:graphicFrame>
      <p:pic>
        <p:nvPicPr>
          <p:cNvPr id="7" name="Picture 6">
            <a:extLst>
              <a:ext uri="{FF2B5EF4-FFF2-40B4-BE49-F238E27FC236}">
                <a16:creationId xmlns:a16="http://schemas.microsoft.com/office/drawing/2014/main" id="{0FCBE921-A109-4C11-BC6C-0E5FC806C5F0}"/>
              </a:ext>
            </a:extLst>
          </p:cNvPr>
          <p:cNvPicPr>
            <a:picLocks noChangeAspect="1"/>
          </p:cNvPicPr>
          <p:nvPr/>
        </p:nvPicPr>
        <p:blipFill>
          <a:blip r:embed="rId2"/>
          <a:stretch>
            <a:fillRect/>
          </a:stretch>
        </p:blipFill>
        <p:spPr>
          <a:xfrm>
            <a:off x="818388" y="4337969"/>
            <a:ext cx="4570901" cy="2624441"/>
          </a:xfrm>
          <a:prstGeom prst="rect">
            <a:avLst/>
          </a:prstGeom>
        </p:spPr>
      </p:pic>
    </p:spTree>
    <p:extLst>
      <p:ext uri="{BB962C8B-B14F-4D97-AF65-F5344CB8AC3E}">
        <p14:creationId xmlns:p14="http://schemas.microsoft.com/office/powerpoint/2010/main" val="372846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FULL OUTER JOIN</a:t>
            </a:r>
            <a:br>
              <a:rPr lang="en-US" dirty="0"/>
            </a:br>
            <a:br>
              <a:rPr lang="en-US" dirty="0"/>
            </a:br>
            <a:br>
              <a:rPr lang="en-US" dirty="0"/>
            </a:br>
            <a:endParaRPr lang="en-US" dirty="0"/>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2772092582"/>
              </p:ext>
            </p:extLst>
          </p:nvPr>
        </p:nvGraphicFramePr>
        <p:xfrm>
          <a:off x="608076" y="1705708"/>
          <a:ext cx="10975848" cy="6318152"/>
        </p:xfrm>
        <a:graphic>
          <a:graphicData uri="http://schemas.openxmlformats.org/drawingml/2006/table">
            <a:tbl>
              <a:tblPr firstRow="1" bandRow="1">
                <a:tableStyleId>{5C22544A-7EE6-4342-B048-85BDC9FD1C3A}</a:tableStyleId>
              </a:tblPr>
              <a:tblGrid>
                <a:gridCol w="5022411">
                  <a:extLst>
                    <a:ext uri="{9D8B030D-6E8A-4147-A177-3AD203B41FA5}">
                      <a16:colId xmlns:a16="http://schemas.microsoft.com/office/drawing/2014/main" val="4228604360"/>
                    </a:ext>
                  </a:extLst>
                </a:gridCol>
                <a:gridCol w="5953437">
                  <a:extLst>
                    <a:ext uri="{9D8B030D-6E8A-4147-A177-3AD203B41FA5}">
                      <a16:colId xmlns:a16="http://schemas.microsoft.com/office/drawing/2014/main" val="1522212779"/>
                    </a:ext>
                  </a:extLst>
                </a:gridCol>
              </a:tblGrid>
              <a:tr h="6318152">
                <a:tc>
                  <a:txBody>
                    <a:bodyPr/>
                    <a:lstStyle/>
                    <a:p>
                      <a:pPr algn="l"/>
                      <a:r>
                        <a:rPr lang="en-US" sz="2400" b="1" kern="1200" dirty="0">
                          <a:solidFill>
                            <a:schemeClr val="tx1"/>
                          </a:solidFill>
                          <a:latin typeface="+mn-lt"/>
                          <a:ea typeface="+mn-ea"/>
                          <a:cs typeface="+mn-cs"/>
                        </a:rPr>
                        <a:t>Syntax:</a:t>
                      </a:r>
                    </a:p>
                    <a:p>
                      <a:pPr algn="l"/>
                      <a:r>
                        <a:rPr lang="en-US" sz="2400" b="1" i="0" dirty="0">
                          <a:solidFill>
                            <a:srgbClr val="0000CD"/>
                          </a:solidFill>
                          <a:effectLst/>
                          <a:latin typeface="Consolas" panose="020B0609020204030204" pitchFamily="49" charset="0"/>
                        </a:rPr>
                        <a:t>SELECT</a:t>
                      </a:r>
                      <a:r>
                        <a:rPr lang="en-US" sz="2400" b="0" i="0" dirty="0">
                          <a:solidFill>
                            <a:srgbClr val="000000"/>
                          </a:solidFill>
                          <a:effectLst/>
                          <a:latin typeface="Consolas" panose="020B0609020204030204" pitchFamily="49" charset="0"/>
                        </a:rPr>
                        <a:t> </a:t>
                      </a:r>
                      <a:r>
                        <a:rPr lang="en-US" sz="2400" b="1" kern="1200" dirty="0" err="1">
                          <a:solidFill>
                            <a:srgbClr val="7030A0"/>
                          </a:solidFill>
                          <a:latin typeface="+mn-lt"/>
                          <a:ea typeface="+mn-ea"/>
                          <a:cs typeface="+mn-cs"/>
                        </a:rPr>
                        <a:t>column_name</a:t>
                      </a:r>
                      <a:r>
                        <a:rPr lang="en-US" sz="2400" b="1" kern="1200" dirty="0">
                          <a:solidFill>
                            <a:srgbClr val="7030A0"/>
                          </a:solidFill>
                          <a:latin typeface="+mn-lt"/>
                          <a:ea typeface="+mn-ea"/>
                          <a:cs typeface="+mn-cs"/>
                        </a:rPr>
                        <a:t>(s)</a:t>
                      </a:r>
                      <a:br>
                        <a:rPr lang="en-US" sz="2400" dirty="0"/>
                      </a:br>
                      <a:r>
                        <a:rPr lang="en-US" sz="2400" b="1"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1" kern="1200" dirty="0">
                          <a:solidFill>
                            <a:srgbClr val="7030A0"/>
                          </a:solidFill>
                          <a:latin typeface="+mn-lt"/>
                          <a:ea typeface="+mn-ea"/>
                          <a:cs typeface="+mn-cs"/>
                        </a:rPr>
                        <a:t>table_name1 table1</a:t>
                      </a:r>
                      <a:br>
                        <a:rPr lang="en-US" sz="2400" dirty="0"/>
                      </a:br>
                      <a:r>
                        <a:rPr lang="en-US" sz="2400" b="1" i="0" dirty="0">
                          <a:solidFill>
                            <a:srgbClr val="0000CD"/>
                          </a:solidFill>
                          <a:effectLst/>
                          <a:latin typeface="Consolas" panose="020B0609020204030204" pitchFamily="49" charset="0"/>
                        </a:rPr>
                        <a:t>FULL</a:t>
                      </a:r>
                      <a:r>
                        <a:rPr lang="en-US" sz="2400" b="1" i="0" dirty="0">
                          <a:solidFill>
                            <a:srgbClr val="000000"/>
                          </a:solidFill>
                          <a:effectLst/>
                          <a:latin typeface="Consolas" panose="020B0609020204030204" pitchFamily="49" charset="0"/>
                        </a:rPr>
                        <a:t> </a:t>
                      </a:r>
                      <a:r>
                        <a:rPr lang="en-US" sz="2400" b="1" i="0" dirty="0">
                          <a:solidFill>
                            <a:srgbClr val="0000CD"/>
                          </a:solidFill>
                          <a:effectLst/>
                          <a:latin typeface="Consolas" panose="020B0609020204030204" pitchFamily="49" charset="0"/>
                        </a:rPr>
                        <a:t>OUTER</a:t>
                      </a:r>
                      <a:r>
                        <a:rPr lang="en-US" sz="2400" b="1" i="0" dirty="0">
                          <a:solidFill>
                            <a:srgbClr val="000000"/>
                          </a:solidFill>
                          <a:effectLst/>
                          <a:latin typeface="Consolas" panose="020B0609020204030204" pitchFamily="49" charset="0"/>
                        </a:rPr>
                        <a:t> </a:t>
                      </a:r>
                      <a:r>
                        <a:rPr lang="en-US" sz="2400" b="1" i="0" dirty="0">
                          <a:solidFill>
                            <a:srgbClr val="0000CD"/>
                          </a:solidFill>
                          <a:effectLst/>
                          <a:latin typeface="Consolas" panose="020B0609020204030204" pitchFamily="49" charset="0"/>
                        </a:rPr>
                        <a:t>JOIN</a:t>
                      </a:r>
                      <a:r>
                        <a:rPr lang="en-US" sz="2400" b="0" i="0" dirty="0">
                          <a:solidFill>
                            <a:srgbClr val="000000"/>
                          </a:solidFill>
                          <a:effectLst/>
                          <a:latin typeface="Consolas" panose="020B0609020204030204" pitchFamily="49" charset="0"/>
                        </a:rPr>
                        <a:t> </a:t>
                      </a:r>
                      <a:r>
                        <a:rPr lang="en-US" sz="2400" b="1" kern="1200" dirty="0">
                          <a:solidFill>
                            <a:srgbClr val="7030A0"/>
                          </a:solidFill>
                          <a:latin typeface="+mn-lt"/>
                          <a:ea typeface="+mn-ea"/>
                          <a:cs typeface="+mn-cs"/>
                        </a:rPr>
                        <a:t>table_name2 table 2</a:t>
                      </a:r>
                      <a:br>
                        <a:rPr lang="en-US" sz="2400" b="0" i="1" dirty="0">
                          <a:solidFill>
                            <a:srgbClr val="000000"/>
                          </a:solidFill>
                          <a:effectLst/>
                          <a:latin typeface="Consolas" panose="020B0609020204030204" pitchFamily="49" charset="0"/>
                        </a:rPr>
                      </a:br>
                      <a:r>
                        <a:rPr lang="en-US" sz="2400" b="1" i="0" dirty="0">
                          <a:solidFill>
                            <a:srgbClr val="0000CD"/>
                          </a:solidFill>
                          <a:effectLst/>
                          <a:latin typeface="Consolas" panose="020B0609020204030204" pitchFamily="49" charset="0"/>
                        </a:rPr>
                        <a:t>ON</a:t>
                      </a:r>
                      <a:r>
                        <a:rPr lang="en-US" sz="2400" b="0" i="0" dirty="0">
                          <a:solidFill>
                            <a:srgbClr val="000000"/>
                          </a:solidFill>
                          <a:effectLst/>
                          <a:latin typeface="Consolas" panose="020B0609020204030204" pitchFamily="49" charset="0"/>
                        </a:rPr>
                        <a:t> </a:t>
                      </a:r>
                      <a:r>
                        <a:rPr lang="en-US" sz="2400" b="1" kern="1200" dirty="0">
                          <a:solidFill>
                            <a:srgbClr val="7030A0"/>
                          </a:solidFill>
                          <a:latin typeface="+mn-lt"/>
                          <a:ea typeface="+mn-ea"/>
                          <a:cs typeface="+mn-cs"/>
                        </a:rPr>
                        <a:t>table1.column_name = table2.column_name</a:t>
                      </a:r>
                      <a:br>
                        <a:rPr lang="en-US" sz="2400" b="0" i="1" dirty="0">
                          <a:solidFill>
                            <a:srgbClr val="000000"/>
                          </a:solidFill>
                          <a:effectLst/>
                          <a:latin typeface="Consolas" panose="020B0609020204030204" pitchFamily="49" charset="0"/>
                        </a:rPr>
                      </a:br>
                      <a:r>
                        <a:rPr lang="en-US" sz="2400" b="1" i="0" dirty="0">
                          <a:solidFill>
                            <a:srgbClr val="0000CD"/>
                          </a:solidFill>
                          <a:effectLst/>
                          <a:latin typeface="Consolas" panose="020B0609020204030204" pitchFamily="49" charset="0"/>
                        </a:rPr>
                        <a:t>WHERE</a:t>
                      </a:r>
                      <a:r>
                        <a:rPr lang="en-US" sz="2400" b="0" i="0" dirty="0">
                          <a:solidFill>
                            <a:srgbClr val="000000"/>
                          </a:solidFill>
                          <a:effectLst/>
                          <a:latin typeface="Consolas" panose="020B0609020204030204" pitchFamily="49" charset="0"/>
                        </a:rPr>
                        <a:t> </a:t>
                      </a:r>
                      <a:r>
                        <a:rPr lang="en-US" sz="2400" b="1" i="0" dirty="0">
                          <a:solidFill>
                            <a:srgbClr val="000000"/>
                          </a:solidFill>
                          <a:effectLst/>
                          <a:latin typeface="+mn-lt"/>
                        </a:rPr>
                        <a:t>[</a:t>
                      </a:r>
                      <a:r>
                        <a:rPr lang="en-US" sz="2400" b="1" i="1" dirty="0">
                          <a:solidFill>
                            <a:srgbClr val="000000"/>
                          </a:solidFill>
                          <a:effectLst/>
                          <a:latin typeface="+mn-lt"/>
                        </a:rPr>
                        <a:t>condition]</a:t>
                      </a:r>
                      <a:r>
                        <a:rPr lang="en-US" sz="2400" b="1" i="0" dirty="0">
                          <a:solidFill>
                            <a:srgbClr val="000000"/>
                          </a:solidFill>
                          <a:effectLst/>
                          <a:latin typeface="+mn-lt"/>
                        </a:rPr>
                        <a:t>;</a:t>
                      </a:r>
                      <a:endParaRPr lang="en-US" sz="2400" b="1" kern="1200" dirty="0">
                        <a:solidFill>
                          <a:srgbClr val="0070C0"/>
                        </a:solidFill>
                        <a:latin typeface="+mn-lt"/>
                        <a:ea typeface="+mn-ea"/>
                        <a:cs typeface="+mn-cs"/>
                      </a:endParaRPr>
                    </a:p>
                    <a:p>
                      <a:pPr algn="l"/>
                      <a:r>
                        <a:rPr lang="en-US" sz="2400" b="1" kern="1200" dirty="0">
                          <a:solidFill>
                            <a:srgbClr val="0070C0"/>
                          </a:solidFill>
                          <a:latin typeface="+mn-lt"/>
                          <a:ea typeface="+mn-ea"/>
                          <a:cs typeface="+mn-cs"/>
                        </a:rPr>
                        <a:t>	</a:t>
                      </a:r>
                      <a:endParaRPr lang="en-US" sz="2400" b="1" kern="1200" dirty="0">
                        <a:solidFill>
                          <a:schemeClr val="tx1"/>
                        </a:solidFill>
                        <a:latin typeface="+mn-lt"/>
                        <a:ea typeface="+mn-ea"/>
                        <a:cs typeface="+mn-cs"/>
                      </a:endParaRP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i="0" dirty="0">
                          <a:solidFill>
                            <a:srgbClr val="0000CD"/>
                          </a:solidFill>
                          <a:effectLst/>
                          <a:latin typeface="Consolas" panose="020B0609020204030204" pitchFamily="49" charset="0"/>
                        </a:rPr>
                        <a:t>SELECT</a:t>
                      </a:r>
                      <a:r>
                        <a:rPr lang="en-US" sz="2400" b="0" i="0" dirty="0">
                          <a:solidFill>
                            <a:srgbClr val="000000"/>
                          </a:solidFill>
                          <a:effectLst/>
                          <a:latin typeface="Consolas" panose="020B0609020204030204" pitchFamily="49" charset="0"/>
                        </a:rPr>
                        <a:t> </a:t>
                      </a:r>
                      <a:r>
                        <a:rPr lang="en-US" sz="2400" b="1" kern="1200" dirty="0" err="1">
                          <a:solidFill>
                            <a:srgbClr val="7030A0"/>
                          </a:solidFill>
                          <a:latin typeface="+mn-lt"/>
                          <a:ea typeface="+mn-ea"/>
                          <a:cs typeface="+mn-cs"/>
                        </a:rPr>
                        <a:t>Customers.Name</a:t>
                      </a:r>
                      <a:r>
                        <a:rPr lang="en-US" sz="2400" b="1" kern="1200" dirty="0">
                          <a:solidFill>
                            <a:srgbClr val="7030A0"/>
                          </a:solidFill>
                          <a:latin typeface="+mn-lt"/>
                          <a:ea typeface="+mn-ea"/>
                          <a:cs typeface="+mn-cs"/>
                        </a:rPr>
                        <a:t>, </a:t>
                      </a:r>
                      <a:r>
                        <a:rPr lang="en-US" sz="2400" b="1" kern="1200" dirty="0" err="1">
                          <a:solidFill>
                            <a:srgbClr val="7030A0"/>
                          </a:solidFill>
                          <a:latin typeface="+mn-lt"/>
                          <a:ea typeface="+mn-ea"/>
                          <a:cs typeface="+mn-cs"/>
                        </a:rPr>
                        <a:t>Orders.OrderID</a:t>
                      </a:r>
                      <a:r>
                        <a:rPr lang="en-US" sz="2400" b="1" kern="1200" dirty="0">
                          <a:solidFill>
                            <a:srgbClr val="7030A0"/>
                          </a:solidFill>
                          <a:latin typeface="+mn-lt"/>
                          <a:ea typeface="+mn-ea"/>
                          <a:cs typeface="+mn-cs"/>
                        </a:rPr>
                        <a:t>, </a:t>
                      </a:r>
                      <a:r>
                        <a:rPr lang="en-US" sz="2400" b="1" kern="1200" dirty="0" err="1">
                          <a:solidFill>
                            <a:srgbClr val="7030A0"/>
                          </a:solidFill>
                          <a:latin typeface="+mn-lt"/>
                          <a:ea typeface="+mn-ea"/>
                          <a:cs typeface="+mn-cs"/>
                        </a:rPr>
                        <a:t>Orders.OrderDate</a:t>
                      </a:r>
                      <a:r>
                        <a:rPr lang="en-US" sz="2400" b="1" kern="1200" dirty="0">
                          <a:solidFill>
                            <a:srgbClr val="0070C0"/>
                          </a:solidFill>
                          <a:latin typeface="+mn-lt"/>
                          <a:ea typeface="+mn-ea"/>
                          <a:cs typeface="+mn-cs"/>
                        </a:rPr>
                        <a:t> </a:t>
                      </a:r>
                      <a:br>
                        <a:rPr lang="en-US" sz="2400" b="1" kern="1200" dirty="0">
                          <a:solidFill>
                            <a:srgbClr val="7030A0"/>
                          </a:solidFill>
                          <a:latin typeface="+mn-lt"/>
                          <a:ea typeface="+mn-ea"/>
                          <a:cs typeface="+mn-cs"/>
                        </a:rPr>
                      </a:br>
                      <a:r>
                        <a:rPr lang="en-US" sz="2400" b="1"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1" kern="1200" dirty="0">
                          <a:solidFill>
                            <a:srgbClr val="7030A0"/>
                          </a:solidFill>
                          <a:latin typeface="+mn-lt"/>
                          <a:ea typeface="+mn-ea"/>
                          <a:cs typeface="+mn-cs"/>
                        </a:rPr>
                        <a:t>Customers</a:t>
                      </a:r>
                      <a:br>
                        <a:rPr lang="en-US" sz="2400" dirty="0"/>
                      </a:br>
                      <a:r>
                        <a:rPr lang="en-US" sz="2400" b="1" i="0" dirty="0">
                          <a:solidFill>
                            <a:srgbClr val="0000CD"/>
                          </a:solidFill>
                          <a:effectLst/>
                          <a:latin typeface="Consolas" panose="020B0609020204030204" pitchFamily="49" charset="0"/>
                        </a:rPr>
                        <a:t>FULL</a:t>
                      </a:r>
                      <a:r>
                        <a:rPr lang="en-US" sz="2400" b="1" i="0" dirty="0">
                          <a:solidFill>
                            <a:srgbClr val="000000"/>
                          </a:solidFill>
                          <a:effectLst/>
                          <a:latin typeface="Consolas" panose="020B0609020204030204" pitchFamily="49" charset="0"/>
                        </a:rPr>
                        <a:t> </a:t>
                      </a:r>
                      <a:r>
                        <a:rPr lang="en-US" sz="2400" b="1" i="0" dirty="0">
                          <a:solidFill>
                            <a:srgbClr val="0000CD"/>
                          </a:solidFill>
                          <a:effectLst/>
                          <a:latin typeface="Consolas" panose="020B0609020204030204" pitchFamily="49" charset="0"/>
                        </a:rPr>
                        <a:t>OUTER</a:t>
                      </a:r>
                      <a:r>
                        <a:rPr lang="en-US" sz="2400" b="1" i="0" dirty="0">
                          <a:solidFill>
                            <a:srgbClr val="000000"/>
                          </a:solidFill>
                          <a:effectLst/>
                          <a:latin typeface="Consolas" panose="020B0609020204030204" pitchFamily="49" charset="0"/>
                        </a:rPr>
                        <a:t> </a:t>
                      </a:r>
                      <a:r>
                        <a:rPr lang="en-US" sz="2400" b="1" i="0" dirty="0">
                          <a:solidFill>
                            <a:srgbClr val="0000CD"/>
                          </a:solidFill>
                          <a:effectLst/>
                          <a:latin typeface="Consolas" panose="020B0609020204030204" pitchFamily="49" charset="0"/>
                        </a:rPr>
                        <a:t>JOIN</a:t>
                      </a:r>
                      <a:r>
                        <a:rPr lang="en-US" sz="2400" b="0" i="0" dirty="0">
                          <a:solidFill>
                            <a:srgbClr val="000000"/>
                          </a:solidFill>
                          <a:effectLst/>
                          <a:latin typeface="Consolas" panose="020B0609020204030204" pitchFamily="49" charset="0"/>
                        </a:rPr>
                        <a:t> </a:t>
                      </a:r>
                      <a:r>
                        <a:rPr lang="en-US" sz="2400" b="1" kern="1200" dirty="0">
                          <a:solidFill>
                            <a:srgbClr val="7030A0"/>
                          </a:solidFill>
                          <a:latin typeface="+mn-lt"/>
                          <a:ea typeface="+mn-ea"/>
                          <a:cs typeface="+mn-cs"/>
                        </a:rPr>
                        <a:t>Orders</a:t>
                      </a:r>
                      <a:r>
                        <a:rPr lang="en-US" sz="2400" b="0" i="0" dirty="0">
                          <a:solidFill>
                            <a:srgbClr val="000000"/>
                          </a:solidFill>
                          <a:effectLst/>
                          <a:latin typeface="Consolas" panose="020B0609020204030204" pitchFamily="49" charset="0"/>
                        </a:rPr>
                        <a:t> </a:t>
                      </a:r>
                      <a:r>
                        <a:rPr lang="en-US" sz="2400" b="1" i="0" dirty="0">
                          <a:solidFill>
                            <a:srgbClr val="0000CD"/>
                          </a:solidFill>
                          <a:effectLst/>
                          <a:latin typeface="Consolas" panose="020B0609020204030204" pitchFamily="49" charset="0"/>
                        </a:rPr>
                        <a:t>ON</a:t>
                      </a:r>
                      <a:r>
                        <a:rPr lang="en-US" sz="2400" b="0" i="0" dirty="0">
                          <a:solidFill>
                            <a:srgbClr val="000000"/>
                          </a:solidFill>
                          <a:effectLst/>
                          <a:latin typeface="Consolas" panose="020B0609020204030204" pitchFamily="49" charset="0"/>
                        </a:rPr>
                        <a:t> </a:t>
                      </a:r>
                      <a:r>
                        <a:rPr lang="en-US" sz="2400" b="1" kern="1200" dirty="0" err="1">
                          <a:solidFill>
                            <a:srgbClr val="7030A0"/>
                          </a:solidFill>
                          <a:latin typeface="+mn-lt"/>
                          <a:ea typeface="+mn-ea"/>
                          <a:cs typeface="+mn-cs"/>
                        </a:rPr>
                        <a:t>Customers.CustomerID</a:t>
                      </a:r>
                      <a:r>
                        <a:rPr lang="en-US" sz="2400" b="1" kern="1200" dirty="0">
                          <a:solidFill>
                            <a:srgbClr val="7030A0"/>
                          </a:solidFill>
                          <a:latin typeface="+mn-lt"/>
                          <a:ea typeface="+mn-ea"/>
                          <a:cs typeface="+mn-cs"/>
                        </a:rPr>
                        <a:t>=</a:t>
                      </a:r>
                      <a:r>
                        <a:rPr lang="en-US" sz="2400" b="1" kern="1200" dirty="0" err="1">
                          <a:solidFill>
                            <a:srgbClr val="7030A0"/>
                          </a:solidFill>
                          <a:latin typeface="+mn-lt"/>
                          <a:ea typeface="+mn-ea"/>
                          <a:cs typeface="+mn-cs"/>
                        </a:rPr>
                        <a:t>Orders.CustomerID</a:t>
                      </a:r>
                      <a:br>
                        <a:rPr lang="en-US" sz="2400" dirty="0"/>
                      </a:br>
                      <a:r>
                        <a:rPr lang="en-US" sz="2400" b="1" i="0" kern="1200" dirty="0">
                          <a:solidFill>
                            <a:srgbClr val="0000CD"/>
                          </a:solidFill>
                          <a:effectLst/>
                          <a:latin typeface="Consolas" panose="020B0609020204030204" pitchFamily="49" charset="0"/>
                          <a:ea typeface="+mn-ea"/>
                          <a:cs typeface="+mn-cs"/>
                        </a:rPr>
                        <a:t>ORDER</a:t>
                      </a:r>
                      <a:r>
                        <a:rPr lang="en-US" sz="2400" b="0" i="0" dirty="0">
                          <a:solidFill>
                            <a:srgbClr val="000000"/>
                          </a:solidFill>
                          <a:effectLst/>
                          <a:latin typeface="Consolas" panose="020B0609020204030204" pitchFamily="49" charset="0"/>
                        </a:rPr>
                        <a:t> </a:t>
                      </a:r>
                      <a:r>
                        <a:rPr lang="en-US" sz="2400" b="1" i="0" dirty="0">
                          <a:solidFill>
                            <a:srgbClr val="0000CD"/>
                          </a:solidFill>
                          <a:effectLst/>
                          <a:latin typeface="Consolas" panose="020B0609020204030204" pitchFamily="49" charset="0"/>
                        </a:rPr>
                        <a:t>BY</a:t>
                      </a:r>
                      <a:r>
                        <a:rPr lang="en-US" sz="2400" b="0" i="0" dirty="0">
                          <a:solidFill>
                            <a:srgbClr val="000000"/>
                          </a:solidFill>
                          <a:effectLst/>
                          <a:latin typeface="Consolas" panose="020B0609020204030204" pitchFamily="49" charset="0"/>
                        </a:rPr>
                        <a:t> </a:t>
                      </a:r>
                      <a:r>
                        <a:rPr lang="en-US" sz="2400" b="1" kern="1200" dirty="0" err="1">
                          <a:solidFill>
                            <a:srgbClr val="7030A0"/>
                          </a:solidFill>
                          <a:latin typeface="+mn-lt"/>
                          <a:ea typeface="+mn-ea"/>
                          <a:cs typeface="+mn-cs"/>
                        </a:rPr>
                        <a:t>Customers.Name</a:t>
                      </a:r>
                      <a:r>
                        <a:rPr lang="en-US" sz="2400" b="0" i="0" dirty="0">
                          <a:solidFill>
                            <a:srgbClr val="000000"/>
                          </a:solidFill>
                          <a:effectLst/>
                          <a:latin typeface="Consolas" panose="020B0609020204030204" pitchFamily="49" charset="0"/>
                        </a:rPr>
                        <a:t>;</a:t>
                      </a:r>
                      <a:r>
                        <a:rPr lang="en-US" sz="2400" b="1" kern="1200" dirty="0">
                          <a:solidFill>
                            <a:srgbClr val="0070C0"/>
                          </a:solidFill>
                          <a:latin typeface="+mn-lt"/>
                          <a:ea typeface="+mn-ea"/>
                          <a:cs typeface="+mn-cs"/>
                        </a:rPr>
                        <a:t>	 </a:t>
                      </a:r>
                    </a:p>
                    <a:p>
                      <a:endParaRPr lang="en-US" sz="2400" b="1" kern="1200" dirty="0">
                        <a:solidFill>
                          <a:srgbClr val="0070C0"/>
                        </a:solidFill>
                        <a:latin typeface="+mn-lt"/>
                        <a:ea typeface="+mn-ea"/>
                        <a:cs typeface="+mn-cs"/>
                      </a:endParaRPr>
                    </a:p>
                    <a:p>
                      <a:r>
                        <a:rPr lang="en-US" sz="2400" b="1" kern="1200" dirty="0">
                          <a:solidFill>
                            <a:srgbClr val="0070C0"/>
                          </a:solidFill>
                          <a:latin typeface="+mn-lt"/>
                          <a:ea typeface="+mn-ea"/>
                          <a:cs typeface="+mn-cs"/>
                        </a:rPr>
                        <a:t> </a:t>
                      </a:r>
                    </a:p>
                    <a:p>
                      <a:r>
                        <a:rPr lang="en-US" sz="2400" b="1" kern="1200" dirty="0">
                          <a:solidFill>
                            <a:schemeClr val="tx1"/>
                          </a:solidFill>
                          <a:latin typeface="+mn-lt"/>
                          <a:ea typeface="+mn-ea"/>
                          <a:cs typeface="+mn-cs"/>
                        </a:rPr>
                        <a:t>   </a:t>
                      </a: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107022619"/>
              </p:ext>
            </p:extLst>
          </p:nvPr>
        </p:nvGraphicFramePr>
        <p:xfrm>
          <a:off x="608076" y="587436"/>
          <a:ext cx="11259312" cy="822960"/>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724902">
                <a:tc>
                  <a:txBody>
                    <a:bodyPr/>
                    <a:lstStyle/>
                    <a:p>
                      <a:r>
                        <a:rPr lang="en-US" sz="2400" b="0" i="0" kern="1200" dirty="0">
                          <a:solidFill>
                            <a:schemeClr val="tx1"/>
                          </a:solidFill>
                          <a:effectLst/>
                          <a:latin typeface="+mn-lt"/>
                          <a:ea typeface="+mn-ea"/>
                          <a:cs typeface="+mn-cs"/>
                        </a:rPr>
                        <a:t>The FULL OUTER JOIN keyword returns all records when there is a match in left (table1) or right (table2) table records	</a:t>
                      </a:r>
                      <a:endParaRPr lang="en-US" sz="2400" b="0" dirty="0">
                        <a:solidFill>
                          <a:schemeClr val="tx1"/>
                        </a:solidFill>
                      </a:endParaRPr>
                    </a:p>
                  </a:txBody>
                  <a:tcPr>
                    <a:solidFill>
                      <a:schemeClr val="bg1"/>
                    </a:solidFill>
                  </a:tcPr>
                </a:tc>
                <a:extLst>
                  <a:ext uri="{0D108BD9-81ED-4DB2-BD59-A6C34878D82A}">
                    <a16:rowId xmlns:a16="http://schemas.microsoft.com/office/drawing/2014/main" val="825610896"/>
                  </a:ext>
                </a:extLst>
              </a:tr>
            </a:tbl>
          </a:graphicData>
        </a:graphic>
      </p:graphicFrame>
      <p:pic>
        <p:nvPicPr>
          <p:cNvPr id="5" name="Picture 4">
            <a:extLst>
              <a:ext uri="{FF2B5EF4-FFF2-40B4-BE49-F238E27FC236}">
                <a16:creationId xmlns:a16="http://schemas.microsoft.com/office/drawing/2014/main" id="{51717987-9CAE-458D-9339-FD448707251A}"/>
              </a:ext>
            </a:extLst>
          </p:cNvPr>
          <p:cNvPicPr>
            <a:picLocks noChangeAspect="1"/>
          </p:cNvPicPr>
          <p:nvPr/>
        </p:nvPicPr>
        <p:blipFill>
          <a:blip r:embed="rId2"/>
          <a:stretch>
            <a:fillRect/>
          </a:stretch>
        </p:blipFill>
        <p:spPr>
          <a:xfrm>
            <a:off x="698372" y="4759833"/>
            <a:ext cx="4394835" cy="2517430"/>
          </a:xfrm>
          <a:prstGeom prst="rect">
            <a:avLst/>
          </a:prstGeom>
        </p:spPr>
      </p:pic>
    </p:spTree>
    <p:extLst>
      <p:ext uri="{BB962C8B-B14F-4D97-AF65-F5344CB8AC3E}">
        <p14:creationId xmlns:p14="http://schemas.microsoft.com/office/powerpoint/2010/main" val="2392543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LEFT JOIN</a:t>
            </a:r>
            <a:br>
              <a:rPr lang="en-US" dirty="0"/>
            </a:br>
            <a:br>
              <a:rPr lang="en-US" dirty="0"/>
            </a:br>
            <a:br>
              <a:rPr lang="en-US" dirty="0"/>
            </a:br>
            <a:endParaRPr lang="en-US" dirty="0"/>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1029599934"/>
              </p:ext>
            </p:extLst>
          </p:nvPr>
        </p:nvGraphicFramePr>
        <p:xfrm>
          <a:off x="608076" y="1696914"/>
          <a:ext cx="11384632" cy="6326945"/>
        </p:xfrm>
        <a:graphic>
          <a:graphicData uri="http://schemas.openxmlformats.org/drawingml/2006/table">
            <a:tbl>
              <a:tblPr firstRow="1" bandRow="1">
                <a:tableStyleId>{5C22544A-7EE6-4342-B048-85BDC9FD1C3A}</a:tableStyleId>
              </a:tblPr>
              <a:tblGrid>
                <a:gridCol w="5945124">
                  <a:extLst>
                    <a:ext uri="{9D8B030D-6E8A-4147-A177-3AD203B41FA5}">
                      <a16:colId xmlns:a16="http://schemas.microsoft.com/office/drawing/2014/main" val="4228604360"/>
                    </a:ext>
                  </a:extLst>
                </a:gridCol>
                <a:gridCol w="5439508">
                  <a:extLst>
                    <a:ext uri="{9D8B030D-6E8A-4147-A177-3AD203B41FA5}">
                      <a16:colId xmlns:a16="http://schemas.microsoft.com/office/drawing/2014/main" val="1522212779"/>
                    </a:ext>
                  </a:extLst>
                </a:gridCol>
              </a:tblGrid>
              <a:tr h="6326945">
                <a:tc>
                  <a:txBody>
                    <a:bodyPr/>
                    <a:lstStyle/>
                    <a:p>
                      <a:pPr algn="l"/>
                      <a:r>
                        <a:rPr lang="en-US" sz="2400" b="1" kern="1200" dirty="0">
                          <a:solidFill>
                            <a:schemeClr val="tx1"/>
                          </a:solidFill>
                          <a:latin typeface="+mn-lt"/>
                          <a:ea typeface="+mn-ea"/>
                          <a:cs typeface="+mn-cs"/>
                        </a:rPr>
                        <a:t>Syntax:</a:t>
                      </a:r>
                    </a:p>
                    <a:p>
                      <a:pPr algn="l"/>
                      <a:r>
                        <a:rPr lang="en-US" sz="2400" b="1" kern="1200" dirty="0">
                          <a:solidFill>
                            <a:srgbClr val="0070C0"/>
                          </a:solidFill>
                          <a:latin typeface="+mn-lt"/>
                          <a:ea typeface="+mn-ea"/>
                          <a:cs typeface="+mn-cs"/>
                        </a:rPr>
                        <a:t>SELECT </a:t>
                      </a:r>
                      <a:r>
                        <a:rPr lang="en-US" sz="2400" b="1" kern="1200" dirty="0">
                          <a:solidFill>
                            <a:srgbClr val="7030A0"/>
                          </a:solidFill>
                          <a:latin typeface="+mn-lt"/>
                          <a:ea typeface="+mn-ea"/>
                          <a:cs typeface="+mn-cs"/>
                        </a:rPr>
                        <a:t>column_name1</a:t>
                      </a:r>
                      <a:r>
                        <a:rPr lang="en-US" sz="2400" b="1" kern="1200" dirty="0">
                          <a:solidFill>
                            <a:srgbClr val="0070C0"/>
                          </a:solidFill>
                          <a:latin typeface="+mn-lt"/>
                          <a:ea typeface="+mn-ea"/>
                          <a:cs typeface="+mn-cs"/>
                        </a:rPr>
                        <a:t>, </a:t>
                      </a:r>
                      <a:r>
                        <a:rPr lang="en-US" sz="2400" b="1" kern="1200" dirty="0">
                          <a:solidFill>
                            <a:srgbClr val="7030A0"/>
                          </a:solidFill>
                          <a:latin typeface="+mn-lt"/>
                          <a:ea typeface="+mn-ea"/>
                          <a:cs typeface="+mn-cs"/>
                        </a:rPr>
                        <a:t>column_name2</a:t>
                      </a:r>
                    </a:p>
                    <a:p>
                      <a:pPr algn="l"/>
                      <a:r>
                        <a:rPr lang="en-US" sz="2400" b="1" kern="1200" dirty="0">
                          <a:solidFill>
                            <a:srgbClr val="0070C0"/>
                          </a:solidFill>
                          <a:latin typeface="+mn-lt"/>
                          <a:ea typeface="+mn-ea"/>
                          <a:cs typeface="+mn-cs"/>
                        </a:rPr>
                        <a:t>FROM </a:t>
                      </a:r>
                      <a:r>
                        <a:rPr lang="en-US" sz="2400" b="1" kern="1200" dirty="0">
                          <a:solidFill>
                            <a:srgbClr val="7030A0"/>
                          </a:solidFill>
                          <a:latin typeface="+mn-lt"/>
                          <a:ea typeface="+mn-ea"/>
                          <a:cs typeface="+mn-cs"/>
                        </a:rPr>
                        <a:t>table_name1</a:t>
                      </a:r>
                    </a:p>
                    <a:p>
                      <a:pPr algn="l"/>
                      <a:r>
                        <a:rPr lang="en-US" sz="2400" b="1" kern="1200" dirty="0">
                          <a:solidFill>
                            <a:srgbClr val="0070C0"/>
                          </a:solidFill>
                          <a:latin typeface="+mn-lt"/>
                          <a:ea typeface="+mn-ea"/>
                          <a:cs typeface="+mn-cs"/>
                        </a:rPr>
                        <a:t>RIGHT JOIN </a:t>
                      </a:r>
                      <a:r>
                        <a:rPr lang="en-US" sz="2400" b="1" kern="1200" dirty="0">
                          <a:solidFill>
                            <a:srgbClr val="7030A0"/>
                          </a:solidFill>
                          <a:latin typeface="+mn-lt"/>
                          <a:ea typeface="+mn-ea"/>
                          <a:cs typeface="+mn-cs"/>
                        </a:rPr>
                        <a:t>table_name2</a:t>
                      </a:r>
                    </a:p>
                    <a:p>
                      <a:pPr algn="l"/>
                      <a:r>
                        <a:rPr lang="en-US" sz="2400" b="1" kern="1200" dirty="0">
                          <a:solidFill>
                            <a:srgbClr val="0070C0"/>
                          </a:solidFill>
                          <a:latin typeface="+mn-lt"/>
                          <a:ea typeface="+mn-ea"/>
                          <a:cs typeface="+mn-cs"/>
                        </a:rPr>
                        <a:t>ON </a:t>
                      </a:r>
                      <a:r>
                        <a:rPr lang="en-US" sz="2400" b="1" kern="1200" dirty="0">
                          <a:solidFill>
                            <a:srgbClr val="7030A0"/>
                          </a:solidFill>
                          <a:latin typeface="+mn-lt"/>
                          <a:ea typeface="+mn-ea"/>
                          <a:cs typeface="+mn-cs"/>
                        </a:rPr>
                        <a:t>table_name1</a:t>
                      </a:r>
                      <a:r>
                        <a:rPr lang="en-US" sz="2400" b="1" kern="1200" dirty="0">
                          <a:solidFill>
                            <a:srgbClr val="0070C0"/>
                          </a:solidFill>
                          <a:latin typeface="+mn-lt"/>
                          <a:ea typeface="+mn-ea"/>
                          <a:cs typeface="+mn-cs"/>
                        </a:rPr>
                        <a:t>.</a:t>
                      </a:r>
                      <a:r>
                        <a:rPr lang="en-US" sz="2400" b="1" kern="1200" dirty="0">
                          <a:solidFill>
                            <a:srgbClr val="7030A0"/>
                          </a:solidFill>
                          <a:latin typeface="+mn-lt"/>
                          <a:ea typeface="+mn-ea"/>
                          <a:cs typeface="+mn-cs"/>
                        </a:rPr>
                        <a:t>column_name </a:t>
                      </a:r>
                      <a:r>
                        <a:rPr lang="en-US" sz="2400" b="1" kern="1200" dirty="0">
                          <a:solidFill>
                            <a:srgbClr val="0070C0"/>
                          </a:solidFill>
                          <a:latin typeface="+mn-lt"/>
                          <a:ea typeface="+mn-ea"/>
                          <a:cs typeface="+mn-cs"/>
                        </a:rPr>
                        <a:t>= </a:t>
                      </a:r>
                      <a:r>
                        <a:rPr lang="en-US" sz="2400" b="1" kern="1200" dirty="0">
                          <a:solidFill>
                            <a:srgbClr val="7030A0"/>
                          </a:solidFill>
                          <a:latin typeface="+mn-lt"/>
                          <a:ea typeface="+mn-ea"/>
                          <a:cs typeface="+mn-cs"/>
                        </a:rPr>
                        <a:t>table_name2</a:t>
                      </a:r>
                      <a:r>
                        <a:rPr lang="en-US" sz="2400" b="1" kern="1200" dirty="0">
                          <a:solidFill>
                            <a:srgbClr val="0070C0"/>
                          </a:solidFill>
                          <a:latin typeface="+mn-lt"/>
                          <a:ea typeface="+mn-ea"/>
                          <a:cs typeface="+mn-cs"/>
                        </a:rPr>
                        <a:t>.</a:t>
                      </a:r>
                      <a:r>
                        <a:rPr lang="en-US" sz="2400" b="1" kern="1200" dirty="0">
                          <a:solidFill>
                            <a:srgbClr val="7030A0"/>
                          </a:solidFill>
                          <a:latin typeface="+mn-lt"/>
                          <a:ea typeface="+mn-ea"/>
                          <a:cs typeface="+mn-cs"/>
                        </a:rPr>
                        <a:t>column_name</a:t>
                      </a:r>
                    </a:p>
                    <a:p>
                      <a:pPr algn="l"/>
                      <a:r>
                        <a:rPr lang="en-US" sz="2400" b="1" kern="1200" dirty="0">
                          <a:solidFill>
                            <a:srgbClr val="0070C0"/>
                          </a:solidFill>
                          <a:latin typeface="+mn-lt"/>
                          <a:ea typeface="+mn-ea"/>
                          <a:cs typeface="+mn-cs"/>
                        </a:rPr>
                        <a:t>INNER JOIN …..</a:t>
                      </a:r>
                    </a:p>
                    <a:p>
                      <a:pPr algn="l"/>
                      <a:endParaRPr lang="en-US" sz="2400" b="1" kern="1200" dirty="0">
                        <a:solidFill>
                          <a:srgbClr val="0070C0"/>
                        </a:solidFill>
                        <a:latin typeface="+mn-lt"/>
                        <a:ea typeface="+mn-ea"/>
                        <a:cs typeface="+mn-cs"/>
                      </a:endParaRP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SELECT </a:t>
                      </a:r>
                      <a:r>
                        <a:rPr lang="en-US" sz="2400" b="1" kern="1200" dirty="0" err="1">
                          <a:solidFill>
                            <a:srgbClr val="7030A0"/>
                          </a:solidFill>
                          <a:latin typeface="+mn-lt"/>
                          <a:ea typeface="+mn-ea"/>
                          <a:cs typeface="+mn-cs"/>
                        </a:rPr>
                        <a:t>Orders.OrderID</a:t>
                      </a:r>
                      <a:r>
                        <a:rPr lang="en-US" sz="2400" b="1" kern="1200" dirty="0">
                          <a:solidFill>
                            <a:srgbClr val="0070C0"/>
                          </a:solidFill>
                          <a:latin typeface="+mn-lt"/>
                          <a:ea typeface="+mn-ea"/>
                          <a:cs typeface="+mn-cs"/>
                        </a:rPr>
                        <a:t>,</a:t>
                      </a:r>
                      <a:r>
                        <a:rPr lang="en-US" sz="2400" b="1" kern="1200" dirty="0">
                          <a:solidFill>
                            <a:srgbClr val="7030A0"/>
                          </a:solidFill>
                          <a:latin typeface="+mn-lt"/>
                          <a:ea typeface="+mn-ea"/>
                          <a:cs typeface="+mn-cs"/>
                        </a:rPr>
                        <a:t> </a:t>
                      </a:r>
                      <a:r>
                        <a:rPr lang="en-US" sz="2400" b="1" kern="1200" dirty="0" err="1">
                          <a:solidFill>
                            <a:srgbClr val="7030A0"/>
                          </a:solidFill>
                          <a:latin typeface="+mn-lt"/>
                          <a:ea typeface="+mn-ea"/>
                          <a:cs typeface="+mn-cs"/>
                        </a:rPr>
                        <a:t>Orders.OrderDate</a:t>
                      </a:r>
                      <a:r>
                        <a:rPr lang="en-US" sz="2400" b="1" kern="1200" dirty="0">
                          <a:solidFill>
                            <a:srgbClr val="7030A0"/>
                          </a:solidFill>
                          <a:latin typeface="+mn-lt"/>
                          <a:ea typeface="+mn-ea"/>
                          <a:cs typeface="+mn-cs"/>
                        </a:rPr>
                        <a:t>,</a:t>
                      </a:r>
                      <a:r>
                        <a:rPr lang="en-US" sz="2400" b="1" kern="1200" dirty="0">
                          <a:solidFill>
                            <a:srgbClr val="0070C0"/>
                          </a:solidFill>
                          <a:latin typeface="+mn-lt"/>
                          <a:ea typeface="+mn-ea"/>
                          <a:cs typeface="+mn-cs"/>
                        </a:rPr>
                        <a:t> </a:t>
                      </a:r>
                      <a:r>
                        <a:rPr lang="en-US" sz="2400" b="1" kern="1200" dirty="0" err="1">
                          <a:solidFill>
                            <a:srgbClr val="7030A0"/>
                          </a:solidFill>
                          <a:latin typeface="+mn-lt"/>
                          <a:ea typeface="+mn-ea"/>
                          <a:cs typeface="+mn-cs"/>
                        </a:rPr>
                        <a:t>Customers.Name</a:t>
                      </a:r>
                      <a:endParaRPr lang="en-US" sz="2400" b="1" kern="1200" dirty="0">
                        <a:solidFill>
                          <a:srgbClr val="7030A0"/>
                        </a:solidFill>
                        <a:latin typeface="+mn-lt"/>
                        <a:ea typeface="+mn-ea"/>
                        <a:cs typeface="+mn-cs"/>
                      </a:endParaRPr>
                    </a:p>
                    <a:p>
                      <a:r>
                        <a:rPr lang="en-US" sz="2400" b="1" kern="1200" dirty="0">
                          <a:solidFill>
                            <a:srgbClr val="0070C0"/>
                          </a:solidFill>
                          <a:latin typeface="+mn-lt"/>
                          <a:ea typeface="+mn-ea"/>
                          <a:cs typeface="+mn-cs"/>
                        </a:rPr>
                        <a:t>FROM </a:t>
                      </a:r>
                      <a:r>
                        <a:rPr lang="en-US" sz="2400" b="1" kern="1200" dirty="0">
                          <a:solidFill>
                            <a:srgbClr val="7030A0"/>
                          </a:solidFill>
                          <a:latin typeface="+mn-lt"/>
                          <a:ea typeface="+mn-ea"/>
                          <a:cs typeface="+mn-cs"/>
                        </a:rPr>
                        <a:t>Customers</a:t>
                      </a:r>
                    </a:p>
                    <a:p>
                      <a:r>
                        <a:rPr lang="en-US" sz="2400" b="1" kern="1200" dirty="0">
                          <a:solidFill>
                            <a:srgbClr val="0070C0"/>
                          </a:solidFill>
                          <a:latin typeface="+mn-lt"/>
                          <a:ea typeface="+mn-ea"/>
                          <a:cs typeface="+mn-cs"/>
                        </a:rPr>
                        <a:t>LEFT JOIN </a:t>
                      </a:r>
                      <a:r>
                        <a:rPr lang="en-US" sz="2400" b="1" kern="1200" dirty="0">
                          <a:solidFill>
                            <a:srgbClr val="7030A0"/>
                          </a:solidFill>
                          <a:latin typeface="+mn-lt"/>
                          <a:ea typeface="+mn-ea"/>
                          <a:cs typeface="+mn-cs"/>
                        </a:rPr>
                        <a:t>Orders</a:t>
                      </a:r>
                      <a:r>
                        <a:rPr lang="en-US" sz="2400" b="1" kern="1200" dirty="0">
                          <a:solidFill>
                            <a:srgbClr val="0070C0"/>
                          </a:solidFill>
                          <a:latin typeface="+mn-lt"/>
                          <a:ea typeface="+mn-ea"/>
                          <a:cs typeface="+mn-cs"/>
                        </a:rPr>
                        <a:t> ON </a:t>
                      </a:r>
                      <a:r>
                        <a:rPr lang="en-US" sz="2400" b="1" kern="1200" dirty="0" err="1">
                          <a:solidFill>
                            <a:srgbClr val="7030A0"/>
                          </a:solidFill>
                          <a:latin typeface="+mn-lt"/>
                          <a:ea typeface="+mn-ea"/>
                          <a:cs typeface="+mn-cs"/>
                        </a:rPr>
                        <a:t>Orders.CustomerID</a:t>
                      </a:r>
                      <a:r>
                        <a:rPr lang="en-US" sz="2400" b="1" kern="1200" dirty="0">
                          <a:solidFill>
                            <a:srgbClr val="7030A0"/>
                          </a:solidFill>
                          <a:latin typeface="+mn-lt"/>
                          <a:ea typeface="+mn-ea"/>
                          <a:cs typeface="+mn-cs"/>
                        </a:rPr>
                        <a:t> </a:t>
                      </a:r>
                      <a:r>
                        <a:rPr lang="en-US" sz="2400" b="1" kern="1200" dirty="0">
                          <a:solidFill>
                            <a:srgbClr val="0070C0"/>
                          </a:solidFill>
                          <a:latin typeface="+mn-lt"/>
                          <a:ea typeface="+mn-ea"/>
                          <a:cs typeface="+mn-cs"/>
                        </a:rPr>
                        <a:t>= </a:t>
                      </a:r>
                      <a:r>
                        <a:rPr lang="en-US" sz="2400" b="1" kern="1200" dirty="0" err="1">
                          <a:solidFill>
                            <a:srgbClr val="7030A0"/>
                          </a:solidFill>
                          <a:latin typeface="+mn-lt"/>
                          <a:ea typeface="+mn-ea"/>
                          <a:cs typeface="+mn-cs"/>
                        </a:rPr>
                        <a:t>Customers.CustomerID</a:t>
                      </a:r>
                      <a:r>
                        <a:rPr lang="en-US" sz="2400" b="1" kern="1200" dirty="0">
                          <a:solidFill>
                            <a:srgbClr val="0070C0"/>
                          </a:solidFill>
                          <a:latin typeface="+mn-lt"/>
                          <a:ea typeface="+mn-ea"/>
                          <a:cs typeface="+mn-cs"/>
                        </a:rPr>
                        <a:t>;		 </a:t>
                      </a:r>
                    </a:p>
                    <a:p>
                      <a:endParaRPr lang="en-US" sz="2400" b="1" kern="1200" dirty="0">
                        <a:solidFill>
                          <a:srgbClr val="0070C0"/>
                        </a:solidFill>
                        <a:latin typeface="+mn-lt"/>
                        <a:ea typeface="+mn-ea"/>
                        <a:cs typeface="+mn-cs"/>
                      </a:endParaRPr>
                    </a:p>
                    <a:p>
                      <a:r>
                        <a:rPr lang="en-US" sz="2400" b="1" kern="1200" dirty="0">
                          <a:solidFill>
                            <a:srgbClr val="0070C0"/>
                          </a:solidFill>
                          <a:latin typeface="+mn-lt"/>
                          <a:ea typeface="+mn-ea"/>
                          <a:cs typeface="+mn-cs"/>
                        </a:rPr>
                        <a:t> </a:t>
                      </a:r>
                    </a:p>
                    <a:p>
                      <a:r>
                        <a:rPr lang="en-US" sz="2400" b="1" kern="1200" dirty="0">
                          <a:solidFill>
                            <a:schemeClr val="tx1"/>
                          </a:solidFill>
                          <a:latin typeface="+mn-lt"/>
                          <a:ea typeface="+mn-ea"/>
                          <a:cs typeface="+mn-cs"/>
                        </a:rPr>
                        <a:t>   </a:t>
                      </a: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238382622"/>
              </p:ext>
            </p:extLst>
          </p:nvPr>
        </p:nvGraphicFramePr>
        <p:xfrm>
          <a:off x="608076" y="587436"/>
          <a:ext cx="11259312" cy="1188720"/>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724902">
                <a:tc>
                  <a:txBody>
                    <a:bodyPr/>
                    <a:lstStyle/>
                    <a:p>
                      <a:r>
                        <a:rPr lang="en-US" sz="2400" b="0" i="0" kern="1200" dirty="0">
                          <a:solidFill>
                            <a:schemeClr val="tx1"/>
                          </a:solidFill>
                          <a:effectLst/>
                          <a:latin typeface="+mn-lt"/>
                          <a:ea typeface="+mn-ea"/>
                          <a:cs typeface="+mn-cs"/>
                        </a:rPr>
                        <a:t> The LEFT JOIN keyword returns all records from the left table (table1), and the matched records from the left table (table2). The result is NULL from the right side, when there is no match	</a:t>
                      </a:r>
                      <a:endParaRPr lang="en-US" sz="2400" b="0" dirty="0">
                        <a:solidFill>
                          <a:schemeClr val="tx1"/>
                        </a:solidFill>
                      </a:endParaRPr>
                    </a:p>
                  </a:txBody>
                  <a:tcPr>
                    <a:solidFill>
                      <a:schemeClr val="bg1"/>
                    </a:solidFill>
                  </a:tcPr>
                </a:tc>
                <a:extLst>
                  <a:ext uri="{0D108BD9-81ED-4DB2-BD59-A6C34878D82A}">
                    <a16:rowId xmlns:a16="http://schemas.microsoft.com/office/drawing/2014/main" val="825610896"/>
                  </a:ext>
                </a:extLst>
              </a:tr>
            </a:tbl>
          </a:graphicData>
        </a:graphic>
      </p:graphicFrame>
      <p:pic>
        <p:nvPicPr>
          <p:cNvPr id="6" name="Picture 5">
            <a:extLst>
              <a:ext uri="{FF2B5EF4-FFF2-40B4-BE49-F238E27FC236}">
                <a16:creationId xmlns:a16="http://schemas.microsoft.com/office/drawing/2014/main" id="{29E55B91-BA0D-47F8-AFA0-FA1844265074}"/>
              </a:ext>
            </a:extLst>
          </p:cNvPr>
          <p:cNvPicPr>
            <a:picLocks noChangeAspect="1"/>
          </p:cNvPicPr>
          <p:nvPr/>
        </p:nvPicPr>
        <p:blipFill>
          <a:blip r:embed="rId2"/>
          <a:stretch>
            <a:fillRect/>
          </a:stretch>
        </p:blipFill>
        <p:spPr>
          <a:xfrm>
            <a:off x="818388" y="4860386"/>
            <a:ext cx="4714904" cy="2614425"/>
          </a:xfrm>
          <a:prstGeom prst="rect">
            <a:avLst/>
          </a:prstGeom>
        </p:spPr>
      </p:pic>
    </p:spTree>
    <p:extLst>
      <p:ext uri="{BB962C8B-B14F-4D97-AF65-F5344CB8AC3E}">
        <p14:creationId xmlns:p14="http://schemas.microsoft.com/office/powerpoint/2010/main" val="259006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RIGHT JOIN</a:t>
            </a:r>
            <a:br>
              <a:rPr lang="en-US" dirty="0"/>
            </a:br>
            <a:br>
              <a:rPr lang="en-US" dirty="0"/>
            </a:br>
            <a:br>
              <a:rPr lang="en-US" dirty="0"/>
            </a:br>
            <a:endParaRPr lang="en-US" dirty="0"/>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1209869024"/>
              </p:ext>
            </p:extLst>
          </p:nvPr>
        </p:nvGraphicFramePr>
        <p:xfrm>
          <a:off x="608076" y="1831019"/>
          <a:ext cx="10975848" cy="6192840"/>
        </p:xfrm>
        <a:graphic>
          <a:graphicData uri="http://schemas.openxmlformats.org/drawingml/2006/table">
            <a:tbl>
              <a:tblPr firstRow="1" bandRow="1">
                <a:tableStyleId>{5C22544A-7EE6-4342-B048-85BDC9FD1C3A}</a:tableStyleId>
              </a:tblPr>
              <a:tblGrid>
                <a:gridCol w="5022411">
                  <a:extLst>
                    <a:ext uri="{9D8B030D-6E8A-4147-A177-3AD203B41FA5}">
                      <a16:colId xmlns:a16="http://schemas.microsoft.com/office/drawing/2014/main" val="4228604360"/>
                    </a:ext>
                  </a:extLst>
                </a:gridCol>
                <a:gridCol w="5953437">
                  <a:extLst>
                    <a:ext uri="{9D8B030D-6E8A-4147-A177-3AD203B41FA5}">
                      <a16:colId xmlns:a16="http://schemas.microsoft.com/office/drawing/2014/main" val="1522212779"/>
                    </a:ext>
                  </a:extLst>
                </a:gridCol>
              </a:tblGrid>
              <a:tr h="6192840">
                <a:tc>
                  <a:txBody>
                    <a:bodyPr/>
                    <a:lstStyle/>
                    <a:p>
                      <a:pPr algn="l"/>
                      <a:r>
                        <a:rPr lang="en-US" sz="2400" b="1" kern="1200" dirty="0">
                          <a:solidFill>
                            <a:schemeClr val="tx1"/>
                          </a:solidFill>
                          <a:latin typeface="+mn-lt"/>
                          <a:ea typeface="+mn-ea"/>
                          <a:cs typeface="+mn-cs"/>
                        </a:rPr>
                        <a:t>Syntax:</a:t>
                      </a:r>
                    </a:p>
                    <a:p>
                      <a:pPr algn="l"/>
                      <a:r>
                        <a:rPr lang="en-US" sz="2400" b="1" kern="1200" dirty="0">
                          <a:solidFill>
                            <a:srgbClr val="0070C0"/>
                          </a:solidFill>
                          <a:latin typeface="+mn-lt"/>
                          <a:ea typeface="+mn-ea"/>
                          <a:cs typeface="+mn-cs"/>
                        </a:rPr>
                        <a:t>SELECT </a:t>
                      </a:r>
                      <a:r>
                        <a:rPr lang="en-US" sz="2400" b="1" kern="1200" dirty="0">
                          <a:solidFill>
                            <a:srgbClr val="7030A0"/>
                          </a:solidFill>
                          <a:latin typeface="+mn-lt"/>
                          <a:ea typeface="+mn-ea"/>
                          <a:cs typeface="+mn-cs"/>
                        </a:rPr>
                        <a:t>column_name1</a:t>
                      </a:r>
                      <a:r>
                        <a:rPr lang="en-US" sz="2400" b="1" kern="1200" dirty="0">
                          <a:solidFill>
                            <a:srgbClr val="0070C0"/>
                          </a:solidFill>
                          <a:latin typeface="+mn-lt"/>
                          <a:ea typeface="+mn-ea"/>
                          <a:cs typeface="+mn-cs"/>
                        </a:rPr>
                        <a:t>, </a:t>
                      </a:r>
                      <a:r>
                        <a:rPr lang="en-US" sz="2400" b="1" kern="1200" dirty="0">
                          <a:solidFill>
                            <a:srgbClr val="7030A0"/>
                          </a:solidFill>
                          <a:latin typeface="+mn-lt"/>
                          <a:ea typeface="+mn-ea"/>
                          <a:cs typeface="+mn-cs"/>
                        </a:rPr>
                        <a:t>column_name2</a:t>
                      </a:r>
                    </a:p>
                    <a:p>
                      <a:pPr algn="l"/>
                      <a:r>
                        <a:rPr lang="en-US" sz="2400" b="1" kern="1200" dirty="0">
                          <a:solidFill>
                            <a:srgbClr val="0070C0"/>
                          </a:solidFill>
                          <a:latin typeface="+mn-lt"/>
                          <a:ea typeface="+mn-ea"/>
                          <a:cs typeface="+mn-cs"/>
                        </a:rPr>
                        <a:t>FROM </a:t>
                      </a:r>
                      <a:r>
                        <a:rPr lang="en-US" sz="2400" b="1" kern="1200" dirty="0">
                          <a:solidFill>
                            <a:srgbClr val="7030A0"/>
                          </a:solidFill>
                          <a:latin typeface="+mn-lt"/>
                          <a:ea typeface="+mn-ea"/>
                          <a:cs typeface="+mn-cs"/>
                        </a:rPr>
                        <a:t>table_name1</a:t>
                      </a:r>
                    </a:p>
                    <a:p>
                      <a:pPr algn="l"/>
                      <a:r>
                        <a:rPr lang="en-US" sz="2400" b="1" kern="1200" dirty="0">
                          <a:solidFill>
                            <a:srgbClr val="0070C0"/>
                          </a:solidFill>
                          <a:latin typeface="+mn-lt"/>
                          <a:ea typeface="+mn-ea"/>
                          <a:cs typeface="+mn-cs"/>
                        </a:rPr>
                        <a:t>RIGHT JOIN </a:t>
                      </a:r>
                      <a:r>
                        <a:rPr lang="en-US" sz="2400" b="1" kern="1200" dirty="0">
                          <a:solidFill>
                            <a:srgbClr val="7030A0"/>
                          </a:solidFill>
                          <a:latin typeface="+mn-lt"/>
                          <a:ea typeface="+mn-ea"/>
                          <a:cs typeface="+mn-cs"/>
                        </a:rPr>
                        <a:t>table_name2</a:t>
                      </a:r>
                    </a:p>
                    <a:p>
                      <a:pPr algn="l"/>
                      <a:r>
                        <a:rPr lang="en-US" sz="2400" b="1" kern="1200" dirty="0">
                          <a:solidFill>
                            <a:srgbClr val="0070C0"/>
                          </a:solidFill>
                          <a:latin typeface="+mn-lt"/>
                          <a:ea typeface="+mn-ea"/>
                          <a:cs typeface="+mn-cs"/>
                        </a:rPr>
                        <a:t>ON </a:t>
                      </a:r>
                      <a:r>
                        <a:rPr lang="en-US" sz="2400" b="1" kern="1200" dirty="0">
                          <a:solidFill>
                            <a:srgbClr val="7030A0"/>
                          </a:solidFill>
                          <a:latin typeface="+mn-lt"/>
                          <a:ea typeface="+mn-ea"/>
                          <a:cs typeface="+mn-cs"/>
                        </a:rPr>
                        <a:t>table_name1</a:t>
                      </a:r>
                      <a:r>
                        <a:rPr lang="en-US" sz="2400" b="1" kern="1200" dirty="0">
                          <a:solidFill>
                            <a:srgbClr val="0070C0"/>
                          </a:solidFill>
                          <a:latin typeface="+mn-lt"/>
                          <a:ea typeface="+mn-ea"/>
                          <a:cs typeface="+mn-cs"/>
                        </a:rPr>
                        <a:t>.</a:t>
                      </a:r>
                      <a:r>
                        <a:rPr lang="en-US" sz="2400" b="1" kern="1200" dirty="0">
                          <a:solidFill>
                            <a:srgbClr val="7030A0"/>
                          </a:solidFill>
                          <a:latin typeface="+mn-lt"/>
                          <a:ea typeface="+mn-ea"/>
                          <a:cs typeface="+mn-cs"/>
                        </a:rPr>
                        <a:t>column_name </a:t>
                      </a:r>
                      <a:r>
                        <a:rPr lang="en-US" sz="2400" b="1" kern="1200" dirty="0">
                          <a:solidFill>
                            <a:srgbClr val="0070C0"/>
                          </a:solidFill>
                          <a:latin typeface="+mn-lt"/>
                          <a:ea typeface="+mn-ea"/>
                          <a:cs typeface="+mn-cs"/>
                        </a:rPr>
                        <a:t>= </a:t>
                      </a:r>
                      <a:r>
                        <a:rPr lang="en-US" sz="2400" b="1" kern="1200" dirty="0">
                          <a:solidFill>
                            <a:srgbClr val="7030A0"/>
                          </a:solidFill>
                          <a:latin typeface="+mn-lt"/>
                          <a:ea typeface="+mn-ea"/>
                          <a:cs typeface="+mn-cs"/>
                        </a:rPr>
                        <a:t>table_name2</a:t>
                      </a:r>
                      <a:r>
                        <a:rPr lang="en-US" sz="2400" b="1" kern="1200" dirty="0">
                          <a:solidFill>
                            <a:srgbClr val="0070C0"/>
                          </a:solidFill>
                          <a:latin typeface="+mn-lt"/>
                          <a:ea typeface="+mn-ea"/>
                          <a:cs typeface="+mn-cs"/>
                        </a:rPr>
                        <a:t>.</a:t>
                      </a:r>
                      <a:r>
                        <a:rPr lang="en-US" sz="2400" b="1" kern="1200" dirty="0">
                          <a:solidFill>
                            <a:srgbClr val="7030A0"/>
                          </a:solidFill>
                          <a:latin typeface="+mn-lt"/>
                          <a:ea typeface="+mn-ea"/>
                          <a:cs typeface="+mn-cs"/>
                        </a:rPr>
                        <a:t>column_name</a:t>
                      </a:r>
                    </a:p>
                    <a:p>
                      <a:pPr algn="l"/>
                      <a:r>
                        <a:rPr lang="en-US" sz="2400" b="1" kern="1200" dirty="0">
                          <a:solidFill>
                            <a:srgbClr val="0070C0"/>
                          </a:solidFill>
                          <a:latin typeface="+mn-lt"/>
                          <a:ea typeface="+mn-ea"/>
                          <a:cs typeface="+mn-cs"/>
                        </a:rPr>
                        <a:t>INNER JOIN …..</a:t>
                      </a:r>
                    </a:p>
                    <a:p>
                      <a:pPr algn="l"/>
                      <a:endParaRPr lang="en-US" sz="2400" b="1" kern="1200" dirty="0">
                        <a:solidFill>
                          <a:srgbClr val="0070C0"/>
                        </a:solidFill>
                        <a:latin typeface="+mn-lt"/>
                        <a:ea typeface="+mn-ea"/>
                        <a:cs typeface="+mn-cs"/>
                      </a:endParaRPr>
                    </a:p>
                    <a:p>
                      <a:pPr algn="l"/>
                      <a:endParaRPr lang="en-US" sz="2400" b="1" kern="1200" dirty="0">
                        <a:solidFill>
                          <a:srgbClr val="0070C0"/>
                        </a:solidFill>
                        <a:latin typeface="+mn-lt"/>
                        <a:ea typeface="+mn-ea"/>
                        <a:cs typeface="+mn-cs"/>
                      </a:endParaRPr>
                    </a:p>
                    <a:p>
                      <a:pPr algn="l"/>
                      <a:r>
                        <a:rPr lang="en-US" sz="2400" b="1" kern="1200" dirty="0">
                          <a:solidFill>
                            <a:srgbClr val="0070C0"/>
                          </a:solidFill>
                          <a:latin typeface="+mn-lt"/>
                          <a:ea typeface="+mn-ea"/>
                          <a:cs typeface="+mn-cs"/>
                        </a:rPr>
                        <a:t>	</a:t>
                      </a:r>
                      <a:endParaRPr lang="en-US" sz="2400" b="1" kern="1200" dirty="0">
                        <a:solidFill>
                          <a:schemeClr val="tx1"/>
                        </a:solidFill>
                        <a:latin typeface="+mn-lt"/>
                        <a:ea typeface="+mn-ea"/>
                        <a:cs typeface="+mn-cs"/>
                      </a:endParaRP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SELECT </a:t>
                      </a:r>
                      <a:r>
                        <a:rPr lang="en-US" sz="2400" b="1" kern="1200" dirty="0" err="1">
                          <a:solidFill>
                            <a:srgbClr val="7030A0"/>
                          </a:solidFill>
                          <a:latin typeface="+mn-lt"/>
                          <a:ea typeface="+mn-ea"/>
                          <a:cs typeface="+mn-cs"/>
                        </a:rPr>
                        <a:t>Orders.OrderID</a:t>
                      </a:r>
                      <a:r>
                        <a:rPr lang="en-US" sz="2400" b="1" kern="1200" dirty="0">
                          <a:solidFill>
                            <a:srgbClr val="0070C0"/>
                          </a:solidFill>
                          <a:latin typeface="+mn-lt"/>
                          <a:ea typeface="+mn-ea"/>
                          <a:cs typeface="+mn-cs"/>
                        </a:rPr>
                        <a:t>,</a:t>
                      </a:r>
                      <a:r>
                        <a:rPr lang="en-US" sz="2400" b="1" kern="1200" dirty="0">
                          <a:solidFill>
                            <a:srgbClr val="7030A0"/>
                          </a:solidFill>
                          <a:latin typeface="+mn-lt"/>
                          <a:ea typeface="+mn-ea"/>
                          <a:cs typeface="+mn-cs"/>
                        </a:rPr>
                        <a:t> </a:t>
                      </a:r>
                      <a:r>
                        <a:rPr lang="en-US" sz="2400" b="1" kern="1200" dirty="0" err="1">
                          <a:solidFill>
                            <a:srgbClr val="7030A0"/>
                          </a:solidFill>
                          <a:latin typeface="+mn-lt"/>
                          <a:ea typeface="+mn-ea"/>
                          <a:cs typeface="+mn-cs"/>
                        </a:rPr>
                        <a:t>Orders.OrderDate</a:t>
                      </a:r>
                      <a:r>
                        <a:rPr lang="en-US" sz="2400" b="1" kern="1200" dirty="0">
                          <a:solidFill>
                            <a:srgbClr val="7030A0"/>
                          </a:solidFill>
                          <a:latin typeface="+mn-lt"/>
                          <a:ea typeface="+mn-ea"/>
                          <a:cs typeface="+mn-cs"/>
                        </a:rPr>
                        <a:t>,</a:t>
                      </a:r>
                      <a:r>
                        <a:rPr lang="en-US" sz="2400" b="1" kern="1200" dirty="0">
                          <a:solidFill>
                            <a:srgbClr val="0070C0"/>
                          </a:solidFill>
                          <a:latin typeface="+mn-lt"/>
                          <a:ea typeface="+mn-ea"/>
                          <a:cs typeface="+mn-cs"/>
                        </a:rPr>
                        <a:t>  </a:t>
                      </a:r>
                      <a:r>
                        <a:rPr lang="en-US" sz="2400" b="1" kern="1200" dirty="0" err="1">
                          <a:solidFill>
                            <a:srgbClr val="7030A0"/>
                          </a:solidFill>
                          <a:latin typeface="+mn-lt"/>
                          <a:ea typeface="+mn-ea"/>
                          <a:cs typeface="+mn-cs"/>
                        </a:rPr>
                        <a:t>Customers.Name</a:t>
                      </a:r>
                      <a:endParaRPr lang="en-US" sz="2400" b="1" kern="1200" dirty="0">
                        <a:solidFill>
                          <a:srgbClr val="7030A0"/>
                        </a:solidFill>
                        <a:latin typeface="+mn-lt"/>
                        <a:ea typeface="+mn-ea"/>
                        <a:cs typeface="+mn-cs"/>
                      </a:endParaRPr>
                    </a:p>
                    <a:p>
                      <a:r>
                        <a:rPr lang="en-US" sz="2400" b="1" kern="1200" dirty="0">
                          <a:solidFill>
                            <a:srgbClr val="0070C0"/>
                          </a:solidFill>
                          <a:latin typeface="+mn-lt"/>
                          <a:ea typeface="+mn-ea"/>
                          <a:cs typeface="+mn-cs"/>
                        </a:rPr>
                        <a:t>FROM </a:t>
                      </a:r>
                      <a:r>
                        <a:rPr lang="en-US" sz="2400" b="1" kern="1200" dirty="0">
                          <a:solidFill>
                            <a:srgbClr val="7030A0"/>
                          </a:solidFill>
                          <a:latin typeface="+mn-lt"/>
                          <a:ea typeface="+mn-ea"/>
                          <a:cs typeface="+mn-cs"/>
                        </a:rPr>
                        <a:t>Customers</a:t>
                      </a:r>
                    </a:p>
                    <a:p>
                      <a:r>
                        <a:rPr lang="en-US" sz="2400" b="1" kern="1200" dirty="0">
                          <a:solidFill>
                            <a:srgbClr val="0070C0"/>
                          </a:solidFill>
                          <a:latin typeface="+mn-lt"/>
                          <a:ea typeface="+mn-ea"/>
                          <a:cs typeface="+mn-cs"/>
                        </a:rPr>
                        <a:t>RIGHT JOIN </a:t>
                      </a:r>
                      <a:r>
                        <a:rPr lang="en-US" sz="2400" b="1" kern="1200" dirty="0">
                          <a:solidFill>
                            <a:srgbClr val="7030A0"/>
                          </a:solidFill>
                          <a:latin typeface="+mn-lt"/>
                          <a:ea typeface="+mn-ea"/>
                          <a:cs typeface="+mn-cs"/>
                        </a:rPr>
                        <a:t>Orders</a:t>
                      </a:r>
                      <a:r>
                        <a:rPr lang="en-US" sz="2400" b="1" kern="1200" dirty="0">
                          <a:solidFill>
                            <a:srgbClr val="0070C0"/>
                          </a:solidFill>
                          <a:latin typeface="+mn-lt"/>
                          <a:ea typeface="+mn-ea"/>
                          <a:cs typeface="+mn-cs"/>
                        </a:rPr>
                        <a:t> ON </a:t>
                      </a:r>
                      <a:r>
                        <a:rPr lang="en-US" sz="2400" b="1" kern="1200" dirty="0" err="1">
                          <a:solidFill>
                            <a:srgbClr val="7030A0"/>
                          </a:solidFill>
                          <a:latin typeface="+mn-lt"/>
                          <a:ea typeface="+mn-ea"/>
                          <a:cs typeface="+mn-cs"/>
                        </a:rPr>
                        <a:t>Orders.CustomerID</a:t>
                      </a:r>
                      <a:r>
                        <a:rPr lang="en-US" sz="2400" b="1" kern="1200" dirty="0">
                          <a:solidFill>
                            <a:srgbClr val="7030A0"/>
                          </a:solidFill>
                          <a:latin typeface="+mn-lt"/>
                          <a:ea typeface="+mn-ea"/>
                          <a:cs typeface="+mn-cs"/>
                        </a:rPr>
                        <a:t> </a:t>
                      </a:r>
                      <a:r>
                        <a:rPr lang="en-US" sz="2400" b="1" kern="1200" dirty="0">
                          <a:solidFill>
                            <a:srgbClr val="0070C0"/>
                          </a:solidFill>
                          <a:latin typeface="+mn-lt"/>
                          <a:ea typeface="+mn-ea"/>
                          <a:cs typeface="+mn-cs"/>
                        </a:rPr>
                        <a:t>= </a:t>
                      </a:r>
                      <a:r>
                        <a:rPr lang="en-US" sz="2400" b="1" kern="1200" dirty="0" err="1">
                          <a:solidFill>
                            <a:srgbClr val="7030A0"/>
                          </a:solidFill>
                          <a:latin typeface="+mn-lt"/>
                          <a:ea typeface="+mn-ea"/>
                          <a:cs typeface="+mn-cs"/>
                        </a:rPr>
                        <a:t>Customers.CustomerID</a:t>
                      </a:r>
                      <a:r>
                        <a:rPr lang="en-US" sz="2400" b="1" kern="1200" dirty="0">
                          <a:solidFill>
                            <a:srgbClr val="0070C0"/>
                          </a:solidFill>
                          <a:latin typeface="+mn-lt"/>
                          <a:ea typeface="+mn-ea"/>
                          <a:cs typeface="+mn-cs"/>
                        </a:rPr>
                        <a:t>;		 </a:t>
                      </a:r>
                    </a:p>
                    <a:p>
                      <a:endParaRPr lang="en-US" sz="2400" b="1" kern="1200" dirty="0">
                        <a:solidFill>
                          <a:srgbClr val="0070C0"/>
                        </a:solidFill>
                        <a:latin typeface="+mn-lt"/>
                        <a:ea typeface="+mn-ea"/>
                        <a:cs typeface="+mn-cs"/>
                      </a:endParaRPr>
                    </a:p>
                    <a:p>
                      <a:r>
                        <a:rPr lang="en-US" sz="2400" b="1" kern="1200" dirty="0">
                          <a:solidFill>
                            <a:srgbClr val="0070C0"/>
                          </a:solidFill>
                          <a:latin typeface="+mn-lt"/>
                          <a:ea typeface="+mn-ea"/>
                          <a:cs typeface="+mn-cs"/>
                        </a:rPr>
                        <a:t> </a:t>
                      </a:r>
                    </a:p>
                    <a:p>
                      <a:r>
                        <a:rPr lang="en-US" sz="2400" b="1" kern="1200" dirty="0">
                          <a:solidFill>
                            <a:schemeClr val="tx1"/>
                          </a:solidFill>
                          <a:latin typeface="+mn-lt"/>
                          <a:ea typeface="+mn-ea"/>
                          <a:cs typeface="+mn-cs"/>
                        </a:rPr>
                        <a:t>   </a:t>
                      </a: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nvGraphicFramePr>
        <p:xfrm>
          <a:off x="608076" y="587436"/>
          <a:ext cx="11259312" cy="1188720"/>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724902">
                <a:tc>
                  <a:txBody>
                    <a:bodyPr/>
                    <a:lstStyle/>
                    <a:p>
                      <a:r>
                        <a:rPr lang="en-US" sz="2400" b="0" i="0" kern="1200" dirty="0">
                          <a:solidFill>
                            <a:schemeClr val="tx1"/>
                          </a:solidFill>
                          <a:effectLst/>
                          <a:latin typeface="+mn-lt"/>
                          <a:ea typeface="+mn-ea"/>
                          <a:cs typeface="+mn-cs"/>
                        </a:rPr>
                        <a:t> The RIGHT JOIN keyword returns all records from the right table (table2), and the matched records from the left table (table1). The result is NULL from the left side, when there is no match	</a:t>
                      </a:r>
                      <a:endParaRPr lang="en-US" sz="2400" b="0" dirty="0">
                        <a:solidFill>
                          <a:schemeClr val="tx1"/>
                        </a:solidFill>
                      </a:endParaRPr>
                    </a:p>
                  </a:txBody>
                  <a:tcPr>
                    <a:solidFill>
                      <a:schemeClr val="bg1"/>
                    </a:solidFill>
                  </a:tcPr>
                </a:tc>
                <a:extLst>
                  <a:ext uri="{0D108BD9-81ED-4DB2-BD59-A6C34878D82A}">
                    <a16:rowId xmlns:a16="http://schemas.microsoft.com/office/drawing/2014/main" val="825610896"/>
                  </a:ext>
                </a:extLst>
              </a:tr>
            </a:tbl>
          </a:graphicData>
        </a:graphic>
      </p:graphicFrame>
      <p:pic>
        <p:nvPicPr>
          <p:cNvPr id="5" name="Picture 4">
            <a:extLst>
              <a:ext uri="{FF2B5EF4-FFF2-40B4-BE49-F238E27FC236}">
                <a16:creationId xmlns:a16="http://schemas.microsoft.com/office/drawing/2014/main" id="{03C6C82F-D645-4376-BD41-8206C577C0E6}"/>
              </a:ext>
            </a:extLst>
          </p:cNvPr>
          <p:cNvPicPr>
            <a:picLocks noChangeAspect="1"/>
          </p:cNvPicPr>
          <p:nvPr/>
        </p:nvPicPr>
        <p:blipFill>
          <a:blip r:embed="rId2"/>
          <a:stretch>
            <a:fillRect/>
          </a:stretch>
        </p:blipFill>
        <p:spPr>
          <a:xfrm>
            <a:off x="818388" y="4962738"/>
            <a:ext cx="4519232" cy="2505925"/>
          </a:xfrm>
          <a:prstGeom prst="rect">
            <a:avLst/>
          </a:prstGeom>
        </p:spPr>
      </p:pic>
    </p:spTree>
    <p:extLst>
      <p:ext uri="{BB962C8B-B14F-4D97-AF65-F5344CB8AC3E}">
        <p14:creationId xmlns:p14="http://schemas.microsoft.com/office/powerpoint/2010/main" val="278849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Set Up Environment</a:t>
            </a:r>
            <a:endParaRPr lang="en-US" dirty="0"/>
          </a:p>
        </p:txBody>
      </p:sp>
      <p:sp>
        <p:nvSpPr>
          <p:cNvPr id="13315" name="Content Placeholder 2"/>
          <p:cNvSpPr>
            <a:spLocks noGrp="1"/>
          </p:cNvSpPr>
          <p:nvPr>
            <p:ph idx="1"/>
          </p:nvPr>
        </p:nvSpPr>
        <p:spPr/>
        <p:txBody>
          <a:bodyPr/>
          <a:lstStyle/>
          <a:p>
            <a:r>
              <a:rPr lang="en-US" altLang="en-US" dirty="0"/>
              <a:t>To complete the course, your PC must install:</a:t>
            </a:r>
          </a:p>
          <a:p>
            <a:pPr lvl="1"/>
            <a:r>
              <a:rPr lang="en-US" altLang="en-US" dirty="0"/>
              <a:t>SQL Server 2012 developer</a:t>
            </a:r>
          </a:p>
          <a:p>
            <a:endParaRPr lang="en-US" altLang="en-US" dirty="0"/>
          </a:p>
        </p:txBody>
      </p:sp>
    </p:spTree>
    <p:extLst>
      <p:ext uri="{BB962C8B-B14F-4D97-AF65-F5344CB8AC3E}">
        <p14:creationId xmlns:p14="http://schemas.microsoft.com/office/powerpoint/2010/main" val="2621766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UPDATE</a:t>
            </a:r>
            <a:br>
              <a:rPr lang="en-US" dirty="0"/>
            </a:br>
            <a:br>
              <a:rPr lang="en-US" dirty="0"/>
            </a:br>
            <a:br>
              <a:rPr lang="en-US" dirty="0"/>
            </a:br>
            <a:endParaRPr lang="en-US" dirty="0"/>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3940969058"/>
              </p:ext>
            </p:extLst>
          </p:nvPr>
        </p:nvGraphicFramePr>
        <p:xfrm>
          <a:off x="608076" y="1610435"/>
          <a:ext cx="10975848" cy="4261859"/>
        </p:xfrm>
        <a:graphic>
          <a:graphicData uri="http://schemas.openxmlformats.org/drawingml/2006/table">
            <a:tbl>
              <a:tblPr firstRow="1" bandRow="1">
                <a:tableStyleId>{5C22544A-7EE6-4342-B048-85BDC9FD1C3A}</a:tableStyleId>
              </a:tblPr>
              <a:tblGrid>
                <a:gridCol w="5022411">
                  <a:extLst>
                    <a:ext uri="{9D8B030D-6E8A-4147-A177-3AD203B41FA5}">
                      <a16:colId xmlns:a16="http://schemas.microsoft.com/office/drawing/2014/main" val="4228604360"/>
                    </a:ext>
                  </a:extLst>
                </a:gridCol>
                <a:gridCol w="5953437">
                  <a:extLst>
                    <a:ext uri="{9D8B030D-6E8A-4147-A177-3AD203B41FA5}">
                      <a16:colId xmlns:a16="http://schemas.microsoft.com/office/drawing/2014/main" val="1522212779"/>
                    </a:ext>
                  </a:extLst>
                </a:gridCol>
              </a:tblGrid>
              <a:tr h="4261859">
                <a:tc>
                  <a:txBody>
                    <a:bodyPr/>
                    <a:lstStyle/>
                    <a:p>
                      <a:pPr algn="l"/>
                      <a:r>
                        <a:rPr lang="en-US" sz="2400" b="1" kern="1200" dirty="0">
                          <a:solidFill>
                            <a:schemeClr val="tx1"/>
                          </a:solidFill>
                          <a:latin typeface="+mn-lt"/>
                          <a:ea typeface="+mn-ea"/>
                          <a:cs typeface="+mn-cs"/>
                        </a:rPr>
                        <a:t>Syntax:</a:t>
                      </a:r>
                    </a:p>
                    <a:p>
                      <a:pPr algn="l"/>
                      <a:r>
                        <a:rPr lang="en-US" sz="2400" b="1" kern="1200" dirty="0">
                          <a:solidFill>
                            <a:srgbClr val="0070C0"/>
                          </a:solidFill>
                          <a:latin typeface="+mn-lt"/>
                          <a:ea typeface="+mn-ea"/>
                          <a:cs typeface="+mn-cs"/>
                        </a:rPr>
                        <a:t>UPDATE </a:t>
                      </a:r>
                      <a:r>
                        <a:rPr lang="en-US" sz="2400" b="1" kern="1200" dirty="0" err="1">
                          <a:solidFill>
                            <a:srgbClr val="7030A0"/>
                          </a:solidFill>
                          <a:latin typeface="+mn-lt"/>
                          <a:ea typeface="+mn-ea"/>
                          <a:cs typeface="+mn-cs"/>
                        </a:rPr>
                        <a:t>table_name</a:t>
                      </a:r>
                      <a:endParaRPr lang="en-US" sz="2400" b="1" kern="1200" dirty="0">
                        <a:solidFill>
                          <a:srgbClr val="7030A0"/>
                        </a:solidFill>
                        <a:latin typeface="+mn-lt"/>
                        <a:ea typeface="+mn-ea"/>
                        <a:cs typeface="+mn-cs"/>
                      </a:endParaRPr>
                    </a:p>
                    <a:p>
                      <a:pPr algn="l"/>
                      <a:r>
                        <a:rPr lang="en-US" sz="2400" b="1" kern="1200" dirty="0">
                          <a:solidFill>
                            <a:srgbClr val="0070C0"/>
                          </a:solidFill>
                          <a:latin typeface="+mn-lt"/>
                          <a:ea typeface="+mn-ea"/>
                          <a:cs typeface="+mn-cs"/>
                        </a:rPr>
                        <a:t>SET</a:t>
                      </a:r>
                      <a:r>
                        <a:rPr lang="en-US" sz="2400" b="1" kern="1200" dirty="0">
                          <a:solidFill>
                            <a:schemeClr val="tx1"/>
                          </a:solidFill>
                          <a:latin typeface="+mn-lt"/>
                          <a:ea typeface="+mn-ea"/>
                          <a:cs typeface="+mn-cs"/>
                        </a:rPr>
                        <a:t> </a:t>
                      </a:r>
                      <a:r>
                        <a:rPr lang="en-US" sz="2400" b="1" kern="1200" dirty="0">
                          <a:solidFill>
                            <a:srgbClr val="7030A0"/>
                          </a:solidFill>
                          <a:latin typeface="+mn-lt"/>
                          <a:ea typeface="+mn-ea"/>
                          <a:cs typeface="+mn-cs"/>
                        </a:rPr>
                        <a:t>column1 = value1, column2 = value2</a:t>
                      </a:r>
                      <a:r>
                        <a:rPr lang="en-US" sz="2400" b="1" kern="1200" dirty="0">
                          <a:solidFill>
                            <a:schemeClr val="tx1"/>
                          </a:solidFill>
                          <a:latin typeface="+mn-lt"/>
                          <a:ea typeface="+mn-ea"/>
                          <a:cs typeface="+mn-cs"/>
                        </a:rPr>
                        <a:t>...., </a:t>
                      </a:r>
                      <a:r>
                        <a:rPr lang="en-US" sz="2400" b="1" kern="1200" dirty="0" err="1">
                          <a:solidFill>
                            <a:srgbClr val="7030A0"/>
                          </a:solidFill>
                          <a:latin typeface="+mn-lt"/>
                          <a:ea typeface="+mn-ea"/>
                          <a:cs typeface="+mn-cs"/>
                        </a:rPr>
                        <a:t>columnN</a:t>
                      </a:r>
                      <a:r>
                        <a:rPr lang="en-US" sz="2400" b="1" kern="1200" dirty="0">
                          <a:solidFill>
                            <a:schemeClr val="tx1"/>
                          </a:solidFill>
                          <a:latin typeface="+mn-lt"/>
                          <a:ea typeface="+mn-ea"/>
                          <a:cs typeface="+mn-cs"/>
                        </a:rPr>
                        <a:t> = </a:t>
                      </a:r>
                      <a:r>
                        <a:rPr lang="en-US" sz="2400" b="1" kern="1200" dirty="0" err="1">
                          <a:solidFill>
                            <a:schemeClr val="tx1"/>
                          </a:solidFill>
                          <a:latin typeface="+mn-lt"/>
                          <a:ea typeface="+mn-ea"/>
                          <a:cs typeface="+mn-cs"/>
                        </a:rPr>
                        <a:t>valueN</a:t>
                      </a:r>
                      <a:endParaRPr lang="en-US" sz="2400" b="1" kern="1200" dirty="0">
                        <a:solidFill>
                          <a:schemeClr val="tx1"/>
                        </a:solidFill>
                        <a:latin typeface="+mn-lt"/>
                        <a:ea typeface="+mn-ea"/>
                        <a:cs typeface="+mn-cs"/>
                      </a:endParaRPr>
                    </a:p>
                    <a:p>
                      <a:pPr algn="l"/>
                      <a:r>
                        <a:rPr lang="en-US" sz="2400" b="1" kern="1200" dirty="0">
                          <a:solidFill>
                            <a:srgbClr val="0070C0"/>
                          </a:solidFill>
                          <a:latin typeface="+mn-lt"/>
                          <a:ea typeface="+mn-ea"/>
                          <a:cs typeface="+mn-cs"/>
                        </a:rPr>
                        <a:t>WHERE</a:t>
                      </a:r>
                      <a:r>
                        <a:rPr lang="en-US" sz="2400" b="1" kern="1200" dirty="0">
                          <a:solidFill>
                            <a:schemeClr val="tx1"/>
                          </a:solidFill>
                          <a:latin typeface="+mn-lt"/>
                          <a:ea typeface="+mn-ea"/>
                          <a:cs typeface="+mn-cs"/>
                        </a:rPr>
                        <a:t> [condition];</a:t>
                      </a: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UPDATE</a:t>
                      </a:r>
                      <a:r>
                        <a:rPr lang="en-US" sz="2400" dirty="0">
                          <a:solidFill>
                            <a:srgbClr val="000000"/>
                          </a:solidFill>
                          <a:effectLst/>
                        </a:rPr>
                        <a:t> </a:t>
                      </a:r>
                      <a:r>
                        <a:rPr lang="en-US" sz="2400" b="1" kern="1200" dirty="0">
                          <a:solidFill>
                            <a:srgbClr val="7030A0"/>
                          </a:solidFill>
                          <a:latin typeface="+mn-lt"/>
                          <a:ea typeface="+mn-ea"/>
                          <a:cs typeface="+mn-cs"/>
                        </a:rPr>
                        <a:t>Customers</a:t>
                      </a:r>
                      <a:r>
                        <a:rPr lang="en-US" sz="2400" dirty="0">
                          <a:solidFill>
                            <a:srgbClr val="000000"/>
                          </a:solidFill>
                          <a:effectLst/>
                        </a:rPr>
                        <a:t> </a:t>
                      </a:r>
                      <a:r>
                        <a:rPr lang="en-US" sz="2400" b="1" kern="1200" dirty="0">
                          <a:solidFill>
                            <a:srgbClr val="0070C0"/>
                          </a:solidFill>
                          <a:latin typeface="+mn-lt"/>
                          <a:ea typeface="+mn-ea"/>
                          <a:cs typeface="+mn-cs"/>
                        </a:rPr>
                        <a:t>SET</a:t>
                      </a:r>
                      <a:r>
                        <a:rPr lang="en-US" sz="2400" dirty="0">
                          <a:solidFill>
                            <a:srgbClr val="000000"/>
                          </a:solidFill>
                          <a:effectLst/>
                        </a:rPr>
                        <a:t> </a:t>
                      </a:r>
                      <a:r>
                        <a:rPr lang="en-US" sz="2400" b="1" kern="1200" dirty="0">
                          <a:solidFill>
                            <a:srgbClr val="7030A0"/>
                          </a:solidFill>
                          <a:latin typeface="+mn-lt"/>
                          <a:ea typeface="+mn-ea"/>
                          <a:cs typeface="+mn-cs"/>
                        </a:rPr>
                        <a:t>Address</a:t>
                      </a:r>
                      <a:r>
                        <a:rPr lang="en-US" sz="2400" dirty="0">
                          <a:solidFill>
                            <a:srgbClr val="000000"/>
                          </a:solidFill>
                          <a:effectLst/>
                        </a:rPr>
                        <a:t> </a:t>
                      </a:r>
                      <a:r>
                        <a:rPr lang="en-US" sz="2400" dirty="0">
                          <a:solidFill>
                            <a:srgbClr val="666600"/>
                          </a:solidFill>
                          <a:effectLst/>
                        </a:rPr>
                        <a:t>=</a:t>
                      </a:r>
                      <a:r>
                        <a:rPr lang="en-US" sz="2400" dirty="0">
                          <a:solidFill>
                            <a:srgbClr val="000000"/>
                          </a:solidFill>
                          <a:effectLst/>
                        </a:rPr>
                        <a:t> </a:t>
                      </a:r>
                      <a:r>
                        <a:rPr lang="en-US" sz="2400" dirty="0">
                          <a:solidFill>
                            <a:srgbClr val="008800"/>
                          </a:solidFill>
                          <a:effectLst/>
                        </a:rPr>
                        <a:t>'Pune'</a:t>
                      </a:r>
                      <a:r>
                        <a:rPr lang="en-US" sz="2400" dirty="0">
                          <a:solidFill>
                            <a:srgbClr val="000000"/>
                          </a:solidFill>
                          <a:effectLst/>
                        </a:rPr>
                        <a:t> </a:t>
                      </a:r>
                      <a:r>
                        <a:rPr lang="en-US" sz="2400" b="1" kern="1200" dirty="0">
                          <a:solidFill>
                            <a:srgbClr val="0070C0"/>
                          </a:solidFill>
                          <a:latin typeface="+mn-lt"/>
                          <a:ea typeface="+mn-ea"/>
                          <a:cs typeface="+mn-cs"/>
                        </a:rPr>
                        <a:t>WHERE</a:t>
                      </a:r>
                      <a:r>
                        <a:rPr lang="en-US" sz="2400" dirty="0">
                          <a:solidFill>
                            <a:srgbClr val="000000"/>
                          </a:solidFill>
                          <a:effectLst/>
                        </a:rPr>
                        <a:t> </a:t>
                      </a:r>
                      <a:r>
                        <a:rPr lang="en-US" sz="2400" b="1" kern="1200" dirty="0">
                          <a:solidFill>
                            <a:srgbClr val="7030A0"/>
                          </a:solidFill>
                          <a:latin typeface="+mn-lt"/>
                          <a:ea typeface="+mn-ea"/>
                          <a:cs typeface="+mn-cs"/>
                        </a:rPr>
                        <a:t>Id</a:t>
                      </a:r>
                      <a:r>
                        <a:rPr lang="en-US" sz="2400" dirty="0">
                          <a:solidFill>
                            <a:srgbClr val="000000"/>
                          </a:solidFill>
                          <a:effectLst/>
                        </a:rPr>
                        <a:t> </a:t>
                      </a:r>
                      <a:r>
                        <a:rPr lang="en-US" sz="2400" dirty="0">
                          <a:solidFill>
                            <a:srgbClr val="666600"/>
                          </a:solidFill>
                          <a:effectLst/>
                        </a:rPr>
                        <a:t>=</a:t>
                      </a:r>
                      <a:r>
                        <a:rPr lang="en-US" sz="2400" dirty="0">
                          <a:solidFill>
                            <a:srgbClr val="000000"/>
                          </a:solidFill>
                          <a:effectLst/>
                        </a:rPr>
                        <a:t> </a:t>
                      </a:r>
                      <a:r>
                        <a:rPr lang="en-US" sz="2400" b="1" kern="1200" dirty="0">
                          <a:solidFill>
                            <a:schemeClr val="tx1"/>
                          </a:solidFill>
                          <a:latin typeface="+mn-lt"/>
                          <a:ea typeface="+mn-ea"/>
                          <a:cs typeface="+mn-cs"/>
                        </a:rPr>
                        <a:t>6;   </a:t>
                      </a: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1129891926"/>
              </p:ext>
            </p:extLst>
          </p:nvPr>
        </p:nvGraphicFramePr>
        <p:xfrm>
          <a:off x="608076" y="421715"/>
          <a:ext cx="11259312" cy="1188720"/>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724902">
                <a:tc>
                  <a:txBody>
                    <a:bodyPr/>
                    <a:lstStyle/>
                    <a:p>
                      <a:r>
                        <a:rPr lang="en-US" sz="2400" b="0" i="0" dirty="0">
                          <a:solidFill>
                            <a:srgbClr val="000000"/>
                          </a:solidFill>
                          <a:effectLst/>
                          <a:latin typeface="Arial" panose="020B0604020202020204" pitchFamily="34" charset="0"/>
                        </a:rPr>
                        <a:t>Used to modify the existing records in a table. You can use the WHERE clause with the UPDATE query to update the selected rows, otherwise all the rows would be affected</a:t>
                      </a:r>
                      <a:endParaRPr lang="en-US" sz="2400" b="0" dirty="0">
                        <a:solidFill>
                          <a:schemeClr val="tx1"/>
                        </a:solidFill>
                      </a:endParaRP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1844516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DML – DELETE</a:t>
            </a:r>
            <a:br>
              <a:rPr lang="en-US" dirty="0"/>
            </a:br>
            <a:br>
              <a:rPr lang="en-US" dirty="0"/>
            </a:br>
            <a:br>
              <a:rPr lang="en-US" dirty="0"/>
            </a:br>
            <a:endParaRPr lang="en-US" dirty="0"/>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1129018097"/>
              </p:ext>
            </p:extLst>
          </p:nvPr>
        </p:nvGraphicFramePr>
        <p:xfrm>
          <a:off x="608076" y="1610435"/>
          <a:ext cx="10975848" cy="4337359"/>
        </p:xfrm>
        <a:graphic>
          <a:graphicData uri="http://schemas.openxmlformats.org/drawingml/2006/table">
            <a:tbl>
              <a:tblPr firstRow="1" bandRow="1">
                <a:tableStyleId>{5C22544A-7EE6-4342-B048-85BDC9FD1C3A}</a:tableStyleId>
              </a:tblPr>
              <a:tblGrid>
                <a:gridCol w="5022411">
                  <a:extLst>
                    <a:ext uri="{9D8B030D-6E8A-4147-A177-3AD203B41FA5}">
                      <a16:colId xmlns:a16="http://schemas.microsoft.com/office/drawing/2014/main" val="4228604360"/>
                    </a:ext>
                  </a:extLst>
                </a:gridCol>
                <a:gridCol w="5953437">
                  <a:extLst>
                    <a:ext uri="{9D8B030D-6E8A-4147-A177-3AD203B41FA5}">
                      <a16:colId xmlns:a16="http://schemas.microsoft.com/office/drawing/2014/main" val="1522212779"/>
                    </a:ext>
                  </a:extLst>
                </a:gridCol>
              </a:tblGrid>
              <a:tr h="4337359">
                <a:tc>
                  <a:txBody>
                    <a:bodyPr/>
                    <a:lstStyle/>
                    <a:p>
                      <a:pPr algn="l"/>
                      <a:r>
                        <a:rPr lang="en-US" sz="2400" b="1" kern="1200" dirty="0">
                          <a:solidFill>
                            <a:schemeClr val="tx1"/>
                          </a:solidFill>
                          <a:latin typeface="+mn-lt"/>
                          <a:ea typeface="+mn-ea"/>
                          <a:cs typeface="+mn-cs"/>
                        </a:rPr>
                        <a:t>Syntax:</a:t>
                      </a:r>
                    </a:p>
                    <a:p>
                      <a:pPr algn="l"/>
                      <a:r>
                        <a:rPr lang="en-US" sz="2400" b="1" i="0" dirty="0">
                          <a:solidFill>
                            <a:srgbClr val="0000CD"/>
                          </a:solidFill>
                          <a:effectLst/>
                          <a:latin typeface="Consolas" panose="020B0609020204030204" pitchFamily="49" charset="0"/>
                        </a:rPr>
                        <a:t>DELETE</a:t>
                      </a:r>
                      <a:r>
                        <a:rPr lang="en-US" sz="2400" b="1" i="0" dirty="0">
                          <a:solidFill>
                            <a:srgbClr val="000000"/>
                          </a:solidFill>
                          <a:effectLst/>
                          <a:latin typeface="Consolas" panose="020B0609020204030204" pitchFamily="49" charset="0"/>
                        </a:rPr>
                        <a:t> </a:t>
                      </a:r>
                      <a:r>
                        <a:rPr lang="en-US" sz="2400" b="1"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1" kern="1200" dirty="0" err="1">
                          <a:solidFill>
                            <a:srgbClr val="7030A0"/>
                          </a:solidFill>
                          <a:latin typeface="+mn-lt"/>
                          <a:ea typeface="+mn-ea"/>
                          <a:cs typeface="+mn-cs"/>
                        </a:rPr>
                        <a:t>table_name</a:t>
                      </a:r>
                      <a:r>
                        <a:rPr lang="en-US" sz="2400" b="0" i="1" dirty="0">
                          <a:solidFill>
                            <a:srgbClr val="000000"/>
                          </a:solidFill>
                          <a:effectLst/>
                          <a:latin typeface="Consolas" panose="020B0609020204030204" pitchFamily="49" charset="0"/>
                        </a:rPr>
                        <a:t> </a:t>
                      </a:r>
                    </a:p>
                    <a:p>
                      <a:pPr algn="l"/>
                      <a:r>
                        <a:rPr lang="en-US" sz="2400" b="1" i="0" dirty="0">
                          <a:solidFill>
                            <a:srgbClr val="0000CD"/>
                          </a:solidFill>
                          <a:effectLst/>
                          <a:latin typeface="Consolas" panose="020B0609020204030204" pitchFamily="49" charset="0"/>
                        </a:rPr>
                        <a:t>WHERE</a:t>
                      </a:r>
                      <a:r>
                        <a:rPr lang="en-US" sz="2400" b="0" i="0" dirty="0">
                          <a:solidFill>
                            <a:srgbClr val="000000"/>
                          </a:solidFill>
                          <a:effectLst/>
                          <a:latin typeface="Consolas" panose="020B0609020204030204" pitchFamily="49" charset="0"/>
                        </a:rPr>
                        <a:t> [</a:t>
                      </a:r>
                      <a:r>
                        <a:rPr lang="en-US" sz="2400" b="0" i="1" dirty="0">
                          <a:solidFill>
                            <a:srgbClr val="000000"/>
                          </a:solidFill>
                          <a:effectLst/>
                          <a:latin typeface="Consolas" panose="020B0609020204030204" pitchFamily="49" charset="0"/>
                        </a:rPr>
                        <a:t>condition]</a:t>
                      </a:r>
                      <a:r>
                        <a:rPr lang="en-US" sz="2400" b="0" i="0" dirty="0">
                          <a:solidFill>
                            <a:srgbClr val="000000"/>
                          </a:solidFill>
                          <a:effectLst/>
                          <a:latin typeface="Consolas" panose="020B0609020204030204" pitchFamily="49" charset="0"/>
                        </a:rPr>
                        <a:t>;</a:t>
                      </a:r>
                      <a:endParaRPr lang="en-US" sz="2400" b="1" kern="1200" dirty="0">
                        <a:solidFill>
                          <a:srgbClr val="0070C0"/>
                        </a:solidFill>
                        <a:latin typeface="+mn-lt"/>
                        <a:ea typeface="+mn-ea"/>
                        <a:cs typeface="+mn-cs"/>
                      </a:endParaRP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DELETE FROM </a:t>
                      </a:r>
                      <a:r>
                        <a:rPr lang="en-US" sz="2400" b="1" kern="1200" dirty="0">
                          <a:solidFill>
                            <a:srgbClr val="7030A0"/>
                          </a:solidFill>
                          <a:latin typeface="+mn-lt"/>
                          <a:ea typeface="+mn-ea"/>
                          <a:cs typeface="+mn-cs"/>
                        </a:rPr>
                        <a:t>Customers</a:t>
                      </a:r>
                    </a:p>
                    <a:p>
                      <a:r>
                        <a:rPr lang="en-US" sz="2400" b="1" kern="1200" dirty="0">
                          <a:solidFill>
                            <a:srgbClr val="0070C0"/>
                          </a:solidFill>
                          <a:latin typeface="+mn-lt"/>
                          <a:ea typeface="+mn-ea"/>
                          <a:cs typeface="+mn-cs"/>
                        </a:rPr>
                        <a:t>WHERE </a:t>
                      </a:r>
                      <a:r>
                        <a:rPr lang="en-US" sz="2400" b="1" kern="1200" dirty="0">
                          <a:solidFill>
                            <a:srgbClr val="7030A0"/>
                          </a:solidFill>
                          <a:latin typeface="+mn-lt"/>
                          <a:ea typeface="+mn-ea"/>
                          <a:cs typeface="+mn-cs"/>
                        </a:rPr>
                        <a:t>Id</a:t>
                      </a:r>
                      <a:r>
                        <a:rPr lang="en-US" sz="2400" b="1" kern="1200" dirty="0">
                          <a:solidFill>
                            <a:srgbClr val="0070C0"/>
                          </a:solidFill>
                          <a:latin typeface="+mn-lt"/>
                          <a:ea typeface="+mn-ea"/>
                          <a:cs typeface="+mn-cs"/>
                        </a:rPr>
                        <a:t> =</a:t>
                      </a:r>
                      <a:r>
                        <a:rPr lang="en-US" sz="2400" b="1" kern="1200" dirty="0">
                          <a:solidFill>
                            <a:schemeClr val="tx1"/>
                          </a:solidFill>
                          <a:latin typeface="+mn-lt"/>
                          <a:ea typeface="+mn-ea"/>
                          <a:cs typeface="+mn-cs"/>
                        </a:rPr>
                        <a:t> 6</a:t>
                      </a:r>
                    </a:p>
                    <a:p>
                      <a:r>
                        <a:rPr lang="en-US" sz="2400" b="1" kern="1200" dirty="0">
                          <a:solidFill>
                            <a:schemeClr val="tx1"/>
                          </a:solidFill>
                          <a:latin typeface="+mn-lt"/>
                          <a:ea typeface="+mn-ea"/>
                          <a:cs typeface="+mn-cs"/>
                        </a:rPr>
                        <a:t>   </a:t>
                      </a: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nvGraphicFramePr>
        <p:xfrm>
          <a:off x="608076" y="421715"/>
          <a:ext cx="11259312" cy="1188720"/>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724902">
                <a:tc>
                  <a:txBody>
                    <a:bodyPr/>
                    <a:lstStyle/>
                    <a:p>
                      <a:r>
                        <a:rPr lang="en-US" sz="2400" b="0" i="0" dirty="0">
                          <a:solidFill>
                            <a:srgbClr val="000000"/>
                          </a:solidFill>
                          <a:effectLst/>
                          <a:latin typeface="Arial" panose="020B0604020202020204" pitchFamily="34" charset="0"/>
                        </a:rPr>
                        <a:t>Used to delete the existing records from a table. </a:t>
                      </a:r>
                      <a:r>
                        <a:rPr lang="en-US" sz="2400" b="0" i="0" kern="1200" dirty="0">
                          <a:solidFill>
                            <a:schemeClr val="tx1"/>
                          </a:solidFill>
                          <a:effectLst/>
                          <a:latin typeface="+mn-lt"/>
                          <a:ea typeface="+mn-ea"/>
                          <a:cs typeface="+mn-cs"/>
                        </a:rPr>
                        <a:t>C</a:t>
                      </a:r>
                      <a:r>
                        <a:rPr lang="en-US" sz="2400" b="0" i="0" dirty="0">
                          <a:solidFill>
                            <a:srgbClr val="000000"/>
                          </a:solidFill>
                          <a:effectLst/>
                          <a:latin typeface="Arial" panose="020B0604020202020204" pitchFamily="34" charset="0"/>
                        </a:rPr>
                        <a:t>an use the WHERE clause with a DELETE query to delete the selected rows, otherwise all the records would be deleted</a:t>
                      </a:r>
                      <a:endParaRPr lang="en-US" sz="2400" b="0" dirty="0">
                        <a:solidFill>
                          <a:schemeClr val="tx1"/>
                        </a:solidFill>
                      </a:endParaRP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2014931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76" y="362452"/>
            <a:ext cx="11049000" cy="421714"/>
          </a:xfrm>
        </p:spPr>
        <p:txBody>
          <a:bodyPr>
            <a:normAutofit fontScale="90000"/>
          </a:bodyPr>
          <a:lstStyle/>
          <a:p>
            <a:r>
              <a:rPr lang="en-US" dirty="0"/>
              <a:t>Normalization of Database</a:t>
            </a:r>
            <a:br>
              <a:rPr lang="en-US" dirty="0"/>
            </a:br>
            <a:br>
              <a:rPr lang="en-US" dirty="0"/>
            </a:br>
            <a:br>
              <a:rPr lang="en-US" dirty="0"/>
            </a:br>
            <a:endParaRPr lang="en-US" dirty="0"/>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3412139578"/>
              </p:ext>
            </p:extLst>
          </p:nvPr>
        </p:nvGraphicFramePr>
        <p:xfrm>
          <a:off x="502920" y="907259"/>
          <a:ext cx="11259312" cy="2004962"/>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2004962">
                <a:tc>
                  <a:txBody>
                    <a:bodyPr/>
                    <a:lstStyle/>
                    <a:p>
                      <a:pPr algn="l"/>
                      <a:r>
                        <a:rPr lang="en-US" sz="2400" b="0" i="0" dirty="0">
                          <a:solidFill>
                            <a:srgbClr val="333333"/>
                          </a:solidFill>
                          <a:effectLst/>
                          <a:latin typeface="noto sans"/>
                        </a:rPr>
                        <a:t>Normalization rules are divided into the following normal forms:</a:t>
                      </a:r>
                    </a:p>
                    <a:p>
                      <a:pPr algn="l">
                        <a:buFont typeface="+mj-lt"/>
                        <a:buAutoNum type="arabicPeriod"/>
                      </a:pPr>
                      <a:r>
                        <a:rPr lang="en-US" sz="2400" b="0" i="0" dirty="0">
                          <a:solidFill>
                            <a:srgbClr val="333333"/>
                          </a:solidFill>
                          <a:effectLst/>
                          <a:latin typeface="noto sans"/>
                        </a:rPr>
                        <a:t>First Normal Form</a:t>
                      </a:r>
                    </a:p>
                    <a:p>
                      <a:pPr algn="l">
                        <a:buFont typeface="+mj-lt"/>
                        <a:buAutoNum type="arabicPeriod"/>
                      </a:pPr>
                      <a:r>
                        <a:rPr lang="en-US" sz="2400" b="0" i="0" dirty="0">
                          <a:solidFill>
                            <a:srgbClr val="333333"/>
                          </a:solidFill>
                          <a:effectLst/>
                          <a:latin typeface="noto sans"/>
                        </a:rPr>
                        <a:t>Second Normal Form</a:t>
                      </a:r>
                    </a:p>
                    <a:p>
                      <a:pPr algn="l">
                        <a:buFont typeface="+mj-lt"/>
                        <a:buAutoNum type="arabicPeriod"/>
                      </a:pPr>
                      <a:r>
                        <a:rPr lang="en-US" sz="2400" b="0" i="0" dirty="0">
                          <a:solidFill>
                            <a:srgbClr val="333333"/>
                          </a:solidFill>
                          <a:effectLst/>
                          <a:latin typeface="noto sans"/>
                        </a:rPr>
                        <a:t>Third Normal Form</a:t>
                      </a: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3041011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76" y="362452"/>
            <a:ext cx="11049000" cy="421714"/>
          </a:xfrm>
        </p:spPr>
        <p:txBody>
          <a:bodyPr>
            <a:normAutofit fontScale="90000"/>
          </a:bodyPr>
          <a:lstStyle/>
          <a:p>
            <a:r>
              <a:rPr lang="en-US" dirty="0"/>
              <a:t>First Normal Form </a:t>
            </a:r>
            <a:br>
              <a:rPr lang="en-US" dirty="0"/>
            </a:br>
            <a:br>
              <a:rPr lang="en-US" dirty="0"/>
            </a:br>
            <a:br>
              <a:rPr lang="en-US" dirty="0"/>
            </a:br>
            <a:endParaRPr lang="en-US" dirty="0"/>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10" name="Table 10">
            <a:extLst>
              <a:ext uri="{FF2B5EF4-FFF2-40B4-BE49-F238E27FC236}">
                <a16:creationId xmlns:a16="http://schemas.microsoft.com/office/drawing/2014/main" id="{BE650506-57EE-46CB-9796-92A7A52100C2}"/>
              </a:ext>
            </a:extLst>
          </p:cNvPr>
          <p:cNvGraphicFramePr>
            <a:graphicFrameLocks noGrp="1"/>
          </p:cNvGraphicFramePr>
          <p:nvPr>
            <p:extLst>
              <p:ext uri="{D42A27DB-BD31-4B8C-83A1-F6EECF244321}">
                <p14:modId xmlns:p14="http://schemas.microsoft.com/office/powerpoint/2010/main" val="3184886978"/>
              </p:ext>
            </p:extLst>
          </p:nvPr>
        </p:nvGraphicFramePr>
        <p:xfrm>
          <a:off x="608076" y="3072512"/>
          <a:ext cx="10975848" cy="3890350"/>
        </p:xfrm>
        <a:graphic>
          <a:graphicData uri="http://schemas.openxmlformats.org/drawingml/2006/table">
            <a:tbl>
              <a:tblPr firstRow="1" bandRow="1">
                <a:tableStyleId>{5C22544A-7EE6-4342-B048-85BDC9FD1C3A}</a:tableStyleId>
              </a:tblPr>
              <a:tblGrid>
                <a:gridCol w="5022411">
                  <a:extLst>
                    <a:ext uri="{9D8B030D-6E8A-4147-A177-3AD203B41FA5}">
                      <a16:colId xmlns:a16="http://schemas.microsoft.com/office/drawing/2014/main" val="4228604360"/>
                    </a:ext>
                  </a:extLst>
                </a:gridCol>
                <a:gridCol w="5953437">
                  <a:extLst>
                    <a:ext uri="{9D8B030D-6E8A-4147-A177-3AD203B41FA5}">
                      <a16:colId xmlns:a16="http://schemas.microsoft.com/office/drawing/2014/main" val="1522212779"/>
                    </a:ext>
                  </a:extLst>
                </a:gridCol>
              </a:tblGrid>
              <a:tr h="3890350">
                <a:tc>
                  <a:txBody>
                    <a:bodyPr/>
                    <a:lstStyle/>
                    <a:p>
                      <a:pPr algn="l"/>
                      <a:r>
                        <a:rPr lang="en-US" sz="2400" b="1" kern="1200" dirty="0">
                          <a:solidFill>
                            <a:schemeClr val="tx1"/>
                          </a:solidFill>
                          <a:latin typeface="+mn-lt"/>
                          <a:ea typeface="+mn-ea"/>
                          <a:cs typeface="+mn-cs"/>
                        </a:rPr>
                        <a:t>Syntax:</a:t>
                      </a:r>
                    </a:p>
                    <a:p>
                      <a:pPr algn="l"/>
                      <a:r>
                        <a:rPr lang="en-US" sz="2400" b="1" i="0" dirty="0">
                          <a:solidFill>
                            <a:srgbClr val="0000CD"/>
                          </a:solidFill>
                          <a:effectLst/>
                          <a:latin typeface="Consolas" panose="020B0609020204030204" pitchFamily="49" charset="0"/>
                        </a:rPr>
                        <a:t>DELETE</a:t>
                      </a:r>
                      <a:r>
                        <a:rPr lang="en-US" sz="2400" b="1" i="0" dirty="0">
                          <a:solidFill>
                            <a:srgbClr val="000000"/>
                          </a:solidFill>
                          <a:effectLst/>
                          <a:latin typeface="Consolas" panose="020B0609020204030204" pitchFamily="49" charset="0"/>
                        </a:rPr>
                        <a:t> </a:t>
                      </a:r>
                      <a:r>
                        <a:rPr lang="en-US" sz="2400" b="1" i="0" dirty="0">
                          <a:solidFill>
                            <a:srgbClr val="0000CD"/>
                          </a:solidFill>
                          <a:effectLst/>
                          <a:latin typeface="Consolas" panose="020B0609020204030204" pitchFamily="49" charset="0"/>
                        </a:rPr>
                        <a:t>FROM</a:t>
                      </a:r>
                      <a:r>
                        <a:rPr lang="en-US" sz="2400" b="0" i="0" dirty="0">
                          <a:solidFill>
                            <a:srgbClr val="000000"/>
                          </a:solidFill>
                          <a:effectLst/>
                          <a:latin typeface="Consolas" panose="020B0609020204030204" pitchFamily="49" charset="0"/>
                        </a:rPr>
                        <a:t> </a:t>
                      </a:r>
                      <a:r>
                        <a:rPr lang="en-US" sz="2400" b="1" kern="1200" dirty="0" err="1">
                          <a:solidFill>
                            <a:srgbClr val="7030A0"/>
                          </a:solidFill>
                          <a:latin typeface="+mn-lt"/>
                          <a:ea typeface="+mn-ea"/>
                          <a:cs typeface="+mn-cs"/>
                        </a:rPr>
                        <a:t>table_name</a:t>
                      </a:r>
                      <a:r>
                        <a:rPr lang="en-US" sz="2400" b="0" i="1" dirty="0">
                          <a:solidFill>
                            <a:srgbClr val="000000"/>
                          </a:solidFill>
                          <a:effectLst/>
                          <a:latin typeface="Consolas" panose="020B0609020204030204" pitchFamily="49" charset="0"/>
                        </a:rPr>
                        <a:t> </a:t>
                      </a:r>
                    </a:p>
                    <a:p>
                      <a:pPr algn="l"/>
                      <a:r>
                        <a:rPr lang="en-US" sz="2400" b="1" i="0" dirty="0">
                          <a:solidFill>
                            <a:srgbClr val="0000CD"/>
                          </a:solidFill>
                          <a:effectLst/>
                          <a:latin typeface="Consolas" panose="020B0609020204030204" pitchFamily="49" charset="0"/>
                        </a:rPr>
                        <a:t>WHERE</a:t>
                      </a:r>
                      <a:r>
                        <a:rPr lang="en-US" sz="2400" b="0" i="0" dirty="0">
                          <a:solidFill>
                            <a:srgbClr val="000000"/>
                          </a:solidFill>
                          <a:effectLst/>
                          <a:latin typeface="Consolas" panose="020B0609020204030204" pitchFamily="49" charset="0"/>
                        </a:rPr>
                        <a:t> [</a:t>
                      </a:r>
                      <a:r>
                        <a:rPr lang="en-US" sz="2400" b="0" i="1" dirty="0">
                          <a:solidFill>
                            <a:srgbClr val="000000"/>
                          </a:solidFill>
                          <a:effectLst/>
                          <a:latin typeface="Consolas" panose="020B0609020204030204" pitchFamily="49" charset="0"/>
                        </a:rPr>
                        <a:t>condition]</a:t>
                      </a:r>
                      <a:r>
                        <a:rPr lang="en-US" sz="2400" b="0" i="0" dirty="0">
                          <a:solidFill>
                            <a:srgbClr val="000000"/>
                          </a:solidFill>
                          <a:effectLst/>
                          <a:latin typeface="Consolas" panose="020B0609020204030204" pitchFamily="49" charset="0"/>
                        </a:rPr>
                        <a:t>;</a:t>
                      </a:r>
                      <a:endParaRPr lang="en-US" sz="2400" b="1" kern="1200" dirty="0">
                        <a:solidFill>
                          <a:srgbClr val="0070C0"/>
                        </a:solidFill>
                        <a:latin typeface="+mn-lt"/>
                        <a:ea typeface="+mn-ea"/>
                        <a:cs typeface="+mn-cs"/>
                      </a:endParaRPr>
                    </a:p>
                  </a:txBody>
                  <a:tcPr>
                    <a:solidFill>
                      <a:schemeClr val="bg1"/>
                    </a:solidFill>
                  </a:tcPr>
                </a:tc>
                <a:tc>
                  <a:txBody>
                    <a:bodyPr/>
                    <a:lstStyle/>
                    <a:p>
                      <a:r>
                        <a:rPr lang="en-US" sz="2400" b="1" kern="1200" dirty="0">
                          <a:solidFill>
                            <a:schemeClr val="tx1"/>
                          </a:solidFill>
                          <a:latin typeface="+mn-lt"/>
                          <a:ea typeface="+mn-ea"/>
                          <a:cs typeface="+mn-cs"/>
                        </a:rPr>
                        <a:t>Sample:</a:t>
                      </a:r>
                    </a:p>
                    <a:p>
                      <a:r>
                        <a:rPr lang="en-US" sz="2400" b="1" kern="1200" dirty="0">
                          <a:solidFill>
                            <a:srgbClr val="0070C0"/>
                          </a:solidFill>
                          <a:latin typeface="+mn-lt"/>
                          <a:ea typeface="+mn-ea"/>
                          <a:cs typeface="+mn-cs"/>
                        </a:rPr>
                        <a:t>DELETE FROM </a:t>
                      </a:r>
                      <a:r>
                        <a:rPr lang="en-US" sz="2400" b="1" kern="1200" dirty="0">
                          <a:solidFill>
                            <a:srgbClr val="7030A0"/>
                          </a:solidFill>
                          <a:latin typeface="+mn-lt"/>
                          <a:ea typeface="+mn-ea"/>
                          <a:cs typeface="+mn-cs"/>
                        </a:rPr>
                        <a:t>Customers</a:t>
                      </a:r>
                    </a:p>
                    <a:p>
                      <a:r>
                        <a:rPr lang="en-US" sz="2400" b="1" kern="1200" dirty="0">
                          <a:solidFill>
                            <a:srgbClr val="0070C0"/>
                          </a:solidFill>
                          <a:latin typeface="+mn-lt"/>
                          <a:ea typeface="+mn-ea"/>
                          <a:cs typeface="+mn-cs"/>
                        </a:rPr>
                        <a:t>WHERE </a:t>
                      </a:r>
                      <a:r>
                        <a:rPr lang="en-US" sz="2400" b="1" kern="1200" dirty="0">
                          <a:solidFill>
                            <a:srgbClr val="7030A0"/>
                          </a:solidFill>
                          <a:latin typeface="+mn-lt"/>
                          <a:ea typeface="+mn-ea"/>
                          <a:cs typeface="+mn-cs"/>
                        </a:rPr>
                        <a:t>Id</a:t>
                      </a:r>
                      <a:r>
                        <a:rPr lang="en-US" sz="2400" b="1" kern="1200" dirty="0">
                          <a:solidFill>
                            <a:srgbClr val="0070C0"/>
                          </a:solidFill>
                          <a:latin typeface="+mn-lt"/>
                          <a:ea typeface="+mn-ea"/>
                          <a:cs typeface="+mn-cs"/>
                        </a:rPr>
                        <a:t> =</a:t>
                      </a:r>
                      <a:r>
                        <a:rPr lang="en-US" sz="2400" b="1" kern="1200" dirty="0">
                          <a:solidFill>
                            <a:schemeClr val="tx1"/>
                          </a:solidFill>
                          <a:latin typeface="+mn-lt"/>
                          <a:ea typeface="+mn-ea"/>
                          <a:cs typeface="+mn-cs"/>
                        </a:rPr>
                        <a:t> 6</a:t>
                      </a:r>
                    </a:p>
                    <a:p>
                      <a:r>
                        <a:rPr lang="en-US" sz="2400" b="1" kern="1200" dirty="0">
                          <a:solidFill>
                            <a:schemeClr val="tx1"/>
                          </a:solidFill>
                          <a:latin typeface="+mn-lt"/>
                          <a:ea typeface="+mn-ea"/>
                          <a:cs typeface="+mn-cs"/>
                        </a:rPr>
                        <a:t>   </a:t>
                      </a:r>
                    </a:p>
                  </a:txBody>
                  <a:tcPr>
                    <a:solidFill>
                      <a:schemeClr val="bg1"/>
                    </a:solidFill>
                  </a:tcPr>
                </a:tc>
                <a:extLst>
                  <a:ext uri="{0D108BD9-81ED-4DB2-BD59-A6C34878D82A}">
                    <a16:rowId xmlns:a16="http://schemas.microsoft.com/office/drawing/2014/main" val="2751474050"/>
                  </a:ext>
                </a:extLst>
              </a:tr>
            </a:tbl>
          </a:graphicData>
        </a:graphic>
      </p:graphicFrame>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1834276649"/>
              </p:ext>
            </p:extLst>
          </p:nvPr>
        </p:nvGraphicFramePr>
        <p:xfrm>
          <a:off x="502920" y="907259"/>
          <a:ext cx="11259312" cy="2042160"/>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2004962">
                <a:tc>
                  <a:txBody>
                    <a:bodyPr/>
                    <a:lstStyle/>
                    <a:p>
                      <a:r>
                        <a:rPr lang="en-US" sz="3200" b="0" i="0" kern="1200" dirty="0">
                          <a:solidFill>
                            <a:schemeClr val="tx1"/>
                          </a:solidFill>
                          <a:effectLst/>
                          <a:latin typeface="+mn-lt"/>
                          <a:ea typeface="+mn-ea"/>
                          <a:cs typeface="+mn-cs"/>
                        </a:rPr>
                        <a:t>Data stored in It should only have single(atomic) valued attributes/columns.</a:t>
                      </a:r>
                    </a:p>
                    <a:p>
                      <a:r>
                        <a:rPr lang="en-US" sz="3200" b="0" i="0" kern="1200" dirty="0">
                          <a:solidFill>
                            <a:schemeClr val="tx1"/>
                          </a:solidFill>
                          <a:effectLst/>
                          <a:latin typeface="+mn-lt"/>
                          <a:ea typeface="+mn-ea"/>
                          <a:cs typeface="+mn-cs"/>
                        </a:rPr>
                        <a:t>Data stored in a column should be of the same domain</a:t>
                      </a:r>
                    </a:p>
                    <a:p>
                      <a:r>
                        <a:rPr lang="en-US" sz="3200" b="0" i="0" kern="1200" dirty="0">
                          <a:solidFill>
                            <a:schemeClr val="tx1"/>
                          </a:solidFill>
                          <a:effectLst/>
                          <a:latin typeface="+mn-lt"/>
                          <a:ea typeface="+mn-ea"/>
                          <a:cs typeface="+mn-cs"/>
                        </a:rPr>
                        <a:t>All the columns in a table should have unique names.</a:t>
                      </a:r>
                    </a:p>
                  </a:txBody>
                  <a:tcPr>
                    <a:solidFill>
                      <a:schemeClr val="bg1"/>
                    </a:solidFill>
                  </a:tcPr>
                </a:tc>
                <a:extLst>
                  <a:ext uri="{0D108BD9-81ED-4DB2-BD59-A6C34878D82A}">
                    <a16:rowId xmlns:a16="http://schemas.microsoft.com/office/drawing/2014/main" val="825610896"/>
                  </a:ext>
                </a:extLst>
              </a:tr>
            </a:tbl>
          </a:graphicData>
        </a:graphic>
      </p:graphicFrame>
      <p:pic>
        <p:nvPicPr>
          <p:cNvPr id="5" name="Picture 4">
            <a:extLst>
              <a:ext uri="{FF2B5EF4-FFF2-40B4-BE49-F238E27FC236}">
                <a16:creationId xmlns:a16="http://schemas.microsoft.com/office/drawing/2014/main" id="{61E30D99-E794-49BE-AFD6-E802FC0A4101}"/>
              </a:ext>
            </a:extLst>
          </p:cNvPr>
          <p:cNvPicPr>
            <a:picLocks noChangeAspect="1"/>
          </p:cNvPicPr>
          <p:nvPr/>
        </p:nvPicPr>
        <p:blipFill>
          <a:blip r:embed="rId2"/>
          <a:stretch>
            <a:fillRect/>
          </a:stretch>
        </p:blipFill>
        <p:spPr>
          <a:xfrm>
            <a:off x="608076" y="2949419"/>
            <a:ext cx="9472447" cy="3732143"/>
          </a:xfrm>
          <a:prstGeom prst="rect">
            <a:avLst/>
          </a:prstGeom>
        </p:spPr>
      </p:pic>
    </p:spTree>
    <p:extLst>
      <p:ext uri="{BB962C8B-B14F-4D97-AF65-F5344CB8AC3E}">
        <p14:creationId xmlns:p14="http://schemas.microsoft.com/office/powerpoint/2010/main" val="387732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76" y="362452"/>
            <a:ext cx="11049000" cy="421714"/>
          </a:xfrm>
        </p:spPr>
        <p:txBody>
          <a:bodyPr>
            <a:normAutofit fontScale="90000"/>
          </a:bodyPr>
          <a:lstStyle/>
          <a:p>
            <a:r>
              <a:rPr lang="en-US" dirty="0"/>
              <a:t>Second Normal Form </a:t>
            </a:r>
            <a:br>
              <a:rPr lang="en-US" dirty="0"/>
            </a:br>
            <a:br>
              <a:rPr lang="en-US" dirty="0"/>
            </a:br>
            <a:br>
              <a:rPr lang="en-US" dirty="0"/>
            </a:br>
            <a:endParaRPr lang="en-US" dirty="0"/>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2617676386"/>
              </p:ext>
            </p:extLst>
          </p:nvPr>
        </p:nvGraphicFramePr>
        <p:xfrm>
          <a:off x="502920" y="907259"/>
          <a:ext cx="11259312" cy="1554480"/>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1458436">
                <a:tc>
                  <a:txBody>
                    <a:bodyPr/>
                    <a:lstStyle/>
                    <a:p>
                      <a:r>
                        <a:rPr lang="en-US" sz="3200" b="0" i="0" kern="1200" dirty="0">
                          <a:solidFill>
                            <a:schemeClr val="tx1"/>
                          </a:solidFill>
                          <a:effectLst/>
                          <a:latin typeface="+mn-lt"/>
                          <a:ea typeface="+mn-ea"/>
                          <a:cs typeface="+mn-cs"/>
                        </a:rPr>
                        <a:t>Rule 1- be in 1NF</a:t>
                      </a:r>
                    </a:p>
                    <a:p>
                      <a:r>
                        <a:rPr lang="en-US" sz="3200" b="0" i="0" kern="1200" dirty="0">
                          <a:solidFill>
                            <a:schemeClr val="tx1"/>
                          </a:solidFill>
                          <a:effectLst/>
                          <a:latin typeface="+mn-lt"/>
                          <a:ea typeface="+mn-ea"/>
                          <a:cs typeface="+mn-cs"/>
                        </a:rPr>
                        <a:t>Rule 2- has no Partial Dependency (data on normal field must depend fully on data on key field</a:t>
                      </a:r>
                    </a:p>
                  </a:txBody>
                  <a:tcPr>
                    <a:solidFill>
                      <a:schemeClr val="bg1"/>
                    </a:solidFill>
                  </a:tcPr>
                </a:tc>
                <a:extLst>
                  <a:ext uri="{0D108BD9-81ED-4DB2-BD59-A6C34878D82A}">
                    <a16:rowId xmlns:a16="http://schemas.microsoft.com/office/drawing/2014/main" val="825610896"/>
                  </a:ext>
                </a:extLst>
              </a:tr>
            </a:tbl>
          </a:graphicData>
        </a:graphic>
      </p:graphicFrame>
      <p:pic>
        <p:nvPicPr>
          <p:cNvPr id="5" name="Picture 4">
            <a:extLst>
              <a:ext uri="{FF2B5EF4-FFF2-40B4-BE49-F238E27FC236}">
                <a16:creationId xmlns:a16="http://schemas.microsoft.com/office/drawing/2014/main" id="{90CD399E-6CF6-448F-B601-FE51094EF28B}"/>
              </a:ext>
            </a:extLst>
          </p:cNvPr>
          <p:cNvPicPr>
            <a:picLocks noChangeAspect="1"/>
          </p:cNvPicPr>
          <p:nvPr/>
        </p:nvPicPr>
        <p:blipFill>
          <a:blip r:embed="rId2"/>
          <a:stretch>
            <a:fillRect/>
          </a:stretch>
        </p:blipFill>
        <p:spPr>
          <a:xfrm>
            <a:off x="608076" y="2726700"/>
            <a:ext cx="10003998" cy="1722128"/>
          </a:xfrm>
          <a:prstGeom prst="rect">
            <a:avLst/>
          </a:prstGeom>
        </p:spPr>
      </p:pic>
      <p:pic>
        <p:nvPicPr>
          <p:cNvPr id="7" name="Picture 6">
            <a:extLst>
              <a:ext uri="{FF2B5EF4-FFF2-40B4-BE49-F238E27FC236}">
                <a16:creationId xmlns:a16="http://schemas.microsoft.com/office/drawing/2014/main" id="{51FB040B-7499-4B1D-9760-433070B37503}"/>
              </a:ext>
            </a:extLst>
          </p:cNvPr>
          <p:cNvPicPr>
            <a:picLocks noChangeAspect="1"/>
          </p:cNvPicPr>
          <p:nvPr/>
        </p:nvPicPr>
        <p:blipFill>
          <a:blip r:embed="rId3"/>
          <a:stretch>
            <a:fillRect/>
          </a:stretch>
        </p:blipFill>
        <p:spPr>
          <a:xfrm>
            <a:off x="2908103" y="4448828"/>
            <a:ext cx="5403943" cy="2079528"/>
          </a:xfrm>
          <a:prstGeom prst="rect">
            <a:avLst/>
          </a:prstGeom>
        </p:spPr>
      </p:pic>
    </p:spTree>
    <p:extLst>
      <p:ext uri="{BB962C8B-B14F-4D97-AF65-F5344CB8AC3E}">
        <p14:creationId xmlns:p14="http://schemas.microsoft.com/office/powerpoint/2010/main" val="573746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76" y="362452"/>
            <a:ext cx="11049000" cy="421714"/>
          </a:xfrm>
        </p:spPr>
        <p:txBody>
          <a:bodyPr>
            <a:normAutofit fontScale="90000"/>
          </a:bodyPr>
          <a:lstStyle/>
          <a:p>
            <a:r>
              <a:rPr lang="en-US" dirty="0"/>
              <a:t>Third Normal Form </a:t>
            </a:r>
            <a:br>
              <a:rPr lang="en-US" dirty="0"/>
            </a:br>
            <a:br>
              <a:rPr lang="en-US" dirty="0"/>
            </a:br>
            <a:br>
              <a:rPr lang="en-US" dirty="0"/>
            </a:br>
            <a:endParaRPr lang="en-US" dirty="0"/>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3560825139"/>
              </p:ext>
            </p:extLst>
          </p:nvPr>
        </p:nvGraphicFramePr>
        <p:xfrm>
          <a:off x="502920" y="907259"/>
          <a:ext cx="11259312" cy="1458436"/>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1458436">
                <a:tc>
                  <a:txBody>
                    <a:bodyPr/>
                    <a:lstStyle/>
                    <a:p>
                      <a:r>
                        <a:rPr lang="en-US" sz="3200" b="0" i="0" kern="1200" dirty="0">
                          <a:solidFill>
                            <a:schemeClr val="tx1"/>
                          </a:solidFill>
                          <a:effectLst/>
                          <a:latin typeface="+mn-lt"/>
                          <a:ea typeface="+mn-ea"/>
                          <a:cs typeface="+mn-cs"/>
                        </a:rPr>
                        <a:t>Rule 1- be in second normal form</a:t>
                      </a:r>
                    </a:p>
                    <a:p>
                      <a:r>
                        <a:rPr lang="en-US" sz="3200" b="0" i="0" kern="1200" dirty="0">
                          <a:solidFill>
                            <a:schemeClr val="tx1"/>
                          </a:solidFill>
                          <a:effectLst/>
                          <a:latin typeface="+mn-lt"/>
                          <a:ea typeface="+mn-ea"/>
                          <a:cs typeface="+mn-cs"/>
                        </a:rPr>
                        <a:t>Rule 2- has no Transitive Dependency</a:t>
                      </a:r>
                    </a:p>
                  </a:txBody>
                  <a:tcPr>
                    <a:solidFill>
                      <a:schemeClr val="bg1"/>
                    </a:solidFill>
                  </a:tcPr>
                </a:tc>
                <a:extLst>
                  <a:ext uri="{0D108BD9-81ED-4DB2-BD59-A6C34878D82A}">
                    <a16:rowId xmlns:a16="http://schemas.microsoft.com/office/drawing/2014/main" val="825610896"/>
                  </a:ext>
                </a:extLst>
              </a:tr>
            </a:tbl>
          </a:graphicData>
        </a:graphic>
      </p:graphicFrame>
      <p:pic>
        <p:nvPicPr>
          <p:cNvPr id="6" name="Picture 5">
            <a:extLst>
              <a:ext uri="{FF2B5EF4-FFF2-40B4-BE49-F238E27FC236}">
                <a16:creationId xmlns:a16="http://schemas.microsoft.com/office/drawing/2014/main" id="{7A64F36C-CB23-4B25-975A-62CB96529A4F}"/>
              </a:ext>
            </a:extLst>
          </p:cNvPr>
          <p:cNvPicPr>
            <a:picLocks noChangeAspect="1"/>
          </p:cNvPicPr>
          <p:nvPr/>
        </p:nvPicPr>
        <p:blipFill>
          <a:blip r:embed="rId2"/>
          <a:stretch>
            <a:fillRect/>
          </a:stretch>
        </p:blipFill>
        <p:spPr>
          <a:xfrm>
            <a:off x="561542" y="1970456"/>
            <a:ext cx="9584866" cy="1334805"/>
          </a:xfrm>
          <a:prstGeom prst="rect">
            <a:avLst/>
          </a:prstGeom>
        </p:spPr>
      </p:pic>
      <p:pic>
        <p:nvPicPr>
          <p:cNvPr id="7" name="Picture 6">
            <a:extLst>
              <a:ext uri="{FF2B5EF4-FFF2-40B4-BE49-F238E27FC236}">
                <a16:creationId xmlns:a16="http://schemas.microsoft.com/office/drawing/2014/main" id="{5C03F168-334D-4374-98A7-355929A19791}"/>
              </a:ext>
            </a:extLst>
          </p:cNvPr>
          <p:cNvPicPr>
            <a:picLocks noChangeAspect="1"/>
          </p:cNvPicPr>
          <p:nvPr/>
        </p:nvPicPr>
        <p:blipFill>
          <a:blip r:embed="rId3"/>
          <a:stretch>
            <a:fillRect/>
          </a:stretch>
        </p:blipFill>
        <p:spPr>
          <a:xfrm>
            <a:off x="608076" y="3358065"/>
            <a:ext cx="4458874" cy="1520741"/>
          </a:xfrm>
          <a:prstGeom prst="rect">
            <a:avLst/>
          </a:prstGeom>
        </p:spPr>
      </p:pic>
      <p:pic>
        <p:nvPicPr>
          <p:cNvPr id="8" name="Picture 7">
            <a:extLst>
              <a:ext uri="{FF2B5EF4-FFF2-40B4-BE49-F238E27FC236}">
                <a16:creationId xmlns:a16="http://schemas.microsoft.com/office/drawing/2014/main" id="{3CDBAE56-BC86-49E1-9FEA-08808FE3DF6D}"/>
              </a:ext>
            </a:extLst>
          </p:cNvPr>
          <p:cNvPicPr>
            <a:picLocks noChangeAspect="1"/>
          </p:cNvPicPr>
          <p:nvPr/>
        </p:nvPicPr>
        <p:blipFill>
          <a:blip r:embed="rId4"/>
          <a:stretch>
            <a:fillRect/>
          </a:stretch>
        </p:blipFill>
        <p:spPr>
          <a:xfrm>
            <a:off x="5422394" y="3653098"/>
            <a:ext cx="6289117" cy="2001082"/>
          </a:xfrm>
          <a:prstGeom prst="rect">
            <a:avLst/>
          </a:prstGeom>
        </p:spPr>
      </p:pic>
    </p:spTree>
    <p:extLst>
      <p:ext uri="{BB962C8B-B14F-4D97-AF65-F5344CB8AC3E}">
        <p14:creationId xmlns:p14="http://schemas.microsoft.com/office/powerpoint/2010/main" val="226572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76" y="362452"/>
            <a:ext cx="11049000" cy="421714"/>
          </a:xfrm>
        </p:spPr>
        <p:txBody>
          <a:bodyPr>
            <a:normAutofit fontScale="90000"/>
          </a:bodyPr>
          <a:lstStyle/>
          <a:p>
            <a:r>
              <a:rPr lang="en-US" dirty="0"/>
              <a:t>Naming convention SQL file – DDL script</a:t>
            </a:r>
            <a:br>
              <a:rPr lang="en-US" dirty="0"/>
            </a:br>
            <a:br>
              <a:rPr lang="en-US" dirty="0"/>
            </a:br>
            <a:br>
              <a:rPr lang="en-US" dirty="0"/>
            </a:br>
            <a:endParaRPr lang="en-US" dirty="0"/>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4149141576"/>
              </p:ext>
            </p:extLst>
          </p:nvPr>
        </p:nvGraphicFramePr>
        <p:xfrm>
          <a:off x="502920" y="907259"/>
          <a:ext cx="11259312" cy="5212080"/>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4918775">
                <a:tc>
                  <a:txBody>
                    <a:bodyPr/>
                    <a:lstStyle/>
                    <a:p>
                      <a:pPr marL="0" indent="0">
                        <a:buNone/>
                      </a:pPr>
                      <a:r>
                        <a:rPr lang="en-US" sz="2400" b="1" i="0" kern="1200" dirty="0">
                          <a:solidFill>
                            <a:schemeClr val="tx1"/>
                          </a:solidFill>
                          <a:effectLst/>
                          <a:latin typeface="+mn-lt"/>
                          <a:ea typeface="+mn-ea"/>
                          <a:cs typeface="+mn-cs"/>
                        </a:rPr>
                        <a:t>a. Create table</a:t>
                      </a:r>
                      <a:r>
                        <a:rPr lang="en-US" sz="2400" b="0" i="0" kern="1200" dirty="0">
                          <a:solidFill>
                            <a:schemeClr val="tx1"/>
                          </a:solidFill>
                          <a:effectLst/>
                          <a:latin typeface="+mn-lt"/>
                          <a:ea typeface="+mn-ea"/>
                          <a:cs typeface="+mn-cs"/>
                        </a:rPr>
                        <a:t>: &lt;order number xx&gt;_&lt;Table name</a:t>
                      </a:r>
                      <a:r>
                        <a:rPr lang="en-US" sz="2400" b="0" i="0" kern="1200" dirty="0">
                          <a:solidFill>
                            <a:srgbClr val="0070C0"/>
                          </a:solidFill>
                          <a:effectLst/>
                          <a:latin typeface="+mn-lt"/>
                          <a:ea typeface="+mn-ea"/>
                          <a:cs typeface="+mn-cs"/>
                        </a:rPr>
                        <a:t>&gt;_TABLE_DDL_</a:t>
                      </a:r>
                      <a:r>
                        <a:rPr lang="en-US" sz="2400" b="0" i="0" kern="1200" dirty="0">
                          <a:solidFill>
                            <a:schemeClr val="tx1"/>
                          </a:solidFill>
                          <a:effectLst/>
                          <a:latin typeface="+mn-lt"/>
                          <a:ea typeface="+mn-ea"/>
                          <a:cs typeface="+mn-cs"/>
                        </a:rPr>
                        <a:t>&lt;JIRA Num&gt;</a:t>
                      </a:r>
                    </a:p>
                    <a:p>
                      <a:pPr marL="0" indent="0">
                        <a:buNone/>
                      </a:pP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&lt;DB Type&gt;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&lt;PROJECT CODE&gt;</a:t>
                      </a:r>
                      <a:r>
                        <a:rPr lang="en-US" sz="2400" b="0" i="0" kern="1200" dirty="0">
                          <a:solidFill>
                            <a:srgbClr val="0070C0"/>
                          </a:solidFill>
                          <a:effectLst/>
                          <a:latin typeface="+mn-lt"/>
                          <a:ea typeface="+mn-ea"/>
                          <a:cs typeface="+mn-cs"/>
                        </a:rPr>
                        <a:t>_CREATE_TABLE.SQL</a:t>
                      </a:r>
                    </a:p>
                    <a:p>
                      <a:pPr marL="0" indent="0">
                        <a:buNone/>
                      </a:pPr>
                      <a:endParaRPr lang="en-US" sz="2400" b="0" i="0" kern="1200" dirty="0">
                        <a:solidFill>
                          <a:srgbClr val="0070C0"/>
                        </a:solidFill>
                        <a:effectLst/>
                        <a:latin typeface="+mn-lt"/>
                        <a:ea typeface="+mn-ea"/>
                        <a:cs typeface="+mn-cs"/>
                      </a:endParaRPr>
                    </a:p>
                    <a:p>
                      <a:r>
                        <a:rPr lang="en-US" sz="2400" b="1" i="0" kern="1200" dirty="0">
                          <a:solidFill>
                            <a:schemeClr val="tx1"/>
                          </a:solidFill>
                          <a:effectLst/>
                          <a:latin typeface="+mn-lt"/>
                          <a:ea typeface="+mn-ea"/>
                          <a:cs typeface="+mn-cs"/>
                        </a:rPr>
                        <a:t>b. Drop table </a:t>
                      </a:r>
                      <a:r>
                        <a:rPr lang="en-US" sz="2400" b="0" i="0" kern="1200" dirty="0">
                          <a:solidFill>
                            <a:schemeClr val="tx1"/>
                          </a:solidFill>
                          <a:effectLst/>
                          <a:latin typeface="+mn-lt"/>
                          <a:ea typeface="+mn-ea"/>
                          <a:cs typeface="+mn-cs"/>
                        </a:rPr>
                        <a:t>: &lt;order number xx&gt;_&lt;Table name</a:t>
                      </a:r>
                      <a:r>
                        <a:rPr lang="en-US" sz="2400" b="0" i="0" kern="1200" dirty="0">
                          <a:solidFill>
                            <a:srgbClr val="0070C0"/>
                          </a:solidFill>
                          <a:effectLst/>
                          <a:latin typeface="+mn-lt"/>
                          <a:ea typeface="+mn-ea"/>
                          <a:cs typeface="+mn-cs"/>
                        </a:rPr>
                        <a:t>&gt;_TABLE_DDL_</a:t>
                      </a:r>
                      <a:r>
                        <a:rPr lang="en-US" sz="2400" b="0" i="0" kern="1200" dirty="0">
                          <a:solidFill>
                            <a:schemeClr val="tx1"/>
                          </a:solidFill>
                          <a:effectLst/>
                          <a:latin typeface="+mn-lt"/>
                          <a:ea typeface="+mn-ea"/>
                          <a:cs typeface="+mn-cs"/>
                        </a:rPr>
                        <a:t>&lt;JIRA Num&gt;</a:t>
                      </a:r>
                    </a:p>
                    <a:p>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&lt;DB Type&gt;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&lt;PROJECT CODE&gt;</a:t>
                      </a:r>
                      <a:r>
                        <a:rPr lang="en-US" sz="2400" b="0" i="0" kern="1200" dirty="0">
                          <a:solidFill>
                            <a:srgbClr val="0070C0"/>
                          </a:solidFill>
                          <a:effectLst/>
                          <a:latin typeface="+mn-lt"/>
                          <a:ea typeface="+mn-ea"/>
                          <a:cs typeface="+mn-cs"/>
                        </a:rPr>
                        <a:t>_DROP_TABLE.SQL</a:t>
                      </a:r>
                    </a:p>
                    <a:p>
                      <a:endParaRPr lang="en-US" sz="2400" b="0" i="0" kern="1200" dirty="0">
                        <a:solidFill>
                          <a:schemeClr val="tx1"/>
                        </a:solidFill>
                        <a:effectLst/>
                        <a:latin typeface="+mn-lt"/>
                        <a:ea typeface="+mn-ea"/>
                        <a:cs typeface="+mn-cs"/>
                      </a:endParaRPr>
                    </a:p>
                    <a:p>
                      <a:r>
                        <a:rPr lang="en-US" sz="2400" b="1" i="0" kern="1200" dirty="0">
                          <a:solidFill>
                            <a:schemeClr val="tx1"/>
                          </a:solidFill>
                          <a:effectLst/>
                          <a:latin typeface="+mn-lt"/>
                          <a:ea typeface="+mn-ea"/>
                          <a:cs typeface="+mn-cs"/>
                        </a:rPr>
                        <a:t>c. Alter table add ,drop, modify, rename column</a:t>
                      </a:r>
                      <a:r>
                        <a:rPr lang="en-US" sz="2400" b="0" i="0" kern="1200" dirty="0">
                          <a:solidFill>
                            <a:schemeClr val="tx1"/>
                          </a:solidFill>
                          <a:effectLst/>
                          <a:latin typeface="+mn-lt"/>
                          <a:ea typeface="+mn-ea"/>
                          <a:cs typeface="+mn-cs"/>
                        </a:rPr>
                        <a:t>: &lt;order number xx&gt;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&lt;Table name&gt;</a:t>
                      </a:r>
                      <a:r>
                        <a:rPr lang="en-US" sz="2400" b="0" i="0" kern="1200" dirty="0">
                          <a:solidFill>
                            <a:srgbClr val="0070C0"/>
                          </a:solidFill>
                          <a:effectLst/>
                          <a:latin typeface="+mn-lt"/>
                          <a:ea typeface="+mn-ea"/>
                          <a:cs typeface="+mn-cs"/>
                        </a:rPr>
                        <a:t>_TABLE_DDL_</a:t>
                      </a:r>
                      <a:r>
                        <a:rPr lang="en-US" sz="2400" b="0" i="0" kern="1200" dirty="0">
                          <a:solidFill>
                            <a:schemeClr val="tx1"/>
                          </a:solidFill>
                          <a:effectLst/>
                          <a:latin typeface="+mn-lt"/>
                          <a:ea typeface="+mn-ea"/>
                          <a:cs typeface="+mn-cs"/>
                        </a:rPr>
                        <a:t>&lt;JIRA Num&gt;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&lt;DB Type&gt;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&lt;PROJECTCODE&gt;</a:t>
                      </a:r>
                      <a:r>
                        <a:rPr lang="en-US" sz="2400" b="0" i="0" kern="1200" dirty="0">
                          <a:solidFill>
                            <a:srgbClr val="0070C0"/>
                          </a:solidFill>
                          <a:effectLst/>
                          <a:latin typeface="+mn-lt"/>
                          <a:ea typeface="+mn-ea"/>
                          <a:cs typeface="+mn-cs"/>
                        </a:rPr>
                        <a:t>_ALTER</a:t>
                      </a:r>
                    </a:p>
                    <a:p>
                      <a:r>
                        <a:rPr lang="en-US" sz="2400" b="0" i="0" kern="1200" dirty="0">
                          <a:solidFill>
                            <a:srgbClr val="0070C0"/>
                          </a:solidFill>
                          <a:effectLst/>
                          <a:latin typeface="+mn-lt"/>
                          <a:ea typeface="+mn-ea"/>
                          <a:cs typeface="+mn-cs"/>
                        </a:rPr>
                        <a:t>_</a:t>
                      </a:r>
                      <a:r>
                        <a:rPr lang="en-US" sz="2400" b="0" i="0" kern="1200" dirty="0" err="1">
                          <a:solidFill>
                            <a:srgbClr val="0070C0"/>
                          </a:solidFill>
                          <a:effectLst/>
                          <a:latin typeface="+mn-lt"/>
                          <a:ea typeface="+mn-ea"/>
                          <a:cs typeface="+mn-cs"/>
                        </a:rPr>
                        <a:t>TABLE.sql</a:t>
                      </a:r>
                      <a:endParaRPr lang="en-US" sz="2400" b="0" i="0" kern="1200" dirty="0">
                        <a:solidFill>
                          <a:srgbClr val="0070C0"/>
                        </a:solidFill>
                        <a:effectLst/>
                        <a:latin typeface="+mn-lt"/>
                        <a:ea typeface="+mn-ea"/>
                        <a:cs typeface="+mn-cs"/>
                      </a:endParaRPr>
                    </a:p>
                    <a:p>
                      <a:r>
                        <a:rPr lang="en-US" sz="2400" b="1" i="0" kern="1200" dirty="0">
                          <a:solidFill>
                            <a:schemeClr val="tx1"/>
                          </a:solidFill>
                          <a:effectLst/>
                          <a:latin typeface="+mn-lt"/>
                          <a:ea typeface="+mn-ea"/>
                          <a:cs typeface="+mn-cs"/>
                        </a:rPr>
                        <a:t>d. Create view</a:t>
                      </a:r>
                      <a:r>
                        <a:rPr lang="en-US" sz="2400" b="0" i="0" kern="1200" dirty="0">
                          <a:solidFill>
                            <a:schemeClr val="tx1"/>
                          </a:solidFill>
                          <a:effectLst/>
                          <a:latin typeface="+mn-lt"/>
                          <a:ea typeface="+mn-ea"/>
                          <a:cs typeface="+mn-cs"/>
                        </a:rPr>
                        <a:t>: &lt;order number xx&gt;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&lt;View name&gt;</a:t>
                      </a:r>
                      <a:r>
                        <a:rPr lang="en-US" sz="2400" b="0" i="0" kern="1200" dirty="0">
                          <a:solidFill>
                            <a:srgbClr val="0070C0"/>
                          </a:solidFill>
                          <a:effectLst/>
                          <a:latin typeface="+mn-lt"/>
                          <a:ea typeface="+mn-ea"/>
                          <a:cs typeface="+mn-cs"/>
                        </a:rPr>
                        <a:t>_VIEW_DDL_</a:t>
                      </a:r>
                      <a:r>
                        <a:rPr lang="en-US" sz="2400" b="0" i="0" kern="1200" dirty="0">
                          <a:solidFill>
                            <a:schemeClr val="tx1"/>
                          </a:solidFill>
                          <a:effectLst/>
                          <a:latin typeface="+mn-lt"/>
                          <a:ea typeface="+mn-ea"/>
                          <a:cs typeface="+mn-cs"/>
                        </a:rPr>
                        <a:t>&lt;JIRA Num&gt;</a:t>
                      </a:r>
                      <a:r>
                        <a:rPr lang="en-US" sz="2400" b="0" i="0" kern="1200" dirty="0">
                          <a:solidFill>
                            <a:srgbClr val="0070C0"/>
                          </a:solidFill>
                          <a:effectLst/>
                          <a:latin typeface="+mn-lt"/>
                          <a:ea typeface="+mn-ea"/>
                          <a:cs typeface="+mn-cs"/>
                        </a:rPr>
                        <a:t>_ </a:t>
                      </a:r>
                      <a:r>
                        <a:rPr lang="en-US" sz="2400" b="0" i="0" kern="1200" dirty="0">
                          <a:solidFill>
                            <a:schemeClr val="tx1"/>
                          </a:solidFill>
                          <a:effectLst/>
                          <a:latin typeface="+mn-lt"/>
                          <a:ea typeface="+mn-ea"/>
                          <a:cs typeface="+mn-cs"/>
                        </a:rPr>
                        <a:t>&lt;DB Type&gt;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&lt;PROJECT CODE&gt;</a:t>
                      </a:r>
                      <a:r>
                        <a:rPr lang="en-US" sz="2400" b="0" i="0" kern="1200" dirty="0">
                          <a:solidFill>
                            <a:srgbClr val="0070C0"/>
                          </a:solidFill>
                          <a:effectLst/>
                          <a:latin typeface="+mn-lt"/>
                          <a:ea typeface="+mn-ea"/>
                          <a:cs typeface="+mn-cs"/>
                        </a:rPr>
                        <a:t>_</a:t>
                      </a:r>
                      <a:r>
                        <a:rPr lang="en-US" sz="2400" b="0" i="0" kern="1200" dirty="0" err="1">
                          <a:solidFill>
                            <a:srgbClr val="0070C0"/>
                          </a:solidFill>
                          <a:effectLst/>
                          <a:latin typeface="+mn-lt"/>
                          <a:ea typeface="+mn-ea"/>
                          <a:cs typeface="+mn-cs"/>
                        </a:rPr>
                        <a:t>CREATE_VIEW.sql</a:t>
                      </a:r>
                      <a:endParaRPr lang="en-US" sz="2400" b="0" i="0" kern="1200" dirty="0">
                        <a:solidFill>
                          <a:srgbClr val="0070C0"/>
                        </a:solidFill>
                        <a:effectLst/>
                        <a:latin typeface="+mn-lt"/>
                        <a:ea typeface="+mn-ea"/>
                        <a:cs typeface="+mn-cs"/>
                      </a:endParaRPr>
                    </a:p>
                    <a:p>
                      <a:endParaRPr lang="en-US" sz="24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kern="1200" dirty="0">
                          <a:solidFill>
                            <a:schemeClr val="tx1"/>
                          </a:solidFill>
                          <a:effectLst/>
                          <a:latin typeface="+mn-lt"/>
                          <a:ea typeface="+mn-ea"/>
                          <a:cs typeface="+mn-cs"/>
                        </a:rPr>
                        <a:t>e. Alter view</a:t>
                      </a:r>
                      <a:r>
                        <a:rPr lang="en-US" sz="2400" b="0" i="0" kern="1200" dirty="0">
                          <a:solidFill>
                            <a:schemeClr val="tx1"/>
                          </a:solidFill>
                          <a:effectLst/>
                          <a:latin typeface="+mn-lt"/>
                          <a:ea typeface="+mn-ea"/>
                          <a:cs typeface="+mn-cs"/>
                        </a:rPr>
                        <a:t> : &lt;order number xx&gt;_&lt;View name&gt;</a:t>
                      </a:r>
                      <a:r>
                        <a:rPr lang="en-US" sz="2400" b="0" i="0" kern="1200" dirty="0">
                          <a:solidFill>
                            <a:srgbClr val="0070C0"/>
                          </a:solidFill>
                          <a:effectLst/>
                          <a:latin typeface="+mn-lt"/>
                          <a:ea typeface="+mn-ea"/>
                          <a:cs typeface="+mn-cs"/>
                        </a:rPr>
                        <a:t>_VIEW_DDL_</a:t>
                      </a:r>
                      <a:r>
                        <a:rPr lang="en-US" sz="2400" b="0" i="0" kern="1200" dirty="0">
                          <a:solidFill>
                            <a:schemeClr val="tx1"/>
                          </a:solidFill>
                          <a:effectLst/>
                          <a:latin typeface="+mn-lt"/>
                          <a:ea typeface="+mn-ea"/>
                          <a:cs typeface="+mn-cs"/>
                        </a:rPr>
                        <a:t>&lt;JIRA Num&gt;_ &lt;DB Type&gt;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&lt;PROJECT CODE&gt;</a:t>
                      </a:r>
                      <a:r>
                        <a:rPr lang="en-US" sz="2400" b="0" i="0" kern="1200" dirty="0">
                          <a:solidFill>
                            <a:srgbClr val="0070C0"/>
                          </a:solidFill>
                          <a:effectLst/>
                          <a:latin typeface="+mn-lt"/>
                          <a:ea typeface="+mn-ea"/>
                          <a:cs typeface="+mn-cs"/>
                        </a:rPr>
                        <a:t>_</a:t>
                      </a:r>
                      <a:r>
                        <a:rPr lang="en-US" sz="2400" b="0" i="0" kern="1200" dirty="0" err="1">
                          <a:solidFill>
                            <a:srgbClr val="0070C0"/>
                          </a:solidFill>
                          <a:effectLst/>
                          <a:latin typeface="+mn-lt"/>
                          <a:ea typeface="+mn-ea"/>
                          <a:cs typeface="+mn-cs"/>
                        </a:rPr>
                        <a:t>ALTER_VIEW.sql</a:t>
                      </a:r>
                      <a:endParaRPr lang="en-US" sz="2400" b="0" i="0" kern="1200" dirty="0">
                        <a:solidFill>
                          <a:srgbClr val="0070C0"/>
                        </a:solidFill>
                        <a:effectLst/>
                        <a:latin typeface="+mn-lt"/>
                        <a:ea typeface="+mn-ea"/>
                        <a:cs typeface="+mn-cs"/>
                      </a:endParaRP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3191945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76" y="362452"/>
            <a:ext cx="11049000" cy="421714"/>
          </a:xfrm>
        </p:spPr>
        <p:txBody>
          <a:bodyPr>
            <a:normAutofit fontScale="90000"/>
          </a:bodyPr>
          <a:lstStyle/>
          <a:p>
            <a:r>
              <a:rPr lang="en-US" dirty="0"/>
              <a:t>Naming convention SQL file – DDL script (</a:t>
            </a:r>
            <a:r>
              <a:rPr lang="en-US" dirty="0" err="1"/>
              <a:t>cont</a:t>
            </a:r>
            <a:r>
              <a:rPr lang="en-US" dirty="0"/>
              <a:t>)</a:t>
            </a:r>
            <a:br>
              <a:rPr lang="en-US" dirty="0"/>
            </a:br>
            <a:br>
              <a:rPr lang="en-US" dirty="0"/>
            </a:br>
            <a:br>
              <a:rPr lang="en-US" dirty="0"/>
            </a:br>
            <a:endParaRPr lang="en-US" dirty="0"/>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1299591007"/>
              </p:ext>
            </p:extLst>
          </p:nvPr>
        </p:nvGraphicFramePr>
        <p:xfrm>
          <a:off x="502920" y="907258"/>
          <a:ext cx="11259312" cy="5166575"/>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5166575">
                <a:tc>
                  <a:txBody>
                    <a:bodyPr/>
                    <a:lstStyle/>
                    <a:p>
                      <a:r>
                        <a:rPr lang="en-US" sz="2400" b="1" i="0" kern="1200" dirty="0">
                          <a:solidFill>
                            <a:schemeClr val="tx1"/>
                          </a:solidFill>
                          <a:effectLst/>
                          <a:latin typeface="+mn-lt"/>
                          <a:ea typeface="+mn-ea"/>
                          <a:cs typeface="+mn-cs"/>
                        </a:rPr>
                        <a:t>f. Create trigger</a:t>
                      </a:r>
                      <a:r>
                        <a:rPr lang="en-US" sz="2400" b="0" i="0" kern="1200" dirty="0">
                          <a:solidFill>
                            <a:schemeClr val="tx1"/>
                          </a:solidFill>
                          <a:effectLst/>
                          <a:latin typeface="+mn-lt"/>
                          <a:ea typeface="+mn-ea"/>
                          <a:cs typeface="+mn-cs"/>
                        </a:rPr>
                        <a:t>: &lt;order number xx&gt;_&lt;Trigger name&gt;</a:t>
                      </a:r>
                      <a:r>
                        <a:rPr lang="en-US" sz="2400" b="0" i="0" kern="1200" dirty="0">
                          <a:solidFill>
                            <a:srgbClr val="0070C0"/>
                          </a:solidFill>
                          <a:effectLst/>
                          <a:latin typeface="+mn-lt"/>
                          <a:ea typeface="+mn-ea"/>
                          <a:cs typeface="+mn-cs"/>
                        </a:rPr>
                        <a:t>_TRIGGER_DDL_</a:t>
                      </a:r>
                    </a:p>
                    <a:p>
                      <a:r>
                        <a:rPr lang="en-US" sz="2400" b="0" i="0" kern="1200" dirty="0">
                          <a:solidFill>
                            <a:schemeClr val="tx1"/>
                          </a:solidFill>
                          <a:effectLst/>
                          <a:latin typeface="+mn-lt"/>
                          <a:ea typeface="+mn-ea"/>
                          <a:cs typeface="+mn-cs"/>
                        </a:rPr>
                        <a:t>&lt;JIRA Num&gt;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&lt;DB Type&gt;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&lt;PROJECT CODE&gt;</a:t>
                      </a:r>
                      <a:r>
                        <a:rPr lang="en-US" sz="2400" b="0" i="0" kern="1200" dirty="0">
                          <a:solidFill>
                            <a:srgbClr val="0070C0"/>
                          </a:solidFill>
                          <a:effectLst/>
                          <a:latin typeface="+mn-lt"/>
                          <a:ea typeface="+mn-ea"/>
                          <a:cs typeface="+mn-cs"/>
                        </a:rPr>
                        <a:t>_</a:t>
                      </a:r>
                      <a:r>
                        <a:rPr lang="en-US" sz="2400" b="0" i="0" kern="1200" dirty="0" err="1">
                          <a:solidFill>
                            <a:srgbClr val="0070C0"/>
                          </a:solidFill>
                          <a:effectLst/>
                          <a:latin typeface="+mn-lt"/>
                          <a:ea typeface="+mn-ea"/>
                          <a:cs typeface="+mn-cs"/>
                        </a:rPr>
                        <a:t>CREATE_TRIGGER.sql</a:t>
                      </a:r>
                      <a:endParaRPr lang="en-US" sz="2400" b="0" i="0" kern="1200" dirty="0">
                        <a:solidFill>
                          <a:srgbClr val="0070C0"/>
                        </a:solidFill>
                        <a:effectLst/>
                        <a:latin typeface="+mn-lt"/>
                        <a:ea typeface="+mn-ea"/>
                        <a:cs typeface="+mn-cs"/>
                      </a:endParaRPr>
                    </a:p>
                    <a:p>
                      <a:endParaRPr lang="en-US" sz="2400" b="0" i="0" kern="1200" dirty="0">
                        <a:solidFill>
                          <a:srgbClr val="0070C0"/>
                        </a:solidFill>
                        <a:effectLst/>
                        <a:latin typeface="+mn-lt"/>
                        <a:ea typeface="+mn-ea"/>
                        <a:cs typeface="+mn-cs"/>
                      </a:endParaRPr>
                    </a:p>
                    <a:p>
                      <a:r>
                        <a:rPr lang="en-US" sz="2400" b="1" i="0" kern="1200" dirty="0">
                          <a:solidFill>
                            <a:schemeClr val="tx1"/>
                          </a:solidFill>
                          <a:effectLst/>
                          <a:latin typeface="+mn-lt"/>
                          <a:ea typeface="+mn-ea"/>
                          <a:cs typeface="+mn-cs"/>
                        </a:rPr>
                        <a:t>g. Create Store procedure</a:t>
                      </a:r>
                      <a:r>
                        <a:rPr lang="en-US" sz="2400" b="0" i="0" kern="1200" dirty="0">
                          <a:solidFill>
                            <a:schemeClr val="tx1"/>
                          </a:solidFill>
                          <a:effectLst/>
                          <a:latin typeface="+mn-lt"/>
                          <a:ea typeface="+mn-ea"/>
                          <a:cs typeface="+mn-cs"/>
                        </a:rPr>
                        <a:t>: &lt;order number xx&gt;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&lt;Store procedure name&gt;</a:t>
                      </a:r>
                    </a:p>
                    <a:p>
                      <a:r>
                        <a:rPr lang="en-US" sz="2400" b="0" i="0" kern="1200" dirty="0">
                          <a:solidFill>
                            <a:srgbClr val="0070C0"/>
                          </a:solidFill>
                          <a:effectLst/>
                          <a:latin typeface="+mn-lt"/>
                          <a:ea typeface="+mn-ea"/>
                          <a:cs typeface="+mn-cs"/>
                        </a:rPr>
                        <a:t>_PROCEDURE _DDL_</a:t>
                      </a:r>
                      <a:r>
                        <a:rPr lang="en-US" sz="2400" b="0" i="0" kern="1200" dirty="0">
                          <a:solidFill>
                            <a:schemeClr val="tx1"/>
                          </a:solidFill>
                          <a:effectLst/>
                          <a:latin typeface="+mn-lt"/>
                          <a:ea typeface="+mn-ea"/>
                          <a:cs typeface="+mn-cs"/>
                        </a:rPr>
                        <a:t>&lt;JIRA Num&gt;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&lt;DB Type&gt;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&lt;PROJECT CODE&gt;</a:t>
                      </a:r>
                    </a:p>
                    <a:p>
                      <a:r>
                        <a:rPr lang="en-US" sz="2400" b="0" i="0" kern="1200" dirty="0">
                          <a:solidFill>
                            <a:srgbClr val="0070C0"/>
                          </a:solidFill>
                          <a:effectLst/>
                          <a:latin typeface="+mn-lt"/>
                          <a:ea typeface="+mn-ea"/>
                          <a:cs typeface="+mn-cs"/>
                        </a:rPr>
                        <a:t>_</a:t>
                      </a:r>
                      <a:r>
                        <a:rPr lang="en-US" sz="2400" b="0" i="0" kern="1200" dirty="0" err="1">
                          <a:solidFill>
                            <a:srgbClr val="0070C0"/>
                          </a:solidFill>
                          <a:effectLst/>
                          <a:latin typeface="+mn-lt"/>
                          <a:ea typeface="+mn-ea"/>
                          <a:cs typeface="+mn-cs"/>
                        </a:rPr>
                        <a:t>ADD_PROCEDURE.sql</a:t>
                      </a:r>
                      <a:endParaRPr lang="en-US" sz="2400" b="0" i="0" kern="1200" dirty="0">
                        <a:solidFill>
                          <a:srgbClr val="0070C0"/>
                        </a:solidFill>
                        <a:effectLst/>
                        <a:latin typeface="+mn-lt"/>
                        <a:ea typeface="+mn-ea"/>
                        <a:cs typeface="+mn-cs"/>
                      </a:endParaRPr>
                    </a:p>
                    <a:p>
                      <a:endParaRPr lang="en-US" sz="2400" b="0" i="0" kern="1200" dirty="0">
                        <a:solidFill>
                          <a:schemeClr val="tx1"/>
                        </a:solidFill>
                        <a:effectLst/>
                        <a:latin typeface="+mn-lt"/>
                        <a:ea typeface="+mn-ea"/>
                        <a:cs typeface="+mn-cs"/>
                      </a:endParaRPr>
                    </a:p>
                    <a:p>
                      <a:r>
                        <a:rPr lang="en-US" sz="2400" b="1" i="0" kern="1200" dirty="0">
                          <a:solidFill>
                            <a:schemeClr val="tx1"/>
                          </a:solidFill>
                          <a:effectLst/>
                          <a:latin typeface="+mn-lt"/>
                          <a:ea typeface="+mn-ea"/>
                          <a:cs typeface="+mn-cs"/>
                        </a:rPr>
                        <a:t>h. Alter Store procedure: </a:t>
                      </a:r>
                      <a:r>
                        <a:rPr lang="en-US" sz="2400" b="0" i="0" kern="1200" dirty="0">
                          <a:solidFill>
                            <a:schemeClr val="tx1"/>
                          </a:solidFill>
                          <a:effectLst/>
                          <a:latin typeface="+mn-lt"/>
                          <a:ea typeface="+mn-ea"/>
                          <a:cs typeface="+mn-cs"/>
                        </a:rPr>
                        <a:t>&lt;order number xx&gt;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&lt;Store procedure name&gt;</a:t>
                      </a:r>
                    </a:p>
                    <a:p>
                      <a:r>
                        <a:rPr lang="en-US" sz="2400" b="0" i="0" kern="1200" dirty="0">
                          <a:solidFill>
                            <a:srgbClr val="0070C0"/>
                          </a:solidFill>
                          <a:effectLst/>
                          <a:latin typeface="+mn-lt"/>
                          <a:ea typeface="+mn-ea"/>
                          <a:cs typeface="+mn-cs"/>
                        </a:rPr>
                        <a:t>_PROCEDURE _DDL_</a:t>
                      </a:r>
                      <a:r>
                        <a:rPr lang="en-US" sz="2400" b="0" i="0" kern="1200" dirty="0">
                          <a:solidFill>
                            <a:schemeClr val="tx1"/>
                          </a:solidFill>
                          <a:effectLst/>
                          <a:latin typeface="+mn-lt"/>
                          <a:ea typeface="+mn-ea"/>
                          <a:cs typeface="+mn-cs"/>
                        </a:rPr>
                        <a:t>&lt;JIRA Num&gt;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&lt;DB Type&gt;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&lt;PROJECT CODE&gt;</a:t>
                      </a:r>
                    </a:p>
                    <a:p>
                      <a:r>
                        <a:rPr lang="en-US" sz="2400" b="0" i="0" kern="1200" dirty="0">
                          <a:solidFill>
                            <a:srgbClr val="0070C0"/>
                          </a:solidFill>
                          <a:effectLst/>
                          <a:latin typeface="+mn-lt"/>
                          <a:ea typeface="+mn-ea"/>
                          <a:cs typeface="+mn-cs"/>
                        </a:rPr>
                        <a:t>_</a:t>
                      </a:r>
                      <a:r>
                        <a:rPr lang="en-US" sz="2400" b="0" i="0" kern="1200" dirty="0" err="1">
                          <a:solidFill>
                            <a:srgbClr val="0070C0"/>
                          </a:solidFill>
                          <a:effectLst/>
                          <a:latin typeface="+mn-lt"/>
                          <a:ea typeface="+mn-ea"/>
                          <a:cs typeface="+mn-cs"/>
                        </a:rPr>
                        <a:t>ALTER_PROCEDURE.sql</a:t>
                      </a:r>
                      <a:endParaRPr lang="en-US" sz="2400" b="0" i="0" kern="1200" dirty="0">
                        <a:solidFill>
                          <a:srgbClr val="0070C0"/>
                        </a:solidFill>
                        <a:effectLst/>
                        <a:latin typeface="+mn-lt"/>
                        <a:ea typeface="+mn-ea"/>
                        <a:cs typeface="+mn-cs"/>
                      </a:endParaRPr>
                    </a:p>
                    <a:p>
                      <a:endParaRPr lang="en-US" sz="2400" b="0" i="0" kern="1200" dirty="0">
                        <a:solidFill>
                          <a:schemeClr val="tx1"/>
                        </a:solidFill>
                        <a:effectLst/>
                        <a:latin typeface="+mn-lt"/>
                        <a:ea typeface="+mn-ea"/>
                        <a:cs typeface="+mn-cs"/>
                      </a:endParaRPr>
                    </a:p>
                    <a:p>
                      <a:endParaRPr lang="en-US" sz="2400" b="0" i="0" kern="1200" dirty="0">
                        <a:solidFill>
                          <a:schemeClr val="tx1"/>
                        </a:solidFill>
                        <a:effectLst/>
                        <a:latin typeface="+mn-lt"/>
                        <a:ea typeface="+mn-ea"/>
                        <a:cs typeface="+mn-cs"/>
                      </a:endParaRP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1763953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76" y="362452"/>
            <a:ext cx="11049000" cy="421714"/>
          </a:xfrm>
        </p:spPr>
        <p:txBody>
          <a:bodyPr>
            <a:normAutofit fontScale="90000"/>
          </a:bodyPr>
          <a:lstStyle/>
          <a:p>
            <a:r>
              <a:rPr lang="en-US" dirty="0"/>
              <a:t>Naming convention SQL file – DDL script (</a:t>
            </a:r>
            <a:r>
              <a:rPr lang="en-US" dirty="0" err="1"/>
              <a:t>cont</a:t>
            </a:r>
            <a:r>
              <a:rPr lang="en-US" dirty="0"/>
              <a:t>)</a:t>
            </a:r>
            <a:br>
              <a:rPr lang="en-US" dirty="0"/>
            </a:br>
            <a:br>
              <a:rPr lang="en-US" dirty="0"/>
            </a:br>
            <a:br>
              <a:rPr lang="en-US" dirty="0"/>
            </a:br>
            <a:endParaRPr lang="en-US" dirty="0"/>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1978268424"/>
              </p:ext>
            </p:extLst>
          </p:nvPr>
        </p:nvGraphicFramePr>
        <p:xfrm>
          <a:off x="502920" y="907258"/>
          <a:ext cx="11259312" cy="5166575"/>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5166575">
                <a:tc>
                  <a:txBody>
                    <a:bodyPr/>
                    <a:lstStyle/>
                    <a:p>
                      <a:pPr marL="0" indent="0">
                        <a:buNone/>
                      </a:pPr>
                      <a:r>
                        <a:rPr lang="en-US" sz="2400" b="1" i="0" kern="1200" dirty="0" err="1">
                          <a:solidFill>
                            <a:schemeClr val="tx1"/>
                          </a:solidFill>
                          <a:effectLst/>
                          <a:latin typeface="+mn-lt"/>
                          <a:ea typeface="+mn-ea"/>
                          <a:cs typeface="+mn-cs"/>
                        </a:rPr>
                        <a:t>i</a:t>
                      </a:r>
                      <a:r>
                        <a:rPr lang="en-US" sz="2400" b="1" i="0" kern="1200" dirty="0">
                          <a:solidFill>
                            <a:schemeClr val="tx1"/>
                          </a:solidFill>
                          <a:effectLst/>
                          <a:latin typeface="+mn-lt"/>
                          <a:ea typeface="+mn-ea"/>
                          <a:cs typeface="+mn-cs"/>
                        </a:rPr>
                        <a:t>. Create Function: </a:t>
                      </a:r>
                      <a:r>
                        <a:rPr lang="en-US" sz="2400" b="0" i="0" kern="1200" dirty="0">
                          <a:solidFill>
                            <a:schemeClr val="tx1"/>
                          </a:solidFill>
                          <a:effectLst/>
                          <a:latin typeface="+mn-lt"/>
                          <a:ea typeface="+mn-ea"/>
                          <a:cs typeface="+mn-cs"/>
                        </a:rPr>
                        <a:t>&lt;order number xx&gt;_&lt;Function name&gt;</a:t>
                      </a:r>
                      <a:r>
                        <a:rPr lang="en-US" sz="2400" b="0" i="0" kern="1200" dirty="0">
                          <a:solidFill>
                            <a:srgbClr val="0070C0"/>
                          </a:solidFill>
                          <a:effectLst/>
                          <a:latin typeface="+mn-lt"/>
                          <a:ea typeface="+mn-ea"/>
                          <a:cs typeface="+mn-cs"/>
                        </a:rPr>
                        <a:t>_FUNCTION_DDL_</a:t>
                      </a:r>
                    </a:p>
                    <a:p>
                      <a:pPr marL="0" indent="0">
                        <a:buNone/>
                      </a:pPr>
                      <a:r>
                        <a:rPr lang="en-US" sz="2400" b="0" i="0" kern="1200" dirty="0">
                          <a:solidFill>
                            <a:schemeClr val="tx1"/>
                          </a:solidFill>
                          <a:effectLst/>
                          <a:latin typeface="+mn-lt"/>
                          <a:ea typeface="+mn-ea"/>
                          <a:cs typeface="+mn-cs"/>
                        </a:rPr>
                        <a:t>&lt;JIRA Num&gt;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&lt;DB Type&gt;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&lt;PROJECT CODE&gt;</a:t>
                      </a:r>
                      <a:r>
                        <a:rPr lang="en-US" sz="2400" b="0" i="0" kern="1200" dirty="0">
                          <a:solidFill>
                            <a:srgbClr val="0070C0"/>
                          </a:solidFill>
                          <a:effectLst/>
                          <a:latin typeface="+mn-lt"/>
                          <a:ea typeface="+mn-ea"/>
                          <a:cs typeface="+mn-cs"/>
                        </a:rPr>
                        <a:t>_</a:t>
                      </a:r>
                      <a:r>
                        <a:rPr lang="en-US" sz="2400" b="0" i="0" kern="1200" dirty="0" err="1">
                          <a:solidFill>
                            <a:srgbClr val="0070C0"/>
                          </a:solidFill>
                          <a:effectLst/>
                          <a:latin typeface="+mn-lt"/>
                          <a:ea typeface="+mn-ea"/>
                          <a:cs typeface="+mn-cs"/>
                        </a:rPr>
                        <a:t>ADD_FUNCTION.sql</a:t>
                      </a:r>
                      <a:endParaRPr lang="en-US" sz="2400" b="0" i="0" kern="1200" dirty="0">
                        <a:solidFill>
                          <a:srgbClr val="0070C0"/>
                        </a:solidFill>
                        <a:effectLst/>
                        <a:latin typeface="+mn-lt"/>
                        <a:ea typeface="+mn-ea"/>
                        <a:cs typeface="+mn-cs"/>
                      </a:endParaRPr>
                    </a:p>
                    <a:p>
                      <a:pPr marL="0" indent="0">
                        <a:buNone/>
                      </a:pPr>
                      <a:endParaRPr lang="en-US" sz="2400" b="0" i="0" kern="1200" dirty="0">
                        <a:solidFill>
                          <a:schemeClr val="tx1"/>
                        </a:solidFill>
                        <a:effectLst/>
                        <a:latin typeface="+mn-lt"/>
                        <a:ea typeface="+mn-ea"/>
                        <a:cs typeface="+mn-cs"/>
                      </a:endParaRPr>
                    </a:p>
                    <a:p>
                      <a:r>
                        <a:rPr lang="en-US" sz="2400" b="1" i="0" kern="1200" dirty="0">
                          <a:solidFill>
                            <a:schemeClr val="tx1"/>
                          </a:solidFill>
                          <a:effectLst/>
                          <a:latin typeface="+mn-lt"/>
                          <a:ea typeface="+mn-ea"/>
                          <a:cs typeface="+mn-cs"/>
                        </a:rPr>
                        <a:t>j. Alter Function: </a:t>
                      </a:r>
                      <a:r>
                        <a:rPr lang="en-US" sz="2400" b="0" i="0" kern="1200" dirty="0">
                          <a:solidFill>
                            <a:schemeClr val="tx1"/>
                          </a:solidFill>
                          <a:effectLst/>
                          <a:latin typeface="+mn-lt"/>
                          <a:ea typeface="+mn-ea"/>
                          <a:cs typeface="+mn-cs"/>
                        </a:rPr>
                        <a:t>&lt;order number xx&gt;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&lt;Function name&gt;</a:t>
                      </a:r>
                      <a:r>
                        <a:rPr lang="en-US" sz="2400" b="0" i="0" kern="1200" dirty="0">
                          <a:solidFill>
                            <a:srgbClr val="0070C0"/>
                          </a:solidFill>
                          <a:effectLst/>
                          <a:latin typeface="+mn-lt"/>
                          <a:ea typeface="+mn-ea"/>
                          <a:cs typeface="+mn-cs"/>
                        </a:rPr>
                        <a:t>_FUNCTION_DDL_</a:t>
                      </a:r>
                    </a:p>
                    <a:p>
                      <a:r>
                        <a:rPr lang="en-US" sz="2400" b="0" i="0" kern="1200" dirty="0">
                          <a:solidFill>
                            <a:schemeClr val="tx1"/>
                          </a:solidFill>
                          <a:effectLst/>
                          <a:latin typeface="+mn-lt"/>
                          <a:ea typeface="+mn-ea"/>
                          <a:cs typeface="+mn-cs"/>
                        </a:rPr>
                        <a:t>&lt;JIRA Num&gt;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&lt;DB Type&gt;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&lt;PROJECT CODE&gt;</a:t>
                      </a:r>
                      <a:r>
                        <a:rPr lang="en-US" sz="2400" b="0" i="0" kern="1200" dirty="0">
                          <a:solidFill>
                            <a:srgbClr val="0070C0"/>
                          </a:solidFill>
                          <a:effectLst/>
                          <a:latin typeface="+mn-lt"/>
                          <a:ea typeface="+mn-ea"/>
                          <a:cs typeface="+mn-cs"/>
                        </a:rPr>
                        <a:t>_</a:t>
                      </a:r>
                      <a:r>
                        <a:rPr lang="en-US" sz="2400" b="0" i="0" kern="1200" dirty="0" err="1">
                          <a:solidFill>
                            <a:srgbClr val="0070C0"/>
                          </a:solidFill>
                          <a:effectLst/>
                          <a:latin typeface="+mn-lt"/>
                          <a:ea typeface="+mn-ea"/>
                          <a:cs typeface="+mn-cs"/>
                        </a:rPr>
                        <a:t>ALTER_FUNCTION.sql</a:t>
                      </a:r>
                      <a:endParaRPr lang="en-US" sz="2400" b="0" i="0" kern="1200" dirty="0">
                        <a:solidFill>
                          <a:srgbClr val="0070C0"/>
                        </a:solidFill>
                        <a:effectLst/>
                        <a:latin typeface="+mn-lt"/>
                        <a:ea typeface="+mn-ea"/>
                        <a:cs typeface="+mn-cs"/>
                      </a:endParaRPr>
                    </a:p>
                    <a:p>
                      <a:endParaRPr lang="en-US" sz="2400" b="0" i="0" kern="1200" dirty="0">
                        <a:solidFill>
                          <a:schemeClr val="tx1"/>
                        </a:solidFill>
                        <a:effectLst/>
                        <a:latin typeface="+mn-lt"/>
                        <a:ea typeface="+mn-ea"/>
                        <a:cs typeface="+mn-cs"/>
                      </a:endParaRPr>
                    </a:p>
                    <a:p>
                      <a:r>
                        <a:rPr lang="en-US" sz="2400" b="1" i="0" kern="1200" dirty="0">
                          <a:solidFill>
                            <a:schemeClr val="tx1"/>
                          </a:solidFill>
                          <a:effectLst/>
                          <a:latin typeface="+mn-lt"/>
                          <a:ea typeface="+mn-ea"/>
                          <a:cs typeface="+mn-cs"/>
                        </a:rPr>
                        <a:t>k. Create Sequence: </a:t>
                      </a:r>
                      <a:r>
                        <a:rPr lang="en-US" sz="2400" b="0" i="0" kern="1200" dirty="0">
                          <a:solidFill>
                            <a:schemeClr val="tx1"/>
                          </a:solidFill>
                          <a:effectLst/>
                          <a:latin typeface="+mn-lt"/>
                          <a:ea typeface="+mn-ea"/>
                          <a:cs typeface="+mn-cs"/>
                        </a:rPr>
                        <a:t>&lt;order number xx&gt;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&lt;Sequence name&gt;</a:t>
                      </a:r>
                      <a:r>
                        <a:rPr lang="en-US" sz="2400" b="0" i="0" kern="1200" dirty="0">
                          <a:solidFill>
                            <a:srgbClr val="0070C0"/>
                          </a:solidFill>
                          <a:effectLst/>
                          <a:latin typeface="+mn-lt"/>
                          <a:ea typeface="+mn-ea"/>
                          <a:cs typeface="+mn-cs"/>
                        </a:rPr>
                        <a:t>_SEQUENCE _DDL_</a:t>
                      </a:r>
                      <a:r>
                        <a:rPr lang="en-US" sz="2400" b="0" i="0" kern="1200" dirty="0">
                          <a:solidFill>
                            <a:schemeClr val="tx1"/>
                          </a:solidFill>
                          <a:effectLst/>
                          <a:latin typeface="+mn-lt"/>
                          <a:ea typeface="+mn-ea"/>
                          <a:cs typeface="+mn-cs"/>
                        </a:rPr>
                        <a:t>&lt;JIRA Num&gt;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&lt;DB Type&gt;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&lt;PROJECT CODE&gt;</a:t>
                      </a:r>
                      <a:r>
                        <a:rPr lang="en-US" sz="2400" b="0" i="0" kern="1200" dirty="0">
                          <a:solidFill>
                            <a:srgbClr val="0070C0"/>
                          </a:solidFill>
                          <a:effectLst/>
                          <a:latin typeface="+mn-lt"/>
                          <a:ea typeface="+mn-ea"/>
                          <a:cs typeface="+mn-cs"/>
                        </a:rPr>
                        <a:t>_</a:t>
                      </a:r>
                      <a:r>
                        <a:rPr lang="en-US" sz="2400" b="0" i="0" kern="1200" dirty="0" err="1">
                          <a:solidFill>
                            <a:srgbClr val="0070C0"/>
                          </a:solidFill>
                          <a:effectLst/>
                          <a:latin typeface="+mn-lt"/>
                          <a:ea typeface="+mn-ea"/>
                          <a:cs typeface="+mn-cs"/>
                        </a:rPr>
                        <a:t>ADD_SEQUENCE.sql</a:t>
                      </a:r>
                      <a:endParaRPr lang="en-US" sz="2400" b="0" i="0" kern="1200" dirty="0">
                        <a:solidFill>
                          <a:srgbClr val="0070C0"/>
                        </a:solidFill>
                        <a:effectLst/>
                        <a:latin typeface="+mn-lt"/>
                        <a:ea typeface="+mn-ea"/>
                        <a:cs typeface="+mn-cs"/>
                      </a:endParaRPr>
                    </a:p>
                    <a:p>
                      <a:endParaRPr lang="en-US" sz="2400" b="0" i="0" kern="1200" dirty="0">
                        <a:solidFill>
                          <a:schemeClr val="tx1"/>
                        </a:solidFill>
                        <a:effectLst/>
                        <a:latin typeface="+mn-lt"/>
                        <a:ea typeface="+mn-ea"/>
                        <a:cs typeface="+mn-cs"/>
                      </a:endParaRP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404598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76" y="362452"/>
            <a:ext cx="11049000" cy="421714"/>
          </a:xfrm>
        </p:spPr>
        <p:txBody>
          <a:bodyPr>
            <a:normAutofit fontScale="90000"/>
          </a:bodyPr>
          <a:lstStyle/>
          <a:p>
            <a:r>
              <a:rPr lang="en-US" dirty="0"/>
              <a:t>Naming convention SQL file – DML script</a:t>
            </a:r>
            <a:br>
              <a:rPr lang="en-US" dirty="0"/>
            </a:br>
            <a:br>
              <a:rPr lang="en-US" dirty="0"/>
            </a:br>
            <a:br>
              <a:rPr lang="en-US" dirty="0"/>
            </a:br>
            <a:endParaRPr lang="en-US" dirty="0"/>
          </a:p>
        </p:txBody>
      </p:sp>
      <p:sp>
        <p:nvSpPr>
          <p:cNvPr id="3" name="Content Placeholder 2"/>
          <p:cNvSpPr>
            <a:spLocks noGrp="1"/>
          </p:cNvSpPr>
          <p:nvPr>
            <p:ph idx="1"/>
          </p:nvPr>
        </p:nvSpPr>
        <p:spPr>
          <a:xfrm>
            <a:off x="608076" y="642299"/>
            <a:ext cx="11259312" cy="5431535"/>
          </a:xfrm>
        </p:spPr>
        <p:txBody>
          <a:bodyPr>
            <a:normAutofit/>
          </a:bodyPr>
          <a:lstStyle/>
          <a:p>
            <a:pPr marL="34925" indent="0">
              <a:buNone/>
            </a:pPr>
            <a:endParaRPr lang="en-US" dirty="0"/>
          </a:p>
          <a:p>
            <a:pPr marL="34925" indent="0">
              <a:buNone/>
            </a:pPr>
            <a:endParaRPr lang="en-GB" altLang="en-US" dirty="0"/>
          </a:p>
        </p:txBody>
      </p:sp>
      <p:graphicFrame>
        <p:nvGraphicFramePr>
          <p:cNvPr id="4" name="Table 4">
            <a:extLst>
              <a:ext uri="{FF2B5EF4-FFF2-40B4-BE49-F238E27FC236}">
                <a16:creationId xmlns:a16="http://schemas.microsoft.com/office/drawing/2014/main" id="{A1A0AADD-D726-4AE6-840A-238C19AB8E76}"/>
              </a:ext>
            </a:extLst>
          </p:cNvPr>
          <p:cNvGraphicFramePr>
            <a:graphicFrameLocks noGrp="1"/>
          </p:cNvGraphicFramePr>
          <p:nvPr>
            <p:extLst>
              <p:ext uri="{D42A27DB-BD31-4B8C-83A1-F6EECF244321}">
                <p14:modId xmlns:p14="http://schemas.microsoft.com/office/powerpoint/2010/main" val="4083975272"/>
              </p:ext>
            </p:extLst>
          </p:nvPr>
        </p:nvGraphicFramePr>
        <p:xfrm>
          <a:off x="502920" y="907258"/>
          <a:ext cx="11259312" cy="5166575"/>
        </p:xfrm>
        <a:graphic>
          <a:graphicData uri="http://schemas.openxmlformats.org/drawingml/2006/table">
            <a:tbl>
              <a:tblPr firstRow="1" bandRow="1">
                <a:tableStyleId>{5C22544A-7EE6-4342-B048-85BDC9FD1C3A}</a:tableStyleId>
              </a:tblPr>
              <a:tblGrid>
                <a:gridCol w="11259312">
                  <a:extLst>
                    <a:ext uri="{9D8B030D-6E8A-4147-A177-3AD203B41FA5}">
                      <a16:colId xmlns:a16="http://schemas.microsoft.com/office/drawing/2014/main" val="3189255199"/>
                    </a:ext>
                  </a:extLst>
                </a:gridCol>
              </a:tblGrid>
              <a:tr h="5166575">
                <a:tc>
                  <a:txBody>
                    <a:bodyPr/>
                    <a:lstStyle/>
                    <a:p>
                      <a:pPr marL="0" lvl="0" indent="0">
                        <a:buNone/>
                      </a:pPr>
                      <a:r>
                        <a:rPr lang="en-US" sz="2400" b="1" i="0" kern="1200" dirty="0">
                          <a:solidFill>
                            <a:schemeClr val="tx1"/>
                          </a:solidFill>
                          <a:effectLst/>
                          <a:latin typeface="+mn-lt"/>
                          <a:ea typeface="+mn-ea"/>
                          <a:cs typeface="+mn-cs"/>
                        </a:rPr>
                        <a:t>a. Insert data:</a:t>
                      </a:r>
                      <a:r>
                        <a:rPr lang="en-US" sz="2400" b="0" i="0" kern="1200" dirty="0">
                          <a:solidFill>
                            <a:schemeClr val="tx1"/>
                          </a:solidFill>
                          <a:effectLst/>
                          <a:latin typeface="+mn-lt"/>
                          <a:ea typeface="+mn-ea"/>
                          <a:cs typeface="+mn-cs"/>
                        </a:rPr>
                        <a:t> &lt;order number xx&gt;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&lt;Table name&gt;</a:t>
                      </a:r>
                      <a:r>
                        <a:rPr lang="en-US" sz="2400" b="0" i="0" kern="1200" dirty="0">
                          <a:solidFill>
                            <a:srgbClr val="0070C0"/>
                          </a:solidFill>
                          <a:effectLst/>
                          <a:latin typeface="+mn-lt"/>
                          <a:ea typeface="+mn-ea"/>
                          <a:cs typeface="+mn-cs"/>
                        </a:rPr>
                        <a:t>_TABLE_DML_</a:t>
                      </a:r>
                      <a:r>
                        <a:rPr lang="en-US" sz="2400" b="0" i="0" kern="1200" dirty="0">
                          <a:solidFill>
                            <a:schemeClr val="tx1"/>
                          </a:solidFill>
                          <a:effectLst/>
                          <a:latin typeface="+mn-lt"/>
                          <a:ea typeface="+mn-ea"/>
                          <a:cs typeface="+mn-cs"/>
                        </a:rPr>
                        <a:t>&lt;JIRA Num&gt;</a:t>
                      </a:r>
                    </a:p>
                    <a:p>
                      <a:pPr marL="0" lvl="0" indent="0">
                        <a:buNone/>
                      </a:pP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&lt;DB Type&gt;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&lt;PROJECT CODE&gt;</a:t>
                      </a:r>
                      <a:r>
                        <a:rPr lang="en-US" sz="2400" b="0" i="0" kern="1200" dirty="0">
                          <a:solidFill>
                            <a:srgbClr val="0070C0"/>
                          </a:solidFill>
                          <a:effectLst/>
                          <a:latin typeface="+mn-lt"/>
                          <a:ea typeface="+mn-ea"/>
                          <a:cs typeface="+mn-cs"/>
                        </a:rPr>
                        <a:t>_</a:t>
                      </a:r>
                      <a:r>
                        <a:rPr lang="en-US" sz="2400" b="0" i="0" kern="1200" dirty="0" err="1">
                          <a:solidFill>
                            <a:srgbClr val="0070C0"/>
                          </a:solidFill>
                          <a:effectLst/>
                          <a:latin typeface="+mn-lt"/>
                          <a:ea typeface="+mn-ea"/>
                          <a:cs typeface="+mn-cs"/>
                        </a:rPr>
                        <a:t>ADD_DATA.sql</a:t>
                      </a:r>
                      <a:endParaRPr lang="en-US" sz="2400" b="0" i="0" kern="1200" dirty="0">
                        <a:solidFill>
                          <a:srgbClr val="0070C0"/>
                        </a:solidFill>
                        <a:effectLst/>
                        <a:latin typeface="+mn-lt"/>
                        <a:ea typeface="+mn-ea"/>
                        <a:cs typeface="+mn-cs"/>
                      </a:endParaRPr>
                    </a:p>
                    <a:p>
                      <a:pPr marL="0" lvl="0" indent="0">
                        <a:buNone/>
                      </a:pPr>
                      <a:endParaRPr lang="en-US" sz="2400" b="0" i="0" kern="1200" dirty="0">
                        <a:solidFill>
                          <a:schemeClr val="tx1"/>
                        </a:solidFill>
                        <a:effectLst/>
                        <a:latin typeface="+mn-lt"/>
                        <a:ea typeface="+mn-ea"/>
                        <a:cs typeface="+mn-cs"/>
                      </a:endParaRPr>
                    </a:p>
                    <a:p>
                      <a:pPr lvl="0"/>
                      <a:r>
                        <a:rPr lang="en-US" sz="2400" b="1" i="0" kern="1200" dirty="0">
                          <a:solidFill>
                            <a:schemeClr val="tx1"/>
                          </a:solidFill>
                          <a:effectLst/>
                          <a:latin typeface="+mn-lt"/>
                          <a:ea typeface="+mn-ea"/>
                          <a:cs typeface="+mn-cs"/>
                        </a:rPr>
                        <a:t>b. Update data:</a:t>
                      </a:r>
                      <a:r>
                        <a:rPr lang="en-US" sz="2400" b="0" i="0" kern="1200" dirty="0">
                          <a:solidFill>
                            <a:schemeClr val="tx1"/>
                          </a:solidFill>
                          <a:effectLst/>
                          <a:latin typeface="+mn-lt"/>
                          <a:ea typeface="+mn-ea"/>
                          <a:cs typeface="+mn-cs"/>
                        </a:rPr>
                        <a:t> &lt;order number xx&gt;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&lt;Table name&gt;</a:t>
                      </a:r>
                      <a:r>
                        <a:rPr lang="en-US" sz="2400" b="0" i="0" kern="1200" dirty="0">
                          <a:solidFill>
                            <a:srgbClr val="0070C0"/>
                          </a:solidFill>
                          <a:effectLst/>
                          <a:latin typeface="+mn-lt"/>
                          <a:ea typeface="+mn-ea"/>
                          <a:cs typeface="+mn-cs"/>
                        </a:rPr>
                        <a:t>_TABLE_DML_</a:t>
                      </a:r>
                      <a:r>
                        <a:rPr lang="en-US" sz="2400" b="0" i="0" kern="1200" dirty="0">
                          <a:solidFill>
                            <a:schemeClr val="tx1"/>
                          </a:solidFill>
                          <a:effectLst/>
                          <a:latin typeface="+mn-lt"/>
                          <a:ea typeface="+mn-ea"/>
                          <a:cs typeface="+mn-cs"/>
                        </a:rPr>
                        <a:t>&lt;JIRA Num&gt;</a:t>
                      </a:r>
                    </a:p>
                    <a:p>
                      <a:pPr lvl="0"/>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&lt;DB Type&gt;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&lt;PROJECT CODE&gt;</a:t>
                      </a:r>
                      <a:r>
                        <a:rPr lang="en-US" sz="2400" b="0" i="0" kern="1200" dirty="0">
                          <a:solidFill>
                            <a:srgbClr val="0070C0"/>
                          </a:solidFill>
                          <a:effectLst/>
                          <a:latin typeface="+mn-lt"/>
                          <a:ea typeface="+mn-ea"/>
                          <a:cs typeface="+mn-cs"/>
                        </a:rPr>
                        <a:t>_</a:t>
                      </a:r>
                      <a:r>
                        <a:rPr lang="en-US" sz="2400" b="0" i="0" kern="1200" dirty="0" err="1">
                          <a:solidFill>
                            <a:srgbClr val="0070C0"/>
                          </a:solidFill>
                          <a:effectLst/>
                          <a:latin typeface="+mn-lt"/>
                          <a:ea typeface="+mn-ea"/>
                          <a:cs typeface="+mn-cs"/>
                        </a:rPr>
                        <a:t>UPDATE_DATA.sql</a:t>
                      </a:r>
                      <a:endParaRPr lang="en-US" sz="2400" b="0" i="0" kern="1200" dirty="0">
                        <a:solidFill>
                          <a:srgbClr val="0070C0"/>
                        </a:solidFill>
                        <a:effectLst/>
                        <a:latin typeface="+mn-lt"/>
                        <a:ea typeface="+mn-ea"/>
                        <a:cs typeface="+mn-cs"/>
                      </a:endParaRPr>
                    </a:p>
                    <a:p>
                      <a:pPr lvl="0"/>
                      <a:endParaRPr lang="en-US" sz="2400" b="0" i="0" kern="1200" dirty="0">
                        <a:solidFill>
                          <a:schemeClr val="tx1"/>
                        </a:solidFill>
                        <a:effectLst/>
                        <a:latin typeface="+mn-lt"/>
                        <a:ea typeface="+mn-ea"/>
                        <a:cs typeface="+mn-cs"/>
                      </a:endParaRPr>
                    </a:p>
                    <a:p>
                      <a:pPr lvl="0"/>
                      <a:r>
                        <a:rPr lang="en-US" sz="2400" b="1" i="0" kern="1200" dirty="0">
                          <a:solidFill>
                            <a:schemeClr val="tx1"/>
                          </a:solidFill>
                          <a:effectLst/>
                          <a:latin typeface="+mn-lt"/>
                          <a:ea typeface="+mn-ea"/>
                          <a:cs typeface="+mn-cs"/>
                        </a:rPr>
                        <a:t>c. Delete data:</a:t>
                      </a:r>
                      <a:r>
                        <a:rPr lang="en-US" sz="2400" b="0" i="0" kern="1200" dirty="0">
                          <a:solidFill>
                            <a:schemeClr val="tx1"/>
                          </a:solidFill>
                          <a:effectLst/>
                          <a:latin typeface="+mn-lt"/>
                          <a:ea typeface="+mn-ea"/>
                          <a:cs typeface="+mn-cs"/>
                        </a:rPr>
                        <a:t> &lt;order number xx&gt;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&lt;Table name&gt;</a:t>
                      </a:r>
                      <a:r>
                        <a:rPr lang="en-US" sz="2400" b="0" i="0" kern="1200" dirty="0">
                          <a:solidFill>
                            <a:srgbClr val="0070C0"/>
                          </a:solidFill>
                          <a:effectLst/>
                          <a:latin typeface="+mn-lt"/>
                          <a:ea typeface="+mn-ea"/>
                          <a:cs typeface="+mn-cs"/>
                        </a:rPr>
                        <a:t>_TABLE_DML_</a:t>
                      </a:r>
                      <a:r>
                        <a:rPr lang="en-US" sz="2400" b="0" i="0" kern="1200" dirty="0">
                          <a:solidFill>
                            <a:schemeClr val="tx1"/>
                          </a:solidFill>
                          <a:effectLst/>
                          <a:latin typeface="+mn-lt"/>
                          <a:ea typeface="+mn-ea"/>
                          <a:cs typeface="+mn-cs"/>
                        </a:rPr>
                        <a:t>&lt;JIRA Num&gt;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&lt;DB Type&gt;</a:t>
                      </a:r>
                      <a:r>
                        <a:rPr lang="en-US" sz="2400" b="0" i="0" kern="1200" dirty="0">
                          <a:solidFill>
                            <a:srgbClr val="0070C0"/>
                          </a:solidFill>
                          <a:effectLst/>
                          <a:latin typeface="+mn-lt"/>
                          <a:ea typeface="+mn-ea"/>
                          <a:cs typeface="+mn-cs"/>
                        </a:rPr>
                        <a:t>_</a:t>
                      </a:r>
                      <a:r>
                        <a:rPr lang="en-US" sz="2400" b="0" i="0" kern="1200" dirty="0">
                          <a:solidFill>
                            <a:schemeClr val="tx1"/>
                          </a:solidFill>
                          <a:effectLst/>
                          <a:latin typeface="+mn-lt"/>
                          <a:ea typeface="+mn-ea"/>
                          <a:cs typeface="+mn-cs"/>
                        </a:rPr>
                        <a:t>&lt;PROJECT CODE&gt;</a:t>
                      </a:r>
                      <a:r>
                        <a:rPr lang="en-US" sz="2400" b="0" i="0" kern="1200" dirty="0">
                          <a:solidFill>
                            <a:srgbClr val="0070C0"/>
                          </a:solidFill>
                          <a:effectLst/>
                          <a:latin typeface="+mn-lt"/>
                          <a:ea typeface="+mn-ea"/>
                          <a:cs typeface="+mn-cs"/>
                        </a:rPr>
                        <a:t>_</a:t>
                      </a:r>
                      <a:r>
                        <a:rPr lang="en-US" sz="2400" b="0" i="0" kern="1200" dirty="0" err="1">
                          <a:solidFill>
                            <a:srgbClr val="0070C0"/>
                          </a:solidFill>
                          <a:effectLst/>
                          <a:latin typeface="+mn-lt"/>
                          <a:ea typeface="+mn-ea"/>
                          <a:cs typeface="+mn-cs"/>
                        </a:rPr>
                        <a:t>DELETE_DATA.sql</a:t>
                      </a:r>
                      <a:endParaRPr lang="en-US" sz="2400" b="0" i="0" kern="1200" dirty="0">
                        <a:solidFill>
                          <a:srgbClr val="0070C0"/>
                        </a:solidFill>
                        <a:effectLst/>
                        <a:latin typeface="+mn-lt"/>
                        <a:ea typeface="+mn-ea"/>
                        <a:cs typeface="+mn-cs"/>
                      </a:endParaRPr>
                    </a:p>
                    <a:p>
                      <a:pPr lvl="0"/>
                      <a:endParaRPr lang="en-US" sz="2400" b="0" i="0" kern="1200" dirty="0">
                        <a:solidFill>
                          <a:schemeClr val="tx1"/>
                        </a:solidFill>
                        <a:effectLst/>
                        <a:latin typeface="+mn-lt"/>
                        <a:ea typeface="+mn-ea"/>
                        <a:cs typeface="+mn-cs"/>
                      </a:endParaRPr>
                    </a:p>
                  </a:txBody>
                  <a:tcPr>
                    <a:solidFill>
                      <a:schemeClr val="bg1"/>
                    </a:solidFill>
                  </a:tcPr>
                </a:tc>
                <a:extLst>
                  <a:ext uri="{0D108BD9-81ED-4DB2-BD59-A6C34878D82A}">
                    <a16:rowId xmlns:a16="http://schemas.microsoft.com/office/drawing/2014/main" val="825610896"/>
                  </a:ext>
                </a:extLst>
              </a:tr>
            </a:tbl>
          </a:graphicData>
        </a:graphic>
      </p:graphicFrame>
    </p:spTree>
    <p:extLst>
      <p:ext uri="{BB962C8B-B14F-4D97-AF65-F5344CB8AC3E}">
        <p14:creationId xmlns:p14="http://schemas.microsoft.com/office/powerpoint/2010/main" val="50938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Course Administration </a:t>
            </a:r>
            <a:endParaRPr lang="en-US" dirty="0"/>
          </a:p>
        </p:txBody>
      </p:sp>
      <p:sp>
        <p:nvSpPr>
          <p:cNvPr id="14339" name="Content Placeholder 2"/>
          <p:cNvSpPr>
            <a:spLocks noGrp="1"/>
          </p:cNvSpPr>
          <p:nvPr>
            <p:ph idx="1"/>
          </p:nvPr>
        </p:nvSpPr>
        <p:spPr/>
        <p:txBody>
          <a:bodyPr/>
          <a:lstStyle/>
          <a:p>
            <a:r>
              <a:rPr lang="en-US" altLang="en-US"/>
              <a:t>In order to complete the course you must:</a:t>
            </a:r>
          </a:p>
          <a:p>
            <a:pPr lvl="1"/>
            <a:r>
              <a:rPr lang="en-US" altLang="en-US"/>
              <a:t>Sign in the Class Attendance List</a:t>
            </a:r>
          </a:p>
          <a:p>
            <a:pPr lvl="1"/>
            <a:r>
              <a:rPr lang="en-US" altLang="en-US"/>
              <a:t>Participate in the course</a:t>
            </a:r>
          </a:p>
          <a:p>
            <a:pPr lvl="1"/>
            <a:r>
              <a:rPr lang="en-US" altLang="en-US"/>
              <a:t>Provide your feedback in the End of Course Evaluation</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r>
              <a:rPr lang="en-US"/>
              <a:t>Thank you!</a:t>
            </a:r>
            <a:endParaRPr lang="en-US" altLang="en-US" dirty="0"/>
          </a:p>
        </p:txBody>
      </p:sp>
      <p:sp>
        <p:nvSpPr>
          <p:cNvPr id="11" name="Subtitle 10">
            <a:extLst>
              <a:ext uri="{FF2B5EF4-FFF2-40B4-BE49-F238E27FC236}">
                <a16:creationId xmlns:a16="http://schemas.microsoft.com/office/drawing/2014/main" id="{785A105B-1D6C-4203-A67D-45B42E9B3E1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32735551"/>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7"/>
          <p:cNvSpPr>
            <a:spLocks noGrp="1"/>
          </p:cNvSpPr>
          <p:nvPr>
            <p:ph type="ctrTitle"/>
          </p:nvPr>
        </p:nvSpPr>
        <p:spPr/>
        <p:txBody>
          <a:bodyPr/>
          <a:lstStyle/>
          <a:p>
            <a:r>
              <a:rPr lang="en-US" altLang="en-US" dirty="0"/>
              <a:t>RDBMS</a:t>
            </a:r>
          </a:p>
        </p:txBody>
      </p:sp>
      <p:sp>
        <p:nvSpPr>
          <p:cNvPr id="11" name="Subtitle 10">
            <a:extLst>
              <a:ext uri="{FF2B5EF4-FFF2-40B4-BE49-F238E27FC236}">
                <a16:creationId xmlns:a16="http://schemas.microsoft.com/office/drawing/2014/main" id="{84B9FCC4-626B-4589-8424-E939C34DD83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2651192"/>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77774-D934-4DA7-BC35-0F5BDB45E17E}"/>
              </a:ext>
            </a:extLst>
          </p:cNvPr>
          <p:cNvSpPr>
            <a:spLocks noGrp="1"/>
          </p:cNvSpPr>
          <p:nvPr>
            <p:ph type="title"/>
          </p:nvPr>
        </p:nvSpPr>
        <p:spPr/>
        <p:txBody>
          <a:bodyPr/>
          <a:lstStyle/>
          <a:p>
            <a:r>
              <a:rPr lang="en-US" dirty="0"/>
              <a:t>What is RDBMS?</a:t>
            </a:r>
          </a:p>
        </p:txBody>
      </p:sp>
      <p:sp>
        <p:nvSpPr>
          <p:cNvPr id="3" name="Content Placeholder 2">
            <a:extLst>
              <a:ext uri="{FF2B5EF4-FFF2-40B4-BE49-F238E27FC236}">
                <a16:creationId xmlns:a16="http://schemas.microsoft.com/office/drawing/2014/main" id="{5724015F-7F60-4542-8339-CECC4CAD0388}"/>
              </a:ext>
            </a:extLst>
          </p:cNvPr>
          <p:cNvSpPr>
            <a:spLocks noGrp="1"/>
          </p:cNvSpPr>
          <p:nvPr>
            <p:ph idx="1"/>
          </p:nvPr>
        </p:nvSpPr>
        <p:spPr/>
        <p:txBody>
          <a:bodyPr>
            <a:normAutofit/>
          </a:bodyPr>
          <a:lstStyle/>
          <a:p>
            <a:r>
              <a:rPr lang="en-US" dirty="0"/>
              <a:t>RDBMS stands for </a:t>
            </a:r>
            <a:r>
              <a:rPr lang="en-US" b="1" u="sng" dirty="0"/>
              <a:t>R</a:t>
            </a:r>
            <a:r>
              <a:rPr lang="en-US" dirty="0"/>
              <a:t>elational </a:t>
            </a:r>
            <a:r>
              <a:rPr lang="en-US" b="1" u="sng" dirty="0"/>
              <a:t>D</a:t>
            </a:r>
            <a:r>
              <a:rPr lang="en-US" dirty="0"/>
              <a:t>atabase </a:t>
            </a:r>
            <a:r>
              <a:rPr lang="en-US" b="1" u="sng" dirty="0"/>
              <a:t>M</a:t>
            </a:r>
            <a:r>
              <a:rPr lang="en-US" dirty="0"/>
              <a:t>anagement </a:t>
            </a:r>
            <a:r>
              <a:rPr lang="en-US" b="1" u="sng" dirty="0"/>
              <a:t>S</a:t>
            </a:r>
            <a:r>
              <a:rPr lang="en-US" dirty="0"/>
              <a:t>ystem. RDBMS is the basis for SQL and for all modern database systems like MS SQL Server, IBM DB2, Oracle, MySQL</a:t>
            </a:r>
          </a:p>
          <a:p>
            <a:pPr marL="231775" lvl="1" indent="0">
              <a:buNone/>
            </a:pPr>
            <a:endParaRPr lang="en-US" dirty="0"/>
          </a:p>
          <a:p>
            <a:pPr marL="231775" lvl="1" indent="0">
              <a:buNone/>
            </a:pPr>
            <a:r>
              <a:rPr lang="en-US" dirty="0"/>
              <a:t>Data stored on Database object are called table</a:t>
            </a:r>
          </a:p>
          <a:p>
            <a:pPr marL="231775" lvl="1" indent="0">
              <a:buNone/>
            </a:pPr>
            <a:r>
              <a:rPr lang="en-US" dirty="0"/>
              <a:t>There can be relationships between table</a:t>
            </a:r>
          </a:p>
        </p:txBody>
      </p:sp>
    </p:spTree>
    <p:extLst>
      <p:ext uri="{BB962C8B-B14F-4D97-AF65-F5344CB8AC3E}">
        <p14:creationId xmlns:p14="http://schemas.microsoft.com/office/powerpoint/2010/main" val="375261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Table</a:t>
            </a:r>
          </a:p>
        </p:txBody>
      </p:sp>
      <p:sp>
        <p:nvSpPr>
          <p:cNvPr id="3" name="Content Placeholder 2"/>
          <p:cNvSpPr>
            <a:spLocks noGrp="1"/>
          </p:cNvSpPr>
          <p:nvPr>
            <p:ph idx="1"/>
          </p:nvPr>
        </p:nvSpPr>
        <p:spPr>
          <a:xfrm>
            <a:off x="608076" y="667513"/>
            <a:ext cx="10968228" cy="5431535"/>
          </a:xfrm>
        </p:spPr>
        <p:txBody>
          <a:bodyPr/>
          <a:lstStyle/>
          <a:p>
            <a:r>
              <a:rPr lang="en-US" dirty="0"/>
              <a:t>This table is basically a collection of related data entries and it consists of numerous columns and rows</a:t>
            </a:r>
          </a:p>
          <a:p>
            <a:pPr marL="34925" indent="0">
              <a:buNone/>
            </a:pPr>
            <a:endParaRPr lang="en-GB" altLang="en-US" dirty="0"/>
          </a:p>
        </p:txBody>
      </p:sp>
      <p:graphicFrame>
        <p:nvGraphicFramePr>
          <p:cNvPr id="4" name="Table 3">
            <a:extLst>
              <a:ext uri="{FF2B5EF4-FFF2-40B4-BE49-F238E27FC236}">
                <a16:creationId xmlns:a16="http://schemas.microsoft.com/office/drawing/2014/main" id="{3BB226FA-75D6-4699-A32D-5EA2C42E6AC8}"/>
              </a:ext>
            </a:extLst>
          </p:cNvPr>
          <p:cNvGraphicFramePr>
            <a:graphicFrameLocks noGrp="1"/>
          </p:cNvGraphicFramePr>
          <p:nvPr>
            <p:extLst>
              <p:ext uri="{D42A27DB-BD31-4B8C-83A1-F6EECF244321}">
                <p14:modId xmlns:p14="http://schemas.microsoft.com/office/powerpoint/2010/main" val="1520128136"/>
              </p:ext>
            </p:extLst>
          </p:nvPr>
        </p:nvGraphicFramePr>
        <p:xfrm>
          <a:off x="818387" y="1608992"/>
          <a:ext cx="6057197" cy="3012242"/>
        </p:xfrm>
        <a:graphic>
          <a:graphicData uri="http://schemas.openxmlformats.org/drawingml/2006/table">
            <a:tbl>
              <a:tblPr/>
              <a:tblGrid>
                <a:gridCol w="816982">
                  <a:extLst>
                    <a:ext uri="{9D8B030D-6E8A-4147-A177-3AD203B41FA5}">
                      <a16:colId xmlns:a16="http://schemas.microsoft.com/office/drawing/2014/main" val="657187566"/>
                    </a:ext>
                  </a:extLst>
                </a:gridCol>
                <a:gridCol w="1406769">
                  <a:extLst>
                    <a:ext uri="{9D8B030D-6E8A-4147-A177-3AD203B41FA5}">
                      <a16:colId xmlns:a16="http://schemas.microsoft.com/office/drawing/2014/main" val="2356031244"/>
                    </a:ext>
                  </a:extLst>
                </a:gridCol>
                <a:gridCol w="1248508">
                  <a:extLst>
                    <a:ext uri="{9D8B030D-6E8A-4147-A177-3AD203B41FA5}">
                      <a16:colId xmlns:a16="http://schemas.microsoft.com/office/drawing/2014/main" val="1933019495"/>
                    </a:ext>
                  </a:extLst>
                </a:gridCol>
                <a:gridCol w="1266092">
                  <a:extLst>
                    <a:ext uri="{9D8B030D-6E8A-4147-A177-3AD203B41FA5}">
                      <a16:colId xmlns:a16="http://schemas.microsoft.com/office/drawing/2014/main" val="701407138"/>
                    </a:ext>
                  </a:extLst>
                </a:gridCol>
                <a:gridCol w="1318846">
                  <a:extLst>
                    <a:ext uri="{9D8B030D-6E8A-4147-A177-3AD203B41FA5}">
                      <a16:colId xmlns:a16="http://schemas.microsoft.com/office/drawing/2014/main" val="1977644186"/>
                    </a:ext>
                  </a:extLst>
                </a:gridCol>
              </a:tblGrid>
              <a:tr h="488647">
                <a:tc>
                  <a:txBody>
                    <a:bodyPr/>
                    <a:lstStyle/>
                    <a:p>
                      <a:pPr algn="l" fontAlgn="b"/>
                      <a:r>
                        <a:rPr lang="en-US" sz="1600" b="0" i="0" u="none" strike="noStrike" dirty="0" err="1">
                          <a:solidFill>
                            <a:srgbClr val="FF0000"/>
                          </a:solidFill>
                          <a:effectLst/>
                          <a:latin typeface="+mn-lt"/>
                        </a:rPr>
                        <a:t>EmpID</a:t>
                      </a:r>
                      <a:r>
                        <a:rPr lang="en-US" sz="1600" b="0" i="0" u="none" strike="noStrike" dirty="0">
                          <a:solidFill>
                            <a:srgbClr val="FF0000"/>
                          </a:solidFill>
                          <a:effectLst/>
                          <a:latin typeface="+mn-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0" i="0" u="none" strike="noStrike" dirty="0">
                          <a:solidFill>
                            <a:srgbClr val="FF0000"/>
                          </a:solidFill>
                          <a:effectLst/>
                          <a:latin typeface="+mn-lt"/>
                        </a:rPr>
                        <a:t> NAME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0" i="0" u="none" strike="noStrike" dirty="0">
                          <a:solidFill>
                            <a:srgbClr val="FF0000"/>
                          </a:solidFill>
                          <a:effectLst/>
                          <a:latin typeface="+mn-lt"/>
                        </a:rPr>
                        <a:t> DOB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0" i="0" u="none" strike="noStrike">
                          <a:solidFill>
                            <a:srgbClr val="FF0000"/>
                          </a:solidFill>
                          <a:effectLst/>
                          <a:latin typeface="+mn-lt"/>
                        </a:rPr>
                        <a:t> ADDRESS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0" i="0" u="none" strike="noStrike" dirty="0">
                          <a:solidFill>
                            <a:srgbClr val="FF0000"/>
                          </a:solidFill>
                          <a:effectLst/>
                          <a:latin typeface="+mn-lt"/>
                        </a:rPr>
                        <a:t> </a:t>
                      </a:r>
                      <a:r>
                        <a:rPr lang="en-US" sz="1600" b="0" i="0" u="none" strike="noStrike" dirty="0" err="1">
                          <a:solidFill>
                            <a:srgbClr val="FF0000"/>
                          </a:solidFill>
                          <a:effectLst/>
                          <a:latin typeface="+mn-lt"/>
                        </a:rPr>
                        <a:t>DeptID</a:t>
                      </a:r>
                      <a:endParaRPr lang="en-US" sz="1600" b="0" i="0" u="none" strike="noStrike" dirty="0">
                        <a:solidFill>
                          <a:srgbClr val="FF0000"/>
                        </a:solidFill>
                        <a:effectLst/>
                        <a:latin typeface="+mn-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311559149"/>
                  </a:ext>
                </a:extLst>
              </a:tr>
              <a:tr h="355441">
                <a:tc>
                  <a:txBody>
                    <a:bodyPr/>
                    <a:lstStyle/>
                    <a:p>
                      <a:pPr algn="r" fontAlgn="b"/>
                      <a:r>
                        <a:rPr lang="en-US" sz="1600" b="0" i="0" u="none" strike="noStrike" dirty="0">
                          <a:solidFill>
                            <a:srgbClr val="000000"/>
                          </a:solidFill>
                          <a:effectLst/>
                          <a:latin typeface="+mn-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mn-lt"/>
                        </a:rPr>
                        <a:t> Ramesh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mn-lt"/>
                        </a:rPr>
                        <a:t>02/02/1980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mn-lt"/>
                        </a:rPr>
                        <a:t> Ahmedabad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mn-lt"/>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4326581"/>
                  </a:ext>
                </a:extLst>
              </a:tr>
              <a:tr h="361359">
                <a:tc>
                  <a:txBody>
                    <a:bodyPr/>
                    <a:lstStyle/>
                    <a:p>
                      <a:pPr algn="r" fontAlgn="b"/>
                      <a:r>
                        <a:rPr lang="en-US" sz="1600" b="0" i="0" u="none" strike="noStrike" dirty="0">
                          <a:solidFill>
                            <a:srgbClr val="000000"/>
                          </a:solidFill>
                          <a:effectLst/>
                          <a:latin typeface="+mn-lt"/>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mn-lt"/>
                        </a:rPr>
                        <a:t> </a:t>
                      </a:r>
                      <a:r>
                        <a:rPr lang="en-US" sz="1600" b="0" i="0" u="none" strike="noStrike" dirty="0" err="1">
                          <a:solidFill>
                            <a:srgbClr val="000000"/>
                          </a:solidFill>
                          <a:effectLst/>
                          <a:latin typeface="+mn-lt"/>
                        </a:rPr>
                        <a:t>Khilan</a:t>
                      </a:r>
                      <a:r>
                        <a:rPr lang="en-US" sz="1600" b="0" i="0" u="none" strike="noStrike" dirty="0">
                          <a:solidFill>
                            <a:srgbClr val="000000"/>
                          </a:solidFill>
                          <a:effectLst/>
                          <a:latin typeface="+mn-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mn-lt"/>
                        </a:rPr>
                        <a:t>03/03/1981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mn-lt"/>
                        </a:rPr>
                        <a:t> Delhi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mn-lt"/>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8199026"/>
                  </a:ext>
                </a:extLst>
              </a:tr>
              <a:tr h="361359">
                <a:tc>
                  <a:txBody>
                    <a:bodyPr/>
                    <a:lstStyle/>
                    <a:p>
                      <a:pPr algn="r" fontAlgn="b"/>
                      <a:r>
                        <a:rPr lang="en-US" sz="1600" b="0" i="0" u="none" strike="noStrike">
                          <a:solidFill>
                            <a:srgbClr val="000000"/>
                          </a:solidFill>
                          <a:effectLst/>
                          <a:latin typeface="+mn-lt"/>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mn-lt"/>
                        </a:rPr>
                        <a:t> </a:t>
                      </a:r>
                      <a:r>
                        <a:rPr lang="en-US" sz="1600" b="0" i="0" u="none" strike="noStrike" dirty="0" err="1">
                          <a:solidFill>
                            <a:srgbClr val="000000"/>
                          </a:solidFill>
                          <a:effectLst/>
                          <a:latin typeface="+mn-lt"/>
                        </a:rPr>
                        <a:t>kaushik</a:t>
                      </a:r>
                      <a:r>
                        <a:rPr lang="en-US" sz="1600" b="0" i="0" u="none" strike="noStrike" dirty="0">
                          <a:solidFill>
                            <a:srgbClr val="000000"/>
                          </a:solidFill>
                          <a:effectLst/>
                          <a:latin typeface="+mn-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mn-lt"/>
                        </a:rPr>
                        <a:t>04/04/1982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mn-lt"/>
                        </a:rPr>
                        <a:t> Kota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mn-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2511303"/>
                  </a:ext>
                </a:extLst>
              </a:tr>
              <a:tr h="361359">
                <a:tc>
                  <a:txBody>
                    <a:bodyPr/>
                    <a:lstStyle/>
                    <a:p>
                      <a:pPr algn="r" fontAlgn="b"/>
                      <a:r>
                        <a:rPr lang="en-US" sz="1600" b="0" i="0" u="none" strike="noStrike">
                          <a:solidFill>
                            <a:srgbClr val="000000"/>
                          </a:solidFill>
                          <a:effectLst/>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mn-lt"/>
                        </a:rPr>
                        <a:t> Chaitali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mn-lt"/>
                        </a:rPr>
                        <a:t>05/05/1982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mn-lt"/>
                        </a:rPr>
                        <a:t> Mumbai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mn-lt"/>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2584267"/>
                  </a:ext>
                </a:extLst>
              </a:tr>
              <a:tr h="361359">
                <a:tc>
                  <a:txBody>
                    <a:bodyPr/>
                    <a:lstStyle/>
                    <a:p>
                      <a:pPr algn="r" fontAlgn="b"/>
                      <a:r>
                        <a:rPr lang="en-US" sz="1600" b="0" i="0" u="none" strike="noStrike">
                          <a:solidFill>
                            <a:srgbClr val="000000"/>
                          </a:solidFill>
                          <a:effectLst/>
                          <a:latin typeface="+mn-lt"/>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mn-lt"/>
                        </a:rPr>
                        <a:t> Hardik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mn-lt"/>
                        </a:rPr>
                        <a:t>06/06/1982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mn-lt"/>
                        </a:rPr>
                        <a:t> Bhopal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mn-lt"/>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0517719"/>
                  </a:ext>
                </a:extLst>
              </a:tr>
              <a:tr h="361359">
                <a:tc>
                  <a:txBody>
                    <a:bodyPr/>
                    <a:lstStyle/>
                    <a:p>
                      <a:pPr algn="r" fontAlgn="b"/>
                      <a:r>
                        <a:rPr lang="en-US" sz="1600" b="0" i="0" u="none" strike="noStrike">
                          <a:solidFill>
                            <a:srgbClr val="000000"/>
                          </a:solidFill>
                          <a:effectLst/>
                          <a:latin typeface="+mn-lt"/>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mn-lt"/>
                        </a:rPr>
                        <a:t> Komal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mn-lt"/>
                        </a:rPr>
                        <a:t>07/07/1983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mn-lt"/>
                        </a:rPr>
                        <a:t> MP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mn-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7225998"/>
                  </a:ext>
                </a:extLst>
              </a:tr>
              <a:tr h="361359">
                <a:tc>
                  <a:txBody>
                    <a:bodyPr/>
                    <a:lstStyle/>
                    <a:p>
                      <a:pPr algn="r" fontAlgn="b"/>
                      <a:r>
                        <a:rPr lang="en-US" sz="1600" b="0" i="0" u="none" strike="noStrike">
                          <a:solidFill>
                            <a:srgbClr val="000000"/>
                          </a:solidFill>
                          <a:effectLst/>
                          <a:latin typeface="+mn-lt"/>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mn-lt"/>
                        </a:rPr>
                        <a:t> Muffy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mn-lt"/>
                        </a:rPr>
                        <a:t>08/08/1984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mn-lt"/>
                        </a:rPr>
                        <a:t> Indore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dirty="0">
                          <a:solidFill>
                            <a:srgbClr val="000000"/>
                          </a:solidFill>
                          <a:effectLst/>
                          <a:latin typeface="+mn-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2354290"/>
                  </a:ext>
                </a:extLst>
              </a:tr>
            </a:tbl>
          </a:graphicData>
        </a:graphic>
      </p:graphicFrame>
      <p:graphicFrame>
        <p:nvGraphicFramePr>
          <p:cNvPr id="5" name="Table 4">
            <a:extLst>
              <a:ext uri="{FF2B5EF4-FFF2-40B4-BE49-F238E27FC236}">
                <a16:creationId xmlns:a16="http://schemas.microsoft.com/office/drawing/2014/main" id="{1C80FDF3-1770-4A20-A6C0-C890765C3BEE}"/>
              </a:ext>
            </a:extLst>
          </p:cNvPr>
          <p:cNvGraphicFramePr>
            <a:graphicFrameLocks noGrp="1"/>
          </p:cNvGraphicFramePr>
          <p:nvPr>
            <p:extLst>
              <p:ext uri="{D42A27DB-BD31-4B8C-83A1-F6EECF244321}">
                <p14:modId xmlns:p14="http://schemas.microsoft.com/office/powerpoint/2010/main" val="1165759035"/>
              </p:ext>
            </p:extLst>
          </p:nvPr>
        </p:nvGraphicFramePr>
        <p:xfrm>
          <a:off x="7966201" y="1714500"/>
          <a:ext cx="3868245" cy="1571625"/>
        </p:xfrm>
        <a:graphic>
          <a:graphicData uri="http://schemas.openxmlformats.org/drawingml/2006/table">
            <a:tbl>
              <a:tblPr/>
              <a:tblGrid>
                <a:gridCol w="1529491">
                  <a:extLst>
                    <a:ext uri="{9D8B030D-6E8A-4147-A177-3AD203B41FA5}">
                      <a16:colId xmlns:a16="http://schemas.microsoft.com/office/drawing/2014/main" val="2849420651"/>
                    </a:ext>
                  </a:extLst>
                </a:gridCol>
                <a:gridCol w="2338754">
                  <a:extLst>
                    <a:ext uri="{9D8B030D-6E8A-4147-A177-3AD203B41FA5}">
                      <a16:colId xmlns:a16="http://schemas.microsoft.com/office/drawing/2014/main" val="2443840680"/>
                    </a:ext>
                  </a:extLst>
                </a:gridCol>
              </a:tblGrid>
              <a:tr h="189621">
                <a:tc>
                  <a:txBody>
                    <a:bodyPr/>
                    <a:lstStyle/>
                    <a:p>
                      <a:pPr algn="l" fontAlgn="b"/>
                      <a:r>
                        <a:rPr lang="en-US" sz="2000" b="0" i="0" u="none" strike="noStrike">
                          <a:solidFill>
                            <a:srgbClr val="FF0000"/>
                          </a:solidFill>
                          <a:effectLst/>
                          <a:latin typeface="+mn-lt"/>
                        </a:rPr>
                        <a:t>DeparmentId</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2000" b="0" i="0" u="none" strike="noStrike" dirty="0">
                          <a:solidFill>
                            <a:srgbClr val="FF0000"/>
                          </a:solidFill>
                          <a:effectLst/>
                          <a:latin typeface="+mn-lt"/>
                        </a:rPr>
                        <a:t>Department Name</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75569195"/>
                  </a:ext>
                </a:extLst>
              </a:tr>
              <a:tr h="189621">
                <a:tc>
                  <a:txBody>
                    <a:bodyPr/>
                    <a:lstStyle/>
                    <a:p>
                      <a:pPr algn="r" fontAlgn="b"/>
                      <a:r>
                        <a:rPr lang="en-US" sz="2000" b="0" i="0" u="none" strike="noStrike" dirty="0">
                          <a:solidFill>
                            <a:srgbClr val="000000"/>
                          </a:solidFill>
                          <a:effectLst/>
                          <a:latin typeface="+mn-lt"/>
                        </a:rPr>
                        <a:t>1</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2000" b="0" i="0" u="none" strike="noStrike">
                          <a:solidFill>
                            <a:srgbClr val="000000"/>
                          </a:solidFill>
                          <a:effectLst/>
                          <a:latin typeface="+mn-lt"/>
                        </a:rPr>
                        <a:t>Sales</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634478016"/>
                  </a:ext>
                </a:extLst>
              </a:tr>
              <a:tr h="189621">
                <a:tc>
                  <a:txBody>
                    <a:bodyPr/>
                    <a:lstStyle/>
                    <a:p>
                      <a:pPr algn="r" fontAlgn="b"/>
                      <a:r>
                        <a:rPr lang="en-US" sz="2000" b="0" i="0" u="none" strike="noStrike">
                          <a:solidFill>
                            <a:srgbClr val="000000"/>
                          </a:solidFill>
                          <a:effectLst/>
                          <a:latin typeface="+mn-lt"/>
                        </a:rPr>
                        <a:t>2</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2000" b="0" i="0" u="none" strike="noStrike" dirty="0">
                          <a:solidFill>
                            <a:srgbClr val="000000"/>
                          </a:solidFill>
                          <a:effectLst/>
                          <a:latin typeface="+mn-lt"/>
                        </a:rPr>
                        <a:t>Administrator</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363974302"/>
                  </a:ext>
                </a:extLst>
              </a:tr>
              <a:tr h="189621">
                <a:tc>
                  <a:txBody>
                    <a:bodyPr/>
                    <a:lstStyle/>
                    <a:p>
                      <a:pPr algn="r" fontAlgn="b"/>
                      <a:r>
                        <a:rPr lang="en-US" sz="2000" b="0" i="0" u="none" strike="noStrike">
                          <a:solidFill>
                            <a:srgbClr val="000000"/>
                          </a:solidFill>
                          <a:effectLst/>
                          <a:latin typeface="+mn-lt"/>
                        </a:rPr>
                        <a:t>3</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2000" b="0" i="0" u="none" strike="noStrike">
                          <a:solidFill>
                            <a:srgbClr val="000000"/>
                          </a:solidFill>
                          <a:effectLst/>
                          <a:latin typeface="+mn-lt"/>
                        </a:rPr>
                        <a:t>Human Resource</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190545122"/>
                  </a:ext>
                </a:extLst>
              </a:tr>
              <a:tr h="189621">
                <a:tc>
                  <a:txBody>
                    <a:bodyPr/>
                    <a:lstStyle/>
                    <a:p>
                      <a:pPr algn="r" fontAlgn="b"/>
                      <a:r>
                        <a:rPr lang="en-US" sz="2000" b="0" i="0" u="none" strike="noStrike">
                          <a:solidFill>
                            <a:srgbClr val="000000"/>
                          </a:solidFill>
                          <a:effectLst/>
                          <a:latin typeface="+mn-lt"/>
                        </a:rPr>
                        <a:t>4</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00B0F0"/>
                    </a:solidFill>
                  </a:tcPr>
                </a:tc>
                <a:tc>
                  <a:txBody>
                    <a:bodyPr/>
                    <a:lstStyle/>
                    <a:p>
                      <a:pPr algn="l" fontAlgn="b"/>
                      <a:r>
                        <a:rPr lang="en-US" sz="2000" b="0" i="0" u="none" strike="noStrike" dirty="0">
                          <a:solidFill>
                            <a:srgbClr val="000000"/>
                          </a:solidFill>
                          <a:effectLst/>
                          <a:latin typeface="+mn-lt"/>
                        </a:rPr>
                        <a:t>Accountant</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00B0F0"/>
                    </a:solidFill>
                  </a:tcPr>
                </a:tc>
                <a:extLst>
                  <a:ext uri="{0D108BD9-81ED-4DB2-BD59-A6C34878D82A}">
                    <a16:rowId xmlns:a16="http://schemas.microsoft.com/office/drawing/2014/main" val="787747887"/>
                  </a:ext>
                </a:extLst>
              </a:tr>
            </a:tbl>
          </a:graphicData>
        </a:graphic>
      </p:graphicFrame>
      <p:cxnSp>
        <p:nvCxnSpPr>
          <p:cNvPr id="7" name="Straight Arrow Connector 6">
            <a:extLst>
              <a:ext uri="{FF2B5EF4-FFF2-40B4-BE49-F238E27FC236}">
                <a16:creationId xmlns:a16="http://schemas.microsoft.com/office/drawing/2014/main" id="{3474851B-C07F-4C81-9FE1-7286377D39BE}"/>
              </a:ext>
            </a:extLst>
          </p:cNvPr>
          <p:cNvCxnSpPr>
            <a:cxnSpLocks/>
            <a:endCxn id="5" idx="1"/>
          </p:cNvCxnSpPr>
          <p:nvPr/>
        </p:nvCxnSpPr>
        <p:spPr>
          <a:xfrm>
            <a:off x="6866792" y="2286000"/>
            <a:ext cx="1099409" cy="214312"/>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9" name="Straight Arrow Connector 8">
            <a:extLst>
              <a:ext uri="{FF2B5EF4-FFF2-40B4-BE49-F238E27FC236}">
                <a16:creationId xmlns:a16="http://schemas.microsoft.com/office/drawing/2014/main" id="{7A99BC20-DA0A-4997-B396-4BF42CDAD0F3}"/>
              </a:ext>
            </a:extLst>
          </p:cNvPr>
          <p:cNvCxnSpPr>
            <a:cxnSpLocks/>
          </p:cNvCxnSpPr>
          <p:nvPr/>
        </p:nvCxnSpPr>
        <p:spPr>
          <a:xfrm flipV="1">
            <a:off x="6875584" y="2078899"/>
            <a:ext cx="1099409" cy="928071"/>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11" name="Straight Arrow Connector 10">
            <a:extLst>
              <a:ext uri="{FF2B5EF4-FFF2-40B4-BE49-F238E27FC236}">
                <a16:creationId xmlns:a16="http://schemas.microsoft.com/office/drawing/2014/main" id="{6E9D8EA1-9DDB-45D8-A223-5C27D20DA665}"/>
              </a:ext>
            </a:extLst>
          </p:cNvPr>
          <p:cNvCxnSpPr/>
          <p:nvPr/>
        </p:nvCxnSpPr>
        <p:spPr>
          <a:xfrm>
            <a:off x="6866792" y="2637692"/>
            <a:ext cx="1099409" cy="154965"/>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16" name="Straight Arrow Connector 15">
            <a:extLst>
              <a:ext uri="{FF2B5EF4-FFF2-40B4-BE49-F238E27FC236}">
                <a16:creationId xmlns:a16="http://schemas.microsoft.com/office/drawing/2014/main" id="{E4F39652-B28A-40AD-8F18-5562C6E97F7A}"/>
              </a:ext>
            </a:extLst>
          </p:cNvPr>
          <p:cNvCxnSpPr/>
          <p:nvPr/>
        </p:nvCxnSpPr>
        <p:spPr>
          <a:xfrm flipV="1">
            <a:off x="6875584" y="2623404"/>
            <a:ext cx="1090617" cy="785813"/>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21" name="Straight Arrow Connector 20">
            <a:extLst>
              <a:ext uri="{FF2B5EF4-FFF2-40B4-BE49-F238E27FC236}">
                <a16:creationId xmlns:a16="http://schemas.microsoft.com/office/drawing/2014/main" id="{BEB68A34-7490-4E33-9664-F73ADD1CAC72}"/>
              </a:ext>
            </a:extLst>
          </p:cNvPr>
          <p:cNvCxnSpPr/>
          <p:nvPr/>
        </p:nvCxnSpPr>
        <p:spPr>
          <a:xfrm flipV="1">
            <a:off x="6866792" y="3130061"/>
            <a:ext cx="1099409" cy="616560"/>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23" name="Straight Arrow Connector 22">
            <a:extLst>
              <a:ext uri="{FF2B5EF4-FFF2-40B4-BE49-F238E27FC236}">
                <a16:creationId xmlns:a16="http://schemas.microsoft.com/office/drawing/2014/main" id="{1DBB64CF-A083-4C62-8D72-8955D219BDED}"/>
              </a:ext>
            </a:extLst>
          </p:cNvPr>
          <p:cNvCxnSpPr>
            <a:cxnSpLocks/>
          </p:cNvCxnSpPr>
          <p:nvPr/>
        </p:nvCxnSpPr>
        <p:spPr>
          <a:xfrm flipV="1">
            <a:off x="6866792" y="2189285"/>
            <a:ext cx="1099409" cy="1887445"/>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cxnSp>
        <p:nvCxnSpPr>
          <p:cNvPr id="27" name="Straight Arrow Connector 26">
            <a:extLst>
              <a:ext uri="{FF2B5EF4-FFF2-40B4-BE49-F238E27FC236}">
                <a16:creationId xmlns:a16="http://schemas.microsoft.com/office/drawing/2014/main" id="{65248783-5736-40BB-A625-5208BD755089}"/>
              </a:ext>
            </a:extLst>
          </p:cNvPr>
          <p:cNvCxnSpPr/>
          <p:nvPr/>
        </p:nvCxnSpPr>
        <p:spPr>
          <a:xfrm flipV="1">
            <a:off x="6884376" y="2286000"/>
            <a:ext cx="1099409" cy="2132356"/>
          </a:xfrm>
          <a:prstGeom prst="straightConnector1">
            <a:avLst/>
          </a:prstGeom>
          <a:ln w="6350" cap="sq">
            <a:tailEnd type="triangle"/>
          </a:ln>
        </p:spPr>
        <p:style>
          <a:lnRef idx="1">
            <a:schemeClr val="accent1"/>
          </a:lnRef>
          <a:fillRef idx="0">
            <a:schemeClr val="accent1"/>
          </a:fillRef>
          <a:effectRef idx="0">
            <a:schemeClr val="accent1"/>
          </a:effectRef>
          <a:fontRef idx="minor">
            <a:schemeClr val="lt1"/>
          </a:fontRef>
        </p:style>
      </p:cxnSp>
    </p:spTree>
    <p:extLst>
      <p:ext uri="{BB962C8B-B14F-4D97-AF65-F5344CB8AC3E}">
        <p14:creationId xmlns:p14="http://schemas.microsoft.com/office/powerpoint/2010/main" val="220616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88" y="1"/>
            <a:ext cx="11049000" cy="667512"/>
          </a:xfrm>
        </p:spPr>
        <p:txBody>
          <a:bodyPr>
            <a:normAutofit fontScale="90000"/>
          </a:bodyPr>
          <a:lstStyle/>
          <a:p>
            <a:r>
              <a:rPr lang="en-US" dirty="0"/>
              <a:t>Field-Data type</a:t>
            </a:r>
          </a:p>
        </p:txBody>
      </p:sp>
      <p:sp>
        <p:nvSpPr>
          <p:cNvPr id="3" name="Content Placeholder 2"/>
          <p:cNvSpPr>
            <a:spLocks noGrp="1"/>
          </p:cNvSpPr>
          <p:nvPr>
            <p:ph idx="1"/>
          </p:nvPr>
        </p:nvSpPr>
        <p:spPr>
          <a:xfrm>
            <a:off x="608076" y="667513"/>
            <a:ext cx="10968228" cy="5431535"/>
          </a:xfrm>
        </p:spPr>
        <p:txBody>
          <a:bodyPr/>
          <a:lstStyle/>
          <a:p>
            <a:pPr marL="34925" indent="0">
              <a:buNone/>
            </a:pPr>
            <a:r>
              <a:rPr lang="en-US" dirty="0"/>
              <a:t>A field is a column in a table that is designed to maintain specific information about every record in the table</a:t>
            </a:r>
          </a:p>
          <a:p>
            <a:pPr marL="34925" indent="0">
              <a:buNone/>
            </a:pPr>
            <a:r>
              <a:rPr lang="en-US" altLang="en-US" dirty="0"/>
              <a:t>Data type on some </a:t>
            </a:r>
            <a:r>
              <a:rPr lang="en-US" dirty="0"/>
              <a:t>RDBMS</a:t>
            </a:r>
          </a:p>
          <a:p>
            <a:pPr marL="34925" indent="0">
              <a:buNone/>
            </a:pPr>
            <a:endParaRPr lang="en-GB" altLang="en-US" dirty="0"/>
          </a:p>
        </p:txBody>
      </p:sp>
      <p:graphicFrame>
        <p:nvGraphicFramePr>
          <p:cNvPr id="8" name="Table 7">
            <a:extLst>
              <a:ext uri="{FF2B5EF4-FFF2-40B4-BE49-F238E27FC236}">
                <a16:creationId xmlns:a16="http://schemas.microsoft.com/office/drawing/2014/main" id="{7656E56B-3038-42A9-8CC0-E46357E5CADD}"/>
              </a:ext>
            </a:extLst>
          </p:cNvPr>
          <p:cNvGraphicFramePr>
            <a:graphicFrameLocks noGrp="1"/>
          </p:cNvGraphicFramePr>
          <p:nvPr>
            <p:extLst>
              <p:ext uri="{D42A27DB-BD31-4B8C-83A1-F6EECF244321}">
                <p14:modId xmlns:p14="http://schemas.microsoft.com/office/powerpoint/2010/main" val="2225963650"/>
              </p:ext>
            </p:extLst>
          </p:nvPr>
        </p:nvGraphicFramePr>
        <p:xfrm>
          <a:off x="325315" y="2031024"/>
          <a:ext cx="11658601" cy="3194515"/>
        </p:xfrm>
        <a:graphic>
          <a:graphicData uri="http://schemas.openxmlformats.org/drawingml/2006/table">
            <a:tbl>
              <a:tblPr/>
              <a:tblGrid>
                <a:gridCol w="1215883">
                  <a:extLst>
                    <a:ext uri="{9D8B030D-6E8A-4147-A177-3AD203B41FA5}">
                      <a16:colId xmlns:a16="http://schemas.microsoft.com/office/drawing/2014/main" val="3844952741"/>
                    </a:ext>
                  </a:extLst>
                </a:gridCol>
                <a:gridCol w="2307623">
                  <a:extLst>
                    <a:ext uri="{9D8B030D-6E8A-4147-A177-3AD203B41FA5}">
                      <a16:colId xmlns:a16="http://schemas.microsoft.com/office/drawing/2014/main" val="2226490540"/>
                    </a:ext>
                  </a:extLst>
                </a:gridCol>
                <a:gridCol w="3432221">
                  <a:extLst>
                    <a:ext uri="{9D8B030D-6E8A-4147-A177-3AD203B41FA5}">
                      <a16:colId xmlns:a16="http://schemas.microsoft.com/office/drawing/2014/main" val="1933857285"/>
                    </a:ext>
                  </a:extLst>
                </a:gridCol>
                <a:gridCol w="2482884">
                  <a:extLst>
                    <a:ext uri="{9D8B030D-6E8A-4147-A177-3AD203B41FA5}">
                      <a16:colId xmlns:a16="http://schemas.microsoft.com/office/drawing/2014/main" val="946594128"/>
                    </a:ext>
                  </a:extLst>
                </a:gridCol>
                <a:gridCol w="2219990">
                  <a:extLst>
                    <a:ext uri="{9D8B030D-6E8A-4147-A177-3AD203B41FA5}">
                      <a16:colId xmlns:a16="http://schemas.microsoft.com/office/drawing/2014/main" val="920313334"/>
                    </a:ext>
                  </a:extLst>
                </a:gridCol>
              </a:tblGrid>
              <a:tr h="364898">
                <a:tc>
                  <a:txBody>
                    <a:bodyPr/>
                    <a:lstStyle/>
                    <a:p>
                      <a:pPr algn="l" fontAlgn="b"/>
                      <a:r>
                        <a:rPr lang="en-US" sz="2000" b="0" i="0" u="none" strike="noStrike" dirty="0">
                          <a:solidFill>
                            <a:srgbClr val="FF0000"/>
                          </a:solidFill>
                          <a:effectLst/>
                          <a:latin typeface="+mn-lt"/>
                        </a:rPr>
                        <a:t>Types</a:t>
                      </a: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2000" b="0" i="0" u="none" strike="noStrike" dirty="0">
                          <a:solidFill>
                            <a:srgbClr val="FF0000"/>
                          </a:solidFill>
                          <a:effectLst/>
                          <a:latin typeface="+mn-lt"/>
                        </a:rPr>
                        <a:t>SQL server</a:t>
                      </a: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2000" b="0" i="0" u="none" strike="noStrike" dirty="0">
                          <a:solidFill>
                            <a:srgbClr val="FF0000"/>
                          </a:solidFill>
                          <a:effectLst/>
                          <a:latin typeface="+mn-lt"/>
                        </a:rPr>
                        <a:t>Oracle</a:t>
                      </a: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2000" b="0" i="0" u="none" strike="noStrike" dirty="0">
                          <a:solidFill>
                            <a:srgbClr val="FF0000"/>
                          </a:solidFill>
                          <a:effectLst/>
                          <a:latin typeface="+mn-lt"/>
                        </a:rPr>
                        <a:t>My SQL</a:t>
                      </a: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2000" b="0" i="0" u="none" strike="noStrike" dirty="0">
                          <a:solidFill>
                            <a:srgbClr val="FF0000"/>
                          </a:solidFill>
                          <a:effectLst/>
                          <a:latin typeface="+mn-lt"/>
                        </a:rPr>
                        <a:t>DB2</a:t>
                      </a: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82345050"/>
                  </a:ext>
                </a:extLst>
              </a:tr>
              <a:tr h="729794">
                <a:tc>
                  <a:txBody>
                    <a:bodyPr/>
                    <a:lstStyle/>
                    <a:p>
                      <a:pPr algn="l" fontAlgn="b"/>
                      <a:r>
                        <a:rPr lang="en-US" sz="2000" b="0" i="0" u="none" strike="noStrike" dirty="0">
                          <a:solidFill>
                            <a:srgbClr val="000000"/>
                          </a:solidFill>
                          <a:effectLst/>
                          <a:latin typeface="+mn-lt"/>
                        </a:rPr>
                        <a:t>String</a:t>
                      </a: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2000" b="0" i="0" u="none" strike="noStrike" dirty="0">
                          <a:solidFill>
                            <a:srgbClr val="000000"/>
                          </a:solidFill>
                          <a:effectLst/>
                          <a:latin typeface="+mn-lt"/>
                        </a:rPr>
                        <a:t>varchar(n), nvarchar(n), char(n), nchar(n)</a:t>
                      </a: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2000" b="0" i="0" u="none" strike="noStrike" dirty="0">
                          <a:solidFill>
                            <a:srgbClr val="000000"/>
                          </a:solidFill>
                          <a:effectLst/>
                          <a:latin typeface="+mn-lt"/>
                        </a:rPr>
                        <a:t>varchar(n), varchar2(n), char(n), nchar(n)</a:t>
                      </a: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2000" b="0" i="0" u="none" strike="noStrike" dirty="0">
                          <a:solidFill>
                            <a:srgbClr val="000000"/>
                          </a:solidFill>
                          <a:effectLst/>
                          <a:latin typeface="+mn-lt"/>
                        </a:rPr>
                        <a:t>char(n), nvarchar(n), text, tinytext</a:t>
                      </a: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pt-BR" sz="2000" b="0" i="0" u="none" strike="noStrike" dirty="0">
                          <a:solidFill>
                            <a:srgbClr val="000000"/>
                          </a:solidFill>
                          <a:effectLst/>
                          <a:latin typeface="+mn-lt"/>
                        </a:rPr>
                        <a:t>char(n), varchar(n), nchar(n), nvarchar(n)</a:t>
                      </a: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2759149"/>
                  </a:ext>
                </a:extLst>
              </a:tr>
              <a:tr h="364898">
                <a:tc>
                  <a:txBody>
                    <a:bodyPr/>
                    <a:lstStyle/>
                    <a:p>
                      <a:pPr algn="l" fontAlgn="b"/>
                      <a:r>
                        <a:rPr lang="en-US" sz="2000" b="0" i="0" u="none" strike="noStrike" dirty="0">
                          <a:solidFill>
                            <a:srgbClr val="000000"/>
                          </a:solidFill>
                          <a:effectLst/>
                          <a:latin typeface="+mn-lt"/>
                        </a:rPr>
                        <a:t>Integer</a:t>
                      </a: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mn-lt"/>
                        </a:rPr>
                        <a:t>int, </a:t>
                      </a:r>
                      <a:r>
                        <a:rPr lang="en-US" sz="2000" b="0" i="0" u="none" strike="noStrike" dirty="0" err="1">
                          <a:solidFill>
                            <a:srgbClr val="000000"/>
                          </a:solidFill>
                          <a:effectLst/>
                          <a:latin typeface="+mn-lt"/>
                        </a:rPr>
                        <a:t>bigint</a:t>
                      </a:r>
                      <a:endParaRPr lang="en-US" sz="2000" b="0" i="0" u="none" strike="noStrike" dirty="0">
                        <a:solidFill>
                          <a:srgbClr val="000000"/>
                        </a:solidFill>
                        <a:effectLst/>
                        <a:latin typeface="+mn-lt"/>
                      </a:endParaRP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mn-lt"/>
                        </a:rPr>
                        <a:t>number</a:t>
                      </a: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mn-lt"/>
                        </a:rPr>
                        <a:t>int, </a:t>
                      </a:r>
                      <a:r>
                        <a:rPr lang="en-US" sz="2000" b="0" i="0" u="none" strike="noStrike" dirty="0" err="1">
                          <a:solidFill>
                            <a:srgbClr val="000000"/>
                          </a:solidFill>
                          <a:effectLst/>
                          <a:latin typeface="+mn-lt"/>
                        </a:rPr>
                        <a:t>bigint</a:t>
                      </a:r>
                      <a:r>
                        <a:rPr lang="en-US" sz="2000" b="0" i="0" u="none" strike="noStrike" dirty="0">
                          <a:solidFill>
                            <a:srgbClr val="000000"/>
                          </a:solidFill>
                          <a:effectLst/>
                          <a:latin typeface="+mn-lt"/>
                        </a:rPr>
                        <a:t>, </a:t>
                      </a:r>
                      <a:r>
                        <a:rPr lang="en-US" sz="2000" b="0" i="0" u="none" strike="noStrike" dirty="0" err="1">
                          <a:solidFill>
                            <a:srgbClr val="000000"/>
                          </a:solidFill>
                          <a:effectLst/>
                          <a:latin typeface="+mn-lt"/>
                        </a:rPr>
                        <a:t>titnyint</a:t>
                      </a:r>
                      <a:endParaRPr lang="en-US" sz="2000" b="0" i="0" u="none" strike="noStrike" dirty="0">
                        <a:solidFill>
                          <a:srgbClr val="000000"/>
                        </a:solidFill>
                        <a:effectLst/>
                        <a:latin typeface="+mn-lt"/>
                      </a:endParaRP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err="1">
                          <a:solidFill>
                            <a:srgbClr val="000000"/>
                          </a:solidFill>
                          <a:effectLst/>
                          <a:latin typeface="+mn-lt"/>
                        </a:rPr>
                        <a:t>smallint</a:t>
                      </a:r>
                      <a:r>
                        <a:rPr lang="en-US" sz="2000" b="0" i="0" u="none" strike="noStrike" dirty="0">
                          <a:solidFill>
                            <a:srgbClr val="000000"/>
                          </a:solidFill>
                          <a:effectLst/>
                          <a:latin typeface="+mn-lt"/>
                        </a:rPr>
                        <a:t>(n), integral(n), </a:t>
                      </a:r>
                      <a:r>
                        <a:rPr lang="en-US" sz="2000" b="0" i="0" u="none" strike="noStrike" dirty="0" err="1">
                          <a:solidFill>
                            <a:srgbClr val="000000"/>
                          </a:solidFill>
                          <a:effectLst/>
                          <a:latin typeface="+mn-lt"/>
                        </a:rPr>
                        <a:t>bigint</a:t>
                      </a:r>
                      <a:endParaRPr lang="en-US" sz="2000" b="0" i="0" u="none" strike="noStrike" dirty="0">
                        <a:solidFill>
                          <a:srgbClr val="000000"/>
                        </a:solidFill>
                        <a:effectLst/>
                        <a:latin typeface="+mn-lt"/>
                      </a:endParaRP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6777732"/>
                  </a:ext>
                </a:extLst>
              </a:tr>
              <a:tr h="364898">
                <a:tc>
                  <a:txBody>
                    <a:bodyPr/>
                    <a:lstStyle/>
                    <a:p>
                      <a:pPr algn="l" fontAlgn="b"/>
                      <a:r>
                        <a:rPr lang="en-US" sz="2000" b="0" i="0" u="none" strike="noStrike" dirty="0">
                          <a:solidFill>
                            <a:srgbClr val="000000"/>
                          </a:solidFill>
                          <a:effectLst/>
                          <a:latin typeface="+mn-lt"/>
                        </a:rPr>
                        <a:t>Decimal</a:t>
                      </a: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mn-lt"/>
                        </a:rPr>
                        <a:t>float, double</a:t>
                      </a: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mn-lt"/>
                        </a:rPr>
                        <a:t>NUMBER (n, scale) </a:t>
                      </a: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mn-lt"/>
                        </a:rPr>
                        <a:t>decimal, float, double</a:t>
                      </a: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mn-lt"/>
                        </a:rPr>
                        <a:t>decimal, float, real</a:t>
                      </a: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9457918"/>
                  </a:ext>
                </a:extLst>
              </a:tr>
              <a:tr h="729794">
                <a:tc>
                  <a:txBody>
                    <a:bodyPr/>
                    <a:lstStyle/>
                    <a:p>
                      <a:pPr algn="l" fontAlgn="b"/>
                      <a:r>
                        <a:rPr lang="en-US" sz="2000" b="0" i="0" u="none" strike="noStrike" dirty="0">
                          <a:solidFill>
                            <a:srgbClr val="000000"/>
                          </a:solidFill>
                          <a:effectLst/>
                          <a:latin typeface="+mn-lt"/>
                        </a:rPr>
                        <a:t>Date</a:t>
                      </a: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mn-lt"/>
                        </a:rPr>
                        <a:t>Date, time, Datetime, </a:t>
                      </a:r>
                      <a:r>
                        <a:rPr lang="en-US" sz="2000" b="0" i="0" u="none" strike="noStrike" dirty="0" err="1">
                          <a:solidFill>
                            <a:srgbClr val="000000"/>
                          </a:solidFill>
                          <a:effectLst/>
                          <a:latin typeface="+mn-lt"/>
                        </a:rPr>
                        <a:t>TeimeStamp</a:t>
                      </a:r>
                      <a:endParaRPr lang="en-US" sz="2000" b="0" i="0" u="none" strike="noStrike" dirty="0">
                        <a:solidFill>
                          <a:srgbClr val="000000"/>
                        </a:solidFill>
                        <a:effectLst/>
                        <a:latin typeface="+mn-lt"/>
                      </a:endParaRP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mn-lt"/>
                        </a:rPr>
                        <a:t>Date, </a:t>
                      </a:r>
                      <a:r>
                        <a:rPr lang="en-US" sz="2000" b="0" i="0" u="none" strike="noStrike" dirty="0" err="1">
                          <a:solidFill>
                            <a:srgbClr val="000000"/>
                          </a:solidFill>
                          <a:effectLst/>
                          <a:latin typeface="+mn-lt"/>
                        </a:rPr>
                        <a:t>TimeStamp</a:t>
                      </a:r>
                      <a:r>
                        <a:rPr lang="en-US" sz="2000" b="0" i="0" u="none" strike="noStrike" dirty="0">
                          <a:solidFill>
                            <a:srgbClr val="000000"/>
                          </a:solidFill>
                          <a:effectLst/>
                          <a:latin typeface="+mn-lt"/>
                        </a:rPr>
                        <a:t>, </a:t>
                      </a:r>
                      <a:r>
                        <a:rPr lang="en-US" sz="2000" b="0" i="0" u="none" strike="noStrike" dirty="0" err="1">
                          <a:solidFill>
                            <a:srgbClr val="000000"/>
                          </a:solidFill>
                          <a:effectLst/>
                          <a:latin typeface="+mn-lt"/>
                        </a:rPr>
                        <a:t>TimeStamp</a:t>
                      </a:r>
                      <a:r>
                        <a:rPr lang="en-US" sz="2000" b="0" i="0" u="none" strike="noStrike" dirty="0">
                          <a:solidFill>
                            <a:srgbClr val="000000"/>
                          </a:solidFill>
                          <a:effectLst/>
                          <a:latin typeface="+mn-lt"/>
                        </a:rPr>
                        <a:t> With </a:t>
                      </a:r>
                      <a:r>
                        <a:rPr lang="en-US" sz="2000" b="0" i="0" u="none" strike="noStrike" dirty="0" err="1">
                          <a:solidFill>
                            <a:srgbClr val="000000"/>
                          </a:solidFill>
                          <a:effectLst/>
                          <a:latin typeface="+mn-lt"/>
                        </a:rPr>
                        <a:t>Timezone</a:t>
                      </a:r>
                      <a:r>
                        <a:rPr lang="en-US" sz="2000" b="0" i="0" u="none" strike="noStrike" dirty="0">
                          <a:solidFill>
                            <a:srgbClr val="000000"/>
                          </a:solidFill>
                          <a:effectLst/>
                          <a:latin typeface="+mn-lt"/>
                        </a:rPr>
                        <a:t>, </a:t>
                      </a:r>
                      <a:r>
                        <a:rPr lang="en-US" sz="2000" b="0" i="0" u="none" strike="noStrike" dirty="0" err="1">
                          <a:solidFill>
                            <a:srgbClr val="000000"/>
                          </a:solidFill>
                          <a:effectLst/>
                          <a:latin typeface="+mn-lt"/>
                        </a:rPr>
                        <a:t>TimeStamp</a:t>
                      </a:r>
                      <a:r>
                        <a:rPr lang="en-US" sz="2000" b="0" i="0" u="none" strike="noStrike" dirty="0">
                          <a:solidFill>
                            <a:srgbClr val="000000"/>
                          </a:solidFill>
                          <a:effectLst/>
                          <a:latin typeface="+mn-lt"/>
                        </a:rPr>
                        <a:t> With Local </a:t>
                      </a:r>
                      <a:r>
                        <a:rPr lang="en-US" sz="2000" b="0" i="0" u="none" strike="noStrike" dirty="0" err="1">
                          <a:solidFill>
                            <a:srgbClr val="000000"/>
                          </a:solidFill>
                          <a:effectLst/>
                          <a:latin typeface="+mn-lt"/>
                        </a:rPr>
                        <a:t>Timezone</a:t>
                      </a:r>
                      <a:endParaRPr lang="en-US" sz="2000" b="0" i="0" u="none" strike="noStrike" dirty="0">
                        <a:solidFill>
                          <a:srgbClr val="000000"/>
                        </a:solidFill>
                        <a:effectLst/>
                        <a:latin typeface="+mn-lt"/>
                      </a:endParaRP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mn-lt"/>
                        </a:rPr>
                        <a:t>Date, </a:t>
                      </a:r>
                      <a:r>
                        <a:rPr lang="en-US" sz="2000" b="0" i="0" u="none" strike="noStrike" dirty="0" err="1">
                          <a:solidFill>
                            <a:srgbClr val="000000"/>
                          </a:solidFill>
                          <a:effectLst/>
                          <a:latin typeface="+mn-lt"/>
                        </a:rPr>
                        <a:t>DateTime</a:t>
                      </a:r>
                      <a:r>
                        <a:rPr lang="en-US" sz="2000" b="0" i="0" u="none" strike="noStrike" dirty="0">
                          <a:solidFill>
                            <a:srgbClr val="000000"/>
                          </a:solidFill>
                          <a:effectLst/>
                          <a:latin typeface="+mn-lt"/>
                        </a:rPr>
                        <a:t>, </a:t>
                      </a:r>
                      <a:r>
                        <a:rPr lang="en-US" sz="2000" b="0" i="0" u="none" strike="noStrike" dirty="0" err="1">
                          <a:solidFill>
                            <a:srgbClr val="000000"/>
                          </a:solidFill>
                          <a:effectLst/>
                          <a:latin typeface="+mn-lt"/>
                        </a:rPr>
                        <a:t>TimeStamp</a:t>
                      </a:r>
                      <a:endParaRPr lang="en-US" sz="2000" b="0" i="0" u="none" strike="noStrike" dirty="0">
                        <a:solidFill>
                          <a:srgbClr val="000000"/>
                        </a:solidFill>
                        <a:effectLst/>
                        <a:latin typeface="+mn-lt"/>
                      </a:endParaRP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mn-lt"/>
                        </a:rPr>
                        <a:t>Date, Time, </a:t>
                      </a:r>
                      <a:r>
                        <a:rPr lang="en-US" sz="2000" b="0" i="0" u="none" strike="noStrike" dirty="0" err="1">
                          <a:solidFill>
                            <a:srgbClr val="000000"/>
                          </a:solidFill>
                          <a:effectLst/>
                          <a:latin typeface="+mn-lt"/>
                        </a:rPr>
                        <a:t>TimeStamp</a:t>
                      </a:r>
                      <a:endParaRPr lang="en-US" sz="2000" b="0" i="0" u="none" strike="noStrike" dirty="0">
                        <a:solidFill>
                          <a:srgbClr val="000000"/>
                        </a:solidFill>
                        <a:effectLst/>
                        <a:latin typeface="+mn-lt"/>
                      </a:endParaRPr>
                    </a:p>
                  </a:txBody>
                  <a:tcPr marL="8773" marR="8773" marT="8773"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4724488"/>
                  </a:ext>
                </a:extLst>
              </a:tr>
            </a:tbl>
          </a:graphicData>
        </a:graphic>
      </p:graphicFrame>
    </p:spTree>
    <p:extLst>
      <p:ext uri="{BB962C8B-B14F-4D97-AF65-F5344CB8AC3E}">
        <p14:creationId xmlns:p14="http://schemas.microsoft.com/office/powerpoint/2010/main" val="70260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8A8BB291A6AD41AA12FF3304A2F7F7" ma:contentTypeVersion="14" ma:contentTypeDescription="Create a new document." ma:contentTypeScope="" ma:versionID="5006b777cbbca15fadaaae68b705fb3c">
  <xsd:schema xmlns:xsd="http://www.w3.org/2001/XMLSchema" xmlns:xs="http://www.w3.org/2001/XMLSchema" xmlns:p="http://schemas.microsoft.com/office/2006/metadata/properties" xmlns:ns2="8ae59530-d755-44ff-b02d-816cd57f57ab" xmlns:ns3="82893b3c-e901-438b-8288-e972b302b7ba" targetNamespace="http://schemas.microsoft.com/office/2006/metadata/properties" ma:root="true" ma:fieldsID="0bf59e28755ae7aa2e7bbae6f3ea916e" ns2:_="" ns3:_="">
    <xsd:import namespace="8ae59530-d755-44ff-b02d-816cd57f57ab"/>
    <xsd:import namespace="82893b3c-e901-438b-8288-e972b302b7b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e59530-d755-44ff-b02d-816cd57f57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2893b3c-e901-438b-8288-e972b302b7ba"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302EF0-963A-42C2-8119-6ACB9971A470}">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B151C02D-3FAB-4303-812F-EEB59C1A2FFC}">
  <ds:schemaRefs>
    <ds:schemaRef ds:uri="http://schemas.microsoft.com/sharepoint/v3/contenttype/forms"/>
  </ds:schemaRefs>
</ds:datastoreItem>
</file>

<file path=customXml/itemProps3.xml><?xml version="1.0" encoding="utf-8"?>
<ds:datastoreItem xmlns:ds="http://schemas.openxmlformats.org/officeDocument/2006/customXml" ds:itemID="{4F7E0A00-0288-4920-99B9-F66EE14FC2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e59530-d755-44ff-b02d-816cd57f57ab"/>
    <ds:schemaRef ds:uri="82893b3c-e901-438b-8288-e972b302b7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5890</Words>
  <Application>Microsoft Office PowerPoint</Application>
  <PresentationFormat>Widescreen</PresentationFormat>
  <Paragraphs>640</Paragraphs>
  <Slides>50</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59" baseType="lpstr">
      <vt:lpstr>Arial</vt:lpstr>
      <vt:lpstr>Calibri</vt:lpstr>
      <vt:lpstr>Calibri Light</vt:lpstr>
      <vt:lpstr>Consolas</vt:lpstr>
      <vt:lpstr>noto sans</vt:lpstr>
      <vt:lpstr>Segoe UI</vt:lpstr>
      <vt:lpstr>Verdana</vt:lpstr>
      <vt:lpstr>Office Theme</vt:lpstr>
      <vt:lpstr>Worksheet</vt:lpstr>
      <vt:lpstr>                                                                                                                                                                                                                                                                                                                                                                                                                                                                                                                                                                                                                                                                                                                                                                                                                                                                                                                                                                                                                                                                                                                                                                                                                                                                                                                                                                                                                                                                                                                                                                                                                                                                                                                                                                                                                         </vt:lpstr>
      <vt:lpstr>Course Audience and Prerequisite</vt:lpstr>
      <vt:lpstr>Further References</vt:lpstr>
      <vt:lpstr>Set Up Environment</vt:lpstr>
      <vt:lpstr>Course Administration </vt:lpstr>
      <vt:lpstr>RDBMS</vt:lpstr>
      <vt:lpstr>What is RDBMS?</vt:lpstr>
      <vt:lpstr>Table</vt:lpstr>
      <vt:lpstr>Field-Data type</vt:lpstr>
      <vt:lpstr>Constraint</vt:lpstr>
      <vt:lpstr>SQL</vt:lpstr>
      <vt:lpstr>What is SQL</vt:lpstr>
      <vt:lpstr>DDL &amp; DML</vt:lpstr>
      <vt:lpstr>DDL – CREATE TABLE</vt:lpstr>
      <vt:lpstr>DDL – ALTER TABLE</vt:lpstr>
      <vt:lpstr>DDL – DROP TABLE</vt:lpstr>
      <vt:lpstr>DDL – VIEW : CREARE ALTER DROP</vt:lpstr>
      <vt:lpstr>DDL – STORE PROCEDUE</vt:lpstr>
      <vt:lpstr>DDL – STORE PROCEDUE cont</vt:lpstr>
      <vt:lpstr>DDL – TRIGGER </vt:lpstr>
      <vt:lpstr>DDL – SEQUENCE </vt:lpstr>
      <vt:lpstr>DML – INSERT</vt:lpstr>
      <vt:lpstr>DML – SELECT</vt:lpstr>
      <vt:lpstr>DML – DISTINCT CLAUSE</vt:lpstr>
      <vt:lpstr>DML – TOP Clause</vt:lpstr>
      <vt:lpstr>DML – AND, OR and NOT Operators</vt:lpstr>
      <vt:lpstr>DML – IN Operators</vt:lpstr>
      <vt:lpstr>DML – LIKE Operator</vt:lpstr>
      <vt:lpstr>DML – Between oparator</vt:lpstr>
      <vt:lpstr>DML – GROUP BY</vt:lpstr>
      <vt:lpstr>DML – MIN() and MAX() Functions </vt:lpstr>
      <vt:lpstr>DML – COUNT(), AVG() and SUM() Functions  </vt:lpstr>
      <vt:lpstr>DML – HAVING vs WHERE Clause</vt:lpstr>
      <vt:lpstr>DML – UNION Clause</vt:lpstr>
      <vt:lpstr>DML – SUB QUERY</vt:lpstr>
      <vt:lpstr>DML – INNER JOIN   </vt:lpstr>
      <vt:lpstr>DML – FULL OUTER JOIN   </vt:lpstr>
      <vt:lpstr>DML – LEFT JOIN   </vt:lpstr>
      <vt:lpstr>DML – RIGHT JOIN   </vt:lpstr>
      <vt:lpstr>DML – UPDATE   </vt:lpstr>
      <vt:lpstr>DML – DELETE   </vt:lpstr>
      <vt:lpstr>Normalization of Database   </vt:lpstr>
      <vt:lpstr>First Normal Form    </vt:lpstr>
      <vt:lpstr>Second Normal Form    </vt:lpstr>
      <vt:lpstr>Third Normal Form    </vt:lpstr>
      <vt:lpstr>Naming convention SQL file – DDL script   </vt:lpstr>
      <vt:lpstr>Naming convention SQL file – DDL script (cont)   </vt:lpstr>
      <vt:lpstr>Naming convention SQL file – DDL script (cont)   </vt:lpstr>
      <vt:lpstr>Naming convention SQL file – DML script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2015-11-18T02:27:30Z</dcterms:created>
  <dcterms:modified xsi:type="dcterms:W3CDTF">2024-07-15T07:55:43Z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0x010100068A8BB291A6AD41AA12FF3304A2F7F7</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ies>
</file>