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1" r:id="rId5"/>
    <p:sldId id="263" r:id="rId6"/>
    <p:sldId id="265" r:id="rId7"/>
    <p:sldId id="268" r:id="rId8"/>
    <p:sldId id="269" r:id="rId9"/>
    <p:sldId id="270" r:id="rId10"/>
    <p:sldId id="271" r:id="rId11"/>
    <p:sldId id="279" r:id="rId12"/>
    <p:sldId id="273" r:id="rId13"/>
    <p:sldId id="274" r:id="rId14"/>
    <p:sldId id="275" r:id="rId15"/>
    <p:sldId id="276" r:id="rId16"/>
    <p:sldId id="27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1E"/>
    <a:srgbClr val="1F8297"/>
    <a:srgbClr val="47C1D9"/>
    <a:srgbClr val="29679F"/>
    <a:srgbClr val="2BB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6A25-F172-499E-9FAD-31268BA1DE2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77A8B-201B-48E0-BABE-3F52FF18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C21D-5B74-4C94-9052-12B7B063D98C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198D-7D80-4046-86AF-C9D36AF33E62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66B4-C966-4B6C-9296-99C549890B45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597-98FF-4811-9AB7-0C9470FE48A6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72E-75E0-4CE4-B6AD-0F6573813B9F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B45-6007-405B-9601-31B9EBCEE727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E139-CFD2-4D64-9407-0F435AADAB6B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74BC-0C35-47CA-ADF3-36AA6109376F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F5AB-C12D-4BA3-B32A-7B3DC53AE1DF}" type="datetime1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4622-0484-41F3-A3D6-BEDB15BC00B2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CAB2-2901-4868-A6C5-89AE85EFD694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39C0-FFAA-493D-B54E-576E485FE357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9F91-30F3-4762-AEB6-3342B8ED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4474" y="0"/>
            <a:ext cx="107675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2000"/>
            </a:pPr>
            <a:r>
              <a:rPr lang="en-US" sz="2200" b="1" smtClean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Vietnam </a:t>
            </a:r>
            <a:r>
              <a:rPr lang="en-US" sz="2200" b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- Korea University of Information and Communication </a:t>
            </a:r>
            <a:r>
              <a:rPr lang="en-US" sz="2200" b="1" smtClean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Technology</a:t>
            </a:r>
          </a:p>
          <a:p>
            <a:pPr lvl="0" algn="ctr">
              <a:buClr>
                <a:srgbClr val="000000"/>
              </a:buClr>
              <a:buSzPts val="2000"/>
            </a:pPr>
            <a:r>
              <a:rPr lang="en-US" sz="2400" b="1">
                <a:solidFill>
                  <a:srgbClr val="002060"/>
                </a:solidFill>
                <a:ea typeface="Arial"/>
                <a:cs typeface="Arial"/>
                <a:sym typeface="Arial"/>
              </a:rPr>
              <a:t>Faculty of </a:t>
            </a:r>
            <a:r>
              <a:rPr lang="en-US" sz="2400" b="1" smtClean="0">
                <a:solidFill>
                  <a:srgbClr val="002060"/>
                </a:solidFill>
                <a:ea typeface="Arial"/>
                <a:cs typeface="Arial"/>
                <a:sym typeface="Arial"/>
              </a:rPr>
              <a:t>Computer </a:t>
            </a:r>
            <a:r>
              <a:rPr lang="en-US" sz="2400" b="1">
                <a:solidFill>
                  <a:srgbClr val="002060"/>
                </a:solidFill>
                <a:ea typeface="Arial"/>
                <a:cs typeface="Arial"/>
                <a:sym typeface="Arial"/>
              </a:rPr>
              <a:t>Engineering</a:t>
            </a:r>
            <a:r>
              <a:rPr lang="en-US" sz="2400" b="1" smtClean="0">
                <a:solidFill>
                  <a:srgbClr val="00206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2060"/>
                </a:solidFill>
                <a:ea typeface="Arial"/>
                <a:cs typeface="Arial"/>
                <a:sym typeface="Arial"/>
              </a:rPr>
              <a:t>and </a:t>
            </a:r>
            <a:r>
              <a:rPr lang="en-US" sz="2400" b="1" smtClean="0">
                <a:solidFill>
                  <a:srgbClr val="002060"/>
                </a:solidFill>
                <a:ea typeface="Arial"/>
                <a:cs typeface="Arial"/>
                <a:sym typeface="Arial"/>
              </a:rPr>
              <a:t>Electronics</a:t>
            </a:r>
            <a:endParaRPr lang="en-US" sz="2400" b="1">
              <a:solidFill>
                <a:srgbClr val="00206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41914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C00000"/>
                </a:solidFill>
              </a:rPr>
              <a:t>SPECIALIZED PROJECTS 1</a:t>
            </a:r>
            <a:endParaRPr lang="en-US" sz="48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" y="287291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002060"/>
                </a:solidFill>
              </a:rPr>
              <a:t>APPLICATION OF LORA TECHNOLOGY IN THE SYSTEM IOT ENVIRONMENTAL MONITORING IN THE GREENHOUSE</a:t>
            </a:r>
            <a:endParaRPr lang="en-US" sz="3600" b="1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" y="785803"/>
            <a:ext cx="4068000" cy="3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1936" y="785803"/>
            <a:ext cx="4068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43882" y="785803"/>
            <a:ext cx="4050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93;p1"/>
          <p:cNvSpPr txBox="1"/>
          <p:nvPr/>
        </p:nvSpPr>
        <p:spPr>
          <a:xfrm>
            <a:off x="6299347" y="4745060"/>
            <a:ext cx="53760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smtClean="0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Instructor      :  Dr. NGUYEN VU ANH QUANG</a:t>
            </a:r>
            <a:endParaRPr sz="2000" b="1" i="0" u="none" strike="noStrike" cap="none" dirty="0">
              <a:solidFill>
                <a:srgbClr val="F896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4;p1"/>
          <p:cNvSpPr/>
          <p:nvPr/>
        </p:nvSpPr>
        <p:spPr>
          <a:xfrm>
            <a:off x="6299351" y="5129087"/>
            <a:ext cx="5673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Performer     </a:t>
            </a:r>
            <a:r>
              <a:rPr lang="en-US" sz="2000" b="1" i="0" u="none" strike="noStrike" cap="none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1" i="0" u="none" strike="noStrike" cap="none" smtClean="0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 TRAN </a:t>
            </a:r>
            <a:r>
              <a:rPr lang="en-US" sz="2000" b="1" i="0" u="none" strike="noStrike" cap="none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VIET </a:t>
            </a:r>
            <a:r>
              <a:rPr lang="en-US" sz="2000" b="1" i="0" u="none" strike="noStrike" cap="none" smtClean="0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2000" b="1" i="0" u="none" strike="noStrike" cap="none" dirty="0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 b="1" i="0" u="none" strike="noStrike" cap="none" smtClean="0">
                <a:solidFill>
                  <a:srgbClr val="F8961E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 b="1" i="0" u="none" strike="noStrike" cap="none" dirty="0">
              <a:solidFill>
                <a:srgbClr val="F896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0" y="6315074"/>
            <a:ext cx="12191999" cy="3143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DaNang, December 2022</a:t>
            </a:r>
          </a:p>
        </p:txBody>
      </p:sp>
    </p:spTree>
    <p:extLst>
      <p:ext uri="{BB962C8B-B14F-4D97-AF65-F5344CB8AC3E}">
        <p14:creationId xmlns:p14="http://schemas.microsoft.com/office/powerpoint/2010/main" val="32420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10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4743451" y="172576"/>
            <a:ext cx="3057524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UTM Alexander" panose="02040603050506020204" pitchFamily="18" charset="0"/>
              </a:rPr>
              <a:t>SOFTWARE</a:t>
            </a:r>
          </a:p>
        </p:txBody>
      </p:sp>
      <p:pic>
        <p:nvPicPr>
          <p:cNvPr id="27" name="Picture 26" descr="Arduino-er: Arduino 1.6.4 is available n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75" y="4036588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 descr="Bài 1. Cách cài đặt Android Studio phiên bản năm 2020 | Advanced programmi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74" y="4036588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Picture 32" descr="A Quick Dive Into Firebae (Firebase) - DEV Community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0" y="1169274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Picture 50" descr="Download Altium Designer 21 full crack kèm video hướng dẫn cài đặt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06" y="1154057"/>
            <a:ext cx="360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Xem ảnh nguồn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5" t="6908" r="11936" b="11299"/>
          <a:stretch/>
        </p:blipFill>
        <p:spPr bwMode="auto">
          <a:xfrm>
            <a:off x="8368342" y="1142666"/>
            <a:ext cx="3390265" cy="2171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76351" y="3485829"/>
            <a:ext cx="2357437" cy="257976"/>
          </a:xfrm>
          <a:prstGeom prst="rect">
            <a:avLst/>
          </a:prstGeom>
          <a:solidFill>
            <a:srgbClr val="F8961E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Firebase</a:t>
            </a:r>
            <a:endParaRPr lang="en-US" b="1"/>
          </a:p>
        </p:txBody>
      </p:sp>
      <p:sp>
        <p:nvSpPr>
          <p:cNvPr id="18" name="Rectangle 17"/>
          <p:cNvSpPr/>
          <p:nvPr/>
        </p:nvSpPr>
        <p:spPr>
          <a:xfrm>
            <a:off x="5082987" y="3457126"/>
            <a:ext cx="2357437" cy="2579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Altium Designer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84755" y="3485829"/>
            <a:ext cx="2357437" cy="25797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Photoshop CS6</a:t>
            </a:r>
            <a:endParaRPr lang="en-US" b="1"/>
          </a:p>
        </p:txBody>
      </p:sp>
      <p:sp>
        <p:nvSpPr>
          <p:cNvPr id="20" name="Rectangle 19"/>
          <p:cNvSpPr/>
          <p:nvPr/>
        </p:nvSpPr>
        <p:spPr>
          <a:xfrm>
            <a:off x="2760356" y="6360383"/>
            <a:ext cx="2357437" cy="2579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Arduino IDE</a:t>
            </a:r>
            <a:endParaRPr lang="en-US" b="1"/>
          </a:p>
        </p:txBody>
      </p:sp>
      <p:sp>
        <p:nvSpPr>
          <p:cNvPr id="22" name="Rectangle 21"/>
          <p:cNvSpPr/>
          <p:nvPr/>
        </p:nvSpPr>
        <p:spPr>
          <a:xfrm>
            <a:off x="7084755" y="6331370"/>
            <a:ext cx="2357437" cy="25797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Android Studio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024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11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4519611" y="172812"/>
            <a:ext cx="3057524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PRINCIPLE DIAGRAM</a:t>
            </a:r>
            <a:endParaRPr lang="en-US" sz="2200" b="1">
              <a:latin typeface="UTM Alexander" panose="0204060305050602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40995" y="1049655"/>
            <a:ext cx="6016943" cy="486537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703697" y="1049655"/>
            <a:ext cx="5116830" cy="48653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1718" y="6059124"/>
            <a:ext cx="326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Schematic </a:t>
            </a:r>
            <a:r>
              <a:rPr lang="en-US" b="1">
                <a:solidFill>
                  <a:srgbClr val="C00000"/>
                </a:solidFill>
              </a:rPr>
              <a:t>diagram of </a:t>
            </a:r>
            <a:r>
              <a:rPr lang="en-US" b="1" smtClean="0">
                <a:solidFill>
                  <a:srgbClr val="C00000"/>
                </a:solidFill>
              </a:rPr>
              <a:t>EndNodes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8926" y="6001974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Schematic </a:t>
            </a:r>
            <a:r>
              <a:rPr lang="en-US" b="1">
                <a:solidFill>
                  <a:srgbClr val="C00000"/>
                </a:solidFill>
              </a:rPr>
              <a:t>diagram of </a:t>
            </a:r>
            <a:r>
              <a:rPr lang="en-US" b="1" smtClean="0">
                <a:solidFill>
                  <a:srgbClr val="C00000"/>
                </a:solidFill>
              </a:rPr>
              <a:t>MasterNode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12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4603590" y="3024060"/>
            <a:ext cx="2468724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ALGORITHM FLOWCHART</a:t>
            </a:r>
            <a:endParaRPr lang="en-US" sz="2200" b="1">
              <a:latin typeface="UTM Alexander" panose="020406030505060202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l="14829" r="18958"/>
          <a:stretch/>
        </p:blipFill>
        <p:spPr bwMode="auto">
          <a:xfrm>
            <a:off x="59605" y="834773"/>
            <a:ext cx="4315385" cy="5693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5"/>
          <a:srcRect l="15296" r="13989"/>
          <a:stretch/>
        </p:blipFill>
        <p:spPr bwMode="auto">
          <a:xfrm>
            <a:off x="7300914" y="99886"/>
            <a:ext cx="4786311" cy="6143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48983" y="46544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EndNodes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5121" y="6256211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MasterNode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13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816" y="3261250"/>
            <a:ext cx="5171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/>
              <a:t>RESULT, DEVELOPMENT</a:t>
            </a:r>
            <a:endParaRPr lang="en-US" sz="4000" b="1"/>
          </a:p>
        </p:txBody>
      </p:sp>
      <p:sp>
        <p:nvSpPr>
          <p:cNvPr id="13" name="Rectangle 12"/>
          <p:cNvSpPr/>
          <p:nvPr/>
        </p:nvSpPr>
        <p:spPr>
          <a:xfrm>
            <a:off x="5772148" y="3257556"/>
            <a:ext cx="5243513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81670" y="3867158"/>
            <a:ext cx="5243513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87529" y="2488352"/>
            <a:ext cx="729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smtClean="0"/>
              <a:t>04</a:t>
            </a:r>
            <a:endParaRPr lang="en-US" sz="4200" b="1"/>
          </a:p>
        </p:txBody>
      </p:sp>
      <p:pic>
        <p:nvPicPr>
          <p:cNvPr id="17" name="Picture 2" descr="Happy student looking at exam result 1222408 Vector Art at Vecteez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" t="8838" r="8064" b="9632"/>
          <a:stretch/>
        </p:blipFill>
        <p:spPr bwMode="auto">
          <a:xfrm>
            <a:off x="591485" y="1939971"/>
            <a:ext cx="4774382" cy="33504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24474" y="0"/>
            <a:ext cx="10767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ea typeface="Adobe Gothic Std B" panose="020B0800000000000000" pitchFamily="34" charset="-128"/>
                <a:cs typeface="Arial" pitchFamily="34" charset="0"/>
              </a:rPr>
              <a:t> </a:t>
            </a:r>
            <a:r>
              <a:rPr lang="en-US" sz="2400" b="1" smtClean="0">
                <a:solidFill>
                  <a:srgbClr val="C0000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THE UNIVERSITY OF DANANG</a:t>
            </a:r>
          </a:p>
          <a:p>
            <a:pPr lvl="0" algn="ctr">
              <a:buClr>
                <a:srgbClr val="000000"/>
              </a:buClr>
              <a:buSzPts val="2000"/>
            </a:pPr>
            <a:r>
              <a:rPr lang="en-US" sz="2400" b="1">
                <a:solidFill>
                  <a:srgbClr val="F8961E"/>
                </a:solidFill>
                <a:ea typeface="Calibri"/>
                <a:cs typeface="Calibri"/>
                <a:sym typeface="Calibri"/>
              </a:rPr>
              <a:t>Vietnam - Korea University of Information and Communication Technology</a:t>
            </a:r>
            <a:endParaRPr lang="en-US" sz="1600">
              <a:solidFill>
                <a:srgbClr val="F896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0" y="785803"/>
            <a:ext cx="4068000" cy="3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71936" y="785803"/>
            <a:ext cx="4068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43882" y="785803"/>
            <a:ext cx="4050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14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4393403" y="84727"/>
            <a:ext cx="3309939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UTM Alexander" panose="02040603050506020204" pitchFamily="18" charset="0"/>
              </a:rPr>
              <a:t>APPLICATION </a:t>
            </a:r>
            <a:endParaRPr lang="en-US" sz="2200" b="1" smtClean="0">
              <a:latin typeface="UTM Alexander" panose="02040603050506020204" pitchFamily="18" charset="0"/>
            </a:endParaRPr>
          </a:p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“ LoRa MoGre ”</a:t>
            </a:r>
            <a:endParaRPr lang="en-US" sz="2200" b="1">
              <a:latin typeface="UTM Alexander" panose="02040603050506020204" pitchFamily="18" charset="0"/>
            </a:endParaRPr>
          </a:p>
        </p:txBody>
      </p:sp>
      <p:pic>
        <p:nvPicPr>
          <p:cNvPr id="19" name="Picture 18" descr="https://f8-zpcloud.zdn.vn/5586450891308304119/2f958e47e2ed3bb362f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" b="5693"/>
          <a:stretch/>
        </p:blipFill>
        <p:spPr bwMode="auto">
          <a:xfrm>
            <a:off x="91040" y="2364891"/>
            <a:ext cx="1817292" cy="3578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https://f8-zpcloud.zdn.vn/7340514521068186104/b28b52573efde7a3beec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 b="5329"/>
          <a:stretch/>
        </p:blipFill>
        <p:spPr bwMode="auto">
          <a:xfrm>
            <a:off x="1968698" y="2364891"/>
            <a:ext cx="1793796" cy="3578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 descr="https://f7-zpcloud.zdn.vn/4807961789884836241/d0c9651a09b0d0ee89a1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 b="5287"/>
          <a:stretch/>
        </p:blipFill>
        <p:spPr bwMode="auto">
          <a:xfrm>
            <a:off x="3822861" y="2364891"/>
            <a:ext cx="1950239" cy="3578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https://f7-zpcloud.zdn.vn/7393417973959316467/1fad397d55d78c89d5c6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5533"/>
          <a:stretch/>
        </p:blipFill>
        <p:spPr bwMode="auto">
          <a:xfrm>
            <a:off x="5844301" y="2364891"/>
            <a:ext cx="1986565" cy="3578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https://f8-zpcloud.zdn.vn/3195797042250239812/f97c79a21508cc569519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" b="5487"/>
          <a:stretch/>
        </p:blipFill>
        <p:spPr bwMode="auto">
          <a:xfrm>
            <a:off x="7902067" y="2364891"/>
            <a:ext cx="2039182" cy="3578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https://f8-zpcloud.zdn.vn/9131261498515863221/ee5149b5251ffc41a50e.jp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b="5144"/>
          <a:stretch/>
        </p:blipFill>
        <p:spPr bwMode="auto">
          <a:xfrm>
            <a:off x="10046650" y="2364891"/>
            <a:ext cx="2088198" cy="3578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97" y="1135066"/>
            <a:ext cx="84455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15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3490908" y="83230"/>
            <a:ext cx="6281742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PCB CIRCUIT AND FINISHED PRODUCT</a:t>
            </a:r>
            <a:endParaRPr lang="en-US" sz="2200" b="1">
              <a:latin typeface="UTM Alexander" panose="02040603050506020204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t="4220" b="10009"/>
          <a:stretch/>
        </p:blipFill>
        <p:spPr bwMode="auto">
          <a:xfrm>
            <a:off x="528640" y="1293199"/>
            <a:ext cx="4678680" cy="1704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233490" y="3535996"/>
            <a:ext cx="3268980" cy="3141345"/>
          </a:xfrm>
          <a:prstGeom prst="rect">
            <a:avLst/>
          </a:prstGeom>
        </p:spPr>
      </p:pic>
      <p:pic>
        <p:nvPicPr>
          <p:cNvPr id="14" name="Picture 13" descr="https://b-f8-zpcloud.zdn.vn/7587132486748852397/ac67f46331d7e889b1c6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t="13468" r="3928" b="12321"/>
          <a:stretch/>
        </p:blipFill>
        <p:spPr bwMode="auto">
          <a:xfrm>
            <a:off x="6236845" y="1124106"/>
            <a:ext cx="4150043" cy="23048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9995" r="3175" b="5315"/>
          <a:stretch/>
        </p:blipFill>
        <p:spPr bwMode="auto">
          <a:xfrm rot="16200000">
            <a:off x="6848192" y="3099401"/>
            <a:ext cx="2927350" cy="3800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94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16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4629680" y="194905"/>
            <a:ext cx="2845122" cy="621983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CONCLUSION</a:t>
            </a:r>
            <a:endParaRPr lang="en-US" sz="2200" b="1">
              <a:latin typeface="UTM Alexander" panose="02040603050506020204" pitchFamily="18" charset="0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33999" y="1633255"/>
            <a:ext cx="3395064" cy="3933316"/>
          </a:xfrm>
          <a:prstGeom prst="snip2Diag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4594157" y="1629063"/>
            <a:ext cx="3395065" cy="3882242"/>
          </a:xfrm>
          <a:prstGeom prst="snip2DiagRect">
            <a:avLst/>
          </a:prstGeom>
          <a:solidFill>
            <a:srgbClr val="F7961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/>
          <p:cNvSpPr/>
          <p:nvPr/>
        </p:nvSpPr>
        <p:spPr>
          <a:xfrm>
            <a:off x="8702742" y="1728739"/>
            <a:ext cx="3349421" cy="3882242"/>
          </a:xfrm>
          <a:prstGeom prst="snip2DiagRect">
            <a:avLst/>
          </a:prstGeom>
          <a:solidFill>
            <a:srgbClr val="364F8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999" y="1683931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9680" y="1655396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2742" y="1726486"/>
            <a:ext cx="1624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999" y="2416022"/>
            <a:ext cx="3301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bg1"/>
                </a:solidFill>
              </a:rPr>
              <a:t>Complete ideas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Finish the </a:t>
            </a:r>
            <a:r>
              <a:rPr lang="en-US" smtClean="0">
                <a:solidFill>
                  <a:schemeClr val="bg1"/>
                </a:solidFill>
              </a:rPr>
              <a:t>product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bg1"/>
                </a:solidFill>
              </a:rPr>
              <a:t>Applying </a:t>
            </a:r>
            <a:r>
              <a:rPr lang="en-US">
                <a:solidFill>
                  <a:schemeClr val="bg1"/>
                </a:solidFill>
              </a:rPr>
              <a:t>LoRa technology to the system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Build Android </a:t>
            </a:r>
            <a:r>
              <a:rPr lang="en-US" smtClean="0">
                <a:solidFill>
                  <a:schemeClr val="bg1"/>
                </a:solidFill>
              </a:rPr>
              <a:t>apps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Apply Firebase database to the </a:t>
            </a:r>
            <a:r>
              <a:rPr lang="en-US" smtClean="0">
                <a:solidFill>
                  <a:schemeClr val="bg1"/>
                </a:solidFill>
              </a:rPr>
              <a:t>system.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PCB circuit design and process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3447" y="2347694"/>
            <a:ext cx="3327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 smtClean="0">
                <a:solidFill>
                  <a:schemeClr val="bg1"/>
                </a:solidFill>
              </a:rPr>
              <a:t>Just </a:t>
            </a:r>
            <a:r>
              <a:rPr lang="en-US">
                <a:solidFill>
                  <a:schemeClr val="bg1"/>
                </a:solidFill>
              </a:rPr>
              <a:t>model</a:t>
            </a:r>
          </a:p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 smtClean="0">
                <a:solidFill>
                  <a:schemeClr val="bg1"/>
                </a:solidFill>
              </a:rPr>
              <a:t>No </a:t>
            </a:r>
            <a:r>
              <a:rPr lang="en-US">
                <a:solidFill>
                  <a:schemeClr val="bg1"/>
                </a:solidFill>
              </a:rPr>
              <a:t>practical application </a:t>
            </a:r>
            <a:r>
              <a:rPr lang="en-US" smtClean="0">
                <a:solidFill>
                  <a:schemeClr val="bg1"/>
                </a:solidFill>
              </a:rPr>
              <a:t>yet</a:t>
            </a:r>
          </a:p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bg1"/>
                </a:solidFill>
              </a:rPr>
              <a:t>Data transmission is limited</a:t>
            </a:r>
          </a:p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 smtClean="0">
                <a:solidFill>
                  <a:schemeClr val="bg1"/>
                </a:solidFill>
              </a:rPr>
              <a:t>The </a:t>
            </a:r>
            <a:r>
              <a:rPr lang="en-US">
                <a:solidFill>
                  <a:schemeClr val="bg1"/>
                </a:solidFill>
              </a:rPr>
              <a:t>ability to connect to </a:t>
            </a:r>
            <a:r>
              <a:rPr lang="en-US" smtClean="0">
                <a:solidFill>
                  <a:schemeClr val="bg1"/>
                </a:solidFill>
              </a:rPr>
              <a:t>Firebase </a:t>
            </a:r>
            <a:r>
              <a:rPr lang="en-US">
                <a:solidFill>
                  <a:schemeClr val="bg1"/>
                </a:solidFill>
              </a:rPr>
              <a:t>is long</a:t>
            </a:r>
          </a:p>
          <a:p>
            <a:pPr marL="285750" lvl="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bg1"/>
                </a:solidFill>
              </a:rPr>
              <a:t>There are many shortcomings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2742" y="2347694"/>
            <a:ext cx="3349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Practical application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Applying new techniques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Create the right database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Increase security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Create cross-platform, multi-system applications.</a:t>
            </a:r>
            <a:endParaRPr 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303376" y="629357"/>
            <a:ext cx="5525588" cy="552558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4985" y="2499599"/>
            <a:ext cx="40623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latin typeface="UTM Alexander" panose="02040603050506020204" pitchFamily="18" charset="0"/>
              </a:rPr>
              <a:t>Thank You </a:t>
            </a:r>
            <a:r>
              <a:rPr lang="en-US" sz="5000">
                <a:latin typeface="SVN-Apple" panose="02040603050506020204" pitchFamily="18" charset="0"/>
              </a:rPr>
              <a:t>For </a:t>
            </a:r>
            <a:r>
              <a:rPr lang="en-US" sz="5000" smtClean="0">
                <a:latin typeface="SVN-Apple" panose="02040603050506020204" pitchFamily="18" charset="0"/>
              </a:rPr>
              <a:t>Your Listening</a:t>
            </a:r>
            <a:endParaRPr lang="en-US" sz="5000">
              <a:latin typeface="SVN-Apple" panose="020406030505060202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82478" y="3064604"/>
            <a:ext cx="655093" cy="65509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7030" y="3193576"/>
            <a:ext cx="389643" cy="38964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1707" y="3268638"/>
            <a:ext cx="239518" cy="23951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194769" y="3060850"/>
            <a:ext cx="655093" cy="65509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215667" y="3193576"/>
            <a:ext cx="389643" cy="38964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71115" y="3268638"/>
            <a:ext cx="239518" cy="23951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413943">
            <a:off x="3018114" y="1073354"/>
            <a:ext cx="6135473" cy="5003376"/>
          </a:xfrm>
          <a:custGeom>
            <a:avLst/>
            <a:gdLst>
              <a:gd name="connsiteX0" fmla="*/ 2408088 w 6135473"/>
              <a:gd name="connsiteY0" fmla="*/ 838295 h 5003376"/>
              <a:gd name="connsiteX1" fmla="*/ 4103256 w 6135473"/>
              <a:gd name="connsiteY1" fmla="*/ 1136359 h 5003376"/>
              <a:gd name="connsiteX2" fmla="*/ 4149936 w 6135473"/>
              <a:gd name="connsiteY2" fmla="*/ 1185260 h 5003376"/>
              <a:gd name="connsiteX3" fmla="*/ 4197429 w 6135473"/>
              <a:gd name="connsiteY3" fmla="*/ 1162426 h 5003376"/>
              <a:gd name="connsiteX4" fmla="*/ 4290908 w 6135473"/>
              <a:gd name="connsiteY4" fmla="*/ 1104284 h 5003376"/>
              <a:gd name="connsiteX5" fmla="*/ 4575102 w 6135473"/>
              <a:gd name="connsiteY5" fmla="*/ 838649 h 5003376"/>
              <a:gd name="connsiteX6" fmla="*/ 4593169 w 6135473"/>
              <a:gd name="connsiteY6" fmla="*/ 815235 h 5003376"/>
              <a:gd name="connsiteX7" fmla="*/ 4802485 w 6135473"/>
              <a:gd name="connsiteY7" fmla="*/ 453159 h 5003376"/>
              <a:gd name="connsiteX8" fmla="*/ 4895870 w 6135473"/>
              <a:gd name="connsiteY8" fmla="*/ 0 h 5003376"/>
              <a:gd name="connsiteX9" fmla="*/ 5422737 w 6135473"/>
              <a:gd name="connsiteY9" fmla="*/ 413949 h 5003376"/>
              <a:gd name="connsiteX10" fmla="*/ 5002106 w 6135473"/>
              <a:gd name="connsiteY10" fmla="*/ 609998 h 5003376"/>
              <a:gd name="connsiteX11" fmla="*/ 4699947 w 6135473"/>
              <a:gd name="connsiteY11" fmla="*/ 899127 h 5003376"/>
              <a:gd name="connsiteX12" fmla="*/ 4681371 w 6135473"/>
              <a:gd name="connsiteY12" fmla="*/ 922142 h 5003376"/>
              <a:gd name="connsiteX13" fmla="*/ 4490530 w 6135473"/>
              <a:gd name="connsiteY13" fmla="*/ 1261123 h 5003376"/>
              <a:gd name="connsiteX14" fmla="*/ 4432295 w 6135473"/>
              <a:gd name="connsiteY14" fmla="*/ 1478634 h 5003376"/>
              <a:gd name="connsiteX15" fmla="*/ 4421818 w 6135473"/>
              <a:gd name="connsiteY15" fmla="*/ 1570831 h 5003376"/>
              <a:gd name="connsiteX16" fmla="*/ 4457706 w 6135473"/>
              <a:gd name="connsiteY16" fmla="*/ 1642946 h 5003376"/>
              <a:gd name="connsiteX17" fmla="*/ 4578652 w 6135473"/>
              <a:gd name="connsiteY17" fmla="*/ 2095319 h 5003376"/>
              <a:gd name="connsiteX18" fmla="*/ 4587291 w 6135473"/>
              <a:gd name="connsiteY18" fmla="*/ 2238083 h 5003376"/>
              <a:gd name="connsiteX19" fmla="*/ 4683244 w 6135473"/>
              <a:gd name="connsiteY19" fmla="*/ 2298669 h 5003376"/>
              <a:gd name="connsiteX20" fmla="*/ 4887078 w 6135473"/>
              <a:gd name="connsiteY20" fmla="*/ 2390928 h 5003376"/>
              <a:gd name="connsiteX21" fmla="*/ 5269241 w 6135473"/>
              <a:gd name="connsiteY21" fmla="*/ 2461650 h 5003376"/>
              <a:gd name="connsiteX22" fmla="*/ 5298804 w 6135473"/>
              <a:gd name="connsiteY22" fmla="*/ 2462463 h 5003376"/>
              <a:gd name="connsiteX23" fmla="*/ 5714600 w 6135473"/>
              <a:gd name="connsiteY23" fmla="*/ 2420643 h 5003376"/>
              <a:gd name="connsiteX24" fmla="*/ 6135473 w 6135473"/>
              <a:gd name="connsiteY24" fmla="*/ 2237440 h 5003376"/>
              <a:gd name="connsiteX25" fmla="*/ 6112399 w 6135473"/>
              <a:gd name="connsiteY25" fmla="*/ 2879990 h 5003376"/>
              <a:gd name="connsiteX26" fmla="*/ 5705858 w 6135473"/>
              <a:gd name="connsiteY26" fmla="*/ 2664095 h 5003376"/>
              <a:gd name="connsiteX27" fmla="*/ 5294128 w 6135473"/>
              <a:gd name="connsiteY27" fmla="*/ 2592684 h 5003376"/>
              <a:gd name="connsiteX28" fmla="*/ 5264587 w 6135473"/>
              <a:gd name="connsiteY28" fmla="*/ 2591251 h 5003376"/>
              <a:gd name="connsiteX29" fmla="*/ 4878336 w 6135473"/>
              <a:gd name="connsiteY29" fmla="*/ 2634380 h 5003376"/>
              <a:gd name="connsiteX30" fmla="*/ 4668406 w 6135473"/>
              <a:gd name="connsiteY30" fmla="*/ 2711905 h 5003376"/>
              <a:gd name="connsiteX31" fmla="*/ 4562804 w 6135473"/>
              <a:gd name="connsiteY31" fmla="*/ 2769412 h 5003376"/>
              <a:gd name="connsiteX32" fmla="*/ 4482236 w 6135473"/>
              <a:gd name="connsiteY32" fmla="*/ 2827415 h 5003376"/>
              <a:gd name="connsiteX33" fmla="*/ 4479870 w 6135473"/>
              <a:gd name="connsiteY33" fmla="*/ 2834404 h 5003376"/>
              <a:gd name="connsiteX34" fmla="*/ 3653054 w 6135473"/>
              <a:gd name="connsiteY34" fmla="*/ 3692564 h 5003376"/>
              <a:gd name="connsiteX35" fmla="*/ 2461596 w 6135473"/>
              <a:gd name="connsiteY35" fmla="*/ 3714728 h 5003376"/>
              <a:gd name="connsiteX36" fmla="*/ 2373761 w 6135473"/>
              <a:gd name="connsiteY36" fmla="*/ 3675313 h 5003376"/>
              <a:gd name="connsiteX37" fmla="*/ 2392424 w 6135473"/>
              <a:gd name="connsiteY37" fmla="*/ 3690119 h 5003376"/>
              <a:gd name="connsiteX38" fmla="*/ 1977514 w 6135473"/>
              <a:gd name="connsiteY38" fmla="*/ 3889459 h 5003376"/>
              <a:gd name="connsiteX39" fmla="*/ 1675870 w 6135473"/>
              <a:gd name="connsiteY39" fmla="*/ 4178651 h 5003376"/>
              <a:gd name="connsiteX40" fmla="*/ 1657200 w 6135473"/>
              <a:gd name="connsiteY40" fmla="*/ 4201589 h 5003376"/>
              <a:gd name="connsiteX41" fmla="*/ 1462894 w 6135473"/>
              <a:gd name="connsiteY41" fmla="*/ 4538182 h 5003376"/>
              <a:gd name="connsiteX42" fmla="*/ 1400838 w 6135473"/>
              <a:gd name="connsiteY42" fmla="*/ 4753195 h 5003376"/>
              <a:gd name="connsiteX43" fmla="*/ 1383115 w 6135473"/>
              <a:gd name="connsiteY43" fmla="*/ 5003376 h 5003376"/>
              <a:gd name="connsiteX44" fmla="*/ 837203 w 6135473"/>
              <a:gd name="connsiteY44" fmla="*/ 4570313 h 5003376"/>
              <a:gd name="connsiteX45" fmla="*/ 1076888 w 6135473"/>
              <a:gd name="connsiteY45" fmla="*/ 4496211 h 5003376"/>
              <a:gd name="connsiteX46" fmla="*/ 1272044 w 6135473"/>
              <a:gd name="connsiteY46" fmla="*/ 4386784 h 5003376"/>
              <a:gd name="connsiteX47" fmla="*/ 1555600 w 6135473"/>
              <a:gd name="connsiteY47" fmla="*/ 4120992 h 5003376"/>
              <a:gd name="connsiteX48" fmla="*/ 1573785 w 6135473"/>
              <a:gd name="connsiteY48" fmla="*/ 4097669 h 5003376"/>
              <a:gd name="connsiteX49" fmla="*/ 1786664 w 6135473"/>
              <a:gd name="connsiteY49" fmla="*/ 3738061 h 5003376"/>
              <a:gd name="connsiteX50" fmla="*/ 1878440 w 6135473"/>
              <a:gd name="connsiteY50" fmla="*/ 3415443 h 5003376"/>
              <a:gd name="connsiteX51" fmla="*/ 1886323 w 6135473"/>
              <a:gd name="connsiteY51" fmla="*/ 3319532 h 5003376"/>
              <a:gd name="connsiteX52" fmla="*/ 1852705 w 6135473"/>
              <a:gd name="connsiteY52" fmla="*/ 3284314 h 5003376"/>
              <a:gd name="connsiteX53" fmla="*/ 1603436 w 6135473"/>
              <a:gd name="connsiteY53" fmla="*/ 2887913 h 5003376"/>
              <a:gd name="connsiteX54" fmla="*/ 1549684 w 6135473"/>
              <a:gd name="connsiteY54" fmla="*/ 2745473 h 5003376"/>
              <a:gd name="connsiteX55" fmla="*/ 1449096 w 6135473"/>
              <a:gd name="connsiteY55" fmla="*/ 2686901 h 5003376"/>
              <a:gd name="connsiteX56" fmla="*/ 1242082 w 6135473"/>
              <a:gd name="connsiteY56" fmla="*/ 2602017 h 5003376"/>
              <a:gd name="connsiteX57" fmla="*/ 857628 w 6135473"/>
              <a:gd name="connsiteY57" fmla="*/ 2545054 h 5003376"/>
              <a:gd name="connsiteX58" fmla="*/ 828055 w 6135473"/>
              <a:gd name="connsiteY58" fmla="*/ 2545303 h 5003376"/>
              <a:gd name="connsiteX59" fmla="*/ 414028 w 6135473"/>
              <a:gd name="connsiteY59" fmla="*/ 2602017 h 5003376"/>
              <a:gd name="connsiteX60" fmla="*/ 0 w 6135473"/>
              <a:gd name="connsiteY60" fmla="*/ 2800205 h 5003376"/>
              <a:gd name="connsiteX61" fmla="*/ 0 w 6135473"/>
              <a:gd name="connsiteY61" fmla="*/ 2157241 h 5003376"/>
              <a:gd name="connsiteX62" fmla="*/ 414027 w 6135473"/>
              <a:gd name="connsiteY62" fmla="*/ 2358407 h 5003376"/>
              <a:gd name="connsiteX63" fmla="*/ 828055 w 6135473"/>
              <a:gd name="connsiteY63" fmla="*/ 2414997 h 5003376"/>
              <a:gd name="connsiteX64" fmla="*/ 857628 w 6135473"/>
              <a:gd name="connsiteY64" fmla="*/ 2415370 h 5003376"/>
              <a:gd name="connsiteX65" fmla="*/ 1242082 w 6135473"/>
              <a:gd name="connsiteY65" fmla="*/ 2358408 h 5003376"/>
              <a:gd name="connsiteX66" fmla="*/ 1449096 w 6135473"/>
              <a:gd name="connsiteY66" fmla="*/ 2273399 h 5003376"/>
              <a:gd name="connsiteX67" fmla="*/ 1474228 w 6135473"/>
              <a:gd name="connsiteY67" fmla="*/ 2258519 h 5003376"/>
              <a:gd name="connsiteX68" fmla="*/ 1478971 w 6135473"/>
              <a:gd name="connsiteY68" fmla="*/ 2132525 h 5003376"/>
              <a:gd name="connsiteX69" fmla="*/ 2408088 w 6135473"/>
              <a:gd name="connsiteY69" fmla="*/ 838295 h 50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135473" h="5003376">
                <a:moveTo>
                  <a:pt x="2408088" y="838295"/>
                </a:moveTo>
                <a:cubicBezTo>
                  <a:pt x="2999226" y="580454"/>
                  <a:pt x="3663186" y="718636"/>
                  <a:pt x="4103256" y="1136359"/>
                </a:cubicBezTo>
                <a:lnTo>
                  <a:pt x="4149936" y="1185260"/>
                </a:lnTo>
                <a:lnTo>
                  <a:pt x="4197429" y="1162426"/>
                </a:lnTo>
                <a:cubicBezTo>
                  <a:pt x="4230237" y="1144559"/>
                  <a:pt x="4261295" y="1125334"/>
                  <a:pt x="4290908" y="1104284"/>
                </a:cubicBezTo>
                <a:cubicBezTo>
                  <a:pt x="4402053" y="1029387"/>
                  <a:pt x="4495199" y="940349"/>
                  <a:pt x="4575102" y="838649"/>
                </a:cubicBezTo>
                <a:cubicBezTo>
                  <a:pt x="4581193" y="830898"/>
                  <a:pt x="4587181" y="823066"/>
                  <a:pt x="4593169" y="815235"/>
                </a:cubicBezTo>
                <a:cubicBezTo>
                  <a:pt x="4675606" y="705496"/>
                  <a:pt x="4746511" y="586572"/>
                  <a:pt x="4802485" y="453159"/>
                </a:cubicBezTo>
                <a:cubicBezTo>
                  <a:pt x="4854821" y="319770"/>
                  <a:pt x="4895522" y="177117"/>
                  <a:pt x="4895870" y="0"/>
                </a:cubicBezTo>
                <a:lnTo>
                  <a:pt x="5422737" y="413949"/>
                </a:lnTo>
                <a:cubicBezTo>
                  <a:pt x="5248394" y="454361"/>
                  <a:pt x="5121762" y="529501"/>
                  <a:pt x="5002106" y="609998"/>
                </a:cubicBezTo>
                <a:cubicBezTo>
                  <a:pt x="4885829" y="696031"/>
                  <a:pt x="4787061" y="793064"/>
                  <a:pt x="4699947" y="899127"/>
                </a:cubicBezTo>
                <a:cubicBezTo>
                  <a:pt x="4693653" y="906719"/>
                  <a:pt x="4687461" y="914390"/>
                  <a:pt x="4681371" y="922142"/>
                </a:cubicBezTo>
                <a:cubicBezTo>
                  <a:pt x="4601468" y="1023841"/>
                  <a:pt x="4536999" y="1135411"/>
                  <a:pt x="4490530" y="1261123"/>
                </a:cubicBezTo>
                <a:cubicBezTo>
                  <a:pt x="4466082" y="1330547"/>
                  <a:pt x="4445211" y="1400024"/>
                  <a:pt x="4432295" y="1478634"/>
                </a:cubicBezTo>
                <a:lnTo>
                  <a:pt x="4421818" y="1570831"/>
                </a:lnTo>
                <a:lnTo>
                  <a:pt x="4457706" y="1642946"/>
                </a:lnTo>
                <a:cubicBezTo>
                  <a:pt x="4522166" y="1790731"/>
                  <a:pt x="4561875" y="1943067"/>
                  <a:pt x="4578652" y="2095319"/>
                </a:cubicBezTo>
                <a:lnTo>
                  <a:pt x="4587291" y="2238083"/>
                </a:lnTo>
                <a:lnTo>
                  <a:pt x="4683244" y="2298669"/>
                </a:lnTo>
                <a:cubicBezTo>
                  <a:pt x="4751674" y="2337883"/>
                  <a:pt x="4818137" y="2368707"/>
                  <a:pt x="4887078" y="2390928"/>
                </a:cubicBezTo>
                <a:cubicBezTo>
                  <a:pt x="5013140" y="2434944"/>
                  <a:pt x="5139990" y="2457008"/>
                  <a:pt x="5269241" y="2461650"/>
                </a:cubicBezTo>
                <a:cubicBezTo>
                  <a:pt x="5279092" y="2462003"/>
                  <a:pt x="5288948" y="2462233"/>
                  <a:pt x="5298804" y="2462463"/>
                </a:cubicBezTo>
                <a:cubicBezTo>
                  <a:pt x="5436038" y="2464534"/>
                  <a:pt x="5573880" y="2452471"/>
                  <a:pt x="5714600" y="2420643"/>
                </a:cubicBezTo>
                <a:cubicBezTo>
                  <a:pt x="5853153" y="2386004"/>
                  <a:pt x="5992316" y="2337108"/>
                  <a:pt x="6135473" y="2237440"/>
                </a:cubicBezTo>
                <a:lnTo>
                  <a:pt x="6112399" y="2879990"/>
                </a:lnTo>
                <a:cubicBezTo>
                  <a:pt x="5976863" y="2767459"/>
                  <a:pt x="5841463" y="2711558"/>
                  <a:pt x="5705858" y="2664095"/>
                </a:cubicBezTo>
                <a:cubicBezTo>
                  <a:pt x="5567778" y="2622379"/>
                  <a:pt x="5431157" y="2600461"/>
                  <a:pt x="5294128" y="2592684"/>
                </a:cubicBezTo>
                <a:cubicBezTo>
                  <a:pt x="5284285" y="2592083"/>
                  <a:pt x="5274438" y="2591605"/>
                  <a:pt x="5264587" y="2591251"/>
                </a:cubicBezTo>
                <a:cubicBezTo>
                  <a:pt x="5135336" y="2586610"/>
                  <a:pt x="5007230" y="2599519"/>
                  <a:pt x="4878336" y="2634380"/>
                </a:cubicBezTo>
                <a:cubicBezTo>
                  <a:pt x="4807871" y="2654575"/>
                  <a:pt x="4739476" y="2677576"/>
                  <a:pt x="4668406" y="2711905"/>
                </a:cubicBezTo>
                <a:cubicBezTo>
                  <a:pt x="4632919" y="2729071"/>
                  <a:pt x="4597924" y="2747653"/>
                  <a:pt x="4562804" y="2769412"/>
                </a:cubicBezTo>
                <a:lnTo>
                  <a:pt x="4482236" y="2827415"/>
                </a:lnTo>
                <a:lnTo>
                  <a:pt x="4479870" y="2834404"/>
                </a:lnTo>
                <a:cubicBezTo>
                  <a:pt x="4334257" y="3205312"/>
                  <a:pt x="4047147" y="3520670"/>
                  <a:pt x="3653054" y="3692564"/>
                </a:cubicBezTo>
                <a:cubicBezTo>
                  <a:pt x="3258961" y="3864458"/>
                  <a:pt x="2832504" y="3860342"/>
                  <a:pt x="2461596" y="3714728"/>
                </a:cubicBezTo>
                <a:lnTo>
                  <a:pt x="2373761" y="3675313"/>
                </a:lnTo>
                <a:lnTo>
                  <a:pt x="2392424" y="3690119"/>
                </a:lnTo>
                <a:cubicBezTo>
                  <a:pt x="2221442" y="3732530"/>
                  <a:pt x="2096142" y="3808411"/>
                  <a:pt x="1977514" y="3889459"/>
                </a:cubicBezTo>
                <a:cubicBezTo>
                  <a:pt x="1862047" y="3975909"/>
                  <a:pt x="1763386" y="4072923"/>
                  <a:pt x="1675870" y="4178651"/>
                </a:cubicBezTo>
                <a:cubicBezTo>
                  <a:pt x="1669550" y="4186220"/>
                  <a:pt x="1663326" y="4193866"/>
                  <a:pt x="1657200" y="4201589"/>
                </a:cubicBezTo>
                <a:cubicBezTo>
                  <a:pt x="1576821" y="4302913"/>
                  <a:pt x="1511253" y="4413722"/>
                  <a:pt x="1462894" y="4538182"/>
                </a:cubicBezTo>
                <a:cubicBezTo>
                  <a:pt x="1437373" y="4606897"/>
                  <a:pt x="1415338" y="4675610"/>
                  <a:pt x="1400838" y="4753195"/>
                </a:cubicBezTo>
                <a:cubicBezTo>
                  <a:pt x="1386400" y="4830702"/>
                  <a:pt x="1377684" y="4909981"/>
                  <a:pt x="1383115" y="5003376"/>
                </a:cubicBezTo>
                <a:lnTo>
                  <a:pt x="837203" y="4570313"/>
                </a:lnTo>
                <a:cubicBezTo>
                  <a:pt x="931621" y="4556126"/>
                  <a:pt x="1004698" y="4527905"/>
                  <a:pt x="1076888" y="4496211"/>
                </a:cubicBezTo>
                <a:cubicBezTo>
                  <a:pt x="1149041" y="4464362"/>
                  <a:pt x="1213271" y="4429122"/>
                  <a:pt x="1272044" y="4386784"/>
                </a:cubicBezTo>
                <a:cubicBezTo>
                  <a:pt x="1382237" y="4311376"/>
                  <a:pt x="1475222" y="4222316"/>
                  <a:pt x="1555600" y="4120992"/>
                </a:cubicBezTo>
                <a:cubicBezTo>
                  <a:pt x="1561727" y="4113269"/>
                  <a:pt x="1567756" y="4105469"/>
                  <a:pt x="1573785" y="4097669"/>
                </a:cubicBezTo>
                <a:cubicBezTo>
                  <a:pt x="1656829" y="3988392"/>
                  <a:pt x="1728850" y="3870247"/>
                  <a:pt x="1786664" y="3738061"/>
                </a:cubicBezTo>
                <a:cubicBezTo>
                  <a:pt x="1827363" y="3638982"/>
                  <a:pt x="1861807" y="3534870"/>
                  <a:pt x="1878440" y="3415443"/>
                </a:cubicBezTo>
                <a:lnTo>
                  <a:pt x="1886323" y="3319532"/>
                </a:lnTo>
                <a:lnTo>
                  <a:pt x="1852705" y="3284314"/>
                </a:lnTo>
                <a:cubicBezTo>
                  <a:pt x="1752531" y="3168438"/>
                  <a:pt x="1667896" y="3035697"/>
                  <a:pt x="1603436" y="2887913"/>
                </a:cubicBezTo>
                <a:lnTo>
                  <a:pt x="1549684" y="2745473"/>
                </a:lnTo>
                <a:lnTo>
                  <a:pt x="1449096" y="2686901"/>
                </a:lnTo>
                <a:cubicBezTo>
                  <a:pt x="1379303" y="2650168"/>
                  <a:pt x="1311777" y="2621749"/>
                  <a:pt x="1242082" y="2602017"/>
                </a:cubicBezTo>
                <a:cubicBezTo>
                  <a:pt x="1114522" y="2562553"/>
                  <a:pt x="986963" y="2545055"/>
                  <a:pt x="857628" y="2545054"/>
                </a:cubicBezTo>
                <a:cubicBezTo>
                  <a:pt x="847771" y="2545055"/>
                  <a:pt x="837913" y="2545179"/>
                  <a:pt x="828055" y="2545303"/>
                </a:cubicBezTo>
                <a:cubicBezTo>
                  <a:pt x="690834" y="2548157"/>
                  <a:pt x="553515" y="2565159"/>
                  <a:pt x="414028" y="2602017"/>
                </a:cubicBezTo>
                <a:cubicBezTo>
                  <a:pt x="276807" y="2641605"/>
                  <a:pt x="139488" y="2695464"/>
                  <a:pt x="0" y="2800205"/>
                </a:cubicBezTo>
                <a:lnTo>
                  <a:pt x="0" y="2157241"/>
                </a:lnTo>
                <a:cubicBezTo>
                  <a:pt x="139488" y="2264836"/>
                  <a:pt x="276807" y="2315841"/>
                  <a:pt x="414027" y="2358407"/>
                </a:cubicBezTo>
                <a:cubicBezTo>
                  <a:pt x="553515" y="2395141"/>
                  <a:pt x="690834" y="2412143"/>
                  <a:pt x="828055" y="2414997"/>
                </a:cubicBezTo>
                <a:cubicBezTo>
                  <a:pt x="837913" y="2415245"/>
                  <a:pt x="847771" y="2415370"/>
                  <a:pt x="857628" y="2415370"/>
                </a:cubicBezTo>
                <a:cubicBezTo>
                  <a:pt x="986963" y="2415370"/>
                  <a:pt x="1114523" y="2397871"/>
                  <a:pt x="1242082" y="2358408"/>
                </a:cubicBezTo>
                <a:cubicBezTo>
                  <a:pt x="1311777" y="2335697"/>
                  <a:pt x="1379303" y="2310256"/>
                  <a:pt x="1449096" y="2273399"/>
                </a:cubicBezTo>
                <a:lnTo>
                  <a:pt x="1474228" y="2258519"/>
                </a:lnTo>
                <a:lnTo>
                  <a:pt x="1478971" y="2132525"/>
                </a:lnTo>
                <a:cubicBezTo>
                  <a:pt x="1526597" y="1582240"/>
                  <a:pt x="1866210" y="1074649"/>
                  <a:pt x="2408088" y="838295"/>
                </a:cubicBezTo>
                <a:close/>
              </a:path>
            </a:pathLst>
          </a:custGeom>
          <a:solidFill>
            <a:srgbClr val="1F8297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68050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68049" y="6356350"/>
            <a:ext cx="371475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2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8702" y="1000479"/>
            <a:ext cx="2471737" cy="234315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UTM Alexander" panose="0204060305050602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7728" y="1000479"/>
            <a:ext cx="2471737" cy="234315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48702" y="3589365"/>
            <a:ext cx="2471737" cy="234315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77728" y="3589365"/>
            <a:ext cx="2471737" cy="234315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5826" y="1000479"/>
            <a:ext cx="2757488" cy="786166"/>
          </a:xfrm>
          <a:prstGeom prst="rect">
            <a:avLst/>
          </a:prstGeom>
          <a:solidFill>
            <a:srgbClr val="47C1D9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Tw Cen MT" panose="020B0602020104020603" pitchFamily="34" charset="0"/>
              </a:rPr>
              <a:t>01</a:t>
            </a:r>
            <a:endParaRPr lang="en-US" sz="4000" b="1">
              <a:latin typeface="Tw Cen MT" panose="020B06020201040206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34852" y="1000479"/>
            <a:ext cx="2757488" cy="786166"/>
          </a:xfrm>
          <a:prstGeom prst="rect">
            <a:avLst/>
          </a:prstGeom>
          <a:solidFill>
            <a:srgbClr val="47C1D9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Tw Cen MT" panose="020B0602020104020603" pitchFamily="34" charset="0"/>
              </a:rPr>
              <a:t>02</a:t>
            </a:r>
            <a:endParaRPr lang="en-US" sz="4000" b="1"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5826" y="3589365"/>
            <a:ext cx="2757488" cy="786166"/>
          </a:xfrm>
          <a:prstGeom prst="rect">
            <a:avLst/>
          </a:prstGeom>
          <a:solidFill>
            <a:srgbClr val="47C1D9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Tw Cen MT" panose="020B0602020104020603" pitchFamily="34" charset="0"/>
              </a:rPr>
              <a:t>03</a:t>
            </a:r>
            <a:endParaRPr lang="en-US" sz="4000" b="1">
              <a:latin typeface="Tw Cen MT" panose="020B06020201040206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3497" y="3580356"/>
            <a:ext cx="2757488" cy="786166"/>
          </a:xfrm>
          <a:prstGeom prst="rect">
            <a:avLst/>
          </a:prstGeom>
          <a:solidFill>
            <a:srgbClr val="47C1D9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Tw Cen MT" panose="020B0602020104020603" pitchFamily="34" charset="0"/>
              </a:rPr>
              <a:t>04</a:t>
            </a:r>
            <a:endParaRPr lang="en-US" sz="4000" b="1">
              <a:latin typeface="Tw Cen MT" panose="020B06020201040206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5691" y="2912742"/>
            <a:ext cx="27719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smtClean="0">
                <a:solidFill>
                  <a:schemeClr val="bg1"/>
                </a:solidFill>
                <a:latin typeface="UTM Alexander" panose="02040603050506020204" pitchFamily="18" charset="0"/>
              </a:rPr>
              <a:t>Contents</a:t>
            </a:r>
            <a:endParaRPr lang="en-US" sz="4500" b="1">
              <a:solidFill>
                <a:schemeClr val="bg1"/>
              </a:solidFill>
              <a:latin typeface="UTM Alexander" panose="02040603050506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5469" y="2106271"/>
            <a:ext cx="2498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UTM Alexander" panose="02040603050506020204" pitchFamily="18" charset="0"/>
              </a:rPr>
              <a:t>Overview </a:t>
            </a:r>
            <a:r>
              <a:rPr lang="en-US" sz="2000" b="1">
                <a:latin typeface="UTM Alexander" panose="02040603050506020204" pitchFamily="18" charset="0"/>
              </a:rPr>
              <a:t>Introduction</a:t>
            </a:r>
            <a:endParaRPr lang="en-US" sz="2000" b="1" smtClean="0">
              <a:solidFill>
                <a:schemeClr val="tx1"/>
              </a:solidFill>
              <a:latin typeface="UTM Alexander" panose="02040603050506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63140" y="2365082"/>
            <a:ext cx="24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UTM Alexander" panose="02040603050506020204" pitchFamily="18" charset="0"/>
              </a:rPr>
              <a:t>System </a:t>
            </a:r>
            <a:r>
              <a:rPr lang="en-US" sz="2000" b="1" smtClean="0">
                <a:latin typeface="UTM Alexander" panose="02040603050506020204" pitchFamily="18" charset="0"/>
              </a:rPr>
              <a:t>Model</a:t>
            </a:r>
            <a:endParaRPr lang="en-US" sz="2000" b="1" smtClean="0">
              <a:solidFill>
                <a:schemeClr val="tx1"/>
              </a:solidFill>
              <a:latin typeface="UTM Alexander" panose="02040603050506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5469" y="4893023"/>
            <a:ext cx="24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UTM Alexander" panose="02040603050506020204" pitchFamily="18" charset="0"/>
              </a:rPr>
              <a:t>Implementation</a:t>
            </a:r>
            <a:endParaRPr lang="en-US" sz="2000" b="1" smtClean="0">
              <a:solidFill>
                <a:schemeClr val="tx1"/>
              </a:solidFill>
              <a:latin typeface="UTM Alexander" panose="02040603050506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79159" y="4893023"/>
            <a:ext cx="24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UTM Alexander" panose="02040603050506020204" pitchFamily="18" charset="0"/>
              </a:rPr>
              <a:t>Result, </a:t>
            </a:r>
            <a:r>
              <a:rPr lang="en-US" sz="2000" b="1" smtClean="0">
                <a:latin typeface="UTM Alexander" panose="02040603050506020204" pitchFamily="18" charset="0"/>
              </a:rPr>
              <a:t>D</a:t>
            </a:r>
            <a:r>
              <a:rPr lang="en-US" sz="2000" b="1" smtClean="0">
                <a:latin typeface="UTM Alexander" panose="02040603050506020204" pitchFamily="18" charset="0"/>
              </a:rPr>
              <a:t>evelopment</a:t>
            </a:r>
            <a:endParaRPr lang="en-US" sz="2000" smtClean="0">
              <a:solidFill>
                <a:schemeClr val="tx1"/>
              </a:solidFill>
              <a:latin typeface="UTM Alexander" panose="0204060305050602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424474" y="0"/>
            <a:ext cx="10767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ea typeface="Adobe Gothic Std B" panose="020B0800000000000000" pitchFamily="34" charset="-128"/>
                <a:cs typeface="Arial" pitchFamily="34" charset="0"/>
              </a:rPr>
              <a:t> </a:t>
            </a:r>
            <a:r>
              <a:rPr lang="en-US" sz="2400" b="1" smtClean="0">
                <a:solidFill>
                  <a:srgbClr val="C0000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THE UNIVERSITY OF DANANG</a:t>
            </a:r>
          </a:p>
          <a:p>
            <a:pPr lvl="0" algn="ctr">
              <a:buClr>
                <a:srgbClr val="000000"/>
              </a:buClr>
              <a:buSzPts val="2000"/>
            </a:pPr>
            <a:r>
              <a:rPr lang="en-US" sz="2400" b="1">
                <a:solidFill>
                  <a:srgbClr val="F8961E"/>
                </a:solidFill>
                <a:ea typeface="Calibri"/>
                <a:cs typeface="Calibri"/>
                <a:sym typeface="Calibri"/>
              </a:rPr>
              <a:t>Vietnam - Korea University of Information and Communication Technology</a:t>
            </a:r>
            <a:endParaRPr lang="en-US" sz="1600">
              <a:solidFill>
                <a:srgbClr val="F896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0" y="785803"/>
            <a:ext cx="4068000" cy="3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71936" y="785803"/>
            <a:ext cx="4068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43882" y="785803"/>
            <a:ext cx="4050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68050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68049" y="6356350"/>
            <a:ext cx="371475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3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9350" y="3304114"/>
            <a:ext cx="5990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/>
              <a:t>OVERVIEW INTRODUCTION</a:t>
            </a:r>
            <a:endParaRPr lang="en-US" sz="4000" b="1"/>
          </a:p>
        </p:txBody>
      </p:sp>
      <p:pic>
        <p:nvPicPr>
          <p:cNvPr id="12" name="Picture 2" descr="Introduction Icons – Free Vector Download, PNG, SVG,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7" y="1349428"/>
            <a:ext cx="4531529" cy="45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86371" y="3257556"/>
            <a:ext cx="5965200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905" y="3881446"/>
            <a:ext cx="5965200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44651" y="2488352"/>
            <a:ext cx="729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smtClean="0"/>
              <a:t>01</a:t>
            </a:r>
            <a:endParaRPr lang="en-US" sz="4200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424474" y="0"/>
            <a:ext cx="10767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ea typeface="Adobe Gothic Std B" panose="020B0800000000000000" pitchFamily="34" charset="-128"/>
                <a:cs typeface="Arial" pitchFamily="34" charset="0"/>
              </a:rPr>
              <a:t> </a:t>
            </a:r>
            <a:r>
              <a:rPr lang="en-US" sz="2400" b="1" smtClean="0">
                <a:solidFill>
                  <a:srgbClr val="C0000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THE UNIVERSITY OF DANANG</a:t>
            </a:r>
          </a:p>
          <a:p>
            <a:pPr lvl="0" algn="ctr">
              <a:buClr>
                <a:srgbClr val="000000"/>
              </a:buClr>
              <a:buSzPts val="2000"/>
            </a:pPr>
            <a:r>
              <a:rPr lang="en-US" sz="2400" b="1">
                <a:solidFill>
                  <a:srgbClr val="F8961E"/>
                </a:solidFill>
                <a:ea typeface="Calibri"/>
                <a:cs typeface="Calibri"/>
                <a:sym typeface="Calibri"/>
              </a:rPr>
              <a:t>Vietnam - Korea University of Information and Communication Technology</a:t>
            </a:r>
            <a:endParaRPr lang="en-US" sz="1600">
              <a:solidFill>
                <a:srgbClr val="F896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" y="785803"/>
            <a:ext cx="4068000" cy="3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71936" y="785803"/>
            <a:ext cx="4068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43882" y="785803"/>
            <a:ext cx="4050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68050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68049" y="6356350"/>
            <a:ext cx="371475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4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4743451" y="172576"/>
            <a:ext cx="3057524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latin typeface="UTM Alexander" panose="02040603050506020204" pitchFamily="18" charset="0"/>
              </a:rPr>
              <a:t>OVERVIEW</a:t>
            </a:r>
            <a:endParaRPr lang="en-US" sz="2200" b="1">
              <a:latin typeface="UTM Alexander" panose="02040603050506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4983" y="1129804"/>
            <a:ext cx="124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7961E"/>
                </a:solidFill>
              </a:rPr>
              <a:t>Reason</a:t>
            </a:r>
            <a:r>
              <a:rPr lang="en-US" sz="2200" b="1" smtClean="0">
                <a:solidFill>
                  <a:srgbClr val="F7961E"/>
                </a:solidFill>
              </a:rPr>
              <a:t>:</a:t>
            </a:r>
            <a:endParaRPr lang="en-US" sz="2200" b="1">
              <a:solidFill>
                <a:srgbClr val="F7961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7568" y="1524797"/>
            <a:ext cx="33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</a:rPr>
              <a:t>L</a:t>
            </a:r>
            <a:r>
              <a:rPr lang="en-US" smtClean="0">
                <a:solidFill>
                  <a:srgbClr val="C00000"/>
                </a:solidFill>
              </a:rPr>
              <a:t>imitations </a:t>
            </a:r>
            <a:r>
              <a:rPr lang="en-US">
                <a:solidFill>
                  <a:srgbClr val="C00000"/>
                </a:solidFill>
              </a:rPr>
              <a:t>of IoT technology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Energy consumption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</a:rPr>
              <a:t>LoRa technology is developed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83" y="2485617"/>
            <a:ext cx="1051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>
                <a:solidFill>
                  <a:srgbClr val="F7961E"/>
                </a:solidFill>
              </a:rPr>
              <a:t>Target: </a:t>
            </a:r>
            <a:endParaRPr lang="en-US" sz="2000" b="1">
              <a:solidFill>
                <a:srgbClr val="F7961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567" y="2916504"/>
            <a:ext cx="361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Consolidate knowledge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Build </a:t>
            </a:r>
            <a:r>
              <a:rPr lang="en-US">
                <a:solidFill>
                  <a:srgbClr val="C00000"/>
                </a:solidFill>
              </a:rPr>
              <a:t>an overview model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Apply </a:t>
            </a:r>
            <a:r>
              <a:rPr lang="en-US">
                <a:solidFill>
                  <a:srgbClr val="C00000"/>
                </a:solidFill>
              </a:rPr>
              <a:t>into </a:t>
            </a:r>
            <a:r>
              <a:rPr lang="en-US" smtClean="0">
                <a:solidFill>
                  <a:srgbClr val="C00000"/>
                </a:solidFill>
              </a:rPr>
              <a:t>reality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4983" y="3972282"/>
            <a:ext cx="3180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rgbClr val="F7961E"/>
                </a:solidFill>
              </a:rPr>
              <a:t>Implementation </a:t>
            </a:r>
            <a:r>
              <a:rPr lang="en-US" sz="2200" b="1" smtClean="0">
                <a:solidFill>
                  <a:srgbClr val="F7961E"/>
                </a:solidFill>
              </a:rPr>
              <a:t>content: </a:t>
            </a:r>
            <a:endParaRPr lang="en-US" sz="2000" b="1">
              <a:solidFill>
                <a:srgbClr val="F7961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7567" y="4403169"/>
            <a:ext cx="3189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System </a:t>
            </a:r>
            <a:r>
              <a:rPr lang="en-US">
                <a:solidFill>
                  <a:srgbClr val="C00000"/>
                </a:solidFill>
              </a:rPr>
              <a:t>model design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</a:rPr>
              <a:t>Design and build apps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</a:rPr>
              <a:t>PCB </a:t>
            </a:r>
            <a:r>
              <a:rPr lang="en-US" smtClean="0">
                <a:solidFill>
                  <a:srgbClr val="C00000"/>
                </a:solidFill>
              </a:rPr>
              <a:t>design</a:t>
            </a:r>
            <a:endParaRPr lang="en-US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Embedded </a:t>
            </a:r>
            <a:r>
              <a:rPr lang="en-US">
                <a:solidFill>
                  <a:srgbClr val="C00000"/>
                </a:solidFill>
              </a:rPr>
              <a:t>programming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C00000"/>
                </a:solidFill>
              </a:rPr>
              <a:t>Test</a:t>
            </a:r>
            <a:r>
              <a:rPr lang="en-US">
                <a:solidFill>
                  <a:srgbClr val="C00000"/>
                </a:solidFill>
              </a:rPr>
              <a:t>, evaluate</a:t>
            </a:r>
          </a:p>
        </p:txBody>
      </p:sp>
      <p:pic>
        <p:nvPicPr>
          <p:cNvPr id="18" name="Picture 17" descr="Xem ảnh nguồ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40" y="1407327"/>
            <a:ext cx="5675098" cy="4196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2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68050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68049" y="6356350"/>
            <a:ext cx="371475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5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3040" y="3289826"/>
            <a:ext cx="6919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/>
              <a:t>THEORY AND SYSTEM </a:t>
            </a:r>
            <a:r>
              <a:rPr lang="en-US" sz="4000" b="1"/>
              <a:t>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2147" y="3257556"/>
            <a:ext cx="6120000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81669" y="3867158"/>
            <a:ext cx="6120000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16104" y="2488352"/>
            <a:ext cx="729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smtClean="0"/>
              <a:t>02</a:t>
            </a:r>
            <a:endParaRPr lang="en-US" sz="4200" b="1"/>
          </a:p>
        </p:txBody>
      </p:sp>
      <p:pic>
        <p:nvPicPr>
          <p:cNvPr id="21" name="Picture 2" descr="Business process, implementation project, project development, project  management, workflow planning icon -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8" y="1500196"/>
            <a:ext cx="4458491" cy="4458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24474" y="0"/>
            <a:ext cx="10767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ea typeface="Adobe Gothic Std B" panose="020B0800000000000000" pitchFamily="34" charset="-128"/>
                <a:cs typeface="Arial" pitchFamily="34" charset="0"/>
              </a:rPr>
              <a:t> </a:t>
            </a:r>
            <a:r>
              <a:rPr lang="en-US" sz="2400" b="1" smtClean="0">
                <a:solidFill>
                  <a:srgbClr val="C0000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THE UNIVERSITY OF DANANG</a:t>
            </a:r>
          </a:p>
          <a:p>
            <a:pPr lvl="0" algn="ctr">
              <a:buClr>
                <a:srgbClr val="000000"/>
              </a:buClr>
              <a:buSzPts val="2000"/>
            </a:pPr>
            <a:r>
              <a:rPr lang="en-US" sz="2400" b="1">
                <a:solidFill>
                  <a:srgbClr val="F8961E"/>
                </a:solidFill>
                <a:ea typeface="Calibri"/>
                <a:cs typeface="Calibri"/>
                <a:sym typeface="Calibri"/>
              </a:rPr>
              <a:t>Vietnam - Korea University of Information and Communication Technology</a:t>
            </a:r>
            <a:endParaRPr lang="en-US" sz="1600">
              <a:solidFill>
                <a:srgbClr val="F896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0" y="785803"/>
            <a:ext cx="4068000" cy="3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71936" y="785803"/>
            <a:ext cx="4068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43882" y="785803"/>
            <a:ext cx="4050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68050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68049" y="6356350"/>
            <a:ext cx="371475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6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4010190" y="130176"/>
            <a:ext cx="4557712" cy="624567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THEORY AND SYSTEM </a:t>
            </a:r>
            <a:r>
              <a:rPr lang="en-US" sz="2200" b="1">
                <a:latin typeface="UTM Alexander" panose="02040603050506020204" pitchFamily="18" charset="0"/>
              </a:rPr>
              <a:t>MODEL</a:t>
            </a:r>
          </a:p>
        </p:txBody>
      </p:sp>
      <p:pic>
        <p:nvPicPr>
          <p:cNvPr id="10" name="Picture 9" descr="Xem ảnh nguồ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1018858"/>
            <a:ext cx="4633997" cy="299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/>
          <a:srcRect t="9108"/>
          <a:stretch>
            <a:fillRect/>
          </a:stretch>
        </p:blipFill>
        <p:spPr bwMode="auto">
          <a:xfrm>
            <a:off x="6497954" y="1018858"/>
            <a:ext cx="4941570" cy="299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57212" y="4278905"/>
            <a:ext cx="48218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LoRa – Long Range Radio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Long range data transmission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Energy saving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Widely </a:t>
            </a:r>
            <a:r>
              <a:rPr lang="en-US" sz="2200" b="1">
                <a:solidFill>
                  <a:srgbClr val="C00000"/>
                </a:solidFill>
              </a:rPr>
              <a:t>used in sensor data </a:t>
            </a:r>
            <a:r>
              <a:rPr lang="en-US" sz="2200" b="1" smtClean="0">
                <a:solidFill>
                  <a:srgbClr val="C00000"/>
                </a:solidFill>
              </a:rPr>
              <a:t>collection</a:t>
            </a:r>
            <a:endParaRPr lang="en-US" sz="2200" b="1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388" y="4293018"/>
            <a:ext cx="60436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LoRaWAN - </a:t>
            </a:r>
            <a:r>
              <a:rPr lang="en-US" sz="2200" b="1" smtClean="0">
                <a:solidFill>
                  <a:srgbClr val="C00000"/>
                </a:solidFill>
              </a:rPr>
              <a:t>Long Range Wireless </a:t>
            </a:r>
            <a:r>
              <a:rPr lang="en-US" sz="2200" b="1">
                <a:solidFill>
                  <a:srgbClr val="C00000"/>
                </a:solidFill>
              </a:rPr>
              <a:t>Area Network </a:t>
            </a:r>
            <a:endParaRPr lang="en-US" sz="2200" b="1" smtClean="0">
              <a:solidFill>
                <a:srgbClr val="C00000"/>
              </a:solidFill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A system </a:t>
            </a:r>
            <a:r>
              <a:rPr lang="en-US" sz="2200" b="1">
                <a:solidFill>
                  <a:srgbClr val="C00000"/>
                </a:solidFill>
              </a:rPr>
              <a:t>architecture and communication protocol in a Lora-based network</a:t>
            </a:r>
            <a:r>
              <a:rPr lang="en-US" sz="2200" b="1" smtClean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200" b="1" smtClean="0">
                <a:solidFill>
                  <a:srgbClr val="C00000"/>
                </a:solidFill>
              </a:rPr>
              <a:t>Main ingredient: End Nodes, Gateway, Network Server, Application Server</a:t>
            </a:r>
            <a:endParaRPr lang="en-US" sz="2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68050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068049" y="6356350"/>
            <a:ext cx="371475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7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7536" y="837892"/>
            <a:ext cx="465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7961E"/>
                </a:solidFill>
              </a:rPr>
              <a:t>Lora System Model Of The Topic</a:t>
            </a:r>
            <a:endParaRPr lang="en-US" sz="2400" b="1">
              <a:solidFill>
                <a:srgbClr val="F7961E"/>
              </a:solidFill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r="545"/>
          <a:stretch/>
        </p:blipFill>
        <p:spPr bwMode="auto">
          <a:xfrm>
            <a:off x="236220" y="944245"/>
            <a:ext cx="5833110" cy="5913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Flowchart: Terminator 12"/>
          <p:cNvSpPr/>
          <p:nvPr/>
        </p:nvSpPr>
        <p:spPr>
          <a:xfrm>
            <a:off x="4010190" y="130176"/>
            <a:ext cx="4557712" cy="624567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latin typeface="UTM Alexander" panose="02040603050506020204" pitchFamily="18" charset="0"/>
              </a:rPr>
              <a:t>THEORY AND SYSTEM </a:t>
            </a:r>
            <a:r>
              <a:rPr lang="en-US" sz="2200" b="1">
                <a:latin typeface="UTM Alexander" panose="02040603050506020204" pitchFamily="18" charset="0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82969" y="1471219"/>
            <a:ext cx="483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LoRa Node: </a:t>
            </a:r>
            <a:r>
              <a:rPr lang="en-US" sz="2000" b="1">
                <a:solidFill>
                  <a:srgbClr val="002060"/>
                </a:solidFill>
              </a:rPr>
              <a:t>Collect data from sensor, modulate, encapsulate and transmit to Master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5253" y="2473193"/>
            <a:ext cx="4835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LoRa Master Node:</a:t>
            </a:r>
            <a:r>
              <a:rPr lang="en-US" sz="2000" b="1"/>
              <a:t> </a:t>
            </a:r>
            <a:r>
              <a:rPr lang="en-US" sz="2000" b="1">
                <a:solidFill>
                  <a:srgbClr val="002060"/>
                </a:solidFill>
              </a:rPr>
              <a:t>Receive data from the transmitted End Nodes, demodulate into separate data and transmit data to the Server for storage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5253" y="3879781"/>
            <a:ext cx="484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Server Network: </a:t>
            </a:r>
            <a:r>
              <a:rPr lang="en-US" sz="2000" b="1" smtClean="0">
                <a:solidFill>
                  <a:srgbClr val="002060"/>
                </a:solidFill>
              </a:rPr>
              <a:t>Use </a:t>
            </a:r>
            <a:r>
              <a:rPr lang="en-US" sz="2000" b="1">
                <a:solidFill>
                  <a:srgbClr val="002060"/>
                </a:solidFill>
              </a:rPr>
              <a:t>Firebase as database to authenticate users and store data in real 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5253" y="4949097"/>
            <a:ext cx="484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C00000"/>
                </a:solidFill>
              </a:rPr>
              <a:t>Applications:</a:t>
            </a:r>
            <a:r>
              <a:rPr lang="en-US" sz="2000" b="1" smtClean="0"/>
              <a:t> </a:t>
            </a:r>
            <a:r>
              <a:rPr lang="en-US" sz="2000" b="1">
                <a:solidFill>
                  <a:srgbClr val="002060"/>
                </a:solidFill>
              </a:rPr>
              <a:t>T</a:t>
            </a:r>
            <a:r>
              <a:rPr lang="en-US" sz="2000" b="1" smtClean="0">
                <a:solidFill>
                  <a:srgbClr val="002060"/>
                </a:solidFill>
              </a:rPr>
              <a:t>akes data of sensors stored on Firebase as input to the app for real-time rendering and graphing</a:t>
            </a:r>
            <a:endParaRPr lang="en-US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8</a:t>
            </a:fld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1670" y="3304114"/>
            <a:ext cx="5265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IMPLEMENTATION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2148" y="3257556"/>
            <a:ext cx="5243513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81670" y="3910022"/>
            <a:ext cx="5243513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01820" y="2514253"/>
            <a:ext cx="729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smtClean="0"/>
              <a:t>03</a:t>
            </a:r>
            <a:endParaRPr lang="en-US" sz="4200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424474" y="0"/>
            <a:ext cx="10767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ea typeface="Adobe Gothic Std B" panose="020B0800000000000000" pitchFamily="34" charset="-128"/>
                <a:cs typeface="Arial" pitchFamily="34" charset="0"/>
              </a:rPr>
              <a:t> </a:t>
            </a:r>
            <a:r>
              <a:rPr lang="en-US" sz="2400" b="1" smtClean="0">
                <a:solidFill>
                  <a:srgbClr val="C00000"/>
                </a:solidFill>
                <a:ea typeface="Adobe Gothic Std B" panose="020B0800000000000000" pitchFamily="34" charset="-128"/>
                <a:cs typeface="Arial" panose="020B0604020202020204" pitchFamily="34" charset="0"/>
              </a:rPr>
              <a:t>THE UNIVERSITY OF DANANG</a:t>
            </a:r>
          </a:p>
          <a:p>
            <a:pPr lvl="0" algn="ctr">
              <a:buClr>
                <a:srgbClr val="000000"/>
              </a:buClr>
              <a:buSzPts val="2000"/>
            </a:pPr>
            <a:r>
              <a:rPr lang="en-US" sz="2400" b="1">
                <a:solidFill>
                  <a:srgbClr val="F8961E"/>
                </a:solidFill>
                <a:ea typeface="Calibri"/>
                <a:cs typeface="Calibri"/>
                <a:sym typeface="Calibri"/>
              </a:rPr>
              <a:t>Vietnam - Korea University of Information and Communication Technology</a:t>
            </a:r>
            <a:endParaRPr lang="en-US" sz="1600">
              <a:solidFill>
                <a:srgbClr val="F896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" y="785803"/>
            <a:ext cx="4068000" cy="3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71936" y="785803"/>
            <a:ext cx="4068000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43882" y="785803"/>
            <a:ext cx="4050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8" y="1540546"/>
            <a:ext cx="4560425" cy="45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6575" y="6356350"/>
            <a:ext cx="371475" cy="34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77575" y="6356350"/>
            <a:ext cx="371475" cy="34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9525" y="6356350"/>
            <a:ext cx="371475" cy="342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7091" y="6356350"/>
            <a:ext cx="538161" cy="365125"/>
          </a:xfrm>
        </p:spPr>
        <p:txBody>
          <a:bodyPr/>
          <a:lstStyle/>
          <a:p>
            <a:pPr algn="ctr"/>
            <a:fld id="{D7E09F91-30F3-4762-AEB6-3342B8EDA609}" type="slidenum">
              <a:rPr lang="en-US" sz="1600" b="1" smtClean="0">
                <a:solidFill>
                  <a:schemeClr val="tx1"/>
                </a:solidFill>
              </a:rPr>
              <a:pPr algn="ctr"/>
              <a:t>9</a:t>
            </a:fld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24474" cy="754743"/>
          </a:xfrm>
          <a:prstGeom prst="rect">
            <a:avLst/>
          </a:prstGeom>
        </p:spPr>
      </p:pic>
      <p:sp>
        <p:nvSpPr>
          <p:cNvPr id="21" name="Flowchart: Terminator 20"/>
          <p:cNvSpPr/>
          <p:nvPr/>
        </p:nvSpPr>
        <p:spPr>
          <a:xfrm>
            <a:off x="4743451" y="172576"/>
            <a:ext cx="3057524" cy="759732"/>
          </a:xfrm>
          <a:prstGeom prst="flowChartTerminator">
            <a:avLst/>
          </a:prstGeom>
          <a:solidFill>
            <a:srgbClr val="1F8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UTM Alexander" panose="02040603050506020204" pitchFamily="18" charset="0"/>
              </a:rPr>
              <a:t>HARDWARE</a:t>
            </a:r>
          </a:p>
        </p:txBody>
      </p:sp>
      <p:pic>
        <p:nvPicPr>
          <p:cNvPr id="30" name="Picture 29" descr="Cảm biến nhiệt độ - độ ẩm DHT11 ( 3C1.2 ) – https://dientubachviet.com/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9" b="15551"/>
          <a:stretch/>
        </p:blipFill>
        <p:spPr bwMode="auto">
          <a:xfrm>
            <a:off x="3430531" y="1571099"/>
            <a:ext cx="1933200" cy="128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640283" y="3129019"/>
            <a:ext cx="1640881" cy="33335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ESP32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462835" y="5819301"/>
            <a:ext cx="1640881" cy="33335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Rheostat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513097" y="5819301"/>
            <a:ext cx="1640881" cy="333354"/>
          </a:xfrm>
          <a:prstGeom prst="roundRect">
            <a:avLst/>
          </a:prstGeom>
          <a:solidFill>
            <a:srgbClr val="364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Photoresistor</a:t>
            </a: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76690" y="5805013"/>
            <a:ext cx="1640881" cy="333354"/>
          </a:xfrm>
          <a:prstGeom prst="roundRect">
            <a:avLst/>
          </a:prstGeom>
          <a:solidFill>
            <a:srgbClr val="F796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LoRa Ra02</a:t>
            </a: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40283" y="5842893"/>
            <a:ext cx="1640881" cy="33335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Arduini Nano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440020" y="3129745"/>
            <a:ext cx="1787040" cy="314337"/>
          </a:xfrm>
          <a:prstGeom prst="roundRect">
            <a:avLst/>
          </a:prstGeom>
          <a:solidFill>
            <a:srgbClr val="364F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Soid Sensor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9316675" y="3111522"/>
            <a:ext cx="1898278" cy="33256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IC LM358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576690" y="3110728"/>
            <a:ext cx="1640881" cy="333354"/>
          </a:xfrm>
          <a:prstGeom prst="roundRect">
            <a:avLst/>
          </a:prstGeom>
          <a:solidFill>
            <a:srgbClr val="F796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DHT11</a:t>
            </a:r>
            <a:endParaRPr lang="en-US"/>
          </a:p>
        </p:txBody>
      </p:sp>
      <p:pic>
        <p:nvPicPr>
          <p:cNvPr id="24" name="Picture 23" descr="ESP32 WROOM ESP-32S Wifi + Bluetooth (38 Pin) - storelinhkien.com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20833" r="10834" b="20666"/>
          <a:stretch/>
        </p:blipFill>
        <p:spPr bwMode="auto">
          <a:xfrm>
            <a:off x="494123" y="1571099"/>
            <a:ext cx="1933200" cy="12859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Xem ảnh nguồ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4" y="4180265"/>
            <a:ext cx="1933199" cy="12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14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443859" y="4180264"/>
            <a:ext cx="1919872" cy="1285977"/>
          </a:xfrm>
          <a:prstGeom prst="rect">
            <a:avLst/>
          </a:prstGeom>
          <a:ln/>
        </p:spPr>
      </p:pic>
      <p:pic>
        <p:nvPicPr>
          <p:cNvPr id="27" name="Picture 26" descr="https://file.hstatic.net/1000340553/file/2574_8124656-1467202547-0-cam-bien-do-am.750x562_a8ecee1a25134161a2d5c9e83247ff02_grande.jp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b="34920"/>
          <a:stretch/>
        </p:blipFill>
        <p:spPr bwMode="auto">
          <a:xfrm>
            <a:off x="6366937" y="1571099"/>
            <a:ext cx="1933200" cy="12859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Buy Generic 20 Pcs Lm358P Lm358N Lm358 Dip-8 Chip Ic Dual Operational  Amplifier Online at Low Prices in India - Amazon.in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6308" r="53" b="8274"/>
          <a:stretch/>
        </p:blipFill>
        <p:spPr bwMode="auto">
          <a:xfrm>
            <a:off x="9303343" y="1592677"/>
            <a:ext cx="1911610" cy="12859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 descr="https://www.okystar.com/wp-content/uploads/2017/09/ldr-5516-oky0101-5.jp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t="22145" r="24554" b="22694"/>
          <a:stretch/>
        </p:blipFill>
        <p:spPr bwMode="auto">
          <a:xfrm>
            <a:off x="6380267" y="4222828"/>
            <a:ext cx="1933202" cy="1264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 descr="Biến Trở Tam Giác VR 201 -200R – Linh Kiện Giá Gốc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1" t="26272" r="21194" b="30448"/>
          <a:stretch/>
        </p:blipFill>
        <p:spPr bwMode="auto">
          <a:xfrm>
            <a:off x="9381763" y="4228657"/>
            <a:ext cx="1933202" cy="12585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43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459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Gothic Std B</vt:lpstr>
      <vt:lpstr>Arial</vt:lpstr>
      <vt:lpstr>Calibri</vt:lpstr>
      <vt:lpstr>Calibri Light</vt:lpstr>
      <vt:lpstr>SVN-Apple</vt:lpstr>
      <vt:lpstr>Tw Cen MT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128</cp:revision>
  <dcterms:created xsi:type="dcterms:W3CDTF">2022-02-16T09:09:23Z</dcterms:created>
  <dcterms:modified xsi:type="dcterms:W3CDTF">2022-12-25T22:33:10Z</dcterms:modified>
</cp:coreProperties>
</file>