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59" r:id="rId5"/>
    <p:sldId id="279" r:id="rId6"/>
    <p:sldId id="280" r:id="rId7"/>
    <p:sldId id="284" r:id="rId8"/>
    <p:sldId id="281" r:id="rId9"/>
    <p:sldId id="282" r:id="rId10"/>
    <p:sldId id="283" r:id="rId11"/>
    <p:sldId id="262" r:id="rId12"/>
    <p:sldId id="270" r:id="rId13"/>
    <p:sldId id="269" r:id="rId14"/>
    <p:sldId id="285" r:id="rId15"/>
    <p:sldId id="286" r:id="rId16"/>
    <p:sldId id="287" r:id="rId17"/>
    <p:sldId id="288" r:id="rId18"/>
    <p:sldId id="290" r:id="rId19"/>
    <p:sldId id="291" r:id="rId20"/>
    <p:sldId id="273" r:id="rId21"/>
    <p:sldId id="274" r:id="rId22"/>
    <p:sldId id="275" r:id="rId23"/>
    <p:sldId id="292" r:id="rId24"/>
    <p:sldId id="276" r:id="rId25"/>
    <p:sldId id="27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2DE86C-DB9E-490D-A308-BE1C09A6186D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04496D0-34A8-4C29-8D8E-E5846666A3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937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41087645" indent="-40592405"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9523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9047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48571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98095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1300" dirty="0"/>
              <a:t>Breadth-First Search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41087645" indent="-40592405"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9523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9047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48571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98095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8F40B062-AAB6-4DCE-875B-A809C0BAB20E}" type="datetime8">
              <a:rPr lang="en-US" sz="1300"/>
              <a:pPr/>
              <a:t>9/5/2018 3:23 PM</a:t>
            </a:fld>
            <a:endParaRPr lang="en-US" sz="1300" dirty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41087645" indent="-40592405"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9523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9047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48571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98095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159989FD-5446-4402-9365-6D710B611C1A}" type="slidenum">
              <a:rPr lang="en-US" sz="1300"/>
              <a:pPr/>
              <a:t>18</a:t>
            </a:fld>
            <a:endParaRPr lang="en-US" sz="1300" dirty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0BE9-21E2-486A-8365-50AA9EB4D08E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0B3C-FFF5-48DF-9C1B-40CB85D46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55666D22-3D0C-4932-BC2A-CE729EC0A66A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27652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(cont.)</a:t>
            </a:r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r>
              <a:rPr lang="en-US" sz="2000" dirty="0" smtClean="0"/>
              <a:t>Cycle</a:t>
            </a:r>
          </a:p>
          <a:p>
            <a:pPr lvl="1"/>
            <a:r>
              <a:rPr lang="en-US" sz="1800" dirty="0" smtClean="0"/>
              <a:t>circular sequence of alternating vertices and edges </a:t>
            </a:r>
          </a:p>
          <a:p>
            <a:pPr lvl="1"/>
            <a:r>
              <a:rPr lang="en-US" sz="1800" dirty="0" smtClean="0"/>
              <a:t>each edge is preceded and followed by its endpoints</a:t>
            </a:r>
          </a:p>
          <a:p>
            <a:r>
              <a:rPr lang="en-US" sz="2000" dirty="0" smtClean="0"/>
              <a:t>Simple cycle</a:t>
            </a:r>
          </a:p>
          <a:p>
            <a:pPr lvl="1"/>
            <a:r>
              <a:rPr lang="en-US" sz="1800" dirty="0" smtClean="0"/>
              <a:t>cycle such that all its vertices and edges are distinct</a:t>
            </a:r>
          </a:p>
          <a:p>
            <a:r>
              <a:rPr lang="en-US" sz="2000" dirty="0" smtClean="0"/>
              <a:t>Examples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</a:t>
            </a:r>
            <a:r>
              <a:rPr lang="en-US" sz="1800" baseline="-25000" dirty="0" smtClean="0">
                <a:solidFill>
                  <a:schemeClr val="tx2"/>
                </a:solidFill>
              </a:rPr>
              <a:t>1</a:t>
            </a:r>
            <a:r>
              <a:rPr lang="en-US" sz="1800" dirty="0" smtClean="0">
                <a:solidFill>
                  <a:schemeClr val="tx2"/>
                </a:solidFill>
              </a:rPr>
              <a:t>=(V,b,X,g,Y,f,W,c,U,a,</a:t>
            </a:r>
            <a:r>
              <a:rPr lang="en-US" sz="1800" dirty="0" smtClean="0">
                <a:solidFill>
                  <a:schemeClr val="tx2"/>
                </a:solidFill>
                <a:sym typeface="Symbol" pitchFamily="-112" charset="2"/>
              </a:rPr>
              <a:t>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r>
              <a:rPr lang="en-US" sz="1800" dirty="0" smtClean="0"/>
              <a:t> is a simple cycle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C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1800" dirty="0" smtClean="0">
                <a:solidFill>
                  <a:schemeClr val="accent2"/>
                </a:solidFill>
              </a:rPr>
              <a:t>=(U,c,W,e,X,g,Y,f,W,d,V,a,</a:t>
            </a:r>
            <a:r>
              <a:rPr lang="en-US" sz="1800" dirty="0" smtClean="0">
                <a:solidFill>
                  <a:schemeClr val="accent2"/>
                </a:solidFill>
                <a:sym typeface="Symbol" pitchFamily="-112" charset="2"/>
              </a:rPr>
              <a:t>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r>
              <a:rPr lang="en-US" sz="1800" dirty="0" smtClean="0"/>
              <a:t> is a cycle that is not simple</a:t>
            </a:r>
          </a:p>
        </p:txBody>
      </p:sp>
      <p:sp>
        <p:nvSpPr>
          <p:cNvPr id="27655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X</a:t>
            </a:r>
          </a:p>
        </p:txBody>
      </p:sp>
      <p:sp>
        <p:nvSpPr>
          <p:cNvPr id="27658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U</a:t>
            </a:r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V</a:t>
            </a:r>
          </a:p>
        </p:txBody>
      </p:sp>
      <p:sp>
        <p:nvSpPr>
          <p:cNvPr id="27660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</a:t>
            </a:r>
          </a:p>
        </p:txBody>
      </p:sp>
      <p:sp>
        <p:nvSpPr>
          <p:cNvPr id="27661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cxnSp>
        <p:nvCxnSpPr>
          <p:cNvPr id="27662" name="AutoShape 12"/>
          <p:cNvCxnSpPr>
            <a:cxnSpLocks noChangeShapeType="1"/>
            <a:stCxn id="27659" idx="3"/>
            <a:endCxn id="27658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13"/>
          <p:cNvCxnSpPr>
            <a:cxnSpLocks noChangeShapeType="1"/>
            <a:stCxn id="27660" idx="1"/>
            <a:endCxn id="27658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4" name="AutoShape 14"/>
          <p:cNvCxnSpPr>
            <a:cxnSpLocks noChangeShapeType="1"/>
            <a:stCxn id="27660" idx="7"/>
            <a:endCxn id="27657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5" name="AutoShape 15"/>
          <p:cNvCxnSpPr>
            <a:cxnSpLocks noChangeShapeType="1"/>
            <a:stCxn id="27657" idx="6"/>
            <a:endCxn id="27661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6" name="AutoShape 16"/>
          <p:cNvCxnSpPr>
            <a:cxnSpLocks noChangeShapeType="1"/>
            <a:stCxn id="27659" idx="5"/>
            <a:endCxn id="27657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7" name="AutoShape 17"/>
          <p:cNvCxnSpPr>
            <a:cxnSpLocks noChangeShapeType="1"/>
            <a:stCxn id="27659" idx="4"/>
            <a:endCxn id="27660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8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Y</a:t>
            </a:r>
          </a:p>
        </p:txBody>
      </p:sp>
      <p:cxnSp>
        <p:nvCxnSpPr>
          <p:cNvPr id="27669" name="AutoShape 19"/>
          <p:cNvCxnSpPr>
            <a:cxnSpLocks noChangeShapeType="1"/>
            <a:stCxn id="27660" idx="5"/>
            <a:endCxn id="27668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0" name="AutoShape 20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e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g</a:t>
            </a:r>
          </a:p>
        </p:txBody>
      </p:sp>
      <p:sp>
        <p:nvSpPr>
          <p:cNvPr id="27678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h</a:t>
            </a:r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54941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Weighted and unweighted graphs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5720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 = (V, E) is a weighted graph if each edge (u,v)</a:t>
            </a:r>
            <a:r>
              <a:rPr lang="en-US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∈E is assigned a weight</a:t>
            </a:r>
            <a:endParaRPr lang="en-US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Example of weighted graph?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Example of unweighted graph?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5831715" cy="16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 Presentation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 = (V, E); V = {0, 1,…, n-1}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a graph by an adjacency matrix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A[u][v] = 1   if (u,v) </a:t>
            </a:r>
            <a:r>
              <a:rPr lang="en-US" sz="2400" dirty="0">
                <a:latin typeface="Times New Roman" pitchFamily="18" charset="0"/>
                <a:ea typeface="Cambria Math"/>
                <a:cs typeface="Times New Roman" pitchFamily="18" charset="0"/>
              </a:rPr>
              <a:t>∈ 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A[u][v] = 0   Otherwise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19600"/>
            <a:ext cx="2514600" cy="152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3962400"/>
          <a:ext cx="47244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vi-VN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 presentation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G = (V, E); V = {0, 1,…, n-1}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 a graph by edge list structure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38600"/>
            <a:ext cx="2514600" cy="152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886200"/>
            <a:ext cx="4648200" cy="220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C2420386-3865-4F5F-9BEF-6222757CC8D4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Subgraphs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r>
              <a:rPr lang="en-US" sz="2400" dirty="0" smtClean="0"/>
              <a:t>A subgraph S of a graph G is a graph such that </a:t>
            </a:r>
          </a:p>
          <a:p>
            <a:pPr lvl="1"/>
            <a:r>
              <a:rPr lang="en-US" sz="2000" dirty="0" smtClean="0"/>
              <a:t>The vertices of S are a subset of the vertices of G</a:t>
            </a:r>
          </a:p>
          <a:p>
            <a:pPr lvl="1"/>
            <a:r>
              <a:rPr lang="en-US" sz="2000" dirty="0" smtClean="0"/>
              <a:t>The edges of S are a subset of the edges of G</a:t>
            </a:r>
          </a:p>
          <a:p>
            <a:r>
              <a:rPr lang="en-US" sz="2400" dirty="0" smtClean="0"/>
              <a:t>A spanning subgraph of G is a subgraph that contains all the vertices of G</a:t>
            </a:r>
          </a:p>
        </p:txBody>
      </p:sp>
      <p:sp>
        <p:nvSpPr>
          <p:cNvPr id="36870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Subgraph</a:t>
            </a:r>
          </a:p>
        </p:txBody>
      </p:sp>
      <p:sp>
        <p:nvSpPr>
          <p:cNvPr id="36871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Spanning subgraph</a:t>
            </a:r>
          </a:p>
        </p:txBody>
      </p:sp>
      <p:sp>
        <p:nvSpPr>
          <p:cNvPr id="36872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73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74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75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6876" name="AutoShape 9"/>
          <p:cNvCxnSpPr>
            <a:cxnSpLocks noChangeAspect="1" noChangeShapeType="1"/>
            <a:stCxn id="36874" idx="3"/>
            <a:endCxn id="36873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7" name="AutoShape 10"/>
          <p:cNvCxnSpPr>
            <a:cxnSpLocks noChangeAspect="1" noChangeShapeType="1"/>
            <a:stCxn id="36875" idx="1"/>
            <a:endCxn id="36873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8" name="AutoShape 11"/>
          <p:cNvCxnSpPr>
            <a:cxnSpLocks noChangeAspect="1" noChangeShapeType="1"/>
            <a:stCxn id="36875" idx="7"/>
            <a:endCxn id="36872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9" name="AutoShape 12"/>
          <p:cNvCxnSpPr>
            <a:cxnSpLocks noChangeAspect="1" noChangeShapeType="1"/>
            <a:stCxn id="36874" idx="5"/>
            <a:endCxn id="36872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0" name="AutoShape 13"/>
          <p:cNvCxnSpPr>
            <a:cxnSpLocks noChangeAspect="1" noChangeShapeType="1"/>
            <a:stCxn id="36874" idx="4"/>
            <a:endCxn id="36875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1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6882" name="AutoShape 15"/>
          <p:cNvCxnSpPr>
            <a:cxnSpLocks noChangeAspect="1" noChangeShapeType="1"/>
            <a:stCxn id="36872" idx="6"/>
            <a:endCxn id="36881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3" name="AutoShape 28"/>
          <p:cNvCxnSpPr>
            <a:cxnSpLocks noChangeAspect="1" noChangeShapeType="1"/>
            <a:stCxn id="36875" idx="6"/>
            <a:endCxn id="36881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4" name="AutoShape 29"/>
          <p:cNvCxnSpPr>
            <a:cxnSpLocks noChangeAspect="1" noChangeShapeType="1"/>
            <a:stCxn id="36881" idx="1"/>
            <a:endCxn id="36874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5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6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8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6889" name="AutoShape 36"/>
          <p:cNvCxnSpPr>
            <a:cxnSpLocks noChangeAspect="1" noChangeShapeType="1"/>
            <a:stCxn id="36887" idx="3"/>
            <a:endCxn id="36886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0" name="AutoShape 37"/>
          <p:cNvCxnSpPr>
            <a:cxnSpLocks noChangeAspect="1" noChangeShapeType="1"/>
            <a:stCxn id="36888" idx="1"/>
            <a:endCxn id="36886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1" name="AutoShape 38"/>
          <p:cNvCxnSpPr>
            <a:cxnSpLocks noChangeAspect="1" noChangeShapeType="1"/>
            <a:stCxn id="36888" idx="7"/>
            <a:endCxn id="36885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2" name="AutoShape 39"/>
          <p:cNvCxnSpPr>
            <a:cxnSpLocks noChangeAspect="1" noChangeShapeType="1"/>
            <a:stCxn id="36887" idx="5"/>
            <a:endCxn id="36885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3" name="AutoShape 40"/>
          <p:cNvCxnSpPr>
            <a:cxnSpLocks noChangeAspect="1" noChangeShapeType="1"/>
            <a:stCxn id="36887" idx="4"/>
            <a:endCxn id="36888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94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6895" name="AutoShape 42"/>
          <p:cNvCxnSpPr>
            <a:cxnSpLocks noChangeAspect="1" noChangeShapeType="1"/>
            <a:stCxn id="36885" idx="6"/>
            <a:endCxn id="36894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43"/>
          <p:cNvCxnSpPr>
            <a:cxnSpLocks noChangeAspect="1" noChangeShapeType="1"/>
            <a:stCxn id="36888" idx="6"/>
            <a:endCxn id="36894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7" name="AutoShape 44"/>
          <p:cNvCxnSpPr>
            <a:cxnSpLocks noChangeAspect="1" noChangeShapeType="1"/>
            <a:stCxn id="36894" idx="1"/>
            <a:endCxn id="36887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10680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6F28EC6D-18E3-4A87-8EB2-476935DB5EFD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graph is connected if there is a path between every pair of vertices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 connected component of a graph G is a maximal connected subgraph of G</a:t>
            </a:r>
          </a:p>
        </p:txBody>
      </p:sp>
      <p:grpSp>
        <p:nvGrpSpPr>
          <p:cNvPr id="37894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37908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9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10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11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7912" name="AutoShape 11"/>
            <p:cNvCxnSpPr>
              <a:cxnSpLocks noChangeAspect="1" noChangeShapeType="1"/>
              <a:stCxn id="37910" idx="3"/>
              <a:endCxn id="37909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13" name="AutoShape 12"/>
            <p:cNvCxnSpPr>
              <a:cxnSpLocks noChangeAspect="1" noChangeShapeType="1"/>
              <a:stCxn id="37911" idx="1"/>
              <a:endCxn id="37909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14" name="AutoShape 13"/>
            <p:cNvCxnSpPr>
              <a:cxnSpLocks noChangeAspect="1" noChangeShapeType="1"/>
              <a:stCxn id="37911" idx="7"/>
              <a:endCxn id="37908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15" name="AutoShape 14"/>
            <p:cNvCxnSpPr>
              <a:cxnSpLocks noChangeAspect="1" noChangeShapeType="1"/>
              <a:stCxn id="37910" idx="5"/>
              <a:endCxn id="37908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16" name="AutoShape 15"/>
            <p:cNvCxnSpPr>
              <a:cxnSpLocks noChangeAspect="1" noChangeShapeType="1"/>
              <a:stCxn id="37910" idx="4"/>
              <a:endCxn id="37911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17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7918" name="AutoShape 33"/>
            <p:cNvCxnSpPr>
              <a:cxnSpLocks noChangeAspect="1" noChangeShapeType="1"/>
              <a:stCxn id="37908" idx="6"/>
              <a:endCxn id="37917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895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Connected graph</a:t>
            </a:r>
          </a:p>
        </p:txBody>
      </p:sp>
      <p:grpSp>
        <p:nvGrpSpPr>
          <p:cNvPr id="37896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37899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0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1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2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7903" name="AutoShape 41"/>
            <p:cNvCxnSpPr>
              <a:cxnSpLocks noChangeAspect="1" noChangeShapeType="1"/>
              <a:stCxn id="37901" idx="3"/>
              <a:endCxn id="37900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AutoShape 42"/>
            <p:cNvCxnSpPr>
              <a:cxnSpLocks noChangeAspect="1" noChangeShapeType="1"/>
              <a:stCxn id="37902" idx="1"/>
              <a:endCxn id="37900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AutoShape 45"/>
            <p:cNvCxnSpPr>
              <a:cxnSpLocks noChangeAspect="1" noChangeShapeType="1"/>
              <a:stCxn id="37901" idx="4"/>
              <a:endCxn id="37902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6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7907" name="AutoShape 47"/>
            <p:cNvCxnSpPr>
              <a:cxnSpLocks noChangeAspect="1" noChangeShapeType="1"/>
              <a:stCxn id="37899" idx="6"/>
              <a:endCxn id="37906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897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159944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EDB50D81-4901-43BD-ACB8-65F07FDE358F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and Forests</a:t>
            </a: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(free) tree is an undirected graph T such that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 has no cycles</a:t>
            </a:r>
          </a:p>
          <a:p>
            <a:pPr lvl="1">
              <a:lnSpc>
                <a:spcPct val="90000"/>
              </a:lnSpc>
              <a:buFont typeface="Wingdings" pitchFamily="-112" charset="2"/>
              <a:buNone/>
            </a:pPr>
            <a:r>
              <a:rPr lang="en-US" sz="2000" dirty="0" smtClean="0"/>
              <a:t>This definition of tree is different from the one of a rooted tree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forest is an undirected graph without cycles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connected components of a forest are trees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Tree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Forest</a:t>
            </a:r>
          </a:p>
        </p:txBody>
      </p:sp>
      <p:sp>
        <p:nvSpPr>
          <p:cNvPr id="38920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1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2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3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8924" name="AutoShape 10"/>
          <p:cNvCxnSpPr>
            <a:cxnSpLocks noChangeAspect="1" noChangeShapeType="1"/>
            <a:stCxn id="38922" idx="6"/>
            <a:endCxn id="38921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5" name="AutoShape 11"/>
          <p:cNvCxnSpPr>
            <a:cxnSpLocks noChangeAspect="1" noChangeShapeType="1"/>
            <a:stCxn id="38923" idx="0"/>
            <a:endCxn id="38921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6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8927" name="AutoShape 16"/>
          <p:cNvCxnSpPr>
            <a:cxnSpLocks noChangeAspect="1" noChangeShapeType="1"/>
            <a:stCxn id="38920" idx="2"/>
            <a:endCxn id="38921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8" name="AutoShape 17"/>
          <p:cNvCxnSpPr>
            <a:cxnSpLocks noChangeAspect="1" noChangeShapeType="1"/>
            <a:stCxn id="38923" idx="6"/>
            <a:endCxn id="38926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8929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38931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8932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38941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942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943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8944" name="AutoShape 37"/>
              <p:cNvCxnSpPr>
                <a:cxnSpLocks noChangeAspect="1" noChangeShapeType="1"/>
                <a:stCxn id="38943" idx="0"/>
                <a:endCxn id="38942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45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8946" name="AutoShape 39"/>
              <p:cNvCxnSpPr>
                <a:cxnSpLocks noChangeAspect="1" noChangeShapeType="1"/>
                <a:stCxn id="38941" idx="2"/>
                <a:endCxn id="38942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8947" name="AutoShape 40"/>
              <p:cNvCxnSpPr>
                <a:cxnSpLocks noChangeAspect="1" noChangeShapeType="1"/>
                <a:stCxn id="38943" idx="6"/>
                <a:endCxn id="38945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8933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38934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935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936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937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8938" name="AutoShape 46"/>
              <p:cNvCxnSpPr>
                <a:cxnSpLocks noChangeAspect="1" noChangeShapeType="1"/>
                <a:stCxn id="38937" idx="1"/>
                <a:endCxn id="38935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8939" name="AutoShape 47"/>
              <p:cNvCxnSpPr>
                <a:cxnSpLocks noChangeAspect="1" noChangeShapeType="1"/>
                <a:stCxn id="38936" idx="0"/>
                <a:endCxn id="38935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8940" name="AutoShape 48"/>
              <p:cNvCxnSpPr>
                <a:cxnSpLocks noChangeAspect="1" noChangeShapeType="1"/>
                <a:stCxn id="38934" idx="2"/>
                <a:endCxn id="38935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xmlns="" val="57115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F81C1F01-63DC-46B7-9B30-A55486A900C5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and Forests</a:t>
            </a: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776413"/>
            <a:ext cx="4038600" cy="424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spanning tree of a connected graph is a spanning subgraph that is a tree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spanning tree is not unique unless the graph is a tree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Spanning trees have applications to the design of communication networks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spanning forest of a graph is a spanning subgraph that is a forest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Graph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Spanning tree</a:t>
            </a:r>
          </a:p>
        </p:txBody>
      </p:sp>
      <p:sp>
        <p:nvSpPr>
          <p:cNvPr id="39944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5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6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7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948" name="AutoShape 10"/>
          <p:cNvCxnSpPr>
            <a:cxnSpLocks noChangeAspect="1" noChangeShapeType="1"/>
            <a:stCxn id="39946" idx="3"/>
            <a:endCxn id="39945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49" name="AutoShape 11"/>
          <p:cNvCxnSpPr>
            <a:cxnSpLocks noChangeAspect="1" noChangeShapeType="1"/>
            <a:stCxn id="39947" idx="1"/>
            <a:endCxn id="39945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0" name="AutoShape 12"/>
          <p:cNvCxnSpPr>
            <a:cxnSpLocks noChangeAspect="1" noChangeShapeType="1"/>
            <a:stCxn id="39947" idx="7"/>
            <a:endCxn id="39944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1" name="AutoShape 13"/>
          <p:cNvCxnSpPr>
            <a:cxnSpLocks noChangeAspect="1" noChangeShapeType="1"/>
            <a:stCxn id="39946" idx="5"/>
            <a:endCxn id="39944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2" name="AutoShape 14"/>
          <p:cNvCxnSpPr>
            <a:cxnSpLocks noChangeAspect="1" noChangeShapeType="1"/>
            <a:stCxn id="39946" idx="4"/>
            <a:endCxn id="39947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3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954" name="AutoShape 16"/>
          <p:cNvCxnSpPr>
            <a:cxnSpLocks noChangeAspect="1" noChangeShapeType="1"/>
            <a:stCxn id="39944" idx="6"/>
            <a:endCxn id="39953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5" name="AutoShape 17"/>
          <p:cNvCxnSpPr>
            <a:cxnSpLocks noChangeAspect="1" noChangeShapeType="1"/>
            <a:stCxn id="39947" idx="6"/>
            <a:endCxn id="39953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6" name="AutoShape 18"/>
          <p:cNvCxnSpPr>
            <a:cxnSpLocks noChangeAspect="1" noChangeShapeType="1"/>
            <a:stCxn id="39953" idx="1"/>
            <a:endCxn id="39946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7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58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59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0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961" name="AutoShape 23"/>
          <p:cNvCxnSpPr>
            <a:cxnSpLocks noChangeAspect="1" noChangeShapeType="1"/>
            <a:stCxn id="39959" idx="3"/>
            <a:endCxn id="39958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2" name="AutoShape 24"/>
          <p:cNvCxnSpPr>
            <a:cxnSpLocks noChangeAspect="1" noChangeShapeType="1"/>
            <a:stCxn id="39960" idx="1"/>
            <a:endCxn id="39958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3" name="AutoShape 25"/>
          <p:cNvCxnSpPr>
            <a:cxnSpLocks noChangeAspect="1" noChangeShapeType="1"/>
            <a:stCxn id="39960" idx="7"/>
            <a:endCxn id="39957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4" name="AutoShape 26"/>
          <p:cNvCxnSpPr>
            <a:cxnSpLocks noChangeAspect="1" noChangeShapeType="1"/>
            <a:stCxn id="39959" idx="5"/>
            <a:endCxn id="39957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5" name="AutoShape 27"/>
          <p:cNvCxnSpPr>
            <a:cxnSpLocks noChangeAspect="1" noChangeShapeType="1"/>
            <a:stCxn id="39959" idx="4"/>
            <a:endCxn id="39960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66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967" name="AutoShape 29"/>
          <p:cNvCxnSpPr>
            <a:cxnSpLocks noChangeAspect="1" noChangeShapeType="1"/>
            <a:stCxn id="39957" idx="6"/>
            <a:endCxn id="39966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8" name="AutoShape 30"/>
          <p:cNvCxnSpPr>
            <a:cxnSpLocks noChangeAspect="1" noChangeShapeType="1"/>
            <a:stCxn id="39960" idx="6"/>
            <a:endCxn id="39966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9" name="AutoShape 31"/>
          <p:cNvCxnSpPr>
            <a:cxnSpLocks noChangeAspect="1" noChangeShapeType="1"/>
            <a:stCxn id="39966" idx="1"/>
            <a:endCxn id="39959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33870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 smtClean="0"/>
              <a:t>Breadth-First Search</a:t>
            </a:r>
          </a:p>
        </p:txBody>
      </p:sp>
      <p:grpSp>
        <p:nvGrpSpPr>
          <p:cNvPr id="50179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50180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1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2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3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50184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50185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50186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E</a:t>
              </a:r>
            </a:p>
          </p:txBody>
        </p:sp>
        <p:cxnSp>
          <p:nvCxnSpPr>
            <p:cNvPr id="50187" name="AutoShape 602"/>
            <p:cNvCxnSpPr>
              <a:cxnSpLocks noChangeAspect="1" noChangeShapeType="1"/>
              <a:stCxn id="50185" idx="3"/>
              <a:endCxn id="50184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188" name="AutoShape 603"/>
            <p:cNvCxnSpPr>
              <a:cxnSpLocks noChangeAspect="1" noChangeShapeType="1"/>
              <a:stCxn id="50186" idx="1"/>
              <a:endCxn id="50184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189" name="AutoShape 604"/>
            <p:cNvCxnSpPr>
              <a:cxnSpLocks noChangeAspect="1" noChangeShapeType="1"/>
              <a:stCxn id="50186" idx="7"/>
              <a:endCxn id="50183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190" name="AutoShape 605"/>
            <p:cNvCxnSpPr>
              <a:cxnSpLocks noChangeAspect="1" noChangeShapeType="1"/>
              <a:stCxn id="50185" idx="5"/>
              <a:endCxn id="50183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191" name="AutoShape 606"/>
            <p:cNvCxnSpPr>
              <a:cxnSpLocks noChangeAspect="1" noChangeShapeType="1"/>
              <a:stCxn id="50184" idx="6"/>
              <a:endCxn id="50183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192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D</a:t>
              </a:r>
            </a:p>
          </p:txBody>
        </p:sp>
        <p:cxnSp>
          <p:nvCxnSpPr>
            <p:cNvPr id="50193" name="AutoShape 608"/>
            <p:cNvCxnSpPr>
              <a:cxnSpLocks noChangeAspect="1" noChangeShapeType="1"/>
              <a:stCxn id="50198" idx="7"/>
              <a:endCxn id="50192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194" name="AutoShape 609"/>
            <p:cNvCxnSpPr>
              <a:cxnSpLocks noChangeAspect="1" noChangeShapeType="1"/>
              <a:stCxn id="50192" idx="1"/>
              <a:endCxn id="50185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195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-112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-112" charset="0"/>
                </a:rPr>
                <a:t>0</a:t>
              </a:r>
            </a:p>
          </p:txBody>
        </p:sp>
        <p:sp>
          <p:nvSpPr>
            <p:cNvPr id="50196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-112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-112" charset="0"/>
                </a:rPr>
                <a:t>1</a:t>
              </a:r>
            </a:p>
          </p:txBody>
        </p:sp>
        <p:cxnSp>
          <p:nvCxnSpPr>
            <p:cNvPr id="50197" name="AutoShape 612"/>
            <p:cNvCxnSpPr>
              <a:cxnSpLocks noChangeAspect="1" noChangeShapeType="1"/>
              <a:stCxn id="50183" idx="6"/>
              <a:endCxn id="50192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198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F</a:t>
              </a:r>
            </a:p>
          </p:txBody>
        </p:sp>
        <p:cxnSp>
          <p:nvCxnSpPr>
            <p:cNvPr id="50199" name="AutoShape 614"/>
            <p:cNvCxnSpPr>
              <a:cxnSpLocks noChangeAspect="1" noChangeShapeType="1"/>
              <a:stCxn id="50183" idx="5"/>
              <a:endCxn id="50198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200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sz="2000" b="1" i="1" dirty="0">
                  <a:solidFill>
                    <a:schemeClr val="tx2"/>
                  </a:solidFill>
                  <a:latin typeface="Times New Roman" pitchFamily="-112" charset="0"/>
                </a:rPr>
                <a:t>L</a:t>
              </a:r>
              <a:r>
                <a:rPr lang="en-US" sz="2000" baseline="-25000" dirty="0">
                  <a:solidFill>
                    <a:schemeClr val="tx2"/>
                  </a:solidFill>
                  <a:latin typeface="Times New Roman" pitchFamily="-11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0423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17DA6C75-3522-4526-9EB8-D24BDA23C653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 smtClean="0">
              <a:cs typeface="Tahoma" pitchFamily="-112" charset="0"/>
            </a:endParaRPr>
          </a:p>
        </p:txBody>
      </p:sp>
      <p:sp>
        <p:nvSpPr>
          <p:cNvPr id="522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Breadth-first search (BFS)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BFS traversal of a graph 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Computes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Computes a spanning forest of G</a:t>
            </a:r>
          </a:p>
        </p:txBody>
      </p:sp>
      <p:sp>
        <p:nvSpPr>
          <p:cNvPr id="5223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r>
              <a:rPr lang="en-US" sz="2400" dirty="0" smtClean="0"/>
              <a:t>BFS on a graph with </a:t>
            </a:r>
            <a:r>
              <a:rPr lang="en-US" sz="2400" b="1" i="1" dirty="0" smtClean="0">
                <a:latin typeface="Times New Roman" pitchFamily="-112" charset="0"/>
              </a:rPr>
              <a:t>n</a:t>
            </a:r>
            <a:r>
              <a:rPr lang="en-US" sz="2400" dirty="0" smtClean="0"/>
              <a:t> vertices and </a:t>
            </a:r>
            <a:r>
              <a:rPr lang="en-US" sz="2400" b="1" i="1" dirty="0" smtClean="0">
                <a:latin typeface="Times New Roman" pitchFamily="-112" charset="0"/>
              </a:rPr>
              <a:t>m</a:t>
            </a:r>
            <a:r>
              <a:rPr lang="en-US" sz="2400" dirty="0" smtClean="0"/>
              <a:t> edges takes </a:t>
            </a:r>
            <a:r>
              <a:rPr lang="en-US" sz="2400" b="1" i="1" dirty="0" smtClean="0">
                <a:latin typeface="Times New Roman" pitchFamily="-112" charset="0"/>
              </a:rPr>
              <a:t>O</a:t>
            </a:r>
            <a:r>
              <a:rPr lang="en-US" sz="2400" dirty="0" smtClean="0">
                <a:latin typeface="Times New Roman" pitchFamily="-112" charset="0"/>
              </a:rPr>
              <a:t>(</a:t>
            </a:r>
            <a:r>
              <a:rPr lang="en-US" sz="2400" b="1" i="1" dirty="0" smtClean="0">
                <a:latin typeface="Times New Roman" pitchFamily="-112" charset="0"/>
              </a:rPr>
              <a:t>n</a:t>
            </a:r>
            <a:r>
              <a:rPr lang="en-US" sz="2400" dirty="0" smtClean="0">
                <a:latin typeface="Symbol" pitchFamily="-112" charset="2"/>
              </a:rPr>
              <a:t> + </a:t>
            </a:r>
            <a:r>
              <a:rPr lang="en-US" sz="2400" b="1" i="1" dirty="0" smtClean="0">
                <a:latin typeface="Times New Roman" pitchFamily="-112" charset="0"/>
              </a:rPr>
              <a:t>m</a:t>
            </a:r>
            <a:r>
              <a:rPr lang="en-US" sz="2400" dirty="0" smtClean="0">
                <a:latin typeface="Times New Roman" pitchFamily="-112" charset="0"/>
              </a:rPr>
              <a:t> )</a:t>
            </a:r>
            <a:r>
              <a:rPr lang="en-US" sz="2400" dirty="0" smtClean="0"/>
              <a:t> time</a:t>
            </a:r>
          </a:p>
          <a:p>
            <a:r>
              <a:rPr lang="en-US" sz="2400" dirty="0" smtClean="0"/>
              <a:t>BFS can be further extended to solve other graph problems</a:t>
            </a:r>
          </a:p>
          <a:p>
            <a:pPr lvl="1"/>
            <a:r>
              <a:rPr lang="en-US" sz="2000" dirty="0" smtClean="0"/>
              <a:t>Find and report a path with the minimum number of edges between two given vertices </a:t>
            </a:r>
          </a:p>
          <a:p>
            <a:pPr lvl="1"/>
            <a:r>
              <a:rPr lang="en-US" sz="2000" dirty="0" smtClean="0"/>
              <a:t>Find a simple cycle, if there is one</a:t>
            </a:r>
          </a:p>
        </p:txBody>
      </p:sp>
    </p:spTree>
    <p:extLst>
      <p:ext uri="{BB962C8B-B14F-4D97-AF65-F5344CB8AC3E}">
        <p14:creationId xmlns:p14="http://schemas.microsoft.com/office/powerpoint/2010/main" xmlns="" val="14787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465608" cy="43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Breadth 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Problem: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Visit all vertices of a graph with a rule: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“if vertex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visited before vertex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adjacent 	vertices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be visited before adjacent vertices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v”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Breadth 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BreadthFirstSearch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(1)   Set a queue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empty;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(3)   enqueue v onto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(2)   mark v as visited;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(4)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empty)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(5)         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dequeue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(6)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adjacent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(7)                      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visited)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(8) 			visit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onto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(9)			mark u as visited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Breadth 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Travel on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by BFS</a:t>
            </a:r>
          </a:p>
          <a:p>
            <a:pPr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BreadthFirstSearch_traversal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(11)           mark v as unvisited;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(13)           if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visited)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(14)                    BreadthFirstSearch(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F8C7E97E-7D12-463E-A992-8C815E666C19}" type="slidenum">
              <a:rPr lang="en-US" sz="1400"/>
              <a:pPr/>
              <a:t>23</a:t>
            </a:fld>
            <a:endParaRPr lang="en-US" sz="1400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 smtClean="0">
              <a:cs typeface="Tahoma" pitchFamily="-112" charset="0"/>
            </a:endParaRP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Depth-first search (DFS)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DFS traversal of a graph 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Computes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Computes a spanning forest of G</a:t>
            </a:r>
          </a:p>
        </p:txBody>
      </p:sp>
      <p:sp>
        <p:nvSpPr>
          <p:cNvPr id="409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DFS on a graph with </a:t>
            </a:r>
            <a:r>
              <a:rPr lang="en-US" sz="2400" b="1" i="1" dirty="0" smtClean="0">
                <a:latin typeface="Times New Roman" pitchFamily="-112" charset="0"/>
              </a:rPr>
              <a:t>n</a:t>
            </a:r>
            <a:r>
              <a:rPr lang="en-US" sz="2400" dirty="0" smtClean="0"/>
              <a:t> vertices and </a:t>
            </a:r>
            <a:r>
              <a:rPr lang="en-US" sz="2400" b="1" i="1" dirty="0" smtClean="0">
                <a:latin typeface="Times New Roman" pitchFamily="-112" charset="0"/>
              </a:rPr>
              <a:t>m</a:t>
            </a:r>
            <a:r>
              <a:rPr lang="en-US" sz="2400" dirty="0" smtClean="0"/>
              <a:t> edges takes </a:t>
            </a:r>
            <a:r>
              <a:rPr lang="en-US" sz="2400" b="1" i="1" dirty="0" smtClean="0">
                <a:latin typeface="Times New Roman" pitchFamily="-112" charset="0"/>
              </a:rPr>
              <a:t>O</a:t>
            </a:r>
            <a:r>
              <a:rPr lang="en-US" sz="2400" dirty="0" smtClean="0">
                <a:latin typeface="Times New Roman" pitchFamily="-112" charset="0"/>
              </a:rPr>
              <a:t>(</a:t>
            </a:r>
            <a:r>
              <a:rPr lang="en-US" sz="2400" b="1" i="1" dirty="0" smtClean="0">
                <a:latin typeface="Times New Roman" pitchFamily="-112" charset="0"/>
              </a:rPr>
              <a:t>n</a:t>
            </a:r>
            <a:r>
              <a:rPr lang="en-US" sz="2400" dirty="0" smtClean="0">
                <a:latin typeface="Symbol" pitchFamily="-112" charset="2"/>
              </a:rPr>
              <a:t> + </a:t>
            </a:r>
            <a:r>
              <a:rPr lang="en-US" sz="2400" b="1" i="1" dirty="0" smtClean="0">
                <a:latin typeface="Times New Roman" pitchFamily="-112" charset="0"/>
              </a:rPr>
              <a:t>m</a:t>
            </a:r>
            <a:r>
              <a:rPr lang="en-US" sz="2400" dirty="0" smtClean="0">
                <a:latin typeface="Times New Roman" pitchFamily="-112" charset="0"/>
              </a:rPr>
              <a:t> )</a:t>
            </a:r>
            <a:r>
              <a:rPr lang="en-US" sz="2400" dirty="0" smtClean="0"/>
              <a:t> 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DFS can be further extended to solve other graph problems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Find and report a path between two given vertices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Find a cycle in the graph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Depth-first search is to graphs what Euler tour is to binary trees</a:t>
            </a:r>
          </a:p>
        </p:txBody>
      </p:sp>
    </p:spTree>
    <p:extLst>
      <p:ext uri="{BB962C8B-B14F-4D97-AF65-F5344CB8AC3E}">
        <p14:creationId xmlns:p14="http://schemas.microsoft.com/office/powerpoint/2010/main" xmlns="" val="202961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Depth 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//Depth first search from vertex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DepthFirstSearch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adjacent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visited)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visit and mark u as visited						DepthFirstSearch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		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Depth first search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//Travel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DFS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DepthFirstSearch_traversal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(11)           mark v as unvisted;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(each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(13)           if 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not visited)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(14)                    DepthFirstSearch(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4581071" y="26283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ORD</a:t>
            </a:r>
          </a:p>
        </p:txBody>
      </p:sp>
      <p:sp>
        <p:nvSpPr>
          <p:cNvPr id="5" name="Oval 99"/>
          <p:cNvSpPr>
            <a:spLocks noChangeArrowheads="1"/>
          </p:cNvSpPr>
          <p:nvPr/>
        </p:nvSpPr>
        <p:spPr bwMode="auto">
          <a:xfrm>
            <a:off x="7095671" y="247277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6" name="Oval 100"/>
          <p:cNvSpPr>
            <a:spLocks noChangeArrowheads="1"/>
          </p:cNvSpPr>
          <p:nvPr/>
        </p:nvSpPr>
        <p:spPr bwMode="auto">
          <a:xfrm>
            <a:off x="6844846" y="4380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MIA</a:t>
            </a:r>
          </a:p>
        </p:txBody>
      </p:sp>
      <p:sp>
        <p:nvSpPr>
          <p:cNvPr id="7" name="Oval 101"/>
          <p:cNvSpPr>
            <a:spLocks noChangeArrowheads="1"/>
          </p:cNvSpPr>
          <p:nvPr/>
        </p:nvSpPr>
        <p:spPr bwMode="auto">
          <a:xfrm>
            <a:off x="4292146" y="4142821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DFW</a:t>
            </a:r>
          </a:p>
        </p:txBody>
      </p:sp>
      <p:sp>
        <p:nvSpPr>
          <p:cNvPr id="8" name="Oval 102"/>
          <p:cNvSpPr>
            <a:spLocks noChangeArrowheads="1"/>
          </p:cNvSpPr>
          <p:nvPr/>
        </p:nvSpPr>
        <p:spPr bwMode="auto">
          <a:xfrm>
            <a:off x="2371271" y="2856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SFO</a:t>
            </a:r>
          </a:p>
        </p:txBody>
      </p:sp>
      <p:sp>
        <p:nvSpPr>
          <p:cNvPr id="9" name="Oval 103"/>
          <p:cNvSpPr>
            <a:spLocks noChangeArrowheads="1"/>
          </p:cNvSpPr>
          <p:nvPr/>
        </p:nvSpPr>
        <p:spPr bwMode="auto">
          <a:xfrm>
            <a:off x="2523671" y="3999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LAX</a:t>
            </a:r>
          </a:p>
        </p:txBody>
      </p:sp>
      <p:sp>
        <p:nvSpPr>
          <p:cNvPr id="10" name="Oval 104"/>
          <p:cNvSpPr>
            <a:spLocks noChangeArrowheads="1"/>
          </p:cNvSpPr>
          <p:nvPr/>
        </p:nvSpPr>
        <p:spPr bwMode="auto">
          <a:xfrm>
            <a:off x="6159046" y="32379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LGA</a:t>
            </a:r>
          </a:p>
        </p:txBody>
      </p:sp>
      <p:sp>
        <p:nvSpPr>
          <p:cNvPr id="11" name="Oval 105"/>
          <p:cNvSpPr>
            <a:spLocks noChangeArrowheads="1"/>
          </p:cNvSpPr>
          <p:nvPr/>
        </p:nvSpPr>
        <p:spPr bwMode="auto">
          <a:xfrm>
            <a:off x="542471" y="3771346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HNL</a:t>
            </a:r>
          </a:p>
        </p:txBody>
      </p:sp>
      <p:cxnSp>
        <p:nvCxnSpPr>
          <p:cNvPr id="12" name="AutoShape 106"/>
          <p:cNvCxnSpPr>
            <a:cxnSpLocks noChangeShapeType="1"/>
            <a:stCxn id="8" idx="6"/>
            <a:endCxn id="4" idx="2"/>
          </p:cNvCxnSpPr>
          <p:nvPr/>
        </p:nvCxnSpPr>
        <p:spPr bwMode="auto">
          <a:xfrm flipV="1">
            <a:off x="3317421" y="2856946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07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760459" y="3095071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08"/>
          <p:cNvCxnSpPr>
            <a:cxnSpLocks noChangeShapeType="1"/>
            <a:stCxn id="7" idx="7"/>
            <a:endCxn id="10" idx="3"/>
          </p:cNvCxnSpPr>
          <p:nvPr/>
        </p:nvCxnSpPr>
        <p:spPr bwMode="auto">
          <a:xfrm flipV="1">
            <a:off x="5092246" y="363799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9"/>
          <p:cNvCxnSpPr>
            <a:cxnSpLocks noChangeShapeType="1"/>
            <a:stCxn id="10" idx="0"/>
            <a:endCxn id="5" idx="3"/>
          </p:cNvCxnSpPr>
          <p:nvPr/>
        </p:nvCxnSpPr>
        <p:spPr bwMode="auto">
          <a:xfrm flipV="1">
            <a:off x="6627359" y="2872821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10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5527221" y="2701371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11"/>
          <p:cNvCxnSpPr>
            <a:cxnSpLocks noChangeShapeType="1"/>
            <a:stCxn id="11" idx="6"/>
            <a:endCxn id="9" idx="2"/>
          </p:cNvCxnSpPr>
          <p:nvPr/>
        </p:nvCxnSpPr>
        <p:spPr bwMode="auto">
          <a:xfrm>
            <a:off x="1488621" y="3999946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12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2839584" y="3323671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13"/>
          <p:cNvCxnSpPr>
            <a:cxnSpLocks noChangeShapeType="1"/>
            <a:stCxn id="10" idx="4"/>
            <a:endCxn id="6" idx="0"/>
          </p:cNvCxnSpPr>
          <p:nvPr/>
        </p:nvCxnSpPr>
        <p:spPr bwMode="auto">
          <a:xfrm>
            <a:off x="6627359" y="3704671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14"/>
          <p:cNvCxnSpPr>
            <a:cxnSpLocks noChangeShapeType="1"/>
            <a:endCxn id="7" idx="6"/>
          </p:cNvCxnSpPr>
          <p:nvPr/>
        </p:nvCxnSpPr>
        <p:spPr bwMode="auto">
          <a:xfrm flipH="1" flipV="1">
            <a:off x="5238296" y="437142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15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69821" y="4228546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116"/>
          <p:cNvCxnSpPr>
            <a:cxnSpLocks noChangeShapeType="1"/>
            <a:stCxn id="9" idx="7"/>
            <a:endCxn id="4" idx="3"/>
          </p:cNvCxnSpPr>
          <p:nvPr/>
        </p:nvCxnSpPr>
        <p:spPr bwMode="auto">
          <a:xfrm flipV="1">
            <a:off x="3323771" y="3028396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 Box 118"/>
          <p:cNvSpPr txBox="1">
            <a:spLocks noChangeArrowheads="1"/>
          </p:cNvSpPr>
          <p:nvPr/>
        </p:nvSpPr>
        <p:spPr bwMode="auto">
          <a:xfrm rot="21252715">
            <a:off x="5862184" y="245372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849</a:t>
            </a:r>
          </a:p>
        </p:txBody>
      </p:sp>
      <p:sp>
        <p:nvSpPr>
          <p:cNvPr id="24" name="Text Box 119"/>
          <p:cNvSpPr txBox="1">
            <a:spLocks noChangeArrowheads="1"/>
          </p:cNvSpPr>
          <p:nvPr/>
        </p:nvSpPr>
        <p:spPr bwMode="auto">
          <a:xfrm rot="16937753">
            <a:off x="4540590" y="3186352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802</a:t>
            </a:r>
          </a:p>
        </p:txBody>
      </p:sp>
      <p:sp>
        <p:nvSpPr>
          <p:cNvPr id="25" name="Text Box 120"/>
          <p:cNvSpPr txBox="1">
            <a:spLocks noChangeArrowheads="1"/>
          </p:cNvSpPr>
          <p:nvPr/>
        </p:nvSpPr>
        <p:spPr bwMode="auto">
          <a:xfrm rot="20055131">
            <a:off x="5216071" y="360307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1387</a:t>
            </a:r>
          </a:p>
        </p:txBody>
      </p:sp>
      <p:sp>
        <p:nvSpPr>
          <p:cNvPr id="26" name="Text Box 121"/>
          <p:cNvSpPr txBox="1">
            <a:spLocks noChangeArrowheads="1"/>
          </p:cNvSpPr>
          <p:nvPr/>
        </p:nvSpPr>
        <p:spPr bwMode="auto">
          <a:xfrm rot="19463698">
            <a:off x="3403146" y="336494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1743</a:t>
            </a:r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 rot="20910655">
            <a:off x="3514271" y="262834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1843</a:t>
            </a:r>
          </a:p>
        </p:txBody>
      </p:sp>
      <p:sp>
        <p:nvSpPr>
          <p:cNvPr id="28" name="Text Box 123"/>
          <p:cNvSpPr txBox="1">
            <a:spLocks noChangeArrowheads="1"/>
          </p:cNvSpPr>
          <p:nvPr/>
        </p:nvSpPr>
        <p:spPr bwMode="auto">
          <a:xfrm rot="2626382">
            <a:off x="6811509" y="383167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1099</a:t>
            </a:r>
          </a:p>
        </p:txBody>
      </p:sp>
      <p:sp>
        <p:nvSpPr>
          <p:cNvPr id="29" name="Text Box 124"/>
          <p:cNvSpPr txBox="1">
            <a:spLocks noChangeArrowheads="1"/>
          </p:cNvSpPr>
          <p:nvPr/>
        </p:nvSpPr>
        <p:spPr bwMode="auto">
          <a:xfrm rot="565849">
            <a:off x="5755821" y="413647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1120</a:t>
            </a:r>
          </a:p>
        </p:txBody>
      </p:sp>
      <p:sp>
        <p:nvSpPr>
          <p:cNvPr id="30" name="Text Box 125"/>
          <p:cNvSpPr txBox="1">
            <a:spLocks noChangeArrowheads="1"/>
          </p:cNvSpPr>
          <p:nvPr/>
        </p:nvSpPr>
        <p:spPr bwMode="auto">
          <a:xfrm rot="695916">
            <a:off x="3555546" y="395549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1233</a:t>
            </a:r>
          </a:p>
        </p:txBody>
      </p:sp>
      <p:sp>
        <p:nvSpPr>
          <p:cNvPr id="31" name="Text Box 126"/>
          <p:cNvSpPr txBox="1">
            <a:spLocks noChangeArrowheads="1"/>
          </p:cNvSpPr>
          <p:nvPr/>
        </p:nvSpPr>
        <p:spPr bwMode="auto">
          <a:xfrm rot="4665015">
            <a:off x="2775290" y="349274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337</a:t>
            </a:r>
          </a:p>
        </p:txBody>
      </p:sp>
      <p:sp>
        <p:nvSpPr>
          <p:cNvPr id="32" name="Text Box 127"/>
          <p:cNvSpPr txBox="1">
            <a:spLocks noChangeArrowheads="1"/>
          </p:cNvSpPr>
          <p:nvPr/>
        </p:nvSpPr>
        <p:spPr bwMode="auto">
          <a:xfrm rot="832501">
            <a:off x="1707696" y="377134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2555</a:t>
            </a: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 rot="19708333">
            <a:off x="6563859" y="276487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086769"/>
            <a:ext cx="47625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C4356C52-F492-4031-86EC-99937FDF8291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graph is a pair </a:t>
            </a:r>
            <a:r>
              <a:rPr lang="en-US" sz="2000" dirty="0" smtClean="0">
                <a:latin typeface="Times New Roman" pitchFamily="-112" charset="0"/>
              </a:rPr>
              <a:t>(</a:t>
            </a:r>
            <a:r>
              <a:rPr lang="en-US" sz="2000" b="1" i="1" dirty="0" smtClean="0">
                <a:latin typeface="Times New Roman" pitchFamily="-112" charset="0"/>
              </a:rPr>
              <a:t>V, E</a:t>
            </a:r>
            <a:r>
              <a:rPr lang="en-US" sz="2000" dirty="0" smtClean="0">
                <a:latin typeface="Times New Roman" pitchFamily="-112" charset="0"/>
              </a:rPr>
              <a:t>)</a:t>
            </a:r>
            <a:r>
              <a:rPr lang="en-US" sz="2000" dirty="0" smtClean="0"/>
              <a:t>, where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 smtClean="0">
                <a:latin typeface="Times New Roman" pitchFamily="-112" charset="0"/>
              </a:rPr>
              <a:t>V</a:t>
            </a:r>
            <a:r>
              <a:rPr lang="en-US" sz="1800" dirty="0" smtClean="0"/>
              <a:t> is a set of nodes, called </a:t>
            </a:r>
            <a:r>
              <a:rPr lang="en-US" sz="1800" dirty="0" smtClean="0">
                <a:solidFill>
                  <a:schemeClr val="tx2"/>
                </a:solidFill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 smtClean="0">
                <a:latin typeface="Times New Roman" pitchFamily="-112" charset="0"/>
              </a:rPr>
              <a:t>E</a:t>
            </a:r>
            <a:r>
              <a:rPr lang="en-US" sz="1800" dirty="0" smtClean="0"/>
              <a:t> is a collection of pairs of vertices, called </a:t>
            </a:r>
            <a:r>
              <a:rPr lang="en-US" sz="1800" dirty="0" smtClean="0">
                <a:solidFill>
                  <a:schemeClr val="tx2"/>
                </a:solidFill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An edge represents a flight route between two airports and stores the mileage of the route</a:t>
            </a:r>
          </a:p>
        </p:txBody>
      </p:sp>
      <p:sp>
        <p:nvSpPr>
          <p:cNvPr id="22534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ORD</a:t>
            </a:r>
          </a:p>
        </p:txBody>
      </p:sp>
      <p:sp>
        <p:nvSpPr>
          <p:cNvPr id="22535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22536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MIA</a:t>
            </a:r>
          </a:p>
        </p:txBody>
      </p:sp>
      <p:sp>
        <p:nvSpPr>
          <p:cNvPr id="22537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DFW</a:t>
            </a:r>
          </a:p>
        </p:txBody>
      </p:sp>
      <p:sp>
        <p:nvSpPr>
          <p:cNvPr id="22538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SFO</a:t>
            </a:r>
          </a:p>
        </p:txBody>
      </p:sp>
      <p:sp>
        <p:nvSpPr>
          <p:cNvPr id="22539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LAX</a:t>
            </a:r>
          </a:p>
        </p:txBody>
      </p:sp>
      <p:sp>
        <p:nvSpPr>
          <p:cNvPr id="22540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LGA</a:t>
            </a:r>
          </a:p>
        </p:txBody>
      </p:sp>
      <p:sp>
        <p:nvSpPr>
          <p:cNvPr id="22541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HNL</a:t>
            </a:r>
          </a:p>
        </p:txBody>
      </p:sp>
      <p:cxnSp>
        <p:nvCxnSpPr>
          <p:cNvPr id="22542" name="AutoShape 106"/>
          <p:cNvCxnSpPr>
            <a:cxnSpLocks noChangeShapeType="1"/>
            <a:stCxn id="22538" idx="6"/>
            <a:endCxn id="22534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107"/>
          <p:cNvCxnSpPr>
            <a:cxnSpLocks noChangeShapeType="1"/>
            <a:stCxn id="22537" idx="0"/>
            <a:endCxn id="22534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108"/>
          <p:cNvCxnSpPr>
            <a:cxnSpLocks noChangeShapeType="1"/>
            <a:stCxn id="22537" idx="7"/>
            <a:endCxn id="22540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109"/>
          <p:cNvCxnSpPr>
            <a:cxnSpLocks noChangeShapeType="1"/>
            <a:stCxn id="22540" idx="0"/>
            <a:endCxn id="22535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AutoShape 110"/>
          <p:cNvCxnSpPr>
            <a:cxnSpLocks noChangeShapeType="1"/>
            <a:stCxn id="22534" idx="6"/>
            <a:endCxn id="22535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111"/>
          <p:cNvCxnSpPr>
            <a:cxnSpLocks noChangeShapeType="1"/>
            <a:stCxn id="22541" idx="6"/>
            <a:endCxn id="22539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112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113"/>
          <p:cNvCxnSpPr>
            <a:cxnSpLocks noChangeShapeType="1"/>
            <a:stCxn id="22540" idx="4"/>
            <a:endCxn id="22536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0" name="AutoShape 114"/>
          <p:cNvCxnSpPr>
            <a:cxnSpLocks noChangeShapeType="1"/>
            <a:endCxn id="22537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1" name="AutoShape 115"/>
          <p:cNvCxnSpPr>
            <a:cxnSpLocks noChangeShapeType="1"/>
            <a:stCxn id="22539" idx="6"/>
            <a:endCxn id="22537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2" name="AutoShape 116"/>
          <p:cNvCxnSpPr>
            <a:cxnSpLocks noChangeShapeType="1"/>
            <a:stCxn id="22539" idx="7"/>
            <a:endCxn id="22534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3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849</a:t>
            </a:r>
          </a:p>
        </p:txBody>
      </p:sp>
      <p:sp>
        <p:nvSpPr>
          <p:cNvPr id="22554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802</a:t>
            </a:r>
          </a:p>
        </p:txBody>
      </p:sp>
      <p:sp>
        <p:nvSpPr>
          <p:cNvPr id="22555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1387</a:t>
            </a:r>
          </a:p>
        </p:txBody>
      </p:sp>
      <p:sp>
        <p:nvSpPr>
          <p:cNvPr id="22556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1743</a:t>
            </a:r>
          </a:p>
        </p:txBody>
      </p:sp>
      <p:sp>
        <p:nvSpPr>
          <p:cNvPr id="22557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1843</a:t>
            </a:r>
          </a:p>
        </p:txBody>
      </p:sp>
      <p:sp>
        <p:nvSpPr>
          <p:cNvPr id="22558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1099</a:t>
            </a:r>
          </a:p>
        </p:txBody>
      </p:sp>
      <p:sp>
        <p:nvSpPr>
          <p:cNvPr id="22559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1120</a:t>
            </a:r>
          </a:p>
        </p:txBody>
      </p:sp>
      <p:sp>
        <p:nvSpPr>
          <p:cNvPr id="22560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1233</a:t>
            </a:r>
          </a:p>
        </p:txBody>
      </p:sp>
      <p:sp>
        <p:nvSpPr>
          <p:cNvPr id="22561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337</a:t>
            </a:r>
          </a:p>
        </p:txBody>
      </p:sp>
      <p:sp>
        <p:nvSpPr>
          <p:cNvPr id="22562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2555</a:t>
            </a:r>
          </a:p>
        </p:txBody>
      </p:sp>
      <p:sp>
        <p:nvSpPr>
          <p:cNvPr id="22563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sz="2000" dirty="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xmlns="" val="16462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28A97AAA-2FEE-4F84-964A-09704841BCE4}" type="slidenum">
              <a:rPr lang="en-US" sz="1400"/>
              <a:pPr/>
              <a:t>6</a:t>
            </a:fld>
            <a:endParaRPr lang="en-US" sz="1400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p:oleObj spid="_x0000_s1056" name="VISIO" r:id="rId3" imgW="10086840" imgH="7005960" progId="">
              <p:embed/>
            </p:oleObj>
          </a:graphicData>
        </a:graphic>
      </p:graphicFrame>
      <p:sp>
        <p:nvSpPr>
          <p:cNvPr id="2458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</p:txBody>
      </p:sp>
      <p:sp>
        <p:nvSpPr>
          <p:cNvPr id="2458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r>
              <a:rPr lang="en-US" sz="2400" dirty="0" smtClean="0"/>
              <a:t>Electronic circuits</a:t>
            </a:r>
          </a:p>
          <a:p>
            <a:pPr lvl="1"/>
            <a:r>
              <a:rPr lang="en-US" sz="2000" dirty="0" smtClean="0"/>
              <a:t>Printed circuit board</a:t>
            </a:r>
          </a:p>
          <a:p>
            <a:pPr lvl="1"/>
            <a:r>
              <a:rPr lang="en-US" sz="2000" dirty="0" smtClean="0"/>
              <a:t>Integrated circuit</a:t>
            </a:r>
          </a:p>
          <a:p>
            <a:r>
              <a:rPr lang="en-US" sz="2400" dirty="0" smtClean="0"/>
              <a:t>Transportation networks</a:t>
            </a:r>
          </a:p>
          <a:p>
            <a:pPr lvl="1"/>
            <a:r>
              <a:rPr lang="en-US" sz="2000" dirty="0" smtClean="0"/>
              <a:t>Highway network</a:t>
            </a:r>
          </a:p>
          <a:p>
            <a:pPr lvl="1"/>
            <a:r>
              <a:rPr lang="en-US" sz="2000" dirty="0" smtClean="0"/>
              <a:t>Flight network</a:t>
            </a:r>
          </a:p>
          <a:p>
            <a:r>
              <a:rPr lang="en-US" sz="2400" dirty="0" smtClean="0"/>
              <a:t>Computer networks</a:t>
            </a:r>
          </a:p>
          <a:p>
            <a:pPr lvl="1"/>
            <a:r>
              <a:rPr lang="en-US" sz="2000" dirty="0" smtClean="0"/>
              <a:t>Local area network</a:t>
            </a:r>
          </a:p>
          <a:p>
            <a:pPr lvl="1"/>
            <a:r>
              <a:rPr lang="en-US" sz="2000" dirty="0" smtClean="0"/>
              <a:t>Internet</a:t>
            </a:r>
          </a:p>
          <a:p>
            <a:pPr lvl="1"/>
            <a:r>
              <a:rPr lang="en-US" sz="2000" dirty="0" smtClean="0"/>
              <a:t>Web</a:t>
            </a:r>
          </a:p>
          <a:p>
            <a:r>
              <a:rPr lang="en-US" sz="2400" dirty="0" smtClean="0"/>
              <a:t>Databases</a:t>
            </a:r>
          </a:p>
          <a:p>
            <a:pPr lvl="1"/>
            <a:r>
              <a:rPr lang="en-US" sz="2000" dirty="0" smtClean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69126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7800" y="6485618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366A1D2E-39F8-4473-B4B4-B173B6AD1061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Edge Types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Directed edge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ordered pair of vertices</a:t>
            </a:r>
            <a:r>
              <a:rPr lang="en-US" sz="1800" dirty="0" smtClean="0">
                <a:latin typeface="Times New Roman" pitchFamily="-112" charset="0"/>
              </a:rPr>
              <a:t> (</a:t>
            </a:r>
            <a:r>
              <a:rPr lang="en-US" sz="1800" b="1" i="1" dirty="0" smtClean="0">
                <a:latin typeface="Times New Roman" pitchFamily="-112" charset="0"/>
              </a:rPr>
              <a:t>u</a:t>
            </a:r>
            <a:r>
              <a:rPr lang="en-US" sz="1800" dirty="0" smtClean="0">
                <a:latin typeface="Times New Roman" pitchFamily="-112" charset="0"/>
              </a:rPr>
              <a:t>,</a:t>
            </a:r>
            <a:r>
              <a:rPr lang="en-US" sz="1800" b="1" i="1" dirty="0" smtClean="0">
                <a:latin typeface="Times New Roman" pitchFamily="-112" charset="0"/>
              </a:rPr>
              <a:t>v</a:t>
            </a:r>
            <a:r>
              <a:rPr lang="en-US" sz="1800" dirty="0" smtClean="0">
                <a:latin typeface="Times New Roman" pitchFamily="-112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first vertex </a:t>
            </a:r>
            <a:r>
              <a:rPr lang="en-US" sz="1800" b="1" i="1" dirty="0" smtClean="0">
                <a:latin typeface="Times New Roman" pitchFamily="-112" charset="0"/>
              </a:rPr>
              <a:t>u</a:t>
            </a:r>
            <a:r>
              <a:rPr lang="en-US" sz="1800" dirty="0" smtClean="0"/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second vertex </a:t>
            </a:r>
            <a:r>
              <a:rPr lang="en-US" sz="1800" b="1" i="1" dirty="0" smtClean="0">
                <a:latin typeface="Times New Roman" pitchFamily="-112" charset="0"/>
              </a:rPr>
              <a:t>v</a:t>
            </a:r>
            <a:r>
              <a:rPr lang="en-US" sz="1800" dirty="0" smtClean="0"/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e.g., a flight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Undirected edge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unordered pair of vertices</a:t>
            </a:r>
            <a:r>
              <a:rPr lang="en-US" sz="1800" dirty="0" smtClean="0">
                <a:latin typeface="Times New Roman" pitchFamily="-112" charset="0"/>
              </a:rPr>
              <a:t> (</a:t>
            </a:r>
            <a:r>
              <a:rPr lang="en-US" sz="1800" b="1" i="1" dirty="0" smtClean="0">
                <a:latin typeface="Times New Roman" pitchFamily="-112" charset="0"/>
              </a:rPr>
              <a:t>u</a:t>
            </a:r>
            <a:r>
              <a:rPr lang="en-US" sz="1800" dirty="0" smtClean="0">
                <a:latin typeface="Times New Roman" pitchFamily="-112" charset="0"/>
              </a:rPr>
              <a:t>,</a:t>
            </a:r>
            <a:r>
              <a:rPr lang="en-US" sz="1800" b="1" i="1" dirty="0" smtClean="0">
                <a:latin typeface="Times New Roman" pitchFamily="-112" charset="0"/>
              </a:rPr>
              <a:t>v</a:t>
            </a:r>
            <a:r>
              <a:rPr lang="en-US" sz="1800" dirty="0" smtClean="0">
                <a:latin typeface="Times New Roman" pitchFamily="-112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e.g., a flight route</a:t>
            </a:r>
            <a:endParaRPr lang="en-US" sz="1800" dirty="0" smtClean="0">
              <a:latin typeface="Times New Roman" pitchFamily="-112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Directed graph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all the edges are directed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e.g., route network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all the edges are undirected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e.g., flight network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ORD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cxnSp>
        <p:nvCxnSpPr>
          <p:cNvPr id="23560" name="AutoShape 7"/>
          <p:cNvCxnSpPr>
            <a:cxnSpLocks noChangeShapeType="1"/>
            <a:stCxn id="23558" idx="6"/>
            <a:endCxn id="23559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     flight</a:t>
            </a:r>
          </a:p>
          <a:p>
            <a:r>
              <a:rPr lang="en-US" dirty="0"/>
              <a:t>   AA 1206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ORD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cxnSp>
        <p:nvCxnSpPr>
          <p:cNvPr id="23564" name="AutoShape 11"/>
          <p:cNvCxnSpPr>
            <a:cxnSpLocks noChangeShapeType="1"/>
            <a:stCxn id="23562" idx="6"/>
            <a:endCxn id="23563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849</a:t>
            </a:r>
          </a:p>
          <a:p>
            <a:r>
              <a:rPr lang="en-US" dirty="0"/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xmlns="" val="42817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3719DBAB-6754-49BA-9FF6-F24F2E0DE4C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End vertices (or endpoints) of an edge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 and V are the endpoints of a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Edges incident on a vertex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a, d, and b are incident on V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 and V are adjacent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X has degree 5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Parallel edges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h and i are parallel edges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Self-loop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j is a self-loop</a:t>
            </a:r>
          </a:p>
        </p:txBody>
      </p:sp>
      <p:grpSp>
        <p:nvGrpSpPr>
          <p:cNvPr id="25606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560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60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561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561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61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5613" name="AutoShape 9"/>
            <p:cNvCxnSpPr>
              <a:cxnSpLocks noChangeShapeType="1"/>
              <a:stCxn id="25610" idx="3"/>
              <a:endCxn id="2560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4" name="AutoShape 10"/>
            <p:cNvCxnSpPr>
              <a:cxnSpLocks noChangeShapeType="1"/>
              <a:stCxn id="25611" idx="1"/>
              <a:endCxn id="2560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5" name="AutoShape 11"/>
            <p:cNvCxnSpPr>
              <a:cxnSpLocks noChangeShapeType="1"/>
              <a:stCxn id="25611" idx="7"/>
              <a:endCxn id="2560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6" name="AutoShape 13"/>
            <p:cNvCxnSpPr>
              <a:cxnSpLocks noChangeShapeType="1"/>
              <a:stCxn id="25610" idx="5"/>
              <a:endCxn id="2560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7" name="AutoShape 14"/>
            <p:cNvCxnSpPr>
              <a:cxnSpLocks noChangeShapeType="1"/>
              <a:stCxn id="25610" idx="4"/>
              <a:endCxn id="2561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18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25619" name="AutoShape 16"/>
            <p:cNvCxnSpPr>
              <a:cxnSpLocks noChangeShapeType="1"/>
              <a:stCxn id="25611" idx="5"/>
              <a:endCxn id="25618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0" name="AutoShape 17"/>
            <p:cNvCxnSpPr>
              <a:cxnSpLocks noChangeShapeType="1"/>
              <a:stCxn id="25608" idx="4"/>
              <a:endCxn id="25618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21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25622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c</a:t>
              </a:r>
            </a:p>
          </p:txBody>
        </p:sp>
        <p:sp>
          <p:nvSpPr>
            <p:cNvPr id="25623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b</a:t>
              </a:r>
            </a:p>
          </p:txBody>
        </p:sp>
        <p:sp>
          <p:nvSpPr>
            <p:cNvPr id="25624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e</a:t>
              </a:r>
            </a:p>
          </p:txBody>
        </p:sp>
        <p:sp>
          <p:nvSpPr>
            <p:cNvPr id="25625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d</a:t>
              </a:r>
            </a:p>
          </p:txBody>
        </p:sp>
        <p:sp>
          <p:nvSpPr>
            <p:cNvPr id="25626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f</a:t>
              </a:r>
            </a:p>
          </p:txBody>
        </p:sp>
        <p:sp>
          <p:nvSpPr>
            <p:cNvPr id="25627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g</a:t>
              </a:r>
            </a:p>
          </p:txBody>
        </p:sp>
        <p:sp>
          <p:nvSpPr>
            <p:cNvPr id="25628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h</a:t>
              </a:r>
            </a:p>
          </p:txBody>
        </p:sp>
        <p:sp>
          <p:nvSpPr>
            <p:cNvPr id="25629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i</a:t>
              </a:r>
            </a:p>
          </p:txBody>
        </p:sp>
        <p:sp>
          <p:nvSpPr>
            <p:cNvPr id="25630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r>
                <a:rPr lang="en-US" dirty="0"/>
                <a:t>j</a:t>
              </a:r>
            </a:p>
          </p:txBody>
        </p:sp>
        <p:cxnSp>
          <p:nvCxnSpPr>
            <p:cNvPr id="25631" name="AutoShape 29"/>
            <p:cNvCxnSpPr>
              <a:cxnSpLocks noChangeShapeType="1"/>
              <a:stCxn id="25608" idx="5"/>
              <a:endCxn id="2561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2" name="AutoShape 30"/>
            <p:cNvCxnSpPr>
              <a:cxnSpLocks noChangeShapeType="1"/>
              <a:stCxn id="25608" idx="7"/>
              <a:endCxn id="2561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33" name="AutoShape 31"/>
            <p:cNvCxnSpPr>
              <a:cxnSpLocks noChangeShapeType="1"/>
              <a:stCxn id="25612" idx="5"/>
              <a:endCxn id="2561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82414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6506FFC4-944F-4934-92C2-79D926525698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26628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29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30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(cont.)</a:t>
            </a:r>
          </a:p>
        </p:txBody>
      </p:sp>
      <p:sp>
        <p:nvSpPr>
          <p:cNvPr id="266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Path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sequence of alternating vertices and edges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each edge is preceded and followed by its endpoints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path such that all its vertices and edges are distinct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P</a:t>
            </a:r>
            <a:r>
              <a:rPr lang="en-US" sz="1800" baseline="-25000" dirty="0" smtClean="0">
                <a:solidFill>
                  <a:schemeClr val="tx2"/>
                </a:solidFill>
              </a:rPr>
              <a:t>1</a:t>
            </a:r>
            <a:r>
              <a:rPr lang="en-US" sz="1800" dirty="0" smtClean="0">
                <a:solidFill>
                  <a:schemeClr val="tx2"/>
                </a:solidFill>
              </a:rPr>
              <a:t>=(V,b,X,h,Z)</a:t>
            </a:r>
            <a:r>
              <a:rPr lang="en-US" sz="1800" dirty="0" smtClean="0"/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accent2"/>
                </a:solidFill>
              </a:rPr>
              <a:t>P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1800" dirty="0" smtClean="0">
                <a:solidFill>
                  <a:schemeClr val="accent2"/>
                </a:solidFill>
              </a:rPr>
              <a:t>=(U,c,W,e,X,g,Y,f,W,d,V)</a:t>
            </a:r>
            <a:r>
              <a:rPr lang="en-US" sz="1800" dirty="0" smtClean="0"/>
              <a:t> is a path that is not simple</a:t>
            </a:r>
          </a:p>
        </p:txBody>
      </p:sp>
      <p:sp>
        <p:nvSpPr>
          <p:cNvPr id="26633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X</a:t>
            </a:r>
          </a:p>
        </p:txBody>
      </p:sp>
      <p:sp>
        <p:nvSpPr>
          <p:cNvPr id="26634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U</a:t>
            </a:r>
          </a:p>
        </p:txBody>
      </p:sp>
      <p:sp>
        <p:nvSpPr>
          <p:cNvPr id="26635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V</a:t>
            </a:r>
          </a:p>
        </p:txBody>
      </p:sp>
      <p:sp>
        <p:nvSpPr>
          <p:cNvPr id="26636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</a:t>
            </a:r>
          </a:p>
        </p:txBody>
      </p:sp>
      <p:sp>
        <p:nvSpPr>
          <p:cNvPr id="26637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cxnSp>
        <p:nvCxnSpPr>
          <p:cNvPr id="26638" name="AutoShape 9"/>
          <p:cNvCxnSpPr>
            <a:cxnSpLocks noChangeShapeType="1"/>
            <a:stCxn id="26635" idx="3"/>
            <a:endCxn id="26634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10"/>
          <p:cNvCxnSpPr>
            <a:cxnSpLocks noChangeShapeType="1"/>
            <a:stCxn id="26636" idx="1"/>
            <a:endCxn id="26634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0" name="AutoShape 11"/>
          <p:cNvCxnSpPr>
            <a:cxnSpLocks noChangeShapeType="1"/>
            <a:stCxn id="26636" idx="7"/>
            <a:endCxn id="26633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1" name="AutoShape 12"/>
          <p:cNvCxnSpPr>
            <a:cxnSpLocks noChangeShapeType="1"/>
            <a:stCxn id="26633" idx="6"/>
            <a:endCxn id="26637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AutoShape 13"/>
          <p:cNvCxnSpPr>
            <a:cxnSpLocks noChangeShapeType="1"/>
            <a:stCxn id="26635" idx="5"/>
            <a:endCxn id="26633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3" name="AutoShape 14"/>
          <p:cNvCxnSpPr>
            <a:cxnSpLocks noChangeShapeType="1"/>
            <a:stCxn id="26635" idx="4"/>
            <a:endCxn id="26636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4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Y</a:t>
            </a:r>
          </a:p>
        </p:txBody>
      </p:sp>
      <p:cxnSp>
        <p:nvCxnSpPr>
          <p:cNvPr id="26645" name="AutoShape 16"/>
          <p:cNvCxnSpPr>
            <a:cxnSpLocks noChangeShapeType="1"/>
            <a:stCxn id="26636" idx="5"/>
            <a:endCxn id="26644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6" name="AutoShape 17"/>
          <p:cNvCxnSpPr>
            <a:cxnSpLocks noChangeShapeType="1"/>
            <a:stCxn id="26633" idx="4"/>
            <a:endCxn id="26644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7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6648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26649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26650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e</a:t>
            </a:r>
          </a:p>
        </p:txBody>
      </p:sp>
      <p:sp>
        <p:nvSpPr>
          <p:cNvPr id="26651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26652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</a:t>
            </a:r>
          </a:p>
        </p:txBody>
      </p:sp>
      <p:sp>
        <p:nvSpPr>
          <p:cNvPr id="26653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g</a:t>
            </a:r>
          </a:p>
        </p:txBody>
      </p:sp>
      <p:sp>
        <p:nvSpPr>
          <p:cNvPr id="26654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h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65931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1194</Words>
  <Application>Microsoft Office PowerPoint</Application>
  <PresentationFormat>On-screen Show (4:3)</PresentationFormat>
  <Paragraphs>336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VISIO</vt:lpstr>
      <vt:lpstr>Graphs</vt:lpstr>
      <vt:lpstr>Example</vt:lpstr>
      <vt:lpstr>Example (cont.)</vt:lpstr>
      <vt:lpstr>Example (cont.)</vt:lpstr>
      <vt:lpstr>Graphs</vt:lpstr>
      <vt:lpstr>Applications</vt:lpstr>
      <vt:lpstr>Edge Types</vt:lpstr>
      <vt:lpstr>Terminology</vt:lpstr>
      <vt:lpstr>Terminology (cont.)</vt:lpstr>
      <vt:lpstr>Terminology (cont.)</vt:lpstr>
      <vt:lpstr>Weighted and unweighted graphs</vt:lpstr>
      <vt:lpstr>Graph Presentation</vt:lpstr>
      <vt:lpstr>Graph presentation</vt:lpstr>
      <vt:lpstr>Subgraphs</vt:lpstr>
      <vt:lpstr>Connectivity</vt:lpstr>
      <vt:lpstr>Trees and Forests</vt:lpstr>
      <vt:lpstr>Spanning Trees and Forests</vt:lpstr>
      <vt:lpstr>Breadth-First Search</vt:lpstr>
      <vt:lpstr>Breadth-First Search</vt:lpstr>
      <vt:lpstr>Breadth first search</vt:lpstr>
      <vt:lpstr>Breadth first search</vt:lpstr>
      <vt:lpstr>Breadth first search</vt:lpstr>
      <vt:lpstr>Depth-First Search</vt:lpstr>
      <vt:lpstr>Depth first search</vt:lpstr>
      <vt:lpstr>Depth first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thị</dc:title>
  <dc:creator>V</dc:creator>
  <cp:lastModifiedBy>DHQG</cp:lastModifiedBy>
  <cp:revision>184</cp:revision>
  <dcterms:created xsi:type="dcterms:W3CDTF">2008-10-05T03:47:51Z</dcterms:created>
  <dcterms:modified xsi:type="dcterms:W3CDTF">2018-09-05T08:23:27Z</dcterms:modified>
</cp:coreProperties>
</file>