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04" r:id="rId58"/>
    <p:sldId id="335" r:id="rId59"/>
    <p:sldId id="305" r:id="rId60"/>
    <p:sldId id="306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handoutMaster" Target="handoutMasters/handoutMaster1.xml"/><Relationship Id="rId91" Type="http://schemas.openxmlformats.org/officeDocument/2006/relationships/printerSettings" Target="printerSettings/printerSettings1.bin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2F414-4F6C-E042-A89B-549FF3C066C9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5F376-B018-D44E-B3CB-A383DCF8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222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EF8F9-FF20-462C-AFC1-2C33ADB7CDD1}" type="datetimeFigureOut">
              <a:rPr lang="vi-VN" smtClean="0"/>
              <a:pPr/>
              <a:t>10/29/15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32094-D75F-45A1-9370-6857B397DAA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15768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DA8AC-3FB1-49D1-9382-8995A749800A}" type="slidenum">
              <a:rPr lang="en-US"/>
              <a:pPr/>
              <a:t>7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E7D0A2-619E-47F4-9460-2C1003A9F70C}" type="slidenum">
              <a:rPr lang="en-US"/>
              <a:pPr/>
              <a:t>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7379C-71F6-4B7D-9645-1EA73CFDDF39}" type="slidenum">
              <a:rPr lang="en-US"/>
              <a:pPr/>
              <a:t>9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Merge Sort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30E2CC-A1ED-E643-BAF2-C6F05726A9C0}" type="datetime8">
              <a:rPr lang="en-US" sz="1200"/>
              <a:pPr/>
              <a:t>10/29/15 09:07</a:t>
            </a:fld>
            <a:endParaRPr lang="en-US" sz="1200"/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34C6C5-0716-5644-AE93-DEFD60EEE286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vi-VN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2CFE6-058B-4686-AACA-8806410592B3}" type="slidenum">
              <a:rPr lang="en-US"/>
              <a:pPr/>
              <a:t>10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AD9E2E-6BDC-4DF5-9CB5-D949C9AE945C}" type="slidenum">
              <a:rPr lang="en-US"/>
              <a:pPr/>
              <a:t>11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F87B5-CF83-426C-96DF-5D39503C0D24}" type="slidenum">
              <a:rPr lang="en-US"/>
              <a:pPr/>
              <a:t>12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58C084-B34E-456D-87EB-10344C22B327}" type="slidenum">
              <a:rPr lang="en-US"/>
              <a:pPr/>
              <a:t>13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0B472-672B-4746-AC20-4BF2A4D64C70}" type="slidenum">
              <a:rPr lang="en-US"/>
              <a:pPr/>
              <a:t>14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F1-78FF-F340-A926-9FB439914EF1}" type="datetime1">
              <a:rPr lang="en-US" smtClean="0"/>
              <a:t>10/29/15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029A-1EF1-F84E-A838-DFC4C2CD3D9A}" type="datetime1">
              <a:rPr lang="en-US" smtClean="0"/>
              <a:t>10/29/15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2D50-9570-8A44-82E8-E0AE619A02DA}" type="datetime1">
              <a:rPr lang="en-US" smtClean="0"/>
              <a:t>10/29/15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46CE236-91BD-490B-AFA4-FFC170DF9E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CB62A1A-4D72-F545-A99E-8CB5E0978C62}" type="datetime1">
              <a:rPr lang="en-US" smtClean="0"/>
              <a:t>10/29/15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8013" cy="4524375"/>
          </a:xfrm>
        </p:spPr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C647FDAB-1DBB-964C-AD4E-7BDC0D535B85}" type="datetime1">
              <a:rPr lang="en-US" smtClean="0"/>
              <a:t>10/29/15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D7CC9F68-EA84-4A58-BE37-40266710932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E15-1A90-1B4F-A651-6DDCEE1DEFCD}" type="datetime1">
              <a:rPr lang="en-US" smtClean="0"/>
              <a:t>10/29/15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68B5-FF9C-C64C-880C-F82F98569047}" type="datetime1">
              <a:rPr lang="en-US" smtClean="0"/>
              <a:t>10/29/15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9AA-B8C8-AA4A-B1E8-1303FA8BA579}" type="datetime1">
              <a:rPr lang="en-US" smtClean="0"/>
              <a:t>10/29/15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7A4E-4A90-9745-8D96-DD398569ED04}" type="datetime1">
              <a:rPr lang="en-US" smtClean="0"/>
              <a:t>10/29/15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FB64-F9FD-A24A-9E27-1EDDB7870188}" type="datetime1">
              <a:rPr lang="en-US" smtClean="0"/>
              <a:t>10/29/15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8285-5560-3243-BD9D-8DBAF38D7D1E}" type="datetime1">
              <a:rPr lang="en-US" smtClean="0"/>
              <a:t>10/29/15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DAF4-8303-3A4C-B710-08BC2ECB670C}" type="datetime1">
              <a:rPr lang="en-US" smtClean="0"/>
              <a:t>10/29/15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8947-ED5B-5B4B-967D-DA73263F93D7}" type="datetime1">
              <a:rPr lang="en-US" smtClean="0"/>
              <a:t>10/29/15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9C81-6AA5-E145-AE88-BB27763905FA}" type="datetime1">
              <a:rPr lang="en-US" smtClean="0"/>
              <a:t>10/29/15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FE4B-C8BF-4A07-821C-DD6EAE9D6A91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CÁC THUẬT TOÁN SẮP XẾP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BÙI NGỌC THĂNG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1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Selection Sort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 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n-1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5076" name="Group 20"/>
          <p:cNvGraphicFramePr>
            <a:graphicFrameLocks noGrp="1"/>
          </p:cNvGraphicFramePr>
          <p:nvPr/>
        </p:nvGraphicFramePr>
        <p:xfrm>
          <a:off x="990600" y="4876800"/>
          <a:ext cx="6096000" cy="9652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990600" y="4357688"/>
            <a:ext cx="6172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10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Rectangle 72"/>
          <p:cNvSpPr>
            <a:spLocks noChangeArrowheads="1"/>
          </p:cNvSpPr>
          <p:nvPr/>
        </p:nvSpPr>
        <p:spPr bwMode="auto">
          <a:xfrm>
            <a:off x="2601913" y="2760663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2117" name="Rectangle 69"/>
          <p:cNvSpPr>
            <a:spLocks noChangeArrowheads="1"/>
          </p:cNvSpPr>
          <p:nvPr/>
        </p:nvSpPr>
        <p:spPr bwMode="auto">
          <a:xfrm>
            <a:off x="2586038" y="2760663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2105" name="Rectangle 57"/>
          <p:cNvSpPr>
            <a:spLocks noChangeArrowheads="1"/>
          </p:cNvSpPr>
          <p:nvPr/>
        </p:nvSpPr>
        <p:spPr bwMode="auto">
          <a:xfrm>
            <a:off x="5686425" y="2768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2109" name="Rectangle 61"/>
          <p:cNvSpPr>
            <a:spLocks noChangeArrowheads="1"/>
          </p:cNvSpPr>
          <p:nvPr/>
        </p:nvSpPr>
        <p:spPr bwMode="auto">
          <a:xfrm>
            <a:off x="5689600" y="2765425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2138" name="Rectangle 90"/>
          <p:cNvSpPr>
            <a:spLocks noChangeArrowheads="1"/>
          </p:cNvSpPr>
          <p:nvPr/>
        </p:nvSpPr>
        <p:spPr bwMode="auto">
          <a:xfrm>
            <a:off x="4662488" y="276701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2139" name="Rectangle 91"/>
          <p:cNvSpPr>
            <a:spLocks noChangeArrowheads="1"/>
          </p:cNvSpPr>
          <p:nvPr/>
        </p:nvSpPr>
        <p:spPr bwMode="auto">
          <a:xfrm>
            <a:off x="4659313" y="2768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2113" name="Rectangle 65"/>
          <p:cNvSpPr>
            <a:spLocks noChangeArrowheads="1"/>
          </p:cNvSpPr>
          <p:nvPr/>
        </p:nvSpPr>
        <p:spPr bwMode="auto">
          <a:xfrm>
            <a:off x="3657600" y="276066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2114" name="Rectangle 66"/>
          <p:cNvSpPr>
            <a:spLocks noChangeArrowheads="1"/>
          </p:cNvSpPr>
          <p:nvPr/>
        </p:nvSpPr>
        <p:spPr bwMode="auto">
          <a:xfrm>
            <a:off x="3654425" y="2768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3652838" y="276066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3649663" y="2768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2104" name="Rectangle 56"/>
          <p:cNvSpPr>
            <a:spLocks noChangeArrowheads="1"/>
          </p:cNvSpPr>
          <p:nvPr/>
        </p:nvSpPr>
        <p:spPr bwMode="auto">
          <a:xfrm>
            <a:off x="4656138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2118" name="Rectangle 70"/>
          <p:cNvSpPr>
            <a:spLocks noChangeArrowheads="1"/>
          </p:cNvSpPr>
          <p:nvPr/>
        </p:nvSpPr>
        <p:spPr bwMode="auto">
          <a:xfrm>
            <a:off x="2593975" y="2757488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2119" name="Rectangle 71"/>
          <p:cNvSpPr>
            <a:spLocks noChangeArrowheads="1"/>
          </p:cNvSpPr>
          <p:nvPr/>
        </p:nvSpPr>
        <p:spPr bwMode="auto">
          <a:xfrm>
            <a:off x="2593975" y="2768600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2137" name="Rectangle 89"/>
          <p:cNvSpPr>
            <a:spLocks noChangeArrowheads="1"/>
          </p:cNvSpPr>
          <p:nvPr/>
        </p:nvSpPr>
        <p:spPr bwMode="auto">
          <a:xfrm>
            <a:off x="1617663" y="2760663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2122" name="Rectangle 74"/>
          <p:cNvSpPr>
            <a:spLocks noChangeArrowheads="1"/>
          </p:cNvSpPr>
          <p:nvPr/>
        </p:nvSpPr>
        <p:spPr bwMode="auto">
          <a:xfrm>
            <a:off x="604838" y="276066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6</a:t>
            </a:r>
          </a:p>
        </p:txBody>
      </p:sp>
      <p:sp>
        <p:nvSpPr>
          <p:cNvPr id="2126" name="Rectangle 78"/>
          <p:cNvSpPr>
            <a:spLocks noChangeArrowheads="1"/>
          </p:cNvSpPr>
          <p:nvPr/>
        </p:nvSpPr>
        <p:spPr bwMode="auto">
          <a:xfrm>
            <a:off x="612775" y="276066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2096" name="Rectangle 48"/>
          <p:cNvSpPr>
            <a:spLocks noChangeArrowheads="1"/>
          </p:cNvSpPr>
          <p:nvPr/>
        </p:nvSpPr>
        <p:spPr bwMode="auto">
          <a:xfrm>
            <a:off x="2601913" y="1633538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2590800" y="1633538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2093" name="Rectangle 45"/>
          <p:cNvSpPr>
            <a:spLocks noChangeArrowheads="1"/>
          </p:cNvSpPr>
          <p:nvPr/>
        </p:nvSpPr>
        <p:spPr bwMode="auto">
          <a:xfrm>
            <a:off x="2598738" y="1625600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1617663" y="2760663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2103" name="Rectangle 55"/>
          <p:cNvSpPr>
            <a:spLocks noChangeArrowheads="1"/>
          </p:cNvSpPr>
          <p:nvPr/>
        </p:nvSpPr>
        <p:spPr bwMode="auto">
          <a:xfrm>
            <a:off x="5683250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568166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2100" name="Rectangle 52"/>
          <p:cNvSpPr>
            <a:spLocks noChangeArrowheads="1"/>
          </p:cNvSpPr>
          <p:nvPr/>
        </p:nvSpPr>
        <p:spPr bwMode="auto">
          <a:xfrm>
            <a:off x="5678488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2095" name="Rectangle 47"/>
          <p:cNvSpPr>
            <a:spLocks noChangeArrowheads="1"/>
          </p:cNvSpPr>
          <p:nvPr/>
        </p:nvSpPr>
        <p:spPr bwMode="auto">
          <a:xfrm>
            <a:off x="4662488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2101" name="Rectangle 53"/>
          <p:cNvSpPr>
            <a:spLocks noChangeArrowheads="1"/>
          </p:cNvSpPr>
          <p:nvPr/>
        </p:nvSpPr>
        <p:spPr bwMode="auto">
          <a:xfrm>
            <a:off x="5686425" y="163036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364966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2099" name="Rectangle 51"/>
          <p:cNvSpPr>
            <a:spLocks noChangeArrowheads="1"/>
          </p:cNvSpPr>
          <p:nvPr/>
        </p:nvSpPr>
        <p:spPr bwMode="auto">
          <a:xfrm>
            <a:off x="3646488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3646488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2094" name="Rectangle 46"/>
          <p:cNvSpPr>
            <a:spLocks noChangeArrowheads="1"/>
          </p:cNvSpPr>
          <p:nvPr/>
        </p:nvSpPr>
        <p:spPr bwMode="auto">
          <a:xfrm>
            <a:off x="3654425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2098" name="Rectangle 50"/>
          <p:cNvSpPr>
            <a:spLocks noChangeArrowheads="1"/>
          </p:cNvSpPr>
          <p:nvPr/>
        </p:nvSpPr>
        <p:spPr bwMode="auto">
          <a:xfrm>
            <a:off x="3651250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66566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2097" name="Rectangle 49"/>
          <p:cNvSpPr>
            <a:spLocks noChangeArrowheads="1"/>
          </p:cNvSpPr>
          <p:nvPr/>
        </p:nvSpPr>
        <p:spPr bwMode="auto">
          <a:xfrm>
            <a:off x="4662488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2582863" y="1625600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1614488" y="16256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60166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59531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1617663" y="16256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6</a:t>
            </a:r>
          </a:p>
        </p:txBody>
      </p:sp>
      <p:sp>
        <p:nvSpPr>
          <p:cNvPr id="2089" name="Rectangle 41"/>
          <p:cNvSpPr>
            <a:spLocks noChangeArrowheads="1"/>
          </p:cNvSpPr>
          <p:nvPr/>
        </p:nvSpPr>
        <p:spPr bwMode="auto">
          <a:xfrm>
            <a:off x="1614488" y="16256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609600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Bubble Sort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4089400"/>
            <a:ext cx="7162800" cy="2362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Cho 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n-1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>
            <a:off x="601663" y="16256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>
            <a:off x="601663" y="25146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>
            <a:off x="601663" y="16256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076" name="Line 28"/>
          <p:cNvSpPr>
            <a:spLocks noChangeShapeType="1"/>
          </p:cNvSpPr>
          <p:nvPr/>
        </p:nvSpPr>
        <p:spPr bwMode="auto">
          <a:xfrm>
            <a:off x="1617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077" name="Line 29"/>
          <p:cNvSpPr>
            <a:spLocks noChangeShapeType="1"/>
          </p:cNvSpPr>
          <p:nvPr/>
        </p:nvSpPr>
        <p:spPr bwMode="auto">
          <a:xfrm>
            <a:off x="25828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078" name="Line 30"/>
          <p:cNvSpPr>
            <a:spLocks noChangeShapeType="1"/>
          </p:cNvSpPr>
          <p:nvPr/>
        </p:nvSpPr>
        <p:spPr bwMode="auto">
          <a:xfrm>
            <a:off x="3649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079" name="Line 31"/>
          <p:cNvSpPr>
            <a:spLocks noChangeShapeType="1"/>
          </p:cNvSpPr>
          <p:nvPr/>
        </p:nvSpPr>
        <p:spPr bwMode="auto">
          <a:xfrm>
            <a:off x="4665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080" name="Line 32"/>
          <p:cNvSpPr>
            <a:spLocks noChangeShapeType="1"/>
          </p:cNvSpPr>
          <p:nvPr/>
        </p:nvSpPr>
        <p:spPr bwMode="auto">
          <a:xfrm>
            <a:off x="5681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081" name="Line 33"/>
          <p:cNvSpPr>
            <a:spLocks noChangeShapeType="1"/>
          </p:cNvSpPr>
          <p:nvPr/>
        </p:nvSpPr>
        <p:spPr bwMode="auto">
          <a:xfrm>
            <a:off x="6697663" y="16256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090" name="Rectangle 42"/>
          <p:cNvSpPr>
            <a:spLocks noChangeArrowheads="1"/>
          </p:cNvSpPr>
          <p:nvPr/>
        </p:nvSpPr>
        <p:spPr bwMode="auto">
          <a:xfrm>
            <a:off x="609600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6</a:t>
            </a:r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1614488" y="16256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4659313" y="163195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2127" name="Line 79"/>
          <p:cNvSpPr>
            <a:spLocks noChangeShapeType="1"/>
          </p:cNvSpPr>
          <p:nvPr/>
        </p:nvSpPr>
        <p:spPr bwMode="auto">
          <a:xfrm>
            <a:off x="604838" y="2760663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129" name="Line 81"/>
          <p:cNvSpPr>
            <a:spLocks noChangeShapeType="1"/>
          </p:cNvSpPr>
          <p:nvPr/>
        </p:nvSpPr>
        <p:spPr bwMode="auto">
          <a:xfrm>
            <a:off x="604838" y="2760663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130" name="Line 82"/>
          <p:cNvSpPr>
            <a:spLocks noChangeShapeType="1"/>
          </p:cNvSpPr>
          <p:nvPr/>
        </p:nvSpPr>
        <p:spPr bwMode="auto">
          <a:xfrm>
            <a:off x="1620838" y="27606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131" name="Line 83"/>
          <p:cNvSpPr>
            <a:spLocks noChangeShapeType="1"/>
          </p:cNvSpPr>
          <p:nvPr/>
        </p:nvSpPr>
        <p:spPr bwMode="auto">
          <a:xfrm>
            <a:off x="2586038" y="27606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132" name="Line 84"/>
          <p:cNvSpPr>
            <a:spLocks noChangeShapeType="1"/>
          </p:cNvSpPr>
          <p:nvPr/>
        </p:nvSpPr>
        <p:spPr bwMode="auto">
          <a:xfrm>
            <a:off x="3652838" y="27606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133" name="Line 85"/>
          <p:cNvSpPr>
            <a:spLocks noChangeShapeType="1"/>
          </p:cNvSpPr>
          <p:nvPr/>
        </p:nvSpPr>
        <p:spPr bwMode="auto">
          <a:xfrm>
            <a:off x="4668838" y="27606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134" name="Line 86"/>
          <p:cNvSpPr>
            <a:spLocks noChangeShapeType="1"/>
          </p:cNvSpPr>
          <p:nvPr/>
        </p:nvSpPr>
        <p:spPr bwMode="auto">
          <a:xfrm>
            <a:off x="5684838" y="27606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135" name="Line 87"/>
          <p:cNvSpPr>
            <a:spLocks noChangeShapeType="1"/>
          </p:cNvSpPr>
          <p:nvPr/>
        </p:nvSpPr>
        <p:spPr bwMode="auto">
          <a:xfrm>
            <a:off x="6700838" y="2760663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128" name="Line 80"/>
          <p:cNvSpPr>
            <a:spLocks noChangeShapeType="1"/>
          </p:cNvSpPr>
          <p:nvPr/>
        </p:nvSpPr>
        <p:spPr bwMode="auto">
          <a:xfrm>
            <a:off x="604838" y="3649663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6CE236-91BD-490B-AFA4-FFC170DF9ED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33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39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63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6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8" dur="5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90"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93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11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14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8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3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6" dur="5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9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5" dur="5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8" dur="5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4" dur="5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7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0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3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9" dur="5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2" dur="5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5"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0"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212" dur="5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215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9"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" grpId="0"/>
      <p:bldP spid="2120" grpId="1"/>
      <p:bldP spid="2117" grpId="0"/>
      <p:bldP spid="2105" grpId="0"/>
      <p:bldP spid="2105" grpId="1"/>
      <p:bldP spid="2105" grpId="2"/>
      <p:bldP spid="2109" grpId="0"/>
      <p:bldP spid="2109" grpId="1"/>
      <p:bldP spid="2138" grpId="0"/>
      <p:bldP spid="2138" grpId="1"/>
      <p:bldP spid="2139" grpId="0"/>
      <p:bldP spid="2139" grpId="1"/>
      <p:bldP spid="2139" grpId="2"/>
      <p:bldP spid="2113" grpId="0"/>
      <p:bldP spid="2113" grpId="1"/>
      <p:bldP spid="2114" grpId="0"/>
      <p:bldP spid="2114" grpId="1"/>
      <p:bldP spid="2110" grpId="0"/>
      <p:bldP spid="2111" grpId="0"/>
      <p:bldP spid="2111" grpId="1"/>
      <p:bldP spid="2104" grpId="0"/>
      <p:bldP spid="2118" grpId="0"/>
      <p:bldP spid="2118" grpId="1"/>
      <p:bldP spid="2119" grpId="0"/>
      <p:bldP spid="2119" grpId="1"/>
      <p:bldP spid="2137" grpId="0"/>
      <p:bldP spid="2137" grpId="1"/>
      <p:bldP spid="2137" grpId="2"/>
      <p:bldP spid="2122" grpId="0"/>
      <p:bldP spid="2122" grpId="1"/>
      <p:bldP spid="2122" grpId="2"/>
      <p:bldP spid="2126" grpId="0"/>
      <p:bldP spid="2126" grpId="1"/>
      <p:bldP spid="2096" grpId="0"/>
      <p:bldP spid="2087" grpId="0"/>
      <p:bldP spid="2087" grpId="1"/>
      <p:bldP spid="2093" grpId="0"/>
      <p:bldP spid="2093" grpId="1"/>
      <p:bldP spid="2125" grpId="0"/>
      <p:bldP spid="2125" grpId="1"/>
      <p:bldP spid="2103" grpId="0"/>
      <p:bldP spid="2072" grpId="0"/>
      <p:bldP spid="2100" grpId="0"/>
      <p:bldP spid="2100" grpId="1"/>
      <p:bldP spid="2095" grpId="0"/>
      <p:bldP spid="2095" grpId="1"/>
      <p:bldP spid="2101" grpId="0"/>
      <p:bldP spid="2101" grpId="1"/>
      <p:bldP spid="2070" grpId="0"/>
      <p:bldP spid="2099" grpId="0"/>
      <p:bldP spid="2092" grpId="0"/>
      <p:bldP spid="2092" grpId="1"/>
      <p:bldP spid="2094" grpId="0"/>
      <p:bldP spid="2094" grpId="1"/>
      <p:bldP spid="2098" grpId="0"/>
      <p:bldP spid="2098" grpId="1"/>
      <p:bldP spid="2071" grpId="0"/>
      <p:bldP spid="2097" grpId="0"/>
      <p:bldP spid="2097" grpId="1"/>
      <p:bldP spid="2069" grpId="0"/>
      <p:bldP spid="2086" grpId="0"/>
      <p:bldP spid="2086" grpId="1"/>
      <p:bldP spid="2067" grpId="0"/>
      <p:bldP spid="2085" grpId="0"/>
      <p:bldP spid="2085" grpId="1"/>
      <p:bldP spid="2068" grpId="0"/>
      <p:bldP spid="2089" grpId="0"/>
      <p:bldP spid="2088" grpId="0"/>
      <p:bldP spid="2064" grpId="0" build="p"/>
      <p:bldP spid="2090" grpId="0"/>
      <p:bldP spid="2091" grpId="0"/>
      <p:bldP spid="2102" grpId="0"/>
      <p:bldP spid="2102" grpId="1"/>
      <p:bldP spid="2127" grpId="0" animBg="1"/>
      <p:bldP spid="2129" grpId="0" animBg="1"/>
      <p:bldP spid="2130" grpId="0" animBg="1"/>
      <p:bldP spid="2131" grpId="0" animBg="1"/>
      <p:bldP spid="2132" grpId="0" animBg="1"/>
      <p:bldP spid="2133" grpId="0" animBg="1"/>
      <p:bldP spid="2134" grpId="0" animBg="1"/>
      <p:bldP spid="2135" grpId="0" animBg="1"/>
      <p:bldP spid="21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4" name="Rectangle 76"/>
          <p:cNvSpPr>
            <a:spLocks noChangeArrowheads="1"/>
          </p:cNvSpPr>
          <p:nvPr/>
        </p:nvSpPr>
        <p:spPr bwMode="auto">
          <a:xfrm>
            <a:off x="4656138" y="27559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32836" name="Rectangle 68"/>
          <p:cNvSpPr>
            <a:spLocks noChangeArrowheads="1"/>
          </p:cNvSpPr>
          <p:nvPr/>
        </p:nvSpPr>
        <p:spPr bwMode="auto">
          <a:xfrm>
            <a:off x="1630363" y="27432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32835" name="Rectangle 67"/>
          <p:cNvSpPr>
            <a:spLocks noChangeArrowheads="1"/>
          </p:cNvSpPr>
          <p:nvPr/>
        </p:nvSpPr>
        <p:spPr bwMode="auto">
          <a:xfrm>
            <a:off x="2598738" y="2747963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32838" name="Rectangle 70"/>
          <p:cNvSpPr>
            <a:spLocks noChangeArrowheads="1"/>
          </p:cNvSpPr>
          <p:nvPr/>
        </p:nvSpPr>
        <p:spPr bwMode="auto">
          <a:xfrm>
            <a:off x="2590800" y="2744788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2858" name="Rectangle 90"/>
          <p:cNvSpPr>
            <a:spLocks noChangeArrowheads="1"/>
          </p:cNvSpPr>
          <p:nvPr/>
        </p:nvSpPr>
        <p:spPr bwMode="auto">
          <a:xfrm>
            <a:off x="1622425" y="27432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2593975" y="1635125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601913" y="1627188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32833" name="Rectangle 65"/>
          <p:cNvSpPr>
            <a:spLocks noChangeArrowheads="1"/>
          </p:cNvSpPr>
          <p:nvPr/>
        </p:nvSpPr>
        <p:spPr bwMode="auto">
          <a:xfrm>
            <a:off x="1633538" y="1622425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586038" y="1627188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2593975" y="1624013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3654425" y="1635125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3652838" y="162718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686425" y="1635125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689600" y="163195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662488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659313" y="1635125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1617663" y="1627188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604838" y="162718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6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612775" y="162718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1617663" y="1627188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32809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Bubble Sort</a:t>
            </a:r>
          </a:p>
        </p:txBody>
      </p:sp>
      <p:sp>
        <p:nvSpPr>
          <p:cNvPr id="32810" name="Rectangle 4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4089400"/>
            <a:ext cx="7162800" cy="23622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Cho 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n-1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604838" y="1627188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>
            <a:off x="604838" y="1627188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2825" name="Line 57"/>
          <p:cNvSpPr>
            <a:spLocks noChangeShapeType="1"/>
          </p:cNvSpPr>
          <p:nvPr/>
        </p:nvSpPr>
        <p:spPr bwMode="auto">
          <a:xfrm>
            <a:off x="1620838" y="1627188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2826" name="Line 58"/>
          <p:cNvSpPr>
            <a:spLocks noChangeShapeType="1"/>
          </p:cNvSpPr>
          <p:nvPr/>
        </p:nvSpPr>
        <p:spPr bwMode="auto">
          <a:xfrm>
            <a:off x="2586038" y="1627188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2827" name="Line 59"/>
          <p:cNvSpPr>
            <a:spLocks noChangeShapeType="1"/>
          </p:cNvSpPr>
          <p:nvPr/>
        </p:nvSpPr>
        <p:spPr bwMode="auto">
          <a:xfrm>
            <a:off x="3652838" y="1627188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2828" name="Line 60"/>
          <p:cNvSpPr>
            <a:spLocks noChangeShapeType="1"/>
          </p:cNvSpPr>
          <p:nvPr/>
        </p:nvSpPr>
        <p:spPr bwMode="auto">
          <a:xfrm>
            <a:off x="4668838" y="1627188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>
            <a:off x="5684838" y="1627188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2830" name="Line 62"/>
          <p:cNvSpPr>
            <a:spLocks noChangeShapeType="1"/>
          </p:cNvSpPr>
          <p:nvPr/>
        </p:nvSpPr>
        <p:spPr bwMode="auto">
          <a:xfrm>
            <a:off x="6700838" y="1627188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2831" name="Line 63"/>
          <p:cNvSpPr>
            <a:spLocks noChangeShapeType="1"/>
          </p:cNvSpPr>
          <p:nvPr/>
        </p:nvSpPr>
        <p:spPr bwMode="auto">
          <a:xfrm>
            <a:off x="604838" y="2516188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2832" name="Rectangle 64"/>
          <p:cNvSpPr>
            <a:spLocks noChangeArrowheads="1"/>
          </p:cNvSpPr>
          <p:nvPr/>
        </p:nvSpPr>
        <p:spPr bwMode="auto">
          <a:xfrm>
            <a:off x="1625600" y="1622425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32839" name="Rectangle 71"/>
          <p:cNvSpPr>
            <a:spLocks noChangeArrowheads="1"/>
          </p:cNvSpPr>
          <p:nvPr/>
        </p:nvSpPr>
        <p:spPr bwMode="auto">
          <a:xfrm>
            <a:off x="3651250" y="27559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32840" name="Rectangle 72"/>
          <p:cNvSpPr>
            <a:spLocks noChangeArrowheads="1"/>
          </p:cNvSpPr>
          <p:nvPr/>
        </p:nvSpPr>
        <p:spPr bwMode="auto">
          <a:xfrm>
            <a:off x="3649663" y="274796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32841" name="Rectangle 73"/>
          <p:cNvSpPr>
            <a:spLocks noChangeArrowheads="1"/>
          </p:cNvSpPr>
          <p:nvPr/>
        </p:nvSpPr>
        <p:spPr bwMode="auto">
          <a:xfrm>
            <a:off x="5683250" y="27559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32842" name="Rectangle 74"/>
          <p:cNvSpPr>
            <a:spLocks noChangeArrowheads="1"/>
          </p:cNvSpPr>
          <p:nvPr/>
        </p:nvSpPr>
        <p:spPr bwMode="auto">
          <a:xfrm>
            <a:off x="5686425" y="2752725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32843" name="Rectangle 75"/>
          <p:cNvSpPr>
            <a:spLocks noChangeArrowheads="1"/>
          </p:cNvSpPr>
          <p:nvPr/>
        </p:nvSpPr>
        <p:spPr bwMode="auto">
          <a:xfrm>
            <a:off x="4659313" y="275431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32846" name="Rectangle 78"/>
          <p:cNvSpPr>
            <a:spLocks noChangeArrowheads="1"/>
          </p:cNvSpPr>
          <p:nvPr/>
        </p:nvSpPr>
        <p:spPr bwMode="auto">
          <a:xfrm>
            <a:off x="601663" y="274796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6</a:t>
            </a:r>
          </a:p>
        </p:txBody>
      </p:sp>
      <p:sp>
        <p:nvSpPr>
          <p:cNvPr id="32847" name="Rectangle 79"/>
          <p:cNvSpPr>
            <a:spLocks noChangeArrowheads="1"/>
          </p:cNvSpPr>
          <p:nvPr/>
        </p:nvSpPr>
        <p:spPr bwMode="auto">
          <a:xfrm>
            <a:off x="609600" y="274796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32849" name="Line 81"/>
          <p:cNvSpPr>
            <a:spLocks noChangeShapeType="1"/>
          </p:cNvSpPr>
          <p:nvPr/>
        </p:nvSpPr>
        <p:spPr bwMode="auto">
          <a:xfrm>
            <a:off x="601663" y="2747963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2850" name="Line 82"/>
          <p:cNvSpPr>
            <a:spLocks noChangeShapeType="1"/>
          </p:cNvSpPr>
          <p:nvPr/>
        </p:nvSpPr>
        <p:spPr bwMode="auto">
          <a:xfrm>
            <a:off x="601663" y="2747963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2851" name="Line 83"/>
          <p:cNvSpPr>
            <a:spLocks noChangeShapeType="1"/>
          </p:cNvSpPr>
          <p:nvPr/>
        </p:nvSpPr>
        <p:spPr bwMode="auto">
          <a:xfrm>
            <a:off x="1617663" y="27479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2852" name="Line 84"/>
          <p:cNvSpPr>
            <a:spLocks noChangeShapeType="1"/>
          </p:cNvSpPr>
          <p:nvPr/>
        </p:nvSpPr>
        <p:spPr bwMode="auto">
          <a:xfrm>
            <a:off x="2582863" y="27479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2853" name="Line 85"/>
          <p:cNvSpPr>
            <a:spLocks noChangeShapeType="1"/>
          </p:cNvSpPr>
          <p:nvPr/>
        </p:nvSpPr>
        <p:spPr bwMode="auto">
          <a:xfrm>
            <a:off x="3649663" y="27479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2854" name="Line 86"/>
          <p:cNvSpPr>
            <a:spLocks noChangeShapeType="1"/>
          </p:cNvSpPr>
          <p:nvPr/>
        </p:nvSpPr>
        <p:spPr bwMode="auto">
          <a:xfrm>
            <a:off x="4665663" y="27479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2855" name="Line 87"/>
          <p:cNvSpPr>
            <a:spLocks noChangeShapeType="1"/>
          </p:cNvSpPr>
          <p:nvPr/>
        </p:nvSpPr>
        <p:spPr bwMode="auto">
          <a:xfrm>
            <a:off x="5681663" y="27479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2856" name="Line 88"/>
          <p:cNvSpPr>
            <a:spLocks noChangeShapeType="1"/>
          </p:cNvSpPr>
          <p:nvPr/>
        </p:nvSpPr>
        <p:spPr bwMode="auto">
          <a:xfrm>
            <a:off x="6697663" y="2747963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2857" name="Line 89"/>
          <p:cNvSpPr>
            <a:spLocks noChangeShapeType="1"/>
          </p:cNvSpPr>
          <p:nvPr/>
        </p:nvSpPr>
        <p:spPr bwMode="auto">
          <a:xfrm>
            <a:off x="601663" y="3636963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6CE236-91BD-490B-AFA4-FFC170DF9ED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26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2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4" dur="500"/>
                                        <p:tgtEl>
                                          <p:spTgt spid="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3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9" dur="500"/>
                                        <p:tgtEl>
                                          <p:spTgt spid="3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3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8" dur="500"/>
                                        <p:tgtEl>
                                          <p:spTgt spid="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1" dur="500"/>
                                        <p:tgtEl>
                                          <p:spTgt spid="3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4" dur="500"/>
                                        <p:tgtEl>
                                          <p:spTgt spid="3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500"/>
                                        <p:tgtEl>
                                          <p:spTgt spid="3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0" dur="500"/>
                                        <p:tgtEl>
                                          <p:spTgt spid="3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3" dur="500"/>
                                        <p:tgtEl>
                                          <p:spTgt spid="3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44" grpId="0"/>
      <p:bldP spid="32844" grpId="1"/>
      <p:bldP spid="32844" grpId="2"/>
      <p:bldP spid="32836" grpId="0"/>
      <p:bldP spid="32836" grpId="1"/>
      <p:bldP spid="32836" grpId="2"/>
      <p:bldP spid="32835" grpId="0"/>
      <p:bldP spid="32835" grpId="1"/>
      <p:bldP spid="32838" grpId="0"/>
      <p:bldP spid="32838" grpId="1"/>
      <p:bldP spid="32838" grpId="2"/>
      <p:bldP spid="32858" grpId="0"/>
      <p:bldP spid="32858" grpId="1"/>
      <p:bldP spid="32782" grpId="0"/>
      <p:bldP spid="32782" grpId="1"/>
      <p:bldP spid="32770" grpId="0"/>
      <p:bldP spid="32770" grpId="1"/>
      <p:bldP spid="32833" grpId="0"/>
      <p:bldP spid="32771" grpId="0"/>
      <p:bldP spid="32781" grpId="0"/>
      <p:bldP spid="32777" grpId="0"/>
      <p:bldP spid="32777" grpId="1"/>
      <p:bldP spid="32778" grpId="0"/>
      <p:bldP spid="32778" grpId="1"/>
      <p:bldP spid="32772" grpId="0"/>
      <p:bldP spid="32772" grpId="1"/>
      <p:bldP spid="32773" grpId="0"/>
      <p:bldP spid="32773" grpId="1"/>
      <p:bldP spid="32774" grpId="0"/>
      <p:bldP spid="32774" grpId="1"/>
      <p:bldP spid="32775" grpId="0"/>
      <p:bldP spid="32775" grpId="1"/>
      <p:bldP spid="32783" grpId="0"/>
      <p:bldP spid="32784" grpId="0"/>
      <p:bldP spid="32784" grpId="1"/>
      <p:bldP spid="32785" grpId="0"/>
      <p:bldP spid="32785" grpId="1"/>
      <p:bldP spid="32789" grpId="0"/>
      <p:bldP spid="32789" grpId="1"/>
      <p:bldP spid="32832" grpId="0"/>
      <p:bldP spid="32832" grpId="1"/>
      <p:bldP spid="32839" grpId="0"/>
      <p:bldP spid="32839" grpId="1"/>
      <p:bldP spid="32840" grpId="0"/>
      <p:bldP spid="32840" grpId="1"/>
      <p:bldP spid="32840" grpId="2"/>
      <p:bldP spid="32841" grpId="0"/>
      <p:bldP spid="32841" grpId="1"/>
      <p:bldP spid="32841" grpId="2"/>
      <p:bldP spid="32842" grpId="0"/>
      <p:bldP spid="32842" grpId="1"/>
      <p:bldP spid="32843" grpId="0"/>
      <p:bldP spid="32843" grpId="1"/>
      <p:bldP spid="32846" grpId="0"/>
      <p:bldP spid="32846" grpId="1"/>
      <p:bldP spid="32846" grpId="2"/>
      <p:bldP spid="32847" grpId="0"/>
      <p:bldP spid="32847" grpId="1"/>
      <p:bldP spid="32849" grpId="0" animBg="1"/>
      <p:bldP spid="32850" grpId="0" animBg="1"/>
      <p:bldP spid="32851" grpId="0" animBg="1"/>
      <p:bldP spid="32852" grpId="0" animBg="1"/>
      <p:bldP spid="32853" grpId="0" animBg="1"/>
      <p:bldP spid="32854" grpId="0" animBg="1"/>
      <p:bldP spid="32855" grpId="0" animBg="1"/>
      <p:bldP spid="32856" grpId="0" animBg="1"/>
      <p:bldP spid="328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Bubble Sort</a:t>
            </a:r>
          </a:p>
        </p:txBody>
      </p:sp>
      <p:sp>
        <p:nvSpPr>
          <p:cNvPr id="47127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001000" cy="51054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Cho 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n-1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O(n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54" name="Line 50"/>
          <p:cNvSpPr>
            <a:spLocks noChangeShapeType="1"/>
          </p:cNvSpPr>
          <p:nvPr/>
        </p:nvSpPr>
        <p:spPr bwMode="auto">
          <a:xfrm>
            <a:off x="785786" y="3643314"/>
            <a:ext cx="723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6CE236-91BD-490B-AFA4-FFC170DF9ED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Bubble Sort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001000" cy="22098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Cho 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n-1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/>
        </p:nvGraphicFramePr>
        <p:xfrm>
          <a:off x="990600" y="4786313"/>
          <a:ext cx="6096000" cy="9652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990600" y="4267200"/>
            <a:ext cx="6172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6CE236-91BD-490B-AFA4-FFC170DF9ED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1623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Insertion </a:t>
            </a:r>
            <a:r>
              <a:rPr lang="en-GB" dirty="0"/>
              <a:t>Sort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514600"/>
            <a:ext cx="8228013" cy="942975"/>
            <a:chOff x="288" y="1584"/>
            <a:chExt cx="5183" cy="59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4608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3744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2880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2016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88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288" y="1584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288" y="2179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288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>
              <a:off x="1152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2016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>
              <a:off x="2880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>
              <a:off x="3744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4608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5472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447800" y="4876800"/>
            <a:ext cx="1863308" cy="14795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514600"/>
            <a:ext cx="8228013" cy="942975"/>
            <a:chOff x="288" y="1584"/>
            <a:chExt cx="5183" cy="594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4608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3744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2880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016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28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288" y="1584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288" y="2179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288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1152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2016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2880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3744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>
              <a:off x="4608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4113" name="Line 17"/>
            <p:cNvSpPr>
              <a:spLocks noChangeShapeType="1"/>
            </p:cNvSpPr>
            <p:nvPr/>
          </p:nvSpPr>
          <p:spPr bwMode="auto">
            <a:xfrm>
              <a:off x="5472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1357290" y="4857760"/>
            <a:ext cx="20002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152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9436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5720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2004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828800" y="2514600"/>
            <a:ext cx="1371600" cy="944563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57200" y="2514600"/>
            <a:ext cx="1371600" cy="944563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457200" y="2514600"/>
            <a:ext cx="8229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457200" y="3459163"/>
            <a:ext cx="82296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4572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18288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32004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45720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59436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73152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86868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1447800" y="4876800"/>
            <a:ext cx="1839263" cy="14795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6011863" y="4221163"/>
            <a:ext cx="1296987" cy="1008062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4932363" y="4508500"/>
            <a:ext cx="93503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3152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9436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5720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2004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828800" y="2514600"/>
            <a:ext cx="1371600" cy="944563"/>
          </a:xfrm>
          <a:prstGeom prst="rect">
            <a:avLst/>
          </a:prstGeom>
          <a:solidFill>
            <a:srgbClr val="99FF66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2514600"/>
            <a:ext cx="1371600" cy="944563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2514600"/>
            <a:ext cx="8229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457200" y="3459163"/>
            <a:ext cx="82296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4572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18288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32004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5720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59436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73152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86868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1447800" y="4876800"/>
            <a:ext cx="1839263" cy="14795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6013450" y="4221163"/>
            <a:ext cx="1296988" cy="1008062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932363" y="4510088"/>
            <a:ext cx="93503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514600"/>
            <a:ext cx="8228013" cy="942975"/>
            <a:chOff x="288" y="1584"/>
            <a:chExt cx="5183" cy="594"/>
          </a:xfrm>
        </p:grpSpPr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4608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3744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2880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2016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8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288" y="1584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288" y="2179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288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1152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2016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2880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3744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4608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5472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1447800" y="4876800"/>
            <a:ext cx="1839263" cy="14795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(Selection Sort)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(Insertion Sort)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bọt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(Bubble Sort)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trộn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(Merge Sort)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(Quick Sort)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2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3152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9436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5720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200400" y="2514600"/>
            <a:ext cx="1371600" cy="944563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828800" y="2514600"/>
            <a:ext cx="1371600" cy="944563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4572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457200" y="2514600"/>
            <a:ext cx="8229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457200" y="3459163"/>
            <a:ext cx="82296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572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18288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32004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45720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59436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73152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86868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1447800" y="4876800"/>
            <a:ext cx="1839263" cy="14795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6013450" y="4221163"/>
            <a:ext cx="1296988" cy="1008062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4932363" y="4510088"/>
            <a:ext cx="93503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3152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9436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5720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200400" y="2514600"/>
            <a:ext cx="1371600" cy="944563"/>
          </a:xfrm>
          <a:prstGeom prst="rect">
            <a:avLst/>
          </a:prstGeom>
          <a:solidFill>
            <a:srgbClr val="99FF66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828800" y="2514600"/>
            <a:ext cx="1371600" cy="944563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572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457200" y="2514600"/>
            <a:ext cx="8229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457200" y="3459163"/>
            <a:ext cx="82296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4572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18288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32004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45720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59436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73152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86868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1447800" y="4876800"/>
            <a:ext cx="1839263" cy="17565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013450" y="4221163"/>
            <a:ext cx="1296988" cy="1008062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932363" y="4510088"/>
            <a:ext cx="93503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3152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9436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5720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004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828800" y="2514600"/>
            <a:ext cx="1371600" cy="944563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457200" y="2514600"/>
            <a:ext cx="1371600" cy="944563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457200" y="2514600"/>
            <a:ext cx="8229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457200" y="3459163"/>
            <a:ext cx="82296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572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8288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32004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45720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59436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73152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86868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1447800" y="4876800"/>
            <a:ext cx="1839263" cy="17565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013450" y="4221163"/>
            <a:ext cx="1296988" cy="1008062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4932363" y="4510088"/>
            <a:ext cx="93503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3152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9436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5720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2004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828800" y="2514600"/>
            <a:ext cx="1371600" cy="944563"/>
          </a:xfrm>
          <a:prstGeom prst="rect">
            <a:avLst/>
          </a:prstGeom>
          <a:solidFill>
            <a:srgbClr val="99FF66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4572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457200" y="2514600"/>
            <a:ext cx="8229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457200" y="3459163"/>
            <a:ext cx="82296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572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18288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32004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45720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59436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73152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86868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1447800" y="4876800"/>
            <a:ext cx="1839263" cy="17565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6013450" y="4222750"/>
            <a:ext cx="1296988" cy="1008063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4933950" y="4510088"/>
            <a:ext cx="93503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514600"/>
            <a:ext cx="8228013" cy="942975"/>
            <a:chOff x="288" y="1584"/>
            <a:chExt cx="5183" cy="594"/>
          </a:xfrm>
        </p:grpSpPr>
        <p:sp>
          <p:nvSpPr>
            <p:cNvPr id="12291" name="Rectangle 3"/>
            <p:cNvSpPr>
              <a:spLocks noChangeArrowheads="1"/>
            </p:cNvSpPr>
            <p:nvPr/>
          </p:nvSpPr>
          <p:spPr bwMode="auto">
            <a:xfrm>
              <a:off x="4608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3744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2880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2016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28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288" y="1584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288" y="2179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288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1152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016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2880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3744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4608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5472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447800" y="4876800"/>
            <a:ext cx="1839263" cy="17565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3152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9436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572000" y="2514600"/>
            <a:ext cx="1371600" cy="944563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200400" y="2514600"/>
            <a:ext cx="1371600" cy="944563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8288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572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2514600"/>
            <a:ext cx="8229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457200" y="3459163"/>
            <a:ext cx="82296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4572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18288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32004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45720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59436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73152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86868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1447800" y="4876800"/>
            <a:ext cx="1839263" cy="17565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6013450" y="4222750"/>
            <a:ext cx="1296988" cy="1008063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4933950" y="4510088"/>
            <a:ext cx="93503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3152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9436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2000" y="2514600"/>
            <a:ext cx="1371600" cy="944563"/>
          </a:xfrm>
          <a:prstGeom prst="rect">
            <a:avLst/>
          </a:prstGeom>
          <a:solidFill>
            <a:srgbClr val="99FF66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00400" y="2514600"/>
            <a:ext cx="1371600" cy="944563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8288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572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457200" y="2514600"/>
            <a:ext cx="8229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457200" y="3459163"/>
            <a:ext cx="82296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4572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18288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32004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45720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59436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73152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86868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1447800" y="4876800"/>
            <a:ext cx="1789113" cy="146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Comparison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Data Movement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Sorted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6013450" y="4222750"/>
            <a:ext cx="1296988" cy="1008063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4933950" y="4510088"/>
            <a:ext cx="93503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3152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9436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5720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200400" y="2514600"/>
            <a:ext cx="1371600" cy="944563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828800" y="2514600"/>
            <a:ext cx="1371600" cy="944563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572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2514600"/>
            <a:ext cx="8229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57200" y="3459163"/>
            <a:ext cx="82296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4572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18288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32004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45720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59436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73152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86868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1447800" y="4876800"/>
            <a:ext cx="1789113" cy="146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Comparison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Data Movement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Sorted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6013450" y="4222750"/>
            <a:ext cx="1296988" cy="1008063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4933950" y="4510088"/>
            <a:ext cx="93503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3152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9436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5720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200400" y="2514600"/>
            <a:ext cx="1371600" cy="944563"/>
          </a:xfrm>
          <a:prstGeom prst="rect">
            <a:avLst/>
          </a:prstGeom>
          <a:solidFill>
            <a:srgbClr val="99FF66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8288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572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57200" y="2514600"/>
            <a:ext cx="8229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457200" y="3459163"/>
            <a:ext cx="82296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4572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18288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2004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45720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59436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73152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86868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1447800" y="4876800"/>
            <a:ext cx="1839263" cy="17565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6013450" y="4222750"/>
            <a:ext cx="1296988" cy="1008063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4933950" y="4510088"/>
            <a:ext cx="93503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514600"/>
            <a:ext cx="8228013" cy="942975"/>
            <a:chOff x="288" y="1584"/>
            <a:chExt cx="5183" cy="59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4608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3744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2880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016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8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288" y="1584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288" y="2179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288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1152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2016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2880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3744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4608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5472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447800" y="4876800"/>
            <a:ext cx="1839263" cy="14795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khoá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3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315200" y="2514600"/>
            <a:ext cx="1371600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943600" y="2514600"/>
            <a:ext cx="1371600" cy="944563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572000" y="2514600"/>
            <a:ext cx="1371600" cy="944563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2004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8288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572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457200" y="2514600"/>
            <a:ext cx="8229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57200" y="3459163"/>
            <a:ext cx="82296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4572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18288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32004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45720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59436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73152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86868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447800" y="4876800"/>
            <a:ext cx="1839263" cy="14795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6013450" y="4222750"/>
            <a:ext cx="1296988" cy="1008063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4933950" y="4510088"/>
            <a:ext cx="93503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514600"/>
            <a:ext cx="8228013" cy="942975"/>
            <a:chOff x="288" y="1584"/>
            <a:chExt cx="5183" cy="594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4608" y="1584"/>
              <a:ext cx="864" cy="5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3744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2880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016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28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288" y="1584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288" y="2179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288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1152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2016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2880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>
              <a:off x="3744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4608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5472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447800" y="4876800"/>
            <a:ext cx="1839263" cy="14795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315200" y="2514600"/>
            <a:ext cx="1371600" cy="944563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943600" y="2514600"/>
            <a:ext cx="1371600" cy="944563"/>
          </a:xfrm>
          <a:prstGeom prst="rect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5720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2004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8288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57200" y="2514600"/>
            <a:ext cx="1371600" cy="944563"/>
          </a:xfrm>
          <a:prstGeom prst="rect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1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b="1">
                <a:solidFill>
                  <a:srgbClr val="000000"/>
                </a:solidFill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57200" y="2514600"/>
            <a:ext cx="8229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57200" y="3459163"/>
            <a:ext cx="82296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4572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18288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32004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45720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59436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7315200" y="2514600"/>
            <a:ext cx="1588" cy="9445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8686800" y="2514600"/>
            <a:ext cx="1588" cy="94456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1447800" y="4876800"/>
            <a:ext cx="1839263" cy="14795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6013450" y="4222750"/>
            <a:ext cx="1296988" cy="1008063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4933950" y="4510088"/>
            <a:ext cx="93503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514600"/>
            <a:ext cx="8228013" cy="942975"/>
            <a:chOff x="288" y="1584"/>
            <a:chExt cx="5183" cy="594"/>
          </a:xfrm>
        </p:grpSpPr>
        <p:sp>
          <p:nvSpPr>
            <p:cNvPr id="21507" name="Rectangle 3"/>
            <p:cNvSpPr>
              <a:spLocks noChangeArrowheads="1"/>
            </p:cNvSpPr>
            <p:nvPr/>
          </p:nvSpPr>
          <p:spPr bwMode="auto">
            <a:xfrm>
              <a:off x="4608" y="1584"/>
              <a:ext cx="864" cy="595"/>
            </a:xfrm>
            <a:prstGeom prst="rect">
              <a:avLst/>
            </a:prstGeom>
            <a:solidFill>
              <a:srgbClr val="99FF66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3744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2880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016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28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288" y="1584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288" y="2179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288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1152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2016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>
              <a:off x="2880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3744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4608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5472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1447800" y="4876800"/>
            <a:ext cx="1789113" cy="146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Comparison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Data Movement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Sorted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6011863" y="4221163"/>
            <a:ext cx="1296987" cy="1008062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4932363" y="4508500"/>
            <a:ext cx="93503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514600"/>
            <a:ext cx="8228013" cy="942975"/>
            <a:chOff x="288" y="1584"/>
            <a:chExt cx="5183" cy="594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auto">
            <a:xfrm>
              <a:off x="460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3744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2880" y="1584"/>
              <a:ext cx="864" cy="595"/>
            </a:xfrm>
            <a:prstGeom prst="rect">
              <a:avLst/>
            </a:prstGeom>
            <a:solidFill>
              <a:srgbClr val="FFFF66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2016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8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288" y="1584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288" y="2179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>
              <a:off x="288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>
              <a:off x="1152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2016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>
              <a:off x="2880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3744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>
              <a:off x="4608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5472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1447800" y="4876800"/>
            <a:ext cx="1789113" cy="146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Comparison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Data Movement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Sorted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6011863" y="4221163"/>
            <a:ext cx="1296987" cy="1008062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4932363" y="4508500"/>
            <a:ext cx="93503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514600"/>
            <a:ext cx="8228013" cy="942975"/>
            <a:chOff x="288" y="1584"/>
            <a:chExt cx="5183" cy="594"/>
          </a:xfrm>
        </p:grpSpPr>
        <p:sp>
          <p:nvSpPr>
            <p:cNvPr id="23555" name="Rectangle 3"/>
            <p:cNvSpPr>
              <a:spLocks noChangeArrowheads="1"/>
            </p:cNvSpPr>
            <p:nvPr/>
          </p:nvSpPr>
          <p:spPr bwMode="auto">
            <a:xfrm>
              <a:off x="460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3744" y="1584"/>
              <a:ext cx="864" cy="595"/>
            </a:xfrm>
            <a:prstGeom prst="rect">
              <a:avLst/>
            </a:prstGeom>
            <a:solidFill>
              <a:srgbClr val="99FF66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2880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2016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28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288" y="1584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288" y="2179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288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1152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2016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2880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3744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4608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5472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1447800" y="4876800"/>
            <a:ext cx="1789113" cy="146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Comparison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Data Movement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Sorted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6011863" y="4221163"/>
            <a:ext cx="1296987" cy="1008062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932363" y="4508500"/>
            <a:ext cx="93503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514600"/>
            <a:ext cx="8228013" cy="942975"/>
            <a:chOff x="288" y="1584"/>
            <a:chExt cx="5183" cy="594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460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744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2880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2016" y="1584"/>
              <a:ext cx="864" cy="595"/>
            </a:xfrm>
            <a:prstGeom prst="rect">
              <a:avLst/>
            </a:prstGeom>
            <a:solidFill>
              <a:srgbClr val="FFFF66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28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288" y="1584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288" y="2179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288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1152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2016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2880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3744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4608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5472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1447800" y="4876800"/>
            <a:ext cx="1839263" cy="14795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6011863" y="4221163"/>
            <a:ext cx="1296987" cy="1008062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4932363" y="4508500"/>
            <a:ext cx="93503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514600"/>
            <a:ext cx="8228013" cy="942975"/>
            <a:chOff x="288" y="1584"/>
            <a:chExt cx="5183" cy="594"/>
          </a:xfrm>
        </p:grpSpPr>
        <p:sp>
          <p:nvSpPr>
            <p:cNvPr id="25603" name="Rectangle 3"/>
            <p:cNvSpPr>
              <a:spLocks noChangeArrowheads="1"/>
            </p:cNvSpPr>
            <p:nvPr/>
          </p:nvSpPr>
          <p:spPr bwMode="auto">
            <a:xfrm>
              <a:off x="460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3744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2880" y="1584"/>
              <a:ext cx="864" cy="595"/>
            </a:xfrm>
            <a:prstGeom prst="rect">
              <a:avLst/>
            </a:prstGeom>
            <a:solidFill>
              <a:srgbClr val="99FF66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016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288" y="1584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288" y="2179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288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1152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2016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2880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3744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>
              <a:off x="4608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5472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1447800" y="4876800"/>
            <a:ext cx="1839263" cy="14795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6011863" y="4221163"/>
            <a:ext cx="1296987" cy="1008062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932363" y="4508500"/>
            <a:ext cx="93503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514600"/>
            <a:ext cx="8228013" cy="942975"/>
            <a:chOff x="288" y="1584"/>
            <a:chExt cx="5183" cy="594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460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3744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2880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2016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864" cy="595"/>
            </a:xfrm>
            <a:prstGeom prst="rect">
              <a:avLst/>
            </a:prstGeom>
            <a:solidFill>
              <a:srgbClr val="FFFF66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8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288" y="1584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288" y="2179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288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1152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2016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2880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3744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4608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5472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1447800" y="4876800"/>
            <a:ext cx="1789113" cy="146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Comparison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Data Movement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Sorted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6011863" y="4221163"/>
            <a:ext cx="1296987" cy="1008062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4932363" y="4508500"/>
            <a:ext cx="93503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514600"/>
            <a:ext cx="8228013" cy="942975"/>
            <a:chOff x="288" y="1584"/>
            <a:chExt cx="5183" cy="594"/>
          </a:xfrm>
        </p:grpSpPr>
        <p:sp>
          <p:nvSpPr>
            <p:cNvPr id="27651" name="Rectangle 3"/>
            <p:cNvSpPr>
              <a:spLocks noChangeArrowheads="1"/>
            </p:cNvSpPr>
            <p:nvPr/>
          </p:nvSpPr>
          <p:spPr bwMode="auto">
            <a:xfrm>
              <a:off x="460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3744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2880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2016" y="1584"/>
              <a:ext cx="864" cy="595"/>
            </a:xfrm>
            <a:prstGeom prst="rect">
              <a:avLst/>
            </a:prstGeom>
            <a:solidFill>
              <a:srgbClr val="99FF66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28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288" y="1584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288" y="2179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288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1152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2016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2880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3744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4608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5472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1447800" y="4876800"/>
            <a:ext cx="1789113" cy="146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Comparison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Data Movement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Sorted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6011863" y="4221163"/>
            <a:ext cx="1296987" cy="1008062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4932363" y="4508500"/>
            <a:ext cx="93503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tin:</a:t>
            </a:r>
          </a:p>
          <a:p>
            <a:pPr lvl="3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&gt;8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Khoá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bình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4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514600"/>
            <a:ext cx="8228013" cy="942975"/>
            <a:chOff x="288" y="1584"/>
            <a:chExt cx="5183" cy="594"/>
          </a:xfrm>
        </p:grpSpPr>
        <p:sp>
          <p:nvSpPr>
            <p:cNvPr id="28675" name="Rectangle 3"/>
            <p:cNvSpPr>
              <a:spLocks noChangeArrowheads="1"/>
            </p:cNvSpPr>
            <p:nvPr/>
          </p:nvSpPr>
          <p:spPr bwMode="auto">
            <a:xfrm>
              <a:off x="460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3744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2880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016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288" y="1584"/>
              <a:ext cx="864" cy="595"/>
            </a:xfrm>
            <a:prstGeom prst="rect">
              <a:avLst/>
            </a:prstGeom>
            <a:solidFill>
              <a:srgbClr val="FFFF66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288" y="1584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288" y="2179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288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1152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2016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>
              <a:off x="2880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3744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4608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5472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1447800" y="4876800"/>
            <a:ext cx="1839263" cy="14795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6011863" y="4221163"/>
            <a:ext cx="1296987" cy="1008062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4932363" y="4508500"/>
            <a:ext cx="93503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Temp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Linear Insertion Sort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514600"/>
            <a:ext cx="8228013" cy="942975"/>
            <a:chOff x="288" y="1584"/>
            <a:chExt cx="5183" cy="594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60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3744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2880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2016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864" cy="595"/>
            </a:xfrm>
            <a:prstGeom prst="rect">
              <a:avLst/>
            </a:prstGeom>
            <a:solidFill>
              <a:srgbClr val="99FF66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288" y="1584"/>
              <a:ext cx="864" cy="595"/>
            </a:xfrm>
            <a:prstGeom prst="rect">
              <a:avLst/>
            </a:pr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4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288" y="1584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288" y="2179"/>
              <a:ext cx="51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288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1152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>
              <a:off x="2016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2880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3744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>
              <a:off x="4608" y="1584"/>
              <a:ext cx="1" cy="59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>
              <a:off x="5472" y="1584"/>
              <a:ext cx="1" cy="59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1447800" y="4876800"/>
            <a:ext cx="1839263" cy="14795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sánh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Di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chuyển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dữ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liệu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Đã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sắp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xếp</a:t>
            </a:r>
            <a:endParaRPr lang="en-GB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3419475" y="3860800"/>
            <a:ext cx="3026126" cy="7100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KẾT THÚC!</a:t>
            </a:r>
            <a:endParaRPr lang="en-GB" sz="4000" b="1" dirty="0">
              <a:solidFill>
                <a:srgbClr val="000000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CC9F68-EA84-4A58-BE37-402667109325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Merge Sort</a:t>
            </a:r>
          </a:p>
        </p:txBody>
      </p:sp>
      <p:grpSp>
        <p:nvGrpSpPr>
          <p:cNvPr id="20482" name="Group 396"/>
          <p:cNvGrpSpPr>
            <a:grpSpLocks/>
          </p:cNvGrpSpPr>
          <p:nvPr/>
        </p:nvGrpSpPr>
        <p:grpSpPr bwMode="auto">
          <a:xfrm>
            <a:off x="3352800" y="3322638"/>
            <a:ext cx="4486275" cy="2011362"/>
            <a:chOff x="1608" y="1824"/>
            <a:chExt cx="3426" cy="1536"/>
          </a:xfrm>
        </p:grpSpPr>
        <p:sp>
          <p:nvSpPr>
            <p:cNvPr id="20483" name="AutoShape 383"/>
            <p:cNvSpPr>
              <a:spLocks noChangeArrowheads="1"/>
            </p:cNvSpPr>
            <p:nvPr/>
          </p:nvSpPr>
          <p:spPr bwMode="auto">
            <a:xfrm>
              <a:off x="2160" y="1824"/>
              <a:ext cx="230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7  2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9  4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2  4  7  9</a:t>
              </a:r>
            </a:p>
          </p:txBody>
        </p:sp>
        <p:sp>
          <p:nvSpPr>
            <p:cNvPr id="20484" name="AutoShape 384"/>
            <p:cNvSpPr>
              <a:spLocks noChangeArrowheads="1"/>
            </p:cNvSpPr>
            <p:nvPr/>
          </p:nvSpPr>
          <p:spPr bwMode="auto">
            <a:xfrm>
              <a:off x="168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2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2  7</a:t>
              </a:r>
            </a:p>
          </p:txBody>
        </p:sp>
        <p:sp>
          <p:nvSpPr>
            <p:cNvPr id="20485" name="AutoShape 385"/>
            <p:cNvSpPr>
              <a:spLocks noChangeArrowheads="1"/>
            </p:cNvSpPr>
            <p:nvPr/>
          </p:nvSpPr>
          <p:spPr bwMode="auto">
            <a:xfrm>
              <a:off x="360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4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4  9</a:t>
              </a:r>
            </a:p>
          </p:txBody>
        </p:sp>
        <p:sp>
          <p:nvSpPr>
            <p:cNvPr id="20486" name="AutoShape 386"/>
            <p:cNvSpPr>
              <a:spLocks noChangeArrowheads="1"/>
            </p:cNvSpPr>
            <p:nvPr/>
          </p:nvSpPr>
          <p:spPr bwMode="auto">
            <a:xfrm>
              <a:off x="1608" y="2976"/>
              <a:ext cx="64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0487" name="AutoShape 387"/>
            <p:cNvSpPr>
              <a:spLocks noChangeArrowheads="1"/>
            </p:cNvSpPr>
            <p:nvPr/>
          </p:nvSpPr>
          <p:spPr bwMode="auto">
            <a:xfrm>
              <a:off x="2496" y="2976"/>
              <a:ext cx="624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2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0488" name="AutoShape 388"/>
            <p:cNvSpPr>
              <a:spLocks noChangeArrowheads="1"/>
            </p:cNvSpPr>
            <p:nvPr/>
          </p:nvSpPr>
          <p:spPr bwMode="auto">
            <a:xfrm>
              <a:off x="3522" y="2976"/>
              <a:ext cx="636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20489" name="AutoShape 389"/>
            <p:cNvSpPr>
              <a:spLocks noChangeArrowheads="1"/>
            </p:cNvSpPr>
            <p:nvPr/>
          </p:nvSpPr>
          <p:spPr bwMode="auto">
            <a:xfrm>
              <a:off x="4416" y="2976"/>
              <a:ext cx="61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4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20490" name="AutoShape 390"/>
            <p:cNvCxnSpPr>
              <a:cxnSpLocks noChangeShapeType="1"/>
              <a:stCxn id="20484" idx="0"/>
              <a:endCxn id="20483" idx="2"/>
            </p:cNvCxnSpPr>
            <p:nvPr/>
          </p:nvCxnSpPr>
          <p:spPr bwMode="auto">
            <a:xfrm flipV="1">
              <a:off x="235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1" name="AutoShape 391"/>
            <p:cNvCxnSpPr>
              <a:cxnSpLocks noChangeShapeType="1"/>
              <a:stCxn id="20485" idx="0"/>
              <a:endCxn id="20483" idx="2"/>
            </p:cNvCxnSpPr>
            <p:nvPr/>
          </p:nvCxnSpPr>
          <p:spPr bwMode="auto">
            <a:xfrm flipH="1" flipV="1">
              <a:off x="331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2" name="AutoShape 392"/>
            <p:cNvCxnSpPr>
              <a:cxnSpLocks noChangeShapeType="1"/>
              <a:stCxn id="20486" idx="0"/>
              <a:endCxn id="20484" idx="2"/>
            </p:cNvCxnSpPr>
            <p:nvPr/>
          </p:nvCxnSpPr>
          <p:spPr bwMode="auto">
            <a:xfrm flipV="1">
              <a:off x="1932" y="2790"/>
              <a:ext cx="42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3" name="AutoShape 393"/>
            <p:cNvCxnSpPr>
              <a:cxnSpLocks noChangeShapeType="1"/>
              <a:stCxn id="20488" idx="0"/>
              <a:endCxn id="20485" idx="2"/>
            </p:cNvCxnSpPr>
            <p:nvPr/>
          </p:nvCxnSpPr>
          <p:spPr bwMode="auto">
            <a:xfrm flipV="1">
              <a:off x="3840" y="2790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4" name="AutoShape 394"/>
            <p:cNvCxnSpPr>
              <a:cxnSpLocks noChangeShapeType="1"/>
              <a:stCxn id="20484" idx="2"/>
              <a:endCxn id="20487" idx="0"/>
            </p:cNvCxnSpPr>
            <p:nvPr/>
          </p:nvCxnSpPr>
          <p:spPr bwMode="auto">
            <a:xfrm>
              <a:off x="2352" y="2790"/>
              <a:ext cx="456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5" name="AutoShape 395"/>
            <p:cNvCxnSpPr>
              <a:cxnSpLocks noChangeShapeType="1"/>
              <a:stCxn id="20485" idx="2"/>
              <a:endCxn id="20489" idx="0"/>
            </p:cNvCxnSpPr>
            <p:nvPr/>
          </p:nvCxnSpPr>
          <p:spPr bwMode="auto">
            <a:xfrm>
              <a:off x="4272" y="2790"/>
              <a:ext cx="453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42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9012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Tahoma" charset="0"/>
              </a:rPr>
              <a:t>Chia </a:t>
            </a:r>
            <a:r>
              <a:rPr lang="en-US" dirty="0" err="1" smtClean="0">
                <a:latin typeface="Helvetica" charset="0"/>
                <a:ea typeface="ＭＳ Ｐゴシック" charset="0"/>
                <a:cs typeface="Tahoma" charset="0"/>
              </a:rPr>
              <a:t>và</a:t>
            </a:r>
            <a:r>
              <a:rPr lang="en-US" dirty="0" smtClean="0">
                <a:latin typeface="Helvetica" charset="0"/>
                <a:ea typeface="ＭＳ Ｐゴシック" charset="0"/>
                <a:cs typeface="Tahoma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Tahoma" charset="0"/>
              </a:rPr>
              <a:t>trị</a:t>
            </a:r>
            <a:r>
              <a:rPr lang="en-US" dirty="0" smtClean="0">
                <a:latin typeface="Helvetica" charset="0"/>
                <a:ea typeface="ＭＳ Ｐゴシック" charset="0"/>
                <a:cs typeface="Tahoma" charset="0"/>
              </a:rPr>
              <a:t> (Divide and conquer)</a:t>
            </a:r>
            <a:endParaRPr lang="en-US" dirty="0">
              <a:latin typeface="Helvetica" charset="0"/>
              <a:ea typeface="ＭＳ Ｐゴシック" charset="0"/>
              <a:cs typeface="Tahoma" charset="0"/>
            </a:endParaRP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rPr>
              <a:t>Divide-and </a:t>
            </a:r>
            <a:r>
              <a:rPr lang="en-US" sz="2000" dirty="0" smtClean="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rPr>
              <a:t>conquer </a:t>
            </a:r>
            <a:r>
              <a:rPr lang="en-US" sz="2000" dirty="0" err="1" smtClean="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rPr>
              <a:t>là</a:t>
            </a:r>
            <a:r>
              <a:rPr lang="en-US" sz="2000" dirty="0" smtClean="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rPr>
              <a:t>chiến</a:t>
            </a:r>
            <a:r>
              <a:rPr lang="en-US" sz="2000" dirty="0" smtClean="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rPr>
              <a:t>lược</a:t>
            </a:r>
            <a:r>
              <a:rPr lang="en-US" sz="2000" dirty="0" smtClean="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rPr>
              <a:t>thiết</a:t>
            </a:r>
            <a:r>
              <a:rPr lang="en-US" sz="2000" dirty="0" smtClean="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rPr>
              <a:t>kế</a:t>
            </a:r>
            <a:r>
              <a:rPr lang="en-US" sz="2000" dirty="0" smtClean="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rPr>
              <a:t>thuật</a:t>
            </a:r>
            <a:r>
              <a:rPr lang="en-US" sz="2000" dirty="0" smtClean="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rPr>
              <a:t>toán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latin typeface="Helvetica" charset="0"/>
                <a:ea typeface="ＭＳ Ｐゴシック" charset="0"/>
              </a:rPr>
              <a:t>Divide</a:t>
            </a:r>
            <a:r>
              <a:rPr lang="en-US" sz="1800" dirty="0">
                <a:latin typeface="Helvetica" charset="0"/>
                <a:ea typeface="ＭＳ Ｐゴシック" charset="0"/>
              </a:rPr>
              <a:t>: 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chia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tập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dữ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liệu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b="1" i="1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thành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2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dãy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(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tập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)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không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giao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nhau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b="1" i="1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sz="1800" baseline="-25000" dirty="0" smtClean="0">
                <a:latin typeface="Times New Roman" charset="0"/>
                <a:ea typeface="ＭＳ Ｐゴシック" charset="0"/>
              </a:rPr>
              <a:t>1</a:t>
            </a:r>
            <a:r>
              <a:rPr lang="en-US" sz="1800" b="1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và</a:t>
            </a:r>
            <a:r>
              <a:rPr lang="en-US" sz="1800" b="1" i="1" dirty="0" smtClean="0">
                <a:latin typeface="Times New Roman" charset="0"/>
                <a:ea typeface="ＭＳ Ｐゴシック" charset="0"/>
              </a:rPr>
              <a:t> S</a:t>
            </a:r>
            <a:r>
              <a:rPr lang="en-US" sz="1800" baseline="-25000" dirty="0" smtClean="0">
                <a:latin typeface="Times New Roman" charset="0"/>
                <a:ea typeface="ＭＳ Ｐゴシック" charset="0"/>
              </a:rPr>
              <a:t>2</a:t>
            </a:r>
            <a:endParaRPr lang="en-US" sz="1800" dirty="0">
              <a:latin typeface="Helvetic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tx2"/>
                </a:solidFill>
                <a:latin typeface="Helvetica" charset="0"/>
                <a:ea typeface="ＭＳ Ｐゴシック" charset="0"/>
              </a:rPr>
              <a:t>Recur (</a:t>
            </a:r>
            <a:r>
              <a:rPr lang="en-US" sz="1800" dirty="0" err="1" smtClean="0">
                <a:solidFill>
                  <a:schemeClr val="tx2"/>
                </a:solidFill>
                <a:latin typeface="Helvetica" charset="0"/>
                <a:ea typeface="ＭＳ Ｐゴシック" charset="0"/>
              </a:rPr>
              <a:t>đệ</a:t>
            </a:r>
            <a:r>
              <a:rPr lang="en-US" sz="1800" dirty="0" smtClean="0">
                <a:solidFill>
                  <a:schemeClr val="tx2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Helvetica" charset="0"/>
                <a:ea typeface="ＭＳ Ｐゴシック" charset="0"/>
              </a:rPr>
              <a:t>quy</a:t>
            </a:r>
            <a:r>
              <a:rPr lang="en-US" sz="1800" dirty="0" smtClean="0">
                <a:solidFill>
                  <a:schemeClr val="tx2"/>
                </a:solidFill>
                <a:latin typeface="Helvetica" charset="0"/>
                <a:ea typeface="ＭＳ Ｐゴシック" charset="0"/>
              </a:rPr>
              <a:t>)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: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giải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các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bài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toán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con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trên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hai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dãy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b="1" i="1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sz="1800" baseline="-25000" dirty="0" smtClean="0">
                <a:latin typeface="Times New Roman" charset="0"/>
                <a:ea typeface="ＭＳ Ｐゴシック" charset="0"/>
              </a:rPr>
              <a:t>1</a:t>
            </a:r>
            <a:r>
              <a:rPr lang="en-US" sz="1800" b="1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và</a:t>
            </a:r>
            <a:r>
              <a:rPr lang="en-US" sz="1800" b="1" i="1" dirty="0" smtClean="0">
                <a:latin typeface="Times New Roman" charset="0"/>
                <a:ea typeface="ＭＳ Ｐゴシック" charset="0"/>
              </a:rPr>
              <a:t> S</a:t>
            </a:r>
            <a:r>
              <a:rPr lang="en-US" sz="1800" baseline="-25000" dirty="0" smtClean="0">
                <a:latin typeface="Times New Roman" charset="0"/>
                <a:ea typeface="ＭＳ Ｐゴシック" charset="0"/>
              </a:rPr>
              <a:t>2</a:t>
            </a:r>
            <a:endParaRPr lang="en-US" sz="1800" dirty="0">
              <a:latin typeface="Helvetic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tx2"/>
                </a:solidFill>
                <a:latin typeface="Helvetica" charset="0"/>
                <a:ea typeface="ＭＳ Ｐゴシック" charset="0"/>
              </a:rPr>
              <a:t>Conquer (</a:t>
            </a:r>
            <a:r>
              <a:rPr lang="en-US" sz="1800" dirty="0" err="1" smtClean="0">
                <a:solidFill>
                  <a:schemeClr val="tx2"/>
                </a:solidFill>
                <a:latin typeface="Helvetica" charset="0"/>
                <a:ea typeface="ＭＳ Ｐゴシック" charset="0"/>
              </a:rPr>
              <a:t>trị</a:t>
            </a:r>
            <a:r>
              <a:rPr lang="en-US" sz="1800" dirty="0" smtClean="0">
                <a:solidFill>
                  <a:schemeClr val="tx2"/>
                </a:solidFill>
                <a:latin typeface="Helvetica" charset="0"/>
                <a:ea typeface="ＭＳ Ｐゴシック" charset="0"/>
              </a:rPr>
              <a:t>)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: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kết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hợp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các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lời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giải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cho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b="1" i="1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sz="1800" baseline="-25000" dirty="0" smtClean="0">
                <a:latin typeface="Times New Roman" charset="0"/>
                <a:ea typeface="ＭＳ Ｐゴシック" charset="0"/>
              </a:rPr>
              <a:t>1</a:t>
            </a:r>
            <a:r>
              <a:rPr lang="en-US" sz="1800" b="1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và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 </a:t>
            </a:r>
            <a:r>
              <a:rPr lang="en-US" sz="1800" b="1" i="1" dirty="0">
                <a:latin typeface="Times New Roman" charset="0"/>
                <a:ea typeface="ＭＳ Ｐゴシック" charset="0"/>
              </a:rPr>
              <a:t>S</a:t>
            </a:r>
            <a:r>
              <a:rPr lang="en-US" sz="1800" baseline="-25000" dirty="0">
                <a:latin typeface="Times New Roman" charset="0"/>
                <a:ea typeface="ＭＳ Ｐゴシック" charset="0"/>
              </a:rPr>
              <a:t>2</a:t>
            </a:r>
            <a:r>
              <a:rPr lang="en-US" sz="1800" dirty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để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có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lời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giải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cho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b="1" i="1" dirty="0" smtClean="0">
                <a:latin typeface="Times New Roman" charset="0"/>
                <a:ea typeface="ＭＳ Ｐゴシック" charset="0"/>
              </a:rPr>
              <a:t>S</a:t>
            </a:r>
            <a:endParaRPr lang="en-US" sz="1800" b="1" i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Trường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hợp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cơ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sở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của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lời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gọi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đệ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quy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là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các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bài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toán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có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kích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thước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dữ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liệu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0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hoặc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1 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253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752600"/>
            <a:ext cx="36576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rPr>
              <a:t>Merge-sort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là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thuật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toán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dựa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trên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chiến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lược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chia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để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trị</a:t>
            </a: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1800" dirty="0" err="1" smtClean="0">
                <a:latin typeface="Helvetica" charset="0"/>
                <a:ea typeface="ＭＳ Ｐゴシック" charset="0"/>
              </a:rPr>
              <a:t>Có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độ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phức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tạp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là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b="1" i="1" dirty="0" smtClean="0">
                <a:latin typeface="Times New Roman" charset="0"/>
                <a:ea typeface="ＭＳ Ｐゴシック" charset="0"/>
              </a:rPr>
              <a:t>O</a:t>
            </a:r>
            <a:r>
              <a:rPr lang="en-US" sz="1800" dirty="0">
                <a:latin typeface="Times New Roman" charset="0"/>
                <a:ea typeface="ＭＳ Ｐゴシック" charset="0"/>
              </a:rPr>
              <a:t>(</a:t>
            </a:r>
            <a:r>
              <a:rPr lang="en-US" sz="1800" b="1" i="1" dirty="0">
                <a:latin typeface="Times New Roman" charset="0"/>
                <a:ea typeface="ＭＳ Ｐゴシック" charset="0"/>
              </a:rPr>
              <a:t>n</a:t>
            </a:r>
            <a:r>
              <a:rPr lang="en-US" sz="1800" dirty="0">
                <a:latin typeface="Times New Roman" charset="0"/>
                <a:ea typeface="ＭＳ Ｐゴシック" charset="0"/>
              </a:rPr>
              <a:t> log </a:t>
            </a:r>
            <a:r>
              <a:rPr lang="en-US" sz="1800" b="1" i="1" dirty="0">
                <a:latin typeface="Times New Roman" charset="0"/>
                <a:ea typeface="ＭＳ Ｐゴシック" charset="0"/>
              </a:rPr>
              <a:t>n</a:t>
            </a:r>
            <a:r>
              <a:rPr lang="en-US" sz="1800" dirty="0" smtClean="0">
                <a:latin typeface="Times New Roman" charset="0"/>
                <a:ea typeface="ＭＳ Ｐゴシック" charset="0"/>
              </a:rPr>
              <a:t>)</a:t>
            </a:r>
            <a:endParaRPr lang="en-US" sz="1800" dirty="0">
              <a:latin typeface="Helvetica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43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279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Merge-Sort</a:t>
            </a:r>
            <a:endParaRPr lang="en-US">
              <a:latin typeface="Helvetica" charset="0"/>
              <a:ea typeface="ＭＳ Ｐゴシック" charset="0"/>
              <a:cs typeface="Tahoma" charset="0"/>
            </a:endParaRP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100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Merge-sort 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trên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tập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dữ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liệu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b="1" i="1" dirty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có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i="1" dirty="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phần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tử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bao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gồm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3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bước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sau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  <a:endParaRPr lang="en-US" sz="24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Helvetica" charset="0"/>
                <a:ea typeface="ＭＳ Ｐゴシック" charset="0"/>
              </a:rPr>
              <a:t>Divide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: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phân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hoạch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thành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02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dãy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con 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sz="2000" baseline="-25000" dirty="0" smtClean="0">
                <a:latin typeface="Times New Roman" charset="0"/>
                <a:ea typeface="ＭＳ Ｐゴシック" charset="0"/>
              </a:rPr>
              <a:t>1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2000" i="1" dirty="0" err="1" smtClean="0">
                <a:latin typeface="Times New Roman" charset="0"/>
                <a:ea typeface="ＭＳ Ｐゴシック" charset="0"/>
              </a:rPr>
              <a:t>và</a:t>
            </a:r>
            <a:r>
              <a:rPr lang="en-US" sz="2000" b="1" i="1" dirty="0">
                <a:latin typeface="Times New Roman" charset="0"/>
                <a:ea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sz="2000" baseline="-25000" dirty="0" smtClean="0">
                <a:latin typeface="Times New Roman" charset="0"/>
                <a:ea typeface="ＭＳ Ｐゴシック" charset="0"/>
              </a:rPr>
              <a:t>2.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Mỗi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dãy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con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có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khoảng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 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n</a:t>
            </a:r>
            <a:r>
              <a:rPr lang="en-US" sz="2000" dirty="0">
                <a:latin typeface="Symbol" charset="0"/>
                <a:ea typeface="ＭＳ Ｐゴシック" charset="0"/>
              </a:rPr>
              <a:t>/</a:t>
            </a:r>
            <a:r>
              <a:rPr lang="en-US" sz="2000" dirty="0">
                <a:latin typeface="Times New Roman" charset="0"/>
                <a:ea typeface="ＭＳ Ｐゴシック" charset="0"/>
              </a:rPr>
              <a:t>2</a:t>
            </a:r>
            <a:r>
              <a:rPr lang="en-US" sz="2000" dirty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phần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tử</a:t>
            </a:r>
            <a:endParaRPr lang="en-US" sz="2000" dirty="0">
              <a:latin typeface="Helvetic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Helvetica" charset="0"/>
                <a:ea typeface="ＭＳ Ｐゴシック" charset="0"/>
              </a:rPr>
              <a:t>Recur</a:t>
            </a:r>
            <a:r>
              <a:rPr lang="en-US" sz="2000" dirty="0">
                <a:latin typeface="Helvetica" charset="0"/>
                <a:ea typeface="ＭＳ Ｐゴシック" charset="0"/>
              </a:rPr>
              <a:t>: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gọi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đệ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quy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để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sắp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xếp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hai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dãy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sz="2000" baseline="-25000" dirty="0" smtClean="0">
                <a:latin typeface="Times New Roman" charset="0"/>
                <a:ea typeface="ＭＳ Ｐゴシック" charset="0"/>
              </a:rPr>
              <a:t>1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và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 </a:t>
            </a:r>
            <a:r>
              <a:rPr lang="en-US" sz="2000" b="1" i="1" dirty="0">
                <a:latin typeface="Times New Roman" charset="0"/>
                <a:ea typeface="ＭＳ Ｐゴシック" charset="0"/>
              </a:rPr>
              <a:t>S</a:t>
            </a:r>
            <a:r>
              <a:rPr lang="en-US" sz="2000" baseline="-25000" dirty="0">
                <a:latin typeface="Times New Roman" charset="0"/>
                <a:ea typeface="ＭＳ Ｐゴシック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Helvetica" charset="0"/>
                <a:ea typeface="ＭＳ Ｐゴシック" charset="0"/>
              </a:rPr>
              <a:t>Conquer</a:t>
            </a:r>
            <a:r>
              <a:rPr lang="en-US" sz="2000" dirty="0">
                <a:latin typeface="Helvetica" charset="0"/>
                <a:ea typeface="ＭＳ Ｐゴシック" charset="0"/>
              </a:rPr>
              <a:t>: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trộn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sz="2000" baseline="-25000" dirty="0" smtClean="0">
                <a:latin typeface="Times New Roman" charset="0"/>
                <a:ea typeface="ＭＳ Ｐゴシック" charset="0"/>
              </a:rPr>
              <a:t>1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và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sz="2000" baseline="-25000" dirty="0" smtClean="0">
                <a:latin typeface="Times New Roman" charset="0"/>
                <a:ea typeface="ＭＳ Ｐゴシック" charset="0"/>
              </a:rPr>
              <a:t>2</a:t>
            </a:r>
            <a:r>
              <a:rPr lang="en-US" sz="200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thành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một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dãy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được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sắp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xếp</a:t>
            </a:r>
            <a:endParaRPr lang="en-US" sz="2000" dirty="0">
              <a:latin typeface="Helvetica" charset="0"/>
              <a:ea typeface="ＭＳ Ｐゴシック" charset="0"/>
            </a:endParaRP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724400" y="1784350"/>
            <a:ext cx="4095750" cy="3298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42900" defTabSz="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Times New Roman" charset="0"/>
              </a:rPr>
              <a:t>mergeSort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S, C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</a:rPr>
              <a:t>dãy</a:t>
            </a:r>
            <a:r>
              <a:rPr lang="en-US" sz="2000" dirty="0" smtClean="0">
                <a:latin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</a:rPr>
              <a:t>dữ</a:t>
            </a:r>
            <a:r>
              <a:rPr lang="en-US" sz="2000" dirty="0" smtClean="0">
                <a:latin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</a:rPr>
              <a:t>liệu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 </a:t>
            </a:r>
            <a:r>
              <a:rPr lang="en-US" sz="2000" i="1" dirty="0" err="1" smtClean="0">
                <a:solidFill>
                  <a:schemeClr val="accent2"/>
                </a:solidFill>
                <a:latin typeface="Times New Roman" charset="0"/>
              </a:rPr>
              <a:t>có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 					</a:t>
            </a:r>
            <a:r>
              <a:rPr lang="en-US" sz="2000" dirty="0" err="1" smtClean="0">
                <a:solidFill>
                  <a:schemeClr val="accent2"/>
                </a:solidFill>
                <a:latin typeface="Times New Roman" charset="0"/>
              </a:rPr>
              <a:t>phần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Times New Roman" charset="0"/>
              </a:rPr>
              <a:t>tử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Times New Roman" charset="0"/>
              </a:rPr>
              <a:t>phép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Times New Roman" charset="0"/>
              </a:rPr>
              <a:t>toán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 so </a:t>
            </a:r>
            <a:r>
              <a:rPr lang="en-US" sz="2000" dirty="0" err="1" smtClean="0">
                <a:solidFill>
                  <a:schemeClr val="accent2"/>
                </a:solidFill>
                <a:latin typeface="Times New Roman" charset="0"/>
              </a:rPr>
              <a:t>sánh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</a:rPr>
              <a:t>dãy</a:t>
            </a:r>
            <a:r>
              <a:rPr lang="en-US" sz="2000" dirty="0" smtClean="0">
                <a:latin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</a:rPr>
              <a:t>dữ</a:t>
            </a:r>
            <a:r>
              <a:rPr lang="en-US" sz="2000" dirty="0" smtClean="0">
                <a:latin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</a:rPr>
              <a:t>liệu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Times New Roman" charset="0"/>
              </a:rPr>
              <a:t>được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Times New Roman" charset="0"/>
              </a:rPr>
              <a:t>sắp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Times New Roman" charset="0"/>
              </a:rPr>
              <a:t>xếp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Times New Roman" charset="0"/>
              </a:rPr>
              <a:t>theo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S.size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&gt;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 dirty="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 dirty="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partition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/2)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 dirty="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C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 dirty="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C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merge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 dirty="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S</a:t>
            </a:r>
            <a:r>
              <a:rPr lang="en-US" sz="2000" baseline="-25000" dirty="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2000" b="1" i="1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44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397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Trộn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2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tập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đã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được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sắp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xếp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28956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Bước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trị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(conquer)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của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thuật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toán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bao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gồm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việc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trộn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hai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tập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con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đã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được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sắp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xếp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và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>
                <a:latin typeface="Times New Roman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thành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tập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được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sắp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xếp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  <a:cs typeface="ＭＳ Ｐゴシック" charset="0"/>
              </a:rPr>
              <a:t>S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chứa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các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phần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tử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của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và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>
                <a:latin typeface="Times New Roman" charset="0"/>
                <a:ea typeface="ＭＳ Ｐゴシック" charset="0"/>
                <a:cs typeface="ＭＳ Ｐゴシック" charset="0"/>
              </a:rPr>
              <a:t>B</a:t>
            </a: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Độ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phức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tạp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là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  <a:cs typeface="ＭＳ Ｐゴシック" charset="0"/>
              </a:rPr>
              <a:t>O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1" i="1" dirty="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dirty="0" smtClean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886200" y="1587500"/>
            <a:ext cx="4876800" cy="439966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42900" defTabSz="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merge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A, B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dirty="0" err="1" smtClean="0">
                <a:latin typeface="Times New Roman" charset="0"/>
              </a:rPr>
              <a:t>Hai</a:t>
            </a:r>
            <a:r>
              <a:rPr lang="en-US" sz="1800" dirty="0" smtClean="0">
                <a:latin typeface="Times New Roman" charset="0"/>
              </a:rPr>
              <a:t> </a:t>
            </a:r>
            <a:r>
              <a:rPr lang="en-US" sz="1800" dirty="0" err="1" smtClean="0">
                <a:latin typeface="Times New Roman" charset="0"/>
              </a:rPr>
              <a:t>dãy</a:t>
            </a:r>
            <a:r>
              <a:rPr lang="en-US" sz="1800" dirty="0" smtClean="0"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A </a:t>
            </a:r>
            <a:r>
              <a:rPr lang="en-US" sz="1800" b="1" i="1" dirty="0" err="1" smtClean="0">
                <a:latin typeface="Times New Roman" charset="0"/>
              </a:rPr>
              <a:t>và</a:t>
            </a:r>
            <a:r>
              <a:rPr lang="en-US" sz="1800" dirty="0" smtClean="0"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B. </a:t>
            </a:r>
            <a:r>
              <a:rPr lang="en-US" sz="1800" i="1" dirty="0" err="1" smtClean="0">
                <a:solidFill>
                  <a:srgbClr val="000000"/>
                </a:solidFill>
                <a:latin typeface="Times New Roman" charset="0"/>
              </a:rPr>
              <a:t>Mỗi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Times New Roman" charset="0"/>
              </a:rPr>
              <a:t>dãy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Times New Roman" charset="0"/>
              </a:rPr>
              <a:t>có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 n/2 </a:t>
            </a:r>
            <a:r>
              <a:rPr lang="en-US" sz="1800" i="1" dirty="0" err="1" smtClean="0">
                <a:solidFill>
                  <a:srgbClr val="000000"/>
                </a:solidFill>
                <a:latin typeface="Times New Roman" charset="0"/>
              </a:rPr>
              <a:t>phần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Times New Roman" charset="0"/>
              </a:rPr>
              <a:t>tử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dirty="0" err="1" smtClean="0">
                <a:latin typeface="Times New Roman" charset="0"/>
              </a:rPr>
              <a:t>dãy</a:t>
            </a:r>
            <a:r>
              <a:rPr lang="en-US" sz="1800" dirty="0" smtClean="0">
                <a:latin typeface="Times New Roman" charset="0"/>
              </a:rPr>
              <a:t> </a:t>
            </a:r>
            <a:r>
              <a:rPr lang="en-US" sz="1800" dirty="0" err="1" smtClean="0">
                <a:latin typeface="Times New Roman" charset="0"/>
              </a:rPr>
              <a:t>được</a:t>
            </a:r>
            <a:r>
              <a:rPr lang="en-US" sz="1800" dirty="0" smtClean="0">
                <a:latin typeface="Times New Roman" charset="0"/>
              </a:rPr>
              <a:t> </a:t>
            </a:r>
            <a:r>
              <a:rPr lang="en-US" sz="1800" dirty="0" err="1" smtClean="0">
                <a:latin typeface="Times New Roman" charset="0"/>
              </a:rPr>
              <a:t>sắp</a:t>
            </a:r>
            <a:r>
              <a:rPr lang="en-US" sz="1800" dirty="0" smtClean="0">
                <a:latin typeface="Times New Roman" charset="0"/>
              </a:rPr>
              <a:t> </a:t>
            </a:r>
            <a:r>
              <a:rPr lang="en-US" sz="1800" dirty="0" err="1" smtClean="0">
                <a:latin typeface="Times New Roman" charset="0"/>
              </a:rPr>
              <a:t>của</a:t>
            </a:r>
            <a:r>
              <a:rPr lang="en-US" sz="1800" dirty="0" smtClean="0">
                <a:latin typeface="Times New Roman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A </a:t>
            </a:r>
            <a:r>
              <a:rPr lang="en-US" sz="2000" dirty="0">
                <a:latin typeface="Symbol" charset="0"/>
                <a:sym typeface="Symbol" charset="0"/>
              </a:rPr>
              <a:t>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B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endParaRPr lang="en-US" sz="800" b="1" i="1" dirty="0">
              <a:solidFill>
                <a:schemeClr val="accent2"/>
              </a:solidFill>
              <a:latin typeface="Times New Roman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S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rỗng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A.isEmpty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  </a:t>
            </a:r>
            <a:r>
              <a:rPr lang="en-US" sz="2000" b="1" dirty="0">
                <a:solidFill>
                  <a:srgbClr val="000000"/>
                </a:solidFill>
                <a:latin typeface="Symbol" charset="0"/>
                <a:sym typeface="Symbol" charset="0"/>
              </a:rPr>
              <a:t></a:t>
            </a:r>
            <a:r>
              <a:rPr lang="en-US" sz="1800" dirty="0">
                <a:latin typeface="Symbol" charset="0"/>
                <a:sym typeface="Symbol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B.isEmpty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1800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A.first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.element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&lt;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B.first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.element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S.insertLast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A.remove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A.first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  <a:endParaRPr lang="en-US" sz="1800" dirty="0">
              <a:solidFill>
                <a:schemeClr val="tx2"/>
              </a:solidFill>
              <a:latin typeface="Times New Roman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S.insertLast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B.remove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B.first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A.isEmpty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S.insertLast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A.remove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A.first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B.isEmpty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S.insertLast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B.remove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B.first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45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820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Ví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dụ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Phân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hoạch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5605" name="AutoShape 4"/>
          <p:cNvCxnSpPr>
            <a:cxnSpLocks noChangeShapeType="1"/>
            <a:stCxn id="25632" idx="0"/>
            <a:endCxn id="25636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6" name="AutoShape 5"/>
          <p:cNvCxnSpPr>
            <a:cxnSpLocks noChangeShapeType="1"/>
            <a:stCxn id="25633" idx="0"/>
            <a:endCxn id="25636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AutoShape 6"/>
          <p:cNvCxnSpPr>
            <a:cxnSpLocks noChangeShapeType="1"/>
            <a:stCxn id="25624" idx="0"/>
            <a:endCxn id="25632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7"/>
          <p:cNvCxnSpPr>
            <a:cxnSpLocks noChangeShapeType="1"/>
            <a:stCxn id="25626" idx="0"/>
            <a:endCxn id="2563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AutoShape 8"/>
          <p:cNvCxnSpPr>
            <a:cxnSpLocks noChangeShapeType="1"/>
            <a:stCxn id="25632" idx="2"/>
            <a:endCxn id="25625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9"/>
          <p:cNvCxnSpPr>
            <a:cxnSpLocks noChangeShapeType="1"/>
            <a:stCxn id="25633" idx="2"/>
            <a:endCxn id="25627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611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25636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2  4  7  9</a:t>
              </a:r>
            </a:p>
          </p:txBody>
        </p:sp>
        <p:sp>
          <p:nvSpPr>
            <p:cNvPr id="25637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1  3  8  6</a:t>
              </a:r>
            </a:p>
          </p:txBody>
        </p:sp>
      </p:grpSp>
      <p:grpSp>
        <p:nvGrpSpPr>
          <p:cNvPr id="25612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5632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25633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5634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5635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25613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5624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5625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5626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5627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5628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5629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5630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5631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5614" name="AutoShape 27"/>
          <p:cNvCxnSpPr>
            <a:cxnSpLocks noChangeShapeType="1"/>
            <a:stCxn id="25634" idx="0"/>
            <a:endCxn id="25637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28"/>
          <p:cNvCxnSpPr>
            <a:cxnSpLocks noChangeShapeType="1"/>
            <a:stCxn id="25635" idx="0"/>
            <a:endCxn id="25637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29"/>
          <p:cNvCxnSpPr>
            <a:cxnSpLocks noChangeShapeType="1"/>
            <a:stCxn id="25628" idx="0"/>
            <a:endCxn id="2563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AutoShape 30"/>
          <p:cNvCxnSpPr>
            <a:cxnSpLocks noChangeShapeType="1"/>
            <a:stCxn id="25630" idx="0"/>
            <a:endCxn id="2563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AutoShape 31"/>
          <p:cNvCxnSpPr>
            <a:cxnSpLocks noChangeShapeType="1"/>
            <a:stCxn id="25634" idx="2"/>
            <a:endCxn id="25629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AutoShape 32"/>
          <p:cNvCxnSpPr>
            <a:cxnSpLocks noChangeShapeType="1"/>
            <a:stCxn id="25635" idx="2"/>
            <a:endCxn id="25631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0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5621" name="AutoShape 34"/>
          <p:cNvCxnSpPr>
            <a:cxnSpLocks noChangeShapeType="1"/>
            <a:stCxn id="25636" idx="0"/>
            <a:endCxn id="25620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35"/>
          <p:cNvCxnSpPr>
            <a:cxnSpLocks noChangeShapeType="1"/>
            <a:stCxn id="25637" idx="0"/>
            <a:endCxn id="25620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46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1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Ví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dụ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(cont.)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Lời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gọi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đệ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quy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phân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hoạch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6629" name="AutoShape 4"/>
          <p:cNvCxnSpPr>
            <a:cxnSpLocks noChangeShapeType="1"/>
            <a:stCxn id="26658" idx="0"/>
            <a:endCxn id="26635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0" name="AutoShape 5"/>
          <p:cNvCxnSpPr>
            <a:cxnSpLocks noChangeShapeType="1"/>
            <a:stCxn id="26659" idx="0"/>
            <a:endCxn id="26635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1" name="AutoShape 6"/>
          <p:cNvCxnSpPr>
            <a:cxnSpLocks noChangeShapeType="1"/>
            <a:stCxn id="26650" idx="0"/>
            <a:endCxn id="26658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7"/>
          <p:cNvCxnSpPr>
            <a:cxnSpLocks noChangeShapeType="1"/>
            <a:stCxn id="26652" idx="0"/>
            <a:endCxn id="2665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8"/>
          <p:cNvCxnSpPr>
            <a:cxnSpLocks noChangeShapeType="1"/>
            <a:stCxn id="26658" idx="2"/>
            <a:endCxn id="26651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9"/>
          <p:cNvCxnSpPr>
            <a:cxnSpLocks noChangeShapeType="1"/>
            <a:stCxn id="26659" idx="2"/>
            <a:endCxn id="2665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5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6636" name="AutoShape 12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6637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6658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26659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6660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6661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26638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6650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6651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6652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6653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6654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6655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6656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6657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6639" name="AutoShape 27"/>
          <p:cNvCxnSpPr>
            <a:cxnSpLocks noChangeShapeType="1"/>
            <a:stCxn id="26660" idx="0"/>
            <a:endCxn id="26636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AutoShape 28"/>
          <p:cNvCxnSpPr>
            <a:cxnSpLocks noChangeShapeType="1"/>
            <a:stCxn id="26661" idx="0"/>
            <a:endCxn id="26636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AutoShape 29"/>
          <p:cNvCxnSpPr>
            <a:cxnSpLocks noChangeShapeType="1"/>
            <a:stCxn id="26654" idx="0"/>
            <a:endCxn id="2666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AutoShape 30"/>
          <p:cNvCxnSpPr>
            <a:cxnSpLocks noChangeShapeType="1"/>
            <a:stCxn id="26656" idx="0"/>
            <a:endCxn id="2666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31"/>
          <p:cNvCxnSpPr>
            <a:cxnSpLocks noChangeShapeType="1"/>
            <a:stCxn id="26660" idx="2"/>
            <a:endCxn id="2665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4" name="AutoShape 32"/>
          <p:cNvCxnSpPr>
            <a:cxnSpLocks noChangeShapeType="1"/>
            <a:stCxn id="26661" idx="2"/>
            <a:endCxn id="2665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5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6646" name="AutoShape 34"/>
          <p:cNvCxnSpPr>
            <a:cxnSpLocks noChangeShapeType="1"/>
            <a:stCxn id="26635" idx="0"/>
            <a:endCxn id="26645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35"/>
          <p:cNvCxnSpPr>
            <a:cxnSpLocks noChangeShapeType="1"/>
            <a:stCxn id="26636" idx="0"/>
            <a:endCxn id="2664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8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47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1675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Ví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dụ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(cont.)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Lời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gọi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đệ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quy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phân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hoạch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cxnSp>
        <p:nvCxnSpPr>
          <p:cNvPr id="27653" name="AutoShape 4"/>
          <p:cNvCxnSpPr>
            <a:cxnSpLocks noChangeShapeType="1"/>
            <a:stCxn id="27661" idx="0"/>
            <a:endCxn id="27659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4" name="AutoShape 5"/>
          <p:cNvCxnSpPr>
            <a:cxnSpLocks noChangeShapeType="1"/>
            <a:stCxn id="27662" idx="0"/>
            <a:endCxn id="27659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5" name="AutoShape 6"/>
          <p:cNvCxnSpPr>
            <a:cxnSpLocks noChangeShapeType="1"/>
            <a:stCxn id="27677" idx="0"/>
            <a:endCxn id="27661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7"/>
          <p:cNvCxnSpPr>
            <a:cxnSpLocks noChangeShapeType="1"/>
            <a:stCxn id="27679" idx="0"/>
            <a:endCxn id="2766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8"/>
          <p:cNvCxnSpPr>
            <a:cxnSpLocks noChangeShapeType="1"/>
            <a:stCxn id="27661" idx="2"/>
            <a:endCxn id="27678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AutoShape 9"/>
          <p:cNvCxnSpPr>
            <a:cxnSpLocks noChangeShapeType="1"/>
            <a:stCxn id="27662" idx="2"/>
            <a:endCxn id="2768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9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7660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7661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27662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7663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7664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grpSp>
        <p:nvGrpSpPr>
          <p:cNvPr id="27665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7677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7678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7679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7680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7681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7682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7683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7684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7666" name="AutoShape 26"/>
          <p:cNvCxnSpPr>
            <a:cxnSpLocks noChangeShapeType="1"/>
            <a:stCxn id="27663" idx="0"/>
            <a:endCxn id="2766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27"/>
          <p:cNvCxnSpPr>
            <a:cxnSpLocks noChangeShapeType="1"/>
            <a:stCxn id="27664" idx="0"/>
            <a:endCxn id="2766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28"/>
          <p:cNvCxnSpPr>
            <a:cxnSpLocks noChangeShapeType="1"/>
            <a:stCxn id="27681" idx="0"/>
            <a:endCxn id="2766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29"/>
          <p:cNvCxnSpPr>
            <a:cxnSpLocks noChangeShapeType="1"/>
            <a:stCxn id="27683" idx="0"/>
            <a:endCxn id="2766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30"/>
          <p:cNvCxnSpPr>
            <a:cxnSpLocks noChangeShapeType="1"/>
            <a:stCxn id="27663" idx="2"/>
            <a:endCxn id="2768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31"/>
          <p:cNvCxnSpPr>
            <a:cxnSpLocks noChangeShapeType="1"/>
            <a:stCxn id="27664" idx="2"/>
            <a:endCxn id="2768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2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7673" name="AutoShape 33"/>
          <p:cNvCxnSpPr>
            <a:cxnSpLocks noChangeShapeType="1"/>
            <a:stCxn id="27659" idx="0"/>
            <a:endCxn id="27672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34"/>
          <p:cNvCxnSpPr>
            <a:cxnSpLocks noChangeShapeType="1"/>
            <a:stCxn id="27660" idx="0"/>
            <a:endCxn id="27672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5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48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915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Ví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dụ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(cont.)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Lời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gọi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đệ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quy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phân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hoạch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cxnSp>
        <p:nvCxnSpPr>
          <p:cNvPr id="28677" name="AutoShape 4"/>
          <p:cNvCxnSpPr>
            <a:cxnSpLocks noChangeShapeType="1"/>
            <a:stCxn id="28705" idx="0"/>
            <a:endCxn id="28683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AutoShape 5"/>
          <p:cNvCxnSpPr>
            <a:cxnSpLocks noChangeShapeType="1"/>
            <a:stCxn id="28706" idx="0"/>
            <a:endCxn id="28683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AutoShape 6"/>
          <p:cNvCxnSpPr>
            <a:cxnSpLocks noChangeShapeType="1"/>
            <a:stCxn id="28686" idx="0"/>
            <a:endCxn id="28705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7"/>
          <p:cNvCxnSpPr>
            <a:cxnSpLocks noChangeShapeType="1"/>
            <a:stCxn id="28688" idx="0"/>
            <a:endCxn id="2870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AutoShape 8"/>
          <p:cNvCxnSpPr>
            <a:cxnSpLocks noChangeShapeType="1"/>
            <a:stCxn id="28705" idx="2"/>
            <a:endCxn id="28687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AutoShape 9"/>
          <p:cNvCxnSpPr>
            <a:cxnSpLocks noChangeShapeType="1"/>
            <a:stCxn id="28706" idx="2"/>
            <a:endCxn id="28689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3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8684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8685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8705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2</a:t>
              </a:r>
              <a:r>
                <a:rPr lang="en-US" sz="1800">
                  <a:solidFill>
                    <a:schemeClr val="accent1"/>
                  </a:solidFill>
                </a:rPr>
                <a:t>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2  7</a:t>
              </a:r>
            </a:p>
          </p:txBody>
        </p:sp>
        <p:sp>
          <p:nvSpPr>
            <p:cNvPr id="28706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8707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8708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sp>
        <p:nvSpPr>
          <p:cNvPr id="28686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8687" name="AutoShape 19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28688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8689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8690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8691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8692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8693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8694" name="AutoShape 26"/>
          <p:cNvCxnSpPr>
            <a:cxnSpLocks noChangeShapeType="1"/>
            <a:stCxn id="28707" idx="0"/>
            <a:endCxn id="28684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AutoShape 27"/>
          <p:cNvCxnSpPr>
            <a:cxnSpLocks noChangeShapeType="1"/>
            <a:stCxn id="28708" idx="0"/>
            <a:endCxn id="28684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8"/>
          <p:cNvCxnSpPr>
            <a:cxnSpLocks noChangeShapeType="1"/>
            <a:stCxn id="28690" idx="0"/>
            <a:endCxn id="2870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AutoShape 29"/>
          <p:cNvCxnSpPr>
            <a:cxnSpLocks noChangeShapeType="1"/>
            <a:stCxn id="28692" idx="0"/>
            <a:endCxn id="2870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AutoShape 30"/>
          <p:cNvCxnSpPr>
            <a:cxnSpLocks noChangeShapeType="1"/>
            <a:stCxn id="28707" idx="2"/>
            <a:endCxn id="28691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AutoShape 31"/>
          <p:cNvCxnSpPr>
            <a:cxnSpLocks noChangeShapeType="1"/>
            <a:stCxn id="28708" idx="2"/>
            <a:endCxn id="28693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0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8701" name="AutoShape 33"/>
          <p:cNvCxnSpPr>
            <a:cxnSpLocks noChangeShapeType="1"/>
            <a:stCxn id="28683" idx="0"/>
            <a:endCxn id="28700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2" name="AutoShape 34"/>
          <p:cNvCxnSpPr>
            <a:cxnSpLocks noChangeShapeType="1"/>
            <a:stCxn id="28684" idx="0"/>
            <a:endCxn id="28700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3" name="Line 35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49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910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Khoá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tử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5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Ví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dụ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(cont.)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Lời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gọi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đệ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quy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phân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hoạch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cxnSp>
        <p:nvCxnSpPr>
          <p:cNvPr id="29701" name="AutoShape 4"/>
          <p:cNvCxnSpPr>
            <a:cxnSpLocks noChangeShapeType="1"/>
            <a:stCxn id="29709" idx="0"/>
            <a:endCxn id="29707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AutoShape 5"/>
          <p:cNvCxnSpPr>
            <a:cxnSpLocks noChangeShapeType="1"/>
            <a:stCxn id="29710" idx="0"/>
            <a:endCxn id="29707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AutoShape 6"/>
          <p:cNvCxnSpPr>
            <a:cxnSpLocks noChangeShapeType="1"/>
            <a:stCxn id="29713" idx="0"/>
            <a:endCxn id="29709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7"/>
          <p:cNvCxnSpPr>
            <a:cxnSpLocks noChangeShapeType="1"/>
            <a:stCxn id="29715" idx="0"/>
            <a:endCxn id="29710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AutoShape 8"/>
          <p:cNvCxnSpPr>
            <a:cxnSpLocks noChangeShapeType="1"/>
            <a:stCxn id="29709" idx="2"/>
            <a:endCxn id="29714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AutoShape 9"/>
          <p:cNvCxnSpPr>
            <a:cxnSpLocks noChangeShapeType="1"/>
            <a:stCxn id="29710" idx="2"/>
            <a:endCxn id="29716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970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29710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9711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9712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9713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9714" name="AutoShape 19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9715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9716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9717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9718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9719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9720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9721" name="AutoShape 26"/>
          <p:cNvCxnSpPr>
            <a:cxnSpLocks noChangeShapeType="1"/>
            <a:stCxn id="29711" idx="0"/>
            <a:endCxn id="29708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12" idx="0"/>
            <a:endCxn id="29708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17" idx="0"/>
            <a:endCxn id="2971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0"/>
            <a:endCxn id="2971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1" idx="2"/>
            <a:endCxn id="2971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2" idx="2"/>
            <a:endCxn id="2972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7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9728" name="AutoShape 33"/>
          <p:cNvCxnSpPr>
            <a:cxnSpLocks noChangeShapeType="1"/>
            <a:stCxn id="29707" idx="0"/>
            <a:endCxn id="29727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9" name="AutoShape 34"/>
          <p:cNvCxnSpPr>
            <a:cxnSpLocks noChangeShapeType="1"/>
            <a:stCxn id="29708" idx="0"/>
            <a:endCxn id="2972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30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50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673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Ví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dụ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(cont.)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Trộn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hai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dãy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0725" name="AutoShape 4"/>
          <p:cNvCxnSpPr>
            <a:cxnSpLocks noChangeShapeType="1"/>
            <a:stCxn id="30733" idx="0"/>
            <a:endCxn id="30731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6" name="AutoShape 5"/>
          <p:cNvCxnSpPr>
            <a:cxnSpLocks noChangeShapeType="1"/>
            <a:stCxn id="30734" idx="0"/>
            <a:endCxn id="3073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7" name="AutoShape 6"/>
          <p:cNvCxnSpPr>
            <a:cxnSpLocks noChangeShapeType="1"/>
            <a:stCxn id="30737" idx="0"/>
            <a:endCxn id="30733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8" name="AutoShape 7"/>
          <p:cNvCxnSpPr>
            <a:cxnSpLocks noChangeShapeType="1"/>
            <a:stCxn id="30739" idx="0"/>
            <a:endCxn id="3073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9" name="AutoShape 8"/>
          <p:cNvCxnSpPr>
            <a:cxnSpLocks noChangeShapeType="1"/>
            <a:stCxn id="30733" idx="2"/>
            <a:endCxn id="30738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AutoShape 9"/>
          <p:cNvCxnSpPr>
            <a:cxnSpLocks noChangeShapeType="1"/>
            <a:stCxn id="30734" idx="2"/>
            <a:endCxn id="3074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3073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30733" name="AutoShape 13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30734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30735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30736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30737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30738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0739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30740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30741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30742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30743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30744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30745" name="AutoShape 25"/>
          <p:cNvCxnSpPr>
            <a:cxnSpLocks noChangeShapeType="1"/>
            <a:stCxn id="30735" idx="0"/>
            <a:endCxn id="3073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6" name="AutoShape 26"/>
          <p:cNvCxnSpPr>
            <a:cxnSpLocks noChangeShapeType="1"/>
            <a:stCxn id="30736" idx="0"/>
            <a:endCxn id="3073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AutoShape 27"/>
          <p:cNvCxnSpPr>
            <a:cxnSpLocks noChangeShapeType="1"/>
            <a:stCxn id="30741" idx="0"/>
            <a:endCxn id="3073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8" name="AutoShape 28"/>
          <p:cNvCxnSpPr>
            <a:cxnSpLocks noChangeShapeType="1"/>
            <a:stCxn id="30743" idx="0"/>
            <a:endCxn id="3073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9" name="AutoShape 29"/>
          <p:cNvCxnSpPr>
            <a:cxnSpLocks noChangeShapeType="1"/>
            <a:stCxn id="30735" idx="2"/>
            <a:endCxn id="3074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0" name="AutoShape 30"/>
          <p:cNvCxnSpPr>
            <a:cxnSpLocks noChangeShapeType="1"/>
            <a:stCxn id="30736" idx="2"/>
            <a:endCxn id="3074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1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30752" name="AutoShape 32"/>
          <p:cNvCxnSpPr>
            <a:cxnSpLocks noChangeShapeType="1"/>
            <a:stCxn id="30731" idx="0"/>
            <a:endCxn id="30751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3" name="AutoShape 33"/>
          <p:cNvCxnSpPr>
            <a:cxnSpLocks noChangeShapeType="1"/>
            <a:stCxn id="30732" idx="0"/>
            <a:endCxn id="3075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4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51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384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Ví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dụ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(cont.)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Gọi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đệ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quy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…,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trường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hợp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cơ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sở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trộn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1749" name="AutoShape 4"/>
          <p:cNvCxnSpPr>
            <a:cxnSpLocks noChangeShapeType="1"/>
            <a:stCxn id="31757" idx="0"/>
            <a:endCxn id="31755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0" name="AutoShape 5"/>
          <p:cNvCxnSpPr>
            <a:cxnSpLocks noChangeShapeType="1"/>
            <a:stCxn id="31758" idx="0"/>
            <a:endCxn id="31755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1" name="AutoShape 6"/>
          <p:cNvCxnSpPr>
            <a:cxnSpLocks noChangeShapeType="1"/>
            <a:stCxn id="31761" idx="0"/>
            <a:endCxn id="31757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2" name="AutoShape 7"/>
          <p:cNvCxnSpPr>
            <a:cxnSpLocks noChangeShapeType="1"/>
            <a:endCxn id="31758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3" name="AutoShape 8"/>
          <p:cNvCxnSpPr>
            <a:cxnSpLocks noChangeShapeType="1"/>
            <a:stCxn id="31757" idx="2"/>
            <a:endCxn id="31762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4" name="AutoShape 9"/>
          <p:cNvCxnSpPr>
            <a:cxnSpLocks noChangeShapeType="1"/>
            <a:stCxn id="31758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5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31756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31757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4  9</a:t>
            </a:r>
          </a:p>
        </p:txBody>
      </p:sp>
      <p:sp>
        <p:nvSpPr>
          <p:cNvPr id="31759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31760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31761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31762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1763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31764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31765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31766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31767" name="AutoShape 24"/>
          <p:cNvCxnSpPr>
            <a:cxnSpLocks noChangeShapeType="1"/>
            <a:stCxn id="31759" idx="0"/>
            <a:endCxn id="31756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AutoShape 25"/>
          <p:cNvCxnSpPr>
            <a:cxnSpLocks noChangeShapeType="1"/>
            <a:stCxn id="31760" idx="0"/>
            <a:endCxn id="31756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26"/>
          <p:cNvCxnSpPr>
            <a:cxnSpLocks noChangeShapeType="1"/>
            <a:stCxn id="31763" idx="0"/>
            <a:endCxn id="3175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0" name="AutoShape 27"/>
          <p:cNvCxnSpPr>
            <a:cxnSpLocks noChangeShapeType="1"/>
            <a:stCxn id="31765" idx="0"/>
            <a:endCxn id="3176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1" name="AutoShape 28"/>
          <p:cNvCxnSpPr>
            <a:cxnSpLocks noChangeShapeType="1"/>
            <a:stCxn id="31759" idx="2"/>
            <a:endCxn id="3176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2" name="AutoShape 29"/>
          <p:cNvCxnSpPr>
            <a:cxnSpLocks noChangeShapeType="1"/>
            <a:stCxn id="31760" idx="2"/>
            <a:endCxn id="3176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3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31774" name="AutoShape 31"/>
          <p:cNvCxnSpPr>
            <a:cxnSpLocks noChangeShapeType="1"/>
            <a:stCxn id="31755" idx="0"/>
            <a:endCxn id="3177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5" name="AutoShape 32"/>
          <p:cNvCxnSpPr>
            <a:cxnSpLocks noChangeShapeType="1"/>
            <a:stCxn id="31756" idx="0"/>
            <a:endCxn id="3177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6" name="Line 33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Line 34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AutoShape 35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31779" name="AutoShape 36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52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527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Ví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dụ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(cont.)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Merge</a:t>
            </a:r>
          </a:p>
        </p:txBody>
      </p:sp>
      <p:cxnSp>
        <p:nvCxnSpPr>
          <p:cNvPr id="32773" name="AutoShape 4"/>
          <p:cNvCxnSpPr>
            <a:cxnSpLocks noChangeShapeType="1"/>
            <a:stCxn id="32781" idx="0"/>
            <a:endCxn id="32779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4" name="AutoShape 5"/>
          <p:cNvCxnSpPr>
            <a:cxnSpLocks noChangeShapeType="1"/>
            <a:stCxn id="32782" idx="0"/>
            <a:endCxn id="32779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5" name="AutoShape 6"/>
          <p:cNvCxnSpPr>
            <a:cxnSpLocks noChangeShapeType="1"/>
            <a:stCxn id="32785" idx="0"/>
            <a:endCxn id="3278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6" name="AutoShape 7"/>
          <p:cNvCxnSpPr>
            <a:cxnSpLocks noChangeShapeType="1"/>
            <a:stCxn id="32787" idx="0"/>
            <a:endCxn id="32782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AutoShape 8"/>
          <p:cNvCxnSpPr>
            <a:cxnSpLocks noChangeShapeType="1"/>
            <a:stCxn id="32781" idx="2"/>
            <a:endCxn id="32786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AutoShape 9"/>
          <p:cNvCxnSpPr>
            <a:cxnSpLocks noChangeShapeType="1"/>
            <a:stCxn id="32782" idx="2"/>
            <a:endCxn id="32788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9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32780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32781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32782" name="AutoShape 14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32783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32784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32785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32786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2787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32788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32789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32790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32791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32792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32793" name="AutoShape 25"/>
          <p:cNvCxnSpPr>
            <a:cxnSpLocks noChangeShapeType="1"/>
            <a:stCxn id="32783" idx="0"/>
            <a:endCxn id="3278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4" name="AutoShape 26"/>
          <p:cNvCxnSpPr>
            <a:cxnSpLocks noChangeShapeType="1"/>
            <a:stCxn id="32784" idx="0"/>
            <a:endCxn id="3278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5" name="AutoShape 27"/>
          <p:cNvCxnSpPr>
            <a:cxnSpLocks noChangeShapeType="1"/>
            <a:stCxn id="32789" idx="0"/>
            <a:endCxn id="3278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6" name="AutoShape 28"/>
          <p:cNvCxnSpPr>
            <a:cxnSpLocks noChangeShapeType="1"/>
            <a:stCxn id="32791" idx="0"/>
            <a:endCxn id="3278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7" name="AutoShape 29"/>
          <p:cNvCxnSpPr>
            <a:cxnSpLocks noChangeShapeType="1"/>
            <a:stCxn id="32783" idx="2"/>
            <a:endCxn id="32790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8" name="AutoShape 30"/>
          <p:cNvCxnSpPr>
            <a:cxnSpLocks noChangeShapeType="1"/>
            <a:stCxn id="32784" idx="2"/>
            <a:endCxn id="32792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9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32800" name="AutoShape 32"/>
          <p:cNvCxnSpPr>
            <a:cxnSpLocks noChangeShapeType="1"/>
            <a:stCxn id="32779" idx="0"/>
            <a:endCxn id="32799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1" name="AutoShape 33"/>
          <p:cNvCxnSpPr>
            <a:cxnSpLocks noChangeShapeType="1"/>
            <a:stCxn id="32780" idx="0"/>
            <a:endCxn id="32799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2" name="Line 34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Line 36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53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911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Ví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dụ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(cont.)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Gọi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đệ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quy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…,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trộn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trộn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3797" name="AutoShape 4"/>
          <p:cNvCxnSpPr>
            <a:cxnSpLocks noChangeShapeType="1"/>
            <a:stCxn id="33805" idx="0"/>
            <a:endCxn id="33803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8" name="AutoShape 5"/>
          <p:cNvCxnSpPr>
            <a:cxnSpLocks noChangeShapeType="1"/>
            <a:stCxn id="33806" idx="0"/>
            <a:endCxn id="33803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9" name="AutoShape 6"/>
          <p:cNvCxnSpPr>
            <a:cxnSpLocks noChangeShapeType="1"/>
            <a:stCxn id="33809" idx="0"/>
            <a:endCxn id="33805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0" name="AutoShape 7"/>
          <p:cNvCxnSpPr>
            <a:cxnSpLocks noChangeShapeType="1"/>
            <a:stCxn id="33811" idx="0"/>
            <a:endCxn id="33806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1" name="AutoShape 8"/>
          <p:cNvCxnSpPr>
            <a:cxnSpLocks noChangeShapeType="1"/>
            <a:stCxn id="33805" idx="2"/>
            <a:endCxn id="33810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AutoShape 9"/>
          <p:cNvCxnSpPr>
            <a:cxnSpLocks noChangeShapeType="1"/>
            <a:stCxn id="33806" idx="2"/>
            <a:endCxn id="33812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3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33804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33805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33806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33807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33808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33809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33810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3811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33812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33813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3814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33815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33816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817" name="AutoShape 24"/>
          <p:cNvCxnSpPr>
            <a:cxnSpLocks noChangeShapeType="1"/>
            <a:stCxn id="33807" idx="0"/>
            <a:endCxn id="33804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25"/>
          <p:cNvCxnSpPr>
            <a:cxnSpLocks noChangeShapeType="1"/>
            <a:stCxn id="33808" idx="0"/>
            <a:endCxn id="33804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26"/>
          <p:cNvCxnSpPr>
            <a:cxnSpLocks noChangeShapeType="1"/>
            <a:stCxn id="33813" idx="0"/>
            <a:endCxn id="3380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AutoShape 27"/>
          <p:cNvCxnSpPr>
            <a:cxnSpLocks noChangeShapeType="1"/>
            <a:stCxn id="33815" idx="0"/>
            <a:endCxn id="3380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AutoShape 28"/>
          <p:cNvCxnSpPr>
            <a:cxnSpLocks noChangeShapeType="1"/>
            <a:stCxn id="33807" idx="2"/>
            <a:endCxn id="3381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29"/>
          <p:cNvCxnSpPr>
            <a:cxnSpLocks noChangeShapeType="1"/>
            <a:stCxn id="33808" idx="2"/>
            <a:endCxn id="3381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3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33824" name="AutoShape 31"/>
          <p:cNvCxnSpPr>
            <a:cxnSpLocks noChangeShapeType="1"/>
            <a:stCxn id="33803" idx="0"/>
            <a:endCxn id="3382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5" name="AutoShape 32"/>
          <p:cNvCxnSpPr>
            <a:cxnSpLocks noChangeShapeType="1"/>
            <a:stCxn id="33804" idx="0"/>
            <a:endCxn id="33823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6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54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52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Ví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dụ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(cont.)</a:t>
            </a: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Trộn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4821" name="AutoShape 4"/>
          <p:cNvCxnSpPr>
            <a:cxnSpLocks noChangeShapeType="1"/>
            <a:stCxn id="34829" idx="0"/>
            <a:endCxn id="34827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2" name="AutoShape 5"/>
          <p:cNvCxnSpPr>
            <a:cxnSpLocks noChangeShapeType="1"/>
            <a:stCxn id="34830" idx="0"/>
            <a:endCxn id="34827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3" name="AutoShape 6"/>
          <p:cNvCxnSpPr>
            <a:cxnSpLocks noChangeShapeType="1"/>
            <a:stCxn id="34833" idx="0"/>
            <a:endCxn id="34829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4" name="AutoShape 7"/>
          <p:cNvCxnSpPr>
            <a:cxnSpLocks noChangeShapeType="1"/>
            <a:stCxn id="34835" idx="0"/>
            <a:endCxn id="34830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5" name="AutoShape 8"/>
          <p:cNvCxnSpPr>
            <a:cxnSpLocks noChangeShapeType="1"/>
            <a:stCxn id="34829" idx="2"/>
            <a:endCxn id="34834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6" name="AutoShape 9"/>
          <p:cNvCxnSpPr>
            <a:cxnSpLocks noChangeShapeType="1"/>
            <a:stCxn id="34830" idx="2"/>
            <a:endCxn id="34836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3482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34829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34830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34831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34832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34833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34834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4835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34836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34837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4838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34839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34840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4841" name="AutoShape 24"/>
          <p:cNvCxnSpPr>
            <a:cxnSpLocks noChangeShapeType="1"/>
            <a:stCxn id="34831" idx="0"/>
            <a:endCxn id="34828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AutoShape 25"/>
          <p:cNvCxnSpPr>
            <a:cxnSpLocks noChangeShapeType="1"/>
            <a:stCxn id="34832" idx="0"/>
            <a:endCxn id="34828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3" name="AutoShape 26"/>
          <p:cNvCxnSpPr>
            <a:cxnSpLocks noChangeShapeType="1"/>
            <a:stCxn id="34837" idx="0"/>
            <a:endCxn id="3483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AutoShape 27"/>
          <p:cNvCxnSpPr>
            <a:cxnSpLocks noChangeShapeType="1"/>
            <a:stCxn id="34839" idx="0"/>
            <a:endCxn id="3483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5" name="AutoShape 28"/>
          <p:cNvCxnSpPr>
            <a:cxnSpLocks noChangeShapeType="1"/>
            <a:stCxn id="34831" idx="2"/>
            <a:endCxn id="3483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AutoShape 29"/>
          <p:cNvCxnSpPr>
            <a:cxnSpLocks noChangeShapeType="1"/>
            <a:stCxn id="34832" idx="2"/>
            <a:endCxn id="3484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7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1  2  3  4  6  7  8  9</a:t>
            </a:r>
          </a:p>
        </p:txBody>
      </p:sp>
      <p:cxnSp>
        <p:nvCxnSpPr>
          <p:cNvPr id="34848" name="AutoShape 31"/>
          <p:cNvCxnSpPr>
            <a:cxnSpLocks noChangeShapeType="1"/>
            <a:stCxn id="34827" idx="0"/>
            <a:endCxn id="34847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9" name="AutoShape 32"/>
          <p:cNvCxnSpPr>
            <a:cxnSpLocks noChangeShapeType="1"/>
            <a:stCxn id="34828" idx="0"/>
            <a:endCxn id="34847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0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55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222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Phân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tích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thuật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toán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Merge-Sort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209800"/>
          </a:xfrm>
        </p:spPr>
        <p:txBody>
          <a:bodyPr>
            <a:normAutofit fontScale="92500"/>
          </a:bodyPr>
          <a:lstStyle/>
          <a:p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Đô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cao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>
                <a:latin typeface="Times New Roman" charset="0"/>
                <a:ea typeface="ＭＳ Ｐゴシック" charset="0"/>
                <a:cs typeface="ＭＳ Ｐゴシック" charset="0"/>
              </a:rPr>
              <a:t>h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của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cây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merge-sort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là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>
                <a:latin typeface="Times New Roman" charset="0"/>
                <a:ea typeface="ＭＳ Ｐゴシック" charset="0"/>
                <a:cs typeface="ＭＳ Ｐゴシック" charset="0"/>
              </a:rPr>
              <a:t>O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(log </a:t>
            </a:r>
            <a:r>
              <a:rPr lang="en-US" sz="2000" b="1" i="1" dirty="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/>
            <a:r>
              <a:rPr lang="en-US" sz="1800" dirty="0" err="1" smtClean="0">
                <a:latin typeface="Helvetica" charset="0"/>
                <a:ea typeface="ＭＳ Ｐゴシック" charset="0"/>
              </a:rPr>
              <a:t>Tại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mỗi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lần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gọi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đệ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quy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,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thuật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toán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chia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đôi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dãy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, </a:t>
            </a:r>
            <a:endParaRPr lang="en-US" sz="1800" dirty="0">
              <a:latin typeface="Times New Roman" charset="0"/>
              <a:ea typeface="ＭＳ Ｐゴシック" charset="0"/>
            </a:endParaRPr>
          </a:p>
          <a:p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Tổng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số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công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việc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được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thực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hiện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tại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mỗi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đỉnh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có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độ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sâu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1" i="1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là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  <a:cs typeface="ＭＳ Ｐゴシック" charset="0"/>
              </a:rPr>
              <a:t>O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1" i="1" dirty="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/>
            <a:r>
              <a:rPr lang="en-US" sz="1800" dirty="0" err="1" smtClean="0">
                <a:latin typeface="Helvetica" charset="0"/>
                <a:ea typeface="ＭＳ Ｐゴシック" charset="0"/>
              </a:rPr>
              <a:t>Chúng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ta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phân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hoạch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và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trộn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smtClean="0">
                <a:latin typeface="Times New Roman" charset="0"/>
                <a:ea typeface="ＭＳ Ｐゴシック" charset="0"/>
              </a:rPr>
              <a:t>2</a:t>
            </a:r>
            <a:r>
              <a:rPr lang="en-US" sz="1800" b="1" i="1" baseline="30000" dirty="0" smtClean="0">
                <a:latin typeface="Times New Roman" charset="0"/>
                <a:ea typeface="ＭＳ Ｐゴシック" charset="0"/>
              </a:rPr>
              <a:t>i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chuỗi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có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kích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thước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b="1" i="1" dirty="0">
                <a:latin typeface="Times New Roman" charset="0"/>
                <a:ea typeface="ＭＳ Ｐゴシック" charset="0"/>
              </a:rPr>
              <a:t>n</a:t>
            </a:r>
            <a:r>
              <a:rPr lang="en-US" sz="1800" b="1" dirty="0">
                <a:latin typeface="Symbol" charset="0"/>
                <a:ea typeface="ＭＳ Ｐゴシック" charset="0"/>
              </a:rPr>
              <a:t>/</a:t>
            </a:r>
            <a:r>
              <a:rPr lang="en-US" sz="1800" dirty="0">
                <a:latin typeface="Times New Roman" charset="0"/>
                <a:ea typeface="ＭＳ Ｐゴシック" charset="0"/>
              </a:rPr>
              <a:t>2</a:t>
            </a:r>
            <a:r>
              <a:rPr lang="en-US" sz="1800" b="1" i="1" baseline="30000" dirty="0">
                <a:latin typeface="Times New Roman" charset="0"/>
                <a:ea typeface="ＭＳ Ｐゴシック" charset="0"/>
              </a:rPr>
              <a:t>i</a:t>
            </a:r>
            <a:r>
              <a:rPr lang="en-US" sz="1800" dirty="0">
                <a:latin typeface="Helvetica" charset="0"/>
                <a:ea typeface="ＭＳ Ｐゴシック" charset="0"/>
              </a:rPr>
              <a:t> </a:t>
            </a:r>
          </a:p>
          <a:p>
            <a:pPr lvl="1"/>
            <a:r>
              <a:rPr lang="en-US" sz="1800" dirty="0" err="1" smtClean="0">
                <a:latin typeface="Helvetica" charset="0"/>
                <a:ea typeface="ＭＳ Ｐゴシック" charset="0"/>
              </a:rPr>
              <a:t>Có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 </a:t>
            </a:r>
            <a:r>
              <a:rPr lang="en-US" sz="1800" dirty="0">
                <a:latin typeface="Times New Roman" charset="0"/>
                <a:ea typeface="ＭＳ Ｐゴシック" charset="0"/>
              </a:rPr>
              <a:t>2</a:t>
            </a:r>
            <a:r>
              <a:rPr lang="en-US" sz="1800" b="1" i="1" baseline="30000" dirty="0">
                <a:latin typeface="Times New Roman" charset="0"/>
                <a:ea typeface="ＭＳ Ｐゴシック" charset="0"/>
              </a:rPr>
              <a:t>i</a:t>
            </a:r>
            <a:r>
              <a:rPr lang="en-US" sz="1800" baseline="30000" dirty="0">
                <a:latin typeface="Symbol" charset="0"/>
                <a:ea typeface="ＭＳ Ｐゴシック" charset="0"/>
              </a:rPr>
              <a:t>+</a:t>
            </a:r>
            <a:r>
              <a:rPr lang="en-US" sz="1800" baseline="30000" dirty="0">
                <a:latin typeface="Times New Roman" charset="0"/>
                <a:ea typeface="ＭＳ Ｐゴシック" charset="0"/>
              </a:rPr>
              <a:t>1</a:t>
            </a:r>
            <a:r>
              <a:rPr lang="en-US" sz="1800" dirty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lời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gọi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đệ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dirty="0" err="1" smtClean="0">
                <a:latin typeface="Helvetica" charset="0"/>
                <a:ea typeface="ＭＳ Ｐゴシック" charset="0"/>
              </a:rPr>
              <a:t>quy</a:t>
            </a:r>
            <a:endParaRPr lang="en-US" sz="1800" dirty="0">
              <a:latin typeface="Helvetica" charset="0"/>
              <a:ea typeface="ＭＳ Ｐゴシック" charset="0"/>
            </a:endParaRPr>
          </a:p>
          <a:p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Do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đó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tổng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thời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gian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thực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hiện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thuật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toán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  <a:cs typeface="ＭＳ Ｐゴシック" charset="0"/>
              </a:rPr>
              <a:t>là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  <a:cs typeface="ＭＳ Ｐゴシック" charset="0"/>
              </a:rPr>
              <a:t>O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1" i="1" dirty="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 log </a:t>
            </a:r>
            <a:r>
              <a:rPr lang="en-US" sz="2000" b="1" i="1" dirty="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grpSp>
        <p:nvGrpSpPr>
          <p:cNvPr id="35845" name="Group 36"/>
          <p:cNvGrpSpPr>
            <a:grpSpLocks/>
          </p:cNvGrpSpPr>
          <p:nvPr/>
        </p:nvGrpSpPr>
        <p:grpSpPr bwMode="auto">
          <a:xfrm>
            <a:off x="3429000" y="4391025"/>
            <a:ext cx="4191000" cy="1785938"/>
            <a:chOff x="384" y="1632"/>
            <a:chExt cx="5184" cy="2208"/>
          </a:xfrm>
        </p:grpSpPr>
        <p:cxnSp>
          <p:nvCxnSpPr>
            <p:cNvPr id="35863" name="AutoShape 4"/>
            <p:cNvCxnSpPr>
              <a:cxnSpLocks noChangeShapeType="1"/>
              <a:stCxn id="35890" idx="0"/>
              <a:endCxn id="35869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4" name="AutoShape 5"/>
            <p:cNvCxnSpPr>
              <a:cxnSpLocks noChangeShapeType="1"/>
              <a:stCxn id="35891" idx="0"/>
              <a:endCxn id="35869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5" name="AutoShape 6"/>
            <p:cNvCxnSpPr>
              <a:cxnSpLocks noChangeShapeType="1"/>
              <a:stCxn id="35882" idx="0"/>
              <a:endCxn id="35890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6" name="AutoShape 7"/>
            <p:cNvCxnSpPr>
              <a:cxnSpLocks noChangeShapeType="1"/>
              <a:stCxn id="35884" idx="0"/>
              <a:endCxn id="35891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7" name="AutoShape 8"/>
            <p:cNvCxnSpPr>
              <a:cxnSpLocks noChangeShapeType="1"/>
              <a:stCxn id="35890" idx="2"/>
              <a:endCxn id="35883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8" name="AutoShape 9"/>
            <p:cNvCxnSpPr>
              <a:cxnSpLocks noChangeShapeType="1"/>
              <a:stCxn id="35891" idx="2"/>
              <a:endCxn id="35885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9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 sz="1800">
                <a:solidFill>
                  <a:schemeClr val="accent1"/>
                </a:solidFill>
              </a:endParaRPr>
            </a:p>
          </p:txBody>
        </p:sp>
        <p:sp>
          <p:nvSpPr>
            <p:cNvPr id="35870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 sz="1800">
                <a:solidFill>
                  <a:schemeClr val="accent1"/>
                </a:solidFill>
              </a:endParaRPr>
            </a:p>
          </p:txBody>
        </p:sp>
        <p:grpSp>
          <p:nvGrpSpPr>
            <p:cNvPr id="35871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35890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891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892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893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5872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35882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5883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5884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5885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5886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5887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5888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5889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35873" name="AutoShape 26"/>
            <p:cNvCxnSpPr>
              <a:cxnSpLocks noChangeShapeType="1"/>
              <a:stCxn id="35892" idx="0"/>
              <a:endCxn id="35870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4" name="AutoShape 27"/>
            <p:cNvCxnSpPr>
              <a:cxnSpLocks noChangeShapeType="1"/>
              <a:stCxn id="35893" idx="0"/>
              <a:endCxn id="35870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5" name="AutoShape 28"/>
            <p:cNvCxnSpPr>
              <a:cxnSpLocks noChangeShapeType="1"/>
              <a:stCxn id="35886" idx="0"/>
              <a:endCxn id="35892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6" name="AutoShape 29"/>
            <p:cNvCxnSpPr>
              <a:cxnSpLocks noChangeShapeType="1"/>
              <a:stCxn id="35888" idx="0"/>
              <a:endCxn id="35893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7" name="AutoShape 30"/>
            <p:cNvCxnSpPr>
              <a:cxnSpLocks noChangeShapeType="1"/>
              <a:stCxn id="35892" idx="2"/>
              <a:endCxn id="35887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8" name="AutoShape 31"/>
            <p:cNvCxnSpPr>
              <a:cxnSpLocks noChangeShapeType="1"/>
              <a:stCxn id="35893" idx="2"/>
              <a:endCxn id="35889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79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 sz="1800">
                <a:solidFill>
                  <a:schemeClr val="accent1"/>
                </a:solidFill>
              </a:endParaRPr>
            </a:p>
          </p:txBody>
        </p:sp>
        <p:cxnSp>
          <p:nvCxnSpPr>
            <p:cNvPr id="35880" name="AutoShape 33"/>
            <p:cNvCxnSpPr>
              <a:cxnSpLocks noChangeShapeType="1"/>
              <a:stCxn id="35869" idx="0"/>
              <a:endCxn id="35879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1" name="AutoShape 34"/>
            <p:cNvCxnSpPr>
              <a:cxnSpLocks noChangeShapeType="1"/>
              <a:stCxn id="35870" idx="0"/>
              <a:endCxn id="35879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10267"/>
              </p:ext>
            </p:extLst>
          </p:nvPr>
        </p:nvGraphicFramePr>
        <p:xfrm>
          <a:off x="611559" y="3501008"/>
          <a:ext cx="2665041" cy="2918460"/>
        </p:xfrm>
        <a:graphic>
          <a:graphicData uri="http://schemas.openxmlformats.org/drawingml/2006/table">
            <a:tbl>
              <a:tblPr/>
              <a:tblGrid>
                <a:gridCol w="888347"/>
                <a:gridCol w="888347"/>
                <a:gridCol w="888347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Độ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sâu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#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số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lượng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lời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gọi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Kích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thước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8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</a:t>
                      </a: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56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6787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dừng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khoá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khoá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tửu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khoá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57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50"/>
          <p:cNvSpPr>
            <a:spLocks noChangeArrowheads="1"/>
          </p:cNvSpPr>
          <p:nvPr/>
        </p:nvSpPr>
        <p:spPr bwMode="auto">
          <a:xfrm>
            <a:off x="5816600" y="5670550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Quick-Sort</a:t>
            </a:r>
          </a:p>
        </p:txBody>
      </p:sp>
      <p:sp>
        <p:nvSpPr>
          <p:cNvPr id="409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114800" cy="4572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rPr>
              <a:t>Quick-sort</a:t>
            </a:r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là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thuật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toán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sătps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xếp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ngẫu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nhiên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dựa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trên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chiến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lược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chia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và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latin typeface="Helvetica" charset="0"/>
                <a:ea typeface="ＭＳ Ｐゴシック" charset="0"/>
                <a:cs typeface="ＭＳ Ｐゴシック" charset="0"/>
              </a:rPr>
              <a:t>trị</a:t>
            </a:r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  <a:endParaRPr lang="en-US" sz="24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smtClean="0">
                <a:latin typeface="Helvetica" charset="0"/>
                <a:ea typeface="ＭＳ Ｐゴシック" charset="0"/>
              </a:rPr>
              <a:t>Chia: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Chọn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ngẫu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nhiên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một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phần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tử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x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(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gọi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là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khoá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)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và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phân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hoạch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vào</a:t>
            </a:r>
            <a:endParaRPr lang="en-US" sz="2000" dirty="0">
              <a:latin typeface="Helvetica" charset="0"/>
              <a:ea typeface="ＭＳ Ｐゴシック" charset="0"/>
            </a:endParaRPr>
          </a:p>
          <a:p>
            <a:pPr lvl="2"/>
            <a:r>
              <a:rPr lang="en-US" sz="1800" b="1" i="1" dirty="0">
                <a:latin typeface="Times New Roman" charset="0"/>
                <a:ea typeface="ＭＳ Ｐゴシック" charset="0"/>
              </a:rPr>
              <a:t>L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chứa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các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phần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tử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bé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hơn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b="1" i="1" dirty="0">
                <a:latin typeface="Times New Roman" charset="0"/>
                <a:ea typeface="ＭＳ Ｐゴシック" charset="0"/>
              </a:rPr>
              <a:t>x</a:t>
            </a:r>
          </a:p>
          <a:p>
            <a:pPr lvl="2"/>
            <a:r>
              <a:rPr lang="en-US" sz="1800" b="1" i="1" dirty="0">
                <a:latin typeface="Times New Roman" charset="0"/>
                <a:ea typeface="ＭＳ Ｐゴシック" charset="0"/>
              </a:rPr>
              <a:t>E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chứa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các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phần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tử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bằng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b="1" i="1" dirty="0">
                <a:latin typeface="Times New Roman" charset="0"/>
                <a:ea typeface="ＭＳ Ｐゴシック" charset="0"/>
              </a:rPr>
              <a:t>x</a:t>
            </a:r>
            <a:endParaRPr lang="en-US" sz="1800" dirty="0">
              <a:latin typeface="Helvetica" charset="0"/>
              <a:ea typeface="ＭＳ Ｐゴシック" charset="0"/>
            </a:endParaRPr>
          </a:p>
          <a:p>
            <a:pPr lvl="2"/>
            <a:r>
              <a:rPr lang="en-US" sz="1800" b="1" i="1" dirty="0">
                <a:latin typeface="Times New Roman" charset="0"/>
                <a:ea typeface="ＭＳ Ｐゴシック" charset="0"/>
              </a:rPr>
              <a:t>G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chứa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các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phần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tử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lớn</a:t>
            </a:r>
            <a:r>
              <a:rPr lang="en-US" sz="1800" i="1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 err="1" smtClean="0">
                <a:latin typeface="Times New Roman" charset="0"/>
                <a:ea typeface="ＭＳ Ｐゴシック" charset="0"/>
              </a:rPr>
              <a:t>hơn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1800" b="1" i="1" dirty="0">
                <a:latin typeface="Times New Roman" charset="0"/>
                <a:ea typeface="ＭＳ Ｐゴシック" charset="0"/>
              </a:rPr>
              <a:t>x</a:t>
            </a:r>
            <a:endParaRPr lang="en-US" sz="1800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sz="2000" dirty="0" err="1" smtClean="0">
                <a:latin typeface="Helvetica" charset="0"/>
                <a:ea typeface="ＭＳ Ｐゴシック" charset="0"/>
              </a:rPr>
              <a:t>Đệ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quy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: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Sắp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xếp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L </a:t>
            </a:r>
            <a:r>
              <a:rPr lang="en-US" sz="2000" i="1" dirty="0" err="1" smtClean="0">
                <a:latin typeface="Times New Roman" charset="0"/>
                <a:ea typeface="ＭＳ Ｐゴシック" charset="0"/>
              </a:rPr>
              <a:t>và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 G</a:t>
            </a:r>
            <a:endParaRPr lang="en-US" sz="2000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sz="2000" dirty="0" err="1" smtClean="0">
                <a:latin typeface="Helvetica" charset="0"/>
                <a:ea typeface="ＭＳ Ｐゴシック" charset="0"/>
              </a:rPr>
              <a:t>Trị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: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Kết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dirty="0" err="1" smtClean="0">
                <a:latin typeface="Helvetica" charset="0"/>
                <a:ea typeface="ＭＳ Ｐゴシック" charset="0"/>
              </a:rPr>
              <a:t>hợp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L</a:t>
            </a:r>
            <a:r>
              <a:rPr lang="en-US" sz="2000" dirty="0">
                <a:latin typeface="Helvetica" charset="0"/>
                <a:ea typeface="ＭＳ Ｐゴシック" charset="0"/>
              </a:rPr>
              <a:t>, </a:t>
            </a:r>
            <a:r>
              <a:rPr lang="en-US" sz="2000" b="1" i="1" dirty="0">
                <a:latin typeface="Times New Roman" charset="0"/>
                <a:ea typeface="ＭＳ Ｐゴシック" charset="0"/>
              </a:rPr>
              <a:t>E</a:t>
            </a:r>
            <a:r>
              <a:rPr lang="en-US" sz="2000" b="1" i="1" dirty="0">
                <a:latin typeface="Helvetica" charset="0"/>
                <a:ea typeface="ＭＳ Ｐゴシック" charset="0"/>
              </a:rPr>
              <a:t> </a:t>
            </a:r>
            <a:r>
              <a:rPr lang="en-US" sz="2000" i="1" dirty="0" err="1" smtClean="0">
                <a:latin typeface="Helvetica" charset="0"/>
                <a:ea typeface="ＭＳ Ｐゴシック" charset="0"/>
              </a:rPr>
              <a:t>và</a:t>
            </a:r>
            <a:r>
              <a:rPr lang="en-US" sz="2000" b="1" i="1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b="1" i="1" dirty="0" smtClean="0">
                <a:latin typeface="Times New Roman" charset="0"/>
                <a:ea typeface="ＭＳ Ｐゴシック" charset="0"/>
              </a:rPr>
              <a:t>G</a:t>
            </a:r>
            <a:endParaRPr lang="en-US" sz="2000" b="1" i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69" name="Rectangle 10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71" name="Rectangle 12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72" name="Rectangle 23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73" name="Rectangle 24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74" name="Rectangle 25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75" name="Rectangle 26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40976" name="Group 31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40988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0989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0990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40977" name="Rectangle 30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40978" name="AutoShape 33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L</a:t>
            </a:r>
          </a:p>
        </p:txBody>
      </p:sp>
      <p:sp>
        <p:nvSpPr>
          <p:cNvPr id="40979" name="AutoShape 35"/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40980" name="AutoShape 36"/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E</a:t>
            </a:r>
          </a:p>
        </p:txBody>
      </p:sp>
      <p:sp>
        <p:nvSpPr>
          <p:cNvPr id="40981" name="Rectangle 38"/>
          <p:cNvSpPr>
            <a:spLocks noChangeArrowheads="1"/>
          </p:cNvSpPr>
          <p:nvPr/>
        </p:nvSpPr>
        <p:spPr bwMode="auto">
          <a:xfrm>
            <a:off x="7442200" y="5041900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82" name="Rectangle 39"/>
          <p:cNvSpPr>
            <a:spLocks noChangeArrowheads="1"/>
          </p:cNvSpPr>
          <p:nvPr/>
        </p:nvSpPr>
        <p:spPr bwMode="auto">
          <a:xfrm>
            <a:off x="7848600" y="4953000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83" name="Rectangle 42"/>
          <p:cNvSpPr>
            <a:spLocks noChangeArrowheads="1"/>
          </p:cNvSpPr>
          <p:nvPr/>
        </p:nvSpPr>
        <p:spPr bwMode="auto">
          <a:xfrm>
            <a:off x="6223000" y="5556250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84" name="Rectangle 45"/>
          <p:cNvSpPr>
            <a:spLocks noChangeArrowheads="1"/>
          </p:cNvSpPr>
          <p:nvPr/>
        </p:nvSpPr>
        <p:spPr bwMode="auto">
          <a:xfrm>
            <a:off x="6629400" y="5384800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40985" name="Rectangle 49"/>
          <p:cNvSpPr>
            <a:spLocks noChangeArrowheads="1"/>
          </p:cNvSpPr>
          <p:nvPr/>
        </p:nvSpPr>
        <p:spPr bwMode="auto">
          <a:xfrm>
            <a:off x="5410200" y="5727700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986" name="Rectangle 51"/>
          <p:cNvSpPr>
            <a:spLocks noChangeArrowheads="1"/>
          </p:cNvSpPr>
          <p:nvPr/>
        </p:nvSpPr>
        <p:spPr bwMode="auto">
          <a:xfrm>
            <a:off x="7035800" y="5213350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58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986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Cho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447800" y="20574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057400" y="20574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667000" y="20574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276600" y="20574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886200" y="20574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495800" y="20574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105400" y="20574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715000" y="20574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324600" y="20574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59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(Selection Sort)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(Insertion Sort)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bọt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(Bubble Sort)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trộn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Merge Sort)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(Quick Sort)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6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khoá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khoá</a:t>
            </a:r>
            <a:endParaRPr lang="en-US" sz="2400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478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0574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6670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2766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8862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4958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1054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7150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324600" y="2362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60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0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khoá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786050" y="5562600"/>
            <a:ext cx="231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7072330" y="5576888"/>
            <a:ext cx="161447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V="1">
            <a:off x="7239000" y="5214950"/>
            <a:ext cx="47644" cy="4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2971800" y="5214950"/>
            <a:ext cx="100002" cy="4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61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465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/>
              <a:t>chisokhoa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        </a:t>
            </a:r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858016" y="5576888"/>
            <a:ext cx="1828784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V="1">
            <a:off x="7239000" y="5214950"/>
            <a:ext cx="47644" cy="4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2971800" y="5143512"/>
            <a:ext cx="45719" cy="4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39482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/>
              <a:t>While </a:t>
            </a:r>
            <a:r>
              <a:rPr lang="en-US" dirty="0" smtClean="0"/>
              <a:t>data[</a:t>
            </a:r>
            <a:r>
              <a:rPr lang="en-US" dirty="0" err="1" smtClean="0"/>
              <a:t>csd</a:t>
            </a:r>
            <a:r>
              <a:rPr lang="en-US" dirty="0" smtClean="0"/>
              <a:t>] </a:t>
            </a:r>
            <a:r>
              <a:rPr lang="en-US" dirty="0"/>
              <a:t>&lt;= </a:t>
            </a:r>
            <a:r>
              <a:rPr lang="en-US" dirty="0" smtClean="0"/>
              <a:t>data[</a:t>
            </a:r>
            <a:r>
              <a:rPr lang="en-US" dirty="0" err="1" smtClean="0"/>
              <a:t>chisokhoa</a:t>
            </a:r>
            <a:r>
              <a:rPr lang="en-US" dirty="0" smtClean="0"/>
              <a:t>]</a:t>
            </a:r>
            <a:endParaRPr lang="en-US" dirty="0"/>
          </a:p>
          <a:p>
            <a:pPr marL="457200" indent="-457200"/>
            <a:r>
              <a:rPr lang="en-US" dirty="0"/>
              <a:t>		</a:t>
            </a:r>
            <a:r>
              <a:rPr lang="en-US" dirty="0" smtClean="0"/>
              <a:t>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214546" y="485776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62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=0</a:t>
            </a:r>
            <a:endParaRPr lang="en-US" sz="1800" dirty="0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7432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      </a:t>
            </a:r>
            <a:r>
              <a:rPr lang="en-US" dirty="0" err="1"/>
              <a:t>csd</a:t>
            </a:r>
            <a:endParaRPr lang="en-US" sz="1800" dirty="0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7000892" y="5576888"/>
            <a:ext cx="168590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3505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0893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63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csd</a:t>
            </a:r>
            <a:endParaRPr lang="en-US" sz="1800" dirty="0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7000892" y="5576888"/>
            <a:ext cx="168590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0893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64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csd</a:t>
            </a:r>
            <a:endParaRPr lang="en-US" sz="1800" dirty="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072330" y="5576888"/>
            <a:ext cx="161447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65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        </a:t>
            </a:r>
            <a:r>
              <a:rPr lang="en-US" dirty="0" err="1"/>
              <a:t>csd</a:t>
            </a:r>
            <a:endParaRPr lang="en-US" sz="1800" dirty="0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286512" y="5576888"/>
            <a:ext cx="1714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66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        </a:t>
            </a:r>
            <a:r>
              <a:rPr lang="en-US" dirty="0" err="1"/>
              <a:t>csd</a:t>
            </a:r>
            <a:endParaRPr lang="en-US" sz="1800" dirty="0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215074" y="5576888"/>
            <a:ext cx="1785926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67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csd</a:t>
            </a:r>
            <a:endParaRPr lang="en-US" sz="1800" dirty="0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143636" y="5576888"/>
            <a:ext cx="1857364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68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        </a:t>
            </a:r>
            <a:r>
              <a:rPr lang="en-US" dirty="0" err="1"/>
              <a:t>csd</a:t>
            </a:r>
            <a:endParaRPr lang="en-US" sz="1800" dirty="0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6286512" y="5576888"/>
            <a:ext cx="1714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69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625600" y="27432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0066FF"/>
                </a:solidFill>
              </a:rPr>
              <a:t>12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4660900" y="275431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664075" y="27511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660900" y="275431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622425" y="27432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619250" y="2741613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617663" y="16256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4488" y="16256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4488" y="16256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6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609600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6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60166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59531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0066FF"/>
                </a:solidFill>
              </a:rPr>
              <a:t>12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568166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2863" y="1625600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Selection Sort</a:t>
            </a:r>
          </a:p>
        </p:txBody>
      </p:sp>
      <p:sp>
        <p:nvSpPr>
          <p:cNvPr id="3585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229600" cy="27432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 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n-1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4656138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64966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601663" y="16256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601663" y="25146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601663" y="16256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1617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25828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3649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4665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5681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6697663" y="16256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617538" y="27432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689600" y="27432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2590800" y="2743200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3657600" y="27432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609600" y="27432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609600" y="36322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609600" y="27432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16256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25908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36576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>
            <a:off x="46736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56896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6705600" y="27432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7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" presetClass="entr" presetSubtype="1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6" grpId="1"/>
      <p:bldP spid="35847" grpId="0"/>
      <p:bldP spid="35847" grpId="1"/>
      <p:bldP spid="35842" grpId="0"/>
      <p:bldP spid="35842" grpId="1"/>
      <p:bldP spid="35843" grpId="0"/>
      <p:bldP spid="35844" grpId="0"/>
      <p:bldP spid="35844" grpId="1"/>
      <p:bldP spid="35845" grpId="0"/>
      <p:bldP spid="35848" grpId="0"/>
      <p:bldP spid="35848" grpId="1"/>
      <p:bldP spid="35849" grpId="0"/>
      <p:bldP spid="35850" grpId="0"/>
      <p:bldP spid="35851" grpId="0"/>
      <p:bldP spid="35852" grpId="0"/>
      <p:bldP spid="35853" grpId="0"/>
      <p:bldP spid="35853" grpId="1"/>
      <p:bldP spid="35857" grpId="0" build="p"/>
      <p:bldP spid="35869" grpId="0"/>
      <p:bldP spid="35870" grpId="0"/>
      <p:bldP spid="35871" grpId="0"/>
      <p:bldP spid="35872" grpId="0"/>
      <p:bldP spid="35873" grpId="0" animBg="1"/>
      <p:bldP spid="35874" grpId="0" animBg="1"/>
      <p:bldP spid="35875" grpId="0" animBg="1"/>
      <p:bldP spid="35876" grpId="0" animBg="1"/>
      <p:bldP spid="35877" grpId="0" animBg="1"/>
      <p:bldP spid="35878" grpId="0" animBg="1"/>
      <p:bldP spid="35879" grpId="0" animBg="1"/>
      <p:bldP spid="35880" grpId="0" animBg="1"/>
      <p:bldP spid="3588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        </a:t>
            </a:r>
            <a:r>
              <a:rPr lang="en-US" dirty="0" err="1"/>
              <a:t>csd</a:t>
            </a:r>
            <a:endParaRPr lang="en-US" sz="1800" dirty="0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6143636" y="5576888"/>
            <a:ext cx="1857364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endParaRPr lang="en-US" sz="1800" dirty="0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70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csd</a:t>
            </a:r>
            <a:endParaRPr lang="en-US" sz="1800" dirty="0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6357950" y="5576888"/>
            <a:ext cx="164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71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429124" y="5562600"/>
            <a:ext cx="242887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6357950" y="5576888"/>
            <a:ext cx="164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 smtClean="0"/>
              <a:t>cs</a:t>
            </a:r>
            <a:r>
              <a:rPr lang="en-US" sz="1800" dirty="0" err="1" smtClean="0"/>
              <a:t>c</a:t>
            </a:r>
            <a:endParaRPr lang="en-US" sz="1800" dirty="0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72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412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= </a:t>
            </a:r>
            <a:r>
              <a:rPr lang="en-US" sz="1800" dirty="0"/>
              <a:t>0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357686" y="5562600"/>
            <a:ext cx="2500314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6500826" y="5576888"/>
            <a:ext cx="1500174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73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572000" y="55626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6500826" y="5576888"/>
            <a:ext cx="1500174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3571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74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        </a:t>
            </a:r>
            <a:r>
              <a:rPr lang="en-US" dirty="0" err="1"/>
              <a:t>csd</a:t>
            </a:r>
            <a:endParaRPr lang="en-US" sz="1800" dirty="0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357950" y="5576888"/>
            <a:ext cx="164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75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385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Chisokhoa</a:t>
            </a:r>
            <a:r>
              <a:rPr lang="en-US" dirty="0"/>
              <a:t>=0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4572000" y="55626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6357950" y="5576888"/>
            <a:ext cx="164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 smtClean="0"/>
              <a:t>csc</a:t>
            </a:r>
            <a:endParaRPr lang="en-US" sz="1800" dirty="0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76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5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500562" y="5562600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6429388" y="5576888"/>
            <a:ext cx="1571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77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5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4429124" y="5562600"/>
            <a:ext cx="242887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6357950" y="5576888"/>
            <a:ext cx="164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78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12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= </a:t>
            </a:r>
            <a:r>
              <a:rPr lang="en-US" sz="1800" dirty="0"/>
              <a:t>0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6286512" y="5576888"/>
            <a:ext cx="1714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79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657600" y="27432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0066FF"/>
                </a:solidFill>
              </a:rPr>
              <a:t>14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657600" y="27432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5686425" y="27432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4657725" y="275748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0066FF"/>
                </a:solidFill>
              </a:rPr>
              <a:t>22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689600" y="27432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686425" y="27432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660900" y="275431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657725" y="275431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1619250" y="2741613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2582863" y="1625600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590800" y="1622425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4656138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4652963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1614488" y="16256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652963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2590800" y="1622425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0066FF"/>
                </a:solidFill>
              </a:rPr>
              <a:t>22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609600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6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568166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Selection Sort</a:t>
            </a:r>
          </a:p>
        </p:txBody>
      </p:sp>
      <p:sp>
        <p:nvSpPr>
          <p:cNvPr id="36885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229600" cy="27432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 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n-1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364966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601663" y="16256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601663" y="25146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601663" y="16256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1617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25828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3649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4665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5681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6697663" y="16256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617538" y="27432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6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2590800" y="2743200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609600" y="27432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609600" y="36322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609600" y="27432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>
            <a:off x="16256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25908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36576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46736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>
            <a:off x="56896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36906" name="Line 42"/>
          <p:cNvSpPr>
            <a:spLocks noChangeShapeType="1"/>
          </p:cNvSpPr>
          <p:nvPr/>
        </p:nvSpPr>
        <p:spPr bwMode="auto">
          <a:xfrm>
            <a:off x="6705600" y="27432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8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0" dur="500"/>
                                        <p:tgtEl>
                                          <p:spTgt spid="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4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" presetClass="entr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/>
      <p:bldP spid="36872" grpId="1"/>
      <p:bldP spid="36872" grpId="2"/>
      <p:bldP spid="36872" grpId="3"/>
      <p:bldP spid="36873" grpId="0"/>
      <p:bldP spid="36873" grpId="1"/>
      <p:bldP spid="36873" grpId="2"/>
      <p:bldP spid="36871" grpId="0"/>
      <p:bldP spid="36871" grpId="1"/>
      <p:bldP spid="36870" grpId="0"/>
      <p:bldP spid="36870" grpId="1"/>
      <p:bldP spid="36866" grpId="0"/>
      <p:bldP spid="36866" grpId="1"/>
      <p:bldP spid="36867" grpId="0"/>
      <p:bldP spid="36868" grpId="0"/>
      <p:bldP spid="36868" grpId="1"/>
      <p:bldP spid="36869" grpId="0"/>
      <p:bldP spid="36874" grpId="0"/>
      <p:bldP spid="36875" grpId="0"/>
      <p:bldP spid="36876" grpId="0"/>
      <p:bldP spid="36877" grpId="0"/>
      <p:bldP spid="36878" grpId="0"/>
      <p:bldP spid="36880" grpId="0"/>
      <p:bldP spid="36880" grpId="1"/>
      <p:bldP spid="36881" grpId="0"/>
      <p:bldP spid="36881" grpId="1"/>
      <p:bldP spid="36896" grpId="0"/>
      <p:bldP spid="36897" grpId="0"/>
      <p:bldP spid="36898" grpId="0" animBg="1"/>
      <p:bldP spid="36899" grpId="0" animBg="1"/>
      <p:bldP spid="36900" grpId="0" animBg="1"/>
      <p:bldP spid="36901" grpId="0" animBg="1"/>
      <p:bldP spid="36902" grpId="0" animBg="1"/>
      <p:bldP spid="36903" grpId="0" animBg="1"/>
      <p:bldP spid="36904" grpId="0" animBg="1"/>
      <p:bldP spid="36905" grpId="0" animBg="1"/>
      <p:bldP spid="3690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5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4143372" y="5562600"/>
            <a:ext cx="271462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smtClean="0"/>
              <a:t>   </a:t>
            </a:r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6357950" y="5576888"/>
            <a:ext cx="164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5638800" y="5257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80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5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81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 smtClean="0"/>
          </a:p>
          <a:p>
            <a:pPr marL="914400" lvl="1" indent="-457200">
              <a:buFontTx/>
              <a:buAutoNum type="arabicPeriod"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5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714348" y="2500306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82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/>
            <a:endParaRPr lang="en-US" dirty="0"/>
          </a:p>
          <a:p>
            <a:pPr marL="914400" lvl="1" indent="-457200">
              <a:buFontTx/>
              <a:buAutoNum type="arabicPeriod"/>
            </a:pP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5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6429388" y="5576888"/>
            <a:ext cx="1571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571472" y="278605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83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While (data[</a:t>
            </a:r>
            <a:r>
              <a:rPr lang="en-US" dirty="0" err="1" smtClean="0"/>
              <a:t>csd</a:t>
            </a:r>
            <a:r>
              <a:rPr lang="en-US" dirty="0" smtClean="0"/>
              <a:t>] &lt;= 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</a:p>
          <a:p>
            <a:pPr marL="914400" lvl="1" indent="-457200"/>
            <a:r>
              <a:rPr lang="en-US" dirty="0" smtClean="0"/>
              <a:t>	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data[</a:t>
            </a:r>
            <a:r>
              <a:rPr lang="en-US" dirty="0" err="1" smtClean="0"/>
              <a:t>too_small_index</a:t>
            </a:r>
            <a:r>
              <a:rPr lang="en-US" dirty="0" smtClean="0"/>
              <a:t>] &gt; data[pivot]</a:t>
            </a:r>
          </a:p>
          <a:p>
            <a:pPr marL="914400" lvl="1" indent="-457200"/>
            <a:r>
              <a:rPr lang="en-US" dirty="0" smtClean="0"/>
              <a:t>	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 smtClean="0"/>
          </a:p>
          <a:p>
            <a:pPr marL="914400" lvl="1" indent="-457200"/>
            <a:r>
              <a:rPr lang="en-US" dirty="0" smtClean="0"/>
              <a:t>	swap data[</a:t>
            </a:r>
            <a:r>
              <a:rPr lang="en-US" dirty="0" err="1" smtClean="0"/>
              <a:t>csd</a:t>
            </a:r>
            <a:r>
              <a:rPr lang="en-US" dirty="0" smtClean="0"/>
              <a:t>] and 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go to 1.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Swap data[</a:t>
            </a:r>
            <a:r>
              <a:rPr lang="en-US" dirty="0" err="1" smtClean="0"/>
              <a:t>csc</a:t>
            </a:r>
            <a:r>
              <a:rPr lang="en-US" dirty="0" smtClean="0"/>
              <a:t>] and data[</a:t>
            </a:r>
            <a:r>
              <a:rPr lang="en-US" dirty="0" err="1" smtClean="0"/>
              <a:t>chisokhoa</a:t>
            </a:r>
            <a:r>
              <a:rPr lang="en-US" dirty="0" smtClean="0"/>
              <a:t>]</a:t>
            </a:r>
          </a:p>
          <a:p>
            <a:pPr marL="457200" indent="-457200"/>
            <a:endParaRPr lang="en-US" dirty="0"/>
          </a:p>
          <a:p>
            <a:pPr marL="914400" lvl="1" indent="-457200">
              <a:buFontTx/>
              <a:buAutoNum type="arabicPeriod"/>
            </a:pP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465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chisokhoa</a:t>
            </a:r>
            <a:r>
              <a:rPr lang="en-US" sz="1800" dirty="0" smtClean="0"/>
              <a:t> </a:t>
            </a:r>
            <a:r>
              <a:rPr lang="en-US" sz="1800" dirty="0"/>
              <a:t>= 0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4429124" y="5562600"/>
            <a:ext cx="242887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500826" y="5576888"/>
            <a:ext cx="1500174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500034" y="3000372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84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4604081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/>
              <a:t>While </a:t>
            </a:r>
            <a:r>
              <a:rPr lang="en-US" dirty="0" smtClean="0"/>
              <a:t>(data[</a:t>
            </a:r>
            <a:r>
              <a:rPr lang="en-US" dirty="0" err="1" smtClean="0"/>
              <a:t>csd</a:t>
            </a:r>
            <a:r>
              <a:rPr lang="en-US" dirty="0" smtClean="0"/>
              <a:t>] </a:t>
            </a:r>
            <a:r>
              <a:rPr lang="en-US" dirty="0"/>
              <a:t>&lt;= </a:t>
            </a:r>
            <a:r>
              <a:rPr lang="en-US" dirty="0" smtClean="0"/>
              <a:t>data[</a:t>
            </a:r>
            <a:r>
              <a:rPr lang="en-US" dirty="0" err="1" smtClean="0"/>
              <a:t>chisokhoa</a:t>
            </a:r>
            <a:r>
              <a:rPr lang="en-US" dirty="0" smtClean="0"/>
              <a:t>])</a:t>
            </a:r>
            <a:endParaRPr lang="en-US" dirty="0"/>
          </a:p>
          <a:p>
            <a:pPr marL="914400" lvl="1" indent="-457200"/>
            <a:r>
              <a:rPr lang="en-US" dirty="0"/>
              <a:t>	</a:t>
            </a:r>
            <a:r>
              <a:rPr lang="en-US" dirty="0" smtClean="0"/>
              <a:t>++</a:t>
            </a:r>
            <a:r>
              <a:rPr lang="en-US" dirty="0" err="1" smtClean="0"/>
              <a:t>csd</a:t>
            </a:r>
            <a:r>
              <a:rPr lang="en-US" dirty="0" smtClean="0"/>
              <a:t>;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/>
              <a:t>While data[</a:t>
            </a:r>
            <a:r>
              <a:rPr lang="en-US" dirty="0" err="1"/>
              <a:t>too_small_index</a:t>
            </a:r>
            <a:r>
              <a:rPr lang="en-US" dirty="0"/>
              <a:t>] &gt; data[pivot]</a:t>
            </a:r>
          </a:p>
          <a:p>
            <a:pPr marL="914400" lvl="1" indent="-457200"/>
            <a:r>
              <a:rPr lang="en-US" dirty="0"/>
              <a:t>	</a:t>
            </a:r>
            <a:r>
              <a:rPr lang="en-US" dirty="0" smtClean="0"/>
              <a:t>--</a:t>
            </a:r>
            <a:r>
              <a:rPr lang="en-US" dirty="0" err="1" smtClean="0"/>
              <a:t>csc</a:t>
            </a:r>
            <a:r>
              <a:rPr lang="en-US" dirty="0" smtClean="0"/>
              <a:t>;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/>
              <a:t>If </a:t>
            </a:r>
            <a:r>
              <a:rPr lang="en-US" dirty="0" err="1" smtClean="0"/>
              <a:t>csd</a:t>
            </a:r>
            <a:r>
              <a:rPr lang="en-US" dirty="0" smtClean="0"/>
              <a:t>&lt;</a:t>
            </a:r>
            <a:r>
              <a:rPr lang="en-US" dirty="0" err="1" smtClean="0"/>
              <a:t>csc</a:t>
            </a:r>
            <a:endParaRPr lang="en-US" dirty="0"/>
          </a:p>
          <a:p>
            <a:pPr marL="914400" lvl="1" indent="-457200"/>
            <a:r>
              <a:rPr lang="en-US" dirty="0"/>
              <a:t>	swap </a:t>
            </a:r>
            <a:r>
              <a:rPr lang="en-US" dirty="0" smtClean="0"/>
              <a:t>data[</a:t>
            </a:r>
            <a:r>
              <a:rPr lang="en-US" dirty="0" err="1" smtClean="0"/>
              <a:t>csd</a:t>
            </a:r>
            <a:r>
              <a:rPr lang="en-US" dirty="0" smtClean="0"/>
              <a:t>] </a:t>
            </a:r>
            <a:r>
              <a:rPr lang="en-US" dirty="0"/>
              <a:t>and </a:t>
            </a:r>
            <a:r>
              <a:rPr lang="en-US" dirty="0" smtClean="0"/>
              <a:t>data[</a:t>
            </a:r>
            <a:r>
              <a:rPr lang="en-US" dirty="0" err="1" smtClean="0"/>
              <a:t>csc</a:t>
            </a:r>
            <a:r>
              <a:rPr lang="en-US" dirty="0" smtClean="0"/>
              <a:t>]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/>
              <a:t>While </a:t>
            </a:r>
            <a:r>
              <a:rPr lang="en-US" dirty="0" err="1" smtClean="0"/>
              <a:t>csc</a:t>
            </a:r>
            <a:r>
              <a:rPr lang="en-US" dirty="0" smtClean="0"/>
              <a:t>&gt; </a:t>
            </a:r>
            <a:r>
              <a:rPr lang="en-US" dirty="0" err="1" smtClean="0"/>
              <a:t>csd</a:t>
            </a:r>
            <a:r>
              <a:rPr lang="en-US" dirty="0" smtClean="0"/>
              <a:t> </a:t>
            </a:r>
            <a:r>
              <a:rPr lang="en-US" dirty="0"/>
              <a:t>go to 1.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Swap </a:t>
            </a:r>
            <a:r>
              <a:rPr lang="en-US" dirty="0" smtClean="0"/>
              <a:t>data[</a:t>
            </a:r>
            <a:r>
              <a:rPr lang="en-US" dirty="0" err="1" smtClean="0"/>
              <a:t>csc</a:t>
            </a:r>
            <a:r>
              <a:rPr lang="en-US" dirty="0" smtClean="0"/>
              <a:t>] </a:t>
            </a:r>
            <a:r>
              <a:rPr lang="en-US" dirty="0"/>
              <a:t>and </a:t>
            </a:r>
            <a:r>
              <a:rPr lang="en-US" dirty="0" smtClean="0"/>
              <a:t>data[</a:t>
            </a:r>
            <a:r>
              <a:rPr lang="en-US" dirty="0" err="1" smtClean="0"/>
              <a:t>chisokhoa</a:t>
            </a:r>
            <a:r>
              <a:rPr lang="en-US" dirty="0" smtClean="0"/>
              <a:t>]</a:t>
            </a:r>
            <a:endParaRPr lang="en-US" dirty="0"/>
          </a:p>
          <a:p>
            <a:pPr marL="457200" indent="-457200"/>
            <a:endParaRPr lang="en-US" dirty="0"/>
          </a:p>
          <a:p>
            <a:pPr marL="914400" lvl="1" indent="-457200">
              <a:buFontTx/>
              <a:buAutoNum type="arabicPeriod"/>
            </a:pP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1000" y="4343400"/>
            <a:ext cx="1471878" cy="369332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/>
              <a:t>khisokhoa</a:t>
            </a:r>
            <a:r>
              <a:rPr lang="en-US" sz="1800" dirty="0" smtClean="0"/>
              <a:t> </a:t>
            </a:r>
            <a:r>
              <a:rPr lang="en-US" sz="1800" dirty="0"/>
              <a:t>= 4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357686" y="5562600"/>
            <a:ext cx="2500314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csd</a:t>
            </a:r>
            <a:endParaRPr lang="en-US" sz="1800" dirty="0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6286512" y="5576888"/>
            <a:ext cx="1714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 smtClean="0"/>
              <a:t>csc</a:t>
            </a:r>
            <a:endParaRPr lang="en-US" sz="1800" dirty="0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642910" y="307181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85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670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&lt;= </a:t>
            </a:r>
            <a:r>
              <a:rPr lang="en-US" dirty="0" smtClean="0"/>
              <a:t>data[</a:t>
            </a:r>
            <a:r>
              <a:rPr lang="en-US" dirty="0" err="1" smtClean="0"/>
              <a:t>chisokhoa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851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&gt; </a:t>
            </a:r>
            <a:r>
              <a:rPr lang="en-US" dirty="0" smtClean="0"/>
              <a:t>data[</a:t>
            </a:r>
            <a:r>
              <a:rPr lang="en-US" dirty="0" err="1" smtClean="0"/>
              <a:t>chisokhoa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1897060" y="3286124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86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670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&lt;= </a:t>
            </a:r>
            <a:r>
              <a:rPr lang="en-US" dirty="0" smtClean="0"/>
              <a:t>data[</a:t>
            </a:r>
            <a:r>
              <a:rPr lang="en-US" dirty="0" err="1" smtClean="0"/>
              <a:t>chisokhoa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851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&gt; </a:t>
            </a:r>
            <a:r>
              <a:rPr lang="en-US" dirty="0" smtClean="0"/>
              <a:t>data[</a:t>
            </a:r>
            <a:r>
              <a:rPr lang="en-US" dirty="0" err="1" smtClean="0"/>
              <a:t>chisokhoa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8933" name="AutoShape 21"/>
          <p:cNvSpPr>
            <a:spLocks/>
          </p:cNvSpPr>
          <p:nvPr/>
        </p:nvSpPr>
        <p:spPr bwMode="auto">
          <a:xfrm rot="5400000" flipV="1">
            <a:off x="3009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4" name="AutoShape 22"/>
          <p:cNvSpPr>
            <a:spLocks/>
          </p:cNvSpPr>
          <p:nvPr/>
        </p:nvSpPr>
        <p:spPr bwMode="auto">
          <a:xfrm rot="5400000" flipV="1">
            <a:off x="6057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857356" y="3214686"/>
            <a:ext cx="6175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[0]   </a:t>
            </a:r>
            <a:r>
              <a:rPr lang="en-US" dirty="0" smtClean="0"/>
              <a:t>    </a:t>
            </a:r>
            <a:r>
              <a:rPr lang="en-US" dirty="0"/>
              <a:t>[1]   </a:t>
            </a:r>
            <a:r>
              <a:rPr lang="en-US" dirty="0" smtClean="0"/>
              <a:t>    [</a:t>
            </a:r>
            <a:r>
              <a:rPr lang="en-US" dirty="0"/>
              <a:t>2]   </a:t>
            </a:r>
            <a:r>
              <a:rPr lang="en-US" dirty="0" smtClean="0"/>
              <a:t>     </a:t>
            </a:r>
            <a:r>
              <a:rPr lang="en-US" dirty="0"/>
              <a:t>[3]   </a:t>
            </a:r>
            <a:r>
              <a:rPr lang="en-US" dirty="0" smtClean="0"/>
              <a:t>   [</a:t>
            </a:r>
            <a:r>
              <a:rPr lang="en-US" dirty="0"/>
              <a:t>4]  </a:t>
            </a:r>
            <a:r>
              <a:rPr lang="en-US" dirty="0" smtClean="0"/>
              <a:t>     </a:t>
            </a:r>
            <a:r>
              <a:rPr lang="en-US" dirty="0"/>
              <a:t>[5]  </a:t>
            </a:r>
            <a:r>
              <a:rPr lang="en-US" dirty="0" smtClean="0"/>
              <a:t>     </a:t>
            </a:r>
            <a:r>
              <a:rPr lang="en-US" dirty="0"/>
              <a:t>[6] </a:t>
            </a:r>
            <a:r>
              <a:rPr lang="en-US" dirty="0" smtClean="0"/>
              <a:t>     </a:t>
            </a:r>
            <a:r>
              <a:rPr lang="en-US" dirty="0"/>
              <a:t>[7]  </a:t>
            </a:r>
            <a:r>
              <a:rPr lang="en-US" dirty="0" smtClean="0"/>
              <a:t>    </a:t>
            </a:r>
            <a:r>
              <a:rPr lang="en-US" dirty="0"/>
              <a:t>[8]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87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Selection Sort</a:t>
            </a:r>
          </a:p>
        </p:txBody>
      </p:sp>
      <p:sp>
        <p:nvSpPr>
          <p:cNvPr id="43029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 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n-1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O(n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0000"/>
              </a:lnSpc>
              <a:buNone/>
            </a:pPr>
            <a:endParaRPr lang="en-US" sz="2000" dirty="0"/>
          </a:p>
        </p:txBody>
      </p:sp>
      <p:sp>
        <p:nvSpPr>
          <p:cNvPr id="43052" name="Line 44"/>
          <p:cNvSpPr>
            <a:spLocks noChangeShapeType="1"/>
          </p:cNvSpPr>
          <p:nvPr/>
        </p:nvSpPr>
        <p:spPr bwMode="auto">
          <a:xfrm>
            <a:off x="571472" y="3857628"/>
            <a:ext cx="723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FE4B-C8BF-4A07-821C-DD6EAE9D6A91}" type="slidenum">
              <a:rPr lang="vi-VN" smtClean="0"/>
              <a:pPr/>
              <a:t>9</a:t>
            </a:fld>
            <a:endParaRPr lang="vi-V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4433</Words>
  <Application>Microsoft Macintosh PowerPoint</Application>
  <PresentationFormat>On-screen Show (4:3)</PresentationFormat>
  <Paragraphs>1478</Paragraphs>
  <Slides>87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Office Theme</vt:lpstr>
      <vt:lpstr>CÁC THUẬT TOÁN SẮP XẾP</vt:lpstr>
      <vt:lpstr>Các thuật toán sắp xếp</vt:lpstr>
      <vt:lpstr>Phát biểu bài toán</vt:lpstr>
      <vt:lpstr>Phát biểu bài toán</vt:lpstr>
      <vt:lpstr>Phát biểu bài toán</vt:lpstr>
      <vt:lpstr>Các thuật toán sắp xếp</vt:lpstr>
      <vt:lpstr>Selection Sort</vt:lpstr>
      <vt:lpstr>Selection Sort</vt:lpstr>
      <vt:lpstr>Selection Sort</vt:lpstr>
      <vt:lpstr>Selection Sort</vt:lpstr>
      <vt:lpstr>Bubble Sort</vt:lpstr>
      <vt:lpstr>Bubble Sort</vt:lpstr>
      <vt:lpstr>Bubble Sort</vt:lpstr>
      <vt:lpstr>Bubble Sort</vt:lpstr>
      <vt:lpstr>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Linear Insertion Sort</vt:lpstr>
      <vt:lpstr>Merge Sort</vt:lpstr>
      <vt:lpstr>Chia và trị (Divide and conquer)</vt:lpstr>
      <vt:lpstr>Merge-Sort</vt:lpstr>
      <vt:lpstr>Trộn 2 tập đã được sắp xếp</vt:lpstr>
      <vt:lpstr>Ví dụ</vt:lpstr>
      <vt:lpstr>Ví dụ (cont.)</vt:lpstr>
      <vt:lpstr>Ví dụ (cont.)</vt:lpstr>
      <vt:lpstr>Ví dụ (cont.)</vt:lpstr>
      <vt:lpstr>Ví dụ (cont.)</vt:lpstr>
      <vt:lpstr>Ví dụ (cont.)</vt:lpstr>
      <vt:lpstr>Ví dụ (cont.)</vt:lpstr>
      <vt:lpstr>Ví dụ (cont.)</vt:lpstr>
      <vt:lpstr>Ví dụ (cont.)</vt:lpstr>
      <vt:lpstr>Ví dụ (cont.)</vt:lpstr>
      <vt:lpstr>Phân tích thuật toán Merge-Sort</vt:lpstr>
      <vt:lpstr>Thuật toán Quicksort</vt:lpstr>
      <vt:lpstr>Quick-Sort</vt:lpstr>
      <vt:lpstr>Ví dụ</vt:lpstr>
      <vt:lpstr>Phần tử khoá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quả phân hoạch</vt:lpstr>
      <vt:lpstr>Đệ quy: QuickSort các mảng con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THUẬT TOÁN SẮP XẾP</dc:title>
  <dc:creator>Bui Ngoc Thang</dc:creator>
  <cp:lastModifiedBy>Bui Thang</cp:lastModifiedBy>
  <cp:revision>91</cp:revision>
  <dcterms:created xsi:type="dcterms:W3CDTF">2008-11-13T21:18:02Z</dcterms:created>
  <dcterms:modified xsi:type="dcterms:W3CDTF">2015-10-29T02:08:04Z</dcterms:modified>
</cp:coreProperties>
</file>