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134112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4F60"/>
    <a:srgbClr val="EAD3CB"/>
    <a:srgbClr val="845460"/>
    <a:srgbClr val="BDC7C9"/>
    <a:srgbClr val="000000"/>
    <a:srgbClr val="BD4B4B"/>
    <a:srgbClr val="776A79"/>
    <a:srgbClr val="9C0200"/>
    <a:srgbClr val="FFCC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09EC97-0F79-0A47-BDA4-C5D59688B5FE}" v="55" dt="2022-06-21T03:48:00.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133" d="100"/>
          <a:sy n="133" d="100"/>
        </p:scale>
        <p:origin x="-1536"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5840" y="1646133"/>
            <a:ext cx="11399520" cy="3501813"/>
          </a:xfrm>
        </p:spPr>
        <p:txBody>
          <a:bodyPr anchor="b"/>
          <a:lstStyle>
            <a:lvl1pPr algn="ctr">
              <a:defRPr sz="8800"/>
            </a:lvl1pPr>
          </a:lstStyle>
          <a:p>
            <a:r>
              <a:rPr lang="en-US"/>
              <a:t>Click to edit Master title style</a:t>
            </a:r>
            <a:endParaRPr lang="en-US" dirty="0"/>
          </a:p>
        </p:txBody>
      </p:sp>
      <p:sp>
        <p:nvSpPr>
          <p:cNvPr id="3" name="Subtitle 2"/>
          <p:cNvSpPr>
            <a:spLocks noGrp="1"/>
          </p:cNvSpPr>
          <p:nvPr>
            <p:ph type="subTitle" idx="1"/>
          </p:nvPr>
        </p:nvSpPr>
        <p:spPr>
          <a:xfrm>
            <a:off x="1676400" y="5282989"/>
            <a:ext cx="10058400" cy="2428451"/>
          </a:xfrm>
        </p:spPr>
        <p:txBody>
          <a:bodyPr/>
          <a:lstStyle>
            <a:lvl1pPr marL="0" indent="0" algn="ctr">
              <a:buNone/>
              <a:defRPr sz="3520"/>
            </a:lvl1pPr>
            <a:lvl2pPr marL="670575" indent="0" algn="ctr">
              <a:buNone/>
              <a:defRPr sz="2933"/>
            </a:lvl2pPr>
            <a:lvl3pPr marL="1341150" indent="0" algn="ctr">
              <a:buNone/>
              <a:defRPr sz="2640"/>
            </a:lvl3pPr>
            <a:lvl4pPr marL="2011726" indent="0" algn="ctr">
              <a:buNone/>
              <a:defRPr sz="2347"/>
            </a:lvl4pPr>
            <a:lvl5pPr marL="2682301" indent="0" algn="ctr">
              <a:buNone/>
              <a:defRPr sz="2347"/>
            </a:lvl5pPr>
            <a:lvl6pPr marL="3352876" indent="0" algn="ctr">
              <a:buNone/>
              <a:defRPr sz="2347"/>
            </a:lvl6pPr>
            <a:lvl7pPr marL="4023451" indent="0" algn="ctr">
              <a:buNone/>
              <a:defRPr sz="2347"/>
            </a:lvl7pPr>
            <a:lvl8pPr marL="4694027" indent="0" algn="ctr">
              <a:buNone/>
              <a:defRPr sz="2347"/>
            </a:lvl8pPr>
            <a:lvl9pPr marL="5364602" indent="0" algn="ctr">
              <a:buNone/>
              <a:defRPr sz="234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AA186E-FB2A-40D9-A061-5CA5141E13AE}" type="datetimeFigureOut">
              <a:rPr lang="en-US" smtClean="0"/>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56E17E-C1E0-4C02-9786-21B02284BBE8}" type="slidenum">
              <a:rPr lang="en-US" smtClean="0"/>
              <a:t>‹#›</a:t>
            </a:fld>
            <a:endParaRPr lang="en-US" dirty="0"/>
          </a:p>
        </p:txBody>
      </p:sp>
    </p:spTree>
    <p:extLst>
      <p:ext uri="{BB962C8B-B14F-4D97-AF65-F5344CB8AC3E}">
        <p14:creationId xmlns:p14="http://schemas.microsoft.com/office/powerpoint/2010/main" val="117964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A186E-FB2A-40D9-A061-5CA5141E13AE}" type="datetimeFigureOut">
              <a:rPr lang="en-US" smtClean="0"/>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56E17E-C1E0-4C02-9786-21B02284BBE8}" type="slidenum">
              <a:rPr lang="en-US" smtClean="0"/>
              <a:t>‹#›</a:t>
            </a:fld>
            <a:endParaRPr lang="en-US" dirty="0"/>
          </a:p>
        </p:txBody>
      </p:sp>
    </p:spTree>
    <p:extLst>
      <p:ext uri="{BB962C8B-B14F-4D97-AF65-F5344CB8AC3E}">
        <p14:creationId xmlns:p14="http://schemas.microsoft.com/office/powerpoint/2010/main" val="2311627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7391" y="535517"/>
            <a:ext cx="2891790"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22021" y="535517"/>
            <a:ext cx="8507730"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A186E-FB2A-40D9-A061-5CA5141E13AE}" type="datetimeFigureOut">
              <a:rPr lang="en-US" smtClean="0"/>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56E17E-C1E0-4C02-9786-21B02284BBE8}" type="slidenum">
              <a:rPr lang="en-US" smtClean="0"/>
              <a:t>‹#›</a:t>
            </a:fld>
            <a:endParaRPr lang="en-US" dirty="0"/>
          </a:p>
        </p:txBody>
      </p:sp>
    </p:spTree>
    <p:extLst>
      <p:ext uri="{BB962C8B-B14F-4D97-AF65-F5344CB8AC3E}">
        <p14:creationId xmlns:p14="http://schemas.microsoft.com/office/powerpoint/2010/main" val="315352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A186E-FB2A-40D9-A061-5CA5141E13AE}" type="datetimeFigureOut">
              <a:rPr lang="en-US" smtClean="0"/>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56E17E-C1E0-4C02-9786-21B02284BBE8}" type="slidenum">
              <a:rPr lang="en-US" smtClean="0"/>
              <a:t>‹#›</a:t>
            </a:fld>
            <a:endParaRPr lang="en-US" dirty="0"/>
          </a:p>
        </p:txBody>
      </p:sp>
    </p:spTree>
    <p:extLst>
      <p:ext uri="{BB962C8B-B14F-4D97-AF65-F5344CB8AC3E}">
        <p14:creationId xmlns:p14="http://schemas.microsoft.com/office/powerpoint/2010/main" val="303923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5036" y="2507618"/>
            <a:ext cx="11567160" cy="4184014"/>
          </a:xfrm>
        </p:spPr>
        <p:txBody>
          <a:bodyPr anchor="b"/>
          <a:lstStyle>
            <a:lvl1pPr>
              <a:defRPr sz="8800"/>
            </a:lvl1pPr>
          </a:lstStyle>
          <a:p>
            <a:r>
              <a:rPr lang="en-US"/>
              <a:t>Click to edit Master title style</a:t>
            </a:r>
            <a:endParaRPr lang="en-US" dirty="0"/>
          </a:p>
        </p:txBody>
      </p:sp>
      <p:sp>
        <p:nvSpPr>
          <p:cNvPr id="3" name="Text Placeholder 2"/>
          <p:cNvSpPr>
            <a:spLocks noGrp="1"/>
          </p:cNvSpPr>
          <p:nvPr>
            <p:ph type="body" idx="1"/>
          </p:nvPr>
        </p:nvSpPr>
        <p:spPr>
          <a:xfrm>
            <a:off x="915036" y="6731215"/>
            <a:ext cx="11567160" cy="2200274"/>
          </a:xfrm>
        </p:spPr>
        <p:txBody>
          <a:bodyPr/>
          <a:lstStyle>
            <a:lvl1pPr marL="0" indent="0">
              <a:buNone/>
              <a:defRPr sz="3520">
                <a:solidFill>
                  <a:schemeClr val="tx1"/>
                </a:solidFill>
              </a:defRPr>
            </a:lvl1pPr>
            <a:lvl2pPr marL="670575" indent="0">
              <a:buNone/>
              <a:defRPr sz="2933">
                <a:solidFill>
                  <a:schemeClr val="tx1">
                    <a:tint val="75000"/>
                  </a:schemeClr>
                </a:solidFill>
              </a:defRPr>
            </a:lvl2pPr>
            <a:lvl3pPr marL="1341150" indent="0">
              <a:buNone/>
              <a:defRPr sz="2640">
                <a:solidFill>
                  <a:schemeClr val="tx1">
                    <a:tint val="75000"/>
                  </a:schemeClr>
                </a:solidFill>
              </a:defRPr>
            </a:lvl3pPr>
            <a:lvl4pPr marL="2011726" indent="0">
              <a:buNone/>
              <a:defRPr sz="2347">
                <a:solidFill>
                  <a:schemeClr val="tx1">
                    <a:tint val="75000"/>
                  </a:schemeClr>
                </a:solidFill>
              </a:defRPr>
            </a:lvl4pPr>
            <a:lvl5pPr marL="2682301" indent="0">
              <a:buNone/>
              <a:defRPr sz="2347">
                <a:solidFill>
                  <a:schemeClr val="tx1">
                    <a:tint val="75000"/>
                  </a:schemeClr>
                </a:solidFill>
              </a:defRPr>
            </a:lvl5pPr>
            <a:lvl6pPr marL="3352876" indent="0">
              <a:buNone/>
              <a:defRPr sz="2347">
                <a:solidFill>
                  <a:schemeClr val="tx1">
                    <a:tint val="75000"/>
                  </a:schemeClr>
                </a:solidFill>
              </a:defRPr>
            </a:lvl6pPr>
            <a:lvl7pPr marL="4023451" indent="0">
              <a:buNone/>
              <a:defRPr sz="2347">
                <a:solidFill>
                  <a:schemeClr val="tx1">
                    <a:tint val="75000"/>
                  </a:schemeClr>
                </a:solidFill>
              </a:defRPr>
            </a:lvl7pPr>
            <a:lvl8pPr marL="4694027" indent="0">
              <a:buNone/>
              <a:defRPr sz="2347">
                <a:solidFill>
                  <a:schemeClr val="tx1">
                    <a:tint val="75000"/>
                  </a:schemeClr>
                </a:solidFill>
              </a:defRPr>
            </a:lvl8pPr>
            <a:lvl9pPr marL="5364602" indent="0">
              <a:buNone/>
              <a:defRPr sz="234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AA186E-FB2A-40D9-A061-5CA5141E13AE}" type="datetimeFigureOut">
              <a:rPr lang="en-US" smtClean="0"/>
              <a:t>6/21/22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56E17E-C1E0-4C02-9786-21B02284BBE8}" type="slidenum">
              <a:rPr lang="en-US" smtClean="0"/>
              <a:t>‹#›</a:t>
            </a:fld>
            <a:endParaRPr lang="en-US" dirty="0"/>
          </a:p>
        </p:txBody>
      </p:sp>
    </p:spTree>
    <p:extLst>
      <p:ext uri="{BB962C8B-B14F-4D97-AF65-F5344CB8AC3E}">
        <p14:creationId xmlns:p14="http://schemas.microsoft.com/office/powerpoint/2010/main" val="4112238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22020" y="2677584"/>
            <a:ext cx="569976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9420" y="2677584"/>
            <a:ext cx="569976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AA186E-FB2A-40D9-A061-5CA5141E13AE}" type="datetimeFigureOut">
              <a:rPr lang="en-US" smtClean="0"/>
              <a:t>6/21/22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56E17E-C1E0-4C02-9786-21B02284BBE8}" type="slidenum">
              <a:rPr lang="en-US" smtClean="0"/>
              <a:t>‹#›</a:t>
            </a:fld>
            <a:endParaRPr lang="en-US" dirty="0"/>
          </a:p>
        </p:txBody>
      </p:sp>
    </p:spTree>
    <p:extLst>
      <p:ext uri="{BB962C8B-B14F-4D97-AF65-F5344CB8AC3E}">
        <p14:creationId xmlns:p14="http://schemas.microsoft.com/office/powerpoint/2010/main" val="384253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23767" y="535519"/>
            <a:ext cx="11567160"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923768" y="2465706"/>
            <a:ext cx="5673565"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Click to edit Master text styles</a:t>
            </a:r>
          </a:p>
        </p:txBody>
      </p:sp>
      <p:sp>
        <p:nvSpPr>
          <p:cNvPr id="4" name="Content Placeholder 3"/>
          <p:cNvSpPr>
            <a:spLocks noGrp="1"/>
          </p:cNvSpPr>
          <p:nvPr>
            <p:ph sz="half" idx="2"/>
          </p:nvPr>
        </p:nvSpPr>
        <p:spPr>
          <a:xfrm>
            <a:off x="923768" y="3674110"/>
            <a:ext cx="5673565"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89421" y="2465706"/>
            <a:ext cx="5701507"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Click to edit Master text styles</a:t>
            </a:r>
          </a:p>
        </p:txBody>
      </p:sp>
      <p:sp>
        <p:nvSpPr>
          <p:cNvPr id="6" name="Content Placeholder 5"/>
          <p:cNvSpPr>
            <a:spLocks noGrp="1"/>
          </p:cNvSpPr>
          <p:nvPr>
            <p:ph sz="quarter" idx="4"/>
          </p:nvPr>
        </p:nvSpPr>
        <p:spPr>
          <a:xfrm>
            <a:off x="6789421" y="3674110"/>
            <a:ext cx="5701507"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AA186E-FB2A-40D9-A061-5CA5141E13AE}" type="datetimeFigureOut">
              <a:rPr lang="en-US" smtClean="0"/>
              <a:t>6/21/22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E56E17E-C1E0-4C02-9786-21B02284BBE8}" type="slidenum">
              <a:rPr lang="en-US" smtClean="0"/>
              <a:t>‹#›</a:t>
            </a:fld>
            <a:endParaRPr lang="en-US" dirty="0"/>
          </a:p>
        </p:txBody>
      </p:sp>
    </p:spTree>
    <p:extLst>
      <p:ext uri="{BB962C8B-B14F-4D97-AF65-F5344CB8AC3E}">
        <p14:creationId xmlns:p14="http://schemas.microsoft.com/office/powerpoint/2010/main" val="547258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AA186E-FB2A-40D9-A061-5CA5141E13AE}" type="datetimeFigureOut">
              <a:rPr lang="en-US" smtClean="0"/>
              <a:t>6/21/22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E56E17E-C1E0-4C02-9786-21B02284BBE8}" type="slidenum">
              <a:rPr lang="en-US" smtClean="0"/>
              <a:t>‹#›</a:t>
            </a:fld>
            <a:endParaRPr lang="en-US" dirty="0"/>
          </a:p>
        </p:txBody>
      </p:sp>
    </p:spTree>
    <p:extLst>
      <p:ext uri="{BB962C8B-B14F-4D97-AF65-F5344CB8AC3E}">
        <p14:creationId xmlns:p14="http://schemas.microsoft.com/office/powerpoint/2010/main" val="311937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AA186E-FB2A-40D9-A061-5CA5141E13AE}" type="datetimeFigureOut">
              <a:rPr lang="en-US" smtClean="0"/>
              <a:t>6/21/22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E56E17E-C1E0-4C02-9786-21B02284BBE8}" type="slidenum">
              <a:rPr lang="en-US" smtClean="0"/>
              <a:t>‹#›</a:t>
            </a:fld>
            <a:endParaRPr lang="en-US" dirty="0"/>
          </a:p>
        </p:txBody>
      </p:sp>
    </p:spTree>
    <p:extLst>
      <p:ext uri="{BB962C8B-B14F-4D97-AF65-F5344CB8AC3E}">
        <p14:creationId xmlns:p14="http://schemas.microsoft.com/office/powerpoint/2010/main" val="377810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23767" y="670560"/>
            <a:ext cx="4325461" cy="2346960"/>
          </a:xfrm>
        </p:spPr>
        <p:txBody>
          <a:bodyPr anchor="b"/>
          <a:lstStyle>
            <a:lvl1pPr>
              <a:defRPr sz="4693"/>
            </a:lvl1pPr>
          </a:lstStyle>
          <a:p>
            <a:r>
              <a:rPr lang="en-US"/>
              <a:t>Click to edit Master title style</a:t>
            </a:r>
            <a:endParaRPr lang="en-US" dirty="0"/>
          </a:p>
        </p:txBody>
      </p:sp>
      <p:sp>
        <p:nvSpPr>
          <p:cNvPr id="3" name="Content Placeholder 2"/>
          <p:cNvSpPr>
            <a:spLocks noGrp="1"/>
          </p:cNvSpPr>
          <p:nvPr>
            <p:ph idx="1"/>
          </p:nvPr>
        </p:nvSpPr>
        <p:spPr>
          <a:xfrm>
            <a:off x="5701507" y="1448226"/>
            <a:ext cx="6789420" cy="7147983"/>
          </a:xfrm>
        </p:spPr>
        <p:txBody>
          <a:bodyPr/>
          <a:lstStyle>
            <a:lvl1pPr>
              <a:defRPr sz="4693"/>
            </a:lvl1pPr>
            <a:lvl2pPr>
              <a:defRPr sz="4107"/>
            </a:lvl2pPr>
            <a:lvl3pPr>
              <a:defRPr sz="3520"/>
            </a:lvl3pPr>
            <a:lvl4pPr>
              <a:defRPr sz="2933"/>
            </a:lvl4pPr>
            <a:lvl5pPr>
              <a:defRPr sz="2933"/>
            </a:lvl5pPr>
            <a:lvl6pPr>
              <a:defRPr sz="2933"/>
            </a:lvl6pPr>
            <a:lvl7pPr>
              <a:defRPr sz="2933"/>
            </a:lvl7pPr>
            <a:lvl8pPr>
              <a:defRPr sz="2933"/>
            </a:lvl8pPr>
            <a:lvl9pPr>
              <a:defRPr sz="29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3767" y="3017520"/>
            <a:ext cx="4325461"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Click to edit Master text styles</a:t>
            </a:r>
          </a:p>
        </p:txBody>
      </p:sp>
      <p:sp>
        <p:nvSpPr>
          <p:cNvPr id="5" name="Date Placeholder 4"/>
          <p:cNvSpPr>
            <a:spLocks noGrp="1"/>
          </p:cNvSpPr>
          <p:nvPr>
            <p:ph type="dt" sz="half" idx="10"/>
          </p:nvPr>
        </p:nvSpPr>
        <p:spPr/>
        <p:txBody>
          <a:bodyPr/>
          <a:lstStyle/>
          <a:p>
            <a:fld id="{83AA186E-FB2A-40D9-A061-5CA5141E13AE}" type="datetimeFigureOut">
              <a:rPr lang="en-US" smtClean="0"/>
              <a:t>6/21/22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56E17E-C1E0-4C02-9786-21B02284BBE8}" type="slidenum">
              <a:rPr lang="en-US" smtClean="0"/>
              <a:t>‹#›</a:t>
            </a:fld>
            <a:endParaRPr lang="en-US" dirty="0"/>
          </a:p>
        </p:txBody>
      </p:sp>
    </p:spTree>
    <p:extLst>
      <p:ext uri="{BB962C8B-B14F-4D97-AF65-F5344CB8AC3E}">
        <p14:creationId xmlns:p14="http://schemas.microsoft.com/office/powerpoint/2010/main" val="292088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23767" y="670560"/>
            <a:ext cx="4325461" cy="2346960"/>
          </a:xfrm>
        </p:spPr>
        <p:txBody>
          <a:bodyPr anchor="b"/>
          <a:lstStyle>
            <a:lvl1pPr>
              <a:defRPr sz="4693"/>
            </a:lvl1pPr>
          </a:lstStyle>
          <a:p>
            <a:r>
              <a:rPr lang="en-US"/>
              <a:t>Click to edit Master title style</a:t>
            </a:r>
            <a:endParaRPr lang="en-US" dirty="0"/>
          </a:p>
        </p:txBody>
      </p:sp>
      <p:sp>
        <p:nvSpPr>
          <p:cNvPr id="3" name="Picture Placeholder 2"/>
          <p:cNvSpPr>
            <a:spLocks noGrp="1" noChangeAspect="1"/>
          </p:cNvSpPr>
          <p:nvPr>
            <p:ph type="pic" idx="1"/>
          </p:nvPr>
        </p:nvSpPr>
        <p:spPr>
          <a:xfrm>
            <a:off x="5701507" y="1448226"/>
            <a:ext cx="6789420" cy="7147983"/>
          </a:xfrm>
        </p:spPr>
        <p:txBody>
          <a:bodyPr anchor="t"/>
          <a:lstStyle>
            <a:lvl1pPr marL="0" indent="0">
              <a:buNone/>
              <a:defRPr sz="4693"/>
            </a:lvl1pPr>
            <a:lvl2pPr marL="670575" indent="0">
              <a:buNone/>
              <a:defRPr sz="4107"/>
            </a:lvl2pPr>
            <a:lvl3pPr marL="1341150" indent="0">
              <a:buNone/>
              <a:defRPr sz="3520"/>
            </a:lvl3pPr>
            <a:lvl4pPr marL="2011726" indent="0">
              <a:buNone/>
              <a:defRPr sz="2933"/>
            </a:lvl4pPr>
            <a:lvl5pPr marL="2682301" indent="0">
              <a:buNone/>
              <a:defRPr sz="2933"/>
            </a:lvl5pPr>
            <a:lvl6pPr marL="3352876" indent="0">
              <a:buNone/>
              <a:defRPr sz="2933"/>
            </a:lvl6pPr>
            <a:lvl7pPr marL="4023451" indent="0">
              <a:buNone/>
              <a:defRPr sz="2933"/>
            </a:lvl7pPr>
            <a:lvl8pPr marL="4694027" indent="0">
              <a:buNone/>
              <a:defRPr sz="2933"/>
            </a:lvl8pPr>
            <a:lvl9pPr marL="5364602" indent="0">
              <a:buNone/>
              <a:defRPr sz="2933"/>
            </a:lvl9pPr>
          </a:lstStyle>
          <a:p>
            <a:r>
              <a:rPr lang="en-US" dirty="0"/>
              <a:t>Click icon to add picture</a:t>
            </a:r>
          </a:p>
        </p:txBody>
      </p:sp>
      <p:sp>
        <p:nvSpPr>
          <p:cNvPr id="4" name="Text Placeholder 3"/>
          <p:cNvSpPr>
            <a:spLocks noGrp="1"/>
          </p:cNvSpPr>
          <p:nvPr>
            <p:ph type="body" sz="half" idx="2"/>
          </p:nvPr>
        </p:nvSpPr>
        <p:spPr>
          <a:xfrm>
            <a:off x="923767" y="3017520"/>
            <a:ext cx="4325461"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Click to edit Master text styles</a:t>
            </a:r>
          </a:p>
        </p:txBody>
      </p:sp>
      <p:sp>
        <p:nvSpPr>
          <p:cNvPr id="5" name="Date Placeholder 4"/>
          <p:cNvSpPr>
            <a:spLocks noGrp="1"/>
          </p:cNvSpPr>
          <p:nvPr>
            <p:ph type="dt" sz="half" idx="10"/>
          </p:nvPr>
        </p:nvSpPr>
        <p:spPr/>
        <p:txBody>
          <a:bodyPr/>
          <a:lstStyle/>
          <a:p>
            <a:fld id="{83AA186E-FB2A-40D9-A061-5CA5141E13AE}" type="datetimeFigureOut">
              <a:rPr lang="en-US" smtClean="0"/>
              <a:t>6/21/22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56E17E-C1E0-4C02-9786-21B02284BBE8}" type="slidenum">
              <a:rPr lang="en-US" smtClean="0"/>
              <a:t>‹#›</a:t>
            </a:fld>
            <a:endParaRPr lang="en-US" dirty="0"/>
          </a:p>
        </p:txBody>
      </p:sp>
    </p:spTree>
    <p:extLst>
      <p:ext uri="{BB962C8B-B14F-4D97-AF65-F5344CB8AC3E}">
        <p14:creationId xmlns:p14="http://schemas.microsoft.com/office/powerpoint/2010/main" val="240141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2020" y="535519"/>
            <a:ext cx="11567160"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22020" y="2677584"/>
            <a:ext cx="11567160"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2020" y="9322649"/>
            <a:ext cx="3017520" cy="535517"/>
          </a:xfrm>
          <a:prstGeom prst="rect">
            <a:avLst/>
          </a:prstGeom>
        </p:spPr>
        <p:txBody>
          <a:bodyPr vert="horz" lIns="91440" tIns="45720" rIns="91440" bIns="45720" rtlCol="0" anchor="ctr"/>
          <a:lstStyle>
            <a:lvl1pPr algn="l">
              <a:defRPr sz="1760">
                <a:solidFill>
                  <a:schemeClr val="tx1">
                    <a:tint val="75000"/>
                  </a:schemeClr>
                </a:solidFill>
              </a:defRPr>
            </a:lvl1pPr>
          </a:lstStyle>
          <a:p>
            <a:fld id="{83AA186E-FB2A-40D9-A061-5CA5141E13AE}" type="datetimeFigureOut">
              <a:rPr lang="en-US" smtClean="0"/>
              <a:t>6/21/22</a:t>
            </a:fld>
            <a:endParaRPr lang="en-US" dirty="0"/>
          </a:p>
        </p:txBody>
      </p:sp>
      <p:sp>
        <p:nvSpPr>
          <p:cNvPr id="5" name="Footer Placeholder 4"/>
          <p:cNvSpPr>
            <a:spLocks noGrp="1"/>
          </p:cNvSpPr>
          <p:nvPr>
            <p:ph type="ftr" sz="quarter" idx="3"/>
          </p:nvPr>
        </p:nvSpPr>
        <p:spPr>
          <a:xfrm>
            <a:off x="4442460" y="9322649"/>
            <a:ext cx="4526280" cy="535517"/>
          </a:xfrm>
          <a:prstGeom prst="rect">
            <a:avLst/>
          </a:prstGeom>
        </p:spPr>
        <p:txBody>
          <a:bodyPr vert="horz" lIns="91440" tIns="45720" rIns="91440" bIns="45720" rtlCol="0" anchor="ctr"/>
          <a:lstStyle>
            <a:lvl1pPr algn="ctr">
              <a:defRPr sz="1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471660" y="9322649"/>
            <a:ext cx="3017520" cy="535517"/>
          </a:xfrm>
          <a:prstGeom prst="rect">
            <a:avLst/>
          </a:prstGeom>
        </p:spPr>
        <p:txBody>
          <a:bodyPr vert="horz" lIns="91440" tIns="45720" rIns="91440" bIns="45720" rtlCol="0" anchor="ctr"/>
          <a:lstStyle>
            <a:lvl1pPr algn="r">
              <a:defRPr sz="1760">
                <a:solidFill>
                  <a:schemeClr val="tx1">
                    <a:tint val="75000"/>
                  </a:schemeClr>
                </a:solidFill>
              </a:defRPr>
            </a:lvl1pPr>
          </a:lstStyle>
          <a:p>
            <a:fld id="{BE56E17E-C1E0-4C02-9786-21B02284BBE8}" type="slidenum">
              <a:rPr lang="en-US" smtClean="0"/>
              <a:t>‹#›</a:t>
            </a:fld>
            <a:endParaRPr lang="en-US" dirty="0"/>
          </a:p>
        </p:txBody>
      </p:sp>
    </p:spTree>
    <p:extLst>
      <p:ext uri="{BB962C8B-B14F-4D97-AF65-F5344CB8AC3E}">
        <p14:creationId xmlns:p14="http://schemas.microsoft.com/office/powerpoint/2010/main" val="18588130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341150" rtl="0" eaLnBrk="1" latinLnBrk="0" hangingPunct="1">
        <a:lnSpc>
          <a:spcPct val="90000"/>
        </a:lnSpc>
        <a:spcBef>
          <a:spcPct val="0"/>
        </a:spcBef>
        <a:buNone/>
        <a:defRPr sz="6453" kern="1200">
          <a:solidFill>
            <a:schemeClr val="tx1"/>
          </a:solidFill>
          <a:latin typeface="+mj-lt"/>
          <a:ea typeface="+mj-ea"/>
          <a:cs typeface="+mj-cs"/>
        </a:defRPr>
      </a:lvl1pPr>
    </p:titleStyle>
    <p:bodyStyle>
      <a:lvl1pPr marL="335288" indent="-335288" algn="l" defTabSz="1341150" rtl="0" eaLnBrk="1" latinLnBrk="0" hangingPunct="1">
        <a:lnSpc>
          <a:spcPct val="90000"/>
        </a:lnSpc>
        <a:spcBef>
          <a:spcPts val="1467"/>
        </a:spcBef>
        <a:buFont typeface="Arial" panose="020B0604020202020204" pitchFamily="34" charset="0"/>
        <a:buChar char="•"/>
        <a:defRPr sz="4107" kern="1200">
          <a:solidFill>
            <a:schemeClr val="tx1"/>
          </a:solidFill>
          <a:latin typeface="+mn-lt"/>
          <a:ea typeface="+mn-ea"/>
          <a:cs typeface="+mn-cs"/>
        </a:defRPr>
      </a:lvl1pPr>
      <a:lvl2pPr marL="1005863" indent="-335288" algn="l" defTabSz="1341150" rtl="0" eaLnBrk="1" latinLnBrk="0" hangingPunct="1">
        <a:lnSpc>
          <a:spcPct val="90000"/>
        </a:lnSpc>
        <a:spcBef>
          <a:spcPts val="733"/>
        </a:spcBef>
        <a:buFont typeface="Arial" panose="020B0604020202020204" pitchFamily="34" charset="0"/>
        <a:buChar char="•"/>
        <a:defRPr sz="3520" kern="1200">
          <a:solidFill>
            <a:schemeClr val="tx1"/>
          </a:solidFill>
          <a:latin typeface="+mn-lt"/>
          <a:ea typeface="+mn-ea"/>
          <a:cs typeface="+mn-cs"/>
        </a:defRPr>
      </a:lvl2pPr>
      <a:lvl3pPr marL="1676438" indent="-335288" algn="l" defTabSz="1341150" rtl="0" eaLnBrk="1" latinLnBrk="0" hangingPunct="1">
        <a:lnSpc>
          <a:spcPct val="90000"/>
        </a:lnSpc>
        <a:spcBef>
          <a:spcPts val="733"/>
        </a:spcBef>
        <a:buFont typeface="Arial" panose="020B0604020202020204" pitchFamily="34" charset="0"/>
        <a:buChar char="•"/>
        <a:defRPr sz="2933" kern="1200">
          <a:solidFill>
            <a:schemeClr val="tx1"/>
          </a:solidFill>
          <a:latin typeface="+mn-lt"/>
          <a:ea typeface="+mn-ea"/>
          <a:cs typeface="+mn-cs"/>
        </a:defRPr>
      </a:lvl3pPr>
      <a:lvl4pPr marL="2347013"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4pPr>
      <a:lvl5pPr marL="301758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p:bodyStyle>
    <p:otherStyle>
      <a:defPPr>
        <a:defRPr lang="en-US"/>
      </a:defPPr>
      <a:lvl1pPr marL="0" algn="l" defTabSz="1341150" rtl="0" eaLnBrk="1" latinLnBrk="0" hangingPunct="1">
        <a:defRPr sz="2640" kern="1200">
          <a:solidFill>
            <a:schemeClr val="tx1"/>
          </a:solidFill>
          <a:latin typeface="+mn-lt"/>
          <a:ea typeface="+mn-ea"/>
          <a:cs typeface="+mn-cs"/>
        </a:defRPr>
      </a:lvl1pPr>
      <a:lvl2pPr marL="670575" algn="l" defTabSz="1341150" rtl="0" eaLnBrk="1" latinLnBrk="0" hangingPunct="1">
        <a:defRPr sz="2640" kern="1200">
          <a:solidFill>
            <a:schemeClr val="tx1"/>
          </a:solidFill>
          <a:latin typeface="+mn-lt"/>
          <a:ea typeface="+mn-ea"/>
          <a:cs typeface="+mn-cs"/>
        </a:defRPr>
      </a:lvl2pPr>
      <a:lvl3pPr marL="1341150" algn="l" defTabSz="1341150" rtl="0" eaLnBrk="1" latinLnBrk="0" hangingPunct="1">
        <a:defRPr sz="2640" kern="1200">
          <a:solidFill>
            <a:schemeClr val="tx1"/>
          </a:solidFill>
          <a:latin typeface="+mn-lt"/>
          <a:ea typeface="+mn-ea"/>
          <a:cs typeface="+mn-cs"/>
        </a:defRPr>
      </a:lvl3pPr>
      <a:lvl4pPr marL="2011726" algn="l" defTabSz="1341150" rtl="0" eaLnBrk="1" latinLnBrk="0" hangingPunct="1">
        <a:defRPr sz="2640" kern="1200">
          <a:solidFill>
            <a:schemeClr val="tx1"/>
          </a:solidFill>
          <a:latin typeface="+mn-lt"/>
          <a:ea typeface="+mn-ea"/>
          <a:cs typeface="+mn-cs"/>
        </a:defRPr>
      </a:lvl4pPr>
      <a:lvl5pPr marL="2682301" algn="l" defTabSz="1341150" rtl="0" eaLnBrk="1" latinLnBrk="0" hangingPunct="1">
        <a:defRPr sz="2640" kern="1200">
          <a:solidFill>
            <a:schemeClr val="tx1"/>
          </a:solidFill>
          <a:latin typeface="+mn-lt"/>
          <a:ea typeface="+mn-ea"/>
          <a:cs typeface="+mn-cs"/>
        </a:defRPr>
      </a:lvl5pPr>
      <a:lvl6pPr marL="3352876" algn="l" defTabSz="1341150" rtl="0" eaLnBrk="1" latinLnBrk="0" hangingPunct="1">
        <a:defRPr sz="2640" kern="1200">
          <a:solidFill>
            <a:schemeClr val="tx1"/>
          </a:solidFill>
          <a:latin typeface="+mn-lt"/>
          <a:ea typeface="+mn-ea"/>
          <a:cs typeface="+mn-cs"/>
        </a:defRPr>
      </a:lvl6pPr>
      <a:lvl7pPr marL="4023451" algn="l" defTabSz="1341150" rtl="0" eaLnBrk="1" latinLnBrk="0" hangingPunct="1">
        <a:defRPr sz="2640" kern="1200">
          <a:solidFill>
            <a:schemeClr val="tx1"/>
          </a:solidFill>
          <a:latin typeface="+mn-lt"/>
          <a:ea typeface="+mn-ea"/>
          <a:cs typeface="+mn-cs"/>
        </a:defRPr>
      </a:lvl7pPr>
      <a:lvl8pPr marL="4694027" algn="l" defTabSz="1341150" rtl="0" eaLnBrk="1" latinLnBrk="0" hangingPunct="1">
        <a:defRPr sz="2640" kern="1200">
          <a:solidFill>
            <a:schemeClr val="tx1"/>
          </a:solidFill>
          <a:latin typeface="+mn-lt"/>
          <a:ea typeface="+mn-ea"/>
          <a:cs typeface="+mn-cs"/>
        </a:defRPr>
      </a:lvl8pPr>
      <a:lvl9pPr marL="5364602" algn="l" defTabSz="1341150"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89CFB61-700A-35F5-9092-1AB74ACF7D46}"/>
              </a:ext>
            </a:extLst>
          </p:cNvPr>
          <p:cNvSpPr/>
          <p:nvPr/>
        </p:nvSpPr>
        <p:spPr>
          <a:xfrm>
            <a:off x="0" y="9828"/>
            <a:ext cx="13411200" cy="10058400"/>
          </a:xfrm>
          <a:prstGeom prst="rect">
            <a:avLst/>
          </a:prstGeom>
          <a:solidFill>
            <a:srgbClr val="BDC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2" name="Rectangle 21">
            <a:extLst>
              <a:ext uri="{FF2B5EF4-FFF2-40B4-BE49-F238E27FC236}">
                <a16:creationId xmlns:a16="http://schemas.microsoft.com/office/drawing/2014/main" id="{19591474-CF18-837D-063A-DF5EF34AA773}"/>
              </a:ext>
            </a:extLst>
          </p:cNvPr>
          <p:cNvSpPr/>
          <p:nvPr/>
        </p:nvSpPr>
        <p:spPr>
          <a:xfrm>
            <a:off x="314324" y="219918"/>
            <a:ext cx="12778744" cy="1375703"/>
          </a:xfrm>
          <a:prstGeom prst="rect">
            <a:avLst/>
          </a:prstGeom>
          <a:solidFill>
            <a:srgbClr val="2B4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 name="Title 1">
            <a:extLst>
              <a:ext uri="{FF2B5EF4-FFF2-40B4-BE49-F238E27FC236}">
                <a16:creationId xmlns:a16="http://schemas.microsoft.com/office/drawing/2014/main" id="{CCB1DC33-C2A1-41E9-87D4-90258B242915}"/>
              </a:ext>
            </a:extLst>
          </p:cNvPr>
          <p:cNvSpPr>
            <a:spLocks noGrp="1"/>
          </p:cNvSpPr>
          <p:nvPr>
            <p:ph type="ctrTitle"/>
          </p:nvPr>
        </p:nvSpPr>
        <p:spPr>
          <a:xfrm>
            <a:off x="2630466" y="410164"/>
            <a:ext cx="9965123" cy="1197522"/>
          </a:xfrm>
        </p:spPr>
        <p:txBody>
          <a:bodyPr>
            <a:normAutofit fontScale="90000"/>
          </a:bodyPr>
          <a:lstStyle/>
          <a:p>
            <a:br>
              <a:rPr lang="en-US" sz="2900" dirty="0">
                <a:solidFill>
                  <a:schemeClr val="bg1"/>
                </a:solidFill>
                <a:latin typeface="Calibri" panose="020F0502020204030204" pitchFamily="34" charset="0"/>
                <a:ea typeface="Tahoma" panose="020B0604030504040204" pitchFamily="34" charset="0"/>
                <a:cs typeface="Calibri" panose="020F0502020204030204" pitchFamily="34" charset="0"/>
              </a:rPr>
            </a:br>
            <a:r>
              <a:rPr lang="en-US" sz="2700" b="1" dirty="0">
                <a:solidFill>
                  <a:schemeClr val="bg1"/>
                </a:solidFill>
                <a:latin typeface="Calibri" panose="020F0502020204030204" pitchFamily="34" charset="0"/>
                <a:ea typeface="Tahoma" panose="020B0604030504040204" pitchFamily="34" charset="0"/>
                <a:cs typeface="Calibri" panose="020F0502020204030204" pitchFamily="34" charset="0"/>
              </a:rPr>
              <a:t>PHÂN TÍCH DỮ LIỆU CHUỖI THỜI GIAN TRONG BÀI TOÁN ĐÁNH GIÁ VÀ DỰ ĐOÁN KHẢ NĂNG HỒI PHỤC CỦA BỆNH NHÂN ĐỘT QUỴ</a:t>
            </a:r>
            <a:br>
              <a:rPr lang="en-US" sz="2400" dirty="0">
                <a:solidFill>
                  <a:schemeClr val="bg1"/>
                </a:solidFill>
                <a:latin typeface="Calibri" panose="020F0502020204030204" pitchFamily="34" charset="0"/>
                <a:ea typeface="Tahoma" panose="020B0604030504040204" pitchFamily="34" charset="0"/>
                <a:cs typeface="Calibri" panose="020F0502020204030204" pitchFamily="34" charset="0"/>
              </a:rPr>
            </a:br>
            <a:br>
              <a:rPr lang="en-US" sz="800" dirty="0">
                <a:solidFill>
                  <a:schemeClr val="bg1"/>
                </a:solidFill>
                <a:latin typeface="Calibri" panose="020F0502020204030204" pitchFamily="34" charset="0"/>
                <a:ea typeface="Tahoma" panose="020B0604030504040204" pitchFamily="34" charset="0"/>
                <a:cs typeface="Calibri" panose="020F0502020204030204" pitchFamily="34" charset="0"/>
              </a:rPr>
            </a:br>
            <a:r>
              <a:rPr lang="en-US" sz="1800" dirty="0">
                <a:solidFill>
                  <a:schemeClr val="bg1"/>
                </a:solidFill>
                <a:latin typeface="Calibri" panose="020F0502020204030204" pitchFamily="34" charset="0"/>
                <a:ea typeface="Tahoma" panose="020B0604030504040204" pitchFamily="34" charset="0"/>
                <a:cs typeface="Calibri" panose="020F0502020204030204" pitchFamily="34" charset="0"/>
              </a:rPr>
              <a:t>Trần Lê Phương Thảo			Lê Văn Bằng</a:t>
            </a:r>
            <a:br>
              <a:rPr lang="en-US" sz="2000" dirty="0">
                <a:solidFill>
                  <a:schemeClr val="bg1"/>
                </a:solidFill>
                <a:latin typeface="Calibri" panose="020F0502020204030204" pitchFamily="34" charset="0"/>
                <a:ea typeface="Tahoma" panose="020B0604030504040204" pitchFamily="34" charset="0"/>
                <a:cs typeface="Calibri" panose="020F0502020204030204" pitchFamily="34" charset="0"/>
              </a:rPr>
            </a:br>
            <a:endParaRPr lang="en-US" sz="2000" dirty="0">
              <a:solidFill>
                <a:schemeClr val="bg1"/>
              </a:solidFill>
              <a:latin typeface="Calibri" panose="020F0502020204030204" pitchFamily="34" charset="0"/>
              <a:ea typeface="Tahoma" panose="020B060403050404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EA04F8AC-F518-433A-8EFB-9E0DC61B1A82}"/>
              </a:ext>
            </a:extLst>
          </p:cNvPr>
          <p:cNvSpPr/>
          <p:nvPr/>
        </p:nvSpPr>
        <p:spPr>
          <a:xfrm>
            <a:off x="319226" y="1729197"/>
            <a:ext cx="4048125" cy="356027"/>
          </a:xfrm>
          <a:prstGeom prst="rect">
            <a:avLst/>
          </a:prstGeom>
          <a:solidFill>
            <a:srgbClr val="2B4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cs typeface="Times New Roman" panose="02020603050405020304" pitchFamily="18" charset="0"/>
              </a:rPr>
              <a:t>INTRODUCTION</a:t>
            </a:r>
          </a:p>
        </p:txBody>
      </p:sp>
      <p:sp>
        <p:nvSpPr>
          <p:cNvPr id="8" name="Rectangle 7">
            <a:extLst>
              <a:ext uri="{FF2B5EF4-FFF2-40B4-BE49-F238E27FC236}">
                <a16:creationId xmlns:a16="http://schemas.microsoft.com/office/drawing/2014/main" id="{91134E95-2259-4843-ACBA-8FF3B40CE1F3}"/>
              </a:ext>
            </a:extLst>
          </p:cNvPr>
          <p:cNvSpPr/>
          <p:nvPr/>
        </p:nvSpPr>
        <p:spPr>
          <a:xfrm>
            <a:off x="4592957" y="1738669"/>
            <a:ext cx="4227194" cy="356027"/>
          </a:xfrm>
          <a:prstGeom prst="rect">
            <a:avLst/>
          </a:prstGeom>
          <a:solidFill>
            <a:srgbClr val="2B4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cs typeface="Times New Roman" panose="02020603050405020304" pitchFamily="18" charset="0"/>
              </a:rPr>
              <a:t>METHODOLOGY</a:t>
            </a:r>
          </a:p>
        </p:txBody>
      </p:sp>
      <p:sp>
        <p:nvSpPr>
          <p:cNvPr id="9" name="Rectangle 8">
            <a:extLst>
              <a:ext uri="{FF2B5EF4-FFF2-40B4-BE49-F238E27FC236}">
                <a16:creationId xmlns:a16="http://schemas.microsoft.com/office/drawing/2014/main" id="{9E8AB0BF-2B77-4526-945F-9204136E581E}"/>
              </a:ext>
            </a:extLst>
          </p:cNvPr>
          <p:cNvSpPr/>
          <p:nvPr/>
        </p:nvSpPr>
        <p:spPr>
          <a:xfrm>
            <a:off x="9039231" y="1743073"/>
            <a:ext cx="4053838" cy="363053"/>
          </a:xfrm>
          <a:prstGeom prst="rect">
            <a:avLst/>
          </a:prstGeom>
          <a:solidFill>
            <a:srgbClr val="2B4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cs typeface="Times New Roman" panose="02020603050405020304" pitchFamily="18" charset="0"/>
              </a:rPr>
              <a:t>EXPERIMENTS</a:t>
            </a:r>
          </a:p>
        </p:txBody>
      </p:sp>
      <p:sp>
        <p:nvSpPr>
          <p:cNvPr id="11" name="Rectangle 10">
            <a:extLst>
              <a:ext uri="{FF2B5EF4-FFF2-40B4-BE49-F238E27FC236}">
                <a16:creationId xmlns:a16="http://schemas.microsoft.com/office/drawing/2014/main" id="{8CFFEB39-91DE-4EBE-9588-FFF02ACD9A85}"/>
              </a:ext>
            </a:extLst>
          </p:cNvPr>
          <p:cNvSpPr/>
          <p:nvPr/>
        </p:nvSpPr>
        <p:spPr>
          <a:xfrm>
            <a:off x="314325" y="2106126"/>
            <a:ext cx="4053838" cy="23890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665B0177-814E-4010-8BFA-8A607E91FA32}"/>
              </a:ext>
            </a:extLst>
          </p:cNvPr>
          <p:cNvSpPr/>
          <p:nvPr/>
        </p:nvSpPr>
        <p:spPr>
          <a:xfrm>
            <a:off x="297282" y="4610328"/>
            <a:ext cx="4053838" cy="356027"/>
          </a:xfrm>
          <a:prstGeom prst="rect">
            <a:avLst/>
          </a:prstGeom>
          <a:solidFill>
            <a:srgbClr val="2B4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cs typeface="Times New Roman" panose="02020603050405020304" pitchFamily="18" charset="0"/>
              </a:rPr>
              <a:t>DATA ANALYSIS</a:t>
            </a:r>
          </a:p>
        </p:txBody>
      </p:sp>
      <p:sp>
        <p:nvSpPr>
          <p:cNvPr id="14" name="Rectangle 13">
            <a:extLst>
              <a:ext uri="{FF2B5EF4-FFF2-40B4-BE49-F238E27FC236}">
                <a16:creationId xmlns:a16="http://schemas.microsoft.com/office/drawing/2014/main" id="{6B291F5E-ADE1-4FC2-9C46-519EE2816626}"/>
              </a:ext>
            </a:extLst>
          </p:cNvPr>
          <p:cNvSpPr/>
          <p:nvPr/>
        </p:nvSpPr>
        <p:spPr>
          <a:xfrm>
            <a:off x="301953" y="4953983"/>
            <a:ext cx="4047164" cy="48695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D12B7112-FEC8-44F0-9DB0-163826BC62B4}"/>
              </a:ext>
            </a:extLst>
          </p:cNvPr>
          <p:cNvSpPr/>
          <p:nvPr/>
        </p:nvSpPr>
        <p:spPr>
          <a:xfrm>
            <a:off x="4595812" y="2101810"/>
            <a:ext cx="4219575" cy="7729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6D17AE2E-D0C3-4C77-95B7-4F3D40D30274}"/>
              </a:ext>
            </a:extLst>
          </p:cNvPr>
          <p:cNvSpPr/>
          <p:nvPr/>
        </p:nvSpPr>
        <p:spPr>
          <a:xfrm>
            <a:off x="9039230" y="2094695"/>
            <a:ext cx="4053838" cy="62206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8C3E07AF-7FF3-4F7A-925B-CDACD601EE56}"/>
              </a:ext>
            </a:extLst>
          </p:cNvPr>
          <p:cNvSpPr/>
          <p:nvPr/>
        </p:nvSpPr>
        <p:spPr>
          <a:xfrm>
            <a:off x="9045904" y="8446124"/>
            <a:ext cx="4049064" cy="356027"/>
          </a:xfrm>
          <a:prstGeom prst="rect">
            <a:avLst/>
          </a:prstGeom>
          <a:solidFill>
            <a:srgbClr val="2B4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cs typeface="Times New Roman" panose="02020603050405020304" pitchFamily="18" charset="0"/>
              </a:rPr>
              <a:t>FUTURE WORK</a:t>
            </a:r>
          </a:p>
        </p:txBody>
      </p:sp>
      <p:sp>
        <p:nvSpPr>
          <p:cNvPr id="28" name="Rectangle 27">
            <a:extLst>
              <a:ext uri="{FF2B5EF4-FFF2-40B4-BE49-F238E27FC236}">
                <a16:creationId xmlns:a16="http://schemas.microsoft.com/office/drawing/2014/main" id="{2D1AA4EE-CA00-4E1A-89F5-80FF15186234}"/>
              </a:ext>
            </a:extLst>
          </p:cNvPr>
          <p:cNvSpPr/>
          <p:nvPr/>
        </p:nvSpPr>
        <p:spPr>
          <a:xfrm>
            <a:off x="9045904" y="8798270"/>
            <a:ext cx="4047164" cy="10376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600"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69AA9D1-3D9E-4E41-AB51-39AD46A1F1F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01125" y="304600"/>
            <a:ext cx="1369817" cy="968459"/>
          </a:xfrm>
          <a:prstGeom prst="rect">
            <a:avLst/>
          </a:prstGeom>
        </p:spPr>
      </p:pic>
      <p:sp>
        <p:nvSpPr>
          <p:cNvPr id="39" name="TextBox 38">
            <a:extLst>
              <a:ext uri="{FF2B5EF4-FFF2-40B4-BE49-F238E27FC236}">
                <a16:creationId xmlns:a16="http://schemas.microsoft.com/office/drawing/2014/main" id="{838D8FE9-0FA0-4852-A4B7-D121231294EF}"/>
              </a:ext>
            </a:extLst>
          </p:cNvPr>
          <p:cNvSpPr txBox="1"/>
          <p:nvPr/>
        </p:nvSpPr>
        <p:spPr>
          <a:xfrm>
            <a:off x="2347985" y="9900813"/>
            <a:ext cx="45719" cy="45719"/>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523D63DD-81B6-E1FF-B197-93AB44A51560}"/>
              </a:ext>
            </a:extLst>
          </p:cNvPr>
          <p:cNvSpPr txBox="1"/>
          <p:nvPr/>
        </p:nvSpPr>
        <p:spPr>
          <a:xfrm>
            <a:off x="314324" y="2133576"/>
            <a:ext cx="4047165" cy="1384995"/>
          </a:xfrm>
          <a:prstGeom prst="rect">
            <a:avLst/>
          </a:prstGeom>
          <a:noFill/>
        </p:spPr>
        <p:txBody>
          <a:bodyPr wrap="square" rtlCol="0">
            <a:spAutoFit/>
          </a:bodyPr>
          <a:lstStyle/>
          <a:p>
            <a:pPr algn="just"/>
            <a:r>
              <a:rPr lang="vi-VN" sz="1050" dirty="0">
                <a:latin typeface="Calibri" panose="020F0502020204030204" pitchFamily="34" charset="0"/>
                <a:cs typeface="Calibri" panose="020F0502020204030204" pitchFamily="34" charset="0"/>
              </a:rPr>
              <a:t>Cải thiện khả năng đi lại là mục tiêu chung của những người sau đột quỵ và là trọng tâm chính của việc hồi phục chức năng. Với dữ liệu chuỗi thời gian của các đặc trưng là số bước đi và tốc độ đi bộ, mục tiêu của nghiên cứu là:</a:t>
            </a:r>
          </a:p>
          <a:p>
            <a:pPr algn="just"/>
            <a:r>
              <a:rPr lang="vi-VN" sz="1050" dirty="0">
                <a:latin typeface="Calibri" panose="020F0502020204030204" pitchFamily="34" charset="0"/>
                <a:cs typeface="Calibri" panose="020F0502020204030204" pitchFamily="34" charset="0"/>
              </a:rPr>
              <a:t>(1) dự báo số bước và tốc độ đi bộ dựa vào chuỗi thời gian trong quá khứ; </a:t>
            </a:r>
          </a:p>
          <a:p>
            <a:pPr algn="just"/>
            <a:r>
              <a:rPr lang="vi-VN" sz="1050" dirty="0">
                <a:latin typeface="Calibri" panose="020F0502020204030204" pitchFamily="34" charset="0"/>
                <a:cs typeface="Calibri" panose="020F0502020204030204" pitchFamily="34" charset="0"/>
              </a:rPr>
              <a:t>(2) ước lượng khả năng hồi phục của bệnh nhân trong khoảng thời gian được xác định trong tương lai.</a:t>
            </a:r>
            <a:endParaRPr lang="en-VN" sz="1050" dirty="0">
              <a:latin typeface="Calibri" panose="020F0502020204030204" pitchFamily="34" charset="0"/>
              <a:cs typeface="Calibri" panose="020F0502020204030204" pitchFamily="34" charset="0"/>
            </a:endParaRPr>
          </a:p>
        </p:txBody>
      </p:sp>
      <p:pic>
        <p:nvPicPr>
          <p:cNvPr id="21" name="Picture 20" descr="Diagram&#10;&#10;Description automatically generated">
            <a:extLst>
              <a:ext uri="{FF2B5EF4-FFF2-40B4-BE49-F238E27FC236}">
                <a16:creationId xmlns:a16="http://schemas.microsoft.com/office/drawing/2014/main" id="{87D905F6-1483-318F-9F4F-11B6D36776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561" y="3488114"/>
            <a:ext cx="3623001" cy="845367"/>
          </a:xfrm>
          <a:prstGeom prst="rect">
            <a:avLst/>
          </a:prstGeom>
        </p:spPr>
      </p:pic>
      <p:sp>
        <p:nvSpPr>
          <p:cNvPr id="5" name="TextBox 4">
            <a:extLst>
              <a:ext uri="{FF2B5EF4-FFF2-40B4-BE49-F238E27FC236}">
                <a16:creationId xmlns:a16="http://schemas.microsoft.com/office/drawing/2014/main" id="{FAE0AB0B-C5C4-5DEA-C9EA-0D1AB14D767E}"/>
              </a:ext>
            </a:extLst>
          </p:cNvPr>
          <p:cNvSpPr txBox="1"/>
          <p:nvPr/>
        </p:nvSpPr>
        <p:spPr>
          <a:xfrm>
            <a:off x="506752" y="5114192"/>
            <a:ext cx="3789574" cy="430887"/>
          </a:xfrm>
          <a:prstGeom prst="rect">
            <a:avLst/>
          </a:prstGeom>
          <a:noFill/>
        </p:spPr>
        <p:txBody>
          <a:bodyPr wrap="square" lIns="91440" tIns="45720" rIns="91440" bIns="45720" rtlCol="0" anchor="t">
            <a:spAutoFit/>
          </a:bodyPr>
          <a:lstStyle/>
          <a:p>
            <a:pPr algn="just"/>
            <a:r>
              <a:rPr lang="vi-VN" sz="1100" dirty="0">
                <a:latin typeface="Calibri"/>
                <a:cs typeface="Calibri"/>
              </a:rPr>
              <a:t>Tập dữ liệu RSPDC bao gồm chuỗi thời gian về số bước đi và tốc độ đi bộ của 31 đối tượng bệnh nhân đột quỵ. </a:t>
            </a:r>
            <a:endParaRPr lang="vi-VN" sz="11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29C7B95-BF38-0F1F-6C34-62E214EC1FF6}"/>
              </a:ext>
            </a:extLst>
          </p:cNvPr>
          <p:cNvSpPr txBox="1"/>
          <p:nvPr/>
        </p:nvSpPr>
        <p:spPr>
          <a:xfrm>
            <a:off x="352424" y="4962294"/>
            <a:ext cx="1369817" cy="276999"/>
          </a:xfrm>
          <a:prstGeom prst="rect">
            <a:avLst/>
          </a:prstGeom>
          <a:noFill/>
        </p:spPr>
        <p:txBody>
          <a:bodyPr wrap="square" lIns="91440" tIns="45720" rIns="91440" bIns="45720" rtlCol="0" anchor="t">
            <a:spAutoFit/>
          </a:bodyPr>
          <a:lstStyle/>
          <a:p>
            <a:r>
              <a:rPr lang="en-VN" sz="1200" b="1">
                <a:solidFill>
                  <a:srgbClr val="2B4F60"/>
                </a:solidFill>
                <a:latin typeface="Calibri"/>
                <a:cs typeface="Calibri"/>
              </a:rPr>
              <a:t>Dataset</a:t>
            </a:r>
            <a:endParaRPr lang="en-US" sz="1200" b="1" dirty="0">
              <a:solidFill>
                <a:srgbClr val="2B4F60"/>
              </a:solidFill>
              <a:latin typeface="Calibri"/>
              <a:cs typeface="Calibri"/>
            </a:endParaRPr>
          </a:p>
        </p:txBody>
      </p:sp>
      <p:sp>
        <p:nvSpPr>
          <p:cNvPr id="16" name="TextBox 15">
            <a:extLst>
              <a:ext uri="{FF2B5EF4-FFF2-40B4-BE49-F238E27FC236}">
                <a16:creationId xmlns:a16="http://schemas.microsoft.com/office/drawing/2014/main" id="{15C2658C-133A-2DCC-92E2-310DE6053364}"/>
              </a:ext>
            </a:extLst>
          </p:cNvPr>
          <p:cNvSpPr txBox="1"/>
          <p:nvPr/>
        </p:nvSpPr>
        <p:spPr>
          <a:xfrm>
            <a:off x="333373" y="5915272"/>
            <a:ext cx="3423561" cy="276999"/>
          </a:xfrm>
          <a:prstGeom prst="rect">
            <a:avLst/>
          </a:prstGeom>
          <a:noFill/>
        </p:spPr>
        <p:txBody>
          <a:bodyPr wrap="square" lIns="91440" tIns="45720" rIns="91440" bIns="45720" rtlCol="0" anchor="t">
            <a:spAutoFit/>
          </a:bodyPr>
          <a:lstStyle/>
          <a:p>
            <a:r>
              <a:rPr lang="en-VN" sz="1200" b="1">
                <a:solidFill>
                  <a:srgbClr val="2B4F60"/>
                </a:solidFill>
                <a:latin typeface="Calibri"/>
                <a:cs typeface="Calibri"/>
              </a:rPr>
              <a:t>Gap Filling Techniques</a:t>
            </a:r>
            <a:endParaRPr lang="en-US" sz="1200" b="1" dirty="0">
              <a:solidFill>
                <a:srgbClr val="2B4F60"/>
              </a:solidFill>
              <a:latin typeface="Calibri"/>
              <a:cs typeface="Calibri"/>
            </a:endParaRPr>
          </a:p>
        </p:txBody>
      </p:sp>
      <p:sp>
        <p:nvSpPr>
          <p:cNvPr id="18" name="TextBox 17">
            <a:extLst>
              <a:ext uri="{FF2B5EF4-FFF2-40B4-BE49-F238E27FC236}">
                <a16:creationId xmlns:a16="http://schemas.microsoft.com/office/drawing/2014/main" id="{E25DA418-17F8-3ABD-C170-FA160C192236}"/>
              </a:ext>
            </a:extLst>
          </p:cNvPr>
          <p:cNvSpPr txBox="1"/>
          <p:nvPr/>
        </p:nvSpPr>
        <p:spPr>
          <a:xfrm>
            <a:off x="478429" y="6140546"/>
            <a:ext cx="3789574" cy="261610"/>
          </a:xfrm>
          <a:prstGeom prst="rect">
            <a:avLst/>
          </a:prstGeom>
          <a:noFill/>
        </p:spPr>
        <p:txBody>
          <a:bodyPr wrap="square" lIns="91440" tIns="45720" rIns="91440" bIns="45720" rtlCol="0" anchor="t">
            <a:spAutoFit/>
          </a:bodyPr>
          <a:lstStyle/>
          <a:p>
            <a:pPr algn="just"/>
            <a:r>
              <a:rPr lang="vi-VN" sz="1100" dirty="0">
                <a:latin typeface="Calibri"/>
                <a:cs typeface="Calibri"/>
              </a:rPr>
              <a:t>Phương pháp nội suy tuyến tính (linear interpolation)</a:t>
            </a:r>
            <a:endParaRPr lang="vi-VN" sz="1100" dirty="0">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B56D9152-D875-1960-6AAD-CEF838DB7F28}"/>
              </a:ext>
            </a:extLst>
          </p:cNvPr>
          <p:cNvSpPr txBox="1"/>
          <p:nvPr/>
        </p:nvSpPr>
        <p:spPr>
          <a:xfrm>
            <a:off x="332662" y="6356775"/>
            <a:ext cx="3423561" cy="276999"/>
          </a:xfrm>
          <a:prstGeom prst="rect">
            <a:avLst/>
          </a:prstGeom>
          <a:noFill/>
        </p:spPr>
        <p:txBody>
          <a:bodyPr wrap="square" lIns="91440" tIns="45720" rIns="91440" bIns="45720" rtlCol="0" anchor="t">
            <a:spAutoFit/>
          </a:bodyPr>
          <a:lstStyle/>
          <a:p>
            <a:r>
              <a:rPr lang="en-VN" sz="1200" b="1" err="1">
                <a:solidFill>
                  <a:srgbClr val="2B4F60"/>
                </a:solidFill>
                <a:latin typeface="Calibri"/>
                <a:cs typeface="Calibri"/>
              </a:rPr>
              <a:t>Kiểm</a:t>
            </a:r>
            <a:r>
              <a:rPr lang="en-VN" sz="1200" b="1">
                <a:solidFill>
                  <a:srgbClr val="2B4F60"/>
                </a:solidFill>
                <a:latin typeface="Calibri"/>
                <a:cs typeface="Calibri"/>
              </a:rPr>
              <a:t> </a:t>
            </a:r>
            <a:r>
              <a:rPr lang="en-VN" sz="1200" b="1" err="1">
                <a:solidFill>
                  <a:srgbClr val="2B4F60"/>
                </a:solidFill>
                <a:latin typeface="Calibri"/>
                <a:cs typeface="Calibri"/>
              </a:rPr>
              <a:t>định</a:t>
            </a:r>
            <a:r>
              <a:rPr lang="en-VN" sz="1200" b="1">
                <a:solidFill>
                  <a:srgbClr val="2B4F60"/>
                </a:solidFill>
                <a:latin typeface="Calibri"/>
                <a:cs typeface="Calibri"/>
              </a:rPr>
              <a:t> </a:t>
            </a:r>
            <a:r>
              <a:rPr lang="en-VN" sz="1200" b="1" err="1">
                <a:solidFill>
                  <a:srgbClr val="2B4F60"/>
                </a:solidFill>
                <a:latin typeface="Calibri"/>
                <a:cs typeface="Calibri"/>
              </a:rPr>
              <a:t>nghiệm</a:t>
            </a:r>
            <a:r>
              <a:rPr lang="en-VN" sz="1200" b="1">
                <a:solidFill>
                  <a:srgbClr val="2B4F60"/>
                </a:solidFill>
                <a:latin typeface="Calibri"/>
                <a:cs typeface="Calibri"/>
              </a:rPr>
              <a:t> </a:t>
            </a:r>
            <a:r>
              <a:rPr lang="en-VN" sz="1200" b="1" err="1">
                <a:solidFill>
                  <a:srgbClr val="2B4F60"/>
                </a:solidFill>
                <a:latin typeface="Calibri"/>
                <a:cs typeface="Calibri"/>
              </a:rPr>
              <a:t>đơn</a:t>
            </a:r>
            <a:r>
              <a:rPr lang="en-VN" sz="1200" b="1">
                <a:solidFill>
                  <a:srgbClr val="2B4F60"/>
                </a:solidFill>
                <a:latin typeface="Calibri"/>
                <a:cs typeface="Calibri"/>
              </a:rPr>
              <a:t> vi</a:t>
            </a:r>
            <a:endParaRPr lang="en-US" sz="1200" b="1" dirty="0">
              <a:solidFill>
                <a:srgbClr val="2B4F60"/>
              </a:solidFill>
              <a:latin typeface="Calibri"/>
              <a:cs typeface="Calibri"/>
            </a:endParaRPr>
          </a:p>
        </p:txBody>
      </p:sp>
      <p:sp>
        <p:nvSpPr>
          <p:cNvPr id="24" name="TextBox 23">
            <a:extLst>
              <a:ext uri="{FF2B5EF4-FFF2-40B4-BE49-F238E27FC236}">
                <a16:creationId xmlns:a16="http://schemas.microsoft.com/office/drawing/2014/main" id="{03AEE9A3-5CF5-93BB-BC13-21CBA2B33D07}"/>
              </a:ext>
            </a:extLst>
          </p:cNvPr>
          <p:cNvSpPr txBox="1"/>
          <p:nvPr/>
        </p:nvSpPr>
        <p:spPr>
          <a:xfrm>
            <a:off x="432378" y="6608719"/>
            <a:ext cx="3789574" cy="430887"/>
          </a:xfrm>
          <a:prstGeom prst="rect">
            <a:avLst/>
          </a:prstGeom>
          <a:noFill/>
        </p:spPr>
        <p:txBody>
          <a:bodyPr wrap="square" lIns="91440" tIns="45720" rIns="91440" bIns="45720" rtlCol="0" anchor="t">
            <a:spAutoFit/>
          </a:bodyPr>
          <a:lstStyle/>
          <a:p>
            <a:pPr algn="just"/>
            <a:r>
              <a:rPr lang="vi-VN" sz="1100" err="1">
                <a:latin typeface="Calibri"/>
                <a:cs typeface="Calibri"/>
              </a:rPr>
              <a:t>Kiểm</a:t>
            </a:r>
            <a:r>
              <a:rPr lang="vi-VN" sz="1100">
                <a:latin typeface="Calibri"/>
                <a:cs typeface="Calibri"/>
              </a:rPr>
              <a:t> </a:t>
            </a:r>
            <a:r>
              <a:rPr lang="vi-VN" sz="1100" err="1">
                <a:latin typeface="Calibri"/>
                <a:cs typeface="Calibri"/>
              </a:rPr>
              <a:t>định</a:t>
            </a:r>
            <a:r>
              <a:rPr lang="vi-VN" sz="1100">
                <a:latin typeface="Calibri"/>
                <a:cs typeface="Calibri"/>
              </a:rPr>
              <a:t> </a:t>
            </a:r>
            <a:r>
              <a:rPr lang="vi-VN" sz="1100" err="1">
                <a:latin typeface="Calibri"/>
                <a:cs typeface="Calibri"/>
              </a:rPr>
              <a:t>Augmented</a:t>
            </a:r>
            <a:r>
              <a:rPr lang="vi-VN" sz="1100">
                <a:latin typeface="Calibri"/>
                <a:cs typeface="Calibri"/>
              </a:rPr>
              <a:t> </a:t>
            </a:r>
            <a:r>
              <a:rPr lang="vi-VN" sz="1100" err="1">
                <a:latin typeface="Calibri"/>
                <a:cs typeface="Calibri"/>
              </a:rPr>
              <a:t>Dickey</a:t>
            </a:r>
            <a:r>
              <a:rPr lang="vi-VN" sz="1100">
                <a:latin typeface="Calibri"/>
                <a:cs typeface="Calibri"/>
              </a:rPr>
              <a:t> </a:t>
            </a:r>
            <a:r>
              <a:rPr lang="vi-VN" sz="1100" err="1">
                <a:latin typeface="Calibri"/>
                <a:cs typeface="Calibri"/>
              </a:rPr>
              <a:t>Fuller</a:t>
            </a:r>
            <a:r>
              <a:rPr lang="vi-VN" sz="1100">
                <a:latin typeface="Calibri"/>
                <a:cs typeface="Calibri"/>
              </a:rPr>
              <a:t> (ADF) cho ra </a:t>
            </a:r>
            <a:r>
              <a:rPr lang="vi-VN" sz="1100" err="1">
                <a:latin typeface="Calibri"/>
                <a:cs typeface="Calibri"/>
              </a:rPr>
              <a:t>kết</a:t>
            </a:r>
            <a:r>
              <a:rPr lang="vi-VN" sz="1100">
                <a:latin typeface="Calibri"/>
                <a:cs typeface="Calibri"/>
              </a:rPr>
              <a:t> </a:t>
            </a:r>
            <a:r>
              <a:rPr lang="vi-VN" sz="1100" err="1">
                <a:latin typeface="Calibri"/>
                <a:cs typeface="Calibri"/>
              </a:rPr>
              <a:t>quả</a:t>
            </a:r>
            <a:r>
              <a:rPr lang="vi-VN" sz="1100">
                <a:latin typeface="Calibri"/>
                <a:cs typeface="Calibri"/>
              </a:rPr>
              <a:t> </a:t>
            </a:r>
            <a:r>
              <a:rPr lang="vi-VN" sz="1100" err="1">
                <a:latin typeface="Calibri"/>
                <a:cs typeface="Calibri"/>
              </a:rPr>
              <a:t>các</a:t>
            </a:r>
            <a:r>
              <a:rPr lang="vi-VN" sz="1100">
                <a:latin typeface="Calibri"/>
                <a:cs typeface="Calibri"/>
              </a:rPr>
              <a:t> </a:t>
            </a:r>
            <a:r>
              <a:rPr lang="vi-VN" sz="1100" err="1">
                <a:latin typeface="Calibri"/>
                <a:cs typeface="Calibri"/>
              </a:rPr>
              <a:t>chuỗi</a:t>
            </a:r>
            <a:r>
              <a:rPr lang="vi-VN" sz="1100">
                <a:latin typeface="Calibri"/>
                <a:cs typeface="Calibri"/>
              </a:rPr>
              <a:t> </a:t>
            </a:r>
            <a:r>
              <a:rPr lang="vi-VN" sz="1100" err="1">
                <a:latin typeface="Calibri"/>
                <a:cs typeface="Calibri"/>
              </a:rPr>
              <a:t>đều</a:t>
            </a:r>
            <a:r>
              <a:rPr lang="vi-VN" sz="1100">
                <a:latin typeface="Calibri"/>
                <a:cs typeface="Calibri"/>
              </a:rPr>
              <a:t> </a:t>
            </a:r>
            <a:r>
              <a:rPr lang="vi-VN" sz="1100" err="1">
                <a:latin typeface="Calibri"/>
                <a:cs typeface="Calibri"/>
              </a:rPr>
              <a:t>cần</a:t>
            </a:r>
            <a:r>
              <a:rPr lang="vi-VN" sz="1100">
                <a:latin typeface="Calibri"/>
                <a:cs typeface="Calibri"/>
              </a:rPr>
              <a:t> sai phân </a:t>
            </a:r>
            <a:r>
              <a:rPr lang="vi-VN" sz="1100" err="1">
                <a:latin typeface="Calibri"/>
                <a:cs typeface="Calibri"/>
              </a:rPr>
              <a:t>bậc</a:t>
            </a:r>
            <a:r>
              <a:rPr lang="vi-VN" sz="1100">
                <a:latin typeface="Calibri"/>
                <a:cs typeface="Calibri"/>
              </a:rPr>
              <a:t> 1 </a:t>
            </a:r>
            <a:r>
              <a:rPr lang="vi-VN" sz="1100" err="1">
                <a:latin typeface="Calibri"/>
                <a:cs typeface="Calibri"/>
              </a:rPr>
              <a:t>để</a:t>
            </a:r>
            <a:r>
              <a:rPr lang="vi-VN" sz="1100">
                <a:latin typeface="Calibri"/>
                <a:cs typeface="Calibri"/>
              </a:rPr>
              <a:t> </a:t>
            </a:r>
            <a:r>
              <a:rPr lang="vi-VN" sz="1100" err="1">
                <a:latin typeface="Calibri"/>
                <a:cs typeface="Calibri"/>
              </a:rPr>
              <a:t>có</a:t>
            </a:r>
            <a:r>
              <a:rPr lang="vi-VN" sz="1100">
                <a:latin typeface="Calibri"/>
                <a:cs typeface="Calibri"/>
              </a:rPr>
              <a:t> </a:t>
            </a:r>
            <a:r>
              <a:rPr lang="vi-VN" sz="1100" err="1">
                <a:latin typeface="Calibri"/>
                <a:cs typeface="Calibri"/>
              </a:rPr>
              <a:t>tính</a:t>
            </a:r>
            <a:r>
              <a:rPr lang="vi-VN" sz="1100">
                <a:latin typeface="Calibri"/>
                <a:cs typeface="Calibri"/>
              </a:rPr>
              <a:t> </a:t>
            </a:r>
            <a:r>
              <a:rPr lang="vi-VN" sz="1100" err="1">
                <a:latin typeface="Calibri"/>
                <a:cs typeface="Calibri"/>
              </a:rPr>
              <a:t>dừng</a:t>
            </a:r>
            <a:r>
              <a:rPr lang="vi-VN" sz="1100">
                <a:latin typeface="Calibri"/>
                <a:cs typeface="Calibri"/>
              </a:rPr>
              <a:t>.</a:t>
            </a:r>
            <a:endParaRPr lang="vi-VN" sz="1100">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5F6B5188-99DD-5FC6-76AD-EBDAC92F65C2}"/>
              </a:ext>
            </a:extLst>
          </p:cNvPr>
          <p:cNvSpPr txBox="1"/>
          <p:nvPr/>
        </p:nvSpPr>
        <p:spPr>
          <a:xfrm>
            <a:off x="366876" y="7018665"/>
            <a:ext cx="3423561" cy="276999"/>
          </a:xfrm>
          <a:prstGeom prst="rect">
            <a:avLst/>
          </a:prstGeom>
          <a:noFill/>
        </p:spPr>
        <p:txBody>
          <a:bodyPr wrap="square" lIns="91440" tIns="45720" rIns="91440" bIns="45720" rtlCol="0" anchor="t">
            <a:spAutoFit/>
          </a:bodyPr>
          <a:lstStyle/>
          <a:p>
            <a:r>
              <a:rPr lang="en-VN" sz="1200" b="1" err="1">
                <a:solidFill>
                  <a:srgbClr val="2B4F60"/>
                </a:solidFill>
                <a:latin typeface="Calibri"/>
                <a:cs typeface="Calibri"/>
              </a:rPr>
              <a:t>Kiểm</a:t>
            </a:r>
            <a:r>
              <a:rPr lang="en-VN" sz="1200" b="1">
                <a:solidFill>
                  <a:srgbClr val="2B4F60"/>
                </a:solidFill>
                <a:latin typeface="Calibri"/>
                <a:cs typeface="Calibri"/>
              </a:rPr>
              <a:t> </a:t>
            </a:r>
            <a:r>
              <a:rPr lang="en-VN" sz="1200" b="1" err="1">
                <a:solidFill>
                  <a:srgbClr val="2B4F60"/>
                </a:solidFill>
                <a:latin typeface="Calibri"/>
                <a:cs typeface="Calibri"/>
              </a:rPr>
              <a:t>định</a:t>
            </a:r>
            <a:r>
              <a:rPr lang="en-VN" sz="1200" b="1">
                <a:solidFill>
                  <a:srgbClr val="2B4F60"/>
                </a:solidFill>
                <a:latin typeface="Calibri"/>
                <a:cs typeface="Calibri"/>
              </a:rPr>
              <a:t> </a:t>
            </a:r>
            <a:r>
              <a:rPr lang="en-VN" sz="1200" b="1" err="1">
                <a:solidFill>
                  <a:srgbClr val="2B4F60"/>
                </a:solidFill>
                <a:latin typeface="Calibri"/>
                <a:cs typeface="Calibri"/>
              </a:rPr>
              <a:t>độ</a:t>
            </a:r>
            <a:r>
              <a:rPr lang="en-VN" sz="1200" b="1">
                <a:solidFill>
                  <a:srgbClr val="2B4F60"/>
                </a:solidFill>
                <a:latin typeface="Calibri"/>
                <a:cs typeface="Calibri"/>
              </a:rPr>
              <a:t> </a:t>
            </a:r>
            <a:r>
              <a:rPr lang="en-VN" sz="1200" b="1" err="1">
                <a:solidFill>
                  <a:srgbClr val="2B4F60"/>
                </a:solidFill>
                <a:latin typeface="Calibri"/>
                <a:cs typeface="Calibri"/>
              </a:rPr>
              <a:t>trễ</a:t>
            </a:r>
            <a:r>
              <a:rPr lang="en-VN" sz="1200" b="1">
                <a:solidFill>
                  <a:srgbClr val="2B4F60"/>
                </a:solidFill>
                <a:latin typeface="Calibri"/>
                <a:cs typeface="Calibri"/>
              </a:rPr>
              <a:t> (lag)</a:t>
            </a:r>
            <a:endParaRPr lang="en-US" sz="1200" b="1" dirty="0">
              <a:solidFill>
                <a:srgbClr val="2B4F60"/>
              </a:solidFill>
              <a:latin typeface="Calibri"/>
              <a:cs typeface="Calibri"/>
            </a:endParaRPr>
          </a:p>
        </p:txBody>
      </p:sp>
      <p:pic>
        <p:nvPicPr>
          <p:cNvPr id="4" name="Picture 12">
            <a:extLst>
              <a:ext uri="{FF2B5EF4-FFF2-40B4-BE49-F238E27FC236}">
                <a16:creationId xmlns:a16="http://schemas.microsoft.com/office/drawing/2014/main" id="{A5884E1B-4C40-1B34-1388-1C06B9BE7096}"/>
              </a:ext>
            </a:extLst>
          </p:cNvPr>
          <p:cNvPicPr>
            <a:picLocks noChangeAspect="1"/>
          </p:cNvPicPr>
          <p:nvPr/>
        </p:nvPicPr>
        <p:blipFill>
          <a:blip r:embed="rId4"/>
          <a:stretch>
            <a:fillRect/>
          </a:stretch>
        </p:blipFill>
        <p:spPr>
          <a:xfrm>
            <a:off x="443921" y="5511218"/>
            <a:ext cx="3860800" cy="436301"/>
          </a:xfrm>
          <a:prstGeom prst="rect">
            <a:avLst/>
          </a:prstGeom>
        </p:spPr>
      </p:pic>
      <p:sp>
        <p:nvSpPr>
          <p:cNvPr id="13" name="TextBox 12">
            <a:extLst>
              <a:ext uri="{FF2B5EF4-FFF2-40B4-BE49-F238E27FC236}">
                <a16:creationId xmlns:a16="http://schemas.microsoft.com/office/drawing/2014/main" id="{06598432-5910-B7F3-BDB0-3075DF666E14}"/>
              </a:ext>
            </a:extLst>
          </p:cNvPr>
          <p:cNvSpPr txBox="1"/>
          <p:nvPr/>
        </p:nvSpPr>
        <p:spPr>
          <a:xfrm>
            <a:off x="435809" y="7248637"/>
            <a:ext cx="363445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cs typeface="Calibri"/>
              </a:rPr>
              <a:t>Tối ưu giá trị của tiêu chuẩn AIC thu được độ trễ tối ưu lag=3</a:t>
            </a:r>
          </a:p>
        </p:txBody>
      </p:sp>
      <p:sp>
        <p:nvSpPr>
          <p:cNvPr id="30" name="TextBox 29">
            <a:extLst>
              <a:ext uri="{FF2B5EF4-FFF2-40B4-BE49-F238E27FC236}">
                <a16:creationId xmlns:a16="http://schemas.microsoft.com/office/drawing/2014/main" id="{875D7640-153B-C662-8B53-7D6649CC2D2E}"/>
              </a:ext>
            </a:extLst>
          </p:cNvPr>
          <p:cNvSpPr txBox="1"/>
          <p:nvPr/>
        </p:nvSpPr>
        <p:spPr>
          <a:xfrm>
            <a:off x="346057" y="7495263"/>
            <a:ext cx="3423561" cy="276999"/>
          </a:xfrm>
          <a:prstGeom prst="rect">
            <a:avLst/>
          </a:prstGeom>
          <a:noFill/>
        </p:spPr>
        <p:txBody>
          <a:bodyPr wrap="square" lIns="91440" tIns="45720" rIns="91440" bIns="45720" rtlCol="0" anchor="t">
            <a:spAutoFit/>
          </a:bodyPr>
          <a:lstStyle/>
          <a:p>
            <a:r>
              <a:rPr lang="en-US" sz="1200" b="1" dirty="0">
                <a:solidFill>
                  <a:srgbClr val="2B4F60"/>
                </a:solidFill>
                <a:latin typeface="Calibri"/>
                <a:cs typeface="Calibri"/>
              </a:rPr>
              <a:t>Kiểm định nhân quả Granger</a:t>
            </a:r>
          </a:p>
        </p:txBody>
      </p:sp>
      <p:sp>
        <p:nvSpPr>
          <p:cNvPr id="31" name="TextBox 30">
            <a:extLst>
              <a:ext uri="{FF2B5EF4-FFF2-40B4-BE49-F238E27FC236}">
                <a16:creationId xmlns:a16="http://schemas.microsoft.com/office/drawing/2014/main" id="{DCB07DB2-2C8D-1EB2-EA10-C1A8681CC1CE}"/>
              </a:ext>
            </a:extLst>
          </p:cNvPr>
          <p:cNvSpPr txBox="1"/>
          <p:nvPr/>
        </p:nvSpPr>
        <p:spPr>
          <a:xfrm>
            <a:off x="-526927" y="8637338"/>
            <a:ext cx="363445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dirty="0">
              <a:cs typeface="Calibri"/>
            </a:endParaRPr>
          </a:p>
        </p:txBody>
      </p:sp>
      <p:pic>
        <p:nvPicPr>
          <p:cNvPr id="17" name="Picture 16">
            <a:extLst>
              <a:ext uri="{FF2B5EF4-FFF2-40B4-BE49-F238E27FC236}">
                <a16:creationId xmlns:a16="http://schemas.microsoft.com/office/drawing/2014/main" id="{3EEFCED8-D7FC-5E82-AFCE-8F87BD5E0016}"/>
              </a:ext>
            </a:extLst>
          </p:cNvPr>
          <p:cNvPicPr>
            <a:picLocks noChangeAspect="1"/>
          </p:cNvPicPr>
          <p:nvPr/>
        </p:nvPicPr>
        <p:blipFill>
          <a:blip r:embed="rId5"/>
          <a:stretch>
            <a:fillRect/>
          </a:stretch>
        </p:blipFill>
        <p:spPr>
          <a:xfrm>
            <a:off x="2363062" y="7740562"/>
            <a:ext cx="1904941" cy="447579"/>
          </a:xfrm>
          <a:prstGeom prst="rect">
            <a:avLst/>
          </a:prstGeom>
        </p:spPr>
      </p:pic>
      <p:sp>
        <p:nvSpPr>
          <p:cNvPr id="19" name="TextBox 18">
            <a:extLst>
              <a:ext uri="{FF2B5EF4-FFF2-40B4-BE49-F238E27FC236}">
                <a16:creationId xmlns:a16="http://schemas.microsoft.com/office/drawing/2014/main" id="{3AE687D1-A2F7-EDA0-D1FF-8403A1D4213A}"/>
              </a:ext>
            </a:extLst>
          </p:cNvPr>
          <p:cNvSpPr txBox="1"/>
          <p:nvPr/>
        </p:nvSpPr>
        <p:spPr>
          <a:xfrm>
            <a:off x="2525954" y="8172561"/>
            <a:ext cx="1695998" cy="215444"/>
          </a:xfrm>
          <a:prstGeom prst="rect">
            <a:avLst/>
          </a:prstGeom>
          <a:noFill/>
        </p:spPr>
        <p:txBody>
          <a:bodyPr wrap="square" rtlCol="0">
            <a:spAutoFit/>
          </a:bodyPr>
          <a:lstStyle/>
          <a:p>
            <a:r>
              <a:rPr lang="en-VN" sz="800" i="1" dirty="0"/>
              <a:t>Bảng 1. Granger Causation Matrix</a:t>
            </a:r>
          </a:p>
        </p:txBody>
      </p:sp>
      <p:sp>
        <p:nvSpPr>
          <p:cNvPr id="23" name="TextBox 22">
            <a:extLst>
              <a:ext uri="{FF2B5EF4-FFF2-40B4-BE49-F238E27FC236}">
                <a16:creationId xmlns:a16="http://schemas.microsoft.com/office/drawing/2014/main" id="{58D8783D-167E-9AD1-C2A4-01FB8E41D568}"/>
              </a:ext>
            </a:extLst>
          </p:cNvPr>
          <p:cNvSpPr txBox="1"/>
          <p:nvPr/>
        </p:nvSpPr>
        <p:spPr>
          <a:xfrm>
            <a:off x="453961" y="7655977"/>
            <a:ext cx="1939743" cy="769441"/>
          </a:xfrm>
          <a:prstGeom prst="rect">
            <a:avLst/>
          </a:prstGeom>
          <a:noFill/>
        </p:spPr>
        <p:txBody>
          <a:bodyPr wrap="square" rtlCol="0">
            <a:spAutoFit/>
          </a:bodyPr>
          <a:lstStyle/>
          <a:p>
            <a:pPr algn="just"/>
            <a:r>
              <a:rPr lang="en-VN" sz="1100"/>
              <a:t>Granger Causality Test cho kết quả cả 2 biến counts và speed có mối tương quan với nhau dựa vào p-value &lt; 0.05 </a:t>
            </a:r>
          </a:p>
        </p:txBody>
      </p:sp>
      <p:sp>
        <p:nvSpPr>
          <p:cNvPr id="33" name="TextBox 32">
            <a:extLst>
              <a:ext uri="{FF2B5EF4-FFF2-40B4-BE49-F238E27FC236}">
                <a16:creationId xmlns:a16="http://schemas.microsoft.com/office/drawing/2014/main" id="{DC2B7219-9B2F-9824-73E9-A4F0D5225A55}"/>
              </a:ext>
            </a:extLst>
          </p:cNvPr>
          <p:cNvSpPr txBox="1"/>
          <p:nvPr/>
        </p:nvSpPr>
        <p:spPr>
          <a:xfrm>
            <a:off x="352424" y="8333502"/>
            <a:ext cx="3423561" cy="276999"/>
          </a:xfrm>
          <a:prstGeom prst="rect">
            <a:avLst/>
          </a:prstGeom>
          <a:noFill/>
        </p:spPr>
        <p:txBody>
          <a:bodyPr wrap="square" lIns="91440" tIns="45720" rIns="91440" bIns="45720" rtlCol="0" anchor="t">
            <a:spAutoFit/>
          </a:bodyPr>
          <a:lstStyle/>
          <a:p>
            <a:r>
              <a:rPr lang="en-US" sz="1200" b="1" dirty="0">
                <a:solidFill>
                  <a:srgbClr val="2B4F60"/>
                </a:solidFill>
                <a:latin typeface="Calibri"/>
                <a:cs typeface="Calibri"/>
              </a:rPr>
              <a:t>Singular Spectrum Analysis</a:t>
            </a:r>
          </a:p>
        </p:txBody>
      </p:sp>
      <p:pic>
        <p:nvPicPr>
          <p:cNvPr id="32" name="Picture 31">
            <a:extLst>
              <a:ext uri="{FF2B5EF4-FFF2-40B4-BE49-F238E27FC236}">
                <a16:creationId xmlns:a16="http://schemas.microsoft.com/office/drawing/2014/main" id="{32D302DA-AEC6-1C11-E767-5FB9740986EC}"/>
              </a:ext>
            </a:extLst>
          </p:cNvPr>
          <p:cNvPicPr>
            <a:picLocks noChangeAspect="1"/>
          </p:cNvPicPr>
          <p:nvPr/>
        </p:nvPicPr>
        <p:blipFill>
          <a:blip r:embed="rId6"/>
          <a:stretch>
            <a:fillRect/>
          </a:stretch>
        </p:blipFill>
        <p:spPr>
          <a:xfrm>
            <a:off x="669595" y="8637482"/>
            <a:ext cx="1380961" cy="653012"/>
          </a:xfrm>
          <a:prstGeom prst="rect">
            <a:avLst/>
          </a:prstGeom>
        </p:spPr>
      </p:pic>
      <p:pic>
        <p:nvPicPr>
          <p:cNvPr id="34" name="Picture 33">
            <a:extLst>
              <a:ext uri="{FF2B5EF4-FFF2-40B4-BE49-F238E27FC236}">
                <a16:creationId xmlns:a16="http://schemas.microsoft.com/office/drawing/2014/main" id="{967B86C4-B1C8-31AC-321D-5FED1A3AC261}"/>
              </a:ext>
            </a:extLst>
          </p:cNvPr>
          <p:cNvPicPr>
            <a:picLocks noChangeAspect="1"/>
          </p:cNvPicPr>
          <p:nvPr/>
        </p:nvPicPr>
        <p:blipFill>
          <a:blip r:embed="rId7"/>
          <a:stretch>
            <a:fillRect/>
          </a:stretch>
        </p:blipFill>
        <p:spPr>
          <a:xfrm>
            <a:off x="2735875" y="8372425"/>
            <a:ext cx="1416069" cy="650726"/>
          </a:xfrm>
          <a:prstGeom prst="rect">
            <a:avLst/>
          </a:prstGeom>
        </p:spPr>
      </p:pic>
      <p:pic>
        <p:nvPicPr>
          <p:cNvPr id="35" name="Picture 34">
            <a:extLst>
              <a:ext uri="{FF2B5EF4-FFF2-40B4-BE49-F238E27FC236}">
                <a16:creationId xmlns:a16="http://schemas.microsoft.com/office/drawing/2014/main" id="{B1291B14-B765-9606-9C28-BA668508493C}"/>
              </a:ext>
            </a:extLst>
          </p:cNvPr>
          <p:cNvPicPr>
            <a:picLocks noChangeAspect="1"/>
          </p:cNvPicPr>
          <p:nvPr/>
        </p:nvPicPr>
        <p:blipFill>
          <a:blip r:embed="rId8"/>
          <a:stretch>
            <a:fillRect/>
          </a:stretch>
        </p:blipFill>
        <p:spPr>
          <a:xfrm>
            <a:off x="2735875" y="9031430"/>
            <a:ext cx="1421851" cy="646961"/>
          </a:xfrm>
          <a:prstGeom prst="rect">
            <a:avLst/>
          </a:prstGeom>
        </p:spPr>
      </p:pic>
      <p:cxnSp>
        <p:nvCxnSpPr>
          <p:cNvPr id="37" name="Straight Arrow Connector 36">
            <a:extLst>
              <a:ext uri="{FF2B5EF4-FFF2-40B4-BE49-F238E27FC236}">
                <a16:creationId xmlns:a16="http://schemas.microsoft.com/office/drawing/2014/main" id="{EB7DEF3D-976F-AAF1-8455-8992775091DD}"/>
              </a:ext>
            </a:extLst>
          </p:cNvPr>
          <p:cNvCxnSpPr/>
          <p:nvPr/>
        </p:nvCxnSpPr>
        <p:spPr>
          <a:xfrm flipV="1">
            <a:off x="2131920" y="8736135"/>
            <a:ext cx="472585" cy="304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E07E48E-D9FA-71C6-5BAB-9EB1DC0EA876}"/>
              </a:ext>
            </a:extLst>
          </p:cNvPr>
          <p:cNvCxnSpPr/>
          <p:nvPr/>
        </p:nvCxnSpPr>
        <p:spPr>
          <a:xfrm>
            <a:off x="2131920" y="9053217"/>
            <a:ext cx="441228" cy="326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93B9FF6-DC36-88E1-B9FB-05D05D95658D}"/>
              </a:ext>
            </a:extLst>
          </p:cNvPr>
          <p:cNvSpPr txBox="1"/>
          <p:nvPr/>
        </p:nvSpPr>
        <p:spPr>
          <a:xfrm>
            <a:off x="461545" y="9607640"/>
            <a:ext cx="3733579" cy="215444"/>
          </a:xfrm>
          <a:prstGeom prst="rect">
            <a:avLst/>
          </a:prstGeom>
          <a:noFill/>
        </p:spPr>
        <p:txBody>
          <a:bodyPr wrap="square" rtlCol="0">
            <a:spAutoFit/>
          </a:bodyPr>
          <a:lstStyle/>
          <a:p>
            <a:pPr algn="just"/>
            <a:r>
              <a:rPr lang="en-VN" sz="800" i="1" dirty="0"/>
              <a:t>Hình 2. Phân tách chuỗi dữ liệu ban đầu thành 2 yếu tố thành phần là </a:t>
            </a:r>
            <a:r>
              <a:rPr lang="en-VN" sz="800" b="1" i="1" dirty="0"/>
              <a:t>trend</a:t>
            </a:r>
            <a:r>
              <a:rPr lang="en-VN" sz="800" i="1" dirty="0"/>
              <a:t> và </a:t>
            </a:r>
            <a:r>
              <a:rPr lang="en-VN" sz="800" b="1" i="1" dirty="0"/>
              <a:t>noise</a:t>
            </a:r>
          </a:p>
        </p:txBody>
      </p:sp>
      <p:sp>
        <p:nvSpPr>
          <p:cNvPr id="43" name="TextBox 42">
            <a:extLst>
              <a:ext uri="{FF2B5EF4-FFF2-40B4-BE49-F238E27FC236}">
                <a16:creationId xmlns:a16="http://schemas.microsoft.com/office/drawing/2014/main" id="{28E118BE-DE36-01F5-D7F4-32F29E689DA7}"/>
              </a:ext>
            </a:extLst>
          </p:cNvPr>
          <p:cNvSpPr txBox="1"/>
          <p:nvPr/>
        </p:nvSpPr>
        <p:spPr>
          <a:xfrm>
            <a:off x="4682488" y="2196371"/>
            <a:ext cx="2889887" cy="276999"/>
          </a:xfrm>
          <a:prstGeom prst="rect">
            <a:avLst/>
          </a:prstGeom>
          <a:noFill/>
        </p:spPr>
        <p:txBody>
          <a:bodyPr wrap="square" lIns="91440" tIns="45720" rIns="91440" bIns="45720" rtlCol="0" anchor="t">
            <a:spAutoFit/>
          </a:bodyPr>
          <a:lstStyle/>
          <a:p>
            <a:r>
              <a:rPr lang="en-VN" sz="1200" b="1">
                <a:solidFill>
                  <a:srgbClr val="2B4F60"/>
                </a:solidFill>
                <a:latin typeface="Calibri"/>
                <a:cs typeface="Calibri"/>
              </a:rPr>
              <a:t>Vector Autoregressive Model (VAR)</a:t>
            </a:r>
            <a:endParaRPr lang="en-US" sz="1200" b="1" dirty="0">
              <a:solidFill>
                <a:srgbClr val="2B4F60"/>
              </a:solidFill>
              <a:latin typeface="Calibri"/>
              <a:cs typeface="Calibri"/>
            </a:endParaRPr>
          </a:p>
        </p:txBody>
      </p:sp>
      <p:sp>
        <p:nvSpPr>
          <p:cNvPr id="45" name="TextBox 44">
            <a:extLst>
              <a:ext uri="{FF2B5EF4-FFF2-40B4-BE49-F238E27FC236}">
                <a16:creationId xmlns:a16="http://schemas.microsoft.com/office/drawing/2014/main" id="{59B1EF63-E9FB-998E-86BA-C4D648E2C0FA}"/>
              </a:ext>
            </a:extLst>
          </p:cNvPr>
          <p:cNvSpPr txBox="1"/>
          <p:nvPr/>
        </p:nvSpPr>
        <p:spPr>
          <a:xfrm>
            <a:off x="4639623" y="3029461"/>
            <a:ext cx="2889887" cy="276999"/>
          </a:xfrm>
          <a:prstGeom prst="rect">
            <a:avLst/>
          </a:prstGeom>
          <a:noFill/>
        </p:spPr>
        <p:txBody>
          <a:bodyPr wrap="square" lIns="91440" tIns="45720" rIns="91440" bIns="45720" rtlCol="0" anchor="t">
            <a:spAutoFit/>
          </a:bodyPr>
          <a:lstStyle/>
          <a:p>
            <a:r>
              <a:rPr lang="en-VN" sz="1200" b="1">
                <a:solidFill>
                  <a:srgbClr val="2B4F60"/>
                </a:solidFill>
                <a:latin typeface="Calibri"/>
                <a:cs typeface="Calibri"/>
              </a:rPr>
              <a:t>LightGBM</a:t>
            </a:r>
            <a:endParaRPr lang="en-US" sz="1200" b="1" dirty="0">
              <a:solidFill>
                <a:srgbClr val="2B4F60"/>
              </a:solidFill>
              <a:latin typeface="Calibri"/>
              <a:cs typeface="Calibri"/>
            </a:endParaRPr>
          </a:p>
        </p:txBody>
      </p:sp>
      <p:sp>
        <p:nvSpPr>
          <p:cNvPr id="46" name="TextBox 45">
            <a:extLst>
              <a:ext uri="{FF2B5EF4-FFF2-40B4-BE49-F238E27FC236}">
                <a16:creationId xmlns:a16="http://schemas.microsoft.com/office/drawing/2014/main" id="{F421C8CD-50BA-4869-C1A1-5F2FAD7996C8}"/>
              </a:ext>
            </a:extLst>
          </p:cNvPr>
          <p:cNvSpPr txBox="1"/>
          <p:nvPr/>
        </p:nvSpPr>
        <p:spPr>
          <a:xfrm>
            <a:off x="4639623" y="3764856"/>
            <a:ext cx="2889887" cy="276999"/>
          </a:xfrm>
          <a:prstGeom prst="rect">
            <a:avLst/>
          </a:prstGeom>
          <a:noFill/>
        </p:spPr>
        <p:txBody>
          <a:bodyPr wrap="square" lIns="91440" tIns="45720" rIns="91440" bIns="45720" rtlCol="0" anchor="t">
            <a:spAutoFit/>
          </a:bodyPr>
          <a:lstStyle/>
          <a:p>
            <a:r>
              <a:rPr lang="en-VN" sz="1200" b="1">
                <a:solidFill>
                  <a:srgbClr val="2B4F60"/>
                </a:solidFill>
                <a:latin typeface="Calibri"/>
                <a:cs typeface="Calibri"/>
              </a:rPr>
              <a:t>Long short-term memory (LSTM)</a:t>
            </a:r>
            <a:endParaRPr lang="en-US" sz="1200" b="1" dirty="0">
              <a:solidFill>
                <a:srgbClr val="2B4F60"/>
              </a:solidFill>
              <a:latin typeface="Calibri"/>
              <a:cs typeface="Calibri"/>
            </a:endParaRPr>
          </a:p>
        </p:txBody>
      </p:sp>
      <p:pic>
        <p:nvPicPr>
          <p:cNvPr id="47" name="Picture 46">
            <a:extLst>
              <a:ext uri="{FF2B5EF4-FFF2-40B4-BE49-F238E27FC236}">
                <a16:creationId xmlns:a16="http://schemas.microsoft.com/office/drawing/2014/main" id="{AEB6DF53-7C0D-A678-F70E-A722980EE515}"/>
              </a:ext>
            </a:extLst>
          </p:cNvPr>
          <p:cNvPicPr>
            <a:picLocks noChangeAspect="1"/>
          </p:cNvPicPr>
          <p:nvPr/>
        </p:nvPicPr>
        <p:blipFill>
          <a:blip r:embed="rId9"/>
          <a:stretch>
            <a:fillRect/>
          </a:stretch>
        </p:blipFill>
        <p:spPr>
          <a:xfrm>
            <a:off x="4749805" y="4380629"/>
            <a:ext cx="1587303" cy="658399"/>
          </a:xfrm>
          <a:prstGeom prst="rect">
            <a:avLst/>
          </a:prstGeom>
        </p:spPr>
      </p:pic>
      <p:pic>
        <p:nvPicPr>
          <p:cNvPr id="48" name="Picture 47">
            <a:extLst>
              <a:ext uri="{FF2B5EF4-FFF2-40B4-BE49-F238E27FC236}">
                <a16:creationId xmlns:a16="http://schemas.microsoft.com/office/drawing/2014/main" id="{10CC78D4-03FE-1C5D-34B0-FC9B30BA72FA}"/>
              </a:ext>
            </a:extLst>
          </p:cNvPr>
          <p:cNvPicPr>
            <a:picLocks noChangeAspect="1"/>
          </p:cNvPicPr>
          <p:nvPr/>
        </p:nvPicPr>
        <p:blipFill>
          <a:blip r:embed="rId10"/>
          <a:stretch>
            <a:fillRect/>
          </a:stretch>
        </p:blipFill>
        <p:spPr>
          <a:xfrm>
            <a:off x="6337108" y="4052260"/>
            <a:ext cx="1997493" cy="1349525"/>
          </a:xfrm>
          <a:prstGeom prst="rect">
            <a:avLst/>
          </a:prstGeom>
        </p:spPr>
      </p:pic>
      <p:sp>
        <p:nvSpPr>
          <p:cNvPr id="49" name="TextBox 48">
            <a:extLst>
              <a:ext uri="{FF2B5EF4-FFF2-40B4-BE49-F238E27FC236}">
                <a16:creationId xmlns:a16="http://schemas.microsoft.com/office/drawing/2014/main" id="{2696A5A5-18D8-5708-F62D-A710428720DE}"/>
              </a:ext>
            </a:extLst>
          </p:cNvPr>
          <p:cNvSpPr txBox="1"/>
          <p:nvPr/>
        </p:nvSpPr>
        <p:spPr>
          <a:xfrm>
            <a:off x="4639623" y="5616138"/>
            <a:ext cx="2889887" cy="276999"/>
          </a:xfrm>
          <a:prstGeom prst="rect">
            <a:avLst/>
          </a:prstGeom>
          <a:noFill/>
        </p:spPr>
        <p:txBody>
          <a:bodyPr wrap="square" lIns="91440" tIns="45720" rIns="91440" bIns="45720" rtlCol="0" anchor="t">
            <a:spAutoFit/>
          </a:bodyPr>
          <a:lstStyle/>
          <a:p>
            <a:r>
              <a:rPr lang="en-VN" sz="1200" b="1">
                <a:solidFill>
                  <a:srgbClr val="2B4F60"/>
                </a:solidFill>
                <a:latin typeface="Calibri"/>
                <a:cs typeface="Calibri"/>
              </a:rPr>
              <a:t>Combine LSTM with SSA</a:t>
            </a:r>
            <a:endParaRPr lang="en-US" sz="1200" b="1" dirty="0">
              <a:solidFill>
                <a:srgbClr val="2B4F60"/>
              </a:solidFill>
              <a:latin typeface="Calibri"/>
              <a:cs typeface="Calibri"/>
            </a:endParaRPr>
          </a:p>
        </p:txBody>
      </p:sp>
      <p:pic>
        <p:nvPicPr>
          <p:cNvPr id="50" name="Picture 49">
            <a:extLst>
              <a:ext uri="{FF2B5EF4-FFF2-40B4-BE49-F238E27FC236}">
                <a16:creationId xmlns:a16="http://schemas.microsoft.com/office/drawing/2014/main" id="{CC0B9CD1-5C72-31F1-673D-793CAD6A0155}"/>
              </a:ext>
            </a:extLst>
          </p:cNvPr>
          <p:cNvPicPr>
            <a:picLocks noChangeAspect="1"/>
          </p:cNvPicPr>
          <p:nvPr/>
        </p:nvPicPr>
        <p:blipFill>
          <a:blip r:embed="rId11"/>
          <a:stretch>
            <a:fillRect/>
          </a:stretch>
        </p:blipFill>
        <p:spPr>
          <a:xfrm>
            <a:off x="6279897" y="5511218"/>
            <a:ext cx="2499228" cy="4076206"/>
          </a:xfrm>
          <a:prstGeom prst="rect">
            <a:avLst/>
          </a:prstGeom>
        </p:spPr>
      </p:pic>
      <p:sp>
        <p:nvSpPr>
          <p:cNvPr id="51" name="TextBox 50">
            <a:extLst>
              <a:ext uri="{FF2B5EF4-FFF2-40B4-BE49-F238E27FC236}">
                <a16:creationId xmlns:a16="http://schemas.microsoft.com/office/drawing/2014/main" id="{02EECC83-A83A-0A0C-46DC-173B3CB84E73}"/>
              </a:ext>
            </a:extLst>
          </p:cNvPr>
          <p:cNvSpPr txBox="1"/>
          <p:nvPr/>
        </p:nvSpPr>
        <p:spPr>
          <a:xfrm>
            <a:off x="4691288" y="5873975"/>
            <a:ext cx="1688655" cy="3139321"/>
          </a:xfrm>
          <a:prstGeom prst="rect">
            <a:avLst/>
          </a:prstGeom>
          <a:noFill/>
        </p:spPr>
        <p:txBody>
          <a:bodyPr wrap="square" rtlCol="0">
            <a:spAutoFit/>
          </a:bodyPr>
          <a:lstStyle/>
          <a:p>
            <a:pPr algn="just"/>
            <a:r>
              <a:rPr lang="vi-VN" sz="1100" b="1" dirty="0">
                <a:latin typeface="Calibri" panose="020F0502020204030204" pitchFamily="34" charset="0"/>
                <a:cs typeface="Calibri" panose="020F0502020204030204" pitchFamily="34" charset="0"/>
              </a:rPr>
              <a:t>Stage 1. </a:t>
            </a:r>
            <a:r>
              <a:rPr lang="vi-VN" sz="1100" dirty="0">
                <a:latin typeface="Calibri" panose="020F0502020204030204" pitchFamily="34" charset="0"/>
                <a:cs typeface="Calibri" panose="020F0502020204030204" pitchFamily="34" charset="0"/>
              </a:rPr>
              <a:t>Phân tách theo phương pháp đơn phổ (SSA) từ chuỗi dữ liệu thời gian ban đầu thành 2 yếu tố thành phần là xu hướng (trend) và phần nhiễu (noise). </a:t>
            </a:r>
          </a:p>
          <a:p>
            <a:pPr algn="just"/>
            <a:endParaRPr lang="vi-VN" sz="1100" dirty="0">
              <a:latin typeface="Calibri" panose="020F0502020204030204" pitchFamily="34" charset="0"/>
              <a:cs typeface="Calibri" panose="020F0502020204030204" pitchFamily="34" charset="0"/>
            </a:endParaRPr>
          </a:p>
          <a:p>
            <a:pPr algn="just"/>
            <a:r>
              <a:rPr lang="vi-VN" sz="1100" b="1" dirty="0">
                <a:latin typeface="Calibri" panose="020F0502020204030204" pitchFamily="34" charset="0"/>
                <a:cs typeface="Calibri" panose="020F0502020204030204" pitchFamily="34" charset="0"/>
              </a:rPr>
              <a:t>Stage 2. </a:t>
            </a:r>
            <a:r>
              <a:rPr lang="vi-VN" sz="1100" dirty="0">
                <a:latin typeface="Calibri" panose="020F0502020204030204" pitchFamily="34" charset="0"/>
                <a:cs typeface="Calibri" panose="020F0502020204030204" pitchFamily="34" charset="0"/>
              </a:rPr>
              <a:t>Tái cấu tạo chuỗi thời gian sau khi loại bổ phần nhiễu (noise). </a:t>
            </a:r>
          </a:p>
          <a:p>
            <a:pPr algn="just"/>
            <a:endParaRPr lang="vi-VN" sz="1100" dirty="0">
              <a:latin typeface="Calibri" panose="020F0502020204030204" pitchFamily="34" charset="0"/>
              <a:cs typeface="Calibri" panose="020F0502020204030204" pitchFamily="34" charset="0"/>
            </a:endParaRPr>
          </a:p>
          <a:p>
            <a:pPr algn="just"/>
            <a:r>
              <a:rPr lang="vi-VN" sz="1100" b="1" dirty="0">
                <a:latin typeface="Calibri" panose="020F0502020204030204" pitchFamily="34" charset="0"/>
                <a:cs typeface="Calibri" panose="020F0502020204030204" pitchFamily="34" charset="0"/>
              </a:rPr>
              <a:t>Stage 3. </a:t>
            </a:r>
            <a:r>
              <a:rPr lang="vi-VN" sz="1100" dirty="0">
                <a:latin typeface="Calibri" panose="020F0502020204030204" pitchFamily="34" charset="0"/>
                <a:cs typeface="Calibri" panose="020F0502020204030204" pitchFamily="34" charset="0"/>
              </a:rPr>
              <a:t>Sử dụng mô hình đự đoán LSTM, dựa vào hàm tự tương quan một phần PACF (Partial autocorrelation function) để xác định đỗ trễ.</a:t>
            </a:r>
            <a:endParaRPr lang="en-VN" sz="1100" dirty="0">
              <a:latin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0D6E2580-C0D4-411D-45EE-E9726CB353FC}"/>
              </a:ext>
            </a:extLst>
          </p:cNvPr>
          <p:cNvSpPr txBox="1"/>
          <p:nvPr/>
        </p:nvSpPr>
        <p:spPr>
          <a:xfrm>
            <a:off x="9159426" y="2207495"/>
            <a:ext cx="2889887" cy="276999"/>
          </a:xfrm>
          <a:prstGeom prst="rect">
            <a:avLst/>
          </a:prstGeom>
          <a:noFill/>
        </p:spPr>
        <p:txBody>
          <a:bodyPr wrap="square" lIns="91440" tIns="45720" rIns="91440" bIns="45720" rtlCol="0" anchor="t">
            <a:spAutoFit/>
          </a:bodyPr>
          <a:lstStyle/>
          <a:p>
            <a:r>
              <a:rPr lang="en-VN" sz="1200" b="1">
                <a:solidFill>
                  <a:srgbClr val="2B4F60"/>
                </a:solidFill>
                <a:latin typeface="Calibri"/>
                <a:cs typeface="Calibri"/>
              </a:rPr>
              <a:t>Performance Metrics</a:t>
            </a:r>
            <a:endParaRPr lang="en-US" sz="1200" b="1" dirty="0">
              <a:solidFill>
                <a:srgbClr val="2B4F60"/>
              </a:solidFill>
              <a:latin typeface="Calibri"/>
              <a:cs typeface="Calibri"/>
            </a:endParaRPr>
          </a:p>
        </p:txBody>
      </p:sp>
      <p:pic>
        <p:nvPicPr>
          <p:cNvPr id="54" name="Picture 53">
            <a:extLst>
              <a:ext uri="{FF2B5EF4-FFF2-40B4-BE49-F238E27FC236}">
                <a16:creationId xmlns:a16="http://schemas.microsoft.com/office/drawing/2014/main" id="{45CCA3CC-624F-074B-C459-FC23B256F6A1}"/>
              </a:ext>
            </a:extLst>
          </p:cNvPr>
          <p:cNvPicPr>
            <a:picLocks noChangeAspect="1"/>
          </p:cNvPicPr>
          <p:nvPr/>
        </p:nvPicPr>
        <p:blipFill>
          <a:blip r:embed="rId12"/>
          <a:stretch>
            <a:fillRect/>
          </a:stretch>
        </p:blipFill>
        <p:spPr>
          <a:xfrm>
            <a:off x="9342314" y="2684856"/>
            <a:ext cx="1521576" cy="1080000"/>
          </a:xfrm>
          <a:prstGeom prst="rect">
            <a:avLst/>
          </a:prstGeom>
        </p:spPr>
      </p:pic>
      <p:sp>
        <p:nvSpPr>
          <p:cNvPr id="55" name="TextBox 54">
            <a:extLst>
              <a:ext uri="{FF2B5EF4-FFF2-40B4-BE49-F238E27FC236}">
                <a16:creationId xmlns:a16="http://schemas.microsoft.com/office/drawing/2014/main" id="{C8FB18D9-26A7-00F7-5E47-1BE914C7FE3B}"/>
              </a:ext>
            </a:extLst>
          </p:cNvPr>
          <p:cNvSpPr txBox="1"/>
          <p:nvPr/>
        </p:nvSpPr>
        <p:spPr>
          <a:xfrm>
            <a:off x="9159426" y="2453870"/>
            <a:ext cx="3933642" cy="261610"/>
          </a:xfrm>
          <a:prstGeom prst="rect">
            <a:avLst/>
          </a:prstGeom>
          <a:noFill/>
        </p:spPr>
        <p:txBody>
          <a:bodyPr wrap="square" lIns="91440" tIns="45720" rIns="91440" bIns="45720" rtlCol="0" anchor="t">
            <a:spAutoFit/>
          </a:bodyPr>
          <a:lstStyle/>
          <a:p>
            <a:pPr algn="just"/>
            <a:r>
              <a:rPr lang="vi-VN" sz="1100">
                <a:latin typeface="Calibri"/>
                <a:cs typeface="Calibri"/>
              </a:rPr>
              <a:t>Spatio-Temporal Prediction.     Exceedance Probability Prediction</a:t>
            </a:r>
            <a:endParaRPr lang="vi-VN" sz="1100">
              <a:latin typeface="Calibri" panose="020F0502020204030204" pitchFamily="34" charset="0"/>
              <a:cs typeface="Calibri" panose="020F0502020204030204" pitchFamily="34" charset="0"/>
            </a:endParaRPr>
          </a:p>
        </p:txBody>
      </p:sp>
      <p:pic>
        <p:nvPicPr>
          <p:cNvPr id="56" name="Picture 55">
            <a:extLst>
              <a:ext uri="{FF2B5EF4-FFF2-40B4-BE49-F238E27FC236}">
                <a16:creationId xmlns:a16="http://schemas.microsoft.com/office/drawing/2014/main" id="{984903CA-DEFB-B6CE-459E-9E34D4275526}"/>
              </a:ext>
            </a:extLst>
          </p:cNvPr>
          <p:cNvPicPr>
            <a:picLocks noChangeAspect="1"/>
          </p:cNvPicPr>
          <p:nvPr/>
        </p:nvPicPr>
        <p:blipFill>
          <a:blip r:embed="rId13"/>
          <a:stretch>
            <a:fillRect/>
          </a:stretch>
        </p:blipFill>
        <p:spPr>
          <a:xfrm>
            <a:off x="11979374" y="2784404"/>
            <a:ext cx="1094423" cy="544462"/>
          </a:xfrm>
          <a:prstGeom prst="rect">
            <a:avLst/>
          </a:prstGeom>
        </p:spPr>
      </p:pic>
      <p:pic>
        <p:nvPicPr>
          <p:cNvPr id="57" name="Picture 56">
            <a:extLst>
              <a:ext uri="{FF2B5EF4-FFF2-40B4-BE49-F238E27FC236}">
                <a16:creationId xmlns:a16="http://schemas.microsoft.com/office/drawing/2014/main" id="{F3D2C411-F3BE-6E18-7989-60598DDB5135}"/>
              </a:ext>
            </a:extLst>
          </p:cNvPr>
          <p:cNvPicPr>
            <a:picLocks noChangeAspect="1"/>
          </p:cNvPicPr>
          <p:nvPr/>
        </p:nvPicPr>
        <p:blipFill>
          <a:blip r:embed="rId14"/>
          <a:stretch>
            <a:fillRect/>
          </a:stretch>
        </p:blipFill>
        <p:spPr>
          <a:xfrm>
            <a:off x="11046778" y="3553024"/>
            <a:ext cx="1446047" cy="330370"/>
          </a:xfrm>
          <a:prstGeom prst="rect">
            <a:avLst/>
          </a:prstGeom>
        </p:spPr>
      </p:pic>
      <p:pic>
        <p:nvPicPr>
          <p:cNvPr id="58" name="Picture 57">
            <a:extLst>
              <a:ext uri="{FF2B5EF4-FFF2-40B4-BE49-F238E27FC236}">
                <a16:creationId xmlns:a16="http://schemas.microsoft.com/office/drawing/2014/main" id="{78A2811A-EAC3-EB56-EF68-93FE9FEF3A28}"/>
              </a:ext>
            </a:extLst>
          </p:cNvPr>
          <p:cNvPicPr>
            <a:picLocks noChangeAspect="1"/>
          </p:cNvPicPr>
          <p:nvPr/>
        </p:nvPicPr>
        <p:blipFill>
          <a:blip r:embed="rId15"/>
          <a:stretch>
            <a:fillRect/>
          </a:stretch>
        </p:blipFill>
        <p:spPr>
          <a:xfrm>
            <a:off x="10888861" y="2689792"/>
            <a:ext cx="1129086" cy="823119"/>
          </a:xfrm>
          <a:prstGeom prst="rect">
            <a:avLst/>
          </a:prstGeom>
        </p:spPr>
      </p:pic>
      <p:pic>
        <p:nvPicPr>
          <p:cNvPr id="59" name="Picture 58">
            <a:extLst>
              <a:ext uri="{FF2B5EF4-FFF2-40B4-BE49-F238E27FC236}">
                <a16:creationId xmlns:a16="http://schemas.microsoft.com/office/drawing/2014/main" id="{0EFB3158-9867-E746-5BDF-5A27058A51C0}"/>
              </a:ext>
            </a:extLst>
          </p:cNvPr>
          <p:cNvPicPr>
            <a:picLocks noChangeAspect="1"/>
          </p:cNvPicPr>
          <p:nvPr/>
        </p:nvPicPr>
        <p:blipFill>
          <a:blip r:embed="rId16"/>
          <a:stretch>
            <a:fillRect/>
          </a:stretch>
        </p:blipFill>
        <p:spPr>
          <a:xfrm>
            <a:off x="9095814" y="3919971"/>
            <a:ext cx="3933643" cy="801858"/>
          </a:xfrm>
          <a:prstGeom prst="rect">
            <a:avLst/>
          </a:prstGeom>
        </p:spPr>
      </p:pic>
      <p:sp>
        <p:nvSpPr>
          <p:cNvPr id="60" name="TextBox 59">
            <a:extLst>
              <a:ext uri="{FF2B5EF4-FFF2-40B4-BE49-F238E27FC236}">
                <a16:creationId xmlns:a16="http://schemas.microsoft.com/office/drawing/2014/main" id="{8FF71EDA-2636-C211-E9DF-4D7BD2DDD2F7}"/>
              </a:ext>
            </a:extLst>
          </p:cNvPr>
          <p:cNvSpPr txBox="1"/>
          <p:nvPr/>
        </p:nvSpPr>
        <p:spPr>
          <a:xfrm>
            <a:off x="9128060" y="3745504"/>
            <a:ext cx="2889887" cy="276999"/>
          </a:xfrm>
          <a:prstGeom prst="rect">
            <a:avLst/>
          </a:prstGeom>
          <a:noFill/>
        </p:spPr>
        <p:txBody>
          <a:bodyPr wrap="square" lIns="91440" tIns="45720" rIns="91440" bIns="45720" rtlCol="0" anchor="t">
            <a:spAutoFit/>
          </a:bodyPr>
          <a:lstStyle/>
          <a:p>
            <a:r>
              <a:rPr lang="en-VN" sz="1200" b="1">
                <a:solidFill>
                  <a:srgbClr val="2B4F60"/>
                </a:solidFill>
                <a:latin typeface="Calibri"/>
                <a:cs typeface="Calibri"/>
              </a:rPr>
              <a:t>Results</a:t>
            </a:r>
            <a:endParaRPr lang="en-US" sz="1200" b="1" dirty="0">
              <a:solidFill>
                <a:srgbClr val="2B4F60"/>
              </a:solidFill>
              <a:latin typeface="Calibri"/>
              <a:cs typeface="Calibri"/>
            </a:endParaRPr>
          </a:p>
        </p:txBody>
      </p:sp>
      <p:pic>
        <p:nvPicPr>
          <p:cNvPr id="61" name="Picture 60">
            <a:extLst>
              <a:ext uri="{FF2B5EF4-FFF2-40B4-BE49-F238E27FC236}">
                <a16:creationId xmlns:a16="http://schemas.microsoft.com/office/drawing/2014/main" id="{91DE1FA5-CCBE-A3F0-C98B-308D7964DA5A}"/>
              </a:ext>
            </a:extLst>
          </p:cNvPr>
          <p:cNvPicPr>
            <a:picLocks noChangeAspect="1"/>
          </p:cNvPicPr>
          <p:nvPr/>
        </p:nvPicPr>
        <p:blipFill>
          <a:blip r:embed="rId17"/>
          <a:stretch>
            <a:fillRect/>
          </a:stretch>
        </p:blipFill>
        <p:spPr>
          <a:xfrm>
            <a:off x="10071460" y="4775478"/>
            <a:ext cx="1946487" cy="1304296"/>
          </a:xfrm>
          <a:prstGeom prst="rect">
            <a:avLst/>
          </a:prstGeom>
        </p:spPr>
      </p:pic>
      <p:pic>
        <p:nvPicPr>
          <p:cNvPr id="63" name="Picture 62">
            <a:extLst>
              <a:ext uri="{FF2B5EF4-FFF2-40B4-BE49-F238E27FC236}">
                <a16:creationId xmlns:a16="http://schemas.microsoft.com/office/drawing/2014/main" id="{A7F83123-2765-A24B-EAAB-37FE24CFDA60}"/>
              </a:ext>
            </a:extLst>
          </p:cNvPr>
          <p:cNvPicPr>
            <a:picLocks noChangeAspect="1"/>
          </p:cNvPicPr>
          <p:nvPr/>
        </p:nvPicPr>
        <p:blipFill>
          <a:blip r:embed="rId18"/>
          <a:stretch>
            <a:fillRect/>
          </a:stretch>
        </p:blipFill>
        <p:spPr>
          <a:xfrm>
            <a:off x="10279720" y="6909719"/>
            <a:ext cx="2644385" cy="1389621"/>
          </a:xfrm>
          <a:prstGeom prst="rect">
            <a:avLst/>
          </a:prstGeom>
        </p:spPr>
      </p:pic>
      <p:sp>
        <p:nvSpPr>
          <p:cNvPr id="64" name="TextBox 63">
            <a:extLst>
              <a:ext uri="{FF2B5EF4-FFF2-40B4-BE49-F238E27FC236}">
                <a16:creationId xmlns:a16="http://schemas.microsoft.com/office/drawing/2014/main" id="{3568CD1C-78AE-91C0-C87C-01DB6F8A54B5}"/>
              </a:ext>
            </a:extLst>
          </p:cNvPr>
          <p:cNvSpPr txBox="1"/>
          <p:nvPr/>
        </p:nvSpPr>
        <p:spPr>
          <a:xfrm>
            <a:off x="5513537" y="5390650"/>
            <a:ext cx="3525692" cy="215444"/>
          </a:xfrm>
          <a:prstGeom prst="rect">
            <a:avLst/>
          </a:prstGeom>
          <a:noFill/>
        </p:spPr>
        <p:txBody>
          <a:bodyPr wrap="square" rtlCol="0">
            <a:spAutoFit/>
          </a:bodyPr>
          <a:lstStyle/>
          <a:p>
            <a:r>
              <a:rPr lang="vi-VN" sz="800" i="1" dirty="0">
                <a:latin typeface="Calibri" panose="020F0502020204030204" pitchFamily="34" charset="0"/>
                <a:cs typeface="Calibri" panose="020F0502020204030204" pitchFamily="34" charset="0"/>
              </a:rPr>
              <a:t>Hình 3. Sơ đồ của mô hình dự báo LSTM cho nhiều biến</a:t>
            </a:r>
            <a:endParaRPr lang="en-VN" sz="800" i="1" dirty="0">
              <a:latin typeface="Calibri" panose="020F0502020204030204" pitchFamily="34" charset="0"/>
              <a:cs typeface="Calibri" panose="020F0502020204030204" pitchFamily="34" charset="0"/>
            </a:endParaRPr>
          </a:p>
        </p:txBody>
      </p:sp>
      <p:sp>
        <p:nvSpPr>
          <p:cNvPr id="65" name="TextBox 64">
            <a:extLst>
              <a:ext uri="{FF2B5EF4-FFF2-40B4-BE49-F238E27FC236}">
                <a16:creationId xmlns:a16="http://schemas.microsoft.com/office/drawing/2014/main" id="{CDDAC802-2AAE-85AB-47DE-632AF2EF9FB6}"/>
              </a:ext>
            </a:extLst>
          </p:cNvPr>
          <p:cNvSpPr txBox="1"/>
          <p:nvPr/>
        </p:nvSpPr>
        <p:spPr>
          <a:xfrm>
            <a:off x="6364397" y="9594538"/>
            <a:ext cx="2450990" cy="215444"/>
          </a:xfrm>
          <a:prstGeom prst="rect">
            <a:avLst/>
          </a:prstGeom>
          <a:noFill/>
        </p:spPr>
        <p:txBody>
          <a:bodyPr wrap="square" rtlCol="0">
            <a:spAutoFit/>
          </a:bodyPr>
          <a:lstStyle/>
          <a:p>
            <a:r>
              <a:rPr lang="vi-VN" sz="800" i="1" dirty="0">
                <a:latin typeface="Calibri" panose="020F0502020204030204" pitchFamily="34" charset="0"/>
                <a:cs typeface="Calibri" panose="020F0502020204030204" pitchFamily="34" charset="0"/>
              </a:rPr>
              <a:t>Hình 4. </a:t>
            </a:r>
            <a:r>
              <a:rPr lang="vi-VN" sz="800" dirty="0"/>
              <a:t>Sơ đồ của mô hình kết hợp SSA và LSTM</a:t>
            </a:r>
            <a:endParaRPr lang="en-VN" sz="800" i="1" dirty="0">
              <a:latin typeface="Calibri" panose="020F0502020204030204" pitchFamily="34" charset="0"/>
              <a:cs typeface="Calibri" panose="020F0502020204030204" pitchFamily="34" charset="0"/>
            </a:endParaRPr>
          </a:p>
        </p:txBody>
      </p:sp>
      <p:pic>
        <p:nvPicPr>
          <p:cNvPr id="66" name="Picture 65">
            <a:extLst>
              <a:ext uri="{FF2B5EF4-FFF2-40B4-BE49-F238E27FC236}">
                <a16:creationId xmlns:a16="http://schemas.microsoft.com/office/drawing/2014/main" id="{F848FB9F-C8EF-59AA-6A3B-669D52CCEF5A}"/>
              </a:ext>
            </a:extLst>
          </p:cNvPr>
          <p:cNvPicPr>
            <a:picLocks noChangeAspect="1"/>
          </p:cNvPicPr>
          <p:nvPr/>
        </p:nvPicPr>
        <p:blipFill>
          <a:blip r:embed="rId19"/>
          <a:stretch>
            <a:fillRect/>
          </a:stretch>
        </p:blipFill>
        <p:spPr>
          <a:xfrm>
            <a:off x="9544838" y="6162084"/>
            <a:ext cx="2947987" cy="516184"/>
          </a:xfrm>
          <a:prstGeom prst="rect">
            <a:avLst/>
          </a:prstGeom>
        </p:spPr>
      </p:pic>
      <p:pic>
        <p:nvPicPr>
          <p:cNvPr id="62" name="Picture 61">
            <a:extLst>
              <a:ext uri="{FF2B5EF4-FFF2-40B4-BE49-F238E27FC236}">
                <a16:creationId xmlns:a16="http://schemas.microsoft.com/office/drawing/2014/main" id="{CC084C18-26BB-03E4-4B10-0EE73D0C10B1}"/>
              </a:ext>
            </a:extLst>
          </p:cNvPr>
          <p:cNvPicPr>
            <a:picLocks noChangeAspect="1"/>
          </p:cNvPicPr>
          <p:nvPr/>
        </p:nvPicPr>
        <p:blipFill>
          <a:blip r:embed="rId20"/>
          <a:stretch>
            <a:fillRect/>
          </a:stretch>
        </p:blipFill>
        <p:spPr>
          <a:xfrm>
            <a:off x="4840381" y="2466771"/>
            <a:ext cx="3722237" cy="473256"/>
          </a:xfrm>
          <a:prstGeom prst="rect">
            <a:avLst/>
          </a:prstGeom>
        </p:spPr>
      </p:pic>
      <p:cxnSp>
        <p:nvCxnSpPr>
          <p:cNvPr id="67" name="Straight Connector 66">
            <a:extLst>
              <a:ext uri="{FF2B5EF4-FFF2-40B4-BE49-F238E27FC236}">
                <a16:creationId xmlns:a16="http://schemas.microsoft.com/office/drawing/2014/main" id="{AD3A2B6B-06C5-D79B-95F7-ED558500F3FF}"/>
              </a:ext>
            </a:extLst>
          </p:cNvPr>
          <p:cNvCxnSpPr>
            <a:cxnSpLocks/>
          </p:cNvCxnSpPr>
          <p:nvPr/>
        </p:nvCxnSpPr>
        <p:spPr>
          <a:xfrm>
            <a:off x="6749059" y="2941540"/>
            <a:ext cx="1209040" cy="8351"/>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EBDD04AF-BF5E-4904-FF18-CBEBE9B4946D}"/>
              </a:ext>
            </a:extLst>
          </p:cNvPr>
          <p:cNvCxnSpPr>
            <a:cxnSpLocks/>
          </p:cNvCxnSpPr>
          <p:nvPr/>
        </p:nvCxnSpPr>
        <p:spPr>
          <a:xfrm flipV="1">
            <a:off x="8170876" y="2941665"/>
            <a:ext cx="323098" cy="925"/>
          </a:xfrm>
          <a:prstGeom prst="line">
            <a:avLst/>
          </a:prstGeom>
          <a:ln w="12700"/>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91865709-57A4-176A-6954-27878A514218}"/>
              </a:ext>
            </a:extLst>
          </p:cNvPr>
          <p:cNvSpPr txBox="1"/>
          <p:nvPr/>
        </p:nvSpPr>
        <p:spPr>
          <a:xfrm>
            <a:off x="6887477" y="2916928"/>
            <a:ext cx="1179593" cy="200055"/>
          </a:xfrm>
          <a:prstGeom prst="rect">
            <a:avLst/>
          </a:prstGeom>
          <a:noFill/>
        </p:spPr>
        <p:txBody>
          <a:bodyPr wrap="square" rtlCol="0">
            <a:spAutoFit/>
          </a:bodyPr>
          <a:lstStyle/>
          <a:p>
            <a:r>
              <a:rPr lang="en-VN" sz="700" dirty="0"/>
              <a:t>Auto-Regressive (AR)</a:t>
            </a:r>
          </a:p>
        </p:txBody>
      </p:sp>
      <p:sp>
        <p:nvSpPr>
          <p:cNvPr id="70" name="TextBox 69">
            <a:extLst>
              <a:ext uri="{FF2B5EF4-FFF2-40B4-BE49-F238E27FC236}">
                <a16:creationId xmlns:a16="http://schemas.microsoft.com/office/drawing/2014/main" id="{C32CF0CE-16F9-7FA1-1AF9-A6B0035DC11F}"/>
              </a:ext>
            </a:extLst>
          </p:cNvPr>
          <p:cNvSpPr txBox="1"/>
          <p:nvPr/>
        </p:nvSpPr>
        <p:spPr>
          <a:xfrm>
            <a:off x="7874020" y="2929116"/>
            <a:ext cx="1231999" cy="200055"/>
          </a:xfrm>
          <a:prstGeom prst="rect">
            <a:avLst/>
          </a:prstGeom>
          <a:noFill/>
        </p:spPr>
        <p:txBody>
          <a:bodyPr wrap="square" rtlCol="0">
            <a:spAutoFit/>
          </a:bodyPr>
          <a:lstStyle/>
          <a:p>
            <a:r>
              <a:rPr lang="en-VN" sz="700" dirty="0"/>
              <a:t>Moving Average (MA)</a:t>
            </a:r>
          </a:p>
        </p:txBody>
      </p:sp>
      <p:sp>
        <p:nvSpPr>
          <p:cNvPr id="72" name="TextBox 71">
            <a:extLst>
              <a:ext uri="{FF2B5EF4-FFF2-40B4-BE49-F238E27FC236}">
                <a16:creationId xmlns:a16="http://schemas.microsoft.com/office/drawing/2014/main" id="{3CF8F744-EC52-ED42-6EE4-974C1DF77351}"/>
              </a:ext>
            </a:extLst>
          </p:cNvPr>
          <p:cNvSpPr txBox="1"/>
          <p:nvPr/>
        </p:nvSpPr>
        <p:spPr>
          <a:xfrm>
            <a:off x="4738683" y="3261915"/>
            <a:ext cx="3789574" cy="430887"/>
          </a:xfrm>
          <a:prstGeom prst="rect">
            <a:avLst/>
          </a:prstGeom>
          <a:noFill/>
        </p:spPr>
        <p:txBody>
          <a:bodyPr wrap="square" lIns="91440" tIns="45720" rIns="91440" bIns="45720" rtlCol="0" anchor="t">
            <a:spAutoFit/>
          </a:bodyPr>
          <a:lstStyle/>
          <a:p>
            <a:pPr marL="171450" indent="-171450" algn="just">
              <a:buFont typeface="Arial" panose="020B0604020202020204" pitchFamily="34" charset="0"/>
              <a:buChar char="•"/>
            </a:pPr>
            <a:r>
              <a:rPr lang="vi-VN" sz="1100" dirty="0">
                <a:latin typeface="Calibri"/>
                <a:cs typeface="Calibri"/>
              </a:rPr>
              <a:t>Supervised Learning Setting</a:t>
            </a:r>
          </a:p>
          <a:p>
            <a:pPr marL="171450" indent="-171450" algn="just">
              <a:buFont typeface="Arial" panose="020B0604020202020204" pitchFamily="34" charset="0"/>
              <a:buChar char="•"/>
            </a:pPr>
            <a:r>
              <a:rPr lang="vi-VN" sz="1100" dirty="0">
                <a:latin typeface="Calibri"/>
                <a:cs typeface="Calibri"/>
              </a:rPr>
              <a:t>One-step Forecasting</a:t>
            </a:r>
            <a:endParaRPr lang="vi-VN" sz="1100" dirty="0">
              <a:latin typeface="Calibri" panose="020F0502020204030204" pitchFamily="34" charset="0"/>
              <a:cs typeface="Calibri" panose="020F0502020204030204" pitchFamily="34" charset="0"/>
            </a:endParaRPr>
          </a:p>
        </p:txBody>
      </p:sp>
      <p:sp>
        <p:nvSpPr>
          <p:cNvPr id="73" name="TextBox 72">
            <a:extLst>
              <a:ext uri="{FF2B5EF4-FFF2-40B4-BE49-F238E27FC236}">
                <a16:creationId xmlns:a16="http://schemas.microsoft.com/office/drawing/2014/main" id="{80BA201E-18D8-D289-C734-9BC5C43997A0}"/>
              </a:ext>
            </a:extLst>
          </p:cNvPr>
          <p:cNvSpPr txBox="1"/>
          <p:nvPr/>
        </p:nvSpPr>
        <p:spPr>
          <a:xfrm>
            <a:off x="9890797" y="4644828"/>
            <a:ext cx="3084083" cy="215444"/>
          </a:xfrm>
          <a:prstGeom prst="rect">
            <a:avLst/>
          </a:prstGeom>
          <a:noFill/>
        </p:spPr>
        <p:txBody>
          <a:bodyPr wrap="square" rtlCol="0">
            <a:spAutoFit/>
          </a:bodyPr>
          <a:lstStyle/>
          <a:p>
            <a:r>
              <a:rPr lang="en-VN" sz="800" i="1" dirty="0"/>
              <a:t>Bảng 2. </a:t>
            </a:r>
            <a:r>
              <a:rPr lang="en-US" sz="800" i="1" dirty="0" err="1"/>
              <a:t>Kết</a:t>
            </a:r>
            <a:r>
              <a:rPr lang="en-US" sz="800" i="1" dirty="0"/>
              <a:t> </a:t>
            </a:r>
            <a:r>
              <a:rPr lang="en-US" sz="800" i="1" dirty="0" err="1"/>
              <a:t>quả</a:t>
            </a:r>
            <a:r>
              <a:rPr lang="en-US" sz="800" i="1" dirty="0"/>
              <a:t> </a:t>
            </a:r>
            <a:r>
              <a:rPr lang="en-US" sz="800" i="1" dirty="0" err="1"/>
              <a:t>độ</a:t>
            </a:r>
            <a:r>
              <a:rPr lang="en-US" sz="800" i="1" dirty="0"/>
              <a:t> </a:t>
            </a:r>
            <a:r>
              <a:rPr lang="en-US" sz="800" i="1" dirty="0" err="1"/>
              <a:t>đo</a:t>
            </a:r>
            <a:r>
              <a:rPr lang="en-US" sz="800" i="1" dirty="0"/>
              <a:t> </a:t>
            </a:r>
            <a:r>
              <a:rPr lang="en-US" sz="800" i="1" dirty="0" err="1"/>
              <a:t>của</a:t>
            </a:r>
            <a:r>
              <a:rPr lang="en-US" sz="800" i="1" dirty="0"/>
              <a:t> </a:t>
            </a:r>
            <a:r>
              <a:rPr lang="en-US" sz="800" i="1" dirty="0" err="1"/>
              <a:t>mô</a:t>
            </a:r>
            <a:r>
              <a:rPr lang="en-US" sz="800" i="1" dirty="0"/>
              <a:t> </a:t>
            </a:r>
            <a:r>
              <a:rPr lang="en-US" sz="800" i="1" dirty="0" err="1"/>
              <a:t>hình</a:t>
            </a:r>
            <a:r>
              <a:rPr lang="en-US" sz="800" i="1" dirty="0"/>
              <a:t> </a:t>
            </a:r>
            <a:r>
              <a:rPr lang="en-US" sz="800" i="1" dirty="0" err="1"/>
              <a:t>dự</a:t>
            </a:r>
            <a:r>
              <a:rPr lang="en-US" sz="800" i="1" dirty="0"/>
              <a:t> </a:t>
            </a:r>
            <a:r>
              <a:rPr lang="en-US" sz="800" i="1" dirty="0" err="1"/>
              <a:t>báo</a:t>
            </a:r>
            <a:r>
              <a:rPr lang="en-US" sz="800" i="1" dirty="0"/>
              <a:t> </a:t>
            </a:r>
            <a:r>
              <a:rPr lang="en-US" sz="800" i="1" dirty="0" err="1"/>
              <a:t>chuỗi</a:t>
            </a:r>
            <a:r>
              <a:rPr lang="en-US" sz="800" i="1" dirty="0"/>
              <a:t> </a:t>
            </a:r>
            <a:r>
              <a:rPr lang="en-US" sz="800" i="1" dirty="0" err="1"/>
              <a:t>thời</a:t>
            </a:r>
            <a:r>
              <a:rPr lang="en-US" sz="800" i="1" dirty="0"/>
              <a:t> </a:t>
            </a:r>
            <a:r>
              <a:rPr lang="en-US" sz="800" i="1" dirty="0" err="1"/>
              <a:t>gian</a:t>
            </a:r>
            <a:r>
              <a:rPr lang="en-US" sz="800" i="1" dirty="0"/>
              <a:t>.</a:t>
            </a:r>
            <a:endParaRPr lang="en-VN" sz="800" i="1" dirty="0"/>
          </a:p>
        </p:txBody>
      </p:sp>
      <p:sp>
        <p:nvSpPr>
          <p:cNvPr id="74" name="TextBox 73">
            <a:extLst>
              <a:ext uri="{FF2B5EF4-FFF2-40B4-BE49-F238E27FC236}">
                <a16:creationId xmlns:a16="http://schemas.microsoft.com/office/drawing/2014/main" id="{324AD229-62C2-5F0A-73CB-8F0EDCE1C38F}"/>
              </a:ext>
            </a:extLst>
          </p:cNvPr>
          <p:cNvSpPr txBox="1"/>
          <p:nvPr/>
        </p:nvSpPr>
        <p:spPr>
          <a:xfrm>
            <a:off x="9677656" y="5988420"/>
            <a:ext cx="3060433" cy="215444"/>
          </a:xfrm>
          <a:prstGeom prst="rect">
            <a:avLst/>
          </a:prstGeom>
          <a:noFill/>
        </p:spPr>
        <p:txBody>
          <a:bodyPr wrap="square" rtlCol="0">
            <a:spAutoFit/>
          </a:bodyPr>
          <a:lstStyle/>
          <a:p>
            <a:r>
              <a:rPr lang="vi-VN" sz="800" i="1" dirty="0">
                <a:latin typeface="Calibri" panose="020F0502020204030204" pitchFamily="34" charset="0"/>
                <a:cs typeface="Calibri" panose="020F0502020204030204" pitchFamily="34" charset="0"/>
              </a:rPr>
              <a:t>Hình 5. </a:t>
            </a:r>
            <a:r>
              <a:rPr lang="en-US" sz="800" i="1" dirty="0" err="1"/>
              <a:t>Giá</a:t>
            </a:r>
            <a:r>
              <a:rPr lang="en-US" sz="800" i="1" dirty="0"/>
              <a:t> </a:t>
            </a:r>
            <a:r>
              <a:rPr lang="en-US" sz="800" i="1" dirty="0" err="1"/>
              <a:t>trị</a:t>
            </a:r>
            <a:r>
              <a:rPr lang="en-US" sz="800" i="1" dirty="0"/>
              <a:t> </a:t>
            </a:r>
            <a:r>
              <a:rPr lang="en-US" sz="800" i="1" dirty="0" err="1"/>
              <a:t>hàm</a:t>
            </a:r>
            <a:r>
              <a:rPr lang="en-US" sz="800" i="1" dirty="0"/>
              <a:t> loss </a:t>
            </a:r>
            <a:r>
              <a:rPr lang="en-US" sz="800" i="1" dirty="0" err="1"/>
              <a:t>trong</a:t>
            </a:r>
            <a:r>
              <a:rPr lang="en-US" sz="800" i="1" dirty="0"/>
              <a:t> </a:t>
            </a:r>
            <a:r>
              <a:rPr lang="en-US" sz="800" i="1" dirty="0" err="1"/>
              <a:t>huấn</a:t>
            </a:r>
            <a:r>
              <a:rPr lang="en-US" sz="800" i="1" dirty="0"/>
              <a:t> </a:t>
            </a:r>
            <a:r>
              <a:rPr lang="en-US" sz="800" i="1" dirty="0" err="1"/>
              <a:t>luyện</a:t>
            </a:r>
            <a:r>
              <a:rPr lang="en-US" sz="800" i="1" dirty="0"/>
              <a:t> </a:t>
            </a:r>
            <a:r>
              <a:rPr lang="en-US" sz="800" i="1" dirty="0" err="1"/>
              <a:t>của</a:t>
            </a:r>
            <a:r>
              <a:rPr lang="en-US" sz="800" i="1" dirty="0"/>
              <a:t> model SSA-LSTM</a:t>
            </a:r>
            <a:endParaRPr lang="en-VN" sz="800" i="1" dirty="0">
              <a:latin typeface="Calibri" panose="020F0502020204030204" pitchFamily="34" charset="0"/>
              <a:cs typeface="Calibri" panose="020F0502020204030204" pitchFamily="34" charset="0"/>
            </a:endParaRPr>
          </a:p>
        </p:txBody>
      </p:sp>
      <p:sp>
        <p:nvSpPr>
          <p:cNvPr id="75" name="TextBox 74">
            <a:extLst>
              <a:ext uri="{FF2B5EF4-FFF2-40B4-BE49-F238E27FC236}">
                <a16:creationId xmlns:a16="http://schemas.microsoft.com/office/drawing/2014/main" id="{9B6575DA-1BFD-2B92-9318-F4E3A031ACF2}"/>
              </a:ext>
            </a:extLst>
          </p:cNvPr>
          <p:cNvSpPr txBox="1"/>
          <p:nvPr/>
        </p:nvSpPr>
        <p:spPr>
          <a:xfrm>
            <a:off x="9581747" y="6664148"/>
            <a:ext cx="2911078" cy="338554"/>
          </a:xfrm>
          <a:prstGeom prst="rect">
            <a:avLst/>
          </a:prstGeom>
          <a:noFill/>
        </p:spPr>
        <p:txBody>
          <a:bodyPr wrap="square" rtlCol="0">
            <a:spAutoFit/>
          </a:bodyPr>
          <a:lstStyle/>
          <a:p>
            <a:pPr algn="ctr"/>
            <a:r>
              <a:rPr lang="en-VN" sz="800" i="1" dirty="0">
                <a:latin typeface="Calibri" panose="020F0502020204030204" pitchFamily="34" charset="0"/>
                <a:cs typeface="Calibri" panose="020F0502020204030204" pitchFamily="34" charset="0"/>
              </a:rPr>
              <a:t>Bảng </a:t>
            </a:r>
            <a:r>
              <a:rPr lang="vi-VN" sz="800" i="1" dirty="0">
                <a:latin typeface="Calibri" panose="020F0502020204030204" pitchFamily="34" charset="0"/>
                <a:cs typeface="Calibri" panose="020F0502020204030204" pitchFamily="34" charset="0"/>
              </a:rPr>
              <a:t>3. Kết quả độ đo của mô hình ước lượng xác suất hồi phục dựa trên ngưỡng xác định trước</a:t>
            </a:r>
            <a:r>
              <a:rPr lang="en-US" sz="800" i="1" dirty="0">
                <a:latin typeface="Calibri" panose="020F0502020204030204" pitchFamily="34" charset="0"/>
                <a:cs typeface="Calibri" panose="020F0502020204030204" pitchFamily="34" charset="0"/>
              </a:rPr>
              <a:t>.</a:t>
            </a:r>
            <a:endParaRPr lang="en-VN" sz="800" i="1" dirty="0">
              <a:latin typeface="Calibri" panose="020F0502020204030204" pitchFamily="34" charset="0"/>
              <a:cs typeface="Calibri" panose="020F0502020204030204" pitchFamily="34" charset="0"/>
            </a:endParaRPr>
          </a:p>
        </p:txBody>
      </p:sp>
      <p:sp>
        <p:nvSpPr>
          <p:cNvPr id="76" name="TextBox 75">
            <a:extLst>
              <a:ext uri="{FF2B5EF4-FFF2-40B4-BE49-F238E27FC236}">
                <a16:creationId xmlns:a16="http://schemas.microsoft.com/office/drawing/2014/main" id="{D6682549-8455-B7B8-BA37-A054C474E3A6}"/>
              </a:ext>
            </a:extLst>
          </p:cNvPr>
          <p:cNvSpPr txBox="1"/>
          <p:nvPr/>
        </p:nvSpPr>
        <p:spPr>
          <a:xfrm>
            <a:off x="9128060" y="7097131"/>
            <a:ext cx="1151660" cy="1077218"/>
          </a:xfrm>
          <a:prstGeom prst="rect">
            <a:avLst/>
          </a:prstGeom>
          <a:noFill/>
        </p:spPr>
        <p:txBody>
          <a:bodyPr wrap="square" rtlCol="0">
            <a:spAutoFit/>
          </a:bodyPr>
          <a:lstStyle/>
          <a:p>
            <a:pPr algn="just"/>
            <a:r>
              <a:rPr lang="vi-VN" sz="800" i="1" dirty="0">
                <a:latin typeface="Calibri" panose="020F0502020204030204" pitchFamily="34" charset="0"/>
                <a:cs typeface="Calibri" panose="020F0502020204030204" pitchFamily="34" charset="0"/>
              </a:rPr>
              <a:t>Hình 5. Boxplot chuỗi thời gian dự đoán với mean là giá trị dự đoán và stardard deviation được xác định từ độ đo RMSE. Điểm màu cam là giá trị thực của chuỗi thời gian</a:t>
            </a:r>
            <a:endParaRPr lang="en-VN" sz="800" i="1" dirty="0">
              <a:latin typeface="Calibri" panose="020F0502020204030204" pitchFamily="34" charset="0"/>
              <a:cs typeface="Calibri" panose="020F0502020204030204" pitchFamily="34" charset="0"/>
            </a:endParaRPr>
          </a:p>
        </p:txBody>
      </p:sp>
      <p:sp>
        <p:nvSpPr>
          <p:cNvPr id="77" name="TextBox 76">
            <a:extLst>
              <a:ext uri="{FF2B5EF4-FFF2-40B4-BE49-F238E27FC236}">
                <a16:creationId xmlns:a16="http://schemas.microsoft.com/office/drawing/2014/main" id="{2DBCF69F-9661-C53D-1D63-384AFB4488E5}"/>
              </a:ext>
            </a:extLst>
          </p:cNvPr>
          <p:cNvSpPr txBox="1"/>
          <p:nvPr/>
        </p:nvSpPr>
        <p:spPr>
          <a:xfrm>
            <a:off x="9164612" y="8870879"/>
            <a:ext cx="3796045" cy="938719"/>
          </a:xfrm>
          <a:prstGeom prst="rect">
            <a:avLst/>
          </a:prstGeom>
          <a:noFill/>
        </p:spPr>
        <p:txBody>
          <a:bodyPr wrap="square" rtlCol="0">
            <a:spAutoFit/>
          </a:bodyPr>
          <a:lstStyle/>
          <a:p>
            <a:pPr marL="171450" indent="-171450" algn="just">
              <a:buFont typeface="Arial" panose="020B0604020202020204" pitchFamily="34" charset="0"/>
              <a:buChar char="•"/>
            </a:pPr>
            <a:r>
              <a:rPr lang="en-VN" sz="1100" dirty="0">
                <a:latin typeface="Calibri" panose="020F0502020204030204" pitchFamily="34" charset="0"/>
                <a:cs typeface="Calibri" panose="020F0502020204030204" pitchFamily="34" charset="0"/>
              </a:rPr>
              <a:t>Thêm biến chuỗi thời gian; </a:t>
            </a:r>
          </a:p>
          <a:p>
            <a:pPr marL="171450" indent="-171450" algn="just">
              <a:buFont typeface="Arial" panose="020B0604020202020204" pitchFamily="34" charset="0"/>
              <a:buChar char="•"/>
            </a:pPr>
            <a:r>
              <a:rPr lang="en-VN" sz="1100" dirty="0">
                <a:latin typeface="Calibri" panose="020F0502020204030204" pitchFamily="34" charset="0"/>
                <a:cs typeface="Calibri" panose="020F0502020204030204" pitchFamily="34" charset="0"/>
              </a:rPr>
              <a:t>Xử lý chuỗi thời gian đếm bằng phương pháp Croston</a:t>
            </a:r>
          </a:p>
          <a:p>
            <a:pPr marL="171450" indent="-171450" algn="just">
              <a:buFont typeface="Arial" panose="020B0604020202020204" pitchFamily="34" charset="0"/>
              <a:buChar char="•"/>
            </a:pPr>
            <a:r>
              <a:rPr lang="en-VN" sz="1100" dirty="0">
                <a:latin typeface="Calibri" panose="020F0502020204030204" pitchFamily="34" charset="0"/>
                <a:cs typeface="Calibri" panose="020F0502020204030204" pitchFamily="34" charset="0"/>
              </a:rPr>
              <a:t>Tiền xử lý dữ liệu bằng biến đổi Fourier, Wavelet</a:t>
            </a:r>
          </a:p>
          <a:p>
            <a:pPr marL="171450" indent="-171450" algn="just">
              <a:buFont typeface="Arial" panose="020B0604020202020204" pitchFamily="34" charset="0"/>
              <a:buChar char="•"/>
            </a:pPr>
            <a:r>
              <a:rPr lang="en-VN" sz="1100" dirty="0">
                <a:latin typeface="Calibri" panose="020F0502020204030204" pitchFamily="34" charset="0"/>
                <a:cs typeface="Calibri" panose="020F0502020204030204" pitchFamily="34" charset="0"/>
              </a:rPr>
              <a:t>Phương pháp lấy mẫu Boostrap cho bài toán ước lượng xác suất khả năng hồi phục</a:t>
            </a:r>
          </a:p>
        </p:txBody>
      </p:sp>
      <p:sp>
        <p:nvSpPr>
          <p:cNvPr id="78" name="TextBox 77">
            <a:extLst>
              <a:ext uri="{FF2B5EF4-FFF2-40B4-BE49-F238E27FC236}">
                <a16:creationId xmlns:a16="http://schemas.microsoft.com/office/drawing/2014/main" id="{91518B01-CEC3-3265-64C3-58F892D53106}"/>
              </a:ext>
            </a:extLst>
          </p:cNvPr>
          <p:cNvSpPr txBox="1"/>
          <p:nvPr/>
        </p:nvSpPr>
        <p:spPr>
          <a:xfrm>
            <a:off x="1683087" y="4308848"/>
            <a:ext cx="1459733" cy="215444"/>
          </a:xfrm>
          <a:prstGeom prst="rect">
            <a:avLst/>
          </a:prstGeom>
          <a:noFill/>
        </p:spPr>
        <p:txBody>
          <a:bodyPr wrap="square" rtlCol="0">
            <a:spAutoFit/>
          </a:bodyPr>
          <a:lstStyle/>
          <a:p>
            <a:r>
              <a:rPr lang="vi-VN" sz="800" i="1" dirty="0">
                <a:latin typeface="Calibri" panose="020F0502020204030204" pitchFamily="34" charset="0"/>
                <a:cs typeface="Calibri" panose="020F0502020204030204" pitchFamily="34" charset="0"/>
              </a:rPr>
              <a:t>Hình 1. Mô tả về bài toán</a:t>
            </a:r>
            <a:endParaRPr lang="en-VN" sz="8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42186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2576</TotalTime>
  <Words>592</Words>
  <Application>Microsoft Macintosh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PHÂN TÍCH DỮ LIỆU CHUỖI THỜI GIAN TRONG BÀI TOÁN ĐÁNH GIÁ VÀ DỰ ĐOÁN KHẢ NĂNG HỒI PHỤC CỦA BỆNH NHÂN ĐỘT QUỴ  Trần Lê Phương Thảo   Lê Văn Bằng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Phát hiện hành vi vượt đèn đỏ của phương tiện giao thông trên video Hanh Le – lethihanh1940@gmail.com</dc:title>
  <dc:creator>Hạnh Lê</dc:creator>
  <cp:lastModifiedBy>Tran Le Phuong Thao 20200604</cp:lastModifiedBy>
  <cp:revision>326</cp:revision>
  <dcterms:created xsi:type="dcterms:W3CDTF">2021-06-19T15:27:44Z</dcterms:created>
  <dcterms:modified xsi:type="dcterms:W3CDTF">2022-06-21T03:51:50Z</dcterms:modified>
</cp:coreProperties>
</file>