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K Grotesk Bold" pitchFamily="2" charset="77"/>
      <p:regular r:id="rId13"/>
      <p:bold r:id="rId14"/>
    </p:embeddedFont>
    <p:embeddedFont>
      <p:font typeface="HK Grotesk Light" pitchFamily="2" charset="77"/>
      <p:regular r:id="rId15"/>
    </p:embeddedFont>
    <p:embeddedFont>
      <p:font typeface="HK Grotesk Light Bold" pitchFamily="2" charset="77"/>
      <p:regular r:id="rId16"/>
    </p:embeddedFont>
    <p:embeddedFont>
      <p:font typeface="Noto Sans" panose="020B0502040504020204" pitchFamily="34" charset="0"/>
      <p:regular r:id="rId17"/>
      <p:bold r:id="rId18"/>
    </p:embeddedFont>
    <p:embeddedFont>
      <p:font typeface="RF Krabuler" pitchFamily="2" charset="77"/>
      <p:regular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43" autoAdjust="0"/>
  </p:normalViewPr>
  <p:slideViewPr>
    <p:cSldViewPr>
      <p:cViewPr>
        <p:scale>
          <a:sx n="116" d="100"/>
          <a:sy n="116" d="100"/>
        </p:scale>
        <p:origin x="-10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44F14101-7D2E-DF48-B0ED-17D2756DE0AF}"/>
              </a:ext>
            </a:extLst>
          </p:cNvPr>
          <p:cNvSpPr txBox="1"/>
          <p:nvPr userDrawn="1"/>
        </p:nvSpPr>
        <p:spPr>
          <a:xfrm>
            <a:off x="0" y="-1125498"/>
            <a:ext cx="18288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914912">
            <a:off x="-1534103" y="1801518"/>
            <a:ext cx="21356206" cy="687446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93937" y="723509"/>
            <a:ext cx="18251045" cy="3440518"/>
            <a:chOff x="0" y="0"/>
            <a:chExt cx="24334726" cy="4587358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775"/>
              <a:ext cx="24334726" cy="2530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430"/>
                </a:lnSpc>
              </a:pPr>
              <a:r>
                <a:rPr lang="en-US" sz="13000" spc="-390">
                  <a:solidFill>
                    <a:srgbClr val="FFFFFF"/>
                  </a:solidFill>
                  <a:latin typeface="HK Grotesk Bold"/>
                </a:rPr>
                <a:t>WORKSHOP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23080"/>
              <a:ext cx="13648438" cy="146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K Grotesk Light"/>
                </a:rPr>
                <a:t>A SIMPLE CLASSIFICATION PROBLEM CODING TO UNDERSTAND STRUCTURE OF A MODELING PROBLEM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8401603">
            <a:off x="5328173" y="-816435"/>
            <a:ext cx="18528255" cy="564297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056816" y="1000609"/>
            <a:ext cx="7202484" cy="7220470"/>
            <a:chOff x="0" y="0"/>
            <a:chExt cx="5594350" cy="5608320"/>
          </a:xfrm>
        </p:grpSpPr>
        <p:sp>
          <p:nvSpPr>
            <p:cNvPr id="4" name="Freeform 4"/>
            <p:cNvSpPr/>
            <p:nvPr/>
          </p:nvSpPr>
          <p:spPr>
            <a:xfrm>
              <a:off x="-80010" y="-191771"/>
              <a:ext cx="6264910" cy="5977891"/>
            </a:xfrm>
            <a:custGeom>
              <a:avLst/>
              <a:gdLst/>
              <a:ahLst/>
              <a:cxnLst/>
              <a:rect l="l" t="t" r="r" b="b"/>
              <a:pathLst>
                <a:path w="6264910" h="5977891">
                  <a:moveTo>
                    <a:pt x="3576320" y="342901"/>
                  </a:moveTo>
                  <a:cubicBezTo>
                    <a:pt x="4768850" y="509271"/>
                    <a:pt x="6264910" y="971551"/>
                    <a:pt x="5435600" y="3060701"/>
                  </a:cubicBezTo>
                  <a:cubicBezTo>
                    <a:pt x="4606290" y="5149851"/>
                    <a:pt x="2889250" y="5520691"/>
                    <a:pt x="2059940" y="5749291"/>
                  </a:cubicBezTo>
                  <a:cubicBezTo>
                    <a:pt x="1230630" y="5977891"/>
                    <a:pt x="256540" y="5434331"/>
                    <a:pt x="600710" y="4203701"/>
                  </a:cubicBezTo>
                  <a:cubicBezTo>
                    <a:pt x="901700" y="3126740"/>
                    <a:pt x="0" y="1772921"/>
                    <a:pt x="86360" y="886460"/>
                  </a:cubicBezTo>
                  <a:cubicBezTo>
                    <a:pt x="172720" y="0"/>
                    <a:pt x="2145030" y="142240"/>
                    <a:pt x="3576320" y="342900"/>
                  </a:cubicBezTo>
                  <a:close/>
                </a:path>
              </a:pathLst>
            </a:custGeom>
            <a:blipFill>
              <a:blip r:embed="rId3"/>
              <a:stretch>
                <a:fillRect l="-25172" t="8" r="-25195" b="-4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88746" y="1180361"/>
            <a:ext cx="12629358" cy="1685097"/>
            <a:chOff x="0" y="47625"/>
            <a:chExt cx="16839144" cy="2246796"/>
          </a:xfrm>
        </p:grpSpPr>
        <p:sp>
          <p:nvSpPr>
            <p:cNvPr id="6" name="TextBox 6"/>
            <p:cNvSpPr txBox="1"/>
            <p:nvPr/>
          </p:nvSpPr>
          <p:spPr>
            <a:xfrm>
              <a:off x="0" y="47625"/>
              <a:ext cx="16839144" cy="12437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104"/>
                </a:lnSpc>
              </a:pPr>
              <a:r>
                <a:rPr lang="en-US" sz="6400" spc="-192">
                  <a:solidFill>
                    <a:srgbClr val="FFFFFF"/>
                  </a:solidFill>
                  <a:latin typeface="HK Grotesk Bold"/>
                </a:rPr>
                <a:t>Machine Learning Pipeline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555124"/>
              <a:ext cx="14369051" cy="739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 dirty="0">
                  <a:solidFill>
                    <a:srgbClr val="57FFDC"/>
                  </a:solidFill>
                  <a:latin typeface="HK Grotesk Light Bold"/>
                </a:rPr>
                <a:t>3 STEPS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790690" y="4106279"/>
            <a:ext cx="52381" cy="8229600"/>
          </a:xfrm>
          <a:prstGeom prst="rect">
            <a:avLst/>
          </a:prstGeom>
          <a:solidFill>
            <a:srgbClr val="57FFDC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741DB8-C3DE-7044-8A85-AB5B8E194102}"/>
              </a:ext>
            </a:extLst>
          </p:cNvPr>
          <p:cNvGrpSpPr/>
          <p:nvPr/>
        </p:nvGrpSpPr>
        <p:grpSpPr>
          <a:xfrm>
            <a:off x="631921" y="4077809"/>
            <a:ext cx="9279312" cy="1181098"/>
            <a:chOff x="631921" y="4077809"/>
            <a:chExt cx="9279312" cy="1181098"/>
          </a:xfrm>
        </p:grpSpPr>
        <p:grpSp>
          <p:nvGrpSpPr>
            <p:cNvPr id="9" name="Group 9"/>
            <p:cNvGrpSpPr/>
            <p:nvPr/>
          </p:nvGrpSpPr>
          <p:grpSpPr>
            <a:xfrm>
              <a:off x="1795933" y="4077809"/>
              <a:ext cx="8115300" cy="1181098"/>
              <a:chOff x="0" y="0"/>
              <a:chExt cx="10820400" cy="1574798"/>
            </a:xfrm>
          </p:grpSpPr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>
                    <a:solidFill>
                      <a:srgbClr val="57FFDC"/>
                    </a:solidFill>
                    <a:latin typeface="HK Grotesk Bold Bold"/>
                  </a:rPr>
                  <a:t>STEP1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892385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 spc="-64">
                    <a:solidFill>
                      <a:srgbClr val="FFFFFF"/>
                    </a:solidFill>
                    <a:latin typeface="HK Grotesk Light"/>
                  </a:rPr>
                  <a:t>Problem define</a:t>
                </a:r>
              </a:p>
            </p:txBody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631921" y="4483399"/>
              <a:ext cx="369918" cy="369918"/>
              <a:chOff x="6705600" y="1371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E76BFD-A03F-A644-B8E0-CC74261D2D3B}"/>
              </a:ext>
            </a:extLst>
          </p:cNvPr>
          <p:cNvGrpSpPr/>
          <p:nvPr/>
        </p:nvGrpSpPr>
        <p:grpSpPr>
          <a:xfrm>
            <a:off x="631921" y="5854169"/>
            <a:ext cx="9279312" cy="1181098"/>
            <a:chOff x="631921" y="5854169"/>
            <a:chExt cx="9279312" cy="1181098"/>
          </a:xfrm>
        </p:grpSpPr>
        <p:grpSp>
          <p:nvGrpSpPr>
            <p:cNvPr id="12" name="Group 12"/>
            <p:cNvGrpSpPr/>
            <p:nvPr/>
          </p:nvGrpSpPr>
          <p:grpSpPr>
            <a:xfrm>
              <a:off x="1795933" y="5854169"/>
              <a:ext cx="8115300" cy="1181098"/>
              <a:chOff x="0" y="0"/>
              <a:chExt cx="10820400" cy="1574798"/>
            </a:xfrm>
          </p:grpSpPr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>
                    <a:solidFill>
                      <a:srgbClr val="57FFDC"/>
                    </a:solidFill>
                    <a:latin typeface="HK Grotesk Bold Bold"/>
                  </a:rPr>
                  <a:t>STEP 2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892385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 spc="-64">
                    <a:solidFill>
                      <a:srgbClr val="FFFFFF"/>
                    </a:solidFill>
                    <a:latin typeface="HK Grotesk Light"/>
                  </a:rPr>
                  <a:t>Data collection and storage</a:t>
                </a:r>
              </a:p>
            </p:txBody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631921" y="6259759"/>
              <a:ext cx="369918" cy="369918"/>
              <a:chOff x="6705600" y="1371600"/>
              <a:chExt cx="10972800" cy="1097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A18FA4-CE65-664E-9DF0-7B48B8964CEB}"/>
              </a:ext>
            </a:extLst>
          </p:cNvPr>
          <p:cNvGrpSpPr/>
          <p:nvPr/>
        </p:nvGrpSpPr>
        <p:grpSpPr>
          <a:xfrm>
            <a:off x="631921" y="7630530"/>
            <a:ext cx="9279312" cy="1181098"/>
            <a:chOff x="631921" y="7630530"/>
            <a:chExt cx="9279312" cy="1181098"/>
          </a:xfrm>
        </p:grpSpPr>
        <p:grpSp>
          <p:nvGrpSpPr>
            <p:cNvPr id="15" name="Group 15"/>
            <p:cNvGrpSpPr/>
            <p:nvPr/>
          </p:nvGrpSpPr>
          <p:grpSpPr>
            <a:xfrm>
              <a:off x="1795933" y="7630530"/>
              <a:ext cx="8115300" cy="1181098"/>
              <a:chOff x="0" y="0"/>
              <a:chExt cx="10820400" cy="1574798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>
                    <a:solidFill>
                      <a:srgbClr val="57FFDC"/>
                    </a:solidFill>
                    <a:latin typeface="HK Grotesk Bold Bold"/>
                  </a:rPr>
                  <a:t>STEP3</a:t>
                </a: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892385"/>
                <a:ext cx="10820400" cy="68241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 spc="-64">
                    <a:solidFill>
                      <a:srgbClr val="FFFFFF"/>
                    </a:solidFill>
                    <a:latin typeface="HK Grotesk Light"/>
                  </a:rPr>
                  <a:t>Data Analysis</a:t>
                </a:r>
              </a:p>
            </p:txBody>
          </p:sp>
        </p:grpSp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631921" y="8036120"/>
              <a:ext cx="369918" cy="369918"/>
              <a:chOff x="6705600" y="1371600"/>
              <a:chExt cx="10972800" cy="1097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577916" cy="2207365"/>
            <a:chOff x="0" y="0"/>
            <a:chExt cx="11437221" cy="2943153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1437221" cy="15475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80"/>
                </a:lnSpc>
              </a:pPr>
              <a:r>
                <a:rPr lang="en-US" sz="8000" spc="-240">
                  <a:solidFill>
                    <a:srgbClr val="FFFFFF"/>
                  </a:solidFill>
                  <a:latin typeface="HK Grotesk Bold Bold"/>
                </a:rPr>
                <a:t>PROBLEM DEFINE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700"/>
              <a:ext cx="10820400" cy="64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231817">
            <a:off x="-3027505" y="7343253"/>
            <a:ext cx="21853999" cy="73907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99495" y="4389545"/>
            <a:ext cx="2331719" cy="27351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446338" y="4895850"/>
            <a:ext cx="166434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HK Grotesk Bold"/>
              </a:rPr>
              <a:t>NO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32623" y="4895850"/>
            <a:ext cx="2331718" cy="1543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HK Grotesk Bold"/>
              </a:rPr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53064-5DAF-3C4D-A9A6-85A9E3B30028}"/>
              </a:ext>
            </a:extLst>
          </p:cNvPr>
          <p:cNvSpPr txBox="1"/>
          <p:nvPr/>
        </p:nvSpPr>
        <p:spPr>
          <a:xfrm>
            <a:off x="3962400" y="2442701"/>
            <a:ext cx="10083706" cy="1557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HK Grotesk Bold"/>
              </a:rPr>
              <a:t>Have data yet?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92178">
            <a:off x="-3184334" y="-1644671"/>
            <a:ext cx="11135343" cy="339138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485634"/>
            <a:ext cx="5910916" cy="3382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Data collection and storage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5F347A-B1A1-9A46-B077-A8D9F4A078AF}"/>
              </a:ext>
            </a:extLst>
          </p:cNvPr>
          <p:cNvGrpSpPr/>
          <p:nvPr/>
        </p:nvGrpSpPr>
        <p:grpSpPr>
          <a:xfrm>
            <a:off x="8618183" y="2973554"/>
            <a:ext cx="6937479" cy="1770940"/>
            <a:chOff x="8618183" y="2973554"/>
            <a:chExt cx="6937479" cy="1770940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8618183" y="2973554"/>
              <a:ext cx="1770940" cy="1770940"/>
              <a:chOff x="6705600" y="1371600"/>
              <a:chExt cx="10972800" cy="1097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9005763" y="3280082"/>
              <a:ext cx="995781" cy="1157885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1040755" y="3548509"/>
              <a:ext cx="4514907" cy="582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-72">
                  <a:solidFill>
                    <a:srgbClr val="FFFFFF"/>
                  </a:solidFill>
                  <a:latin typeface="HK Grotesk Light"/>
                </a:rPr>
                <a:t>DATA COLLECTION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9D5B0A-C358-144B-9151-E9723010BCFB}"/>
              </a:ext>
            </a:extLst>
          </p:cNvPr>
          <p:cNvGrpSpPr/>
          <p:nvPr/>
        </p:nvGrpSpPr>
        <p:grpSpPr>
          <a:xfrm>
            <a:off x="8618183" y="5126441"/>
            <a:ext cx="6280144" cy="1770940"/>
            <a:chOff x="8618183" y="5126441"/>
            <a:chExt cx="6280144" cy="17709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8618183" y="5126441"/>
              <a:ext cx="1770940" cy="1770940"/>
              <a:chOff x="6705600" y="1371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005763" y="5509104"/>
              <a:ext cx="884941" cy="1005615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1040755" y="5701396"/>
              <a:ext cx="3857572" cy="582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-72">
                  <a:solidFill>
                    <a:srgbClr val="FFFFFF"/>
                  </a:solidFill>
                  <a:latin typeface="HK Grotesk Light"/>
                </a:rPr>
                <a:t>DATA STORAGE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792178">
            <a:off x="7695639" y="7505167"/>
            <a:ext cx="11135343" cy="339138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943521" y="2550455"/>
            <a:ext cx="49011" cy="7700139"/>
          </a:xfrm>
          <a:prstGeom prst="rect">
            <a:avLst/>
          </a:prstGeom>
          <a:solidFill>
            <a:srgbClr val="57FFDC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77686F-C9D4-C14B-94B2-18AE7FDC8363}"/>
              </a:ext>
            </a:extLst>
          </p:cNvPr>
          <p:cNvGrpSpPr/>
          <p:nvPr/>
        </p:nvGrpSpPr>
        <p:grpSpPr>
          <a:xfrm>
            <a:off x="794967" y="2881881"/>
            <a:ext cx="8550521" cy="1046820"/>
            <a:chOff x="794967" y="2881881"/>
            <a:chExt cx="8550521" cy="1046820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94967" y="2903312"/>
              <a:ext cx="346119" cy="346119"/>
              <a:chOff x="6705600" y="1371600"/>
              <a:chExt cx="10972800" cy="1097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1752296" y="2881881"/>
              <a:ext cx="7593192" cy="1046820"/>
              <a:chOff x="0" y="-28575"/>
              <a:chExt cx="10124256" cy="1395760"/>
            </a:xfrm>
          </p:grpSpPr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10124256" cy="60555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ONLINE CONTENT ANALYSIS</a:t>
                </a:r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3C55F8-20AD-C346-BC49-5EBA5C7AC089}"/>
              </a:ext>
            </a:extLst>
          </p:cNvPr>
          <p:cNvGrpSpPr/>
          <p:nvPr/>
        </p:nvGrpSpPr>
        <p:grpSpPr>
          <a:xfrm>
            <a:off x="770461" y="4162821"/>
            <a:ext cx="8575027" cy="1025389"/>
            <a:chOff x="770461" y="4052694"/>
            <a:chExt cx="8575027" cy="1025389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770461" y="4052694"/>
              <a:ext cx="346119" cy="346119"/>
              <a:chOff x="6705600" y="1371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752296" y="4052694"/>
              <a:ext cx="7593192" cy="1025389"/>
              <a:chOff x="0" y="0"/>
              <a:chExt cx="10124256" cy="1367185"/>
            </a:xfrm>
          </p:grpSpPr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10124256" cy="5959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ONLINE FOCUS GROUPS</a:t>
                </a: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E18A42-AEB5-224F-BCB6-219BE83F0AAF}"/>
              </a:ext>
            </a:extLst>
          </p:cNvPr>
          <p:cNvGrpSpPr/>
          <p:nvPr/>
        </p:nvGrpSpPr>
        <p:grpSpPr>
          <a:xfrm>
            <a:off x="770461" y="5422330"/>
            <a:ext cx="8575027" cy="1025389"/>
            <a:chOff x="770461" y="5304897"/>
            <a:chExt cx="8575027" cy="1025389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770461" y="5304897"/>
              <a:ext cx="346119" cy="346119"/>
              <a:chOff x="6705600" y="1371600"/>
              <a:chExt cx="10972800" cy="1097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1752296" y="5304897"/>
              <a:ext cx="7593192" cy="1025389"/>
              <a:chOff x="0" y="0"/>
              <a:chExt cx="10124256" cy="1367185"/>
            </a:xfrm>
          </p:grpSpPr>
          <p:sp>
            <p:nvSpPr>
              <p:cNvPr id="31" name="TextBox 31"/>
              <p:cNvSpPr txBox="1"/>
              <p:nvPr/>
            </p:nvSpPr>
            <p:spPr>
              <a:xfrm>
                <a:off x="0" y="-28575"/>
                <a:ext cx="10124256" cy="5959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ONLINE INTERVIEWS</a:t>
                </a:r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A0DD33-D6C3-9044-AD74-2164D7AEE424}"/>
              </a:ext>
            </a:extLst>
          </p:cNvPr>
          <p:cNvGrpSpPr/>
          <p:nvPr/>
        </p:nvGrpSpPr>
        <p:grpSpPr>
          <a:xfrm>
            <a:off x="819472" y="6681839"/>
            <a:ext cx="8526016" cy="1025389"/>
            <a:chOff x="819472" y="6549622"/>
            <a:chExt cx="8526016" cy="1025389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819472" y="6716197"/>
              <a:ext cx="346119" cy="346119"/>
              <a:chOff x="6705600" y="1371600"/>
              <a:chExt cx="10972800" cy="1097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752296" y="6549622"/>
              <a:ext cx="7593192" cy="1025389"/>
              <a:chOff x="0" y="0"/>
              <a:chExt cx="10124256" cy="1367185"/>
            </a:xfrm>
          </p:grpSpPr>
          <p:sp>
            <p:nvSpPr>
              <p:cNvPr id="34" name="TextBox 34"/>
              <p:cNvSpPr txBox="1"/>
              <p:nvPr/>
            </p:nvSpPr>
            <p:spPr>
              <a:xfrm>
                <a:off x="0" y="-28575"/>
                <a:ext cx="10124256" cy="5959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ONLINE QUANLITATIVE RESEARCH</a:t>
                </a:r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B1F21E-AE29-3540-9D5F-79773EB78BCA}"/>
              </a:ext>
            </a:extLst>
          </p:cNvPr>
          <p:cNvGrpSpPr/>
          <p:nvPr/>
        </p:nvGrpSpPr>
        <p:grpSpPr>
          <a:xfrm>
            <a:off x="794967" y="7941348"/>
            <a:ext cx="8550521" cy="1025389"/>
            <a:chOff x="794967" y="7992039"/>
            <a:chExt cx="8550521" cy="102538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794967" y="7992039"/>
              <a:ext cx="346119" cy="346119"/>
              <a:chOff x="6705600" y="1371600"/>
              <a:chExt cx="10972800" cy="1097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1752296" y="7992039"/>
              <a:ext cx="7593192" cy="1025389"/>
              <a:chOff x="0" y="0"/>
              <a:chExt cx="10124256" cy="1367185"/>
            </a:xfrm>
          </p:grpSpPr>
          <p:sp>
            <p:nvSpPr>
              <p:cNvPr id="37" name="TextBox 37"/>
              <p:cNvSpPr txBox="1"/>
              <p:nvPr/>
            </p:nvSpPr>
            <p:spPr>
              <a:xfrm>
                <a:off x="0" y="-28575"/>
                <a:ext cx="10124256" cy="5959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ONLINE QUESTIONNAIRES</a:t>
                </a: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A556E2-F36E-5346-9D70-A7E9B113BE26}"/>
              </a:ext>
            </a:extLst>
          </p:cNvPr>
          <p:cNvGrpSpPr/>
          <p:nvPr/>
        </p:nvGrpSpPr>
        <p:grpSpPr>
          <a:xfrm>
            <a:off x="794967" y="9200858"/>
            <a:ext cx="8550521" cy="1025389"/>
            <a:chOff x="794967" y="9200858"/>
            <a:chExt cx="8550521" cy="1025389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794967" y="9200858"/>
              <a:ext cx="346119" cy="346119"/>
              <a:chOff x="6705600" y="1371600"/>
              <a:chExt cx="10972800" cy="1097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752296" y="9200858"/>
              <a:ext cx="7593192" cy="1025389"/>
              <a:chOff x="0" y="0"/>
              <a:chExt cx="10124256" cy="1367185"/>
            </a:xfrm>
          </p:grpSpPr>
          <p:sp>
            <p:nvSpPr>
              <p:cNvPr id="40" name="TextBox 40"/>
              <p:cNvSpPr txBox="1"/>
              <p:nvPr/>
            </p:nvSpPr>
            <p:spPr>
              <a:xfrm>
                <a:off x="0" y="-28575"/>
                <a:ext cx="10124256" cy="5959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649"/>
                  </a:lnSpc>
                </a:pPr>
                <a:r>
                  <a:rPr lang="en-US" sz="2806">
                    <a:solidFill>
                      <a:srgbClr val="57FFDC"/>
                    </a:solidFill>
                    <a:latin typeface="HK Grotesk Bold Bold"/>
                  </a:rPr>
                  <a:t>SOCIAL NETWORK ANALYSIS</a:t>
                </a:r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797003"/>
                <a:ext cx="1012425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1EBF8D-FF5E-9145-ABA1-3DB0FC7EF344}"/>
              </a:ext>
            </a:extLst>
          </p:cNvPr>
          <p:cNvGrpSpPr/>
          <p:nvPr/>
        </p:nvGrpSpPr>
        <p:grpSpPr>
          <a:xfrm>
            <a:off x="150456" y="798406"/>
            <a:ext cx="6787023" cy="1770940"/>
            <a:chOff x="150456" y="798406"/>
            <a:chExt cx="6787023" cy="1770940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150456" y="798406"/>
              <a:ext cx="1770940" cy="1770940"/>
              <a:chOff x="6705600" y="1371600"/>
              <a:chExt cx="10972800" cy="1097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94641" y="1066992"/>
              <a:ext cx="995781" cy="1157885"/>
            </a:xfrm>
            <a:prstGeom prst="rect">
              <a:avLst/>
            </a:prstGeom>
          </p:spPr>
        </p:pic>
        <p:sp>
          <p:nvSpPr>
            <p:cNvPr id="42" name="TextBox 42"/>
            <p:cNvSpPr txBox="1"/>
            <p:nvPr/>
          </p:nvSpPr>
          <p:spPr>
            <a:xfrm>
              <a:off x="2422572" y="1354470"/>
              <a:ext cx="4514907" cy="582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-72">
                  <a:solidFill>
                    <a:srgbClr val="FFFFFF"/>
                  </a:solidFill>
                  <a:latin typeface="HK Grotesk Light"/>
                </a:rPr>
                <a:t>DATA COLLECTION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E0272B8-BDED-9642-8323-55694A0F4172}"/>
              </a:ext>
            </a:extLst>
          </p:cNvPr>
          <p:cNvGrpSpPr/>
          <p:nvPr/>
        </p:nvGrpSpPr>
        <p:grpSpPr>
          <a:xfrm>
            <a:off x="11034576" y="779515"/>
            <a:ext cx="6224724" cy="1770940"/>
            <a:chOff x="11034576" y="779515"/>
            <a:chExt cx="6224724" cy="1770940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11034576" y="779515"/>
              <a:ext cx="1770940" cy="1770940"/>
              <a:chOff x="6705600" y="1371600"/>
              <a:chExt cx="10972800" cy="1097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3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57FFDC"/>
              </a:solidFill>
            </p:spPr>
          </p:sp>
        </p:grpSp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477575" y="1162177"/>
              <a:ext cx="884941" cy="1005615"/>
            </a:xfrm>
            <a:prstGeom prst="rect">
              <a:avLst/>
            </a:prstGeom>
          </p:spPr>
        </p:pic>
        <p:sp>
          <p:nvSpPr>
            <p:cNvPr id="43" name="TextBox 43"/>
            <p:cNvSpPr txBox="1"/>
            <p:nvPr/>
          </p:nvSpPr>
          <p:spPr>
            <a:xfrm>
              <a:off x="13401728" y="1354470"/>
              <a:ext cx="3857572" cy="582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 spc="-72">
                  <a:solidFill>
                    <a:srgbClr val="FFFFFF"/>
                  </a:solidFill>
                  <a:latin typeface="HK Grotesk Light"/>
                </a:rPr>
                <a:t>DATA STORAGE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6FC06A-9B4A-ED47-AFBE-6F0DED781887}"/>
              </a:ext>
            </a:extLst>
          </p:cNvPr>
          <p:cNvGrpSpPr/>
          <p:nvPr/>
        </p:nvGrpSpPr>
        <p:grpSpPr>
          <a:xfrm>
            <a:off x="11034576" y="2594622"/>
            <a:ext cx="5282960" cy="1659995"/>
            <a:chOff x="11034576" y="2594622"/>
            <a:chExt cx="5282960" cy="1659995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836991" y="2594622"/>
              <a:ext cx="1480545" cy="1642768"/>
            </a:xfrm>
            <a:prstGeom prst="rect">
              <a:avLst/>
            </a:prstGeom>
          </p:spPr>
        </p:pic>
        <p:grpSp>
          <p:nvGrpSpPr>
            <p:cNvPr id="44" name="Group 44"/>
            <p:cNvGrpSpPr/>
            <p:nvPr/>
          </p:nvGrpSpPr>
          <p:grpSpPr>
            <a:xfrm>
              <a:off x="11034576" y="3142926"/>
              <a:ext cx="3226610" cy="1111691"/>
              <a:chOff x="0" y="-38100"/>
              <a:chExt cx="4302146" cy="1482255"/>
            </a:xfrm>
          </p:grpSpPr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4302146" cy="70267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>
                    <a:solidFill>
                      <a:srgbClr val="FFFFFF"/>
                    </a:solidFill>
                    <a:latin typeface="HK Grotesk Bold Bold"/>
                  </a:rPr>
                  <a:t>MONGODB</a:t>
                </a:r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873973"/>
                <a:ext cx="430214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3A3812-7A75-5E4C-9DFD-2D7A2447A3C4}"/>
              </a:ext>
            </a:extLst>
          </p:cNvPr>
          <p:cNvGrpSpPr/>
          <p:nvPr/>
        </p:nvGrpSpPr>
        <p:grpSpPr>
          <a:xfrm>
            <a:off x="11034576" y="4871165"/>
            <a:ext cx="5297780" cy="1559703"/>
            <a:chOff x="11034576" y="4871165"/>
            <a:chExt cx="5297780" cy="1559703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4836991" y="4871165"/>
              <a:ext cx="1495365" cy="1559703"/>
            </a:xfrm>
            <a:prstGeom prst="rect">
              <a:avLst/>
            </a:prstGeom>
          </p:spPr>
        </p:pic>
        <p:grpSp>
          <p:nvGrpSpPr>
            <p:cNvPr id="47" name="Group 47"/>
            <p:cNvGrpSpPr/>
            <p:nvPr/>
          </p:nvGrpSpPr>
          <p:grpSpPr>
            <a:xfrm>
              <a:off x="11034576" y="5288833"/>
              <a:ext cx="3226610" cy="1111691"/>
              <a:chOff x="0" y="-38100"/>
              <a:chExt cx="4302146" cy="1482255"/>
            </a:xfrm>
          </p:grpSpPr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4302146" cy="70267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>
                    <a:solidFill>
                      <a:srgbClr val="FFFFFF"/>
                    </a:solidFill>
                    <a:latin typeface="HK Grotesk Bold Bold"/>
                  </a:rPr>
                  <a:t>SQL</a:t>
                </a:r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873973"/>
                <a:ext cx="4302146" cy="57018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3405"/>
                  </a:lnSpc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313267" y="-1485407"/>
            <a:ext cx="19601267" cy="66289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44000" y="1315545"/>
            <a:ext cx="8115300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DATA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5769750"/>
            <a:ext cx="4790891" cy="1617023"/>
            <a:chOff x="0" y="0"/>
            <a:chExt cx="6387855" cy="2156031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6387855" cy="64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>
                  <a:solidFill>
                    <a:srgbClr val="57FFDC"/>
                  </a:solidFill>
                  <a:latin typeface="HK Grotesk Bold Bold"/>
                </a:rPr>
                <a:t>DATA CLEANING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44899"/>
              <a:ext cx="6387855" cy="1311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 spc="-59">
                  <a:solidFill>
                    <a:srgbClr val="FFFFFF"/>
                  </a:solidFill>
                  <a:latin typeface="Roboto Condensed"/>
                </a:rPr>
                <a:t>Xử lí dữ liệu trùng lặp, khoảng trắng hoặc lỗi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48555" y="5741175"/>
            <a:ext cx="4790891" cy="2138463"/>
            <a:chOff x="0" y="-38100"/>
            <a:chExt cx="6387855" cy="2851284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6387855" cy="653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 dirty="0">
                  <a:solidFill>
                    <a:srgbClr val="57FFDC"/>
                  </a:solidFill>
                  <a:latin typeface="HK Grotesk Bold Bold"/>
                </a:rPr>
                <a:t>DATA EXPLORATORY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44899"/>
              <a:ext cx="6387855" cy="1968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 spc="-59">
                  <a:solidFill>
                    <a:srgbClr val="FFFFFF"/>
                  </a:solidFill>
                  <a:latin typeface="Roboto Condensed"/>
                </a:rPr>
                <a:t>Trực quan hoá dữ liệu để quan sát và đưa ra các thông tin có ý nghĩa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68409" y="5769750"/>
            <a:ext cx="4790891" cy="1617023"/>
            <a:chOff x="0" y="0"/>
            <a:chExt cx="6387855" cy="215603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6387855" cy="644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>
                  <a:solidFill>
                    <a:srgbClr val="57FFDC"/>
                  </a:solidFill>
                  <a:latin typeface="HK Grotesk Bold Bold"/>
                </a:rPr>
                <a:t>FEATURE ENGINEERING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44899"/>
              <a:ext cx="6387855" cy="1311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999" spc="-59">
                  <a:solidFill>
                    <a:srgbClr val="FFFFFF"/>
                  </a:solidFill>
                  <a:latin typeface="Roboto Condensed"/>
                </a:rPr>
                <a:t>Sử dụng data hoàn thiện để train các model ML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27308">
            <a:off x="-7697251" y="-1583491"/>
            <a:ext cx="17016201" cy="61801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627308">
            <a:off x="6012053" y="8304806"/>
            <a:ext cx="17016201" cy="618015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17957" y="1284405"/>
            <a:ext cx="7830161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8000" spc="-240">
                <a:solidFill>
                  <a:srgbClr val="FFFFFF"/>
                </a:solidFill>
                <a:latin typeface="HK Grotesk Bold"/>
              </a:rPr>
              <a:t>Completed Flow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627308">
            <a:off x="13474272" y="-3782947"/>
            <a:ext cx="17016201" cy="618015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7026FFBC-10CF-F344-8E91-F202388E3CBF}"/>
              </a:ext>
            </a:extLst>
          </p:cNvPr>
          <p:cNvGrpSpPr/>
          <p:nvPr/>
        </p:nvGrpSpPr>
        <p:grpSpPr>
          <a:xfrm>
            <a:off x="1650070" y="3575428"/>
            <a:ext cx="3906652" cy="2015728"/>
            <a:chOff x="1650070" y="3575428"/>
            <a:chExt cx="3906652" cy="201572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457559" y="3575428"/>
              <a:ext cx="1099163" cy="1099163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1974235" y="5039890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4981790" y="4475967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650070" y="5109826"/>
              <a:ext cx="3556257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Problem defining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F213E4-3B69-9D43-BB4F-E79C690225DC}"/>
                </a:ext>
              </a:extLst>
            </p:cNvPr>
            <p:cNvSpPr txBox="1"/>
            <p:nvPr/>
          </p:nvSpPr>
          <p:spPr>
            <a:xfrm>
              <a:off x="4775644" y="3724031"/>
              <a:ext cx="412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1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1C72F8-58BA-384A-824C-3FF9926BFA6F}"/>
              </a:ext>
            </a:extLst>
          </p:cNvPr>
          <p:cNvGrpSpPr/>
          <p:nvPr/>
        </p:nvGrpSpPr>
        <p:grpSpPr>
          <a:xfrm>
            <a:off x="5556722" y="3575428"/>
            <a:ext cx="3610711" cy="2015728"/>
            <a:chOff x="5556722" y="3575428"/>
            <a:chExt cx="3610711" cy="2015728"/>
          </a:xfrm>
        </p:grpSpPr>
        <p:sp>
          <p:nvSpPr>
            <p:cNvPr id="11" name="AutoShape 11"/>
            <p:cNvSpPr/>
            <p:nvPr/>
          </p:nvSpPr>
          <p:spPr>
            <a:xfrm>
              <a:off x="5556722" y="5039890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B45370-A8A7-BC4F-A045-A5A0043763E2}"/>
                </a:ext>
              </a:extLst>
            </p:cNvPr>
            <p:cNvGrpSpPr/>
            <p:nvPr/>
          </p:nvGrpSpPr>
          <p:grpSpPr>
            <a:xfrm>
              <a:off x="5584946" y="3575428"/>
              <a:ext cx="3582487" cy="2015728"/>
              <a:chOff x="5556722" y="3575428"/>
              <a:chExt cx="3582487" cy="2015728"/>
            </a:xfrm>
          </p:grpSpPr>
          <p:pic>
            <p:nvPicPr>
              <p:cNvPr id="10" name="Picture 10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8040046" y="3575428"/>
                <a:ext cx="1099163" cy="1099163"/>
              </a:xfrm>
              <a:prstGeom prst="rect">
                <a:avLst/>
              </a:prstGeom>
            </p:spPr>
          </p:pic>
          <p:sp>
            <p:nvSpPr>
              <p:cNvPr id="12" name="AutoShape 12"/>
              <p:cNvSpPr/>
              <p:nvPr/>
            </p:nvSpPr>
            <p:spPr>
              <a:xfrm>
                <a:off x="8564277" y="4475967"/>
                <a:ext cx="66675" cy="1019175"/>
              </a:xfrm>
              <a:prstGeom prst="rect">
                <a:avLst/>
              </a:prstGeom>
              <a:solidFill>
                <a:srgbClr val="57FFDC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5556722" y="4558560"/>
                <a:ext cx="2570559" cy="4813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n-US" sz="2800">
                    <a:solidFill>
                      <a:srgbClr val="FFFFFF"/>
                    </a:solidFill>
                    <a:latin typeface="Noto Sans"/>
                  </a:rPr>
                  <a:t>Data collecting 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6118675" y="5109826"/>
                <a:ext cx="2008606" cy="48133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n-US" sz="2800">
                    <a:solidFill>
                      <a:srgbClr val="FFFFFF"/>
                    </a:solidFill>
                    <a:latin typeface="Noto Sans"/>
                  </a:rPr>
                  <a:t>and storing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C7437E-F4BE-E045-A799-2ECB40DF57E4}"/>
                  </a:ext>
                </a:extLst>
              </p:cNvPr>
              <p:cNvSpPr txBox="1"/>
              <p:nvPr/>
            </p:nvSpPr>
            <p:spPr>
              <a:xfrm>
                <a:off x="8353434" y="3740288"/>
                <a:ext cx="4395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>
                    <a:latin typeface="RF Krabuler" pitchFamily="2" charset="77"/>
                  </a:rPr>
                  <a:t>2</a:t>
                </a:r>
                <a:endParaRPr lang="en-US" sz="3600">
                  <a:latin typeface="RF Krabuler" pitchFamily="2" charset="77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2271E8-2416-F146-AE2A-A7D8ADF78FE8}"/>
              </a:ext>
            </a:extLst>
          </p:cNvPr>
          <p:cNvGrpSpPr/>
          <p:nvPr/>
        </p:nvGrpSpPr>
        <p:grpSpPr>
          <a:xfrm>
            <a:off x="9232988" y="3666727"/>
            <a:ext cx="3582487" cy="2015728"/>
            <a:chOff x="9232988" y="3666727"/>
            <a:chExt cx="3582487" cy="2015728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716312" y="3666727"/>
              <a:ext cx="1099163" cy="1099163"/>
            </a:xfrm>
            <a:prstGeom prst="rect">
              <a:avLst/>
            </a:prstGeom>
          </p:spPr>
        </p:pic>
        <p:sp>
          <p:nvSpPr>
            <p:cNvPr id="16" name="AutoShape 16"/>
            <p:cNvSpPr/>
            <p:nvPr/>
          </p:nvSpPr>
          <p:spPr>
            <a:xfrm>
              <a:off x="9232988" y="5131189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12240542" y="4567266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446928" y="5201125"/>
              <a:ext cx="2991841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Data analyzing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1C9FBE-2E78-804B-9D83-E15ED55B29D5}"/>
                </a:ext>
              </a:extLst>
            </p:cNvPr>
            <p:cNvSpPr txBox="1"/>
            <p:nvPr/>
          </p:nvSpPr>
          <p:spPr>
            <a:xfrm>
              <a:off x="12020770" y="3817128"/>
              <a:ext cx="4459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3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5FC989-F172-FB48-8317-A0A6005DDB2F}"/>
              </a:ext>
            </a:extLst>
          </p:cNvPr>
          <p:cNvGrpSpPr/>
          <p:nvPr/>
        </p:nvGrpSpPr>
        <p:grpSpPr>
          <a:xfrm>
            <a:off x="12609287" y="3666727"/>
            <a:ext cx="4121268" cy="2015728"/>
            <a:chOff x="12609287" y="3666727"/>
            <a:chExt cx="4121268" cy="2015728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631392" y="3666727"/>
              <a:ext cx="1099163" cy="1099163"/>
            </a:xfrm>
            <a:prstGeom prst="rect">
              <a:avLst/>
            </a:prstGeom>
          </p:spPr>
        </p:pic>
        <p:sp>
          <p:nvSpPr>
            <p:cNvPr id="20" name="AutoShape 20"/>
            <p:cNvSpPr/>
            <p:nvPr/>
          </p:nvSpPr>
          <p:spPr>
            <a:xfrm>
              <a:off x="13148069" y="5131189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21" name="AutoShape 21"/>
            <p:cNvSpPr/>
            <p:nvPr/>
          </p:nvSpPr>
          <p:spPr>
            <a:xfrm>
              <a:off x="16180974" y="4596978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2609287" y="5201125"/>
              <a:ext cx="3401169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Feature engineering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7E3034-2681-2A41-9ADF-DE662DF4B020}"/>
                </a:ext>
              </a:extLst>
            </p:cNvPr>
            <p:cNvSpPr txBox="1"/>
            <p:nvPr/>
          </p:nvSpPr>
          <p:spPr>
            <a:xfrm>
              <a:off x="15969991" y="3831587"/>
              <a:ext cx="460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4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716F30-4D5D-D144-A4F3-CED0BCA4552B}"/>
              </a:ext>
            </a:extLst>
          </p:cNvPr>
          <p:cNvGrpSpPr/>
          <p:nvPr/>
        </p:nvGrpSpPr>
        <p:grpSpPr>
          <a:xfrm>
            <a:off x="1854828" y="6583078"/>
            <a:ext cx="3582487" cy="2015728"/>
            <a:chOff x="1854828" y="6583078"/>
            <a:chExt cx="3582487" cy="2015728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338152" y="6583078"/>
              <a:ext cx="1099163" cy="1099163"/>
            </a:xfrm>
            <a:prstGeom prst="rect">
              <a:avLst/>
            </a:prstGeom>
          </p:spPr>
        </p:pic>
        <p:sp>
          <p:nvSpPr>
            <p:cNvPr id="24" name="AutoShape 24"/>
            <p:cNvSpPr/>
            <p:nvPr/>
          </p:nvSpPr>
          <p:spPr>
            <a:xfrm>
              <a:off x="1854828" y="8047540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25" name="AutoShape 25"/>
            <p:cNvSpPr/>
            <p:nvPr/>
          </p:nvSpPr>
          <p:spPr>
            <a:xfrm>
              <a:off x="4862382" y="7483617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2047039" y="8117476"/>
              <a:ext cx="2880297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Model building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BCB1BF-394E-0846-A418-15858446636C}"/>
                </a:ext>
              </a:extLst>
            </p:cNvPr>
            <p:cNvSpPr txBox="1"/>
            <p:nvPr/>
          </p:nvSpPr>
          <p:spPr>
            <a:xfrm>
              <a:off x="4672563" y="6689400"/>
              <a:ext cx="4555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5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680FC30-88B1-DF4A-ACD8-71954CEA025F}"/>
              </a:ext>
            </a:extLst>
          </p:cNvPr>
          <p:cNvGrpSpPr/>
          <p:nvPr/>
        </p:nvGrpSpPr>
        <p:grpSpPr>
          <a:xfrm>
            <a:off x="5437315" y="6583078"/>
            <a:ext cx="3582487" cy="2015728"/>
            <a:chOff x="5437315" y="6583078"/>
            <a:chExt cx="3582487" cy="2015728"/>
          </a:xfrm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920639" y="6583078"/>
              <a:ext cx="1099163" cy="1099163"/>
            </a:xfrm>
            <a:prstGeom prst="rect">
              <a:avLst/>
            </a:prstGeom>
          </p:spPr>
        </p:pic>
        <p:sp>
          <p:nvSpPr>
            <p:cNvPr id="28" name="AutoShape 28"/>
            <p:cNvSpPr/>
            <p:nvPr/>
          </p:nvSpPr>
          <p:spPr>
            <a:xfrm>
              <a:off x="5437315" y="8047540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444869" y="7483617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5514386" y="8117476"/>
              <a:ext cx="2904253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Model evaluating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F507A9-7A94-0540-819D-F73749A2AAAA}"/>
                </a:ext>
              </a:extLst>
            </p:cNvPr>
            <p:cNvSpPr txBox="1"/>
            <p:nvPr/>
          </p:nvSpPr>
          <p:spPr>
            <a:xfrm>
              <a:off x="8242433" y="6739566"/>
              <a:ext cx="4635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6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F98DA8-5960-5D4E-8783-158666AAF179}"/>
              </a:ext>
            </a:extLst>
          </p:cNvPr>
          <p:cNvGrpSpPr/>
          <p:nvPr/>
        </p:nvGrpSpPr>
        <p:grpSpPr>
          <a:xfrm>
            <a:off x="9113580" y="6674377"/>
            <a:ext cx="3582487" cy="2015729"/>
            <a:chOff x="9113580" y="6674377"/>
            <a:chExt cx="3582487" cy="2015729"/>
          </a:xfrm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1596904" y="6674377"/>
              <a:ext cx="1099163" cy="1099163"/>
            </a:xfrm>
            <a:prstGeom prst="rect">
              <a:avLst/>
            </a:prstGeom>
          </p:spPr>
        </p:pic>
        <p:sp>
          <p:nvSpPr>
            <p:cNvPr id="32" name="AutoShape 32"/>
            <p:cNvSpPr/>
            <p:nvPr/>
          </p:nvSpPr>
          <p:spPr>
            <a:xfrm>
              <a:off x="9113580" y="8138839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12121135" y="7574916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9713133" y="8208776"/>
              <a:ext cx="2223517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Deploying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F691DE-5817-AE4D-95B0-89283AEABDE7}"/>
                </a:ext>
              </a:extLst>
            </p:cNvPr>
            <p:cNvSpPr txBox="1"/>
            <p:nvPr/>
          </p:nvSpPr>
          <p:spPr>
            <a:xfrm>
              <a:off x="11901363" y="6837553"/>
              <a:ext cx="4395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7</a:t>
              </a:r>
              <a:endParaRPr lang="en-US" sz="3600">
                <a:latin typeface="RF Krabuler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617E40-1F0B-2843-89F7-5EA215ED8CD8}"/>
              </a:ext>
            </a:extLst>
          </p:cNvPr>
          <p:cNvGrpSpPr/>
          <p:nvPr/>
        </p:nvGrpSpPr>
        <p:grpSpPr>
          <a:xfrm>
            <a:off x="13028661" y="6674377"/>
            <a:ext cx="3582487" cy="2015729"/>
            <a:chOff x="13028661" y="6674377"/>
            <a:chExt cx="3582487" cy="2015729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5511985" y="6674377"/>
              <a:ext cx="1099163" cy="1099163"/>
            </a:xfrm>
            <a:prstGeom prst="rect">
              <a:avLst/>
            </a:prstGeom>
          </p:spPr>
        </p:pic>
        <p:sp>
          <p:nvSpPr>
            <p:cNvPr id="36" name="AutoShape 36"/>
            <p:cNvSpPr/>
            <p:nvPr/>
          </p:nvSpPr>
          <p:spPr>
            <a:xfrm>
              <a:off x="13028661" y="8138839"/>
              <a:ext cx="3048000" cy="666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13028661" y="8208776"/>
              <a:ext cx="2848421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inference system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3028661" y="7566210"/>
              <a:ext cx="2192054" cy="481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>
                  <a:solidFill>
                    <a:srgbClr val="FFFFFF"/>
                  </a:solidFill>
                  <a:latin typeface="Noto Sans"/>
                </a:rPr>
                <a:t>Monitoring</a:t>
              </a:r>
            </a:p>
          </p:txBody>
        </p:sp>
        <p:sp>
          <p:nvSpPr>
            <p:cNvPr id="39" name="AutoShape 39"/>
            <p:cNvSpPr/>
            <p:nvPr/>
          </p:nvSpPr>
          <p:spPr>
            <a:xfrm>
              <a:off x="16061566" y="7458841"/>
              <a:ext cx="66675" cy="1019175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D23367-982D-1245-824A-9B4DDAC22BA9}"/>
                </a:ext>
              </a:extLst>
            </p:cNvPr>
            <p:cNvSpPr txBox="1"/>
            <p:nvPr/>
          </p:nvSpPr>
          <p:spPr>
            <a:xfrm>
              <a:off x="15839420" y="677375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RF Krabuler" pitchFamily="2" charset="77"/>
                </a:rPr>
                <a:t>8</a:t>
              </a:r>
              <a:endParaRPr lang="en-US" sz="3600">
                <a:latin typeface="RF Krabuler" pitchFamily="2" charset="77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23</TotalTime>
  <Words>142</Words>
  <Application>Microsoft Macintosh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RF Krabuler</vt:lpstr>
      <vt:lpstr>HK Grotesk Bold</vt:lpstr>
      <vt:lpstr>Roboto Condensed</vt:lpstr>
      <vt:lpstr>Calibri</vt:lpstr>
      <vt:lpstr>HK Grotesk Light</vt:lpstr>
      <vt:lpstr>Arial</vt:lpstr>
      <vt:lpstr>Noto Sans</vt:lpstr>
      <vt:lpstr>HK Grotesk Light Bold</vt:lpstr>
      <vt:lpstr>HK Grotesk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/>
  <dc:description>9Slide.vn</dc:description>
  <cp:lastModifiedBy>Microsoft Office User</cp:lastModifiedBy>
  <cp:revision>6</cp:revision>
  <dcterms:created xsi:type="dcterms:W3CDTF">2006-08-16T00:00:00Z</dcterms:created>
  <dcterms:modified xsi:type="dcterms:W3CDTF">2020-11-07T18:55:14Z</dcterms:modified>
  <cp:category>9Slide.vn</cp:category>
  <dc:identifier>DAEM17vkBOI</dc:identifier>
</cp:coreProperties>
</file>