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F14DCAC-8CD7-457C-9410-19E727A18679}" type="datetimeFigureOut">
              <a:rPr lang="fr-FR" smtClean="0"/>
              <a:t>16/02/2021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291626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14DCAC-8CD7-457C-9410-19E727A18679}" type="datetimeFigureOut">
              <a:rPr lang="fr-FR" smtClean="0"/>
              <a:t>16/02/2021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367299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14DCAC-8CD7-457C-9410-19E727A18679}" type="datetimeFigureOut">
              <a:rPr lang="fr-FR" smtClean="0"/>
              <a:t>16/02/2021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281718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14DCAC-8CD7-457C-9410-19E727A18679}" type="datetimeFigureOut">
              <a:rPr lang="fr-FR" smtClean="0"/>
              <a:t>16/02/2021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9610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14DCAC-8CD7-457C-9410-19E727A18679}" type="datetimeFigureOut">
              <a:rPr lang="fr-FR" smtClean="0"/>
              <a:t>16/02/2021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1228905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3F14DCAC-8CD7-457C-9410-19E727A18679}" type="datetimeFigureOut">
              <a:rPr lang="fr-FR" smtClean="0"/>
              <a:t>16/02/2021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2047895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3F14DCAC-8CD7-457C-9410-19E727A18679}" type="datetimeFigureOut">
              <a:rPr lang="fr-FR" smtClean="0"/>
              <a:t>16/02/2021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3315910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F14DCAC-8CD7-457C-9410-19E727A18679}" type="datetimeFigureOut">
              <a:rPr lang="fr-FR" smtClean="0"/>
              <a:t>16/02/2021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296975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F14DCAC-8CD7-457C-9410-19E727A18679}" type="datetimeFigureOut">
              <a:rPr lang="fr-FR" smtClean="0"/>
              <a:t>16/02/2021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385379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31ACC8-F19F-49F9-93AA-66249979A09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D43784A-7CD2-454C-9AD9-AA44A72BA179}"/>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23C141-4725-4EF1-9316-B349607000AC}"/>
              </a:ext>
            </a:extLst>
          </p:cNvPr>
          <p:cNvSpPr>
            <a:spLocks noGrp="1"/>
          </p:cNvSpPr>
          <p:nvPr>
            <p:ph type="dt" sz="half" idx="10"/>
          </p:nvPr>
        </p:nvSpPr>
        <p:spPr/>
        <p:txBody>
          <a:bodyPr/>
          <a:lstStyle/>
          <a:p>
            <a:fld id="{3F14DCAC-8CD7-457C-9410-19E727A18679}" type="datetimeFigureOut">
              <a:rPr lang="fr-FR" smtClean="0"/>
              <a:t>16/02/2021</a:t>
            </a:fld>
            <a:endParaRPr lang="fr-FR"/>
          </a:p>
        </p:txBody>
      </p:sp>
      <p:sp>
        <p:nvSpPr>
          <p:cNvPr id="5" name="Espace réservé du pied de page 4">
            <a:extLst>
              <a:ext uri="{FF2B5EF4-FFF2-40B4-BE49-F238E27FC236}">
                <a16:creationId xmlns:a16="http://schemas.microsoft.com/office/drawing/2014/main" id="{F753E0A7-DA2F-4B6F-A5AB-4E0401370EA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7B3042-A566-4317-BE44-1CA7D63F0B5B}"/>
              </a:ext>
            </a:extLst>
          </p:cNvPr>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270556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F14DCAC-8CD7-457C-9410-19E727A18679}" type="datetimeFigureOut">
              <a:rPr lang="fr-FR" smtClean="0"/>
              <a:t>16/02/2021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145425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F14DCAC-8CD7-457C-9410-19E727A18679}" type="datetimeFigureOut">
              <a:rPr lang="fr-FR" smtClean="0"/>
              <a:t>16/02/2021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153250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F14DCAC-8CD7-457C-9410-19E727A18679}" type="datetimeFigureOut">
              <a:rPr lang="fr-FR" smtClean="0"/>
              <a:t>16/02/2021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2133238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F14DCAC-8CD7-457C-9410-19E727A18679}" type="datetimeFigureOut">
              <a:rPr lang="fr-FR" smtClean="0"/>
              <a:t>16/02/2021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118320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F14DCAC-8CD7-457C-9410-19E727A18679}" type="datetimeFigureOut">
              <a:rPr lang="fr-FR" smtClean="0"/>
              <a:t>16/02/2021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1793442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F14DCAC-8CD7-457C-9410-19E727A18679}" type="datetimeFigureOut">
              <a:rPr lang="fr-FR" smtClean="0"/>
              <a:t>16/02/2021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573451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14DCAC-8CD7-457C-9410-19E727A18679}" type="datetimeFigureOut">
              <a:rPr lang="fr-FR" smtClean="0"/>
              <a:t>16/02/2021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395739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14DCAC-8CD7-457C-9410-19E727A18679}" type="datetimeFigureOut">
              <a:rPr lang="fr-FR" smtClean="0"/>
              <a:t>16/02/2021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312203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F14DCAC-8CD7-457C-9410-19E727A18679}" type="datetimeFigureOut">
              <a:rPr lang="fr-FR" smtClean="0"/>
              <a:t>16/02/2021</a:t>
            </a:fld>
            <a:endParaRPr lang="fr-F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5953234-7621-453A-8007-E23E4D965570}" type="slidenum">
              <a:rPr lang="fr-FR" smtClean="0"/>
              <a:t>‹N°›</a:t>
            </a:fld>
            <a:endParaRPr lang="fr-FR"/>
          </a:p>
        </p:txBody>
      </p:sp>
    </p:spTree>
    <p:extLst>
      <p:ext uri="{BB962C8B-B14F-4D97-AF65-F5344CB8AC3E}">
        <p14:creationId xmlns:p14="http://schemas.microsoft.com/office/powerpoint/2010/main" val="1352010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Introduction à l’algorithmique et à la programmation</a:t>
            </a:r>
          </a:p>
        </p:txBody>
      </p:sp>
      <p:sp>
        <p:nvSpPr>
          <p:cNvPr id="3" name="Sous-titre 2"/>
          <p:cNvSpPr>
            <a:spLocks noGrp="1"/>
          </p:cNvSpPr>
          <p:nvPr>
            <p:ph type="subTitle" idx="1"/>
          </p:nvPr>
        </p:nvSpPr>
        <p:spPr/>
        <p:txBody>
          <a:bodyPr/>
          <a:lstStyle/>
          <a:p>
            <a:r>
              <a:rPr lang="fr-FR" dirty="0"/>
              <a:t>C. BENSARI</a:t>
            </a:r>
          </a:p>
        </p:txBody>
      </p:sp>
    </p:spTree>
    <p:extLst>
      <p:ext uri="{BB962C8B-B14F-4D97-AF65-F5344CB8AC3E}">
        <p14:creationId xmlns:p14="http://schemas.microsoft.com/office/powerpoint/2010/main" val="324968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81224" y="285728"/>
            <a:ext cx="7772400" cy="917596"/>
          </a:xfrm>
        </p:spPr>
        <p:txBody>
          <a:bodyPr>
            <a:normAutofit/>
          </a:bodyPr>
          <a:lstStyle/>
          <a:p>
            <a:r>
              <a:rPr lang="fr-FR" dirty="0"/>
              <a:t>Eléments de base d’un algorithme</a:t>
            </a:r>
          </a:p>
        </p:txBody>
      </p:sp>
      <p:sp>
        <p:nvSpPr>
          <p:cNvPr id="3" name="Espace réservé du contenu 2"/>
          <p:cNvSpPr>
            <a:spLocks noGrp="1"/>
          </p:cNvSpPr>
          <p:nvPr>
            <p:ph idx="1"/>
          </p:nvPr>
        </p:nvSpPr>
        <p:spPr/>
        <p:txBody>
          <a:bodyPr>
            <a:normAutofit fontScale="92500" lnSpcReduction="20000"/>
          </a:bodyPr>
          <a:lstStyle/>
          <a:p>
            <a:r>
              <a:rPr lang="fr-FR" dirty="0"/>
              <a:t>Les constantes :</a:t>
            </a:r>
          </a:p>
          <a:p>
            <a:pPr lvl="1"/>
            <a:r>
              <a:rPr lang="fr-FR" dirty="0"/>
              <a:t>Certains types de données (informations) ne sont pas amenées à changer pendant tout le programme =&gt; </a:t>
            </a:r>
            <a:r>
              <a:rPr lang="fr-FR" sz="2200" b="1" dirty="0"/>
              <a:t>constantes</a:t>
            </a:r>
            <a:r>
              <a:rPr lang="fr-FR" sz="2200" dirty="0"/>
              <a:t> </a:t>
            </a:r>
          </a:p>
          <a:p>
            <a:pPr lvl="1"/>
            <a:r>
              <a:rPr lang="fr-FR" sz="2200" dirty="0"/>
              <a:t>Les conventions de nommage préconisent d’utiliser des majuscules et des </a:t>
            </a:r>
            <a:r>
              <a:rPr lang="fr-FR" sz="2200" dirty="0" err="1"/>
              <a:t>underscores</a:t>
            </a:r>
            <a:r>
              <a:rPr lang="fr-FR" sz="2200" dirty="0"/>
              <a:t> pour le nom de constantes</a:t>
            </a:r>
            <a:endParaRPr lang="fr-FR" dirty="0"/>
          </a:p>
          <a:p>
            <a:pPr marL="0" indent="0">
              <a:buNone/>
            </a:pPr>
            <a:r>
              <a:rPr lang="fr-FR" dirty="0"/>
              <a:t>	</a:t>
            </a:r>
            <a:r>
              <a:rPr lang="fr-FR" sz="2100" b="1" u="sng" dirty="0"/>
              <a:t>Exemples</a:t>
            </a:r>
            <a:r>
              <a:rPr lang="fr-FR" sz="2100" u="sng" dirty="0"/>
              <a:t>:</a:t>
            </a:r>
          </a:p>
          <a:p>
            <a:pPr marL="0" indent="0">
              <a:buNone/>
            </a:pPr>
            <a:r>
              <a:rPr lang="fr-FR" b="1" dirty="0"/>
              <a:t>	      </a:t>
            </a:r>
            <a:r>
              <a:rPr lang="fr-FR" sz="2100" b="1" dirty="0"/>
              <a:t>constantes </a:t>
            </a:r>
          </a:p>
          <a:p>
            <a:pPr marL="0" indent="0">
              <a:buNone/>
            </a:pPr>
            <a:r>
              <a:rPr lang="fr-FR" sz="2100" dirty="0"/>
              <a:t>	        PI = 3,14159</a:t>
            </a:r>
          </a:p>
          <a:p>
            <a:pPr marL="0" indent="0">
              <a:buNone/>
            </a:pPr>
            <a:r>
              <a:rPr lang="fr-FR" sz="2100" dirty="0"/>
              <a:t>	        NB_JOURS_DE_SEMAINE = 7	</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131762"/>
            <a:ext cx="7772400" cy="725470"/>
          </a:xfrm>
        </p:spPr>
        <p:txBody>
          <a:bodyPr>
            <a:normAutofit/>
          </a:bodyPr>
          <a:lstStyle/>
          <a:p>
            <a:r>
              <a:rPr lang="fr-FR" dirty="0"/>
              <a:t>Eléments de base d’un algorithme</a:t>
            </a:r>
          </a:p>
        </p:txBody>
      </p:sp>
      <p:sp>
        <p:nvSpPr>
          <p:cNvPr id="3" name="Espace réservé du contenu 2"/>
          <p:cNvSpPr>
            <a:spLocks noGrp="1"/>
          </p:cNvSpPr>
          <p:nvPr>
            <p:ph idx="1"/>
          </p:nvPr>
        </p:nvSpPr>
        <p:spPr>
          <a:xfrm>
            <a:off x="636103" y="928670"/>
            <a:ext cx="10601729" cy="5715040"/>
          </a:xfrm>
        </p:spPr>
        <p:txBody>
          <a:bodyPr>
            <a:normAutofit/>
          </a:bodyPr>
          <a:lstStyle/>
          <a:p>
            <a:r>
              <a:rPr lang="fr-FR" dirty="0"/>
              <a:t>Expressions et affectations</a:t>
            </a:r>
          </a:p>
          <a:p>
            <a:pPr lvl="1"/>
            <a:r>
              <a:rPr lang="fr-FR" dirty="0"/>
              <a:t>Un algorithme est une suite d’opérations (</a:t>
            </a:r>
            <a:r>
              <a:rPr lang="fr-FR" b="1" dirty="0"/>
              <a:t>instructions</a:t>
            </a:r>
            <a:r>
              <a:rPr lang="fr-FR" dirty="0"/>
              <a:t>). De manière générale il s’agit d’évaluer une </a:t>
            </a:r>
            <a:r>
              <a:rPr lang="fr-FR" b="1" dirty="0"/>
              <a:t>expression</a:t>
            </a:r>
            <a:r>
              <a:rPr lang="fr-FR" dirty="0"/>
              <a:t> comportant :</a:t>
            </a:r>
          </a:p>
          <a:p>
            <a:pPr lvl="2"/>
            <a:r>
              <a:rPr lang="fr-FR" dirty="0"/>
              <a:t>Des variables et des constantes</a:t>
            </a:r>
          </a:p>
          <a:p>
            <a:pPr lvl="2"/>
            <a:r>
              <a:rPr lang="fr-FR" dirty="0"/>
              <a:t>Des opérations : +, -, *, /, &gt;, &lt;, &gt;=, &lt;=, =, &lt;&gt;,!=, % (%: reste de la division) </a:t>
            </a:r>
          </a:p>
          <a:p>
            <a:pPr lvl="2"/>
            <a:r>
              <a:rPr lang="fr-FR" dirty="0"/>
              <a:t>Des fonctions plus complexes</a:t>
            </a:r>
          </a:p>
          <a:p>
            <a:pPr lvl="1"/>
            <a:r>
              <a:rPr lang="fr-FR" dirty="0"/>
              <a:t>Les résultats de l’évaluation de ces expressions sont généralement  « rangées » dans des variables. On dit qu’il s’agit d’une affectation du résultat d’une expression à une variable.</a:t>
            </a:r>
          </a:p>
          <a:p>
            <a:pPr lvl="1"/>
            <a:r>
              <a:rPr lang="fr-FR" dirty="0"/>
              <a:t>Pour l’affectation on utilise le symbole «:=» ou «  </a:t>
            </a:r>
            <a:r>
              <a:rPr lang="fr-FR" dirty="0">
                <a:sym typeface="Wingdings" pitchFamily="2" charset="2"/>
              </a:rPr>
              <a:t> »</a:t>
            </a:r>
          </a:p>
          <a:p>
            <a:pPr lvl="1"/>
            <a:r>
              <a:rPr lang="fr-FR" dirty="0"/>
              <a:t>Les expressions et les affectations sont représentées dans un organigramme avec le symbole rectangle :</a:t>
            </a:r>
          </a:p>
          <a:p>
            <a:pPr lvl="1">
              <a:buNone/>
            </a:pPr>
            <a:endParaRPr lang="fr-FR" dirty="0">
              <a:sym typeface="Wingdings" pitchFamily="2" charset="2"/>
            </a:endParaRPr>
          </a:p>
        </p:txBody>
      </p:sp>
      <p:sp>
        <p:nvSpPr>
          <p:cNvPr id="4" name="Rectangle 3">
            <a:extLst>
              <a:ext uri="{FF2B5EF4-FFF2-40B4-BE49-F238E27FC236}">
                <a16:creationId xmlns:a16="http://schemas.microsoft.com/office/drawing/2014/main" id="{418A5F6D-1DC3-448C-823B-CC4F9D45BA5C}"/>
              </a:ext>
            </a:extLst>
          </p:cNvPr>
          <p:cNvSpPr/>
          <p:nvPr/>
        </p:nvSpPr>
        <p:spPr>
          <a:xfrm>
            <a:off x="7752184" y="5819254"/>
            <a:ext cx="1800200" cy="3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 := b + c</a:t>
            </a:r>
          </a:p>
        </p:txBody>
      </p:sp>
      <p:cxnSp>
        <p:nvCxnSpPr>
          <p:cNvPr id="5" name="Connecteur droit avec flèche 4">
            <a:extLst>
              <a:ext uri="{FF2B5EF4-FFF2-40B4-BE49-F238E27FC236}">
                <a16:creationId xmlns:a16="http://schemas.microsoft.com/office/drawing/2014/main" id="{1E8941F8-9804-4AB2-8AB1-0D845278ACBA}"/>
              </a:ext>
            </a:extLst>
          </p:cNvPr>
          <p:cNvCxnSpPr>
            <a:cxnSpLocks/>
            <a:endCxn id="4" idx="0"/>
          </p:cNvCxnSpPr>
          <p:nvPr/>
        </p:nvCxnSpPr>
        <p:spPr>
          <a:xfrm>
            <a:off x="8652284" y="5301208"/>
            <a:ext cx="0" cy="51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C16BD6B6-2CB9-4EB7-ADC3-FCAB6BFF2A98}"/>
              </a:ext>
            </a:extLst>
          </p:cNvPr>
          <p:cNvCxnSpPr>
            <a:cxnSpLocks/>
            <a:stCxn id="4" idx="2"/>
          </p:cNvCxnSpPr>
          <p:nvPr/>
        </p:nvCxnSpPr>
        <p:spPr>
          <a:xfrm>
            <a:off x="8652284" y="6165304"/>
            <a:ext cx="0" cy="51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65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81224" y="214290"/>
            <a:ext cx="7772400" cy="846158"/>
          </a:xfrm>
        </p:spPr>
        <p:txBody>
          <a:bodyPr>
            <a:normAutofit/>
          </a:bodyPr>
          <a:lstStyle/>
          <a:p>
            <a:r>
              <a:rPr lang="fr-FR" dirty="0"/>
              <a:t>Eléments de base d’un algorithme</a:t>
            </a:r>
          </a:p>
        </p:txBody>
      </p:sp>
      <p:sp>
        <p:nvSpPr>
          <p:cNvPr id="3" name="Espace réservé du contenu 2"/>
          <p:cNvSpPr>
            <a:spLocks noGrp="1"/>
          </p:cNvSpPr>
          <p:nvPr>
            <p:ph idx="1"/>
          </p:nvPr>
        </p:nvSpPr>
        <p:spPr>
          <a:xfrm>
            <a:off x="887895" y="1214422"/>
            <a:ext cx="10124661" cy="5357850"/>
          </a:xfrm>
        </p:spPr>
        <p:txBody>
          <a:bodyPr>
            <a:normAutofit lnSpcReduction="10000"/>
          </a:bodyPr>
          <a:lstStyle/>
          <a:p>
            <a:pPr marL="274320" lvl="1" indent="-274320">
              <a:spcBef>
                <a:spcPts val="580"/>
              </a:spcBef>
              <a:buClr>
                <a:schemeClr val="accent1"/>
              </a:buClr>
            </a:pPr>
            <a:r>
              <a:rPr lang="fr-FR" sz="2600" dirty="0">
                <a:sym typeface="Wingdings" pitchFamily="2" charset="2"/>
              </a:rPr>
              <a:t>Exemple d’une affectation simple: </a:t>
            </a:r>
          </a:p>
          <a:p>
            <a:pPr lvl="1">
              <a:buNone/>
            </a:pPr>
            <a:r>
              <a:rPr lang="fr-FR" sz="2000" b="1" dirty="0">
                <a:sym typeface="Wingdings" pitchFamily="2" charset="2"/>
              </a:rPr>
              <a:t>variables</a:t>
            </a:r>
          </a:p>
          <a:p>
            <a:pPr lvl="1">
              <a:buNone/>
            </a:pPr>
            <a:r>
              <a:rPr lang="fr-FR" sz="2000" dirty="0">
                <a:sym typeface="Wingdings" pitchFamily="2" charset="2"/>
              </a:rPr>
              <a:t>		a, b, c : </a:t>
            </a:r>
            <a:r>
              <a:rPr lang="fr-FR" sz="2000" b="1" dirty="0">
                <a:sym typeface="Wingdings" pitchFamily="2" charset="2"/>
              </a:rPr>
              <a:t>entier</a:t>
            </a:r>
            <a:r>
              <a:rPr lang="fr-FR" sz="2000" dirty="0">
                <a:sym typeface="Wingdings" pitchFamily="2" charset="2"/>
              </a:rPr>
              <a:t>;</a:t>
            </a:r>
          </a:p>
          <a:p>
            <a:pPr lvl="1">
              <a:buNone/>
            </a:pPr>
            <a:r>
              <a:rPr lang="fr-FR" sz="2000" dirty="0">
                <a:sym typeface="Wingdings" pitchFamily="2" charset="2"/>
              </a:rPr>
              <a:t>a:= 5;   </a:t>
            </a:r>
            <a:r>
              <a:rPr lang="fr-FR" sz="2000" dirty="0">
                <a:solidFill>
                  <a:schemeClr val="accent5">
                    <a:lumMod val="50000"/>
                  </a:schemeClr>
                </a:solidFill>
                <a:sym typeface="Wingdings" pitchFamily="2" charset="2"/>
              </a:rPr>
              <a:t>% affecter le nombre 5 à la variable </a:t>
            </a:r>
            <a:r>
              <a:rPr lang="fr-FR" sz="2000" b="1" dirty="0">
                <a:solidFill>
                  <a:schemeClr val="accent5">
                    <a:lumMod val="50000"/>
                  </a:schemeClr>
                </a:solidFill>
                <a:sym typeface="Wingdings" pitchFamily="2" charset="2"/>
              </a:rPr>
              <a:t>a </a:t>
            </a:r>
            <a:r>
              <a:rPr lang="fr-FR" sz="2000" dirty="0">
                <a:solidFill>
                  <a:schemeClr val="accent5">
                    <a:lumMod val="50000"/>
                  </a:schemeClr>
                </a:solidFill>
                <a:sym typeface="Wingdings" pitchFamily="2" charset="2"/>
              </a:rPr>
              <a:t>%</a:t>
            </a:r>
          </a:p>
          <a:p>
            <a:pPr lvl="1">
              <a:buNone/>
            </a:pPr>
            <a:r>
              <a:rPr lang="fr-FR" sz="2000" dirty="0">
                <a:sym typeface="Wingdings" pitchFamily="2" charset="2"/>
              </a:rPr>
              <a:t>b:=10;  </a:t>
            </a:r>
            <a:endParaRPr lang="fr-FR" sz="2000" dirty="0"/>
          </a:p>
          <a:p>
            <a:r>
              <a:rPr lang="fr-FR" dirty="0"/>
              <a:t>Exemple d’une affectation avec une expression :</a:t>
            </a:r>
          </a:p>
          <a:p>
            <a:pPr>
              <a:buNone/>
            </a:pPr>
            <a:r>
              <a:rPr lang="fr-FR" dirty="0"/>
              <a:t>	</a:t>
            </a:r>
            <a:r>
              <a:rPr lang="fr-FR" sz="2000" b="1" dirty="0"/>
              <a:t>variables</a:t>
            </a:r>
          </a:p>
          <a:p>
            <a:pPr>
              <a:buNone/>
            </a:pPr>
            <a:r>
              <a:rPr lang="fr-FR" sz="2000" dirty="0"/>
              <a:t>		rayon, surface : réels;</a:t>
            </a:r>
          </a:p>
          <a:p>
            <a:pPr>
              <a:buNone/>
            </a:pPr>
            <a:r>
              <a:rPr lang="fr-FR" sz="2000" dirty="0"/>
              <a:t>	</a:t>
            </a:r>
            <a:r>
              <a:rPr lang="fr-FR" sz="2000" b="1" dirty="0"/>
              <a:t>constantes</a:t>
            </a:r>
          </a:p>
          <a:p>
            <a:pPr>
              <a:buNone/>
            </a:pPr>
            <a:r>
              <a:rPr lang="fr-FR" sz="2000" dirty="0"/>
              <a:t>		PI := 3.14;</a:t>
            </a:r>
          </a:p>
          <a:p>
            <a:pPr>
              <a:buNone/>
            </a:pPr>
            <a:r>
              <a:rPr lang="fr-FR" sz="2000" dirty="0"/>
              <a:t>	surface :=  PI * rayon * rayon;   </a:t>
            </a:r>
            <a:r>
              <a:rPr lang="fr-FR" sz="2000" dirty="0">
                <a:solidFill>
                  <a:schemeClr val="accent5">
                    <a:lumMod val="50000"/>
                  </a:schemeClr>
                </a:solidFill>
                <a:sym typeface="Wingdings" pitchFamily="2" charset="2"/>
              </a:rPr>
              <a:t>%  affectation du résultat de l’expression à la variable surface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79576" y="44624"/>
            <a:ext cx="7772400" cy="939784"/>
          </a:xfrm>
        </p:spPr>
        <p:txBody>
          <a:bodyPr>
            <a:normAutofit/>
          </a:bodyPr>
          <a:lstStyle/>
          <a:p>
            <a:r>
              <a:rPr lang="fr-FR" dirty="0"/>
              <a:t>Eléments de base d’un algorithme</a:t>
            </a:r>
          </a:p>
        </p:txBody>
      </p:sp>
      <p:sp>
        <p:nvSpPr>
          <p:cNvPr id="3" name="Espace réservé du contenu 2"/>
          <p:cNvSpPr>
            <a:spLocks noGrp="1"/>
          </p:cNvSpPr>
          <p:nvPr>
            <p:ph idx="1"/>
          </p:nvPr>
        </p:nvSpPr>
        <p:spPr>
          <a:xfrm>
            <a:off x="821635" y="1447800"/>
            <a:ext cx="9389165" cy="4572000"/>
          </a:xfrm>
        </p:spPr>
        <p:txBody>
          <a:bodyPr/>
          <a:lstStyle/>
          <a:p>
            <a:r>
              <a:rPr lang="fr-FR" dirty="0"/>
              <a:t>Attention aux règles de priorité :</a:t>
            </a:r>
          </a:p>
          <a:p>
            <a:pPr lvl="1">
              <a:buNone/>
            </a:pPr>
            <a:r>
              <a:rPr lang="fr-FR" dirty="0"/>
              <a:t>1-	Les fonctions mathématiques en premier</a:t>
            </a:r>
          </a:p>
          <a:p>
            <a:pPr lvl="1">
              <a:buNone/>
            </a:pPr>
            <a:r>
              <a:rPr lang="fr-FR" dirty="0"/>
              <a:t>2-	La multiplication et la division</a:t>
            </a:r>
          </a:p>
          <a:p>
            <a:pPr lvl="1">
              <a:buNone/>
            </a:pPr>
            <a:r>
              <a:rPr lang="fr-FR" dirty="0"/>
              <a:t>3-	L’addition et la soustraction</a:t>
            </a:r>
          </a:p>
          <a:p>
            <a:pPr lvl="1">
              <a:buNone/>
            </a:pPr>
            <a:r>
              <a:rPr lang="fr-FR" sz="1800" dirty="0"/>
              <a:t>Exemple : </a:t>
            </a:r>
          </a:p>
          <a:p>
            <a:pPr lvl="1">
              <a:buNone/>
            </a:pPr>
            <a:r>
              <a:rPr lang="fr-FR" sz="1800" b="1" dirty="0">
                <a:solidFill>
                  <a:srgbClr val="92D050"/>
                </a:solidFill>
              </a:rPr>
              <a:t>% </a:t>
            </a:r>
            <a:r>
              <a:rPr lang="fr-FR" sz="1800" b="1" dirty="0" err="1">
                <a:solidFill>
                  <a:srgbClr val="92D050"/>
                </a:solidFill>
              </a:rPr>
              <a:t>sqr</a:t>
            </a:r>
            <a:r>
              <a:rPr lang="fr-FR" sz="1800" b="1" dirty="0">
                <a:solidFill>
                  <a:srgbClr val="92D050"/>
                </a:solidFill>
              </a:rPr>
              <a:t> est une fonction mathématique calculant la racine carré d’un nombre %</a:t>
            </a:r>
          </a:p>
          <a:p>
            <a:pPr lvl="1">
              <a:buNone/>
            </a:pPr>
            <a:r>
              <a:rPr lang="fr-FR" sz="2800" dirty="0"/>
              <a:t>c := </a:t>
            </a:r>
            <a:r>
              <a:rPr lang="fr-FR" sz="2800" dirty="0" err="1"/>
              <a:t>sqr</a:t>
            </a:r>
            <a:r>
              <a:rPr lang="fr-FR" sz="2800" dirty="0"/>
              <a:t>(a) + 5 * b;     </a:t>
            </a:r>
          </a:p>
          <a:p>
            <a:pPr lvl="1">
              <a:buNone/>
            </a:pPr>
            <a:endParaRPr lang="fr-FR" sz="1800" dirty="0"/>
          </a:p>
          <a:p>
            <a:pPr lvl="1">
              <a:buNone/>
            </a:pPr>
            <a:r>
              <a:rPr lang="fr-FR" sz="1800" dirty="0"/>
              <a:t>Analyse :   </a:t>
            </a:r>
            <a:endParaRPr lang="fr-FR" sz="1600" dirty="0"/>
          </a:p>
          <a:p>
            <a:pPr lvl="1">
              <a:buNone/>
            </a:pPr>
            <a:r>
              <a:rPr lang="fr-FR" sz="2000" dirty="0"/>
              <a:t>Pour </a:t>
            </a:r>
            <a:r>
              <a:rPr lang="fr-FR" sz="2000" b="1" dirty="0"/>
              <a:t>a = 4 </a:t>
            </a:r>
            <a:r>
              <a:rPr lang="fr-FR" sz="2000" dirty="0"/>
              <a:t>et </a:t>
            </a:r>
            <a:r>
              <a:rPr lang="fr-FR" sz="2000" b="1" dirty="0"/>
              <a:t>b = 3</a:t>
            </a:r>
            <a:r>
              <a:rPr lang="fr-FR" sz="2000" dirty="0"/>
              <a:t>, </a:t>
            </a:r>
            <a:r>
              <a:rPr lang="fr-FR" sz="2000" b="1" dirty="0"/>
              <a:t>c</a:t>
            </a:r>
            <a:r>
              <a:rPr lang="fr-FR" sz="2000" dirty="0"/>
              <a:t> sera égale à </a:t>
            </a:r>
            <a:r>
              <a:rPr lang="fr-FR" sz="2000" b="1" dirty="0">
                <a:solidFill>
                  <a:srgbClr val="00B050"/>
                </a:solidFill>
              </a:rPr>
              <a:t>17</a:t>
            </a:r>
            <a:r>
              <a:rPr lang="fr-FR" sz="2000" dirty="0"/>
              <a:t> et non pas </a:t>
            </a:r>
            <a:r>
              <a:rPr lang="fr-FR" sz="2000" b="1" dirty="0">
                <a:solidFill>
                  <a:srgbClr val="FF0000"/>
                </a:solidFill>
              </a:rPr>
              <a:t>21</a:t>
            </a:r>
            <a:r>
              <a:rPr lang="fr-FR" sz="2000" dirty="0"/>
              <a:t> </a:t>
            </a:r>
            <a:endParaRPr lang="fr-FR" sz="3200" dirty="0"/>
          </a:p>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252690" y="142852"/>
            <a:ext cx="7772400" cy="785818"/>
          </a:xfrm>
        </p:spPr>
        <p:txBody>
          <a:bodyPr>
            <a:normAutofit/>
          </a:bodyPr>
          <a:lstStyle/>
          <a:p>
            <a:r>
              <a:rPr lang="fr-FR" dirty="0"/>
              <a:t>Eléments de base d’un algorithme</a:t>
            </a:r>
          </a:p>
        </p:txBody>
      </p:sp>
      <p:sp>
        <p:nvSpPr>
          <p:cNvPr id="3" name="Espace réservé du contenu 2"/>
          <p:cNvSpPr>
            <a:spLocks noGrp="1"/>
          </p:cNvSpPr>
          <p:nvPr>
            <p:ph idx="1"/>
          </p:nvPr>
        </p:nvSpPr>
        <p:spPr>
          <a:xfrm>
            <a:off x="516842" y="1071546"/>
            <a:ext cx="11184827" cy="5643602"/>
          </a:xfrm>
        </p:spPr>
        <p:txBody>
          <a:bodyPr>
            <a:normAutofit/>
          </a:bodyPr>
          <a:lstStyle/>
          <a:p>
            <a:r>
              <a:rPr lang="fr-FR" dirty="0"/>
              <a:t>Opérations d’entrée/sortie :</a:t>
            </a:r>
          </a:p>
          <a:p>
            <a:pPr>
              <a:buNone/>
            </a:pPr>
            <a:r>
              <a:rPr lang="fr-FR" dirty="0"/>
              <a:t>	Dans n’importe quel programme, un échange a lieu entre l’utilisateur et la machine :</a:t>
            </a:r>
          </a:p>
          <a:p>
            <a:pPr>
              <a:buNone/>
            </a:pPr>
            <a:r>
              <a:rPr lang="fr-FR" dirty="0"/>
              <a:t>		La saisie par clavier </a:t>
            </a:r>
            <a:r>
              <a:rPr lang="fr-FR" dirty="0">
                <a:sym typeface="Wingdings" pitchFamily="2" charset="2"/>
              </a:rPr>
              <a:t> données d’entrée</a:t>
            </a:r>
          </a:p>
          <a:p>
            <a:pPr>
              <a:buNone/>
            </a:pPr>
            <a:r>
              <a:rPr lang="fr-FR" dirty="0">
                <a:sym typeface="Wingdings" pitchFamily="2" charset="2"/>
              </a:rPr>
              <a:t>		Affichage sur écran  données en sortie</a:t>
            </a:r>
          </a:p>
          <a:p>
            <a:pPr>
              <a:buNone/>
            </a:pPr>
            <a:r>
              <a:rPr lang="fr-FR" dirty="0">
                <a:sym typeface="Wingdings" pitchFamily="2" charset="2"/>
              </a:rPr>
              <a:t>	</a:t>
            </a:r>
            <a:r>
              <a:rPr lang="fr-FR" b="1" dirty="0">
                <a:sym typeface="Wingdings" pitchFamily="2" charset="2"/>
              </a:rPr>
              <a:t>Exemple</a:t>
            </a:r>
            <a:r>
              <a:rPr lang="fr-FR" dirty="0">
                <a:sym typeface="Wingdings" pitchFamily="2" charset="2"/>
              </a:rPr>
              <a:t> : calcul de la surface d’un cercle</a:t>
            </a:r>
          </a:p>
          <a:p>
            <a:pPr lvl="1"/>
            <a:r>
              <a:rPr lang="fr-FR" dirty="0">
                <a:sym typeface="Wingdings" pitchFamily="2" charset="2"/>
              </a:rPr>
              <a:t>Saisir la valeur du rayon du cercle (donnée d’entrée ou lecture)</a:t>
            </a:r>
          </a:p>
          <a:p>
            <a:pPr lvl="1"/>
            <a:r>
              <a:rPr lang="fr-FR" dirty="0">
                <a:sym typeface="Wingdings" pitchFamily="2" charset="2"/>
              </a:rPr>
              <a:t>Affecter à une variable </a:t>
            </a:r>
            <a:r>
              <a:rPr lang="fr-FR" b="1" dirty="0">
                <a:sym typeface="Wingdings" pitchFamily="2" charset="2"/>
              </a:rPr>
              <a:t>surface</a:t>
            </a:r>
            <a:r>
              <a:rPr lang="fr-FR" dirty="0">
                <a:sym typeface="Wingdings" pitchFamily="2" charset="2"/>
              </a:rPr>
              <a:t> le résultat de l’expression </a:t>
            </a:r>
            <a:r>
              <a:rPr lang="el-GR" dirty="0">
                <a:sym typeface="Wingdings" pitchFamily="2" charset="2"/>
              </a:rPr>
              <a:t>π</a:t>
            </a:r>
            <a:r>
              <a:rPr lang="fr-FR" dirty="0">
                <a:sym typeface="Wingdings" pitchFamily="2" charset="2"/>
              </a:rPr>
              <a:t>*(rayon)²</a:t>
            </a:r>
          </a:p>
          <a:p>
            <a:pPr lvl="1"/>
            <a:r>
              <a:rPr lang="fr-FR" dirty="0">
                <a:sym typeface="Wingdings" pitchFamily="2" charset="2"/>
              </a:rPr>
              <a:t>Afficher le résultat (donnée de sortie ou écriture)</a:t>
            </a:r>
          </a:p>
          <a:p>
            <a:pPr lvl="1">
              <a:buNone/>
            </a:pPr>
            <a:r>
              <a:rPr lang="fr-FR" dirty="0">
                <a:sym typeface="Wingdings" pitchFamily="2" charset="2"/>
              </a:rPr>
              <a:t> Cette suite d’opérations est appelé « </a:t>
            </a:r>
            <a:r>
              <a:rPr lang="fr-FR" b="1" dirty="0">
                <a:sym typeface="Wingdings" pitchFamily="2" charset="2"/>
              </a:rPr>
              <a:t>Séquence d’instructions</a:t>
            </a:r>
            <a:r>
              <a:rPr lang="fr-FR" dirty="0">
                <a:sym typeface="Wingdings" pitchFamily="2" charset="2"/>
              </a:rPr>
              <a:t> »</a:t>
            </a:r>
          </a:p>
          <a:p>
            <a:r>
              <a:rPr lang="fr-FR" dirty="0">
                <a:sym typeface="Wingdings" pitchFamily="2" charset="2"/>
              </a:rPr>
              <a:t>Les opérations d’entré/sortie sont représentées dans un organigramme avec un rectangle incliné</a:t>
            </a:r>
          </a:p>
          <a:p>
            <a:pPr>
              <a:buNone/>
            </a:pPr>
            <a:r>
              <a:rPr lang="fr-FR" dirty="0"/>
              <a:t> </a:t>
            </a:r>
          </a:p>
        </p:txBody>
      </p:sp>
      <p:sp>
        <p:nvSpPr>
          <p:cNvPr id="5" name="Organigramme : Données 4">
            <a:extLst>
              <a:ext uri="{FF2B5EF4-FFF2-40B4-BE49-F238E27FC236}">
                <a16:creationId xmlns:a16="http://schemas.microsoft.com/office/drawing/2014/main" id="{6D552661-FAEF-491C-9BF2-FE3EACA39FD2}"/>
              </a:ext>
            </a:extLst>
          </p:cNvPr>
          <p:cNvSpPr/>
          <p:nvPr/>
        </p:nvSpPr>
        <p:spPr>
          <a:xfrm>
            <a:off x="8256242" y="5982044"/>
            <a:ext cx="1957433"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saisir(a)</a:t>
            </a:r>
          </a:p>
        </p:txBody>
      </p:sp>
      <p:sp>
        <p:nvSpPr>
          <p:cNvPr id="6" name="Organigramme : Données 5">
            <a:extLst>
              <a:ext uri="{FF2B5EF4-FFF2-40B4-BE49-F238E27FC236}">
                <a16:creationId xmlns:a16="http://schemas.microsoft.com/office/drawing/2014/main" id="{6A25F1F6-8A0A-4B04-919D-1B2B66609054}"/>
              </a:ext>
            </a:extLst>
          </p:cNvPr>
          <p:cNvSpPr/>
          <p:nvPr/>
        </p:nvSpPr>
        <p:spPr>
          <a:xfrm>
            <a:off x="5447941" y="5982045"/>
            <a:ext cx="2376235"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afficher(a)</a:t>
            </a:r>
          </a:p>
        </p:txBody>
      </p:sp>
      <p:cxnSp>
        <p:nvCxnSpPr>
          <p:cNvPr id="7" name="Connecteur droit avec flèche 6">
            <a:extLst>
              <a:ext uri="{FF2B5EF4-FFF2-40B4-BE49-F238E27FC236}">
                <a16:creationId xmlns:a16="http://schemas.microsoft.com/office/drawing/2014/main" id="{838830CB-A819-4EF9-95B6-135D68E28CEA}"/>
              </a:ext>
            </a:extLst>
          </p:cNvPr>
          <p:cNvCxnSpPr>
            <a:cxnSpLocks/>
          </p:cNvCxnSpPr>
          <p:nvPr/>
        </p:nvCxnSpPr>
        <p:spPr>
          <a:xfrm>
            <a:off x="6687728" y="5573767"/>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C0C0150C-3C20-4ABA-A648-2CEB87C8B92E}"/>
              </a:ext>
            </a:extLst>
          </p:cNvPr>
          <p:cNvCxnSpPr/>
          <p:nvPr/>
        </p:nvCxnSpPr>
        <p:spPr>
          <a:xfrm>
            <a:off x="9349578" y="5573766"/>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EB4892DB-6BE0-4526-AC54-D543C17D1858}"/>
              </a:ext>
            </a:extLst>
          </p:cNvPr>
          <p:cNvCxnSpPr/>
          <p:nvPr/>
        </p:nvCxnSpPr>
        <p:spPr>
          <a:xfrm>
            <a:off x="9349578" y="6449746"/>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177ECCA7-39FD-43DF-A882-7B519FAAA49C}"/>
              </a:ext>
            </a:extLst>
          </p:cNvPr>
          <p:cNvCxnSpPr/>
          <p:nvPr/>
        </p:nvCxnSpPr>
        <p:spPr>
          <a:xfrm>
            <a:off x="6687728" y="6449746"/>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FB6FFC-57FD-404A-A333-0343B759CA6A}"/>
              </a:ext>
            </a:extLst>
          </p:cNvPr>
          <p:cNvSpPr>
            <a:spLocks noGrp="1"/>
          </p:cNvSpPr>
          <p:nvPr>
            <p:ph type="title"/>
          </p:nvPr>
        </p:nvSpPr>
        <p:spPr>
          <a:xfrm>
            <a:off x="993913" y="274638"/>
            <a:ext cx="9216887" cy="1173162"/>
          </a:xfrm>
        </p:spPr>
        <p:txBody>
          <a:bodyPr>
            <a:normAutofit/>
          </a:bodyPr>
          <a:lstStyle/>
          <a:p>
            <a:r>
              <a:rPr lang="fr-FR" dirty="0"/>
              <a:t>Organigramme de calcul de la surface d’un cercle</a:t>
            </a:r>
          </a:p>
        </p:txBody>
      </p:sp>
      <p:sp>
        <p:nvSpPr>
          <p:cNvPr id="4" name="Ellipse 3">
            <a:extLst>
              <a:ext uri="{FF2B5EF4-FFF2-40B4-BE49-F238E27FC236}">
                <a16:creationId xmlns:a16="http://schemas.microsoft.com/office/drawing/2014/main" id="{16FAAD20-C9B3-41C9-8038-C4B0FE797B9D}"/>
              </a:ext>
            </a:extLst>
          </p:cNvPr>
          <p:cNvSpPr/>
          <p:nvPr/>
        </p:nvSpPr>
        <p:spPr>
          <a:xfrm>
            <a:off x="6182293" y="1439708"/>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Debut</a:t>
            </a:r>
            <a:endParaRPr lang="fr-FR" dirty="0"/>
          </a:p>
        </p:txBody>
      </p:sp>
      <p:cxnSp>
        <p:nvCxnSpPr>
          <p:cNvPr id="5" name="Connecteur droit avec flèche 4">
            <a:extLst>
              <a:ext uri="{FF2B5EF4-FFF2-40B4-BE49-F238E27FC236}">
                <a16:creationId xmlns:a16="http://schemas.microsoft.com/office/drawing/2014/main" id="{CA0413D8-D3E4-4F86-9FF1-606464E01A59}"/>
              </a:ext>
            </a:extLst>
          </p:cNvPr>
          <p:cNvCxnSpPr>
            <a:cxnSpLocks/>
            <a:stCxn id="4" idx="4"/>
          </p:cNvCxnSpPr>
          <p:nvPr/>
        </p:nvCxnSpPr>
        <p:spPr>
          <a:xfrm>
            <a:off x="7111254" y="1988841"/>
            <a:ext cx="0" cy="45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Ellipse 5">
            <a:extLst>
              <a:ext uri="{FF2B5EF4-FFF2-40B4-BE49-F238E27FC236}">
                <a16:creationId xmlns:a16="http://schemas.microsoft.com/office/drawing/2014/main" id="{3D9DEFBB-DA8F-4210-970C-B8594CE04357}"/>
              </a:ext>
            </a:extLst>
          </p:cNvPr>
          <p:cNvSpPr/>
          <p:nvPr/>
        </p:nvSpPr>
        <p:spPr>
          <a:xfrm>
            <a:off x="6198026" y="6093297"/>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Fin</a:t>
            </a:r>
          </a:p>
        </p:txBody>
      </p:sp>
      <p:cxnSp>
        <p:nvCxnSpPr>
          <p:cNvPr id="7" name="Connecteur droit avec flèche 6">
            <a:extLst>
              <a:ext uri="{FF2B5EF4-FFF2-40B4-BE49-F238E27FC236}">
                <a16:creationId xmlns:a16="http://schemas.microsoft.com/office/drawing/2014/main" id="{C3CF7D3B-E9D9-46C9-816F-8BB746189DE5}"/>
              </a:ext>
            </a:extLst>
          </p:cNvPr>
          <p:cNvCxnSpPr>
            <a:cxnSpLocks/>
          </p:cNvCxnSpPr>
          <p:nvPr/>
        </p:nvCxnSpPr>
        <p:spPr>
          <a:xfrm>
            <a:off x="7126988" y="5445225"/>
            <a:ext cx="1" cy="67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rganigramme : Données 7">
            <a:extLst>
              <a:ext uri="{FF2B5EF4-FFF2-40B4-BE49-F238E27FC236}">
                <a16:creationId xmlns:a16="http://schemas.microsoft.com/office/drawing/2014/main" id="{1CFD468B-36E7-4C16-8EB6-E38ED63E7D57}"/>
              </a:ext>
            </a:extLst>
          </p:cNvPr>
          <p:cNvSpPr/>
          <p:nvPr/>
        </p:nvSpPr>
        <p:spPr>
          <a:xfrm>
            <a:off x="5375942" y="2438479"/>
            <a:ext cx="3456354" cy="58540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afficher (’’Entrez la valeur du rayon’’);</a:t>
            </a:r>
          </a:p>
        </p:txBody>
      </p:sp>
      <p:cxnSp>
        <p:nvCxnSpPr>
          <p:cNvPr id="9" name="Connecteur droit avec flèche 8">
            <a:extLst>
              <a:ext uri="{FF2B5EF4-FFF2-40B4-BE49-F238E27FC236}">
                <a16:creationId xmlns:a16="http://schemas.microsoft.com/office/drawing/2014/main" id="{7C17494D-8906-428E-8E86-F6113C87AC93}"/>
              </a:ext>
            </a:extLst>
          </p:cNvPr>
          <p:cNvCxnSpPr>
            <a:cxnSpLocks/>
          </p:cNvCxnSpPr>
          <p:nvPr/>
        </p:nvCxnSpPr>
        <p:spPr>
          <a:xfrm>
            <a:off x="7111254" y="2870529"/>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rganigramme : Données 10">
            <a:extLst>
              <a:ext uri="{FF2B5EF4-FFF2-40B4-BE49-F238E27FC236}">
                <a16:creationId xmlns:a16="http://schemas.microsoft.com/office/drawing/2014/main" id="{2FBC23E0-5CC7-450F-B0C1-1C8FFE871FA4}"/>
              </a:ext>
            </a:extLst>
          </p:cNvPr>
          <p:cNvSpPr/>
          <p:nvPr/>
        </p:nvSpPr>
        <p:spPr>
          <a:xfrm>
            <a:off x="5807991" y="3278807"/>
            <a:ext cx="2664273"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saisir(rayon);</a:t>
            </a:r>
          </a:p>
        </p:txBody>
      </p:sp>
      <p:cxnSp>
        <p:nvCxnSpPr>
          <p:cNvPr id="12" name="Connecteur droit avec flèche 11">
            <a:extLst>
              <a:ext uri="{FF2B5EF4-FFF2-40B4-BE49-F238E27FC236}">
                <a16:creationId xmlns:a16="http://schemas.microsoft.com/office/drawing/2014/main" id="{08211A48-1700-4B44-AD9E-B98D2D706BEE}"/>
              </a:ext>
            </a:extLst>
          </p:cNvPr>
          <p:cNvCxnSpPr>
            <a:cxnSpLocks/>
            <a:stCxn id="11" idx="4"/>
          </p:cNvCxnSpPr>
          <p:nvPr/>
        </p:nvCxnSpPr>
        <p:spPr>
          <a:xfrm flipH="1">
            <a:off x="7140127" y="3710855"/>
            <a:ext cx="1" cy="33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DCAA527C-DE97-4F0B-80DC-83ACBBBA32CC}"/>
              </a:ext>
            </a:extLst>
          </p:cNvPr>
          <p:cNvCxnSpPr>
            <a:cxnSpLocks/>
          </p:cNvCxnSpPr>
          <p:nvPr/>
        </p:nvCxnSpPr>
        <p:spPr>
          <a:xfrm rot="5400000">
            <a:off x="6881818" y="4857760"/>
            <a:ext cx="428628"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rganigramme : Données 21">
            <a:extLst>
              <a:ext uri="{FF2B5EF4-FFF2-40B4-BE49-F238E27FC236}">
                <a16:creationId xmlns:a16="http://schemas.microsoft.com/office/drawing/2014/main" id="{03898365-4853-4BB2-9E7E-49C151BA3CA4}"/>
              </a:ext>
            </a:extLst>
          </p:cNvPr>
          <p:cNvSpPr/>
          <p:nvPr/>
        </p:nvSpPr>
        <p:spPr>
          <a:xfrm>
            <a:off x="5231903" y="5085184"/>
            <a:ext cx="3456362"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afficher(surface);</a:t>
            </a:r>
          </a:p>
        </p:txBody>
      </p:sp>
      <p:sp>
        <p:nvSpPr>
          <p:cNvPr id="14" name="Rectangle 13">
            <a:extLst>
              <a:ext uri="{FF2B5EF4-FFF2-40B4-BE49-F238E27FC236}">
                <a16:creationId xmlns:a16="http://schemas.microsoft.com/office/drawing/2014/main" id="{418A5F6D-1DC3-448C-823B-CC4F9D45BA5C}"/>
              </a:ext>
            </a:extLst>
          </p:cNvPr>
          <p:cNvSpPr/>
          <p:nvPr/>
        </p:nvSpPr>
        <p:spPr>
          <a:xfrm>
            <a:off x="5738810" y="4050141"/>
            <a:ext cx="2659508" cy="51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surface:= PI * rayon * rayon;</a:t>
            </a:r>
          </a:p>
        </p:txBody>
      </p:sp>
    </p:spTree>
    <p:extLst>
      <p:ext uri="{BB962C8B-B14F-4D97-AF65-F5344CB8AC3E}">
        <p14:creationId xmlns:p14="http://schemas.microsoft.com/office/powerpoint/2010/main" val="1016785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438400" y="274638"/>
            <a:ext cx="7772400" cy="725470"/>
          </a:xfrm>
        </p:spPr>
        <p:txBody>
          <a:bodyPr>
            <a:normAutofit/>
          </a:bodyPr>
          <a:lstStyle/>
          <a:p>
            <a:r>
              <a:rPr lang="fr-FR" dirty="0"/>
              <a:t>Syntaxe générale d’un algorithme</a:t>
            </a:r>
          </a:p>
        </p:txBody>
      </p:sp>
      <p:sp>
        <p:nvSpPr>
          <p:cNvPr id="3" name="Espace réservé du contenu 2"/>
          <p:cNvSpPr>
            <a:spLocks noGrp="1"/>
          </p:cNvSpPr>
          <p:nvPr>
            <p:ph idx="1"/>
          </p:nvPr>
        </p:nvSpPr>
        <p:spPr/>
        <p:txBody>
          <a:bodyPr>
            <a:normAutofit fontScale="55000" lnSpcReduction="20000"/>
          </a:bodyPr>
          <a:lstStyle/>
          <a:p>
            <a:pPr>
              <a:buNone/>
            </a:pPr>
            <a:r>
              <a:rPr lang="fr-FR" b="1" dirty="0"/>
              <a:t>algorithme</a:t>
            </a:r>
            <a:r>
              <a:rPr lang="fr-FR" dirty="0"/>
              <a:t> </a:t>
            </a:r>
            <a:r>
              <a:rPr lang="fr-FR" dirty="0" err="1"/>
              <a:t>calcul_surface_cercle</a:t>
            </a:r>
            <a:endParaRPr lang="fr-FR" dirty="0"/>
          </a:p>
          <a:p>
            <a:pPr>
              <a:buNone/>
            </a:pPr>
            <a:r>
              <a:rPr lang="fr-FR" b="1" dirty="0"/>
              <a:t>constantes</a:t>
            </a:r>
          </a:p>
          <a:p>
            <a:pPr>
              <a:buNone/>
            </a:pPr>
            <a:r>
              <a:rPr lang="fr-FR" dirty="0"/>
              <a:t>	PI := 3.14;</a:t>
            </a:r>
          </a:p>
          <a:p>
            <a:pPr>
              <a:buNone/>
            </a:pPr>
            <a:r>
              <a:rPr lang="fr-FR" b="1" dirty="0"/>
              <a:t>variables</a:t>
            </a:r>
          </a:p>
          <a:p>
            <a:pPr>
              <a:buNone/>
            </a:pPr>
            <a:r>
              <a:rPr lang="fr-FR" dirty="0"/>
              <a:t>	rayon, surface : </a:t>
            </a:r>
            <a:r>
              <a:rPr lang="fr-FR" b="1" dirty="0" err="1"/>
              <a:t>reels</a:t>
            </a:r>
            <a:r>
              <a:rPr lang="fr-FR" dirty="0"/>
              <a:t>;</a:t>
            </a:r>
          </a:p>
          <a:p>
            <a:pPr>
              <a:buNone/>
            </a:pPr>
            <a:r>
              <a:rPr lang="fr-FR" b="1" dirty="0" err="1"/>
              <a:t>Debut</a:t>
            </a:r>
            <a:endParaRPr lang="fr-FR" b="1" dirty="0"/>
          </a:p>
          <a:p>
            <a:pPr>
              <a:buNone/>
            </a:pPr>
            <a:r>
              <a:rPr lang="fr-FR" b="1" dirty="0"/>
              <a:t>	afficher</a:t>
            </a:r>
            <a:r>
              <a:rPr lang="fr-FR" dirty="0"/>
              <a:t>(’’Entrez la valeur du rayon’’);</a:t>
            </a:r>
          </a:p>
          <a:p>
            <a:pPr>
              <a:buNone/>
            </a:pPr>
            <a:r>
              <a:rPr lang="fr-FR" dirty="0"/>
              <a:t>	</a:t>
            </a:r>
            <a:r>
              <a:rPr lang="fr-FR" b="1" dirty="0"/>
              <a:t>saisir</a:t>
            </a:r>
            <a:r>
              <a:rPr lang="fr-FR" dirty="0"/>
              <a:t>(rayon);</a:t>
            </a:r>
          </a:p>
          <a:p>
            <a:pPr>
              <a:buNone/>
            </a:pPr>
            <a:r>
              <a:rPr lang="fr-FR" dirty="0"/>
              <a:t>	surface := PI * rayon * rayon;</a:t>
            </a:r>
          </a:p>
          <a:p>
            <a:pPr>
              <a:buNone/>
            </a:pPr>
            <a:r>
              <a:rPr lang="fr-FR" dirty="0"/>
              <a:t>	</a:t>
            </a:r>
            <a:r>
              <a:rPr lang="fr-FR" b="1" dirty="0"/>
              <a:t>afficher</a:t>
            </a:r>
            <a:r>
              <a:rPr lang="fr-FR" dirty="0"/>
              <a:t>(surface);</a:t>
            </a:r>
          </a:p>
          <a:p>
            <a:pPr>
              <a:buNone/>
            </a:pPr>
            <a:r>
              <a:rPr lang="fr-FR" b="1" dirty="0"/>
              <a:t>fin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116632"/>
            <a:ext cx="7772400" cy="706090"/>
          </a:xfrm>
        </p:spPr>
        <p:txBody>
          <a:bodyPr>
            <a:normAutofit/>
          </a:bodyPr>
          <a:lstStyle/>
          <a:p>
            <a:r>
              <a:rPr lang="fr-FR" dirty="0"/>
              <a:t>Les structures conditionnelles</a:t>
            </a:r>
          </a:p>
        </p:txBody>
      </p:sp>
      <p:sp>
        <p:nvSpPr>
          <p:cNvPr id="3" name="Espace réservé du contenu 2"/>
          <p:cNvSpPr>
            <a:spLocks noGrp="1"/>
          </p:cNvSpPr>
          <p:nvPr>
            <p:ph idx="1"/>
          </p:nvPr>
        </p:nvSpPr>
        <p:spPr>
          <a:xfrm>
            <a:off x="702365" y="868398"/>
            <a:ext cx="10800522" cy="5714965"/>
          </a:xfrm>
        </p:spPr>
        <p:txBody>
          <a:bodyPr>
            <a:normAutofit fontScale="85000" lnSpcReduction="20000"/>
          </a:bodyPr>
          <a:lstStyle/>
          <a:p>
            <a:r>
              <a:rPr lang="fr-FR" sz="2400" dirty="0"/>
              <a:t>Une structure conditionnelle permet de faire un traitement selon une ou plusieurs conditions</a:t>
            </a:r>
          </a:p>
          <a:p>
            <a:r>
              <a:rPr lang="fr-FR" sz="2400" dirty="0"/>
              <a:t>Structure conditionnelle simple</a:t>
            </a:r>
          </a:p>
          <a:p>
            <a:pPr lvl="1"/>
            <a:r>
              <a:rPr lang="fr-FR" dirty="0"/>
              <a:t>La structure conditionnelle simple se présente sous la forme suivante :</a:t>
            </a:r>
            <a:endParaRPr lang="fr-FR" sz="1800" b="1" dirty="0"/>
          </a:p>
          <a:p>
            <a:pPr marL="320040" lvl="1" indent="0">
              <a:lnSpc>
                <a:spcPts val="1600"/>
              </a:lnSpc>
              <a:buNone/>
            </a:pPr>
            <a:r>
              <a:rPr lang="fr-FR" sz="1800" b="1" dirty="0"/>
              <a:t>	</a:t>
            </a:r>
            <a:r>
              <a:rPr lang="fr-FR" b="1" dirty="0"/>
              <a:t>Si</a:t>
            </a:r>
            <a:r>
              <a:rPr lang="fr-FR" dirty="0"/>
              <a:t> (condition) </a:t>
            </a:r>
            <a:r>
              <a:rPr lang="fr-FR" b="1" dirty="0"/>
              <a:t>alors début</a:t>
            </a:r>
            <a:endParaRPr lang="fr-FR" dirty="0"/>
          </a:p>
          <a:p>
            <a:pPr marL="320040" lvl="1" indent="0">
              <a:lnSpc>
                <a:spcPts val="1600"/>
              </a:lnSpc>
              <a:buNone/>
            </a:pPr>
            <a:r>
              <a:rPr lang="fr-FR" dirty="0"/>
              <a:t>			</a:t>
            </a:r>
            <a:r>
              <a:rPr lang="fr-FR" dirty="0">
                <a:solidFill>
                  <a:srgbClr val="006600"/>
                </a:solidFill>
              </a:rPr>
              <a:t>/*Séquence d’instructions*/</a:t>
            </a:r>
          </a:p>
          <a:p>
            <a:pPr marL="320040" lvl="1" indent="0">
              <a:lnSpc>
                <a:spcPts val="1600"/>
              </a:lnSpc>
              <a:buNone/>
            </a:pPr>
            <a:r>
              <a:rPr lang="fr-FR" dirty="0"/>
              <a:t>			</a:t>
            </a:r>
            <a:r>
              <a:rPr lang="fr-FR" b="1" dirty="0"/>
              <a:t>fin</a:t>
            </a:r>
          </a:p>
          <a:p>
            <a:pPr marL="320040" lvl="1" indent="0">
              <a:lnSpc>
                <a:spcPts val="1600"/>
              </a:lnSpc>
              <a:buNone/>
            </a:pPr>
            <a:r>
              <a:rPr lang="fr-FR" b="1" dirty="0"/>
              <a:t>	</a:t>
            </a:r>
            <a:r>
              <a:rPr lang="fr-FR" b="1" dirty="0" err="1"/>
              <a:t>FinSi</a:t>
            </a:r>
            <a:endParaRPr lang="fr-FR" b="1" dirty="0"/>
          </a:p>
          <a:p>
            <a:pPr marL="320040" lvl="1" indent="0">
              <a:lnSpc>
                <a:spcPts val="1600"/>
              </a:lnSpc>
              <a:buNone/>
            </a:pPr>
            <a:endParaRPr lang="fr-FR" b="1" dirty="0"/>
          </a:p>
          <a:p>
            <a:pPr marL="320040" lvl="1" indent="0">
              <a:lnSpc>
                <a:spcPts val="1800"/>
              </a:lnSpc>
              <a:buNone/>
            </a:pPr>
            <a:r>
              <a:rPr lang="fr-FR" sz="2000" b="1" u="sng" dirty="0"/>
              <a:t>Exemple :</a:t>
            </a:r>
          </a:p>
          <a:p>
            <a:pPr marL="320040" lvl="1" indent="0">
              <a:lnSpc>
                <a:spcPts val="1800"/>
              </a:lnSpc>
              <a:buNone/>
            </a:pPr>
            <a:endParaRPr lang="fr-FR" b="1" dirty="0"/>
          </a:p>
          <a:p>
            <a:pPr marL="320040" lvl="1" indent="0">
              <a:lnSpc>
                <a:spcPts val="1800"/>
              </a:lnSpc>
              <a:buNone/>
            </a:pPr>
            <a:r>
              <a:rPr lang="fr-FR" b="1" dirty="0"/>
              <a:t>	variables</a:t>
            </a:r>
          </a:p>
          <a:p>
            <a:pPr marL="320040" lvl="1" indent="0">
              <a:lnSpc>
                <a:spcPts val="1800"/>
              </a:lnSpc>
              <a:buNone/>
            </a:pPr>
            <a:r>
              <a:rPr lang="fr-FR" b="1" dirty="0"/>
              <a:t>		</a:t>
            </a:r>
            <a:r>
              <a:rPr lang="fr-FR" dirty="0"/>
              <a:t>a : </a:t>
            </a:r>
            <a:r>
              <a:rPr lang="fr-FR" b="1" dirty="0"/>
              <a:t>booléen</a:t>
            </a:r>
            <a:r>
              <a:rPr lang="fr-FR" dirty="0"/>
              <a:t>;</a:t>
            </a:r>
          </a:p>
          <a:p>
            <a:pPr marL="320040" lvl="1" indent="0">
              <a:lnSpc>
                <a:spcPts val="1800"/>
              </a:lnSpc>
              <a:buNone/>
            </a:pPr>
            <a:r>
              <a:rPr lang="fr-FR" b="1" dirty="0"/>
              <a:t>		</a:t>
            </a:r>
            <a:r>
              <a:rPr lang="fr-FR" dirty="0"/>
              <a:t>b : </a:t>
            </a:r>
            <a:r>
              <a:rPr lang="fr-FR" b="1" dirty="0"/>
              <a:t>entier</a:t>
            </a:r>
            <a:r>
              <a:rPr lang="fr-FR" dirty="0"/>
              <a:t>;</a:t>
            </a:r>
          </a:p>
          <a:p>
            <a:pPr marL="320040" lvl="1" indent="0">
              <a:lnSpc>
                <a:spcPts val="1800"/>
              </a:lnSpc>
              <a:buNone/>
            </a:pPr>
            <a:r>
              <a:rPr lang="fr-FR" b="1" dirty="0"/>
              <a:t>	saisir</a:t>
            </a:r>
            <a:r>
              <a:rPr lang="fr-FR" dirty="0"/>
              <a:t>(b);</a:t>
            </a:r>
          </a:p>
          <a:p>
            <a:pPr marL="320040" lvl="1" indent="0">
              <a:lnSpc>
                <a:spcPts val="1800"/>
              </a:lnSpc>
              <a:buNone/>
            </a:pPr>
            <a:r>
              <a:rPr lang="fr-FR" dirty="0"/>
              <a:t>	a :=  b &gt; 5;</a:t>
            </a:r>
          </a:p>
          <a:p>
            <a:pPr marL="320040" lvl="1" indent="0">
              <a:lnSpc>
                <a:spcPts val="1800"/>
              </a:lnSpc>
              <a:buNone/>
            </a:pPr>
            <a:r>
              <a:rPr lang="fr-FR" b="1" dirty="0"/>
              <a:t>	si </a:t>
            </a:r>
            <a:r>
              <a:rPr lang="fr-FR" dirty="0"/>
              <a:t>(a)</a:t>
            </a:r>
            <a:r>
              <a:rPr lang="fr-FR" b="1" dirty="0"/>
              <a:t> alors    </a:t>
            </a:r>
            <a:r>
              <a:rPr lang="fr-FR" dirty="0"/>
              <a:t>/* fonctionnera aussi avec : </a:t>
            </a:r>
            <a:r>
              <a:rPr lang="fr-FR" b="1" dirty="0"/>
              <a:t>si</a:t>
            </a:r>
            <a:r>
              <a:rPr lang="fr-FR" dirty="0"/>
              <a:t> (b&gt;5) */</a:t>
            </a:r>
          </a:p>
          <a:p>
            <a:pPr marL="320040" lvl="1" indent="0">
              <a:lnSpc>
                <a:spcPts val="1800"/>
              </a:lnSpc>
              <a:buNone/>
            </a:pPr>
            <a:r>
              <a:rPr lang="fr-FR" b="1" dirty="0"/>
              <a:t>		afficher</a:t>
            </a:r>
            <a:r>
              <a:rPr lang="fr-FR" dirty="0"/>
              <a:t>(’’la valeur de a est supérieure à 5’’);</a:t>
            </a:r>
          </a:p>
          <a:p>
            <a:pPr marL="320040" lvl="1" indent="0">
              <a:lnSpc>
                <a:spcPts val="1800"/>
              </a:lnSpc>
              <a:buNone/>
            </a:pPr>
            <a:r>
              <a:rPr lang="fr-FR" b="1" dirty="0"/>
              <a:t>	</a:t>
            </a:r>
            <a:r>
              <a:rPr lang="fr-FR" b="1" dirty="0" err="1"/>
              <a:t>finsi</a:t>
            </a:r>
            <a:endParaRPr lang="fr-FR" b="1" dirty="0"/>
          </a:p>
          <a:p>
            <a:pPr marL="320040" lvl="1" indent="0">
              <a:lnSpc>
                <a:spcPts val="1800"/>
              </a:lnSpc>
              <a:buNone/>
            </a:pPr>
            <a:endParaRPr lang="fr-FR" b="1" dirty="0"/>
          </a:p>
        </p:txBody>
      </p:sp>
    </p:spTree>
    <p:extLst>
      <p:ext uri="{BB962C8B-B14F-4D97-AF65-F5344CB8AC3E}">
        <p14:creationId xmlns:p14="http://schemas.microsoft.com/office/powerpoint/2010/main" val="200806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438400" y="116632"/>
            <a:ext cx="7772400" cy="706090"/>
          </a:xfrm>
        </p:spPr>
        <p:txBody>
          <a:bodyPr>
            <a:normAutofit/>
          </a:bodyPr>
          <a:lstStyle/>
          <a:p>
            <a:r>
              <a:rPr lang="fr-FR" dirty="0"/>
              <a:t>Les structures conditionnelles</a:t>
            </a:r>
          </a:p>
        </p:txBody>
      </p:sp>
      <p:sp>
        <p:nvSpPr>
          <p:cNvPr id="3" name="Espace réservé du contenu 2"/>
          <p:cNvSpPr>
            <a:spLocks noGrp="1"/>
          </p:cNvSpPr>
          <p:nvPr>
            <p:ph idx="1"/>
          </p:nvPr>
        </p:nvSpPr>
        <p:spPr>
          <a:xfrm>
            <a:off x="1952596" y="1000108"/>
            <a:ext cx="8429684" cy="5357850"/>
          </a:xfrm>
        </p:spPr>
        <p:txBody>
          <a:bodyPr>
            <a:normAutofit fontScale="70000" lnSpcReduction="20000"/>
          </a:bodyPr>
          <a:lstStyle/>
          <a:p>
            <a:pPr lvl="1"/>
            <a:r>
              <a:rPr lang="fr-FR" sz="2600" dirty="0"/>
              <a:t>La structure conditionnelle composée se présente sous la forme suivante :</a:t>
            </a:r>
            <a:endParaRPr lang="fr-FR" b="1" dirty="0"/>
          </a:p>
          <a:p>
            <a:pPr marL="594360" lvl="2" indent="0">
              <a:lnSpc>
                <a:spcPts val="1500"/>
              </a:lnSpc>
              <a:buNone/>
            </a:pPr>
            <a:r>
              <a:rPr lang="fr-FR" sz="2400" b="1" dirty="0"/>
              <a:t>	</a:t>
            </a:r>
            <a:r>
              <a:rPr lang="fr-FR" b="1" dirty="0"/>
              <a:t>Si</a:t>
            </a:r>
            <a:r>
              <a:rPr lang="fr-FR" dirty="0"/>
              <a:t> (condition) </a:t>
            </a:r>
            <a:r>
              <a:rPr lang="fr-FR" b="1" dirty="0"/>
              <a:t>alors début</a:t>
            </a:r>
            <a:endParaRPr lang="fr-FR" dirty="0"/>
          </a:p>
          <a:p>
            <a:pPr marL="320040" lvl="1" indent="0">
              <a:lnSpc>
                <a:spcPts val="1600"/>
              </a:lnSpc>
              <a:buNone/>
            </a:pPr>
            <a:r>
              <a:rPr lang="fr-FR" sz="2000" dirty="0"/>
              <a:t>			</a:t>
            </a:r>
            <a:r>
              <a:rPr lang="fr-FR" sz="2000" dirty="0">
                <a:solidFill>
                  <a:srgbClr val="006600"/>
                </a:solidFill>
              </a:rPr>
              <a:t>/*Séquence d’instructions*/</a:t>
            </a:r>
          </a:p>
          <a:p>
            <a:pPr marL="594360" lvl="2" indent="0">
              <a:lnSpc>
                <a:spcPts val="1500"/>
              </a:lnSpc>
              <a:buNone/>
            </a:pPr>
            <a:r>
              <a:rPr lang="fr-FR" dirty="0"/>
              <a:t>			</a:t>
            </a:r>
            <a:r>
              <a:rPr lang="fr-FR" b="1" dirty="0"/>
              <a:t>fin</a:t>
            </a:r>
          </a:p>
          <a:p>
            <a:pPr marL="594360" lvl="2" indent="0">
              <a:lnSpc>
                <a:spcPts val="1500"/>
              </a:lnSpc>
              <a:buNone/>
            </a:pPr>
            <a:r>
              <a:rPr lang="fr-FR" b="1" dirty="0"/>
              <a:t>		          sinon début</a:t>
            </a:r>
            <a:endParaRPr lang="fr-FR" dirty="0"/>
          </a:p>
          <a:p>
            <a:pPr marL="594360" lvl="2" indent="0">
              <a:lnSpc>
                <a:spcPts val="1500"/>
              </a:lnSpc>
              <a:buNone/>
            </a:pPr>
            <a:r>
              <a:rPr lang="fr-FR" dirty="0"/>
              <a:t>			</a:t>
            </a:r>
            <a:r>
              <a:rPr lang="fr-FR" dirty="0">
                <a:solidFill>
                  <a:srgbClr val="006600"/>
                </a:solidFill>
              </a:rPr>
              <a:t>/*Séquence d’instructions*/</a:t>
            </a:r>
          </a:p>
          <a:p>
            <a:pPr marL="594360" lvl="2" indent="0">
              <a:lnSpc>
                <a:spcPts val="1500"/>
              </a:lnSpc>
              <a:buNone/>
            </a:pPr>
            <a:r>
              <a:rPr lang="fr-FR" dirty="0"/>
              <a:t>			</a:t>
            </a:r>
            <a:r>
              <a:rPr lang="fr-FR" b="1" dirty="0"/>
              <a:t>fin</a:t>
            </a:r>
          </a:p>
          <a:p>
            <a:pPr marL="594360" lvl="2" indent="0">
              <a:lnSpc>
                <a:spcPts val="1500"/>
              </a:lnSpc>
              <a:buNone/>
            </a:pPr>
            <a:r>
              <a:rPr lang="fr-FR" b="1" dirty="0"/>
              <a:t>	</a:t>
            </a:r>
            <a:r>
              <a:rPr lang="fr-FR" b="1" dirty="0" err="1"/>
              <a:t>FinSi</a:t>
            </a:r>
            <a:endParaRPr lang="fr-FR" b="1" dirty="0"/>
          </a:p>
          <a:p>
            <a:pPr marL="594360" lvl="2" indent="0">
              <a:lnSpc>
                <a:spcPts val="1500"/>
              </a:lnSpc>
              <a:buNone/>
            </a:pPr>
            <a:endParaRPr lang="fr-FR" sz="2400" b="1" dirty="0"/>
          </a:p>
          <a:p>
            <a:pPr marL="320040" lvl="1" indent="0">
              <a:lnSpc>
                <a:spcPts val="1800"/>
              </a:lnSpc>
              <a:buNone/>
            </a:pPr>
            <a:r>
              <a:rPr lang="fr-FR" b="1" dirty="0"/>
              <a:t>Exemple :</a:t>
            </a:r>
          </a:p>
          <a:p>
            <a:pPr marL="320040" lvl="1" indent="0">
              <a:lnSpc>
                <a:spcPts val="1800"/>
              </a:lnSpc>
              <a:buNone/>
            </a:pPr>
            <a:endParaRPr lang="fr-FR" b="1" dirty="0"/>
          </a:p>
          <a:p>
            <a:pPr marL="320040" lvl="1" indent="0">
              <a:lnSpc>
                <a:spcPts val="1800"/>
              </a:lnSpc>
              <a:buNone/>
            </a:pPr>
            <a:r>
              <a:rPr lang="fr-FR" b="1" dirty="0"/>
              <a:t>	</a:t>
            </a:r>
            <a:r>
              <a:rPr lang="fr-FR" sz="2000" b="1" dirty="0"/>
              <a:t>variables</a:t>
            </a:r>
          </a:p>
          <a:p>
            <a:pPr marL="320040" lvl="1" indent="0">
              <a:lnSpc>
                <a:spcPts val="1800"/>
              </a:lnSpc>
              <a:buNone/>
            </a:pPr>
            <a:r>
              <a:rPr lang="fr-FR" sz="2000" b="1" dirty="0"/>
              <a:t>		</a:t>
            </a:r>
            <a:r>
              <a:rPr lang="fr-FR" sz="2000" dirty="0"/>
              <a:t>a : </a:t>
            </a:r>
            <a:r>
              <a:rPr lang="fr-FR" sz="2000" b="1" dirty="0"/>
              <a:t>booléen</a:t>
            </a:r>
            <a:r>
              <a:rPr lang="fr-FR" sz="2000" dirty="0"/>
              <a:t>;</a:t>
            </a:r>
          </a:p>
          <a:p>
            <a:pPr marL="320040" lvl="1" indent="0">
              <a:lnSpc>
                <a:spcPts val="1800"/>
              </a:lnSpc>
              <a:buNone/>
            </a:pPr>
            <a:r>
              <a:rPr lang="fr-FR" sz="2000" b="1" dirty="0"/>
              <a:t>		</a:t>
            </a:r>
            <a:r>
              <a:rPr lang="fr-FR" sz="2000" dirty="0"/>
              <a:t>b : </a:t>
            </a:r>
            <a:r>
              <a:rPr lang="fr-FR" sz="2000" b="1" dirty="0"/>
              <a:t>entier</a:t>
            </a:r>
            <a:r>
              <a:rPr lang="fr-FR" sz="2000" dirty="0"/>
              <a:t>;</a:t>
            </a:r>
          </a:p>
          <a:p>
            <a:pPr marL="320040" lvl="1" indent="0">
              <a:lnSpc>
                <a:spcPts val="1800"/>
              </a:lnSpc>
              <a:buNone/>
            </a:pPr>
            <a:r>
              <a:rPr lang="fr-FR" sz="2000" b="1" dirty="0"/>
              <a:t>	saisir</a:t>
            </a:r>
            <a:r>
              <a:rPr lang="fr-FR" sz="2000" dirty="0"/>
              <a:t>(b);</a:t>
            </a:r>
          </a:p>
          <a:p>
            <a:pPr marL="320040" lvl="1" indent="0">
              <a:lnSpc>
                <a:spcPts val="1800"/>
              </a:lnSpc>
              <a:buNone/>
            </a:pPr>
            <a:r>
              <a:rPr lang="fr-FR" sz="2000" b="1" dirty="0"/>
              <a:t>	si </a:t>
            </a:r>
            <a:r>
              <a:rPr lang="fr-FR" sz="2000" dirty="0"/>
              <a:t>(b &gt; 5)</a:t>
            </a:r>
            <a:r>
              <a:rPr lang="fr-FR" sz="2000" b="1" dirty="0"/>
              <a:t> alors   afficher</a:t>
            </a:r>
            <a:r>
              <a:rPr lang="fr-FR" sz="2000" dirty="0"/>
              <a:t>(’’la valeur da est supérieure à 5’’);</a:t>
            </a:r>
          </a:p>
          <a:p>
            <a:pPr marL="320040" lvl="1" indent="0">
              <a:lnSpc>
                <a:spcPts val="1800"/>
              </a:lnSpc>
              <a:buNone/>
            </a:pPr>
            <a:r>
              <a:rPr lang="fr-FR" sz="2000" dirty="0"/>
              <a:t>	                 </a:t>
            </a:r>
            <a:r>
              <a:rPr lang="fr-FR" sz="2000" b="1" dirty="0"/>
              <a:t>sinon afficher</a:t>
            </a:r>
            <a:r>
              <a:rPr lang="fr-FR" sz="2000" dirty="0"/>
              <a:t>(’’la valeur da est inférieure ou égale à 5’’);</a:t>
            </a:r>
          </a:p>
          <a:p>
            <a:pPr marL="320040" lvl="1" indent="0">
              <a:lnSpc>
                <a:spcPts val="1800"/>
              </a:lnSpc>
              <a:buNone/>
            </a:pPr>
            <a:r>
              <a:rPr lang="fr-FR" sz="2000" b="1" dirty="0"/>
              <a:t>	</a:t>
            </a:r>
            <a:r>
              <a:rPr lang="fr-FR" sz="2000" b="1" dirty="0" err="1"/>
              <a:t>finsi</a:t>
            </a:r>
            <a:endParaRPr lang="fr-FR" sz="2000" b="1" dirty="0"/>
          </a:p>
          <a:p>
            <a:pPr marL="594360" lvl="2" indent="0">
              <a:lnSpc>
                <a:spcPts val="1500"/>
              </a:lnSpc>
              <a:buNone/>
            </a:pPr>
            <a:endParaRPr lang="fr-FR" sz="2400" b="1" dirty="0"/>
          </a:p>
          <a:p>
            <a:pPr>
              <a:buNone/>
            </a:pP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D0E49-F7EA-4F24-9CA5-3822EC1063F3}"/>
              </a:ext>
            </a:extLst>
          </p:cNvPr>
          <p:cNvSpPr>
            <a:spLocks noGrp="1"/>
          </p:cNvSpPr>
          <p:nvPr>
            <p:ph type="title"/>
          </p:nvPr>
        </p:nvSpPr>
        <p:spPr>
          <a:xfrm>
            <a:off x="2438400" y="274638"/>
            <a:ext cx="7772400" cy="706090"/>
          </a:xfrm>
        </p:spPr>
        <p:txBody>
          <a:bodyPr>
            <a:normAutofit/>
          </a:bodyPr>
          <a:lstStyle/>
          <a:p>
            <a:r>
              <a:rPr lang="fr-FR" dirty="0"/>
              <a:t>Les structures conditionnelles</a:t>
            </a:r>
          </a:p>
        </p:txBody>
      </p:sp>
      <p:sp>
        <p:nvSpPr>
          <p:cNvPr id="3" name="Espace réservé du contenu 2">
            <a:extLst>
              <a:ext uri="{FF2B5EF4-FFF2-40B4-BE49-F238E27FC236}">
                <a16:creationId xmlns:a16="http://schemas.microsoft.com/office/drawing/2014/main" id="{C4B21899-B665-495B-807E-8584A45E251A}"/>
              </a:ext>
            </a:extLst>
          </p:cNvPr>
          <p:cNvSpPr>
            <a:spLocks noGrp="1"/>
          </p:cNvSpPr>
          <p:nvPr>
            <p:ph idx="1"/>
          </p:nvPr>
        </p:nvSpPr>
        <p:spPr>
          <a:xfrm>
            <a:off x="1775520" y="1151664"/>
            <a:ext cx="8784976" cy="5085649"/>
          </a:xfrm>
        </p:spPr>
        <p:txBody>
          <a:bodyPr/>
          <a:lstStyle/>
          <a:p>
            <a:pPr marL="731520" lvl="3" indent="-457200">
              <a:spcBef>
                <a:spcPts val="580"/>
              </a:spcBef>
              <a:buClr>
                <a:schemeClr val="accent1"/>
              </a:buClr>
            </a:pPr>
            <a:r>
              <a:rPr lang="fr-FR" sz="2800" dirty="0"/>
              <a:t>Dans un organigramme, la structure conditionnelle est représentée avec la forme suivante :</a:t>
            </a:r>
          </a:p>
        </p:txBody>
      </p:sp>
      <p:sp>
        <p:nvSpPr>
          <p:cNvPr id="4" name="Organigramme : Décision 3">
            <a:extLst>
              <a:ext uri="{FF2B5EF4-FFF2-40B4-BE49-F238E27FC236}">
                <a16:creationId xmlns:a16="http://schemas.microsoft.com/office/drawing/2014/main" id="{9E6257A8-EF2F-4CFD-BDAB-F789270097E9}"/>
              </a:ext>
            </a:extLst>
          </p:cNvPr>
          <p:cNvSpPr/>
          <p:nvPr/>
        </p:nvSpPr>
        <p:spPr>
          <a:xfrm>
            <a:off x="4727848" y="4077072"/>
            <a:ext cx="2016224" cy="10982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a:t>
            </a:r>
          </a:p>
        </p:txBody>
      </p:sp>
      <p:cxnSp>
        <p:nvCxnSpPr>
          <p:cNvPr id="5" name="Connecteur droit avec flèche 4">
            <a:extLst>
              <a:ext uri="{FF2B5EF4-FFF2-40B4-BE49-F238E27FC236}">
                <a16:creationId xmlns:a16="http://schemas.microsoft.com/office/drawing/2014/main" id="{53CDE3FD-8C43-42B4-A3EF-137CBF8E730D}"/>
              </a:ext>
            </a:extLst>
          </p:cNvPr>
          <p:cNvCxnSpPr>
            <a:cxnSpLocks/>
          </p:cNvCxnSpPr>
          <p:nvPr/>
        </p:nvCxnSpPr>
        <p:spPr>
          <a:xfrm>
            <a:off x="5735960" y="3474088"/>
            <a:ext cx="0" cy="60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AA2240C1-5DC0-4836-A6D2-F970E0B88C62}"/>
              </a:ext>
            </a:extLst>
          </p:cNvPr>
          <p:cNvCxnSpPr>
            <a:cxnSpLocks/>
            <a:stCxn id="4" idx="1"/>
          </p:cNvCxnSpPr>
          <p:nvPr/>
        </p:nvCxnSpPr>
        <p:spPr>
          <a:xfrm flipH="1">
            <a:off x="3575722" y="4626216"/>
            <a:ext cx="1152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CC3354D5-38BA-4FE2-ABF2-09A64F341623}"/>
              </a:ext>
            </a:extLst>
          </p:cNvPr>
          <p:cNvCxnSpPr>
            <a:cxnSpLocks/>
            <a:stCxn id="4" idx="3"/>
          </p:cNvCxnSpPr>
          <p:nvPr/>
        </p:nvCxnSpPr>
        <p:spPr>
          <a:xfrm>
            <a:off x="6744072" y="4626216"/>
            <a:ext cx="108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3C1F1AE2-D471-4A9E-AB58-F940097F1E3A}"/>
              </a:ext>
            </a:extLst>
          </p:cNvPr>
          <p:cNvSpPr txBox="1"/>
          <p:nvPr/>
        </p:nvSpPr>
        <p:spPr>
          <a:xfrm>
            <a:off x="3820839" y="4260660"/>
            <a:ext cx="720080" cy="369332"/>
          </a:xfrm>
          <a:prstGeom prst="rect">
            <a:avLst/>
          </a:prstGeom>
          <a:noFill/>
        </p:spPr>
        <p:txBody>
          <a:bodyPr wrap="square" rtlCol="0">
            <a:spAutoFit/>
          </a:bodyPr>
          <a:lstStyle/>
          <a:p>
            <a:r>
              <a:rPr lang="fr-FR" dirty="0"/>
              <a:t>vrai</a:t>
            </a:r>
          </a:p>
        </p:txBody>
      </p:sp>
      <p:sp>
        <p:nvSpPr>
          <p:cNvPr id="9" name="ZoneTexte 8">
            <a:extLst>
              <a:ext uri="{FF2B5EF4-FFF2-40B4-BE49-F238E27FC236}">
                <a16:creationId xmlns:a16="http://schemas.microsoft.com/office/drawing/2014/main" id="{7ADABBAB-64F1-4505-AB7A-4F160AC1A34E}"/>
              </a:ext>
            </a:extLst>
          </p:cNvPr>
          <p:cNvSpPr txBox="1"/>
          <p:nvPr/>
        </p:nvSpPr>
        <p:spPr>
          <a:xfrm>
            <a:off x="6924092" y="4251738"/>
            <a:ext cx="720080" cy="369332"/>
          </a:xfrm>
          <a:prstGeom prst="rect">
            <a:avLst/>
          </a:prstGeom>
          <a:noFill/>
        </p:spPr>
        <p:txBody>
          <a:bodyPr wrap="square" rtlCol="0">
            <a:spAutoFit/>
          </a:bodyPr>
          <a:lstStyle/>
          <a:p>
            <a:r>
              <a:rPr lang="fr-FR" dirty="0"/>
              <a:t>faux</a:t>
            </a:r>
          </a:p>
        </p:txBody>
      </p:sp>
    </p:spTree>
    <p:extLst>
      <p:ext uri="{BB962C8B-B14F-4D97-AF65-F5344CB8AC3E}">
        <p14:creationId xmlns:p14="http://schemas.microsoft.com/office/powerpoint/2010/main" val="388650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sp>
        <p:nvSpPr>
          <p:cNvPr id="3" name="Espace réservé du contenu 2"/>
          <p:cNvSpPr>
            <a:spLocks noGrp="1"/>
          </p:cNvSpPr>
          <p:nvPr>
            <p:ph idx="1"/>
          </p:nvPr>
        </p:nvSpPr>
        <p:spPr/>
        <p:txBody>
          <a:bodyPr>
            <a:normAutofit fontScale="77500" lnSpcReduction="20000"/>
          </a:bodyPr>
          <a:lstStyle/>
          <a:p>
            <a:r>
              <a:rPr lang="fr-FR" dirty="0"/>
              <a:t>Notions sur la programmation</a:t>
            </a:r>
          </a:p>
          <a:p>
            <a:r>
              <a:rPr lang="fr-FR" dirty="0"/>
              <a:t>Découverte de l’algorithmique</a:t>
            </a:r>
          </a:p>
          <a:p>
            <a:r>
              <a:rPr lang="fr-FR" dirty="0"/>
              <a:t>Eléments de base d’un algorithme</a:t>
            </a:r>
          </a:p>
          <a:p>
            <a:r>
              <a:rPr lang="fr-FR" dirty="0"/>
              <a:t>Les structures conditionnelles</a:t>
            </a:r>
          </a:p>
          <a:p>
            <a:r>
              <a:rPr lang="fr-FR" dirty="0"/>
              <a:t>Les structures répétitives</a:t>
            </a:r>
          </a:p>
          <a:p>
            <a:r>
              <a:rPr lang="fr-FR" dirty="0"/>
              <a:t>Les tableaux</a:t>
            </a:r>
          </a:p>
          <a:p>
            <a:r>
              <a:rPr lang="fr-FR" dirty="0"/>
              <a:t>Les procédures et fonctions</a:t>
            </a:r>
          </a:p>
          <a:p>
            <a:r>
              <a:rPr lang="fr-FR" dirty="0"/>
              <a:t>Les chaines de caractères</a:t>
            </a:r>
          </a:p>
          <a:p>
            <a:r>
              <a:rPr lang="fr-FR" dirty="0"/>
              <a:t>La complexité d’un algorithme</a:t>
            </a:r>
          </a:p>
          <a:p>
            <a:endParaRPr lang="fr-FR" dirty="0"/>
          </a:p>
          <a:p>
            <a:endParaRPr lang="fr-FR" dirty="0"/>
          </a:p>
        </p:txBody>
      </p:sp>
    </p:spTree>
    <p:extLst>
      <p:ext uri="{BB962C8B-B14F-4D97-AF65-F5344CB8AC3E}">
        <p14:creationId xmlns:p14="http://schemas.microsoft.com/office/powerpoint/2010/main" val="1309663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828209E-52CC-4A3A-BD29-4FB2AEE95E62}"/>
              </a:ext>
            </a:extLst>
          </p:cNvPr>
          <p:cNvSpPr>
            <a:spLocks noGrp="1"/>
          </p:cNvSpPr>
          <p:nvPr>
            <p:ph type="title"/>
          </p:nvPr>
        </p:nvSpPr>
        <p:spPr>
          <a:xfrm>
            <a:off x="2438400" y="188640"/>
            <a:ext cx="7772400" cy="706090"/>
          </a:xfrm>
        </p:spPr>
        <p:txBody>
          <a:bodyPr>
            <a:normAutofit/>
          </a:bodyPr>
          <a:lstStyle/>
          <a:p>
            <a:r>
              <a:rPr lang="fr-FR" dirty="0"/>
              <a:t>Les structures conditionnelles</a:t>
            </a:r>
          </a:p>
        </p:txBody>
      </p:sp>
      <p:sp>
        <p:nvSpPr>
          <p:cNvPr id="3" name="Espace réservé du contenu 2">
            <a:extLst>
              <a:ext uri="{FF2B5EF4-FFF2-40B4-BE49-F238E27FC236}">
                <a16:creationId xmlns:a16="http://schemas.microsoft.com/office/drawing/2014/main" id="{101FF193-B099-451F-BC93-815F8A18D35E}"/>
              </a:ext>
            </a:extLst>
          </p:cNvPr>
          <p:cNvSpPr>
            <a:spLocks noGrp="1"/>
          </p:cNvSpPr>
          <p:nvPr>
            <p:ph idx="1"/>
          </p:nvPr>
        </p:nvSpPr>
        <p:spPr>
          <a:xfrm>
            <a:off x="437322" y="980728"/>
            <a:ext cx="10051166" cy="5095342"/>
          </a:xfrm>
        </p:spPr>
        <p:txBody>
          <a:bodyPr>
            <a:normAutofit/>
          </a:bodyPr>
          <a:lstStyle/>
          <a:p>
            <a:r>
              <a:rPr lang="fr-FR" b="1" dirty="0"/>
              <a:t>Structure conditionnelle multiple</a:t>
            </a:r>
          </a:p>
          <a:p>
            <a:pPr lvl="1"/>
            <a:r>
              <a:rPr lang="fr-FR" dirty="0"/>
              <a:t>Dans une structure conditionnelle multiple on peut comparer notre objet (variable ou expression) avec toute une série de valeurs et d’exécuter un ensemble d’instructions en fonction de la valeur effective</a:t>
            </a:r>
          </a:p>
          <a:p>
            <a:pPr lvl="1"/>
            <a:r>
              <a:rPr lang="fr-FR" dirty="0"/>
              <a:t>Une séquence par défaut peut être prévue dans le cas où l’objet n’est égale à aucune des valeurs énumérées</a:t>
            </a:r>
          </a:p>
          <a:p>
            <a:pPr lvl="1"/>
            <a:r>
              <a:rPr lang="fr-FR" dirty="0"/>
              <a:t>Syntaxe d’une structure conditionnelle multiple:</a:t>
            </a:r>
          </a:p>
          <a:p>
            <a:pPr marL="594360" lvl="2" indent="0">
              <a:buNone/>
            </a:pPr>
            <a:r>
              <a:rPr lang="fr-FR" dirty="0"/>
              <a:t>	</a:t>
            </a:r>
          </a:p>
          <a:p>
            <a:pPr marL="594360" lvl="2" indent="0">
              <a:buNone/>
            </a:pPr>
            <a:r>
              <a:rPr lang="fr-FR" b="1" dirty="0"/>
              <a:t>	suivant</a:t>
            </a:r>
            <a:r>
              <a:rPr lang="fr-FR" dirty="0"/>
              <a:t> [</a:t>
            </a:r>
            <a:r>
              <a:rPr lang="fr-FR" dirty="0" err="1"/>
              <a:t>variable_ou_expression</a:t>
            </a:r>
            <a:r>
              <a:rPr lang="fr-FR" dirty="0"/>
              <a:t>] </a:t>
            </a:r>
            <a:r>
              <a:rPr lang="fr-FR" b="1" dirty="0"/>
              <a:t>faire</a:t>
            </a:r>
          </a:p>
          <a:p>
            <a:pPr marL="594360" lvl="2" indent="0">
              <a:buNone/>
            </a:pPr>
            <a:r>
              <a:rPr lang="fr-FR" dirty="0"/>
              <a:t>		valeur_1 : </a:t>
            </a:r>
            <a:r>
              <a:rPr lang="fr-FR" dirty="0">
                <a:solidFill>
                  <a:srgbClr val="92D050"/>
                </a:solidFill>
              </a:rPr>
              <a:t>/* instructions*/</a:t>
            </a:r>
          </a:p>
          <a:p>
            <a:pPr marL="594360" lvl="2" indent="0">
              <a:buNone/>
            </a:pPr>
            <a:r>
              <a:rPr lang="fr-FR" dirty="0"/>
              <a:t>		valeur_2 : </a:t>
            </a:r>
            <a:r>
              <a:rPr lang="fr-FR" dirty="0">
                <a:solidFill>
                  <a:srgbClr val="92D050"/>
                </a:solidFill>
              </a:rPr>
              <a:t>/* instructions*/</a:t>
            </a:r>
          </a:p>
          <a:p>
            <a:pPr marL="594360" lvl="2" indent="0">
              <a:buNone/>
            </a:pPr>
            <a:r>
              <a:rPr lang="fr-FR" dirty="0"/>
              <a:t>		valeur_3 : </a:t>
            </a:r>
            <a:r>
              <a:rPr lang="fr-FR" dirty="0">
                <a:solidFill>
                  <a:srgbClr val="92D050"/>
                </a:solidFill>
              </a:rPr>
              <a:t>/* instructions*/</a:t>
            </a:r>
          </a:p>
          <a:p>
            <a:pPr marL="594360" lvl="2" indent="0">
              <a:buNone/>
            </a:pPr>
            <a:r>
              <a:rPr lang="fr-FR" dirty="0"/>
              <a:t>		</a:t>
            </a:r>
            <a:r>
              <a:rPr lang="fr-FR" b="1" dirty="0"/>
              <a:t>sinon</a:t>
            </a:r>
            <a:r>
              <a:rPr lang="fr-FR" dirty="0"/>
              <a:t> </a:t>
            </a:r>
            <a:r>
              <a:rPr lang="fr-FR" dirty="0">
                <a:solidFill>
                  <a:srgbClr val="92D050"/>
                </a:solidFill>
              </a:rPr>
              <a:t>/* instructions par défaut */</a:t>
            </a:r>
          </a:p>
          <a:p>
            <a:pPr marL="594360" lvl="2" indent="0">
              <a:buNone/>
            </a:pPr>
            <a:r>
              <a:rPr lang="fr-FR" dirty="0"/>
              <a:t>	</a:t>
            </a:r>
            <a:r>
              <a:rPr lang="fr-FR" b="1" dirty="0" err="1"/>
              <a:t>fin_suivant</a:t>
            </a:r>
            <a:endParaRPr lang="fr-FR" b="1" dirty="0"/>
          </a:p>
        </p:txBody>
      </p:sp>
    </p:spTree>
    <p:extLst>
      <p:ext uri="{BB962C8B-B14F-4D97-AF65-F5344CB8AC3E}">
        <p14:creationId xmlns:p14="http://schemas.microsoft.com/office/powerpoint/2010/main" val="965882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743E7D8-9420-4B47-A615-83C3DAF6DA3C}"/>
              </a:ext>
            </a:extLst>
          </p:cNvPr>
          <p:cNvSpPr>
            <a:spLocks noGrp="1"/>
          </p:cNvSpPr>
          <p:nvPr>
            <p:ph type="title"/>
          </p:nvPr>
        </p:nvSpPr>
        <p:spPr>
          <a:xfrm>
            <a:off x="2438400" y="274638"/>
            <a:ext cx="7772400" cy="922114"/>
          </a:xfrm>
        </p:spPr>
        <p:txBody>
          <a:bodyPr>
            <a:normAutofit/>
          </a:bodyPr>
          <a:lstStyle/>
          <a:p>
            <a:r>
              <a:rPr lang="fr-FR" dirty="0"/>
              <a:t>Les structures conditionnelles</a:t>
            </a:r>
          </a:p>
        </p:txBody>
      </p:sp>
      <p:sp>
        <p:nvSpPr>
          <p:cNvPr id="3" name="Espace réservé du contenu 2">
            <a:extLst>
              <a:ext uri="{FF2B5EF4-FFF2-40B4-BE49-F238E27FC236}">
                <a16:creationId xmlns:a16="http://schemas.microsoft.com/office/drawing/2014/main" id="{F8115698-8142-4FF3-99F7-9C923BF7FDE0}"/>
              </a:ext>
            </a:extLst>
          </p:cNvPr>
          <p:cNvSpPr>
            <a:spLocks noGrp="1"/>
          </p:cNvSpPr>
          <p:nvPr>
            <p:ph idx="1"/>
          </p:nvPr>
        </p:nvSpPr>
        <p:spPr>
          <a:xfrm>
            <a:off x="503583" y="1447800"/>
            <a:ext cx="9707217" cy="4572000"/>
          </a:xfrm>
        </p:spPr>
        <p:txBody>
          <a:bodyPr>
            <a:normAutofit/>
          </a:bodyPr>
          <a:lstStyle/>
          <a:p>
            <a:r>
              <a:rPr lang="fr-FR" dirty="0"/>
              <a:t>Exemple d’utilisation d’une structure conditionnelle multiple :</a:t>
            </a:r>
          </a:p>
          <a:p>
            <a:pPr marL="0" indent="0">
              <a:buNone/>
            </a:pPr>
            <a:r>
              <a:rPr lang="fr-FR" dirty="0"/>
              <a:t>	…..</a:t>
            </a:r>
          </a:p>
          <a:p>
            <a:pPr marL="0" indent="0">
              <a:buNone/>
            </a:pPr>
            <a:r>
              <a:rPr lang="fr-FR" b="1" dirty="0"/>
              <a:t>	saisir</a:t>
            </a:r>
            <a:r>
              <a:rPr lang="fr-FR" dirty="0"/>
              <a:t>(jour);</a:t>
            </a:r>
          </a:p>
          <a:p>
            <a:pPr marL="0" indent="0">
              <a:buNone/>
            </a:pPr>
            <a:r>
              <a:rPr lang="fr-FR" dirty="0"/>
              <a:t>	</a:t>
            </a:r>
            <a:r>
              <a:rPr lang="fr-FR" b="1" dirty="0"/>
              <a:t>suivant</a:t>
            </a:r>
            <a:r>
              <a:rPr lang="fr-FR" dirty="0"/>
              <a:t> jour </a:t>
            </a:r>
            <a:r>
              <a:rPr lang="fr-FR" b="1" dirty="0"/>
              <a:t>faire</a:t>
            </a:r>
          </a:p>
          <a:p>
            <a:pPr marL="0" indent="0">
              <a:buNone/>
            </a:pPr>
            <a:r>
              <a:rPr lang="fr-FR" dirty="0"/>
              <a:t>		’’SAMEDI’’ : </a:t>
            </a:r>
            <a:r>
              <a:rPr lang="fr-FR" b="1" dirty="0"/>
              <a:t>afficher</a:t>
            </a:r>
            <a:r>
              <a:rPr lang="fr-FR" dirty="0"/>
              <a:t>(’’ C’est le weekend !’’);</a:t>
            </a:r>
          </a:p>
          <a:p>
            <a:pPr marL="0" indent="0">
              <a:buNone/>
            </a:pPr>
            <a:r>
              <a:rPr lang="fr-FR" dirty="0"/>
              <a:t>		’’DIMANCHE’’ : </a:t>
            </a:r>
            <a:r>
              <a:rPr lang="fr-FR" b="1" dirty="0"/>
              <a:t>afficher</a:t>
            </a:r>
            <a:r>
              <a:rPr lang="fr-FR" dirty="0"/>
              <a:t>(’’ C’est le weekend !’’);</a:t>
            </a:r>
          </a:p>
          <a:p>
            <a:pPr marL="0" indent="0">
              <a:buNone/>
            </a:pPr>
            <a:r>
              <a:rPr lang="fr-FR" dirty="0"/>
              <a:t>		 </a:t>
            </a:r>
            <a:r>
              <a:rPr lang="fr-FR" b="1" dirty="0"/>
              <a:t>sinon</a:t>
            </a:r>
            <a:r>
              <a:rPr lang="fr-FR" dirty="0"/>
              <a:t> </a:t>
            </a:r>
            <a:r>
              <a:rPr lang="fr-FR" b="1" dirty="0"/>
              <a:t>afficher</a:t>
            </a:r>
            <a:r>
              <a:rPr lang="fr-FR" dirty="0"/>
              <a:t>(’’ Ce n’est pas le weekend !’’);</a:t>
            </a:r>
          </a:p>
          <a:p>
            <a:pPr marL="0" indent="0">
              <a:buNone/>
            </a:pPr>
            <a:r>
              <a:rPr lang="fr-FR" dirty="0"/>
              <a:t>	</a:t>
            </a:r>
            <a:r>
              <a:rPr lang="fr-FR" b="1" dirty="0" err="1"/>
              <a:t>fin_suivant</a:t>
            </a:r>
            <a:endParaRPr lang="fr-FR" b="1" dirty="0"/>
          </a:p>
          <a:p>
            <a:pPr marL="0" indent="0">
              <a:buNone/>
            </a:pPr>
            <a:r>
              <a:rPr lang="fr-FR" b="1" dirty="0"/>
              <a:t>	……</a:t>
            </a:r>
          </a:p>
        </p:txBody>
      </p:sp>
    </p:spTree>
    <p:extLst>
      <p:ext uri="{BB962C8B-B14F-4D97-AF65-F5344CB8AC3E}">
        <p14:creationId xmlns:p14="http://schemas.microsoft.com/office/powerpoint/2010/main" val="267835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Notions sur la programmation</a:t>
            </a:r>
          </a:p>
        </p:txBody>
      </p:sp>
      <p:sp>
        <p:nvSpPr>
          <p:cNvPr id="3" name="Espace réservé du contenu 2"/>
          <p:cNvSpPr>
            <a:spLocks noGrp="1"/>
          </p:cNvSpPr>
          <p:nvPr>
            <p:ph idx="1"/>
          </p:nvPr>
        </p:nvSpPr>
        <p:spPr/>
        <p:txBody>
          <a:bodyPr/>
          <a:lstStyle/>
          <a:p>
            <a:r>
              <a:rPr lang="fr-FR" dirty="0"/>
              <a:t>Un programme informatique est une suite d’instructions qui peuvent être interprétées par une machine après des étapes de transformation du programme depuis le langage de haut niveau (humain) vers le langage de bas niveau (machine)</a:t>
            </a:r>
          </a:p>
          <a:p>
            <a:r>
              <a:rPr lang="fr-FR" dirty="0"/>
              <a:t>Un programme à le cycle de vie suivant:</a:t>
            </a:r>
          </a:p>
          <a:p>
            <a:pPr lvl="1"/>
            <a:r>
              <a:rPr lang="fr-FR" dirty="0"/>
              <a:t>Conception et modélisation</a:t>
            </a:r>
          </a:p>
          <a:p>
            <a:pPr lvl="1"/>
            <a:r>
              <a:rPr lang="fr-FR" dirty="0"/>
              <a:t>Programmation</a:t>
            </a:r>
          </a:p>
          <a:p>
            <a:pPr lvl="1"/>
            <a:r>
              <a:rPr lang="fr-FR" dirty="0"/>
              <a:t>Compilation</a:t>
            </a:r>
          </a:p>
          <a:p>
            <a:pPr lvl="1"/>
            <a:r>
              <a:rPr lang="fr-FR" dirty="0"/>
              <a:t>Exécution </a:t>
            </a:r>
          </a:p>
          <a:p>
            <a:endParaRPr lang="fr-FR" dirty="0"/>
          </a:p>
        </p:txBody>
      </p:sp>
    </p:spTree>
    <p:extLst>
      <p:ext uri="{BB962C8B-B14F-4D97-AF65-F5344CB8AC3E}">
        <p14:creationId xmlns:p14="http://schemas.microsoft.com/office/powerpoint/2010/main" val="1962082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5571D-35FB-4579-B96C-B31B24EBB0D0}"/>
              </a:ext>
            </a:extLst>
          </p:cNvPr>
          <p:cNvSpPr>
            <a:spLocks noGrp="1"/>
          </p:cNvSpPr>
          <p:nvPr>
            <p:ph type="title"/>
          </p:nvPr>
        </p:nvSpPr>
        <p:spPr>
          <a:xfrm>
            <a:off x="2438400" y="116632"/>
            <a:ext cx="7772400" cy="778098"/>
          </a:xfrm>
        </p:spPr>
        <p:txBody>
          <a:bodyPr/>
          <a:lstStyle/>
          <a:p>
            <a:r>
              <a:rPr lang="fr-FR" dirty="0"/>
              <a:t>Conception et modélisation</a:t>
            </a:r>
          </a:p>
        </p:txBody>
      </p:sp>
      <p:sp>
        <p:nvSpPr>
          <p:cNvPr id="3" name="Espace réservé du contenu 2">
            <a:extLst>
              <a:ext uri="{FF2B5EF4-FFF2-40B4-BE49-F238E27FC236}">
                <a16:creationId xmlns:a16="http://schemas.microsoft.com/office/drawing/2014/main" id="{30EAD4C4-EF69-47B2-A56B-0750D4DF704A}"/>
              </a:ext>
            </a:extLst>
          </p:cNvPr>
          <p:cNvSpPr>
            <a:spLocks noGrp="1"/>
          </p:cNvSpPr>
          <p:nvPr>
            <p:ph idx="1"/>
          </p:nvPr>
        </p:nvSpPr>
        <p:spPr>
          <a:xfrm>
            <a:off x="530087" y="1052736"/>
            <a:ext cx="10760765" cy="5616624"/>
          </a:xfrm>
        </p:spPr>
        <p:txBody>
          <a:bodyPr/>
          <a:lstStyle/>
          <a:p>
            <a:r>
              <a:rPr lang="fr-FR" dirty="0"/>
              <a:t>Pour mieux élaborer un programme, il est nécessaire d’essayer de schématiser le déroulement de ce dernier</a:t>
            </a:r>
          </a:p>
          <a:p>
            <a:r>
              <a:rPr lang="fr-FR" dirty="0"/>
              <a:t>Avant de définir un algorithme, il faut penser à élaborer un organigramme/logigramme en amont</a:t>
            </a:r>
          </a:p>
          <a:p>
            <a:r>
              <a:rPr lang="fr-FR" dirty="0"/>
              <a:t>Un organigramme est normalisé et constitué de formes qui ont une signification et qui suivent un ordre précis (le sens des flèches)</a:t>
            </a:r>
          </a:p>
          <a:p>
            <a:r>
              <a:rPr lang="fr-FR" dirty="0"/>
              <a:t>Un programme commence par un début et se termine par une fin. La représentation de ces deux étapes dans un organigramme est la suivante :</a:t>
            </a:r>
          </a:p>
        </p:txBody>
      </p:sp>
      <p:sp>
        <p:nvSpPr>
          <p:cNvPr id="4" name="Ellipse 3">
            <a:extLst>
              <a:ext uri="{FF2B5EF4-FFF2-40B4-BE49-F238E27FC236}">
                <a16:creationId xmlns:a16="http://schemas.microsoft.com/office/drawing/2014/main" id="{53E95047-10FC-4196-ACCC-D9C14215231D}"/>
              </a:ext>
            </a:extLst>
          </p:cNvPr>
          <p:cNvSpPr/>
          <p:nvPr/>
        </p:nvSpPr>
        <p:spPr>
          <a:xfrm>
            <a:off x="4022054" y="5157193"/>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Début</a:t>
            </a:r>
          </a:p>
        </p:txBody>
      </p:sp>
      <p:cxnSp>
        <p:nvCxnSpPr>
          <p:cNvPr id="6" name="Connecteur droit avec flèche 5">
            <a:extLst>
              <a:ext uri="{FF2B5EF4-FFF2-40B4-BE49-F238E27FC236}">
                <a16:creationId xmlns:a16="http://schemas.microsoft.com/office/drawing/2014/main" id="{82A3D6D6-4F40-44BB-B8F7-462DE71DC605}"/>
              </a:ext>
            </a:extLst>
          </p:cNvPr>
          <p:cNvCxnSpPr>
            <a:cxnSpLocks/>
            <a:stCxn id="4" idx="4"/>
          </p:cNvCxnSpPr>
          <p:nvPr/>
        </p:nvCxnSpPr>
        <p:spPr>
          <a:xfrm>
            <a:off x="4951015" y="5706326"/>
            <a:ext cx="0" cy="616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lipse 11">
            <a:extLst>
              <a:ext uri="{FF2B5EF4-FFF2-40B4-BE49-F238E27FC236}">
                <a16:creationId xmlns:a16="http://schemas.microsoft.com/office/drawing/2014/main" id="{551700F4-0E96-46B3-A39D-A36DACC057A6}"/>
              </a:ext>
            </a:extLst>
          </p:cNvPr>
          <p:cNvSpPr/>
          <p:nvPr/>
        </p:nvSpPr>
        <p:spPr>
          <a:xfrm>
            <a:off x="7104112" y="5760188"/>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Fin</a:t>
            </a:r>
          </a:p>
        </p:txBody>
      </p:sp>
      <p:cxnSp>
        <p:nvCxnSpPr>
          <p:cNvPr id="13" name="Connecteur droit avec flèche 12">
            <a:extLst>
              <a:ext uri="{FF2B5EF4-FFF2-40B4-BE49-F238E27FC236}">
                <a16:creationId xmlns:a16="http://schemas.microsoft.com/office/drawing/2014/main" id="{38DA66E1-CB98-4CE9-8D5F-15F06F96F54D}"/>
              </a:ext>
            </a:extLst>
          </p:cNvPr>
          <p:cNvCxnSpPr>
            <a:cxnSpLocks/>
            <a:endCxn id="12" idx="0"/>
          </p:cNvCxnSpPr>
          <p:nvPr/>
        </p:nvCxnSpPr>
        <p:spPr>
          <a:xfrm>
            <a:off x="8033073" y="5085185"/>
            <a:ext cx="1" cy="67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39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12032" y="183778"/>
            <a:ext cx="7772400" cy="940966"/>
          </a:xfrm>
        </p:spPr>
        <p:txBody>
          <a:bodyPr>
            <a:normAutofit/>
          </a:bodyPr>
          <a:lstStyle/>
          <a:p>
            <a:r>
              <a:rPr lang="fr-FR" dirty="0"/>
              <a:t>Découverte de l’algorithmique</a:t>
            </a:r>
          </a:p>
        </p:txBody>
      </p:sp>
      <p:sp>
        <p:nvSpPr>
          <p:cNvPr id="3" name="Espace réservé du contenu 2"/>
          <p:cNvSpPr>
            <a:spLocks noGrp="1"/>
          </p:cNvSpPr>
          <p:nvPr>
            <p:ph idx="1"/>
          </p:nvPr>
        </p:nvSpPr>
        <p:spPr>
          <a:xfrm>
            <a:off x="715617" y="1447800"/>
            <a:ext cx="10561983" cy="4933528"/>
          </a:xfrm>
        </p:spPr>
        <p:txBody>
          <a:bodyPr>
            <a:normAutofit/>
          </a:bodyPr>
          <a:lstStyle/>
          <a:p>
            <a:r>
              <a:rPr lang="fr-FR" dirty="0"/>
              <a:t>Une description d’un traitement automatisé de données</a:t>
            </a:r>
          </a:p>
          <a:p>
            <a:r>
              <a:rPr lang="fr-FR" dirty="0"/>
              <a:t>Le traitement doit être réalisé sur un ordinateur</a:t>
            </a:r>
          </a:p>
          <a:p>
            <a:r>
              <a:rPr lang="fr-FR" dirty="0"/>
              <a:t>Un algorithme doit être traduit dans un langage de programmation (Pascal, Java, PHP, …)</a:t>
            </a:r>
          </a:p>
          <a:p>
            <a:r>
              <a:rPr lang="fr-FR" dirty="0"/>
              <a:t>La mise en place d’un algorithme doit être précédée par une phase d’analyse du problème à résoudre</a:t>
            </a:r>
          </a:p>
          <a:p>
            <a:r>
              <a:rPr lang="fr-FR" dirty="0"/>
              <a:t>La solution décrite par l’algorithme doit être totalement indépendante du langage de programmation qui sera utilisé</a:t>
            </a:r>
          </a:p>
          <a:p>
            <a:r>
              <a:rPr lang="fr-FR" i="1" u="sng" dirty="0"/>
              <a:t>Définition</a:t>
            </a:r>
            <a:r>
              <a:rPr lang="fr-FR" dirty="0"/>
              <a:t>: Un algorithme est une suite d’opérations élémentaires devant être exécutées dans un ordre donné, pour accomplir une tâche donnée</a:t>
            </a:r>
          </a:p>
        </p:txBody>
      </p:sp>
    </p:spTree>
    <p:extLst>
      <p:ext uri="{BB962C8B-B14F-4D97-AF65-F5344CB8AC3E}">
        <p14:creationId xmlns:p14="http://schemas.microsoft.com/office/powerpoint/2010/main" val="347635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D39FC-53AB-4E80-B934-9CC2912A53E6}"/>
              </a:ext>
            </a:extLst>
          </p:cNvPr>
          <p:cNvSpPr>
            <a:spLocks noGrp="1"/>
          </p:cNvSpPr>
          <p:nvPr>
            <p:ph type="title"/>
          </p:nvPr>
        </p:nvSpPr>
        <p:spPr/>
        <p:txBody>
          <a:bodyPr>
            <a:normAutofit/>
          </a:bodyPr>
          <a:lstStyle/>
          <a:p>
            <a:r>
              <a:rPr lang="fr-FR" dirty="0"/>
              <a:t>Exemple d’un algorithme dans le monde réel</a:t>
            </a:r>
          </a:p>
        </p:txBody>
      </p:sp>
      <p:sp>
        <p:nvSpPr>
          <p:cNvPr id="3" name="Espace réservé du contenu 2">
            <a:extLst>
              <a:ext uri="{FF2B5EF4-FFF2-40B4-BE49-F238E27FC236}">
                <a16:creationId xmlns:a16="http://schemas.microsoft.com/office/drawing/2014/main" id="{D1C95DE6-BD65-4611-8B97-1F698B92C67B}"/>
              </a:ext>
            </a:extLst>
          </p:cNvPr>
          <p:cNvSpPr>
            <a:spLocks noGrp="1"/>
          </p:cNvSpPr>
          <p:nvPr>
            <p:ph idx="1"/>
          </p:nvPr>
        </p:nvSpPr>
        <p:spPr/>
        <p:txBody>
          <a:bodyPr/>
          <a:lstStyle/>
          <a:p>
            <a:r>
              <a:rPr lang="fr-FR" dirty="0"/>
              <a:t>Préparation du riz :</a:t>
            </a:r>
          </a:p>
          <a:p>
            <a:pPr marL="320040" lvl="1" indent="0">
              <a:buNone/>
            </a:pPr>
            <a:r>
              <a:rPr lang="fr-FR" dirty="0"/>
              <a:t>1-	Remplir une casserole d’eau</a:t>
            </a:r>
          </a:p>
          <a:p>
            <a:pPr marL="320040" lvl="1" indent="0">
              <a:buNone/>
            </a:pPr>
            <a:r>
              <a:rPr lang="fr-FR" dirty="0"/>
              <a:t>2- 	Mettre une pincée de sel</a:t>
            </a:r>
          </a:p>
          <a:p>
            <a:pPr marL="320040" lvl="1" indent="0">
              <a:buNone/>
            </a:pPr>
            <a:r>
              <a:rPr lang="fr-FR" dirty="0"/>
              <a:t>3- 	Mettre la casserole sur le feu</a:t>
            </a:r>
          </a:p>
          <a:p>
            <a:pPr marL="320040" lvl="1" indent="0">
              <a:buNone/>
            </a:pPr>
            <a:r>
              <a:rPr lang="fr-FR" dirty="0"/>
              <a:t>4- 	Attendre jusqu’à l’ébullition d’eau</a:t>
            </a:r>
          </a:p>
          <a:p>
            <a:pPr marL="320040" lvl="1" indent="0">
              <a:buNone/>
            </a:pPr>
            <a:r>
              <a:rPr lang="fr-FR" dirty="0"/>
              <a:t>5-	Mettre le riz dans la casserole</a:t>
            </a:r>
          </a:p>
          <a:p>
            <a:pPr marL="320040" lvl="1" indent="0">
              <a:buNone/>
            </a:pPr>
            <a:r>
              <a:rPr lang="fr-FR" dirty="0"/>
              <a:t>6-	Laisser cuire 10 à 15 minutes</a:t>
            </a:r>
          </a:p>
          <a:p>
            <a:pPr marL="320040" lvl="1" indent="0">
              <a:buNone/>
            </a:pPr>
            <a:r>
              <a:rPr lang="fr-FR" dirty="0"/>
              <a:t>7- 	Égoutter le riz</a:t>
            </a:r>
          </a:p>
        </p:txBody>
      </p:sp>
    </p:spTree>
    <p:extLst>
      <p:ext uri="{BB962C8B-B14F-4D97-AF65-F5344CB8AC3E}">
        <p14:creationId xmlns:p14="http://schemas.microsoft.com/office/powerpoint/2010/main" val="361257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274638"/>
            <a:ext cx="7772400" cy="922114"/>
          </a:xfrm>
        </p:spPr>
        <p:txBody>
          <a:bodyPr>
            <a:normAutofit/>
          </a:bodyPr>
          <a:lstStyle/>
          <a:p>
            <a:r>
              <a:rPr lang="fr-FR" dirty="0"/>
              <a:t>Exemple d’un problème à résoudre</a:t>
            </a:r>
          </a:p>
        </p:txBody>
      </p:sp>
      <p:sp>
        <p:nvSpPr>
          <p:cNvPr id="3" name="Espace réservé du contenu 2"/>
          <p:cNvSpPr>
            <a:spLocks noGrp="1"/>
          </p:cNvSpPr>
          <p:nvPr>
            <p:ph idx="1"/>
          </p:nvPr>
        </p:nvSpPr>
        <p:spPr/>
        <p:txBody>
          <a:bodyPr/>
          <a:lstStyle/>
          <a:p>
            <a:r>
              <a:rPr lang="fr-FR" dirty="0"/>
              <a:t>Un nombre entier N est-il impair ?</a:t>
            </a:r>
          </a:p>
          <a:p>
            <a:r>
              <a:rPr lang="fr-FR" dirty="0"/>
              <a:t>Solution:</a:t>
            </a:r>
          </a:p>
          <a:p>
            <a:pPr lvl="1"/>
            <a:r>
              <a:rPr lang="fr-FR" dirty="0"/>
              <a:t>Analyse: Un nombre N est impair si le reste de la division N par 2 est égale à 1</a:t>
            </a:r>
          </a:p>
          <a:p>
            <a:pPr lvl="1"/>
            <a:r>
              <a:rPr lang="fr-FR" dirty="0"/>
              <a:t>Solution algorithmique</a:t>
            </a:r>
          </a:p>
          <a:p>
            <a:pPr marL="1051560" lvl="2" indent="-457200">
              <a:buFont typeface="+mj-lt"/>
              <a:buAutoNum type="arabicPeriod"/>
            </a:pPr>
            <a:r>
              <a:rPr lang="fr-FR" dirty="0"/>
              <a:t>Calculer le reste R de la division de N par 2</a:t>
            </a:r>
          </a:p>
          <a:p>
            <a:pPr marL="1051560" lvl="2" indent="-457200">
              <a:buFont typeface="+mj-lt"/>
              <a:buAutoNum type="arabicPeriod"/>
            </a:pPr>
            <a:r>
              <a:rPr lang="fr-FR" dirty="0"/>
              <a:t>Si R est égale à 1 alors N est impair</a:t>
            </a:r>
          </a:p>
          <a:p>
            <a:pPr marL="1051560" lvl="2" indent="-457200">
              <a:buFont typeface="+mj-lt"/>
              <a:buAutoNum type="arabicPeriod"/>
            </a:pPr>
            <a:r>
              <a:rPr lang="fr-FR" dirty="0"/>
              <a:t>Sinon N n’est pas impair</a:t>
            </a:r>
          </a:p>
          <a:p>
            <a:pPr marL="1051560" lvl="2" indent="-457200">
              <a:buFont typeface="+mj-lt"/>
              <a:buAutoNum type="arabicPeriod"/>
            </a:pPr>
            <a:endParaRPr lang="fr-FR" dirty="0"/>
          </a:p>
        </p:txBody>
      </p:sp>
    </p:spTree>
    <p:extLst>
      <p:ext uri="{BB962C8B-B14F-4D97-AF65-F5344CB8AC3E}">
        <p14:creationId xmlns:p14="http://schemas.microsoft.com/office/powerpoint/2010/main" val="325058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2855640" y="2852936"/>
            <a:ext cx="1728192" cy="720080"/>
          </a:xfrm>
          <a:prstGeom prst="ellipse">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fr-FR" dirty="0"/>
              <a:t>Données</a:t>
            </a:r>
          </a:p>
        </p:txBody>
      </p:sp>
      <p:sp>
        <p:nvSpPr>
          <p:cNvPr id="2" name="Titre 1"/>
          <p:cNvSpPr>
            <a:spLocks noGrp="1"/>
          </p:cNvSpPr>
          <p:nvPr>
            <p:ph type="title"/>
          </p:nvPr>
        </p:nvSpPr>
        <p:spPr/>
        <p:txBody>
          <a:bodyPr/>
          <a:lstStyle/>
          <a:p>
            <a:r>
              <a:rPr lang="fr-FR" dirty="0"/>
              <a:t>Principe général</a:t>
            </a:r>
          </a:p>
        </p:txBody>
      </p:sp>
      <p:sp>
        <p:nvSpPr>
          <p:cNvPr id="3" name="Espace réservé du contenu 2"/>
          <p:cNvSpPr>
            <a:spLocks noGrp="1"/>
          </p:cNvSpPr>
          <p:nvPr>
            <p:ph idx="1"/>
          </p:nvPr>
        </p:nvSpPr>
        <p:spPr>
          <a:xfrm>
            <a:off x="1033670" y="1447800"/>
            <a:ext cx="9177130" cy="5195910"/>
          </a:xfrm>
        </p:spPr>
        <p:txBody>
          <a:bodyPr/>
          <a:lstStyle/>
          <a:p>
            <a:r>
              <a:rPr lang="fr-FR" dirty="0"/>
              <a:t>Un traitement automatisé consiste à faire des opérations sur des données (informations) fournies en entrée et afficher les données résultantes du traitement en sortie</a:t>
            </a:r>
          </a:p>
          <a:p>
            <a:endParaRPr lang="fr-FR" dirty="0"/>
          </a:p>
        </p:txBody>
      </p:sp>
      <p:sp>
        <p:nvSpPr>
          <p:cNvPr id="6" name="Ellipse 5"/>
          <p:cNvSpPr/>
          <p:nvPr/>
        </p:nvSpPr>
        <p:spPr>
          <a:xfrm>
            <a:off x="2855640" y="5661248"/>
            <a:ext cx="1728192" cy="720080"/>
          </a:xfrm>
          <a:prstGeom prst="ellipse">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fr-FR" dirty="0"/>
              <a:t>Résultats</a:t>
            </a:r>
          </a:p>
        </p:txBody>
      </p:sp>
      <p:sp>
        <p:nvSpPr>
          <p:cNvPr id="7" name="Rectangle 6"/>
          <p:cNvSpPr/>
          <p:nvPr/>
        </p:nvSpPr>
        <p:spPr>
          <a:xfrm>
            <a:off x="2855640" y="4365104"/>
            <a:ext cx="1728192" cy="576064"/>
          </a:xfrm>
          <a:prstGeom prst="rect">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fr-FR" dirty="0"/>
              <a:t>Traitement automatisé</a:t>
            </a:r>
          </a:p>
        </p:txBody>
      </p:sp>
      <p:cxnSp>
        <p:nvCxnSpPr>
          <p:cNvPr id="9" name="Connecteur droit avec flèche 8"/>
          <p:cNvCxnSpPr>
            <a:stCxn id="4" idx="4"/>
            <a:endCxn id="7" idx="0"/>
          </p:cNvCxnSpPr>
          <p:nvPr/>
        </p:nvCxnSpPr>
        <p:spPr>
          <a:xfrm>
            <a:off x="3719736" y="3573016"/>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endCxn id="6" idx="0"/>
          </p:cNvCxnSpPr>
          <p:nvPr/>
        </p:nvCxnSpPr>
        <p:spPr>
          <a:xfrm>
            <a:off x="3707374" y="4941168"/>
            <a:ext cx="1236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7608168" y="2912404"/>
            <a:ext cx="1728192" cy="720080"/>
          </a:xfrm>
          <a:prstGeom prst="ellipse">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fr-FR" dirty="0"/>
              <a:t>N</a:t>
            </a:r>
          </a:p>
        </p:txBody>
      </p:sp>
      <p:sp>
        <p:nvSpPr>
          <p:cNvPr id="14" name="Ellipse 13"/>
          <p:cNvSpPr/>
          <p:nvPr/>
        </p:nvSpPr>
        <p:spPr>
          <a:xfrm>
            <a:off x="7608168" y="5720716"/>
            <a:ext cx="1728192" cy="720080"/>
          </a:xfrm>
          <a:prstGeom prst="ellipse">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fr-FR" dirty="0"/>
              <a:t>Résultats</a:t>
            </a:r>
          </a:p>
        </p:txBody>
      </p:sp>
      <p:sp>
        <p:nvSpPr>
          <p:cNvPr id="15" name="Rectangle 14"/>
          <p:cNvSpPr/>
          <p:nvPr/>
        </p:nvSpPr>
        <p:spPr>
          <a:xfrm>
            <a:off x="7608168" y="4424572"/>
            <a:ext cx="1728192" cy="576064"/>
          </a:xfrm>
          <a:prstGeom prst="rect">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fr-FR" dirty="0"/>
              <a:t>N % 2 = 0 ?</a:t>
            </a:r>
          </a:p>
        </p:txBody>
      </p:sp>
      <p:cxnSp>
        <p:nvCxnSpPr>
          <p:cNvPr id="16" name="Connecteur droit avec flèche 15"/>
          <p:cNvCxnSpPr>
            <a:stCxn id="13" idx="4"/>
            <a:endCxn id="15" idx="0"/>
          </p:cNvCxnSpPr>
          <p:nvPr/>
        </p:nvCxnSpPr>
        <p:spPr>
          <a:xfrm>
            <a:off x="8472264" y="363248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endCxn id="14" idx="0"/>
          </p:cNvCxnSpPr>
          <p:nvPr/>
        </p:nvCxnSpPr>
        <p:spPr>
          <a:xfrm>
            <a:off x="8459902" y="5000636"/>
            <a:ext cx="1236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08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274638"/>
            <a:ext cx="7772400" cy="850106"/>
          </a:xfrm>
        </p:spPr>
        <p:txBody>
          <a:bodyPr>
            <a:normAutofit/>
          </a:bodyPr>
          <a:lstStyle/>
          <a:p>
            <a:r>
              <a:rPr lang="fr-FR" dirty="0"/>
              <a:t>Eléments de base d’un algorithme</a:t>
            </a:r>
          </a:p>
        </p:txBody>
      </p:sp>
      <p:sp>
        <p:nvSpPr>
          <p:cNvPr id="3" name="Espace réservé du contenu 2"/>
          <p:cNvSpPr>
            <a:spLocks noGrp="1"/>
          </p:cNvSpPr>
          <p:nvPr>
            <p:ph idx="1"/>
          </p:nvPr>
        </p:nvSpPr>
        <p:spPr>
          <a:xfrm>
            <a:off x="569843" y="1447800"/>
            <a:ext cx="10999305" cy="4933528"/>
          </a:xfrm>
        </p:spPr>
        <p:txBody>
          <a:bodyPr>
            <a:normAutofit fontScale="92500" lnSpcReduction="10000"/>
          </a:bodyPr>
          <a:lstStyle/>
          <a:p>
            <a:r>
              <a:rPr lang="fr-FR" dirty="0"/>
              <a:t>Variables</a:t>
            </a:r>
          </a:p>
          <a:p>
            <a:pPr lvl="1"/>
            <a:r>
              <a:rPr lang="fr-FR" dirty="0"/>
              <a:t>Les données et résultats  sont des grandeurs qui sont susceptibles de varier =&gt; </a:t>
            </a:r>
            <a:r>
              <a:rPr lang="fr-FR" b="1" dirty="0"/>
              <a:t>variables</a:t>
            </a:r>
          </a:p>
          <a:p>
            <a:pPr lvl="1"/>
            <a:r>
              <a:rPr lang="fr-FR" dirty="0"/>
              <a:t>Les noms de variables doivent commencer par une lettre, un </a:t>
            </a:r>
            <a:r>
              <a:rPr lang="fr-FR" dirty="0" err="1"/>
              <a:t>underscore</a:t>
            </a:r>
            <a:r>
              <a:rPr lang="fr-FR" dirty="0"/>
              <a:t>  « _ » ou un dollar « $ »</a:t>
            </a:r>
          </a:p>
          <a:p>
            <a:pPr lvl="1"/>
            <a:r>
              <a:rPr lang="fr-FR" dirty="0"/>
              <a:t>Les conventions de nommages préconisent d’utiliser la forme </a:t>
            </a:r>
            <a:r>
              <a:rPr lang="fr-FR" dirty="0" err="1"/>
              <a:t>camelCase</a:t>
            </a:r>
            <a:r>
              <a:rPr lang="fr-FR" dirty="0"/>
              <a:t> (première lettre en minuscule et  chaque nouveau mot du nom doit commencer par une majuscule : </a:t>
            </a:r>
            <a:r>
              <a:rPr lang="fr-FR" dirty="0" err="1"/>
              <a:t>maMagnifiqueVariable</a:t>
            </a:r>
            <a:r>
              <a:rPr lang="fr-FR" dirty="0"/>
              <a:t>)</a:t>
            </a:r>
          </a:p>
          <a:p>
            <a:pPr marL="0" indent="0">
              <a:buNone/>
            </a:pPr>
            <a:r>
              <a:rPr lang="fr-FR" dirty="0"/>
              <a:t>	</a:t>
            </a:r>
            <a:r>
              <a:rPr lang="fr-FR" sz="2100" b="1" u="sng" dirty="0"/>
              <a:t>Exemples</a:t>
            </a:r>
            <a:r>
              <a:rPr lang="fr-FR" sz="2100" u="sng" dirty="0"/>
              <a:t>:</a:t>
            </a:r>
          </a:p>
          <a:p>
            <a:pPr marL="0" indent="0">
              <a:buNone/>
            </a:pPr>
            <a:r>
              <a:rPr lang="fr-FR" sz="2100" b="1" dirty="0"/>
              <a:t>	       variables </a:t>
            </a:r>
          </a:p>
          <a:p>
            <a:pPr marL="0" indent="0">
              <a:buNone/>
            </a:pPr>
            <a:r>
              <a:rPr lang="fr-FR" sz="2100" dirty="0"/>
              <a:t>	       </a:t>
            </a:r>
            <a:r>
              <a:rPr lang="fr-FR" sz="2100" dirty="0" err="1"/>
              <a:t>rayonCercle</a:t>
            </a:r>
            <a:r>
              <a:rPr lang="fr-FR" sz="2100" dirty="0"/>
              <a:t>, </a:t>
            </a:r>
            <a:r>
              <a:rPr lang="fr-FR" sz="2100" dirty="0" err="1"/>
              <a:t>surfaceCercle</a:t>
            </a:r>
            <a:r>
              <a:rPr lang="fr-FR" sz="2100" dirty="0"/>
              <a:t> : réels</a:t>
            </a:r>
            <a:endParaRPr lang="fr-FR" dirty="0"/>
          </a:p>
          <a:p>
            <a:r>
              <a:rPr lang="fr-FR" dirty="0"/>
              <a:t>Types</a:t>
            </a:r>
          </a:p>
          <a:p>
            <a:pPr lvl="1"/>
            <a:r>
              <a:rPr lang="fr-FR" dirty="0"/>
              <a:t>Les numériques: les nombres entiers et réels (ex. 3, -7, 1.25, 1 E3)</a:t>
            </a:r>
          </a:p>
          <a:p>
            <a:pPr lvl="1"/>
            <a:r>
              <a:rPr lang="fr-FR" dirty="0"/>
              <a:t>Les chaines de caractères  (ex. ’’ bonjour’’)</a:t>
            </a:r>
          </a:p>
          <a:p>
            <a:pPr lvl="1"/>
            <a:r>
              <a:rPr lang="fr-FR" dirty="0"/>
              <a:t>Le type booléen (deux valeurs possible: vrai ou faux)</a:t>
            </a:r>
          </a:p>
          <a:p>
            <a:pPr lvl="1"/>
            <a:endParaRPr lang="fr-FR" dirty="0"/>
          </a:p>
        </p:txBody>
      </p:sp>
    </p:spTree>
    <p:extLst>
      <p:ext uri="{BB962C8B-B14F-4D97-AF65-F5344CB8AC3E}">
        <p14:creationId xmlns:p14="http://schemas.microsoft.com/office/powerpoint/2010/main" val="3798609614"/>
      </p:ext>
    </p:extLst>
  </p:cSld>
  <p:clrMapOvr>
    <a:masterClrMapping/>
  </p:clrMapOvr>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TM04033925[[fn=Ronds dans l’eau]]</Template>
  <TotalTime>5</TotalTime>
  <Words>1547</Words>
  <Application>Microsoft Office PowerPoint</Application>
  <PresentationFormat>Grand écran</PresentationFormat>
  <Paragraphs>209</Paragraphs>
  <Slides>21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Arial</vt:lpstr>
      <vt:lpstr>Tw Cen MT</vt:lpstr>
      <vt:lpstr>Wingdings</vt:lpstr>
      <vt:lpstr>Ronds dans l’eau</vt:lpstr>
      <vt:lpstr>Introduction à l’algorithmique et à la programmation</vt:lpstr>
      <vt:lpstr>Plan</vt:lpstr>
      <vt:lpstr>Notions sur la programmation</vt:lpstr>
      <vt:lpstr>Conception et modélisation</vt:lpstr>
      <vt:lpstr>Découverte de l’algorithmique</vt:lpstr>
      <vt:lpstr>Exemple d’un algorithme dans le monde réel</vt:lpstr>
      <vt:lpstr>Exemple d’un problème à résoudre</vt:lpstr>
      <vt:lpstr>Principe général</vt:lpstr>
      <vt:lpstr>Eléments de base d’un algorithme</vt:lpstr>
      <vt:lpstr>Eléments de base d’un algorithme</vt:lpstr>
      <vt:lpstr>Eléments de base d’un algorithme</vt:lpstr>
      <vt:lpstr>Eléments de base d’un algorithme</vt:lpstr>
      <vt:lpstr>Eléments de base d’un algorithme</vt:lpstr>
      <vt:lpstr>Eléments de base d’un algorithme</vt:lpstr>
      <vt:lpstr>Organigramme de calcul de la surface d’un cercle</vt:lpstr>
      <vt:lpstr>Syntaxe générale d’un algorithme</vt:lpstr>
      <vt:lpstr>Les structures conditionnelles</vt:lpstr>
      <vt:lpstr>Les structures conditionnelles</vt:lpstr>
      <vt:lpstr>Les structures conditionnelles</vt:lpstr>
      <vt:lpstr>Les structures conditionnelles</vt:lpstr>
      <vt:lpstr>Les structures conditionnelles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L570</dc:creator>
  <cp:lastModifiedBy>L570</cp:lastModifiedBy>
  <cp:revision>3</cp:revision>
  <dcterms:created xsi:type="dcterms:W3CDTF">2021-02-15T18:02:19Z</dcterms:created>
  <dcterms:modified xsi:type="dcterms:W3CDTF">2021-02-16T13:01:45Z</dcterms:modified>
</cp:coreProperties>
</file>