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17/08/2020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C.BENSARI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au monde du numérique</a:t>
            </a:r>
          </a:p>
        </p:txBody>
      </p:sp>
    </p:spTree>
    <p:extLst>
      <p:ext uri="{BB962C8B-B14F-4D97-AF65-F5344CB8AC3E}">
        <p14:creationId xmlns:p14="http://schemas.microsoft.com/office/powerpoint/2010/main" val="32496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Comment stocker des caractères en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numérique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Alphabet = 26 caractères, x 2 pour les majuscules, ponctuation, parenthèses, symboles spéciaux (&amp;@§!$..), lettres accentuées (ù ñ ö Å Ø…) : un peu plus de 100 caractères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800" dirty="0"/>
              <a:t>Un octet suffit !</a:t>
            </a:r>
          </a:p>
        </p:txBody>
      </p:sp>
    </p:spTree>
    <p:extLst>
      <p:ext uri="{BB962C8B-B14F-4D97-AF65-F5344CB8AC3E}">
        <p14:creationId xmlns:p14="http://schemas.microsoft.com/office/powerpoint/2010/main" val="10483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Pour lire un fichier ASCII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ASCII est un codage universel de caractères (chiffres et lettres)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None/>
            </a:pPr>
            <a:r>
              <a:rPr lang="fr-FR" sz="2400" dirty="0"/>
              <a:t>1. Lire les données octet par octet</a:t>
            </a:r>
          </a:p>
          <a:p>
            <a:pPr marL="457200" indent="-457200">
              <a:buAutoNum type="arabicPeriod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2. lire dans la table des associations (caractère et représentation binaire) le caractère correspondant à chaque octet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3. Afficher le caractère</a:t>
            </a:r>
          </a:p>
        </p:txBody>
      </p:sp>
    </p:spTree>
    <p:extLst>
      <p:ext uri="{BB962C8B-B14F-4D97-AF65-F5344CB8AC3E}">
        <p14:creationId xmlns:p14="http://schemas.microsoft.com/office/powerpoint/2010/main" val="3217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Les images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792088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47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Les images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42910" y="1214422"/>
            <a:ext cx="8043890" cy="5000660"/>
          </a:xfrm>
        </p:spPr>
        <p:txBody>
          <a:bodyPr/>
          <a:lstStyle/>
          <a:p>
            <a:r>
              <a:rPr lang="fr-FR" dirty="0"/>
              <a:t>Pour chaque Pixel, on calcule l’intensité lumineuse, représentée par un nombre entier entre 0 et 255 (un octet) pour les images noirs et blancs, ou 3 entiers entre 0 et 255 pour la couleur (RGB: </a:t>
            </a:r>
            <a:r>
              <a:rPr lang="fr-FR" dirty="0" err="1"/>
              <a:t>Red</a:t>
            </a:r>
            <a:r>
              <a:rPr lang="fr-FR" dirty="0"/>
              <a:t> Green Blue) </a:t>
            </a:r>
          </a:p>
          <a:p>
            <a:r>
              <a:rPr lang="fr-FR" dirty="0"/>
              <a:t>Avec la combinaison des trois codes des couleurs on peut avoir jusqu’à 16 millions de couleurs (256 * 256 * 256) </a:t>
            </a:r>
          </a:p>
        </p:txBody>
      </p:sp>
    </p:spTree>
    <p:extLst>
      <p:ext uri="{BB962C8B-B14F-4D97-AF65-F5344CB8AC3E}">
        <p14:creationId xmlns:p14="http://schemas.microsoft.com/office/powerpoint/2010/main" val="25648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Structure des ordinateurs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6122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14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Comment entrer les données et récupérer les résultats ?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1. Programmation directement en langage machine, création d’une interface avec les bus externes de la RAM...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2. Utiliser une machine dotée d’un système d’exploitation</a:t>
            </a:r>
          </a:p>
        </p:txBody>
      </p:sp>
    </p:spTree>
    <p:extLst>
      <p:ext uri="{BB962C8B-B14F-4D97-AF65-F5344CB8AC3E}">
        <p14:creationId xmlns:p14="http://schemas.microsoft.com/office/powerpoint/2010/main" val="303154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Système d’exploitation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Pour communiquer les données à l’ordinateur et récupérer les résultats,  la machine est dotée d’un système d’exploitation: </a:t>
            </a:r>
          </a:p>
          <a:p>
            <a:r>
              <a:rPr lang="fr-FR" sz="2400" dirty="0"/>
              <a:t>Un système d’exploitation (OS: Operating System) fait le lien entre utilisateur(logiciel) et processeur</a:t>
            </a:r>
          </a:p>
          <a:p>
            <a:endParaRPr lang="fr-FR" sz="2400" dirty="0"/>
          </a:p>
          <a:p>
            <a:r>
              <a:rPr lang="fr-FR" sz="2400" dirty="0"/>
              <a:t>Il se caractérise par des commandes utilisateur qui lui sont propres</a:t>
            </a:r>
          </a:p>
          <a:p>
            <a:endParaRPr lang="fr-FR" sz="2400" dirty="0"/>
          </a:p>
          <a:p>
            <a:r>
              <a:rPr lang="fr-FR" sz="2400" dirty="0"/>
              <a:t>Un OS peut être développé pour n’importe quelle machine</a:t>
            </a:r>
          </a:p>
        </p:txBody>
      </p:sp>
    </p:spTree>
    <p:extLst>
      <p:ext uri="{BB962C8B-B14F-4D97-AF65-F5344CB8AC3E}">
        <p14:creationId xmlns:p14="http://schemas.microsoft.com/office/powerpoint/2010/main" val="389917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Structure en couche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412776"/>
            <a:ext cx="5572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27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Notions sur la 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Il existe 3 familles de langages de programmation :</a:t>
            </a:r>
          </a:p>
          <a:p>
            <a:pPr lvl="1"/>
            <a:r>
              <a:rPr lang="fr-FR" dirty="0"/>
              <a:t>Compilés</a:t>
            </a:r>
          </a:p>
          <a:p>
            <a:pPr lvl="1"/>
            <a:r>
              <a:rPr lang="fr-FR" dirty="0"/>
              <a:t>Semi-interprétés et</a:t>
            </a:r>
          </a:p>
          <a:p>
            <a:pPr lvl="1"/>
            <a:r>
              <a:rPr lang="fr-FR" dirty="0"/>
              <a:t>Interprétés</a:t>
            </a:r>
          </a:p>
        </p:txBody>
      </p:sp>
    </p:spTree>
    <p:extLst>
      <p:ext uri="{BB962C8B-B14F-4D97-AF65-F5344CB8AC3E}">
        <p14:creationId xmlns:p14="http://schemas.microsoft.com/office/powerpoint/2010/main" val="17730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Langage compilé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/>
          </a:bodyPr>
          <a:lstStyle/>
          <a:p>
            <a:r>
              <a:rPr lang="fr-FR" sz="2400" dirty="0"/>
              <a:t>Le langage compilé est le résultat de la compilation (logiciel spécial appelé « le compilateur ») d’un fichier en langage de haut niveau</a:t>
            </a:r>
          </a:p>
          <a:p>
            <a:pPr>
              <a:buNone/>
            </a:pPr>
            <a:endParaRPr lang="fr-FR" sz="2400" dirty="0"/>
          </a:p>
          <a:p>
            <a:r>
              <a:rPr lang="fr-FR" sz="2400" dirty="0"/>
              <a:t>Un langage de programmation compilé est un langage qui peut être exécuté (fichier exécutable) par un ordinateur (langage machine)</a:t>
            </a:r>
          </a:p>
          <a:p>
            <a:pPr lvl="1">
              <a:buNone/>
            </a:pPr>
            <a:r>
              <a:rPr lang="fr-FR" sz="2000" dirty="0"/>
              <a:t>   Inconvénient: Recompilation chaque modification</a:t>
            </a:r>
          </a:p>
          <a:p>
            <a:pPr marL="457200" lvl="1" indent="0">
              <a:buNone/>
            </a:pPr>
            <a:r>
              <a:rPr lang="fr-FR" sz="2000" dirty="0"/>
              <a:t>Avantage:   Être sûr que le programme peut être exécuté</a:t>
            </a:r>
          </a:p>
          <a:p>
            <a:pPr marL="457200" lvl="1" indent="0">
              <a:buNone/>
            </a:pPr>
            <a:endParaRPr lang="fr-FR" sz="20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dirty="0"/>
              <a:t>Exemples de langages compilés: PHP, Fortran, C, ..</a:t>
            </a:r>
          </a:p>
        </p:txBody>
      </p:sp>
    </p:spTree>
    <p:extLst>
      <p:ext uri="{BB962C8B-B14F-4D97-AF65-F5344CB8AC3E}">
        <p14:creationId xmlns:p14="http://schemas.microsoft.com/office/powerpoint/2010/main" val="16413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Historique</a:t>
            </a:r>
          </a:p>
          <a:p>
            <a:r>
              <a:rPr lang="fr-FR" dirty="0"/>
              <a:t>Notions de base sur les ordinateurs</a:t>
            </a:r>
          </a:p>
          <a:p>
            <a:r>
              <a:rPr lang="fr-FR" dirty="0"/>
              <a:t>Systèmes d’exploitations</a:t>
            </a:r>
          </a:p>
          <a:p>
            <a:r>
              <a:rPr lang="fr-FR" dirty="0"/>
              <a:t>Notions de programmation</a:t>
            </a:r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66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Langage interprété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directe du langage source</a:t>
            </a:r>
          </a:p>
          <a:p>
            <a:endParaRPr lang="fr-FR" sz="2400" dirty="0"/>
          </a:p>
          <a:p>
            <a:r>
              <a:rPr lang="fr-FR" sz="2400" dirty="0"/>
              <a:t>Chaque commande est transformée en langage machine lors de l’exécution. L’erreur n’est détectée qu’en phase d’exécution</a:t>
            </a:r>
          </a:p>
          <a:p>
            <a:endParaRPr lang="fr-FR" sz="2400" dirty="0"/>
          </a:p>
          <a:p>
            <a:r>
              <a:rPr lang="fr-FR" sz="2400" dirty="0"/>
              <a:t>Plus lent à exécuter par rapport à un langage compilé</a:t>
            </a:r>
          </a:p>
          <a:p>
            <a:endParaRPr lang="fr-FR" sz="2400" dirty="0"/>
          </a:p>
          <a:p>
            <a:r>
              <a:rPr lang="fr-FR" sz="2400" dirty="0"/>
              <a:t>Exemples: HTML, CSS, JavaScript, Basic..</a:t>
            </a:r>
          </a:p>
        </p:txBody>
      </p:sp>
    </p:spTree>
    <p:extLst>
      <p:ext uri="{BB962C8B-B14F-4D97-AF65-F5344CB8AC3E}">
        <p14:creationId xmlns:p14="http://schemas.microsoft.com/office/powerpoint/2010/main" val="314430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Langage semi-interprété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2800" dirty="0"/>
              <a:t>Langage semi-interprété avec une vérification de la syntaxe avant l’exécution (ne garantit pas que le programme est correcte)</a:t>
            </a:r>
          </a:p>
          <a:p>
            <a:endParaRPr lang="fr-FR" sz="2800" dirty="0"/>
          </a:p>
          <a:p>
            <a:r>
              <a:rPr lang="fr-FR" sz="2800" dirty="0"/>
              <a:t>Exemple: Java</a:t>
            </a:r>
          </a:p>
        </p:txBody>
      </p:sp>
    </p:spTree>
    <p:extLst>
      <p:ext uri="{BB962C8B-B14F-4D97-AF65-F5344CB8AC3E}">
        <p14:creationId xmlns:p14="http://schemas.microsoft.com/office/powerpoint/2010/main" val="65923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774720"/>
          </a:xfrm>
        </p:spPr>
        <p:txBody>
          <a:bodyPr>
            <a:normAutofit/>
          </a:bodyPr>
          <a:lstStyle/>
          <a:p>
            <a:r>
              <a:rPr lang="fr-FR" dirty="0"/>
              <a:t>Histoires des 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58204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	Le monde du matériel informatique  (Hardware) a connu trois époques principales:</a:t>
            </a:r>
          </a:p>
          <a:p>
            <a:r>
              <a:rPr lang="fr-FR" b="1" dirty="0"/>
              <a:t>Epoque mécanique </a:t>
            </a:r>
            <a:r>
              <a:rPr lang="fr-FR" dirty="0"/>
              <a:t>: Utilisation des roues dentées pour la réalisation d’une machine capable de faire des opérations de calcul (addition, multiplication, ..). Exemple de machines:</a:t>
            </a:r>
          </a:p>
          <a:p>
            <a:pPr marL="0" indent="0">
              <a:buNone/>
            </a:pPr>
            <a:r>
              <a:rPr lang="fr-FR" sz="2000" dirty="0"/>
              <a:t>     Machine de </a:t>
            </a:r>
            <a:r>
              <a:rPr lang="fr-FR" sz="2000" dirty="0" err="1"/>
              <a:t>Chickardt</a:t>
            </a:r>
            <a:r>
              <a:rPr lang="fr-FR" sz="2000" dirty="0"/>
              <a:t>, machine de Pascal, machine de Leibniz</a:t>
            </a:r>
            <a:endParaRPr lang="fr-FR" sz="2800" dirty="0"/>
          </a:p>
          <a:p>
            <a:r>
              <a:rPr lang="fr-FR" b="1" dirty="0"/>
              <a:t>Epoque électromécanique </a:t>
            </a:r>
            <a:r>
              <a:rPr lang="fr-FR" dirty="0"/>
              <a:t>: Introduction de la notion des cartes perforées et des relais qui remplacent les roues. Exemple de machines: </a:t>
            </a:r>
            <a:r>
              <a:rPr lang="fr-FR" sz="2000" dirty="0"/>
              <a:t>Machines Harvard-IBM: 5 tonnes, avait 16,6 m de long et 2,60 de haut</a:t>
            </a:r>
          </a:p>
          <a:p>
            <a:r>
              <a:rPr lang="fr-FR" sz="2800" b="1" dirty="0"/>
              <a:t>Epoque électronique</a:t>
            </a:r>
            <a:r>
              <a:rPr lang="fr-FR" sz="2800" dirty="0"/>
              <a:t> : Utilisation des tubes électroniques, semi-conducteurs, circuits imprimés jusqu’à l’arrivée de la micro-informatique. Exemple de machines: </a:t>
            </a:r>
            <a:r>
              <a:rPr lang="fr-FR" sz="2200" dirty="0"/>
              <a:t>ENIAC, </a:t>
            </a:r>
            <a:r>
              <a:rPr lang="sv-SE" sz="2200" dirty="0"/>
              <a:t>STRETCH, GAMMA 60, IBM PC, </a:t>
            </a:r>
            <a:r>
              <a:rPr lang="fr-FR" sz="2200" dirty="0" err="1"/>
              <a:t>MacIntosh</a:t>
            </a:r>
            <a:r>
              <a:rPr lang="fr-FR" sz="2200" dirty="0"/>
              <a:t>, </a:t>
            </a:r>
            <a:r>
              <a:rPr lang="fr-FR" sz="2200" dirty="0" err="1"/>
              <a:t>IPad</a:t>
            </a:r>
            <a:endParaRPr lang="fr-FR" sz="2800" dirty="0"/>
          </a:p>
          <a:p>
            <a:endParaRPr lang="fr-FR" sz="28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Histoire des logiciels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8501122" cy="5429288"/>
          </a:xfrm>
        </p:spPr>
        <p:txBody>
          <a:bodyPr>
            <a:normAutofit/>
          </a:bodyPr>
          <a:lstStyle/>
          <a:p>
            <a:r>
              <a:rPr lang="fr-FR" dirty="0"/>
              <a:t>La programmation des logiciels (SOFTWARE) a connu plusieurs étapes selon le type de langage de programmation utilisé. </a:t>
            </a:r>
          </a:p>
          <a:p>
            <a:r>
              <a:rPr lang="fr-FR" dirty="0"/>
              <a:t>Un langage de programmation est le seul moyen de communication entre une machine et un être humain. Historiquement, voici la liste des types de langages :</a:t>
            </a:r>
          </a:p>
          <a:p>
            <a:pPr lvl="1"/>
            <a:r>
              <a:rPr lang="fr-FR" sz="2200" dirty="0"/>
              <a:t>Programmation avec le langage machine (fastidieuse)</a:t>
            </a:r>
            <a:endParaRPr lang="fr-FR" sz="2400" dirty="0"/>
          </a:p>
          <a:p>
            <a:pPr lvl="1"/>
            <a:r>
              <a:rPr lang="fr-FR" sz="2200" dirty="0"/>
              <a:t>Programmation avec un langage mnémonique et symbolique</a:t>
            </a:r>
            <a:endParaRPr lang="fr-FR" sz="2400" dirty="0"/>
          </a:p>
          <a:p>
            <a:pPr lvl="1"/>
            <a:r>
              <a:rPr lang="fr-FR" sz="2200" dirty="0"/>
              <a:t>Programmation avec un langage proche des mathématiques (Fortran 1)</a:t>
            </a:r>
            <a:endParaRPr lang="fr-FR" sz="2400" dirty="0"/>
          </a:p>
          <a:p>
            <a:pPr lvl="1"/>
            <a:r>
              <a:rPr lang="fr-FR" sz="2200" dirty="0"/>
              <a:t>Programmation avec les langages universels (Cobol)</a:t>
            </a:r>
            <a:endParaRPr lang="fr-FR" sz="2400" dirty="0"/>
          </a:p>
          <a:p>
            <a:pPr lvl="1"/>
            <a:r>
              <a:rPr lang="fr-FR" sz="2200" dirty="0"/>
              <a:t>Programmation orientée objet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Notions de base sur les 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/>
              <a:t>Définition d’un ordinateur:</a:t>
            </a:r>
          </a:p>
          <a:p>
            <a:pPr>
              <a:buNone/>
            </a:pPr>
            <a:r>
              <a:rPr lang="fr-FR" sz="2800" dirty="0"/>
              <a:t>	Un ordinateur est une machine capable de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traitements effectifs </a:t>
            </a:r>
            <a:r>
              <a:rPr lang="fr-FR" sz="2800" dirty="0"/>
              <a:t>(algorithmes) sur des </a:t>
            </a:r>
            <a:r>
              <a:rPr lang="fr-FR" sz="2800" b="1" dirty="0"/>
              <a:t>données discrètes</a:t>
            </a:r>
            <a:r>
              <a:rPr lang="fr-FR" sz="2800" dirty="0"/>
              <a:t> (finies).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u="sng" dirty="0"/>
              <a:t>Réalisation</a:t>
            </a:r>
            <a:r>
              <a:rPr lang="fr-FR" sz="2800" dirty="0"/>
              <a:t> : interpréter, exécuter, calculer, afficher, ..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u="sng" dirty="0"/>
              <a:t>Traitement effectif </a:t>
            </a:r>
            <a:r>
              <a:rPr lang="fr-FR" sz="2800" dirty="0"/>
              <a:t>: Suite d’opérations arithmétiques, modifications de données, ..</a:t>
            </a:r>
          </a:p>
          <a:p>
            <a:pPr>
              <a:buNone/>
            </a:pPr>
            <a:r>
              <a:rPr lang="fr-FR" sz="2800" dirty="0"/>
              <a:t>	</a:t>
            </a:r>
            <a:r>
              <a:rPr lang="fr-FR" sz="2800" u="sng" dirty="0"/>
              <a:t>Données discrètes</a:t>
            </a:r>
            <a:r>
              <a:rPr lang="fr-FR" sz="2800" dirty="0"/>
              <a:t>: des opérants, des valeurs, ..</a:t>
            </a:r>
          </a:p>
        </p:txBody>
      </p:sp>
    </p:spTree>
    <p:extLst>
      <p:ext uri="{BB962C8B-B14F-4D97-AF65-F5344CB8AC3E}">
        <p14:creationId xmlns:p14="http://schemas.microsoft.com/office/powerpoint/2010/main" val="29402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84615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Origine du nom du Mathématicien </a:t>
            </a:r>
            <a:r>
              <a:rPr lang="fr-FR" sz="2800" dirty="0">
                <a:latin typeface="Century" pitchFamily="18" charset="0"/>
              </a:rPr>
              <a:t>AL KHAWARIZMI</a:t>
            </a:r>
          </a:p>
          <a:p>
            <a:pPr marL="0" indent="0">
              <a:buNone/>
            </a:pPr>
            <a:endParaRPr lang="fr-FR" sz="2800" dirty="0">
              <a:latin typeface="Century" pitchFamily="18" charset="0"/>
            </a:endParaRPr>
          </a:p>
          <a:p>
            <a:r>
              <a:rPr lang="fr-FR" sz="2800" dirty="0"/>
              <a:t>Méthode </a:t>
            </a:r>
            <a:r>
              <a:rPr lang="fr-FR" sz="2800" b="1" dirty="0"/>
              <a:t>systématique</a:t>
            </a:r>
            <a:r>
              <a:rPr lang="fr-FR" sz="2800" dirty="0"/>
              <a:t> en </a:t>
            </a:r>
            <a:r>
              <a:rPr lang="fr-FR" sz="2800" b="1" dirty="0"/>
              <a:t>étapes élémentaires </a:t>
            </a:r>
            <a:r>
              <a:rPr lang="fr-FR" sz="2800" dirty="0"/>
              <a:t>permettant de résoudre d’un </a:t>
            </a:r>
            <a:r>
              <a:rPr lang="fr-FR" sz="2800" b="1" dirty="0"/>
              <a:t>coup sûr </a:t>
            </a:r>
            <a:r>
              <a:rPr lang="fr-FR" sz="2800" dirty="0"/>
              <a:t>un </a:t>
            </a:r>
            <a:r>
              <a:rPr lang="fr-FR" sz="2800" b="1" dirty="0"/>
              <a:t>type donné </a:t>
            </a:r>
            <a:r>
              <a:rPr lang="fr-FR" sz="2800" dirty="0"/>
              <a:t>de problème. </a:t>
            </a:r>
          </a:p>
        </p:txBody>
      </p:sp>
    </p:spTree>
    <p:extLst>
      <p:ext uri="{BB962C8B-B14F-4D97-AF65-F5344CB8AC3E}">
        <p14:creationId xmlns:p14="http://schemas.microsoft.com/office/powerpoint/2010/main" val="2306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77472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Ce qu’on peut faire avec un 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48" y="1447800"/>
            <a:ext cx="7972452" cy="4572000"/>
          </a:xfrm>
        </p:spPr>
        <p:txBody>
          <a:bodyPr>
            <a:normAutofit/>
          </a:bodyPr>
          <a:lstStyle/>
          <a:p>
            <a:r>
              <a:rPr lang="fr-FR" sz="2800" dirty="0"/>
              <a:t>Exemple: Déterminer si un nombre n (n&gt;2) est premier :</a:t>
            </a:r>
          </a:p>
          <a:p>
            <a:pPr lvl="1"/>
            <a:r>
              <a:rPr lang="fr-FR" sz="2400" dirty="0"/>
              <a:t>Prendre tous les entiers i entre 2 et n</a:t>
            </a:r>
          </a:p>
          <a:p>
            <a:pPr lvl="2"/>
            <a:r>
              <a:rPr lang="fr-FR" sz="2000" dirty="0"/>
              <a:t>Effectuer la division de n par i</a:t>
            </a:r>
          </a:p>
          <a:p>
            <a:pPr lvl="1"/>
            <a:r>
              <a:rPr lang="fr-FR" sz="2400" dirty="0"/>
              <a:t>Si au moins un reste est nul, le nombre n’est pas premier</a:t>
            </a:r>
          </a:p>
        </p:txBody>
      </p:sp>
    </p:spTree>
    <p:extLst>
      <p:ext uri="{BB962C8B-B14F-4D97-AF65-F5344CB8AC3E}">
        <p14:creationId xmlns:p14="http://schemas.microsoft.com/office/powerpoint/2010/main" val="215406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772400" cy="774720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Les données informatiques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48" y="1142984"/>
            <a:ext cx="7972452" cy="5214974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L’ordinateur  permet de réaliser des traitements sur des données qu’il reçoit en entrée et d’afficher les résultats à l’écran de l’utilisateur</a:t>
            </a:r>
          </a:p>
          <a:p>
            <a:r>
              <a:rPr lang="fr-FR" sz="2400" dirty="0"/>
              <a:t>Pour manipuler ces données,  l’ordinateur a besoin de les sauvegarder dans sa mémoire vive (RAM) </a:t>
            </a:r>
          </a:p>
          <a:p>
            <a:r>
              <a:rPr lang="fr-FR" sz="2400" dirty="0"/>
              <a:t>Les données sont enregistrées dans un format que l’ordinateur est capable d’interpréter</a:t>
            </a:r>
          </a:p>
          <a:p>
            <a:r>
              <a:rPr lang="fr-FR" sz="2400" dirty="0"/>
              <a:t>Un dispositif physique n’est capable d’interpréter que deux états: Eteint/Allumé</a:t>
            </a:r>
          </a:p>
          <a:p>
            <a:r>
              <a:rPr lang="fr-FR" sz="2400" dirty="0"/>
              <a:t>Pour représenter ces deux états les machines utilisent le langage binaire (« 0 » pour éteint et « 1 » pour allumé)</a:t>
            </a:r>
          </a:p>
          <a:p>
            <a:r>
              <a:rPr lang="fr-FR" sz="2400" dirty="0"/>
              <a:t>Le langage machine ne connait donc que des « 0 » et des « 1 »  comme le langage humain qui connait que des lettres et des chiffres</a:t>
            </a:r>
          </a:p>
        </p:txBody>
      </p:sp>
    </p:spTree>
    <p:extLst>
      <p:ext uri="{BB962C8B-B14F-4D97-AF65-F5344CB8AC3E}">
        <p14:creationId xmlns:p14="http://schemas.microsoft.com/office/powerpoint/2010/main" val="347919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Unités utilisées en informatique</a:t>
            </a:r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815" t="-809"/>
            </a:stretch>
          </a:blipFill>
        </p:spPr>
        <p:txBody>
          <a:bodyPr/>
          <a:lstStyle/>
          <a:p>
            <a:pPr>
              <a:buNone/>
            </a:pPr>
            <a:r>
              <a:rPr lang="fr-FR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977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416</TotalTime>
  <Words>952</Words>
  <Application>Microsoft Office PowerPoint</Application>
  <PresentationFormat>Affichage à l'écran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Century</vt:lpstr>
      <vt:lpstr>Franklin Gothic Book</vt:lpstr>
      <vt:lpstr>Perpetua</vt:lpstr>
      <vt:lpstr>Wingdings 2</vt:lpstr>
      <vt:lpstr>Capitaux</vt:lpstr>
      <vt:lpstr>Introduction au monde du numérique</vt:lpstr>
      <vt:lpstr>Plan</vt:lpstr>
      <vt:lpstr>Histoires des ordinateurs</vt:lpstr>
      <vt:lpstr>Histoire des logiciels</vt:lpstr>
      <vt:lpstr>Notions de base sur les ordinateurs</vt:lpstr>
      <vt:lpstr>Algorithme</vt:lpstr>
      <vt:lpstr>Ce qu’on peut faire avec un algorithme</vt:lpstr>
      <vt:lpstr>Les données informatiques</vt:lpstr>
      <vt:lpstr>Unités utilisées en informatique</vt:lpstr>
      <vt:lpstr>Comment stocker des caractères en numérique ?</vt:lpstr>
      <vt:lpstr>Pour lire un fichier ASCII</vt:lpstr>
      <vt:lpstr>Les images</vt:lpstr>
      <vt:lpstr>Les images</vt:lpstr>
      <vt:lpstr>Structure des ordinateurs</vt:lpstr>
      <vt:lpstr>Comment entrer les données et récupérer les résultats ?</vt:lpstr>
      <vt:lpstr>Système d’exploitation</vt:lpstr>
      <vt:lpstr>Structure en couche</vt:lpstr>
      <vt:lpstr>Notions sur la programmation</vt:lpstr>
      <vt:lpstr>Langage compilé</vt:lpstr>
      <vt:lpstr>Langage interprété</vt:lpstr>
      <vt:lpstr>Langage semi-interprété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l’algorithmique et à la programmation</dc:title>
  <dc:creator>Utilisateur</dc:creator>
  <cp:lastModifiedBy>L570</cp:lastModifiedBy>
  <cp:revision>96</cp:revision>
  <dcterms:created xsi:type="dcterms:W3CDTF">2019-06-23T19:08:19Z</dcterms:created>
  <dcterms:modified xsi:type="dcterms:W3CDTF">2020-08-17T04:57:43Z</dcterms:modified>
</cp:coreProperties>
</file>