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5"/>
  </p:notesMasterIdLst>
  <p:sldIdLst>
    <p:sldId id="256" r:id="rId5"/>
    <p:sldId id="276" r:id="rId6"/>
    <p:sldId id="272" r:id="rId7"/>
    <p:sldId id="274" r:id="rId8"/>
    <p:sldId id="275" r:id="rId9"/>
    <p:sldId id="269" r:id="rId10"/>
    <p:sldId id="270" r:id="rId11"/>
    <p:sldId id="271"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F98DF-FA36-4463-8EDE-FEB587285115}" v="1" dt="2021-02-04T08:32:40.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F9A4E-B83A-478D-846E-C93D5C97C354}" type="datetimeFigureOut">
              <a:rPr lang="en-HK" smtClean="0"/>
              <a:t>29/3/2021</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25881-5ACA-437A-AE23-FE4659392C73}" type="slidenum">
              <a:rPr lang="en-HK" smtClean="0"/>
              <a:t>‹#›</a:t>
            </a:fld>
            <a:endParaRPr lang="en-HK"/>
          </a:p>
        </p:txBody>
      </p:sp>
    </p:spTree>
    <p:extLst>
      <p:ext uri="{BB962C8B-B14F-4D97-AF65-F5344CB8AC3E}">
        <p14:creationId xmlns:p14="http://schemas.microsoft.com/office/powerpoint/2010/main" val="348683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a:p>
        </p:txBody>
      </p:sp>
      <p:sp>
        <p:nvSpPr>
          <p:cNvPr id="4" name="Slide Number Placeholder 3"/>
          <p:cNvSpPr>
            <a:spLocks noGrp="1"/>
          </p:cNvSpPr>
          <p:nvPr>
            <p:ph type="sldNum" sz="quarter" idx="5"/>
          </p:nvPr>
        </p:nvSpPr>
        <p:spPr/>
        <p:txBody>
          <a:bodyPr/>
          <a:lstStyle/>
          <a:p>
            <a:fld id="{22025881-5ACA-437A-AE23-FE4659392C73}" type="slidenum">
              <a:rPr lang="en-HK" smtClean="0"/>
              <a:t>1</a:t>
            </a:fld>
            <a:endParaRPr lang="en-HK"/>
          </a:p>
        </p:txBody>
      </p:sp>
    </p:spTree>
    <p:extLst>
      <p:ext uri="{BB962C8B-B14F-4D97-AF65-F5344CB8AC3E}">
        <p14:creationId xmlns:p14="http://schemas.microsoft.com/office/powerpoint/2010/main" val="357406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Let me talk about why we used CRF layer as our final layer. CRF applies sequential dependencies that consider tags of “</a:t>
            </a:r>
            <a:r>
              <a:rPr lang="en-GB" sz="1200" kern="1200" err="1">
                <a:solidFill>
                  <a:schemeClr val="tx1"/>
                </a:solidFill>
                <a:effectLst/>
                <a:latin typeface="+mn-lt"/>
                <a:ea typeface="+mn-ea"/>
                <a:cs typeface="+mn-cs"/>
              </a:rPr>
              <a:t>neighboring</a:t>
            </a:r>
            <a:r>
              <a:rPr lang="en-GB" sz="1200" kern="1200">
                <a:solidFill>
                  <a:schemeClr val="tx1"/>
                </a:solidFill>
                <a:effectLst/>
                <a:latin typeface="+mn-lt"/>
                <a:ea typeface="+mn-ea"/>
                <a:cs typeface="+mn-cs"/>
              </a:rPr>
              <a:t>” words. So, we combined Bi-LSTM and CRF to predict the tag of each word based on the surrounding context. The prediction scores from Bi-LSTM are fed into the CRF layer, selecting the label sequence with the highest prediction score as the best answer. Also, CRF layer has one more benefit. It can add constraints to the final predicted labels to validate the correctness of the prediction and these constraints can be learnt from the training data.</a:t>
            </a:r>
            <a:endParaRPr lang="en-HK" sz="1200" kern="1200">
              <a:solidFill>
                <a:schemeClr val="tx1"/>
              </a:solidFill>
              <a:effectLst/>
              <a:latin typeface="+mn-lt"/>
              <a:ea typeface="+mn-ea"/>
              <a:cs typeface="+mn-cs"/>
            </a:endParaRPr>
          </a:p>
          <a:p>
            <a:endParaRPr lang="en-HK"/>
          </a:p>
        </p:txBody>
      </p:sp>
      <p:sp>
        <p:nvSpPr>
          <p:cNvPr id="4" name="Slide Number Placeholder 3"/>
          <p:cNvSpPr>
            <a:spLocks noGrp="1"/>
          </p:cNvSpPr>
          <p:nvPr>
            <p:ph type="sldNum" sz="quarter" idx="5"/>
          </p:nvPr>
        </p:nvSpPr>
        <p:spPr/>
        <p:txBody>
          <a:bodyPr/>
          <a:lstStyle/>
          <a:p>
            <a:fld id="{22025881-5ACA-437A-AE23-FE4659392C73}" type="slidenum">
              <a:rPr lang="en-HK" smtClean="0"/>
              <a:t>6</a:t>
            </a:fld>
            <a:endParaRPr lang="en-HK"/>
          </a:p>
        </p:txBody>
      </p:sp>
    </p:spTree>
    <p:extLst>
      <p:ext uri="{BB962C8B-B14F-4D97-AF65-F5344CB8AC3E}">
        <p14:creationId xmlns:p14="http://schemas.microsoft.com/office/powerpoint/2010/main" val="264008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Moving on to our results, BERT achieves the highest validation accuracy (</a:t>
            </a:r>
            <a:r>
              <a:rPr lang="en-GB" sz="1200" b="1" kern="1200">
                <a:solidFill>
                  <a:schemeClr val="tx1"/>
                </a:solidFill>
                <a:effectLst/>
                <a:latin typeface="+mn-lt"/>
                <a:ea typeface="+mn-ea"/>
                <a:cs typeface="+mn-cs"/>
              </a:rPr>
              <a:t>91%</a:t>
            </a:r>
            <a:r>
              <a:rPr lang="en-GB" sz="1200" kern="1200">
                <a:solidFill>
                  <a:schemeClr val="tx1"/>
                </a:solidFill>
                <a:effectLst/>
                <a:latin typeface="+mn-lt"/>
                <a:ea typeface="+mn-ea"/>
                <a:cs typeface="+mn-cs"/>
              </a:rPr>
              <a:t>). With the same dropout rate=0.5, </a:t>
            </a:r>
            <a:r>
              <a:rPr lang="en-GB" sz="1200" kern="1200" err="1">
                <a:solidFill>
                  <a:schemeClr val="tx1"/>
                </a:solidFill>
                <a:effectLst/>
                <a:latin typeface="+mn-lt"/>
                <a:ea typeface="+mn-ea"/>
                <a:cs typeface="+mn-cs"/>
              </a:rPr>
              <a:t>Fasttext</a:t>
            </a:r>
            <a:r>
              <a:rPr lang="en-GB" sz="1200" kern="1200">
                <a:solidFill>
                  <a:schemeClr val="tx1"/>
                </a:solidFill>
                <a:effectLst/>
                <a:latin typeface="+mn-lt"/>
                <a:ea typeface="+mn-ea"/>
                <a:cs typeface="+mn-cs"/>
              </a:rPr>
              <a:t> is the only model that does not overfit the training data probably due to less hidden layers in our </a:t>
            </a:r>
            <a:r>
              <a:rPr lang="en-GB" sz="1200" kern="1200" err="1">
                <a:solidFill>
                  <a:schemeClr val="tx1"/>
                </a:solidFill>
                <a:effectLst/>
                <a:latin typeface="+mn-lt"/>
                <a:ea typeface="+mn-ea"/>
                <a:cs typeface="+mn-cs"/>
              </a:rPr>
              <a:t>fasttext</a:t>
            </a:r>
            <a:r>
              <a:rPr lang="en-GB" sz="1200" kern="1200">
                <a:solidFill>
                  <a:schemeClr val="tx1"/>
                </a:solidFill>
                <a:effectLst/>
                <a:latin typeface="+mn-lt"/>
                <a:ea typeface="+mn-ea"/>
                <a:cs typeface="+mn-cs"/>
              </a:rPr>
              <a:t> model with a static embedding layer. Moreover, RNN has the fastest rate of convergence to its highest accuracy level with 3 epochs, while BERT and </a:t>
            </a:r>
            <a:r>
              <a:rPr lang="en-GB" sz="1200" kern="1200" err="1">
                <a:solidFill>
                  <a:schemeClr val="tx1"/>
                </a:solidFill>
                <a:effectLst/>
                <a:latin typeface="+mn-lt"/>
                <a:ea typeface="+mn-ea"/>
                <a:cs typeface="+mn-cs"/>
              </a:rPr>
              <a:t>Fasttext</a:t>
            </a:r>
            <a:r>
              <a:rPr lang="en-GB" sz="1200" kern="1200">
                <a:solidFill>
                  <a:schemeClr val="tx1"/>
                </a:solidFill>
                <a:effectLst/>
                <a:latin typeface="+mn-lt"/>
                <a:ea typeface="+mn-ea"/>
                <a:cs typeface="+mn-cs"/>
              </a:rPr>
              <a:t> need 7 or more epochs. </a:t>
            </a:r>
            <a:endParaRPr lang="en-HK" sz="1200" kern="1200">
              <a:solidFill>
                <a:schemeClr val="tx1"/>
              </a:solidFill>
              <a:effectLst/>
              <a:latin typeface="+mn-lt"/>
              <a:ea typeface="+mn-ea"/>
              <a:cs typeface="+mn-cs"/>
            </a:endParaRPr>
          </a:p>
          <a:p>
            <a:endParaRPr lang="en-HK"/>
          </a:p>
        </p:txBody>
      </p:sp>
      <p:sp>
        <p:nvSpPr>
          <p:cNvPr id="4" name="Slide Number Placeholder 3"/>
          <p:cNvSpPr>
            <a:spLocks noGrp="1"/>
          </p:cNvSpPr>
          <p:nvPr>
            <p:ph type="sldNum" sz="quarter" idx="5"/>
          </p:nvPr>
        </p:nvSpPr>
        <p:spPr/>
        <p:txBody>
          <a:bodyPr/>
          <a:lstStyle/>
          <a:p>
            <a:fld id="{22025881-5ACA-437A-AE23-FE4659392C73}" type="slidenum">
              <a:rPr lang="en-HK" smtClean="0"/>
              <a:t>7</a:t>
            </a:fld>
            <a:endParaRPr lang="en-HK"/>
          </a:p>
        </p:txBody>
      </p:sp>
    </p:spTree>
    <p:extLst>
      <p:ext uri="{BB962C8B-B14F-4D97-AF65-F5344CB8AC3E}">
        <p14:creationId xmlns:p14="http://schemas.microsoft.com/office/powerpoint/2010/main" val="341251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a:t>To increase the BERT model accuracy, we tuned the hyperparameters for it. For the learning rate, we can see from the graph that the models with different learning rate has significantly different results and eventually learning rate 0.0003 is the only one that has converging results.</a:t>
            </a:r>
            <a:br>
              <a:rPr lang="en-HK"/>
            </a:br>
            <a:r>
              <a:rPr lang="en-HK"/>
              <a:t>For the number of epochs and dropout rate, we first start with 20 and tried 30 and 40 epochs and different dropout rate , but the accuracy is similar for different epochs and dropouts. So we chose 20 epoch and 0.5 dropout rate for our final model</a:t>
            </a:r>
          </a:p>
        </p:txBody>
      </p:sp>
      <p:sp>
        <p:nvSpPr>
          <p:cNvPr id="4" name="Slide Number Placeholder 3"/>
          <p:cNvSpPr>
            <a:spLocks noGrp="1"/>
          </p:cNvSpPr>
          <p:nvPr>
            <p:ph type="sldNum" sz="quarter" idx="5"/>
          </p:nvPr>
        </p:nvSpPr>
        <p:spPr/>
        <p:txBody>
          <a:bodyPr/>
          <a:lstStyle/>
          <a:p>
            <a:fld id="{22025881-5ACA-437A-AE23-FE4659392C73}" type="slidenum">
              <a:rPr lang="en-HK" smtClean="0"/>
              <a:t>8</a:t>
            </a:fld>
            <a:endParaRPr lang="en-HK"/>
          </a:p>
        </p:txBody>
      </p:sp>
    </p:spTree>
    <p:extLst>
      <p:ext uri="{BB962C8B-B14F-4D97-AF65-F5344CB8AC3E}">
        <p14:creationId xmlns:p14="http://schemas.microsoft.com/office/powerpoint/2010/main" val="113513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Even with our best model, the precision and recall of the tag ‘ARCHAEON’ is zero, which is the worst and the only tag that we can't predict correctly. This may be because the frequency of the tag ‘ARCHAEON’ is extremely low in our training dataset. It only appears 12 times while there are in total 2791221 valid tags.</a:t>
            </a:r>
            <a:endParaRPr lang="en-HK" sz="1200" kern="1200">
              <a:solidFill>
                <a:schemeClr val="tx1"/>
              </a:solidFill>
              <a:effectLst/>
              <a:latin typeface="+mn-lt"/>
              <a:ea typeface="+mn-ea"/>
              <a:cs typeface="+mn-cs"/>
            </a:endParaRPr>
          </a:p>
          <a:p>
            <a:endParaRPr lang="en-HK"/>
          </a:p>
        </p:txBody>
      </p:sp>
      <p:sp>
        <p:nvSpPr>
          <p:cNvPr id="4" name="Slide Number Placeholder 3"/>
          <p:cNvSpPr>
            <a:spLocks noGrp="1"/>
          </p:cNvSpPr>
          <p:nvPr>
            <p:ph type="sldNum" sz="quarter" idx="5"/>
          </p:nvPr>
        </p:nvSpPr>
        <p:spPr/>
        <p:txBody>
          <a:bodyPr/>
          <a:lstStyle/>
          <a:p>
            <a:fld id="{22025881-5ACA-437A-AE23-FE4659392C73}" type="slidenum">
              <a:rPr lang="en-HK" smtClean="0"/>
              <a:t>9</a:t>
            </a:fld>
            <a:endParaRPr lang="en-HK"/>
          </a:p>
        </p:txBody>
      </p:sp>
    </p:spTree>
    <p:extLst>
      <p:ext uri="{BB962C8B-B14F-4D97-AF65-F5344CB8AC3E}">
        <p14:creationId xmlns:p14="http://schemas.microsoft.com/office/powerpoint/2010/main" val="24027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379476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314452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5962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1260143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9683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2449327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289088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201309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346308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4F92-016F-4B05-901A-3E36846F318B}" type="datetimeFigureOut">
              <a:rPr lang="en-HK" smtClean="0"/>
              <a:t>29/3/2021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33741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584F92-016F-4B05-901A-3E36846F318B}" type="datetimeFigureOut">
              <a:rPr lang="en-HK" smtClean="0"/>
              <a:t>29/3/2021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400889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584F92-016F-4B05-901A-3E36846F318B}" type="datetimeFigureOut">
              <a:rPr lang="en-HK" smtClean="0"/>
              <a:t>29/3/2021</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162811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1584F92-016F-4B05-901A-3E36846F318B}" type="datetimeFigureOut">
              <a:rPr lang="en-HK" smtClean="0"/>
              <a:t>29/3/2021</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46892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84F92-016F-4B05-901A-3E36846F318B}" type="datetimeFigureOut">
              <a:rPr lang="en-HK" smtClean="0"/>
              <a:t>29/3/2021</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427825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584F92-016F-4B05-901A-3E36846F318B}" type="datetimeFigureOut">
              <a:rPr lang="en-HK" smtClean="0"/>
              <a:t>29/3/2021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35590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84F92-016F-4B05-901A-3E36846F318B}" type="datetimeFigureOut">
              <a:rPr lang="en-HK" smtClean="0"/>
              <a:t>29/3/2021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BA1587CE-72E5-4971-9547-89D4D35A27D1}" type="slidenum">
              <a:rPr lang="en-HK" smtClean="0"/>
              <a:t>‹#›</a:t>
            </a:fld>
            <a:endParaRPr lang="en-HK"/>
          </a:p>
        </p:txBody>
      </p:sp>
    </p:spTree>
    <p:extLst>
      <p:ext uri="{BB962C8B-B14F-4D97-AF65-F5344CB8AC3E}">
        <p14:creationId xmlns:p14="http://schemas.microsoft.com/office/powerpoint/2010/main" val="13192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584F92-016F-4B05-901A-3E36846F318B}" type="datetimeFigureOut">
              <a:rPr lang="en-HK" smtClean="0"/>
              <a:t>29/3/2021</a:t>
            </a:fld>
            <a:endParaRPr lang="en-H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1587CE-72E5-4971-9547-89D4D35A27D1}" type="slidenum">
              <a:rPr lang="en-HK" smtClean="0"/>
              <a:t>‹#›</a:t>
            </a:fld>
            <a:endParaRPr lang="en-HK"/>
          </a:p>
        </p:txBody>
      </p:sp>
    </p:spTree>
    <p:extLst>
      <p:ext uri="{BB962C8B-B14F-4D97-AF65-F5344CB8AC3E}">
        <p14:creationId xmlns:p14="http://schemas.microsoft.com/office/powerpoint/2010/main" val="1686409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D7222-7DC5-4CBD-B41D-8C134CDAAB7F}"/>
              </a:ext>
            </a:extLst>
          </p:cNvPr>
          <p:cNvSpPr>
            <a:spLocks noGrp="1"/>
          </p:cNvSpPr>
          <p:nvPr>
            <p:ph type="ctrTitle"/>
          </p:nvPr>
        </p:nvSpPr>
        <p:spPr>
          <a:xfrm>
            <a:off x="1507066" y="999460"/>
            <a:ext cx="5698067" cy="4479852"/>
          </a:xfrm>
        </p:spPr>
        <p:txBody>
          <a:bodyPr anchor="ctr">
            <a:normAutofit/>
          </a:bodyPr>
          <a:lstStyle/>
          <a:p>
            <a:r>
              <a:rPr lang="en-HK"/>
              <a:t>COMP 4901K Group 7</a:t>
            </a:r>
            <a:br>
              <a:rPr lang="en-HK"/>
            </a:br>
            <a:r>
              <a:rPr lang="en-HK" sz="2400">
                <a:ea typeface="+mj-lt"/>
                <a:cs typeface="+mj-lt"/>
              </a:rPr>
              <a:t>Named-entity recognition (</a:t>
            </a:r>
            <a:r>
              <a:rPr lang="en-HK" sz="2400" b="1">
                <a:ea typeface="+mj-lt"/>
                <a:cs typeface="+mj-lt"/>
              </a:rPr>
              <a:t>NER</a:t>
            </a:r>
            <a:r>
              <a:rPr lang="en-HK" sz="2400">
                <a:ea typeface="+mj-lt"/>
                <a:cs typeface="+mj-lt"/>
              </a:rPr>
              <a:t>) </a:t>
            </a:r>
            <a:endParaRPr lang="en-HK" sz="2400"/>
          </a:p>
        </p:txBody>
      </p:sp>
      <p:sp>
        <p:nvSpPr>
          <p:cNvPr id="3" name="Subtitle 2">
            <a:extLst>
              <a:ext uri="{FF2B5EF4-FFF2-40B4-BE49-F238E27FC236}">
                <a16:creationId xmlns:a16="http://schemas.microsoft.com/office/drawing/2014/main" id="{FF2D129A-9079-4592-8C02-CA47E3A5E91F}"/>
              </a:ext>
            </a:extLst>
          </p:cNvPr>
          <p:cNvSpPr>
            <a:spLocks noGrp="1"/>
          </p:cNvSpPr>
          <p:nvPr>
            <p:ph type="subTitle" idx="1"/>
          </p:nvPr>
        </p:nvSpPr>
        <p:spPr>
          <a:xfrm>
            <a:off x="7871971" y="999460"/>
            <a:ext cx="3123620" cy="4479852"/>
          </a:xfrm>
        </p:spPr>
        <p:txBody>
          <a:bodyPr anchor="ctr">
            <a:normAutofit/>
          </a:bodyPr>
          <a:lstStyle/>
          <a:p>
            <a:pPr algn="l"/>
            <a:r>
              <a:rPr lang="en-HK"/>
              <a:t>Do Thuy Trang</a:t>
            </a:r>
          </a:p>
          <a:p>
            <a:pPr algn="l"/>
            <a:r>
              <a:rPr lang="en-HK"/>
              <a:t>Cheng Chi Ho</a:t>
            </a:r>
          </a:p>
          <a:p>
            <a:pPr algn="l"/>
            <a:r>
              <a:rPr lang="en-HK"/>
              <a:t>Wong Chi Ho</a:t>
            </a:r>
          </a:p>
        </p:txBody>
      </p:sp>
      <p:sp>
        <p:nvSpPr>
          <p:cNvPr id="6"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058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0F18-4FE3-4A10-8747-A8E769917671}"/>
              </a:ext>
            </a:extLst>
          </p:cNvPr>
          <p:cNvSpPr>
            <a:spLocks noGrp="1"/>
          </p:cNvSpPr>
          <p:nvPr>
            <p:ph type="ctrTitle"/>
          </p:nvPr>
        </p:nvSpPr>
        <p:spPr>
          <a:xfrm>
            <a:off x="3883121" y="1926552"/>
            <a:ext cx="3804537" cy="787321"/>
          </a:xfrm>
        </p:spPr>
        <p:txBody>
          <a:bodyPr/>
          <a:lstStyle/>
          <a:p>
            <a:r>
              <a:rPr lang="en-HK"/>
              <a:t>Thank you</a:t>
            </a:r>
          </a:p>
        </p:txBody>
      </p:sp>
      <p:sp>
        <p:nvSpPr>
          <p:cNvPr id="3" name="Subtitle 2">
            <a:extLst>
              <a:ext uri="{FF2B5EF4-FFF2-40B4-BE49-F238E27FC236}">
                <a16:creationId xmlns:a16="http://schemas.microsoft.com/office/drawing/2014/main" id="{C6F09F89-B961-4FDD-B900-2FC985ACEA28}"/>
              </a:ext>
            </a:extLst>
          </p:cNvPr>
          <p:cNvSpPr>
            <a:spLocks noGrp="1"/>
          </p:cNvSpPr>
          <p:nvPr>
            <p:ph type="subTitle" idx="1"/>
          </p:nvPr>
        </p:nvSpPr>
        <p:spPr>
          <a:xfrm>
            <a:off x="4818304" y="3219560"/>
            <a:ext cx="1934173" cy="889080"/>
          </a:xfrm>
        </p:spPr>
        <p:txBody>
          <a:bodyPr>
            <a:noAutofit/>
          </a:bodyPr>
          <a:lstStyle/>
          <a:p>
            <a:r>
              <a:rPr lang="en-HK" sz="5000"/>
              <a:t>Q &amp; A</a:t>
            </a:r>
          </a:p>
        </p:txBody>
      </p:sp>
    </p:spTree>
    <p:extLst>
      <p:ext uri="{BB962C8B-B14F-4D97-AF65-F5344CB8AC3E}">
        <p14:creationId xmlns:p14="http://schemas.microsoft.com/office/powerpoint/2010/main" val="362217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1EDAD68E-539B-4FDF-B4CA-BB4AAF45F302}"/>
              </a:ext>
            </a:extLst>
          </p:cNvPr>
          <p:cNvSpPr>
            <a:spLocks noGrp="1"/>
          </p:cNvSpPr>
          <p:nvPr>
            <p:ph type="title"/>
          </p:nvPr>
        </p:nvSpPr>
        <p:spPr>
          <a:xfrm>
            <a:off x="1286933" y="609600"/>
            <a:ext cx="10197494" cy="1099457"/>
          </a:xfrm>
        </p:spPr>
        <p:txBody>
          <a:bodyPr>
            <a:normAutofit/>
          </a:bodyPr>
          <a:lstStyle/>
          <a:p>
            <a:pPr>
              <a:spcAft>
                <a:spcPts val="600"/>
              </a:spcAft>
            </a:pPr>
            <a:r>
              <a:rPr lang="en-US" dirty="0"/>
              <a:t>Exploratory Data Analysis</a:t>
            </a:r>
          </a:p>
        </p:txBody>
      </p:sp>
      <p:sp>
        <p:nvSpPr>
          <p:cNvPr id="24"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6" descr="Chart, bar chart&#10;&#10;Description automatically generated">
            <a:extLst>
              <a:ext uri="{FF2B5EF4-FFF2-40B4-BE49-F238E27FC236}">
                <a16:creationId xmlns:a16="http://schemas.microsoft.com/office/drawing/2014/main" id="{D2BCC29A-983C-4E29-8EE2-43A1F2F180B8}"/>
              </a:ext>
            </a:extLst>
          </p:cNvPr>
          <p:cNvPicPr>
            <a:picLocks noChangeAspect="1"/>
          </p:cNvPicPr>
          <p:nvPr/>
        </p:nvPicPr>
        <p:blipFill>
          <a:blip r:embed="rId2"/>
          <a:stretch>
            <a:fillRect/>
          </a:stretch>
        </p:blipFill>
        <p:spPr>
          <a:xfrm>
            <a:off x="529188" y="3643423"/>
            <a:ext cx="4782348" cy="3072104"/>
          </a:xfrm>
          <a:prstGeom prst="rect">
            <a:avLst/>
          </a:prstGeom>
        </p:spPr>
      </p:pic>
      <p:pic>
        <p:nvPicPr>
          <p:cNvPr id="9" name="Picture 6" descr="Chart, bar chart&#10;&#10;Description automatically generated">
            <a:extLst>
              <a:ext uri="{FF2B5EF4-FFF2-40B4-BE49-F238E27FC236}">
                <a16:creationId xmlns:a16="http://schemas.microsoft.com/office/drawing/2014/main" id="{E7565E8E-F160-4F56-9348-2D28345FDA52}"/>
              </a:ext>
            </a:extLst>
          </p:cNvPr>
          <p:cNvPicPr>
            <a:picLocks noChangeAspect="1"/>
          </p:cNvPicPr>
          <p:nvPr/>
        </p:nvPicPr>
        <p:blipFill>
          <a:blip r:embed="rId3"/>
          <a:stretch>
            <a:fillRect/>
          </a:stretch>
        </p:blipFill>
        <p:spPr>
          <a:xfrm>
            <a:off x="5306499" y="3429378"/>
            <a:ext cx="5201637" cy="3428622"/>
          </a:xfrm>
          <a:prstGeom prst="rect">
            <a:avLst/>
          </a:prstGeom>
        </p:spPr>
      </p:pic>
      <p:pic>
        <p:nvPicPr>
          <p:cNvPr id="10" name="Picture 5" descr="Chart, pie chart&#10;&#10;Description automatically generated">
            <a:extLst>
              <a:ext uri="{FF2B5EF4-FFF2-40B4-BE49-F238E27FC236}">
                <a16:creationId xmlns:a16="http://schemas.microsoft.com/office/drawing/2014/main" id="{44936A2A-D77B-47B2-883B-9EF327D42590}"/>
              </a:ext>
            </a:extLst>
          </p:cNvPr>
          <p:cNvPicPr>
            <a:picLocks noChangeAspect="1"/>
          </p:cNvPicPr>
          <p:nvPr/>
        </p:nvPicPr>
        <p:blipFill>
          <a:blip r:embed="rId4"/>
          <a:stretch>
            <a:fillRect/>
          </a:stretch>
        </p:blipFill>
        <p:spPr>
          <a:xfrm>
            <a:off x="842597" y="1290277"/>
            <a:ext cx="3722343" cy="1761643"/>
          </a:xfrm>
          <a:prstGeom prst="rect">
            <a:avLst/>
          </a:prstGeom>
        </p:spPr>
      </p:pic>
      <p:sp>
        <p:nvSpPr>
          <p:cNvPr id="12" name="Content Placeholder 8">
            <a:extLst>
              <a:ext uri="{FF2B5EF4-FFF2-40B4-BE49-F238E27FC236}">
                <a16:creationId xmlns:a16="http://schemas.microsoft.com/office/drawing/2014/main" id="{9AF1E403-1DCA-4D6C-8D8B-8FC935F104D1}"/>
              </a:ext>
            </a:extLst>
          </p:cNvPr>
          <p:cNvSpPr txBox="1">
            <a:spLocks/>
          </p:cNvSpPr>
          <p:nvPr/>
        </p:nvSpPr>
        <p:spPr>
          <a:xfrm>
            <a:off x="5407537" y="1506117"/>
            <a:ext cx="5941866" cy="2048855"/>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dirty="0"/>
              <a:t>The distribution of entity tags is </a:t>
            </a:r>
            <a:r>
              <a:rPr lang="en-US" sz="2000" b="1" dirty="0"/>
              <a:t>imbalanced</a:t>
            </a:r>
            <a:r>
              <a:rPr lang="en-US" dirty="0"/>
              <a:t>, and most of them are labelled as no type ‘O’.</a:t>
            </a:r>
          </a:p>
          <a:p>
            <a:pPr>
              <a:lnSpc>
                <a:spcPct val="90000"/>
              </a:lnSpc>
            </a:pPr>
            <a:r>
              <a:rPr lang="en-US" dirty="0"/>
              <a:t>About </a:t>
            </a:r>
            <a:r>
              <a:rPr lang="en-US" sz="2000" b="1" dirty="0"/>
              <a:t>28%  words</a:t>
            </a:r>
            <a:r>
              <a:rPr lang="en-US" dirty="0"/>
              <a:t>  that </a:t>
            </a:r>
            <a:r>
              <a:rPr lang="en-US" dirty="0">
                <a:ea typeface="+mn-lt"/>
                <a:cs typeface="+mn-lt"/>
              </a:rPr>
              <a:t>containing Greek letters, digits or short abbreviation such as: H5N1, Covid-19 are uncovered in general corpus</a:t>
            </a:r>
          </a:p>
          <a:p>
            <a:pPr>
              <a:lnSpc>
                <a:spcPct val="90000"/>
              </a:lnSpc>
            </a:pPr>
            <a:r>
              <a:rPr lang="en-US" dirty="0"/>
              <a:t>Many words share the </a:t>
            </a:r>
            <a:r>
              <a:rPr lang="en-US" sz="2000" b="1" dirty="0"/>
              <a:t>same "prefix"</a:t>
            </a:r>
            <a:r>
              <a:rPr lang="en-US" dirty="0"/>
              <a:t> that is good features for classifying name entity</a:t>
            </a:r>
          </a:p>
          <a:p>
            <a:pPr marL="457200" lvl="1" indent="0">
              <a:buNone/>
            </a:pPr>
            <a:endParaRPr lang="en-US" dirty="0"/>
          </a:p>
          <a:p>
            <a:endParaRPr lang="en-GB" dirty="0"/>
          </a:p>
        </p:txBody>
      </p:sp>
      <p:sp>
        <p:nvSpPr>
          <p:cNvPr id="4" name="TextBox 3">
            <a:extLst>
              <a:ext uri="{FF2B5EF4-FFF2-40B4-BE49-F238E27FC236}">
                <a16:creationId xmlns:a16="http://schemas.microsoft.com/office/drawing/2014/main" id="{F03DD761-9F94-4AE0-BF40-9E462468BDC5}"/>
              </a:ext>
            </a:extLst>
          </p:cNvPr>
          <p:cNvSpPr txBox="1"/>
          <p:nvPr/>
        </p:nvSpPr>
        <p:spPr>
          <a:xfrm>
            <a:off x="2069297" y="352908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Prefix distribution</a:t>
            </a:r>
          </a:p>
        </p:txBody>
      </p:sp>
      <p:sp>
        <p:nvSpPr>
          <p:cNvPr id="11" name="TextBox 10">
            <a:extLst>
              <a:ext uri="{FF2B5EF4-FFF2-40B4-BE49-F238E27FC236}">
                <a16:creationId xmlns:a16="http://schemas.microsoft.com/office/drawing/2014/main" id="{1AB45001-1B76-4D60-9DCE-472F9365D766}"/>
              </a:ext>
            </a:extLst>
          </p:cNvPr>
          <p:cNvSpPr txBox="1"/>
          <p:nvPr/>
        </p:nvSpPr>
        <p:spPr>
          <a:xfrm>
            <a:off x="2128614" y="121494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Distribution of tags</a:t>
            </a:r>
          </a:p>
        </p:txBody>
      </p:sp>
    </p:spTree>
    <p:extLst>
      <p:ext uri="{BB962C8B-B14F-4D97-AF65-F5344CB8AC3E}">
        <p14:creationId xmlns:p14="http://schemas.microsoft.com/office/powerpoint/2010/main" val="349589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AD68E-539B-4FDF-B4CA-BB4AAF45F302}"/>
              </a:ext>
            </a:extLst>
          </p:cNvPr>
          <p:cNvSpPr>
            <a:spLocks noGrp="1"/>
          </p:cNvSpPr>
          <p:nvPr>
            <p:ph type="title"/>
          </p:nvPr>
        </p:nvSpPr>
        <p:spPr>
          <a:xfrm>
            <a:off x="1286933" y="609600"/>
            <a:ext cx="10197494" cy="1099457"/>
          </a:xfrm>
        </p:spPr>
        <p:txBody>
          <a:bodyPr>
            <a:normAutofit/>
          </a:bodyPr>
          <a:lstStyle/>
          <a:p>
            <a:r>
              <a:rPr lang="en-HK"/>
              <a:t>Methodology and Model Architecture</a:t>
            </a:r>
          </a:p>
        </p:txBody>
      </p:sp>
      <p:sp>
        <p:nvSpPr>
          <p:cNvPr id="24"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8" name="image2.png">
            <a:extLst>
              <a:ext uri="{FF2B5EF4-FFF2-40B4-BE49-F238E27FC236}">
                <a16:creationId xmlns:a16="http://schemas.microsoft.com/office/drawing/2014/main" id="{48780EE0-CD82-44A6-B19B-750C70B84E49}"/>
              </a:ext>
            </a:extLst>
          </p:cNvPr>
          <p:cNvPicPr/>
          <p:nvPr/>
        </p:nvPicPr>
        <p:blipFill>
          <a:blip r:embed="rId2"/>
          <a:srcRect/>
          <a:stretch>
            <a:fillRect/>
          </a:stretch>
        </p:blipFill>
        <p:spPr>
          <a:xfrm>
            <a:off x="2473540" y="3431346"/>
            <a:ext cx="2575773" cy="2863900"/>
          </a:xfrm>
          <a:prstGeom prst="rect">
            <a:avLst/>
          </a:prstGeom>
          <a:ln/>
        </p:spPr>
      </p:pic>
      <p:pic>
        <p:nvPicPr>
          <p:cNvPr id="20" name="image4.png">
            <a:extLst>
              <a:ext uri="{FF2B5EF4-FFF2-40B4-BE49-F238E27FC236}">
                <a16:creationId xmlns:a16="http://schemas.microsoft.com/office/drawing/2014/main" id="{17F29D20-6903-4F6D-9F5B-812D65E96BF4}"/>
              </a:ext>
            </a:extLst>
          </p:cNvPr>
          <p:cNvPicPr/>
          <p:nvPr/>
        </p:nvPicPr>
        <p:blipFill>
          <a:blip r:embed="rId3"/>
          <a:srcRect/>
          <a:stretch>
            <a:fillRect/>
          </a:stretch>
        </p:blipFill>
        <p:spPr>
          <a:xfrm>
            <a:off x="6621159" y="3431597"/>
            <a:ext cx="3556175" cy="2849703"/>
          </a:xfrm>
          <a:prstGeom prst="rect">
            <a:avLst/>
          </a:prstGeom>
          <a:ln/>
        </p:spPr>
      </p:pic>
      <p:graphicFrame>
        <p:nvGraphicFramePr>
          <p:cNvPr id="5" name="Table 4">
            <a:extLst>
              <a:ext uri="{FF2B5EF4-FFF2-40B4-BE49-F238E27FC236}">
                <a16:creationId xmlns:a16="http://schemas.microsoft.com/office/drawing/2014/main" id="{115506CE-5705-44D6-B5CC-3DE92FE86DE1}"/>
              </a:ext>
            </a:extLst>
          </p:cNvPr>
          <p:cNvGraphicFramePr>
            <a:graphicFrameLocks noGrp="1"/>
          </p:cNvGraphicFramePr>
          <p:nvPr>
            <p:extLst>
              <p:ext uri="{D42A27DB-BD31-4B8C-83A1-F6EECF244321}">
                <p14:modId xmlns:p14="http://schemas.microsoft.com/office/powerpoint/2010/main" val="2449080060"/>
              </p:ext>
            </p:extLst>
          </p:nvPr>
        </p:nvGraphicFramePr>
        <p:xfrm>
          <a:off x="2435042" y="1386673"/>
          <a:ext cx="7310184" cy="1607356"/>
        </p:xfrm>
        <a:graphic>
          <a:graphicData uri="http://schemas.openxmlformats.org/drawingml/2006/table">
            <a:tbl>
              <a:tblPr>
                <a:tableStyleId>{B301B821-A1FF-4177-AEE7-76D212191A09}</a:tableStyleId>
              </a:tblPr>
              <a:tblGrid>
                <a:gridCol w="1148744">
                  <a:extLst>
                    <a:ext uri="{9D8B030D-6E8A-4147-A177-3AD203B41FA5}">
                      <a16:colId xmlns:a16="http://schemas.microsoft.com/office/drawing/2014/main" val="2111182785"/>
                    </a:ext>
                  </a:extLst>
                </a:gridCol>
                <a:gridCol w="6161440">
                  <a:extLst>
                    <a:ext uri="{9D8B030D-6E8A-4147-A177-3AD203B41FA5}">
                      <a16:colId xmlns:a16="http://schemas.microsoft.com/office/drawing/2014/main" val="2506518426"/>
                    </a:ext>
                  </a:extLst>
                </a:gridCol>
              </a:tblGrid>
              <a:tr h="401839">
                <a:tc>
                  <a:txBody>
                    <a:bodyPr/>
                    <a:lstStyle/>
                    <a:p>
                      <a:pPr algn="ctr">
                        <a:lnSpc>
                          <a:spcPct val="115000"/>
                        </a:lnSpc>
                      </a:pPr>
                      <a:endParaRPr lang="en-HK" sz="1800">
                        <a:effectLst/>
                        <a:latin typeface="Arial"/>
                        <a:ea typeface="Arial" panose="020B0604020202020204" pitchFamily="34" charset="0"/>
                      </a:endParaRPr>
                    </a:p>
                  </a:txBody>
                  <a:tcPr marL="17780" marR="17780" marT="17780" marB="17780"/>
                </a:tc>
                <a:tc>
                  <a:txBody>
                    <a:bodyPr/>
                    <a:lstStyle/>
                    <a:p>
                      <a:pPr algn="ctr">
                        <a:lnSpc>
                          <a:spcPct val="115000"/>
                        </a:lnSpc>
                      </a:pPr>
                      <a:r>
                        <a:rPr lang="en-GB" sz="1800" b="1">
                          <a:effectLst/>
                        </a:rPr>
                        <a:t>Structure</a:t>
                      </a:r>
                      <a:endParaRPr lang="en-HK" sz="1800" b="1">
                        <a:effectLst/>
                        <a:latin typeface="Arial"/>
                        <a:ea typeface="Arial" panose="020B0604020202020204" pitchFamily="34" charset="0"/>
                      </a:endParaRPr>
                    </a:p>
                  </a:txBody>
                  <a:tcPr marL="17780" marR="17780" marT="17780" marB="17780"/>
                </a:tc>
                <a:extLst>
                  <a:ext uri="{0D108BD9-81ED-4DB2-BD59-A6C34878D82A}">
                    <a16:rowId xmlns:a16="http://schemas.microsoft.com/office/drawing/2014/main" val="656756914"/>
                  </a:ext>
                </a:extLst>
              </a:tr>
              <a:tr h="401839">
                <a:tc>
                  <a:txBody>
                    <a:bodyPr/>
                    <a:lstStyle/>
                    <a:p>
                      <a:pPr algn="ctr">
                        <a:lnSpc>
                          <a:spcPct val="115000"/>
                        </a:lnSpc>
                      </a:pPr>
                      <a:r>
                        <a:rPr lang="en-GB" sz="1800" b="1">
                          <a:effectLst/>
                        </a:rPr>
                        <a:t>BERT</a:t>
                      </a:r>
                      <a:endParaRPr lang="en-HK" sz="1800" b="1">
                        <a:effectLst/>
                        <a:latin typeface="Arial"/>
                        <a:ea typeface="Arial" panose="020B0604020202020204" pitchFamily="34" charset="0"/>
                      </a:endParaRPr>
                    </a:p>
                  </a:txBody>
                  <a:tcPr marL="17780" marR="17780" marT="17780" marB="17780"/>
                </a:tc>
                <a:tc>
                  <a:txBody>
                    <a:bodyPr/>
                    <a:lstStyle/>
                    <a:p>
                      <a:pPr algn="ctr">
                        <a:lnSpc>
                          <a:spcPct val="115000"/>
                        </a:lnSpc>
                      </a:pPr>
                      <a:r>
                        <a:rPr lang="en-GB" sz="1800">
                          <a:effectLst/>
                        </a:rPr>
                        <a:t>BERT ➤ Bi-LSTM ➤ Timedistributed ➤ CRF</a:t>
                      </a:r>
                      <a:endParaRPr lang="en-HK" sz="1800">
                        <a:effectLst/>
                        <a:latin typeface="Arial"/>
                        <a:ea typeface="Arial" panose="020B0604020202020204" pitchFamily="34" charset="0"/>
                      </a:endParaRPr>
                    </a:p>
                  </a:txBody>
                  <a:tcPr marL="17780" marR="17780" marT="17780" marB="17780"/>
                </a:tc>
                <a:extLst>
                  <a:ext uri="{0D108BD9-81ED-4DB2-BD59-A6C34878D82A}">
                    <a16:rowId xmlns:a16="http://schemas.microsoft.com/office/drawing/2014/main" val="2652883936"/>
                  </a:ext>
                </a:extLst>
              </a:tr>
              <a:tr h="401839">
                <a:tc>
                  <a:txBody>
                    <a:bodyPr/>
                    <a:lstStyle/>
                    <a:p>
                      <a:pPr algn="ctr">
                        <a:lnSpc>
                          <a:spcPct val="115000"/>
                        </a:lnSpc>
                      </a:pPr>
                      <a:r>
                        <a:rPr lang="en-GB" sz="1800" b="1">
                          <a:effectLst/>
                        </a:rPr>
                        <a:t>RNN</a:t>
                      </a:r>
                      <a:endParaRPr lang="en-HK" sz="1800" b="1">
                        <a:effectLst/>
                        <a:latin typeface="Arial"/>
                        <a:ea typeface="Arial" panose="020B0604020202020204" pitchFamily="34" charset="0"/>
                      </a:endParaRPr>
                    </a:p>
                  </a:txBody>
                  <a:tcPr marL="17780" marR="17780" marT="17780" marB="17780"/>
                </a:tc>
                <a:tc>
                  <a:txBody>
                    <a:bodyPr/>
                    <a:lstStyle/>
                    <a:p>
                      <a:pPr algn="ctr">
                        <a:lnSpc>
                          <a:spcPct val="115000"/>
                        </a:lnSpc>
                      </a:pPr>
                      <a:r>
                        <a:rPr lang="en-GB" sz="1800">
                          <a:effectLst/>
                        </a:rPr>
                        <a:t>Embedding ➤ 4 x Bi-LSTM ➤ 3 x MLP ➤ Dense</a:t>
                      </a:r>
                      <a:endParaRPr lang="en-HK" sz="1800">
                        <a:effectLst/>
                        <a:latin typeface="Arial"/>
                        <a:ea typeface="Arial" panose="020B0604020202020204" pitchFamily="34" charset="0"/>
                      </a:endParaRPr>
                    </a:p>
                  </a:txBody>
                  <a:tcPr marL="17780" marR="17780" marT="17780" marB="17780"/>
                </a:tc>
                <a:extLst>
                  <a:ext uri="{0D108BD9-81ED-4DB2-BD59-A6C34878D82A}">
                    <a16:rowId xmlns:a16="http://schemas.microsoft.com/office/drawing/2014/main" val="194374910"/>
                  </a:ext>
                </a:extLst>
              </a:tr>
              <a:tr h="401839">
                <a:tc>
                  <a:txBody>
                    <a:bodyPr/>
                    <a:lstStyle/>
                    <a:p>
                      <a:pPr algn="ctr">
                        <a:lnSpc>
                          <a:spcPct val="115000"/>
                        </a:lnSpc>
                      </a:pPr>
                      <a:r>
                        <a:rPr lang="en-GB" sz="1800" b="1">
                          <a:effectLst/>
                        </a:rPr>
                        <a:t>Fasttext</a:t>
                      </a:r>
                      <a:endParaRPr lang="en-HK" sz="1800" b="1" err="1">
                        <a:effectLst/>
                        <a:latin typeface="Arial"/>
                        <a:ea typeface="Arial" panose="020B0604020202020204" pitchFamily="34" charset="0"/>
                      </a:endParaRPr>
                    </a:p>
                  </a:txBody>
                  <a:tcPr marL="17780" marR="17780" marT="17780" marB="17780"/>
                </a:tc>
                <a:tc>
                  <a:txBody>
                    <a:bodyPr/>
                    <a:lstStyle/>
                    <a:p>
                      <a:pPr algn="ctr">
                        <a:lnSpc>
                          <a:spcPct val="115000"/>
                        </a:lnSpc>
                      </a:pPr>
                      <a:r>
                        <a:rPr lang="en-GB" sz="1800" dirty="0" err="1">
                          <a:effectLst/>
                        </a:rPr>
                        <a:t>Fasttext</a:t>
                      </a:r>
                      <a:r>
                        <a:rPr lang="en-GB" sz="1800" dirty="0">
                          <a:effectLst/>
                        </a:rPr>
                        <a:t> ➤ 2 x Bi-LSTM ➤ </a:t>
                      </a:r>
                      <a:r>
                        <a:rPr lang="en-GB" sz="1800" dirty="0" err="1">
                          <a:effectLst/>
                        </a:rPr>
                        <a:t>Timedistributed</a:t>
                      </a:r>
                      <a:r>
                        <a:rPr lang="en-GB" sz="1800" dirty="0">
                          <a:effectLst/>
                        </a:rPr>
                        <a:t> ➤ CRF</a:t>
                      </a:r>
                      <a:endParaRPr lang="en-HK" sz="1800" dirty="0">
                        <a:effectLst/>
                        <a:latin typeface="Arial"/>
                        <a:ea typeface="Arial" panose="020B0604020202020204" pitchFamily="34" charset="0"/>
                      </a:endParaRPr>
                    </a:p>
                  </a:txBody>
                  <a:tcPr marL="17780" marR="17780" marT="17780" marB="17780"/>
                </a:tc>
                <a:extLst>
                  <a:ext uri="{0D108BD9-81ED-4DB2-BD59-A6C34878D82A}">
                    <a16:rowId xmlns:a16="http://schemas.microsoft.com/office/drawing/2014/main" val="3560841583"/>
                  </a:ext>
                </a:extLst>
              </a:tr>
            </a:tbl>
          </a:graphicData>
        </a:graphic>
      </p:graphicFrame>
    </p:spTree>
    <p:extLst>
      <p:ext uri="{BB962C8B-B14F-4D97-AF65-F5344CB8AC3E}">
        <p14:creationId xmlns:p14="http://schemas.microsoft.com/office/powerpoint/2010/main" val="67500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1EDAD68E-539B-4FDF-B4CA-BB4AAF45F302}"/>
              </a:ext>
            </a:extLst>
          </p:cNvPr>
          <p:cNvSpPr>
            <a:spLocks noGrp="1"/>
          </p:cNvSpPr>
          <p:nvPr>
            <p:ph type="title"/>
          </p:nvPr>
        </p:nvSpPr>
        <p:spPr>
          <a:xfrm>
            <a:off x="1163641" y="536311"/>
            <a:ext cx="8596668" cy="1320800"/>
          </a:xfrm>
        </p:spPr>
        <p:txBody>
          <a:bodyPr>
            <a:normAutofit/>
          </a:bodyPr>
          <a:lstStyle/>
          <a:p>
            <a:r>
              <a:rPr lang="en-HK"/>
              <a:t>Glove and </a:t>
            </a:r>
            <a:r>
              <a:rPr lang="en-HK" err="1"/>
              <a:t>Fasttext</a:t>
            </a:r>
            <a:endParaRPr lang="en-HK"/>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E7C0826-D7ED-481C-A21D-913AEBDC9BDF}"/>
              </a:ext>
            </a:extLst>
          </p:cNvPr>
          <p:cNvSpPr>
            <a:spLocks noGrp="1"/>
          </p:cNvSpPr>
          <p:nvPr>
            <p:ph idx="1"/>
          </p:nvPr>
        </p:nvSpPr>
        <p:spPr>
          <a:xfrm>
            <a:off x="840316" y="2739139"/>
            <a:ext cx="9920955" cy="1921346"/>
          </a:xfrm>
        </p:spPr>
        <p:txBody>
          <a:bodyPr vert="horz" lIns="91440" tIns="45720" rIns="91440" bIns="45720" rtlCol="0" anchor="t">
            <a:normAutofit/>
          </a:bodyPr>
          <a:lstStyle/>
          <a:p>
            <a:r>
              <a:rPr lang="en-US">
                <a:ea typeface="+mn-lt"/>
                <a:cs typeface="+mn-lt"/>
              </a:rPr>
              <a:t>Glove is an unsupervised learning algorithm for obtaining vector representations for words.</a:t>
            </a:r>
            <a:endParaRPr lang="en-GB">
              <a:ea typeface="+mn-lt"/>
              <a:cs typeface="+mn-lt"/>
            </a:endParaRPr>
          </a:p>
          <a:p>
            <a:r>
              <a:rPr lang="en-US">
                <a:ea typeface="+mn-lt"/>
                <a:cs typeface="+mn-lt"/>
              </a:rPr>
              <a:t>Common Crawl (840B tokens, 2.2M vocab, cased, 300d vectors)</a:t>
            </a:r>
            <a:endParaRPr lang="en-US"/>
          </a:p>
          <a:p>
            <a:pPr lvl="1">
              <a:buFont typeface="Arial" charset="2"/>
              <a:buChar char="•"/>
            </a:pPr>
            <a:r>
              <a:rPr lang="en-US" sz="2000"/>
              <a:t>Only</a:t>
            </a:r>
            <a:r>
              <a:rPr lang="en-US" sz="2000" b="1"/>
              <a:t> 65% vocab coverage</a:t>
            </a:r>
            <a:r>
              <a:rPr lang="en-US"/>
              <a:t> 😢</a:t>
            </a:r>
          </a:p>
          <a:p>
            <a:pPr lvl="1">
              <a:buFont typeface="Arial" charset="2"/>
              <a:buChar char="•"/>
            </a:pPr>
            <a:r>
              <a:rPr lang="en-US"/>
              <a:t>Can't get word embedding for many of our training data </a:t>
            </a:r>
            <a:r>
              <a:rPr lang="en-US">
                <a:ea typeface="+mn-lt"/>
                <a:cs typeface="+mn-lt"/>
              </a:rPr>
              <a:t>😭</a:t>
            </a:r>
          </a:p>
          <a:p>
            <a:pPr lvl="1">
              <a:buFont typeface="Arial" charset="2"/>
              <a:buChar char="•"/>
            </a:pPr>
            <a:endParaRPr lang="en-US">
              <a:ea typeface="+mn-lt"/>
              <a:cs typeface="+mn-lt"/>
            </a:endParaRPr>
          </a:p>
          <a:p>
            <a:pPr marL="457200" lvl="1" indent="0">
              <a:buNone/>
            </a:pPr>
            <a:endParaRPr lang="en-US">
              <a:ea typeface="+mn-lt"/>
              <a:cs typeface="+mn-lt"/>
            </a:endParaRPr>
          </a:p>
          <a:p>
            <a:endParaRPr lang="en-GB"/>
          </a:p>
        </p:txBody>
      </p:sp>
      <p:sp>
        <p:nvSpPr>
          <p:cNvPr id="3" name="Content Placeholder 8">
            <a:extLst>
              <a:ext uri="{FF2B5EF4-FFF2-40B4-BE49-F238E27FC236}">
                <a16:creationId xmlns:a16="http://schemas.microsoft.com/office/drawing/2014/main" id="{8C5E4F4D-03DA-45F1-8841-C98E4A5430BF}"/>
              </a:ext>
            </a:extLst>
          </p:cNvPr>
          <p:cNvSpPr txBox="1">
            <a:spLocks/>
          </p:cNvSpPr>
          <p:nvPr/>
        </p:nvSpPr>
        <p:spPr>
          <a:xfrm>
            <a:off x="837206" y="4773214"/>
            <a:ext cx="9920955" cy="15481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err="1">
                <a:ea typeface="+mn-lt"/>
                <a:cs typeface="+mn-lt"/>
              </a:rPr>
              <a:t>Fasttext</a:t>
            </a:r>
            <a:r>
              <a:rPr lang="en-GB">
                <a:ea typeface="+mn-lt"/>
                <a:cs typeface="+mn-lt"/>
              </a:rPr>
              <a:t> builds character n-gram vectors as part of model training. </a:t>
            </a:r>
          </a:p>
          <a:p>
            <a:r>
              <a:rPr lang="en-US"/>
              <a:t>If there is out-of-vocabulary word, it can sum up the n-gram vector to produce a vector representing the whole word</a:t>
            </a:r>
          </a:p>
          <a:p>
            <a:pPr lvl="1">
              <a:buFont typeface="Arial" charset="2"/>
              <a:buChar char="•"/>
            </a:pPr>
            <a:r>
              <a:rPr lang="en-US"/>
              <a:t>Able to get word embedding for all our training data </a:t>
            </a:r>
            <a:r>
              <a:rPr lang="en-US">
                <a:ea typeface="+mn-lt"/>
                <a:cs typeface="+mn-lt"/>
              </a:rPr>
              <a:t>👍👍👍</a:t>
            </a:r>
          </a:p>
          <a:p>
            <a:pPr lvl="1">
              <a:buFont typeface="Arial" charset="2"/>
              <a:buChar char="•"/>
            </a:pPr>
            <a:endParaRPr lang="en-US">
              <a:ea typeface="+mn-lt"/>
              <a:cs typeface="+mn-lt"/>
            </a:endParaRPr>
          </a:p>
          <a:p>
            <a:pPr marL="457200" lvl="1" indent="0">
              <a:buFont typeface="Wingdings 3" charset="2"/>
              <a:buNone/>
            </a:pPr>
            <a:endParaRPr lang="en-US">
              <a:ea typeface="+mn-lt"/>
              <a:cs typeface="+mn-lt"/>
            </a:endParaRPr>
          </a:p>
          <a:p>
            <a:endParaRPr lang="en-GB"/>
          </a:p>
        </p:txBody>
      </p:sp>
      <p:sp>
        <p:nvSpPr>
          <p:cNvPr id="4" name="Content Placeholder 8">
            <a:extLst>
              <a:ext uri="{FF2B5EF4-FFF2-40B4-BE49-F238E27FC236}">
                <a16:creationId xmlns:a16="http://schemas.microsoft.com/office/drawing/2014/main" id="{9CA48B61-8D8A-43C2-BFCC-B1DD8D9432D8}"/>
              </a:ext>
            </a:extLst>
          </p:cNvPr>
          <p:cNvSpPr txBox="1">
            <a:spLocks/>
          </p:cNvSpPr>
          <p:nvPr/>
        </p:nvSpPr>
        <p:spPr>
          <a:xfrm>
            <a:off x="837206" y="1608580"/>
            <a:ext cx="9920955" cy="101938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n-lt"/>
                <a:cs typeface="+mn-lt"/>
              </a:rPr>
              <a:t>Both are </a:t>
            </a:r>
            <a:r>
              <a:rPr lang="en-US" sz="2000" b="1">
                <a:ea typeface="+mn-lt"/>
                <a:cs typeface="+mn-lt"/>
              </a:rPr>
              <a:t>static embedding</a:t>
            </a:r>
          </a:p>
          <a:p>
            <a:pPr lvl="1">
              <a:buFont typeface="Arial" charset="2"/>
              <a:buChar char="•"/>
            </a:pPr>
            <a:r>
              <a:rPr lang="en-US">
                <a:ea typeface="+mn-lt"/>
                <a:cs typeface="+mn-lt"/>
              </a:rPr>
              <a:t>Output same embedding for same word every time</a:t>
            </a:r>
          </a:p>
          <a:p>
            <a:pPr marL="457200" lvl="1" indent="0">
              <a:buNone/>
            </a:pPr>
            <a:endParaRPr lang="en-US"/>
          </a:p>
          <a:p>
            <a:endParaRPr lang="en-GB"/>
          </a:p>
        </p:txBody>
      </p:sp>
    </p:spTree>
    <p:extLst>
      <p:ext uri="{BB962C8B-B14F-4D97-AF65-F5344CB8AC3E}">
        <p14:creationId xmlns:p14="http://schemas.microsoft.com/office/powerpoint/2010/main" val="330488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10C2-8DB1-4BA8-A2FB-DE14BD746DA2}"/>
              </a:ext>
            </a:extLst>
          </p:cNvPr>
          <p:cNvSpPr>
            <a:spLocks noGrp="1"/>
          </p:cNvSpPr>
          <p:nvPr>
            <p:ph type="title"/>
          </p:nvPr>
        </p:nvSpPr>
        <p:spPr>
          <a:xfrm>
            <a:off x="420036" y="668977"/>
            <a:ext cx="8596668" cy="1320800"/>
          </a:xfrm>
        </p:spPr>
        <p:txBody>
          <a:bodyPr/>
          <a:lstStyle/>
          <a:p>
            <a:r>
              <a:rPr lang="en-US"/>
              <a:t>BERT</a:t>
            </a:r>
          </a:p>
        </p:txBody>
      </p:sp>
      <p:pic>
        <p:nvPicPr>
          <p:cNvPr id="4" name="Picture 4" descr="Chart&#10;&#10;Description automatically generated">
            <a:extLst>
              <a:ext uri="{FF2B5EF4-FFF2-40B4-BE49-F238E27FC236}">
                <a16:creationId xmlns:a16="http://schemas.microsoft.com/office/drawing/2014/main" id="{42CA0049-3ED1-4F19-9EC2-C846B13B382C}"/>
              </a:ext>
            </a:extLst>
          </p:cNvPr>
          <p:cNvPicPr>
            <a:picLocks noChangeAspect="1"/>
          </p:cNvPicPr>
          <p:nvPr/>
        </p:nvPicPr>
        <p:blipFill>
          <a:blip r:embed="rId3"/>
          <a:stretch>
            <a:fillRect/>
          </a:stretch>
        </p:blipFill>
        <p:spPr>
          <a:xfrm>
            <a:off x="5276460" y="1145159"/>
            <a:ext cx="4259424" cy="4396621"/>
          </a:xfrm>
          <a:prstGeom prst="rect">
            <a:avLst/>
          </a:prstGeom>
        </p:spPr>
      </p:pic>
      <p:sp>
        <p:nvSpPr>
          <p:cNvPr id="5" name="TextBox 4">
            <a:extLst>
              <a:ext uri="{FF2B5EF4-FFF2-40B4-BE49-F238E27FC236}">
                <a16:creationId xmlns:a16="http://schemas.microsoft.com/office/drawing/2014/main" id="{E4A93600-8EA2-416C-B8D2-E90061C56156}"/>
              </a:ext>
            </a:extLst>
          </p:cNvPr>
          <p:cNvSpPr txBox="1"/>
          <p:nvPr/>
        </p:nvSpPr>
        <p:spPr>
          <a:xfrm>
            <a:off x="5564155" y="5548604"/>
            <a:ext cx="46248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https://github.com/jessevig/bertviz</a:t>
            </a:r>
          </a:p>
        </p:txBody>
      </p:sp>
      <p:sp>
        <p:nvSpPr>
          <p:cNvPr id="7" name="Content Placeholder 8">
            <a:extLst>
              <a:ext uri="{FF2B5EF4-FFF2-40B4-BE49-F238E27FC236}">
                <a16:creationId xmlns:a16="http://schemas.microsoft.com/office/drawing/2014/main" id="{AC2FBDC1-42B3-429C-B7F4-23C9824159A3}"/>
              </a:ext>
            </a:extLst>
          </p:cNvPr>
          <p:cNvSpPr txBox="1">
            <a:spLocks/>
          </p:cNvSpPr>
          <p:nvPr/>
        </p:nvSpPr>
        <p:spPr>
          <a:xfrm>
            <a:off x="121859" y="1717437"/>
            <a:ext cx="5706627" cy="440173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n-lt"/>
                <a:cs typeface="+mn-lt"/>
              </a:rPr>
              <a:t>Pre-trained language model that uses bidirectional transformer</a:t>
            </a:r>
          </a:p>
          <a:p>
            <a:endParaRPr lang="en-US">
              <a:ea typeface="+mn-lt"/>
              <a:cs typeface="+mn-lt"/>
            </a:endParaRPr>
          </a:p>
          <a:p>
            <a:r>
              <a:rPr lang="en-US">
                <a:ea typeface="+mn-lt"/>
                <a:cs typeface="+mn-lt"/>
              </a:rPr>
              <a:t>Able to an understand the context of each word in an input sequence</a:t>
            </a:r>
          </a:p>
          <a:p>
            <a:endParaRPr lang="en-US">
              <a:ea typeface="+mn-lt"/>
              <a:cs typeface="+mn-lt"/>
            </a:endParaRPr>
          </a:p>
          <a:p>
            <a:r>
              <a:rPr lang="en-US">
                <a:ea typeface="+mn-lt"/>
                <a:cs typeface="+mn-lt"/>
              </a:rPr>
              <a:t>Generate contextualized word embeddings 👍</a:t>
            </a:r>
          </a:p>
          <a:p>
            <a:endParaRPr lang="en-US"/>
          </a:p>
          <a:p>
            <a:r>
              <a:rPr lang="en-US"/>
              <a:t>From BERT-mini to BERT-medium</a:t>
            </a:r>
          </a:p>
          <a:p>
            <a:pPr lvl="1">
              <a:buFont typeface="Arial" charset="2"/>
              <a:buChar char="•"/>
            </a:pPr>
            <a:r>
              <a:rPr lang="en-US"/>
              <a:t>Result Improved by </a:t>
            </a:r>
            <a:r>
              <a:rPr lang="en-US" sz="1800" b="1"/>
              <a:t>~0.5% </a:t>
            </a:r>
            <a:endParaRPr lang="en-US" sz="1800">
              <a:ea typeface="+mn-lt"/>
              <a:cs typeface="+mn-lt"/>
            </a:endParaRPr>
          </a:p>
          <a:p>
            <a:pPr lvl="1">
              <a:buFont typeface="Arial" charset="2"/>
              <a:buChar char="•"/>
            </a:pPr>
            <a:r>
              <a:rPr lang="en-US" sz="2500" b="1"/>
              <a:t>~5x</a:t>
            </a:r>
            <a:r>
              <a:rPr lang="en-US"/>
              <a:t> training time with same settings</a:t>
            </a:r>
            <a:r>
              <a:rPr lang="en-US">
                <a:ea typeface="+mn-lt"/>
                <a:cs typeface="+mn-lt"/>
              </a:rPr>
              <a:t> 👎</a:t>
            </a:r>
            <a:endParaRPr lang="en-US" b="1">
              <a:ea typeface="+mn-lt"/>
              <a:cs typeface="+mn-lt"/>
            </a:endParaRPr>
          </a:p>
          <a:p>
            <a:pPr>
              <a:buFont typeface="Arial" charset="2"/>
              <a:buChar char="•"/>
            </a:pPr>
            <a:endParaRPr lang="en-US"/>
          </a:p>
        </p:txBody>
      </p:sp>
    </p:spTree>
    <p:extLst>
      <p:ext uri="{BB962C8B-B14F-4D97-AF65-F5344CB8AC3E}">
        <p14:creationId xmlns:p14="http://schemas.microsoft.com/office/powerpoint/2010/main" val="176324891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1EDAD68E-539B-4FDF-B4CA-BB4AAF45F302}"/>
              </a:ext>
            </a:extLst>
          </p:cNvPr>
          <p:cNvSpPr>
            <a:spLocks noGrp="1"/>
          </p:cNvSpPr>
          <p:nvPr>
            <p:ph type="title"/>
          </p:nvPr>
        </p:nvSpPr>
        <p:spPr>
          <a:xfrm>
            <a:off x="1163641" y="536311"/>
            <a:ext cx="8596668" cy="1320800"/>
          </a:xfrm>
        </p:spPr>
        <p:txBody>
          <a:bodyPr>
            <a:normAutofit/>
          </a:bodyPr>
          <a:lstStyle/>
          <a:p>
            <a:r>
              <a:rPr lang="en-HK"/>
              <a:t>Bi-LSTM to CRF layer</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122" name="Picture 2" descr="Figure 1.2: The meaning of outputs of BiLSTM layer">
            <a:extLst>
              <a:ext uri="{FF2B5EF4-FFF2-40B4-BE49-F238E27FC236}">
                <a16:creationId xmlns:a16="http://schemas.microsoft.com/office/drawing/2014/main" id="{C6625FAA-68ED-4179-B9CA-3231D4132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236" y="1599075"/>
            <a:ext cx="5604778" cy="5003799"/>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8E7C0826-D7ED-481C-A21D-913AEBDC9BDF}"/>
              </a:ext>
            </a:extLst>
          </p:cNvPr>
          <p:cNvSpPr>
            <a:spLocks noGrp="1"/>
          </p:cNvSpPr>
          <p:nvPr>
            <p:ph idx="1"/>
          </p:nvPr>
        </p:nvSpPr>
        <p:spPr>
          <a:xfrm>
            <a:off x="949173" y="1837182"/>
            <a:ext cx="4446997" cy="4765692"/>
          </a:xfrm>
        </p:spPr>
        <p:txBody>
          <a:bodyPr/>
          <a:lstStyle/>
          <a:p>
            <a:r>
              <a:rPr lang="en-GB"/>
              <a:t>CRF layer identify the tags of each word in the sentence</a:t>
            </a:r>
          </a:p>
          <a:p>
            <a:endParaRPr lang="en-GB"/>
          </a:p>
          <a:p>
            <a:r>
              <a:rPr lang="en-GB"/>
              <a:t>based on the </a:t>
            </a:r>
            <a:r>
              <a:rPr lang="en-GB" b="1"/>
              <a:t>surrounding context</a:t>
            </a:r>
          </a:p>
          <a:p>
            <a:endParaRPr lang="en-GB"/>
          </a:p>
          <a:p>
            <a:r>
              <a:rPr lang="en-GB"/>
              <a:t>Select the label sequence with the highest prediction score as the best answer</a:t>
            </a:r>
          </a:p>
          <a:p>
            <a:endParaRPr lang="en-GB"/>
          </a:p>
          <a:p>
            <a:r>
              <a:rPr lang="en-GB"/>
              <a:t>Learnable constraints to validate the final predicted label sequence</a:t>
            </a:r>
            <a:endParaRPr lang="en-HK"/>
          </a:p>
        </p:txBody>
      </p:sp>
      <p:sp>
        <p:nvSpPr>
          <p:cNvPr id="16" name="Rectangle 15">
            <a:extLst>
              <a:ext uri="{FF2B5EF4-FFF2-40B4-BE49-F238E27FC236}">
                <a16:creationId xmlns:a16="http://schemas.microsoft.com/office/drawing/2014/main" id="{CF1DB5BD-8E8E-4048-97FF-8260F9F93DDC}"/>
              </a:ext>
            </a:extLst>
          </p:cNvPr>
          <p:cNvSpPr/>
          <p:nvPr/>
        </p:nvSpPr>
        <p:spPr>
          <a:xfrm>
            <a:off x="6769190" y="2075289"/>
            <a:ext cx="4231758" cy="1118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HK" sz="1200">
                <a:solidFill>
                  <a:schemeClr val="tx1"/>
                </a:solidFill>
              </a:rPr>
              <a:t>      O		  ORG 	 	  O	          O		O</a:t>
            </a:r>
          </a:p>
          <a:p>
            <a:r>
              <a:rPr lang="pt-BR" sz="1200">
                <a:solidFill>
                  <a:schemeClr val="tx1"/>
                </a:solidFill>
              </a:rPr>
              <a:t>    </a:t>
            </a:r>
            <a:r>
              <a:rPr lang="pt-BR" sz="1200">
                <a:solidFill>
                  <a:srgbClr val="FF0000"/>
                </a:solidFill>
              </a:rPr>
              <a:t>DATE	  ORG		  O	CORONAVIRUS	O</a:t>
            </a:r>
            <a:endParaRPr lang="en-HK" sz="1200">
              <a:solidFill>
                <a:srgbClr val="FF0000"/>
              </a:solidFill>
            </a:endParaRPr>
          </a:p>
          <a:p>
            <a:r>
              <a:rPr lang="pt-BR" sz="1200">
                <a:solidFill>
                  <a:schemeClr val="tx1"/>
                </a:solidFill>
              </a:rPr>
              <a:t>    DATE 	  CELL 	  O	        </a:t>
            </a:r>
            <a:r>
              <a:rPr lang="en-HK" sz="1200">
                <a:solidFill>
                  <a:schemeClr val="tx1"/>
                </a:solidFill>
              </a:rPr>
              <a:t>ORG	</a:t>
            </a:r>
            <a:r>
              <a:rPr lang="pt-BR" sz="1200">
                <a:solidFill>
                  <a:schemeClr val="tx1"/>
                </a:solidFill>
              </a:rPr>
              <a:t>	O</a:t>
            </a:r>
            <a:endParaRPr lang="en-HK" sz="1200">
              <a:solidFill>
                <a:schemeClr val="tx1"/>
              </a:solidFill>
            </a:endParaRPr>
          </a:p>
          <a:p>
            <a:endParaRPr lang="en-HK"/>
          </a:p>
          <a:p>
            <a:endParaRPr lang="en-HK"/>
          </a:p>
        </p:txBody>
      </p:sp>
      <p:sp>
        <p:nvSpPr>
          <p:cNvPr id="17" name="Rectangle 16">
            <a:extLst>
              <a:ext uri="{FF2B5EF4-FFF2-40B4-BE49-F238E27FC236}">
                <a16:creationId xmlns:a16="http://schemas.microsoft.com/office/drawing/2014/main" id="{F25D4F54-8C75-4016-8332-9254C03C98E8}"/>
              </a:ext>
            </a:extLst>
          </p:cNvPr>
          <p:cNvSpPr/>
          <p:nvPr/>
        </p:nvSpPr>
        <p:spPr>
          <a:xfrm>
            <a:off x="5527780" y="4178595"/>
            <a:ext cx="1241410" cy="1222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a:solidFill>
                  <a:schemeClr val="tx1"/>
                </a:solidFill>
              </a:rPr>
              <a:t>DATE</a:t>
            </a:r>
          </a:p>
          <a:p>
            <a:pPr algn="ctr"/>
            <a:r>
              <a:rPr lang="en-HK" sz="1200">
                <a:solidFill>
                  <a:schemeClr val="tx1"/>
                </a:solidFill>
              </a:rPr>
              <a:t>ORG</a:t>
            </a:r>
          </a:p>
          <a:p>
            <a:pPr algn="ctr"/>
            <a:r>
              <a:rPr lang="en-HK" sz="1200">
                <a:solidFill>
                  <a:schemeClr val="tx1"/>
                </a:solidFill>
              </a:rPr>
              <a:t>CORONAVIRUS</a:t>
            </a:r>
          </a:p>
          <a:p>
            <a:pPr algn="ctr"/>
            <a:r>
              <a:rPr lang="en-HK" sz="1200">
                <a:solidFill>
                  <a:schemeClr val="tx1"/>
                </a:solidFill>
              </a:rPr>
              <a:t>CELL</a:t>
            </a:r>
          </a:p>
          <a:p>
            <a:pPr algn="ctr"/>
            <a:r>
              <a:rPr lang="en-HK" sz="1200">
                <a:solidFill>
                  <a:schemeClr val="tx1"/>
                </a:solidFill>
              </a:rPr>
              <a:t>O</a:t>
            </a:r>
          </a:p>
          <a:p>
            <a:pPr algn="ctr"/>
            <a:endParaRPr lang="en-HK" sz="1200">
              <a:solidFill>
                <a:schemeClr val="tx1"/>
              </a:solidFill>
            </a:endParaRPr>
          </a:p>
        </p:txBody>
      </p:sp>
      <p:sp>
        <p:nvSpPr>
          <p:cNvPr id="18" name="Rectangle 17">
            <a:extLst>
              <a:ext uri="{FF2B5EF4-FFF2-40B4-BE49-F238E27FC236}">
                <a16:creationId xmlns:a16="http://schemas.microsoft.com/office/drawing/2014/main" id="{C9BF3366-8EAB-495C-AFBC-9BF4EC4F60C4}"/>
              </a:ext>
            </a:extLst>
          </p:cNvPr>
          <p:cNvSpPr/>
          <p:nvPr/>
        </p:nvSpPr>
        <p:spPr>
          <a:xfrm>
            <a:off x="6725462" y="1543085"/>
            <a:ext cx="4231758" cy="3313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a:solidFill>
                  <a:schemeClr val="tx1"/>
                </a:solidFill>
              </a:rPr>
              <a:t>   </a:t>
            </a:r>
            <a:r>
              <a:rPr lang="pt-BR" sz="1200">
                <a:solidFill>
                  <a:srgbClr val="FF0000"/>
                </a:solidFill>
              </a:rPr>
              <a:t>DATE	  ORG		  O	CORONAVIRUS	O</a:t>
            </a:r>
            <a:endParaRPr lang="en-HK" sz="1200">
              <a:solidFill>
                <a:srgbClr val="FF0000"/>
              </a:solidFill>
            </a:endParaRPr>
          </a:p>
        </p:txBody>
      </p:sp>
      <p:sp>
        <p:nvSpPr>
          <p:cNvPr id="20" name="Rectangle 19">
            <a:extLst>
              <a:ext uri="{FF2B5EF4-FFF2-40B4-BE49-F238E27FC236}">
                <a16:creationId xmlns:a16="http://schemas.microsoft.com/office/drawing/2014/main" id="{6FA3242A-1B67-432F-A550-921844D221E9}"/>
              </a:ext>
            </a:extLst>
          </p:cNvPr>
          <p:cNvSpPr/>
          <p:nvPr/>
        </p:nvSpPr>
        <p:spPr>
          <a:xfrm>
            <a:off x="6104757" y="1734992"/>
            <a:ext cx="620705" cy="1222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a:solidFill>
                  <a:schemeClr val="tx1"/>
                </a:solidFill>
              </a:rPr>
              <a:t>0.2</a:t>
            </a:r>
          </a:p>
          <a:p>
            <a:pPr algn="ctr"/>
            <a:r>
              <a:rPr lang="en-HK" sz="1200">
                <a:solidFill>
                  <a:srgbClr val="FF0000"/>
                </a:solidFill>
              </a:rPr>
              <a:t>0.9</a:t>
            </a:r>
          </a:p>
          <a:p>
            <a:pPr algn="ctr"/>
            <a:r>
              <a:rPr lang="en-HK" sz="1200">
                <a:solidFill>
                  <a:schemeClr val="tx1"/>
                </a:solidFill>
              </a:rPr>
              <a:t>0.3</a:t>
            </a:r>
          </a:p>
        </p:txBody>
      </p:sp>
    </p:spTree>
    <p:extLst>
      <p:ext uri="{BB962C8B-B14F-4D97-AF65-F5344CB8AC3E}">
        <p14:creationId xmlns:p14="http://schemas.microsoft.com/office/powerpoint/2010/main" val="31633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1EDAD68E-539B-4FDF-B4CA-BB4AAF45F302}"/>
              </a:ext>
            </a:extLst>
          </p:cNvPr>
          <p:cNvSpPr>
            <a:spLocks noGrp="1"/>
          </p:cNvSpPr>
          <p:nvPr>
            <p:ph type="title"/>
          </p:nvPr>
        </p:nvSpPr>
        <p:spPr>
          <a:xfrm>
            <a:off x="774033" y="672726"/>
            <a:ext cx="8596668" cy="1320800"/>
          </a:xfrm>
        </p:spPr>
        <p:txBody>
          <a:bodyPr>
            <a:normAutofit/>
          </a:bodyPr>
          <a:lstStyle/>
          <a:p>
            <a:r>
              <a:rPr lang="en-HK"/>
              <a:t>Training and Validation Results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3DC760C-E5E6-4CE4-87DB-4E88D3FB23FB}"/>
              </a:ext>
            </a:extLst>
          </p:cNvPr>
          <p:cNvSpPr>
            <a:spLocks noGrp="1"/>
          </p:cNvSpPr>
          <p:nvPr>
            <p:ph idx="1"/>
          </p:nvPr>
        </p:nvSpPr>
        <p:spPr>
          <a:xfrm>
            <a:off x="593386" y="1557495"/>
            <a:ext cx="5794888" cy="2940145"/>
          </a:xfrm>
        </p:spPr>
        <p:txBody>
          <a:bodyPr vert="horz" lIns="91440" tIns="45720" rIns="91440" bIns="45720" rtlCol="0" anchor="t">
            <a:normAutofit/>
          </a:bodyPr>
          <a:lstStyle/>
          <a:p>
            <a:r>
              <a:rPr lang="en-GB"/>
              <a:t>BERT - highest validation accuracy </a:t>
            </a:r>
            <a:r>
              <a:rPr lang="en-GB" b="1"/>
              <a:t>(91%)</a:t>
            </a:r>
          </a:p>
          <a:p>
            <a:r>
              <a:rPr lang="en-GB" b="1" err="1"/>
              <a:t>Fasttext</a:t>
            </a:r>
            <a:r>
              <a:rPr lang="en-GB" b="1"/>
              <a:t> does not overfit </a:t>
            </a:r>
            <a:r>
              <a:rPr lang="en-GB"/>
              <a:t>the training data</a:t>
            </a:r>
          </a:p>
          <a:p>
            <a:r>
              <a:rPr lang="en-GB" b="1"/>
              <a:t>RNN - fastest rate of convergence</a:t>
            </a:r>
          </a:p>
          <a:p>
            <a:pPr marL="1028700" lvl="1">
              <a:buFont typeface="Arial" charset="2"/>
              <a:buChar char="•"/>
            </a:pPr>
            <a:r>
              <a:rPr lang="en-GB"/>
              <a:t>highest accuracy level with </a:t>
            </a:r>
            <a:r>
              <a:rPr lang="en-GB" b="1"/>
              <a:t>3 epochs</a:t>
            </a:r>
          </a:p>
          <a:p>
            <a:r>
              <a:rPr lang="en-GB"/>
              <a:t>BERT and </a:t>
            </a:r>
            <a:r>
              <a:rPr lang="en-GB" err="1"/>
              <a:t>Fasttext</a:t>
            </a:r>
            <a:r>
              <a:rPr lang="en-GB"/>
              <a:t> need 7 or more epochs</a:t>
            </a:r>
            <a:endParaRPr lang="en-HK"/>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image8.png">
            <a:extLst>
              <a:ext uri="{FF2B5EF4-FFF2-40B4-BE49-F238E27FC236}">
                <a16:creationId xmlns:a16="http://schemas.microsoft.com/office/drawing/2014/main" id="{24CF5F25-83AC-4C9C-BD81-4F7D3CEAA693}"/>
              </a:ext>
            </a:extLst>
          </p:cNvPr>
          <p:cNvPicPr/>
          <p:nvPr/>
        </p:nvPicPr>
        <p:blipFill>
          <a:blip r:embed="rId3"/>
          <a:srcRect/>
          <a:stretch>
            <a:fillRect/>
          </a:stretch>
        </p:blipFill>
        <p:spPr>
          <a:xfrm>
            <a:off x="7157052" y="80386"/>
            <a:ext cx="4988533" cy="2360360"/>
          </a:xfrm>
          <a:prstGeom prst="rect">
            <a:avLst/>
          </a:prstGeom>
          <a:ln/>
        </p:spPr>
      </p:pic>
      <p:pic>
        <p:nvPicPr>
          <p:cNvPr id="9" name="image3.png">
            <a:extLst>
              <a:ext uri="{FF2B5EF4-FFF2-40B4-BE49-F238E27FC236}">
                <a16:creationId xmlns:a16="http://schemas.microsoft.com/office/drawing/2014/main" id="{5437ECDC-ED0E-4C06-BFD7-1785399E65C3}"/>
              </a:ext>
            </a:extLst>
          </p:cNvPr>
          <p:cNvPicPr/>
          <p:nvPr/>
        </p:nvPicPr>
        <p:blipFill>
          <a:blip r:embed="rId4"/>
          <a:srcRect/>
          <a:stretch>
            <a:fillRect/>
          </a:stretch>
        </p:blipFill>
        <p:spPr>
          <a:xfrm>
            <a:off x="7138249" y="2289013"/>
            <a:ext cx="5053751" cy="2360360"/>
          </a:xfrm>
          <a:prstGeom prst="rect">
            <a:avLst/>
          </a:prstGeom>
          <a:ln/>
        </p:spPr>
      </p:pic>
      <p:pic>
        <p:nvPicPr>
          <p:cNvPr id="11" name="image6.png">
            <a:extLst>
              <a:ext uri="{FF2B5EF4-FFF2-40B4-BE49-F238E27FC236}">
                <a16:creationId xmlns:a16="http://schemas.microsoft.com/office/drawing/2014/main" id="{CD97DFF3-64D0-48F7-AA94-DF83F7597654}"/>
              </a:ext>
            </a:extLst>
          </p:cNvPr>
          <p:cNvPicPr/>
          <p:nvPr/>
        </p:nvPicPr>
        <p:blipFill>
          <a:blip r:embed="rId5"/>
          <a:srcRect/>
          <a:stretch>
            <a:fillRect/>
          </a:stretch>
        </p:blipFill>
        <p:spPr>
          <a:xfrm>
            <a:off x="7165860" y="4497640"/>
            <a:ext cx="4988533" cy="2360360"/>
          </a:xfrm>
          <a:prstGeom prst="rect">
            <a:avLst/>
          </a:prstGeom>
          <a:ln/>
        </p:spPr>
      </p:pic>
      <p:pic>
        <p:nvPicPr>
          <p:cNvPr id="13" name="image1.png">
            <a:extLst>
              <a:ext uri="{FF2B5EF4-FFF2-40B4-BE49-F238E27FC236}">
                <a16:creationId xmlns:a16="http://schemas.microsoft.com/office/drawing/2014/main" id="{C4A0918F-B3E6-4587-9483-CC4F1F8C1249}"/>
              </a:ext>
            </a:extLst>
          </p:cNvPr>
          <p:cNvPicPr/>
          <p:nvPr/>
        </p:nvPicPr>
        <p:blipFill>
          <a:blip r:embed="rId6"/>
          <a:srcRect/>
          <a:stretch>
            <a:fillRect/>
          </a:stretch>
        </p:blipFill>
        <p:spPr>
          <a:xfrm>
            <a:off x="1031797" y="4310203"/>
            <a:ext cx="5356477" cy="2414760"/>
          </a:xfrm>
          <a:prstGeom prst="rect">
            <a:avLst/>
          </a:prstGeom>
          <a:ln/>
        </p:spPr>
      </p:pic>
    </p:spTree>
    <p:extLst>
      <p:ext uri="{BB962C8B-B14F-4D97-AF65-F5344CB8AC3E}">
        <p14:creationId xmlns:p14="http://schemas.microsoft.com/office/powerpoint/2010/main" val="87495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1EDAD68E-539B-4FDF-B4CA-BB4AAF45F302}"/>
              </a:ext>
            </a:extLst>
          </p:cNvPr>
          <p:cNvSpPr>
            <a:spLocks noGrp="1"/>
          </p:cNvSpPr>
          <p:nvPr>
            <p:ph type="title"/>
          </p:nvPr>
        </p:nvSpPr>
        <p:spPr>
          <a:xfrm>
            <a:off x="1315549" y="639999"/>
            <a:ext cx="8596668" cy="1320800"/>
          </a:xfrm>
        </p:spPr>
        <p:txBody>
          <a:bodyPr>
            <a:normAutofit/>
          </a:bodyPr>
          <a:lstStyle/>
          <a:p>
            <a:r>
              <a:rPr lang="en-HK"/>
              <a:t>BERT Hyperparameter Tuning </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3DC760C-E5E6-4CE4-87DB-4E88D3FB23FB}"/>
              </a:ext>
            </a:extLst>
          </p:cNvPr>
          <p:cNvSpPr>
            <a:spLocks noGrp="1"/>
          </p:cNvSpPr>
          <p:nvPr>
            <p:ph idx="1"/>
          </p:nvPr>
        </p:nvSpPr>
        <p:spPr>
          <a:xfrm>
            <a:off x="1187911" y="1642064"/>
            <a:ext cx="4597086" cy="3618598"/>
          </a:xfrm>
        </p:spPr>
        <p:txBody>
          <a:bodyPr>
            <a:normAutofit/>
          </a:bodyPr>
          <a:lstStyle/>
          <a:p>
            <a:r>
              <a:rPr lang="en-HK"/>
              <a:t>Learning rate- [0.00075, </a:t>
            </a:r>
            <a:r>
              <a:rPr lang="en-HK">
                <a:solidFill>
                  <a:srgbClr val="FF0000"/>
                </a:solidFill>
              </a:rPr>
              <a:t>0.0003</a:t>
            </a:r>
            <a:r>
              <a:rPr lang="en-HK"/>
              <a:t>, 0.001]</a:t>
            </a:r>
          </a:p>
          <a:p>
            <a:r>
              <a:rPr lang="en-HK"/>
              <a:t>Number of epochs- [</a:t>
            </a:r>
            <a:r>
              <a:rPr lang="en-HK">
                <a:solidFill>
                  <a:srgbClr val="FF0000"/>
                </a:solidFill>
              </a:rPr>
              <a:t>20</a:t>
            </a:r>
            <a:r>
              <a:rPr lang="en-HK"/>
              <a:t>, 30, 40] &amp; Dropout rate - [0.2, </a:t>
            </a:r>
            <a:r>
              <a:rPr lang="en-HK">
                <a:solidFill>
                  <a:srgbClr val="FF0000"/>
                </a:solidFill>
              </a:rPr>
              <a:t>0.5</a:t>
            </a:r>
            <a:r>
              <a:rPr lang="en-HK"/>
              <a:t>, 0.7] </a:t>
            </a:r>
          </a:p>
          <a:p>
            <a:pPr lvl="1"/>
            <a:r>
              <a:rPr lang="en-HK" b="1"/>
              <a:t>similar accuracy</a:t>
            </a:r>
          </a:p>
          <a:p>
            <a:pPr marL="0" indent="0">
              <a:buNone/>
            </a:pPr>
            <a:endParaRPr lang="en-HK"/>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a:extLst>
              <a:ext uri="{FF2B5EF4-FFF2-40B4-BE49-F238E27FC236}">
                <a16:creationId xmlns:a16="http://schemas.microsoft.com/office/drawing/2014/main" id="{A3481A19-9225-47AC-957A-267723009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523" y="4607318"/>
            <a:ext cx="5610644" cy="23609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4470461-6FD9-4461-B09E-CB90381C7F0F}"/>
              </a:ext>
            </a:extLst>
          </p:cNvPr>
          <p:cNvPicPr>
            <a:picLocks noChangeAspect="1"/>
          </p:cNvPicPr>
          <p:nvPr/>
        </p:nvPicPr>
        <p:blipFill rotWithShape="1">
          <a:blip r:embed="rId4"/>
          <a:srcRect l="1784" t="1489" r="5350" b="2123"/>
          <a:stretch/>
        </p:blipFill>
        <p:spPr>
          <a:xfrm>
            <a:off x="6800867" y="1721190"/>
            <a:ext cx="5400110" cy="2468140"/>
          </a:xfrm>
          <a:prstGeom prst="rect">
            <a:avLst/>
          </a:prstGeom>
        </p:spPr>
      </p:pic>
      <p:pic>
        <p:nvPicPr>
          <p:cNvPr id="5" name="Picture 4">
            <a:extLst>
              <a:ext uri="{FF2B5EF4-FFF2-40B4-BE49-F238E27FC236}">
                <a16:creationId xmlns:a16="http://schemas.microsoft.com/office/drawing/2014/main" id="{588138A2-A42C-4F21-B4FB-997F2E561D93}"/>
              </a:ext>
            </a:extLst>
          </p:cNvPr>
          <p:cNvPicPr>
            <a:picLocks noChangeAspect="1"/>
          </p:cNvPicPr>
          <p:nvPr/>
        </p:nvPicPr>
        <p:blipFill>
          <a:blip r:embed="rId5"/>
          <a:stretch>
            <a:fillRect/>
          </a:stretch>
        </p:blipFill>
        <p:spPr>
          <a:xfrm>
            <a:off x="1361487" y="3880861"/>
            <a:ext cx="5265805" cy="2485336"/>
          </a:xfrm>
          <a:prstGeom prst="rect">
            <a:avLst/>
          </a:prstGeom>
        </p:spPr>
      </p:pic>
      <p:sp>
        <p:nvSpPr>
          <p:cNvPr id="6" name="TextBox 5">
            <a:extLst>
              <a:ext uri="{FF2B5EF4-FFF2-40B4-BE49-F238E27FC236}">
                <a16:creationId xmlns:a16="http://schemas.microsoft.com/office/drawing/2014/main" id="{6145889B-B3C6-499D-B610-A4BA7B384319}"/>
              </a:ext>
            </a:extLst>
          </p:cNvPr>
          <p:cNvSpPr txBox="1"/>
          <p:nvPr/>
        </p:nvSpPr>
        <p:spPr>
          <a:xfrm>
            <a:off x="8270582" y="4278519"/>
            <a:ext cx="3181610" cy="307777"/>
          </a:xfrm>
          <a:prstGeom prst="rect">
            <a:avLst/>
          </a:prstGeom>
          <a:noFill/>
        </p:spPr>
        <p:txBody>
          <a:bodyPr wrap="square" rtlCol="0">
            <a:spAutoFit/>
          </a:bodyPr>
          <a:lstStyle/>
          <a:p>
            <a:r>
              <a:rPr lang="en-HK" sz="1400"/>
              <a:t>BERT – </a:t>
            </a:r>
            <a:r>
              <a:rPr lang="en-HK" sz="1400" err="1"/>
              <a:t>learning_rate</a:t>
            </a:r>
            <a:r>
              <a:rPr lang="en-HK" sz="1400"/>
              <a:t>=0.001</a:t>
            </a:r>
          </a:p>
        </p:txBody>
      </p:sp>
      <p:sp>
        <p:nvSpPr>
          <p:cNvPr id="7" name="Arrow: Up 6">
            <a:extLst>
              <a:ext uri="{FF2B5EF4-FFF2-40B4-BE49-F238E27FC236}">
                <a16:creationId xmlns:a16="http://schemas.microsoft.com/office/drawing/2014/main" id="{FABDC5BC-362D-423E-8CCD-369D4D233933}"/>
              </a:ext>
            </a:extLst>
          </p:cNvPr>
          <p:cNvSpPr/>
          <p:nvPr/>
        </p:nvSpPr>
        <p:spPr>
          <a:xfrm rot="2772754">
            <a:off x="1186940" y="5842588"/>
            <a:ext cx="257215" cy="57606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AF85DF25-B8F3-4BE1-9677-A81D3D795394}"/>
              </a:ext>
            </a:extLst>
          </p:cNvPr>
          <p:cNvSpPr txBox="1"/>
          <p:nvPr/>
        </p:nvSpPr>
        <p:spPr>
          <a:xfrm>
            <a:off x="149528" y="6306153"/>
            <a:ext cx="2036608" cy="369332"/>
          </a:xfrm>
          <a:prstGeom prst="rect">
            <a:avLst/>
          </a:prstGeom>
          <a:noFill/>
        </p:spPr>
        <p:txBody>
          <a:bodyPr wrap="square" rtlCol="0">
            <a:spAutoFit/>
          </a:bodyPr>
          <a:lstStyle/>
          <a:p>
            <a:r>
              <a:rPr lang="en-HK">
                <a:solidFill>
                  <a:srgbClr val="FF0000"/>
                </a:solidFill>
              </a:rPr>
              <a:t>best learning rate</a:t>
            </a:r>
          </a:p>
        </p:txBody>
      </p:sp>
    </p:spTree>
    <p:extLst>
      <p:ext uri="{BB962C8B-B14F-4D97-AF65-F5344CB8AC3E}">
        <p14:creationId xmlns:p14="http://schemas.microsoft.com/office/powerpoint/2010/main" val="355018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20250-525B-44A8-9992-EC0B0FF47979}"/>
              </a:ext>
            </a:extLst>
          </p:cNvPr>
          <p:cNvSpPr>
            <a:spLocks noGrp="1"/>
          </p:cNvSpPr>
          <p:nvPr>
            <p:ph type="title"/>
          </p:nvPr>
        </p:nvSpPr>
        <p:spPr>
          <a:xfrm>
            <a:off x="1286933" y="263236"/>
            <a:ext cx="10197494" cy="1099457"/>
          </a:xfrm>
        </p:spPr>
        <p:txBody>
          <a:bodyPr>
            <a:normAutofit/>
          </a:bodyPr>
          <a:lstStyle/>
          <a:p>
            <a:r>
              <a:rPr lang="en-HK"/>
              <a:t>Result evaluation</a:t>
            </a:r>
          </a:p>
        </p:txBody>
      </p:sp>
      <p:sp>
        <p:nvSpPr>
          <p:cNvPr id="15"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9ADBE65B-B29E-4599-AE6C-9C7C1131F6DA}"/>
              </a:ext>
            </a:extLst>
          </p:cNvPr>
          <p:cNvGraphicFramePr>
            <a:graphicFrameLocks noGrp="1"/>
          </p:cNvGraphicFramePr>
          <p:nvPr>
            <p:ph idx="1"/>
            <p:extLst>
              <p:ext uri="{D42A27DB-BD31-4B8C-83A1-F6EECF244321}">
                <p14:modId xmlns:p14="http://schemas.microsoft.com/office/powerpoint/2010/main" val="826702978"/>
              </p:ext>
            </p:extLst>
          </p:nvPr>
        </p:nvGraphicFramePr>
        <p:xfrm>
          <a:off x="1436116" y="1067318"/>
          <a:ext cx="9542083" cy="2123083"/>
        </p:xfrm>
        <a:graphic>
          <a:graphicData uri="http://schemas.openxmlformats.org/drawingml/2006/table">
            <a:tbl>
              <a:tblPr firstRow="1" bandRow="1">
                <a:tableStyleId>{3B4B98B0-60AC-42C2-AFA5-B58CD77FA1E5}</a:tableStyleId>
              </a:tblPr>
              <a:tblGrid>
                <a:gridCol w="1130217">
                  <a:extLst>
                    <a:ext uri="{9D8B030D-6E8A-4147-A177-3AD203B41FA5}">
                      <a16:colId xmlns:a16="http://schemas.microsoft.com/office/drawing/2014/main" val="3940603943"/>
                    </a:ext>
                  </a:extLst>
                </a:gridCol>
                <a:gridCol w="1267454">
                  <a:extLst>
                    <a:ext uri="{9D8B030D-6E8A-4147-A177-3AD203B41FA5}">
                      <a16:colId xmlns:a16="http://schemas.microsoft.com/office/drawing/2014/main" val="891996484"/>
                    </a:ext>
                  </a:extLst>
                </a:gridCol>
                <a:gridCol w="1005181">
                  <a:extLst>
                    <a:ext uri="{9D8B030D-6E8A-4147-A177-3AD203B41FA5}">
                      <a16:colId xmlns:a16="http://schemas.microsoft.com/office/drawing/2014/main" val="4199913438"/>
                    </a:ext>
                  </a:extLst>
                </a:gridCol>
                <a:gridCol w="1005181">
                  <a:extLst>
                    <a:ext uri="{9D8B030D-6E8A-4147-A177-3AD203B41FA5}">
                      <a16:colId xmlns:a16="http://schemas.microsoft.com/office/drawing/2014/main" val="4129900561"/>
                    </a:ext>
                  </a:extLst>
                </a:gridCol>
                <a:gridCol w="1291852">
                  <a:extLst>
                    <a:ext uri="{9D8B030D-6E8A-4147-A177-3AD203B41FA5}">
                      <a16:colId xmlns:a16="http://schemas.microsoft.com/office/drawing/2014/main" val="2632891388"/>
                    </a:ext>
                  </a:extLst>
                </a:gridCol>
                <a:gridCol w="1291852">
                  <a:extLst>
                    <a:ext uri="{9D8B030D-6E8A-4147-A177-3AD203B41FA5}">
                      <a16:colId xmlns:a16="http://schemas.microsoft.com/office/drawing/2014/main" val="3469780269"/>
                    </a:ext>
                  </a:extLst>
                </a:gridCol>
                <a:gridCol w="1291852">
                  <a:extLst>
                    <a:ext uri="{9D8B030D-6E8A-4147-A177-3AD203B41FA5}">
                      <a16:colId xmlns:a16="http://schemas.microsoft.com/office/drawing/2014/main" val="3641612611"/>
                    </a:ext>
                  </a:extLst>
                </a:gridCol>
                <a:gridCol w="1258494">
                  <a:extLst>
                    <a:ext uri="{9D8B030D-6E8A-4147-A177-3AD203B41FA5}">
                      <a16:colId xmlns:a16="http://schemas.microsoft.com/office/drawing/2014/main" val="1900694771"/>
                    </a:ext>
                  </a:extLst>
                </a:gridCol>
              </a:tblGrid>
              <a:tr h="783286">
                <a:tc>
                  <a:txBody>
                    <a:bodyPr/>
                    <a:lstStyle/>
                    <a:p>
                      <a:pPr algn="ctr">
                        <a:lnSpc>
                          <a:spcPct val="115000"/>
                        </a:lnSpc>
                      </a:pP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Macro</a:t>
                      </a:r>
                      <a:endParaRPr lang="en-HK" sz="2300">
                        <a:effectLst/>
                      </a:endParaRPr>
                    </a:p>
                    <a:p>
                      <a:pPr algn="ctr">
                        <a:lnSpc>
                          <a:spcPct val="115000"/>
                        </a:lnSpc>
                      </a:pPr>
                      <a:r>
                        <a:rPr lang="en-GB" sz="1900">
                          <a:effectLst/>
                        </a:rPr>
                        <a:t>Precision</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Macro</a:t>
                      </a:r>
                      <a:endParaRPr lang="en-HK" sz="2300">
                        <a:effectLst/>
                      </a:endParaRPr>
                    </a:p>
                    <a:p>
                      <a:pPr algn="ctr">
                        <a:lnSpc>
                          <a:spcPct val="115000"/>
                        </a:lnSpc>
                      </a:pPr>
                      <a:r>
                        <a:rPr lang="en-GB" sz="1900">
                          <a:effectLst/>
                        </a:rPr>
                        <a:t>Recall</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Macro</a:t>
                      </a:r>
                      <a:endParaRPr lang="en-HK" sz="2300">
                        <a:effectLst/>
                      </a:endParaRPr>
                    </a:p>
                    <a:p>
                      <a:pPr algn="ctr">
                        <a:lnSpc>
                          <a:spcPct val="115000"/>
                        </a:lnSpc>
                      </a:pPr>
                      <a:r>
                        <a:rPr lang="en-GB" sz="1900">
                          <a:effectLst/>
                        </a:rPr>
                        <a:t>F1</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Weighted</a:t>
                      </a:r>
                      <a:endParaRPr lang="en-HK" sz="2300">
                        <a:effectLst/>
                      </a:endParaRPr>
                    </a:p>
                    <a:p>
                      <a:pPr algn="ctr">
                        <a:lnSpc>
                          <a:spcPct val="115000"/>
                        </a:lnSpc>
                      </a:pPr>
                      <a:r>
                        <a:rPr lang="en-GB" sz="1900">
                          <a:effectLst/>
                        </a:rPr>
                        <a:t>Precision</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Weighted</a:t>
                      </a:r>
                      <a:endParaRPr lang="en-HK" sz="2300">
                        <a:effectLst/>
                      </a:endParaRPr>
                    </a:p>
                    <a:p>
                      <a:pPr algn="ctr">
                        <a:lnSpc>
                          <a:spcPct val="115000"/>
                        </a:lnSpc>
                      </a:pPr>
                      <a:r>
                        <a:rPr lang="en-GB" sz="1900">
                          <a:effectLst/>
                        </a:rPr>
                        <a:t>Recall</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Weighted</a:t>
                      </a:r>
                      <a:endParaRPr lang="en-HK" sz="2300">
                        <a:effectLst/>
                      </a:endParaRPr>
                    </a:p>
                    <a:p>
                      <a:pPr algn="ctr">
                        <a:lnSpc>
                          <a:spcPct val="115000"/>
                        </a:lnSpc>
                      </a:pPr>
                      <a:r>
                        <a:rPr lang="en-GB" sz="1900">
                          <a:effectLst/>
                        </a:rPr>
                        <a:t>F1</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Validation</a:t>
                      </a:r>
                      <a:endParaRPr lang="en-HK" sz="2300">
                        <a:effectLst/>
                      </a:endParaRPr>
                    </a:p>
                    <a:p>
                      <a:pPr algn="ctr">
                        <a:lnSpc>
                          <a:spcPct val="115000"/>
                        </a:lnSpc>
                      </a:pPr>
                      <a:r>
                        <a:rPr lang="en-GB" sz="1900">
                          <a:effectLst/>
                        </a:rPr>
                        <a:t> Accuracy</a:t>
                      </a:r>
                      <a:endParaRPr lang="en-HK" sz="2300">
                        <a:effectLst/>
                        <a:latin typeface="Arial" panose="020B0604020202020204" pitchFamily="34" charset="0"/>
                        <a:ea typeface="Arial" panose="020B0604020202020204" pitchFamily="34" charset="0"/>
                      </a:endParaRPr>
                    </a:p>
                  </a:txBody>
                  <a:tcPr marL="34157" marR="34157" marT="34157" marB="34157"/>
                </a:tc>
                <a:extLst>
                  <a:ext uri="{0D108BD9-81ED-4DB2-BD59-A6C34878D82A}">
                    <a16:rowId xmlns:a16="http://schemas.microsoft.com/office/drawing/2014/main" val="991604025"/>
                  </a:ext>
                </a:extLst>
              </a:tr>
              <a:tr h="446599">
                <a:tc>
                  <a:txBody>
                    <a:bodyPr/>
                    <a:lstStyle/>
                    <a:p>
                      <a:pPr algn="ctr">
                        <a:lnSpc>
                          <a:spcPct val="115000"/>
                        </a:lnSpc>
                      </a:pPr>
                      <a:r>
                        <a:rPr lang="en-GB" sz="1900">
                          <a:effectLst/>
                        </a:rPr>
                        <a:t>BERT</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0.7421</a:t>
                      </a:r>
                      <a:endParaRPr lang="en-HK" sz="2300" b="0">
                        <a:effectLst/>
                        <a:latin typeface="Arial"/>
                        <a:ea typeface="Arial" panose="020B0604020202020204" pitchFamily="34" charset="0"/>
                      </a:endParaRPr>
                    </a:p>
                  </a:txBody>
                  <a:tcPr marL="34157" marR="34157" marT="34157" marB="34157"/>
                </a:tc>
                <a:tc>
                  <a:txBody>
                    <a:bodyPr/>
                    <a:lstStyle/>
                    <a:p>
                      <a:pPr algn="ctr">
                        <a:lnSpc>
                          <a:spcPct val="115000"/>
                        </a:lnSpc>
                      </a:pPr>
                      <a:r>
                        <a:rPr lang="en-GB" sz="1900">
                          <a:effectLst/>
                        </a:rPr>
                        <a:t>0.6908</a:t>
                      </a:r>
                      <a:endParaRPr lang="en-HK" sz="2300" b="0">
                        <a:effectLst/>
                        <a:latin typeface="Arial"/>
                        <a:ea typeface="Arial" panose="020B0604020202020204" pitchFamily="34" charset="0"/>
                      </a:endParaRPr>
                    </a:p>
                  </a:txBody>
                  <a:tcPr marL="34157" marR="34157" marT="34157" marB="34157"/>
                </a:tc>
                <a:tc>
                  <a:txBody>
                    <a:bodyPr/>
                    <a:lstStyle/>
                    <a:p>
                      <a:pPr algn="ctr">
                        <a:lnSpc>
                          <a:spcPct val="115000"/>
                        </a:lnSpc>
                      </a:pPr>
                      <a:r>
                        <a:rPr lang="en-GB" sz="1900">
                          <a:effectLst/>
                        </a:rPr>
                        <a:t>0.7155</a:t>
                      </a:r>
                      <a:endParaRPr lang="en-HK" sz="2300" b="0">
                        <a:effectLst/>
                        <a:latin typeface="Arial"/>
                        <a:ea typeface="Arial" panose="020B0604020202020204" pitchFamily="34" charset="0"/>
                      </a:endParaRPr>
                    </a:p>
                  </a:txBody>
                  <a:tcPr marL="34157" marR="34157" marT="34157" marB="34157"/>
                </a:tc>
                <a:tc>
                  <a:txBody>
                    <a:bodyPr/>
                    <a:lstStyle/>
                    <a:p>
                      <a:pPr algn="ctr">
                        <a:lnSpc>
                          <a:spcPct val="115000"/>
                        </a:lnSpc>
                      </a:pPr>
                      <a:r>
                        <a:rPr lang="en-GB" sz="1900">
                          <a:effectLst/>
                        </a:rPr>
                        <a:t>0.9084</a:t>
                      </a:r>
                      <a:endParaRPr lang="en-HK" sz="2300" b="0">
                        <a:effectLst/>
                        <a:latin typeface="Arial"/>
                        <a:ea typeface="Arial" panose="020B0604020202020204" pitchFamily="34" charset="0"/>
                      </a:endParaRPr>
                    </a:p>
                  </a:txBody>
                  <a:tcPr marL="34157" marR="34157" marT="34157" marB="34157"/>
                </a:tc>
                <a:tc>
                  <a:txBody>
                    <a:bodyPr/>
                    <a:lstStyle/>
                    <a:p>
                      <a:pPr algn="ctr">
                        <a:lnSpc>
                          <a:spcPct val="115000"/>
                        </a:lnSpc>
                      </a:pPr>
                      <a:r>
                        <a:rPr lang="en-GB" sz="1900">
                          <a:effectLst/>
                        </a:rPr>
                        <a:t>0.9108</a:t>
                      </a:r>
                      <a:endParaRPr lang="en-HK" sz="2300" b="0">
                        <a:effectLst/>
                        <a:latin typeface="Arial"/>
                        <a:ea typeface="Arial" panose="020B0604020202020204" pitchFamily="34" charset="0"/>
                      </a:endParaRPr>
                    </a:p>
                  </a:txBody>
                  <a:tcPr marL="34157" marR="34157" marT="34157" marB="34157"/>
                </a:tc>
                <a:tc>
                  <a:txBody>
                    <a:bodyPr/>
                    <a:lstStyle/>
                    <a:p>
                      <a:pPr algn="ctr">
                        <a:lnSpc>
                          <a:spcPct val="115000"/>
                        </a:lnSpc>
                      </a:pPr>
                      <a:r>
                        <a:rPr lang="en-GB" sz="1900">
                          <a:effectLst/>
                        </a:rPr>
                        <a:t>0.9096</a:t>
                      </a:r>
                      <a:endParaRPr lang="en-HK" sz="2300" b="0">
                        <a:effectLst/>
                        <a:latin typeface="Arial"/>
                        <a:ea typeface="Arial" panose="020B0604020202020204" pitchFamily="34" charset="0"/>
                      </a:endParaRPr>
                    </a:p>
                  </a:txBody>
                  <a:tcPr marL="34157" marR="34157" marT="34157" marB="34157"/>
                </a:tc>
                <a:tc>
                  <a:txBody>
                    <a:bodyPr/>
                    <a:lstStyle/>
                    <a:p>
                      <a:pPr algn="ctr">
                        <a:lnSpc>
                          <a:spcPct val="115000"/>
                        </a:lnSpc>
                      </a:pPr>
                      <a:r>
                        <a:rPr lang="en-GB" sz="1900">
                          <a:effectLst/>
                          <a:highlight>
                            <a:srgbClr val="FFFF00"/>
                          </a:highlight>
                        </a:rPr>
                        <a:t>0.9108</a:t>
                      </a:r>
                      <a:endParaRPr lang="en-HK" sz="2300">
                        <a:effectLst/>
                        <a:highlight>
                          <a:srgbClr val="FFFF00"/>
                        </a:highlight>
                        <a:latin typeface="Arial" panose="020B0604020202020204" pitchFamily="34" charset="0"/>
                        <a:ea typeface="Arial" panose="020B0604020202020204" pitchFamily="34" charset="0"/>
                      </a:endParaRPr>
                    </a:p>
                  </a:txBody>
                  <a:tcPr marL="34157" marR="34157" marT="34157" marB="34157"/>
                </a:tc>
                <a:extLst>
                  <a:ext uri="{0D108BD9-81ED-4DB2-BD59-A6C34878D82A}">
                    <a16:rowId xmlns:a16="http://schemas.microsoft.com/office/drawing/2014/main" val="3119616218"/>
                  </a:ext>
                </a:extLst>
              </a:tr>
              <a:tr h="446599">
                <a:tc>
                  <a:txBody>
                    <a:bodyPr/>
                    <a:lstStyle/>
                    <a:p>
                      <a:pPr algn="ctr">
                        <a:lnSpc>
                          <a:spcPct val="115000"/>
                        </a:lnSpc>
                      </a:pPr>
                      <a:r>
                        <a:rPr lang="en-GB" sz="1900">
                          <a:effectLst/>
                        </a:rPr>
                        <a:t>RNN</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0.7110</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0.6859</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0.6982</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0.8993</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0.9011</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0.9002</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0.9011</a:t>
                      </a:r>
                      <a:endParaRPr lang="en-HK" sz="2300">
                        <a:effectLst/>
                        <a:latin typeface="Arial" panose="020B0604020202020204" pitchFamily="34" charset="0"/>
                        <a:ea typeface="Arial" panose="020B0604020202020204" pitchFamily="34" charset="0"/>
                      </a:endParaRPr>
                    </a:p>
                  </a:txBody>
                  <a:tcPr marL="34157" marR="34157" marT="34157" marB="34157"/>
                </a:tc>
                <a:extLst>
                  <a:ext uri="{0D108BD9-81ED-4DB2-BD59-A6C34878D82A}">
                    <a16:rowId xmlns:a16="http://schemas.microsoft.com/office/drawing/2014/main" val="864507221"/>
                  </a:ext>
                </a:extLst>
              </a:tr>
              <a:tr h="446599">
                <a:tc>
                  <a:txBody>
                    <a:bodyPr/>
                    <a:lstStyle/>
                    <a:p>
                      <a:pPr algn="ctr">
                        <a:lnSpc>
                          <a:spcPct val="115000"/>
                        </a:lnSpc>
                      </a:pPr>
                      <a:r>
                        <a:rPr lang="en-GB" sz="1900">
                          <a:effectLst/>
                        </a:rPr>
                        <a:t>Fasttext</a:t>
                      </a:r>
                      <a:endParaRPr lang="en-HK" sz="2300" err="1">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0.6063</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0.4654</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0.5266</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0.8461</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0.8546</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0.8503</a:t>
                      </a:r>
                      <a:endParaRPr lang="en-HK" sz="2300">
                        <a:effectLst/>
                        <a:latin typeface="Arial" panose="020B0604020202020204" pitchFamily="34" charset="0"/>
                        <a:ea typeface="Arial" panose="020B0604020202020204" pitchFamily="34" charset="0"/>
                      </a:endParaRPr>
                    </a:p>
                  </a:txBody>
                  <a:tcPr marL="34157" marR="34157" marT="34157" marB="34157"/>
                </a:tc>
                <a:tc>
                  <a:txBody>
                    <a:bodyPr/>
                    <a:lstStyle/>
                    <a:p>
                      <a:pPr algn="ctr">
                        <a:lnSpc>
                          <a:spcPct val="115000"/>
                        </a:lnSpc>
                      </a:pPr>
                      <a:r>
                        <a:rPr lang="en-GB" sz="1900">
                          <a:effectLst/>
                        </a:rPr>
                        <a:t>0.8546</a:t>
                      </a:r>
                      <a:endParaRPr lang="en-HK" sz="2300">
                        <a:effectLst/>
                        <a:latin typeface="Arial" panose="020B0604020202020204" pitchFamily="34" charset="0"/>
                        <a:ea typeface="Arial" panose="020B0604020202020204" pitchFamily="34" charset="0"/>
                      </a:endParaRPr>
                    </a:p>
                  </a:txBody>
                  <a:tcPr marL="34157" marR="34157" marT="34157" marB="34157"/>
                </a:tc>
                <a:extLst>
                  <a:ext uri="{0D108BD9-81ED-4DB2-BD59-A6C34878D82A}">
                    <a16:rowId xmlns:a16="http://schemas.microsoft.com/office/drawing/2014/main" val="196465535"/>
                  </a:ext>
                </a:extLst>
              </a:tr>
            </a:tbl>
          </a:graphicData>
        </a:graphic>
      </p:graphicFrame>
      <p:sp>
        <p:nvSpPr>
          <p:cNvPr id="5" name="Content Placeholder 2">
            <a:extLst>
              <a:ext uri="{FF2B5EF4-FFF2-40B4-BE49-F238E27FC236}">
                <a16:creationId xmlns:a16="http://schemas.microsoft.com/office/drawing/2014/main" id="{A5A93F95-39FF-4090-BF28-411925213536}"/>
              </a:ext>
            </a:extLst>
          </p:cNvPr>
          <p:cNvSpPr txBox="1">
            <a:spLocks/>
          </p:cNvSpPr>
          <p:nvPr/>
        </p:nvSpPr>
        <p:spPr>
          <a:xfrm>
            <a:off x="842598" y="4013331"/>
            <a:ext cx="7851350" cy="2224942"/>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HK" sz="1500"/>
              <a:t>The precision and recall of the tag </a:t>
            </a:r>
            <a:r>
              <a:rPr lang="en-HK" sz="1600" b="1"/>
              <a:t>‘ARCHAEON’</a:t>
            </a:r>
            <a:r>
              <a:rPr lang="en-HK" sz="1700" b="1"/>
              <a:t> </a:t>
            </a:r>
            <a:r>
              <a:rPr lang="en-HK" sz="1500"/>
              <a:t>is </a:t>
            </a:r>
            <a:r>
              <a:rPr lang="en-HK" sz="1500">
                <a:solidFill>
                  <a:srgbClr val="404040"/>
                </a:solidFill>
              </a:rPr>
              <a:t> </a:t>
            </a:r>
            <a:r>
              <a:rPr lang="en-HK" sz="2000" b="1">
                <a:solidFill>
                  <a:srgbClr val="FF0000"/>
                </a:solidFill>
              </a:rPr>
              <a:t>zero</a:t>
            </a:r>
            <a:r>
              <a:rPr lang="en-HK"/>
              <a:t> </a:t>
            </a:r>
          </a:p>
          <a:p>
            <a:pPr marL="1028700" lvl="1">
              <a:buFont typeface="Arial" charset="2"/>
              <a:buChar char="•"/>
            </a:pPr>
            <a:r>
              <a:rPr lang="en-HK" sz="1500"/>
              <a:t>Is the only tag that we can't predict correctly </a:t>
            </a:r>
            <a:r>
              <a:rPr lang="en-HK" sz="1500">
                <a:ea typeface="+mn-lt"/>
                <a:cs typeface="+mn-lt"/>
              </a:rPr>
              <a:t>😢</a:t>
            </a:r>
          </a:p>
          <a:p>
            <a:pPr marL="0" indent="0">
              <a:buNone/>
            </a:pPr>
            <a:endParaRPr lang="en-HK" sz="1500"/>
          </a:p>
          <a:p>
            <a:r>
              <a:rPr lang="en-HK" sz="1500">
                <a:ea typeface="+mn-lt"/>
                <a:cs typeface="+mn-lt"/>
              </a:rPr>
              <a:t>Frequency of the tag  ‘ARCHAEON’ is extremely low </a:t>
            </a:r>
          </a:p>
          <a:p>
            <a:pPr marL="1028700" lvl="1">
              <a:buFont typeface="Arial" charset="2"/>
              <a:buChar char="•"/>
            </a:pPr>
            <a:r>
              <a:rPr lang="en-HK" sz="1500">
                <a:ea typeface="+mn-lt"/>
                <a:cs typeface="+mn-lt"/>
              </a:rPr>
              <a:t>Only</a:t>
            </a:r>
            <a:r>
              <a:rPr lang="en-HK" sz="1500"/>
              <a:t> appears </a:t>
            </a:r>
            <a:r>
              <a:rPr lang="en-HK" b="1"/>
              <a:t>12 times</a:t>
            </a:r>
            <a:r>
              <a:rPr lang="en-HK" sz="1500"/>
              <a:t> while there are in </a:t>
            </a:r>
            <a:r>
              <a:rPr lang="en-HK" b="1"/>
              <a:t>total</a:t>
            </a:r>
            <a:r>
              <a:rPr lang="en-HK"/>
              <a:t> </a:t>
            </a:r>
            <a:r>
              <a:rPr lang="en-HK" b="1"/>
              <a:t>2791221 valid tags</a:t>
            </a:r>
            <a:endParaRPr lang="en-HK"/>
          </a:p>
          <a:p>
            <a:pPr marL="1028700" lvl="1">
              <a:buFont typeface="Arial" charset="2"/>
              <a:buChar char="•"/>
            </a:pPr>
            <a:r>
              <a:rPr lang="en-HK">
                <a:ea typeface="+mn-lt"/>
                <a:cs typeface="+mn-lt"/>
              </a:rPr>
              <a:t>Lowest frequency among all tags</a:t>
            </a:r>
          </a:p>
          <a:p>
            <a:pPr lvl="1">
              <a:buFont typeface="Arial" charset="2"/>
              <a:buChar char="•"/>
            </a:pPr>
            <a:endParaRPr lang="en-HK" sz="1400" b="1"/>
          </a:p>
          <a:p>
            <a:pPr marL="457200" lvl="1" indent="0">
              <a:buNone/>
            </a:pPr>
            <a:endParaRPr lang="en-HK" sz="1400" b="1"/>
          </a:p>
          <a:p>
            <a:pPr marL="0" indent="0">
              <a:buNone/>
            </a:pPr>
            <a:endParaRPr lang="en-HK" sz="1600"/>
          </a:p>
        </p:txBody>
      </p:sp>
      <p:pic>
        <p:nvPicPr>
          <p:cNvPr id="7" name="Picture 8" descr="Chart, bar chart&#10;&#10;Description automatically generated">
            <a:extLst>
              <a:ext uri="{FF2B5EF4-FFF2-40B4-BE49-F238E27FC236}">
                <a16:creationId xmlns:a16="http://schemas.microsoft.com/office/drawing/2014/main" id="{4EF8C24E-486D-4267-A91F-3296337369C7}"/>
              </a:ext>
            </a:extLst>
          </p:cNvPr>
          <p:cNvPicPr>
            <a:picLocks noChangeAspect="1"/>
          </p:cNvPicPr>
          <p:nvPr/>
        </p:nvPicPr>
        <p:blipFill>
          <a:blip r:embed="rId3"/>
          <a:stretch>
            <a:fillRect/>
          </a:stretch>
        </p:blipFill>
        <p:spPr>
          <a:xfrm>
            <a:off x="8149937" y="3534352"/>
            <a:ext cx="2930236" cy="3375211"/>
          </a:xfrm>
          <a:prstGeom prst="rect">
            <a:avLst/>
          </a:prstGeom>
        </p:spPr>
      </p:pic>
      <p:sp>
        <p:nvSpPr>
          <p:cNvPr id="9" name="TextBox 8">
            <a:extLst>
              <a:ext uri="{FF2B5EF4-FFF2-40B4-BE49-F238E27FC236}">
                <a16:creationId xmlns:a16="http://schemas.microsoft.com/office/drawing/2014/main" id="{EC55018C-62FA-4494-AD5C-722927066AFF}"/>
              </a:ext>
            </a:extLst>
          </p:cNvPr>
          <p:cNvSpPr txBox="1"/>
          <p:nvPr/>
        </p:nvSpPr>
        <p:spPr>
          <a:xfrm>
            <a:off x="8892887" y="3241964"/>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6 worst tag's recall</a:t>
            </a:r>
            <a:endParaRPr lang="en-US"/>
          </a:p>
        </p:txBody>
      </p:sp>
    </p:spTree>
    <p:extLst>
      <p:ext uri="{BB962C8B-B14F-4D97-AF65-F5344CB8AC3E}">
        <p14:creationId xmlns:p14="http://schemas.microsoft.com/office/powerpoint/2010/main" val="11309764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C7FF5BC9854646837C788A40E913F7" ma:contentTypeVersion="7" ma:contentTypeDescription="Create a new document." ma:contentTypeScope="" ma:versionID="1e730fa36cb85613ef09ff49960f61af">
  <xsd:schema xmlns:xsd="http://www.w3.org/2001/XMLSchema" xmlns:xs="http://www.w3.org/2001/XMLSchema" xmlns:p="http://schemas.microsoft.com/office/2006/metadata/properties" xmlns:ns3="9af7a948-fd6a-4108-a5b9-cb4b16fd574a" xmlns:ns4="ec8b0fd3-2893-4603-807f-057d1e7c8cd7" targetNamespace="http://schemas.microsoft.com/office/2006/metadata/properties" ma:root="true" ma:fieldsID="efd851e6b9eefcbcdd6e26d1349803e7" ns3:_="" ns4:_="">
    <xsd:import namespace="9af7a948-fd6a-4108-a5b9-cb4b16fd574a"/>
    <xsd:import namespace="ec8b0fd3-2893-4603-807f-057d1e7c8cd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f7a948-fd6a-4108-a5b9-cb4b16fd57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8b0fd3-2893-4603-807f-057d1e7c8c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79DD7-E121-42EC-82F4-9F42076FCEA5}">
  <ds:schemaRefs>
    <ds:schemaRef ds:uri="http://schemas.microsoft.com/sharepoint/v3/contenttype/forms"/>
  </ds:schemaRefs>
</ds:datastoreItem>
</file>

<file path=customXml/itemProps2.xml><?xml version="1.0" encoding="utf-8"?>
<ds:datastoreItem xmlns:ds="http://schemas.openxmlformats.org/officeDocument/2006/customXml" ds:itemID="{6FE76F06-1C7A-42A7-B6AA-4BD3F112B450}">
  <ds:schemaRefs>
    <ds:schemaRef ds:uri="9af7a948-fd6a-4108-a5b9-cb4b16fd574a"/>
    <ds:schemaRef ds:uri="ec8b0fd3-2893-4603-807f-057d1e7c8cd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FE4222D-55EE-4936-851D-BD3D8FBB5682}">
  <ds:schemaRefs>
    <ds:schemaRef ds:uri="9af7a948-fd6a-4108-a5b9-cb4b16fd574a"/>
    <ds:schemaRef ds:uri="ec8b0fd3-2893-4603-807f-057d1e7c8c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927</Words>
  <Application>Microsoft Office PowerPoint</Application>
  <PresentationFormat>Widescreen</PresentationFormat>
  <Paragraphs>131</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COMP 4901K Group 7 Named-entity recognition (NER) </vt:lpstr>
      <vt:lpstr>Exploratory Data Analysis</vt:lpstr>
      <vt:lpstr>Methodology and Model Architecture</vt:lpstr>
      <vt:lpstr>Glove and Fasttext</vt:lpstr>
      <vt:lpstr>BERT</vt:lpstr>
      <vt:lpstr>Bi-LSTM to CRF layer</vt:lpstr>
      <vt:lpstr>Training and Validation Results</vt:lpstr>
      <vt:lpstr>BERT Hyperparameter Tuning </vt:lpstr>
      <vt:lpstr>Result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4901K Group 7 Named-entity recognition (NER) </dc:title>
  <dc:creator>John Wong</dc:creator>
  <cp:lastModifiedBy>John Wong</cp:lastModifiedBy>
  <cp:revision>2</cp:revision>
  <dcterms:created xsi:type="dcterms:W3CDTF">2020-11-29T13:35:40Z</dcterms:created>
  <dcterms:modified xsi:type="dcterms:W3CDTF">2021-03-29T07:15:07Z</dcterms:modified>
</cp:coreProperties>
</file>