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71" r:id="rId4"/>
    <p:sldId id="257" r:id="rId5"/>
    <p:sldId id="375" r:id="rId6"/>
    <p:sldId id="378" r:id="rId7"/>
    <p:sldId id="377" r:id="rId8"/>
    <p:sldId id="379" r:id="rId9"/>
    <p:sldId id="358" r:id="rId10"/>
    <p:sldId id="3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8E9"/>
    <a:srgbClr val="0451F7"/>
    <a:srgbClr val="035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D0097-850E-476C-9A7F-54CF98136124}" v="144" dt="2021-03-02T13:33:45.239"/>
    <p1510:client id="{E688DB26-ED3A-4364-BE92-5BD440607B70}" v="18" dt="2021-03-01T13:39:15.910"/>
    <p1510:client id="{EBC65723-8DF1-4341-8725-E01DFDBD7A00}" v="1" dt="2021-03-01T13:48:2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8F4CF84-ADF5-44DE-B351-4D39B9921E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8E40C97-42B2-42D9-9520-B28760BA6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475DEF9F-E2AE-4D03-91C2-2A71C209F7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75E742BE-F02E-446A-A985-76199265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728F250D-B46F-4323-B300-15DDBC0CC3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BB5A170B-6EE3-4A40-BF9E-F58A6E0AE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36075-2FF9-46D7-8339-1BBA785CECF0}"/>
              </a:ext>
            </a:extLst>
          </p:cNvPr>
          <p:cNvSpPr txBox="1"/>
          <p:nvPr/>
        </p:nvSpPr>
        <p:spPr>
          <a:xfrm>
            <a:off x="1137821" y="1690062"/>
            <a:ext cx="99163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>
                <a:solidFill>
                  <a:srgbClr val="1238E9"/>
                </a:solidFill>
              </a:rPr>
              <a:t>Dự án Thiết kế và phân tích dữ liệu sử dụng SQL và Power BI– K26</a:t>
            </a:r>
          </a:p>
          <a:p>
            <a:pPr algn="l"/>
            <a:endParaRPr lang="en-US" sz="4500">
              <a:solidFill>
                <a:srgbClr val="123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36075-2FF9-46D7-8339-1BBA785CECF0}"/>
              </a:ext>
            </a:extLst>
          </p:cNvPr>
          <p:cNvSpPr txBox="1"/>
          <p:nvPr/>
        </p:nvSpPr>
        <p:spPr>
          <a:xfrm>
            <a:off x="1137821" y="2130641"/>
            <a:ext cx="99163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>
                <a:solidFill>
                  <a:srgbClr val="1238E9"/>
                </a:solidFill>
              </a:rPr>
              <a:t>Giới thiệu Mentor</a:t>
            </a:r>
          </a:p>
          <a:p>
            <a:pPr algn="l"/>
            <a:endParaRPr lang="en-US" sz="5500">
              <a:solidFill>
                <a:srgbClr val="123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6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7F067-D9DC-4027-AA04-37AD1DA415AC}"/>
              </a:ext>
            </a:extLst>
          </p:cNvPr>
          <p:cNvSpPr txBox="1"/>
          <p:nvPr/>
        </p:nvSpPr>
        <p:spPr>
          <a:xfrm>
            <a:off x="2450237" y="310718"/>
            <a:ext cx="8149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/>
              <a:t>Mục tiêu của dự án</a:t>
            </a:r>
          </a:p>
        </p:txBody>
      </p:sp>
      <p:pic>
        <p:nvPicPr>
          <p:cNvPr id="4" name="Graphic 3" descr="List outline">
            <a:extLst>
              <a:ext uri="{FF2B5EF4-FFF2-40B4-BE49-F238E27FC236}">
                <a16:creationId xmlns:a16="http://schemas.microsoft.com/office/drawing/2014/main" id="{C41481F8-72FE-44A9-B576-9BF6360B0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12" y="2021890"/>
            <a:ext cx="1649768" cy="1649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591CA-ECBD-4885-BF43-D5388E983503}"/>
              </a:ext>
            </a:extLst>
          </p:cNvPr>
          <p:cNvSpPr txBox="1"/>
          <p:nvPr/>
        </p:nvSpPr>
        <p:spPr>
          <a:xfrm>
            <a:off x="942512" y="3671658"/>
            <a:ext cx="190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Nhiệm vụ dự 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20478-CE93-4E2C-A0FF-8944B65F5260}"/>
              </a:ext>
            </a:extLst>
          </p:cNvPr>
          <p:cNvSpPr txBox="1"/>
          <p:nvPr/>
        </p:nvSpPr>
        <p:spPr>
          <a:xfrm>
            <a:off x="2762250" y="2030504"/>
            <a:ext cx="767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Xây dựng một quy trình hoàn chỉnh của việc xử lý, phân tích dữ liệu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Khách hàng có dữ liệu nhưng đang lưu trữ ở file Excel, chúng ta cần xây dựng 01 quy trình hoàn chỉnh để có thể thực hiện việc phân tích, lưu trữ dữ liệu cho khách hàng </a:t>
            </a:r>
          </a:p>
        </p:txBody>
      </p:sp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002B68E9-9337-4107-BE2E-BB4ED3098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801" y="3049544"/>
            <a:ext cx="551963" cy="551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199F3-B078-4B02-9A48-0E6D0B29B2B8}"/>
              </a:ext>
            </a:extLst>
          </p:cNvPr>
          <p:cNvSpPr txBox="1"/>
          <p:nvPr/>
        </p:nvSpPr>
        <p:spPr>
          <a:xfrm>
            <a:off x="4225771" y="3130966"/>
            <a:ext cx="498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Ngôn ngữ &amp; Công cụ: SQL &amp; Power BI</a:t>
            </a:r>
          </a:p>
        </p:txBody>
      </p:sp>
      <p:pic>
        <p:nvPicPr>
          <p:cNvPr id="12" name="Graphic 11" descr="Books with solid fill">
            <a:extLst>
              <a:ext uri="{FF2B5EF4-FFF2-40B4-BE49-F238E27FC236}">
                <a16:creationId xmlns:a16="http://schemas.microsoft.com/office/drawing/2014/main" id="{FA25E5C6-CE1D-4325-A28F-9CA1E5AAF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7801" y="3737839"/>
            <a:ext cx="588804" cy="5888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19D0EB-3C5F-4ED8-912B-EEBA1C51D5F0}"/>
              </a:ext>
            </a:extLst>
          </p:cNvPr>
          <p:cNvSpPr txBox="1"/>
          <p:nvPr/>
        </p:nvSpPr>
        <p:spPr>
          <a:xfrm>
            <a:off x="4225771" y="3795589"/>
            <a:ext cx="729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Quy trình xử lý dữ liệu</a:t>
            </a:r>
          </a:p>
        </p:txBody>
      </p:sp>
      <p:pic>
        <p:nvPicPr>
          <p:cNvPr id="15" name="Graphic 14" descr="Mop and bucket with solid fill">
            <a:extLst>
              <a:ext uri="{FF2B5EF4-FFF2-40B4-BE49-F238E27FC236}">
                <a16:creationId xmlns:a16="http://schemas.microsoft.com/office/drawing/2014/main" id="{1747A10F-2011-432B-B5CB-183D08017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30435" y="4462975"/>
            <a:ext cx="610960" cy="610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24CD3D-C6AA-4836-910F-25FD8D28FE17}"/>
              </a:ext>
            </a:extLst>
          </p:cNvPr>
          <p:cNvSpPr txBox="1"/>
          <p:nvPr/>
        </p:nvSpPr>
        <p:spPr>
          <a:xfrm>
            <a:off x="4225771" y="4693948"/>
            <a:ext cx="710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Kỹ năng chuẩn hóa dữ liệu</a:t>
            </a:r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32FBA544-9477-48FE-AC75-054143A57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8652" y="5537481"/>
            <a:ext cx="669465" cy="669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0009B2-760D-4FD0-8B4E-6303C4F69F9A}"/>
              </a:ext>
            </a:extLst>
          </p:cNvPr>
          <p:cNvSpPr txBox="1"/>
          <p:nvPr/>
        </p:nvSpPr>
        <p:spPr>
          <a:xfrm>
            <a:off x="4225771" y="5679434"/>
            <a:ext cx="6587231" cy="34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Cơ sở dữ liệu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33504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7F067-D9DC-4027-AA04-37AD1DA415AC}"/>
              </a:ext>
            </a:extLst>
          </p:cNvPr>
          <p:cNvSpPr txBox="1"/>
          <p:nvPr/>
        </p:nvSpPr>
        <p:spPr>
          <a:xfrm>
            <a:off x="2450237" y="310718"/>
            <a:ext cx="848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/>
              <a:t>Bước 1: Xây dựng luồng xử lý dữ liệu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5334D3-261A-4784-95DA-D23866301D51}"/>
              </a:ext>
            </a:extLst>
          </p:cNvPr>
          <p:cNvSpPr/>
          <p:nvPr/>
        </p:nvSpPr>
        <p:spPr>
          <a:xfrm>
            <a:off x="4775764" y="3168650"/>
            <a:ext cx="1790700" cy="2476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53131-C5EA-479B-97B1-A7172E312AE3}"/>
              </a:ext>
            </a:extLst>
          </p:cNvPr>
          <p:cNvSpPr txBox="1"/>
          <p:nvPr/>
        </p:nvSpPr>
        <p:spPr>
          <a:xfrm>
            <a:off x="4690039" y="2618373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Bước 1: Data Transformation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0191F28E-F01E-4A5F-95BE-BCBE1CFEB1DC}"/>
              </a:ext>
            </a:extLst>
          </p:cNvPr>
          <p:cNvSpPr/>
          <p:nvPr/>
        </p:nvSpPr>
        <p:spPr>
          <a:xfrm>
            <a:off x="857250" y="3016250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1EBE359D-9B63-467E-99D7-8C3F9CEABA94}"/>
              </a:ext>
            </a:extLst>
          </p:cNvPr>
          <p:cNvSpPr/>
          <p:nvPr/>
        </p:nvSpPr>
        <p:spPr>
          <a:xfrm>
            <a:off x="3800475" y="3292475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BD9AC507-8F0B-4981-A3D0-A10BE5AB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329" y="2910760"/>
            <a:ext cx="914400" cy="914400"/>
          </a:xfrm>
          <a:prstGeom prst="rect">
            <a:avLst/>
          </a:prstGeom>
        </p:spPr>
      </p:pic>
      <p:pic>
        <p:nvPicPr>
          <p:cNvPr id="17" name="Graphic 16" descr="Table outline">
            <a:extLst>
              <a:ext uri="{FF2B5EF4-FFF2-40B4-BE49-F238E27FC236}">
                <a16:creationId xmlns:a16="http://schemas.microsoft.com/office/drawing/2014/main" id="{1951CF93-1204-4709-A29D-2080C8F4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702" y="2910760"/>
            <a:ext cx="914400" cy="9144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B62B165-D7F7-4ADF-99C0-91FBE4CB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8351" y="1958597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010C73-9DBB-4A63-BA6D-54E0A720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1" y="2337356"/>
            <a:ext cx="4338986" cy="1717119"/>
          </a:xfrm>
          <a:prstGeom prst="rect">
            <a:avLst/>
          </a:prstGeom>
        </p:spPr>
      </p:pic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BBE6955-86E6-4F10-8CB0-6EAEE12D7557}"/>
              </a:ext>
            </a:extLst>
          </p:cNvPr>
          <p:cNvSpPr/>
          <p:nvPr/>
        </p:nvSpPr>
        <p:spPr>
          <a:xfrm>
            <a:off x="7124700" y="2461182"/>
            <a:ext cx="3475238" cy="1717118"/>
          </a:xfrm>
          <a:prstGeom prst="flowChartMagneticDisk">
            <a:avLst/>
          </a:prstGeom>
          <a:solidFill>
            <a:schemeClr val="accent6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E68F9D3-3B95-469C-84A5-E18A1341C43D}"/>
              </a:ext>
            </a:extLst>
          </p:cNvPr>
          <p:cNvSpPr/>
          <p:nvPr/>
        </p:nvSpPr>
        <p:spPr>
          <a:xfrm>
            <a:off x="8473516" y="3254375"/>
            <a:ext cx="914400" cy="2127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0FF4-897B-48D5-9A8F-2EAD431F94A6}"/>
              </a:ext>
            </a:extLst>
          </p:cNvPr>
          <p:cNvSpPr txBox="1"/>
          <p:nvPr/>
        </p:nvSpPr>
        <p:spPr>
          <a:xfrm>
            <a:off x="7561329" y="3825160"/>
            <a:ext cx="9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Staging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5F9D3-A68E-44E8-A552-354ACD799E9E}"/>
              </a:ext>
            </a:extLst>
          </p:cNvPr>
          <p:cNvSpPr txBox="1"/>
          <p:nvPr/>
        </p:nvSpPr>
        <p:spPr>
          <a:xfrm>
            <a:off x="749300" y="41783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Dữ liệu 2013_sales.csv</a:t>
            </a:r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673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7F067-D9DC-4027-AA04-37AD1DA415AC}"/>
              </a:ext>
            </a:extLst>
          </p:cNvPr>
          <p:cNvSpPr txBox="1"/>
          <p:nvPr/>
        </p:nvSpPr>
        <p:spPr>
          <a:xfrm>
            <a:off x="2450237" y="310718"/>
            <a:ext cx="8149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/>
              <a:t>Bước 2: Xây dựng thủ tục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5334D3-261A-4784-95DA-D23866301D51}"/>
              </a:ext>
            </a:extLst>
          </p:cNvPr>
          <p:cNvSpPr/>
          <p:nvPr/>
        </p:nvSpPr>
        <p:spPr>
          <a:xfrm>
            <a:off x="4775764" y="2419350"/>
            <a:ext cx="1790700" cy="2476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0191F28E-F01E-4A5F-95BE-BCBE1CFEB1DC}"/>
              </a:ext>
            </a:extLst>
          </p:cNvPr>
          <p:cNvSpPr/>
          <p:nvPr/>
        </p:nvSpPr>
        <p:spPr>
          <a:xfrm>
            <a:off x="857250" y="2266950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1EBE359D-9B63-467E-99D7-8C3F9CEABA94}"/>
              </a:ext>
            </a:extLst>
          </p:cNvPr>
          <p:cNvSpPr/>
          <p:nvPr/>
        </p:nvSpPr>
        <p:spPr>
          <a:xfrm>
            <a:off x="3800475" y="2543175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BD9AC507-8F0B-4981-A3D0-A10BE5AB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329" y="2161460"/>
            <a:ext cx="914400" cy="914400"/>
          </a:xfrm>
          <a:prstGeom prst="rect">
            <a:avLst/>
          </a:prstGeom>
        </p:spPr>
      </p:pic>
      <p:pic>
        <p:nvPicPr>
          <p:cNvPr id="17" name="Graphic 16" descr="Table outline">
            <a:extLst>
              <a:ext uri="{FF2B5EF4-FFF2-40B4-BE49-F238E27FC236}">
                <a16:creationId xmlns:a16="http://schemas.microsoft.com/office/drawing/2014/main" id="{1951CF93-1204-4709-A29D-2080C8F4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702" y="2161460"/>
            <a:ext cx="914400" cy="9144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B62B165-D7F7-4ADF-99C0-91FBE4CB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739" y="186907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010C73-9DBB-4A63-BA6D-54E0A720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1" y="1588056"/>
            <a:ext cx="4338986" cy="1717119"/>
          </a:xfrm>
          <a:prstGeom prst="rect">
            <a:avLst/>
          </a:prstGeom>
        </p:spPr>
      </p:pic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BBE6955-86E6-4F10-8CB0-6EAEE12D7557}"/>
              </a:ext>
            </a:extLst>
          </p:cNvPr>
          <p:cNvSpPr/>
          <p:nvPr/>
        </p:nvSpPr>
        <p:spPr>
          <a:xfrm>
            <a:off x="7124700" y="1711882"/>
            <a:ext cx="3475238" cy="1717118"/>
          </a:xfrm>
          <a:prstGeom prst="flowChartMagneticDisk">
            <a:avLst/>
          </a:prstGeom>
          <a:solidFill>
            <a:schemeClr val="accent6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E68F9D3-3B95-469C-84A5-E18A1341C43D}"/>
              </a:ext>
            </a:extLst>
          </p:cNvPr>
          <p:cNvSpPr/>
          <p:nvPr/>
        </p:nvSpPr>
        <p:spPr>
          <a:xfrm>
            <a:off x="8473516" y="2505075"/>
            <a:ext cx="914400" cy="2127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0FF4-897B-48D5-9A8F-2EAD431F94A6}"/>
              </a:ext>
            </a:extLst>
          </p:cNvPr>
          <p:cNvSpPr txBox="1"/>
          <p:nvPr/>
        </p:nvSpPr>
        <p:spPr>
          <a:xfrm>
            <a:off x="7561329" y="3075860"/>
            <a:ext cx="9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Staging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5F9D3-A68E-44E8-A552-354ACD799E9E}"/>
              </a:ext>
            </a:extLst>
          </p:cNvPr>
          <p:cNvSpPr txBox="1"/>
          <p:nvPr/>
        </p:nvSpPr>
        <p:spPr>
          <a:xfrm>
            <a:off x="749300" y="3429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Dữ liệu 2013_sales.csv</a:t>
            </a:r>
          </a:p>
          <a:p>
            <a:pPr algn="l"/>
            <a:endParaRPr lang="en-US" sz="16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22F843-5D32-422F-A611-21DB8997D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7" y="3898344"/>
            <a:ext cx="4338986" cy="17171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207EE-B571-4A3B-AC4C-1657CAE0ACCE}"/>
              </a:ext>
            </a:extLst>
          </p:cNvPr>
          <p:cNvSpPr txBox="1"/>
          <p:nvPr/>
        </p:nvSpPr>
        <p:spPr>
          <a:xfrm>
            <a:off x="749300" y="581558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Dữ liệu 2014_sales.csv</a:t>
            </a:r>
          </a:p>
          <a:p>
            <a:pPr algn="l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74405-972F-448B-A5A8-0607AF67026A}"/>
              </a:ext>
            </a:extLst>
          </p:cNvPr>
          <p:cNvSpPr txBox="1"/>
          <p:nvPr/>
        </p:nvSpPr>
        <p:spPr>
          <a:xfrm>
            <a:off x="5245100" y="3721387"/>
            <a:ext cx="54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Thủ tục xử lý khi nhập thêm các file dữ liệu mới vào Staging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/>
              <a:t>Thủ tục phân tích dữ liệu</a:t>
            </a:r>
          </a:p>
        </p:txBody>
      </p:sp>
    </p:spTree>
    <p:extLst>
      <p:ext uri="{BB962C8B-B14F-4D97-AF65-F5344CB8AC3E}">
        <p14:creationId xmlns:p14="http://schemas.microsoft.com/office/powerpoint/2010/main" val="163710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7F067-D9DC-4027-AA04-37AD1DA415AC}"/>
              </a:ext>
            </a:extLst>
          </p:cNvPr>
          <p:cNvSpPr txBox="1"/>
          <p:nvPr/>
        </p:nvSpPr>
        <p:spPr>
          <a:xfrm>
            <a:off x="2450237" y="310718"/>
            <a:ext cx="8149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/>
              <a:t>Bước 3: Trực quan hóa dữ liệu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5334D3-261A-4784-95DA-D23866301D51}"/>
              </a:ext>
            </a:extLst>
          </p:cNvPr>
          <p:cNvSpPr/>
          <p:nvPr/>
        </p:nvSpPr>
        <p:spPr>
          <a:xfrm>
            <a:off x="4775764" y="2419350"/>
            <a:ext cx="1790700" cy="2476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53131-C5EA-479B-97B1-A7172E312AE3}"/>
              </a:ext>
            </a:extLst>
          </p:cNvPr>
          <p:cNvSpPr txBox="1"/>
          <p:nvPr/>
        </p:nvSpPr>
        <p:spPr>
          <a:xfrm>
            <a:off x="4690039" y="1869073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Bước 2: Xây dựng thủ tục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0191F28E-F01E-4A5F-95BE-BCBE1CFEB1DC}"/>
              </a:ext>
            </a:extLst>
          </p:cNvPr>
          <p:cNvSpPr/>
          <p:nvPr/>
        </p:nvSpPr>
        <p:spPr>
          <a:xfrm>
            <a:off x="857250" y="2266950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1EBE359D-9B63-467E-99D7-8C3F9CEABA94}"/>
              </a:ext>
            </a:extLst>
          </p:cNvPr>
          <p:cNvSpPr/>
          <p:nvPr/>
        </p:nvSpPr>
        <p:spPr>
          <a:xfrm>
            <a:off x="3800475" y="2543175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BD9AC507-8F0B-4981-A3D0-A10BE5AB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329" y="2161460"/>
            <a:ext cx="914400" cy="914400"/>
          </a:xfrm>
          <a:prstGeom prst="rect">
            <a:avLst/>
          </a:prstGeom>
        </p:spPr>
      </p:pic>
      <p:pic>
        <p:nvPicPr>
          <p:cNvPr id="17" name="Graphic 16" descr="Table outline">
            <a:extLst>
              <a:ext uri="{FF2B5EF4-FFF2-40B4-BE49-F238E27FC236}">
                <a16:creationId xmlns:a16="http://schemas.microsoft.com/office/drawing/2014/main" id="{1951CF93-1204-4709-A29D-2080C8F4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702" y="2161460"/>
            <a:ext cx="914400" cy="9144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B62B165-D7F7-4ADF-99C0-91FBE4CB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739" y="186907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010C73-9DBB-4A63-BA6D-54E0A720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1" y="1588056"/>
            <a:ext cx="4338986" cy="1717119"/>
          </a:xfrm>
          <a:prstGeom prst="rect">
            <a:avLst/>
          </a:prstGeom>
        </p:spPr>
      </p:pic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BBE6955-86E6-4F10-8CB0-6EAEE12D7557}"/>
              </a:ext>
            </a:extLst>
          </p:cNvPr>
          <p:cNvSpPr/>
          <p:nvPr/>
        </p:nvSpPr>
        <p:spPr>
          <a:xfrm>
            <a:off x="7124700" y="1711882"/>
            <a:ext cx="3475238" cy="1717118"/>
          </a:xfrm>
          <a:prstGeom prst="flowChartMagneticDisk">
            <a:avLst/>
          </a:prstGeom>
          <a:solidFill>
            <a:schemeClr val="accent6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E68F9D3-3B95-469C-84A5-E18A1341C43D}"/>
              </a:ext>
            </a:extLst>
          </p:cNvPr>
          <p:cNvSpPr/>
          <p:nvPr/>
        </p:nvSpPr>
        <p:spPr>
          <a:xfrm>
            <a:off x="8473516" y="2505075"/>
            <a:ext cx="914400" cy="2127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0FF4-897B-48D5-9A8F-2EAD431F94A6}"/>
              </a:ext>
            </a:extLst>
          </p:cNvPr>
          <p:cNvSpPr txBox="1"/>
          <p:nvPr/>
        </p:nvSpPr>
        <p:spPr>
          <a:xfrm>
            <a:off x="7561329" y="3075860"/>
            <a:ext cx="9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Staging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5F9D3-A68E-44E8-A552-354ACD799E9E}"/>
              </a:ext>
            </a:extLst>
          </p:cNvPr>
          <p:cNvSpPr txBox="1"/>
          <p:nvPr/>
        </p:nvSpPr>
        <p:spPr>
          <a:xfrm>
            <a:off x="749300" y="3429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Dữ liệu 2013_sales.csv</a:t>
            </a:r>
          </a:p>
          <a:p>
            <a:pPr algn="l"/>
            <a:endParaRPr lang="en-US" sz="16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22F843-5D32-422F-A611-21DB8997D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7" y="3898344"/>
            <a:ext cx="4338986" cy="17171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207EE-B571-4A3B-AC4C-1657CAE0ACCE}"/>
              </a:ext>
            </a:extLst>
          </p:cNvPr>
          <p:cNvSpPr txBox="1"/>
          <p:nvPr/>
        </p:nvSpPr>
        <p:spPr>
          <a:xfrm>
            <a:off x="749300" y="581558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Dữ liệu 2014_sales.csv</a:t>
            </a:r>
          </a:p>
          <a:p>
            <a:pPr algn="l"/>
            <a:endParaRPr lang="en-US" sz="160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A3AE2A-DF45-4DF3-8FCF-3BD8D9FCCC00}"/>
              </a:ext>
            </a:extLst>
          </p:cNvPr>
          <p:cNvSpPr/>
          <p:nvPr/>
        </p:nvSpPr>
        <p:spPr>
          <a:xfrm>
            <a:off x="8648700" y="3556000"/>
            <a:ext cx="241300" cy="11938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C6216-94D1-46C9-838C-50908B275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66" y="4764265"/>
            <a:ext cx="5338557" cy="187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46E1E9-0035-4C78-ADC0-BDAACF155219}"/>
              </a:ext>
            </a:extLst>
          </p:cNvPr>
          <p:cNvSpPr txBox="1"/>
          <p:nvPr/>
        </p:nvSpPr>
        <p:spPr>
          <a:xfrm>
            <a:off x="9144000" y="3797300"/>
            <a:ext cx="115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Sử dụng Power BI</a:t>
            </a:r>
          </a:p>
        </p:txBody>
      </p:sp>
    </p:spTree>
    <p:extLst>
      <p:ext uri="{BB962C8B-B14F-4D97-AF65-F5344CB8AC3E}">
        <p14:creationId xmlns:p14="http://schemas.microsoft.com/office/powerpoint/2010/main" val="61922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7F067-D9DC-4027-AA04-37AD1DA415AC}"/>
              </a:ext>
            </a:extLst>
          </p:cNvPr>
          <p:cNvSpPr txBox="1"/>
          <p:nvPr/>
        </p:nvSpPr>
        <p:spPr>
          <a:xfrm>
            <a:off x="2450237" y="310718"/>
            <a:ext cx="88781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/>
              <a:t>Bước 4: Hoàn thiện chương trình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5334D3-261A-4784-95DA-D23866301D51}"/>
              </a:ext>
            </a:extLst>
          </p:cNvPr>
          <p:cNvSpPr/>
          <p:nvPr/>
        </p:nvSpPr>
        <p:spPr>
          <a:xfrm>
            <a:off x="4775764" y="2419350"/>
            <a:ext cx="1790700" cy="2476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53131-C5EA-479B-97B1-A7172E312AE3}"/>
              </a:ext>
            </a:extLst>
          </p:cNvPr>
          <p:cNvSpPr txBox="1"/>
          <p:nvPr/>
        </p:nvSpPr>
        <p:spPr>
          <a:xfrm>
            <a:off x="4690039" y="1869073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Bước 2: Xây dựng thủ tục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0191F28E-F01E-4A5F-95BE-BCBE1CFEB1DC}"/>
              </a:ext>
            </a:extLst>
          </p:cNvPr>
          <p:cNvSpPr/>
          <p:nvPr/>
        </p:nvSpPr>
        <p:spPr>
          <a:xfrm>
            <a:off x="857250" y="2266950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1EBE359D-9B63-467E-99D7-8C3F9CEABA94}"/>
              </a:ext>
            </a:extLst>
          </p:cNvPr>
          <p:cNvSpPr/>
          <p:nvPr/>
        </p:nvSpPr>
        <p:spPr>
          <a:xfrm>
            <a:off x="3800475" y="2543175"/>
            <a:ext cx="533400" cy="40005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BD9AC507-8F0B-4981-A3D0-A10BE5AB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329" y="2161460"/>
            <a:ext cx="914400" cy="914400"/>
          </a:xfrm>
          <a:prstGeom prst="rect">
            <a:avLst/>
          </a:prstGeom>
        </p:spPr>
      </p:pic>
      <p:pic>
        <p:nvPicPr>
          <p:cNvPr id="17" name="Graphic 16" descr="Table outline">
            <a:extLst>
              <a:ext uri="{FF2B5EF4-FFF2-40B4-BE49-F238E27FC236}">
                <a16:creationId xmlns:a16="http://schemas.microsoft.com/office/drawing/2014/main" id="{1951CF93-1204-4709-A29D-2080C8F4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702" y="2161460"/>
            <a:ext cx="914400" cy="9144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B62B165-D7F7-4ADF-99C0-91FBE4CB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739" y="1869073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010C73-9DBB-4A63-BA6D-54E0A720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1" y="1588056"/>
            <a:ext cx="4338986" cy="1717119"/>
          </a:xfrm>
          <a:prstGeom prst="rect">
            <a:avLst/>
          </a:prstGeom>
        </p:spPr>
      </p:pic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BBE6955-86E6-4F10-8CB0-6EAEE12D7557}"/>
              </a:ext>
            </a:extLst>
          </p:cNvPr>
          <p:cNvSpPr/>
          <p:nvPr/>
        </p:nvSpPr>
        <p:spPr>
          <a:xfrm>
            <a:off x="7124700" y="1711882"/>
            <a:ext cx="3475238" cy="1717118"/>
          </a:xfrm>
          <a:prstGeom prst="flowChartMagneticDisk">
            <a:avLst/>
          </a:prstGeom>
          <a:solidFill>
            <a:schemeClr val="accent6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E68F9D3-3B95-469C-84A5-E18A1341C43D}"/>
              </a:ext>
            </a:extLst>
          </p:cNvPr>
          <p:cNvSpPr/>
          <p:nvPr/>
        </p:nvSpPr>
        <p:spPr>
          <a:xfrm>
            <a:off x="8473516" y="2505075"/>
            <a:ext cx="914400" cy="2127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0FF4-897B-48D5-9A8F-2EAD431F94A6}"/>
              </a:ext>
            </a:extLst>
          </p:cNvPr>
          <p:cNvSpPr txBox="1"/>
          <p:nvPr/>
        </p:nvSpPr>
        <p:spPr>
          <a:xfrm>
            <a:off x="7561329" y="3075860"/>
            <a:ext cx="91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Staging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5F9D3-A68E-44E8-A552-354ACD799E9E}"/>
              </a:ext>
            </a:extLst>
          </p:cNvPr>
          <p:cNvSpPr txBox="1"/>
          <p:nvPr/>
        </p:nvSpPr>
        <p:spPr>
          <a:xfrm>
            <a:off x="749300" y="3429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Dữ liệu 2013_sales.csv</a:t>
            </a:r>
          </a:p>
          <a:p>
            <a:pPr algn="l"/>
            <a:endParaRPr lang="en-US" sz="160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A3AE2A-DF45-4DF3-8FCF-3BD8D9FCCC00}"/>
              </a:ext>
            </a:extLst>
          </p:cNvPr>
          <p:cNvSpPr/>
          <p:nvPr/>
        </p:nvSpPr>
        <p:spPr>
          <a:xfrm>
            <a:off x="8648700" y="3556000"/>
            <a:ext cx="241300" cy="11938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C6216-94D1-46C9-838C-50908B275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66" y="4764265"/>
            <a:ext cx="5338557" cy="187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46E1E9-0035-4C78-ADC0-BDAACF155219}"/>
              </a:ext>
            </a:extLst>
          </p:cNvPr>
          <p:cNvSpPr txBox="1"/>
          <p:nvPr/>
        </p:nvSpPr>
        <p:spPr>
          <a:xfrm>
            <a:off x="9144000" y="3797300"/>
            <a:ext cx="115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Sử dụng Power 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776AC-F075-4567-8836-DE1E5EEBDA66}"/>
              </a:ext>
            </a:extLst>
          </p:cNvPr>
          <p:cNvSpPr txBox="1"/>
          <p:nvPr/>
        </p:nvSpPr>
        <p:spPr>
          <a:xfrm>
            <a:off x="254000" y="4013775"/>
            <a:ext cx="505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Xây dựng thủ tục xử lý ngoại lệ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Xuất bản các báo cáo Power BI</a:t>
            </a:r>
          </a:p>
        </p:txBody>
      </p:sp>
    </p:spTree>
    <p:extLst>
      <p:ext uri="{BB962C8B-B14F-4D97-AF65-F5344CB8AC3E}">
        <p14:creationId xmlns:p14="http://schemas.microsoft.com/office/powerpoint/2010/main" val="10000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1244675" y="1417983"/>
            <a:ext cx="3050450" cy="4757530"/>
            <a:chOff x="5140325" y="2108200"/>
            <a:chExt cx="2476500" cy="3862388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7000875" y="3470275"/>
              <a:ext cx="381000" cy="1862138"/>
            </a:xfrm>
            <a:custGeom>
              <a:avLst/>
              <a:gdLst>
                <a:gd name="T0" fmla="*/ 240 w 240"/>
                <a:gd name="T1" fmla="*/ 1044 h 1173"/>
                <a:gd name="T2" fmla="*/ 240 w 240"/>
                <a:gd name="T3" fmla="*/ 74 h 1173"/>
                <a:gd name="T4" fmla="*/ 191 w 240"/>
                <a:gd name="T5" fmla="*/ 99 h 1173"/>
                <a:gd name="T6" fmla="*/ 0 w 240"/>
                <a:gd name="T7" fmla="*/ 0 h 1173"/>
                <a:gd name="T8" fmla="*/ 0 w 240"/>
                <a:gd name="T9" fmla="*/ 1173 h 1173"/>
                <a:gd name="T10" fmla="*/ 240 w 240"/>
                <a:gd name="T11" fmla="*/ 1044 h 1173"/>
                <a:gd name="T12" fmla="*/ 240 w 240"/>
                <a:gd name="T13" fmla="*/ 1044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173">
                  <a:moveTo>
                    <a:pt x="240" y="1044"/>
                  </a:moveTo>
                  <a:lnTo>
                    <a:pt x="240" y="74"/>
                  </a:lnTo>
                  <a:lnTo>
                    <a:pt x="191" y="99"/>
                  </a:lnTo>
                  <a:lnTo>
                    <a:pt x="0" y="0"/>
                  </a:lnTo>
                  <a:lnTo>
                    <a:pt x="0" y="1173"/>
                  </a:lnTo>
                  <a:lnTo>
                    <a:pt x="240" y="1044"/>
                  </a:lnTo>
                  <a:lnTo>
                    <a:pt x="240" y="1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6726238" y="2108200"/>
              <a:ext cx="890587" cy="1519238"/>
            </a:xfrm>
            <a:custGeom>
              <a:avLst/>
              <a:gdLst>
                <a:gd name="T0" fmla="*/ 197 w 561"/>
                <a:gd name="T1" fmla="*/ 0 h 957"/>
                <a:gd name="T2" fmla="*/ 0 w 561"/>
                <a:gd name="T3" fmla="*/ 111 h 957"/>
                <a:gd name="T4" fmla="*/ 364 w 561"/>
                <a:gd name="T5" fmla="*/ 957 h 957"/>
                <a:gd name="T6" fmla="*/ 561 w 561"/>
                <a:gd name="T7" fmla="*/ 846 h 957"/>
                <a:gd name="T8" fmla="*/ 197 w 561"/>
                <a:gd name="T9" fmla="*/ 0 h 957"/>
                <a:gd name="T10" fmla="*/ 197 w 561"/>
                <a:gd name="T11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1" h="957">
                  <a:moveTo>
                    <a:pt x="197" y="0"/>
                  </a:moveTo>
                  <a:lnTo>
                    <a:pt x="0" y="111"/>
                  </a:lnTo>
                  <a:lnTo>
                    <a:pt x="364" y="957"/>
                  </a:lnTo>
                  <a:lnTo>
                    <a:pt x="561" y="846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02338" y="2284413"/>
              <a:ext cx="1301750" cy="3048000"/>
            </a:xfrm>
            <a:custGeom>
              <a:avLst/>
              <a:gdLst>
                <a:gd name="T0" fmla="*/ 629 w 820"/>
                <a:gd name="T1" fmla="*/ 1920 h 1920"/>
                <a:gd name="T2" fmla="*/ 629 w 820"/>
                <a:gd name="T3" fmla="*/ 747 h 1920"/>
                <a:gd name="T4" fmla="*/ 820 w 820"/>
                <a:gd name="T5" fmla="*/ 846 h 1920"/>
                <a:gd name="T6" fmla="*/ 456 w 820"/>
                <a:gd name="T7" fmla="*/ 0 h 1920"/>
                <a:gd name="T8" fmla="*/ 0 w 820"/>
                <a:gd name="T9" fmla="*/ 426 h 1920"/>
                <a:gd name="T10" fmla="*/ 185 w 820"/>
                <a:gd name="T11" fmla="*/ 519 h 1920"/>
                <a:gd name="T12" fmla="*/ 185 w 820"/>
                <a:gd name="T13" fmla="*/ 1692 h 1920"/>
                <a:gd name="T14" fmla="*/ 629 w 820"/>
                <a:gd name="T15" fmla="*/ 1920 h 1920"/>
                <a:gd name="T16" fmla="*/ 629 w 820"/>
                <a:gd name="T17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1920">
                  <a:moveTo>
                    <a:pt x="629" y="1920"/>
                  </a:moveTo>
                  <a:lnTo>
                    <a:pt x="629" y="747"/>
                  </a:lnTo>
                  <a:lnTo>
                    <a:pt x="820" y="846"/>
                  </a:lnTo>
                  <a:lnTo>
                    <a:pt x="456" y="0"/>
                  </a:lnTo>
                  <a:lnTo>
                    <a:pt x="0" y="426"/>
                  </a:lnTo>
                  <a:lnTo>
                    <a:pt x="185" y="519"/>
                  </a:lnTo>
                  <a:lnTo>
                    <a:pt x="185" y="1692"/>
                  </a:lnTo>
                  <a:lnTo>
                    <a:pt x="629" y="1920"/>
                  </a:lnTo>
                  <a:lnTo>
                    <a:pt x="629" y="192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13438" y="3676650"/>
              <a:ext cx="1087437" cy="568325"/>
            </a:xfrm>
            <a:custGeom>
              <a:avLst/>
              <a:gdLst>
                <a:gd name="T0" fmla="*/ 685 w 685"/>
                <a:gd name="T1" fmla="*/ 228 h 358"/>
                <a:gd name="T2" fmla="*/ 241 w 685"/>
                <a:gd name="T3" fmla="*/ 0 h 358"/>
                <a:gd name="T4" fmla="*/ 0 w 685"/>
                <a:gd name="T5" fmla="*/ 136 h 358"/>
                <a:gd name="T6" fmla="*/ 444 w 685"/>
                <a:gd name="T7" fmla="*/ 358 h 358"/>
                <a:gd name="T8" fmla="*/ 685 w 685"/>
                <a:gd name="T9" fmla="*/ 228 h 358"/>
                <a:gd name="T10" fmla="*/ 685 w 685"/>
                <a:gd name="T11" fmla="*/ 2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5" h="358">
                  <a:moveTo>
                    <a:pt x="685" y="228"/>
                  </a:moveTo>
                  <a:lnTo>
                    <a:pt x="241" y="0"/>
                  </a:lnTo>
                  <a:lnTo>
                    <a:pt x="0" y="136"/>
                  </a:lnTo>
                  <a:lnTo>
                    <a:pt x="444" y="358"/>
                  </a:lnTo>
                  <a:lnTo>
                    <a:pt x="685" y="228"/>
                  </a:lnTo>
                  <a:lnTo>
                    <a:pt x="685" y="2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913438" y="3892550"/>
              <a:ext cx="704850" cy="1655763"/>
            </a:xfrm>
            <a:custGeom>
              <a:avLst/>
              <a:gdLst>
                <a:gd name="T0" fmla="*/ 444 w 444"/>
                <a:gd name="T1" fmla="*/ 1043 h 1043"/>
                <a:gd name="T2" fmla="*/ 444 w 444"/>
                <a:gd name="T3" fmla="*/ 222 h 1043"/>
                <a:gd name="T4" fmla="*/ 0 w 444"/>
                <a:gd name="T5" fmla="*/ 0 h 1043"/>
                <a:gd name="T6" fmla="*/ 0 w 444"/>
                <a:gd name="T7" fmla="*/ 815 h 1043"/>
                <a:gd name="T8" fmla="*/ 444 w 444"/>
                <a:gd name="T9" fmla="*/ 1043 h 1043"/>
                <a:gd name="T10" fmla="*/ 444 w 444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1043">
                  <a:moveTo>
                    <a:pt x="444" y="1043"/>
                  </a:moveTo>
                  <a:lnTo>
                    <a:pt x="444" y="222"/>
                  </a:lnTo>
                  <a:lnTo>
                    <a:pt x="0" y="0"/>
                  </a:lnTo>
                  <a:lnTo>
                    <a:pt x="0" y="815"/>
                  </a:lnTo>
                  <a:lnTo>
                    <a:pt x="444" y="1043"/>
                  </a:lnTo>
                  <a:lnTo>
                    <a:pt x="444" y="1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618288" y="4038600"/>
              <a:ext cx="382587" cy="1509713"/>
            </a:xfrm>
            <a:custGeom>
              <a:avLst/>
              <a:gdLst>
                <a:gd name="T0" fmla="*/ 241 w 241"/>
                <a:gd name="T1" fmla="*/ 815 h 951"/>
                <a:gd name="T2" fmla="*/ 241 w 241"/>
                <a:gd name="T3" fmla="*/ 0 h 951"/>
                <a:gd name="T4" fmla="*/ 0 w 241"/>
                <a:gd name="T5" fmla="*/ 130 h 951"/>
                <a:gd name="T6" fmla="*/ 0 w 241"/>
                <a:gd name="T7" fmla="*/ 951 h 951"/>
                <a:gd name="T8" fmla="*/ 241 w 241"/>
                <a:gd name="T9" fmla="*/ 815 h 951"/>
                <a:gd name="T10" fmla="*/ 241 w 241"/>
                <a:gd name="T11" fmla="*/ 815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951">
                  <a:moveTo>
                    <a:pt x="241" y="815"/>
                  </a:moveTo>
                  <a:lnTo>
                    <a:pt x="241" y="0"/>
                  </a:lnTo>
                  <a:lnTo>
                    <a:pt x="0" y="130"/>
                  </a:lnTo>
                  <a:lnTo>
                    <a:pt x="0" y="951"/>
                  </a:lnTo>
                  <a:lnTo>
                    <a:pt x="241" y="815"/>
                  </a:lnTo>
                  <a:lnTo>
                    <a:pt x="241" y="8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532438" y="4195763"/>
              <a:ext cx="1085850" cy="577850"/>
            </a:xfrm>
            <a:custGeom>
              <a:avLst/>
              <a:gdLst>
                <a:gd name="T0" fmla="*/ 684 w 684"/>
                <a:gd name="T1" fmla="*/ 228 h 364"/>
                <a:gd name="T2" fmla="*/ 240 w 684"/>
                <a:gd name="T3" fmla="*/ 0 h 364"/>
                <a:gd name="T4" fmla="*/ 0 w 684"/>
                <a:gd name="T5" fmla="*/ 136 h 364"/>
                <a:gd name="T6" fmla="*/ 444 w 684"/>
                <a:gd name="T7" fmla="*/ 364 h 364"/>
                <a:gd name="T8" fmla="*/ 684 w 684"/>
                <a:gd name="T9" fmla="*/ 228 h 364"/>
                <a:gd name="T10" fmla="*/ 684 w 684"/>
                <a:gd name="T11" fmla="*/ 22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364">
                  <a:moveTo>
                    <a:pt x="684" y="228"/>
                  </a:moveTo>
                  <a:lnTo>
                    <a:pt x="240" y="0"/>
                  </a:lnTo>
                  <a:lnTo>
                    <a:pt x="0" y="136"/>
                  </a:lnTo>
                  <a:lnTo>
                    <a:pt x="444" y="364"/>
                  </a:lnTo>
                  <a:lnTo>
                    <a:pt x="684" y="228"/>
                  </a:lnTo>
                  <a:lnTo>
                    <a:pt x="684" y="22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237288" y="4557713"/>
              <a:ext cx="381000" cy="1206500"/>
            </a:xfrm>
            <a:custGeom>
              <a:avLst/>
              <a:gdLst>
                <a:gd name="T0" fmla="*/ 240 w 240"/>
                <a:gd name="T1" fmla="*/ 624 h 760"/>
                <a:gd name="T2" fmla="*/ 240 w 240"/>
                <a:gd name="T3" fmla="*/ 0 h 760"/>
                <a:gd name="T4" fmla="*/ 0 w 240"/>
                <a:gd name="T5" fmla="*/ 136 h 760"/>
                <a:gd name="T6" fmla="*/ 0 w 240"/>
                <a:gd name="T7" fmla="*/ 760 h 760"/>
                <a:gd name="T8" fmla="*/ 240 w 240"/>
                <a:gd name="T9" fmla="*/ 624 h 760"/>
                <a:gd name="T10" fmla="*/ 240 w 240"/>
                <a:gd name="T11" fmla="*/ 624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760">
                  <a:moveTo>
                    <a:pt x="240" y="624"/>
                  </a:moveTo>
                  <a:lnTo>
                    <a:pt x="240" y="0"/>
                  </a:lnTo>
                  <a:lnTo>
                    <a:pt x="0" y="136"/>
                  </a:lnTo>
                  <a:lnTo>
                    <a:pt x="0" y="760"/>
                  </a:lnTo>
                  <a:lnTo>
                    <a:pt x="240" y="624"/>
                  </a:lnTo>
                  <a:lnTo>
                    <a:pt x="240" y="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532438" y="4411663"/>
              <a:ext cx="704850" cy="1352550"/>
            </a:xfrm>
            <a:custGeom>
              <a:avLst/>
              <a:gdLst>
                <a:gd name="T0" fmla="*/ 444 w 444"/>
                <a:gd name="T1" fmla="*/ 852 h 852"/>
                <a:gd name="T2" fmla="*/ 444 w 444"/>
                <a:gd name="T3" fmla="*/ 228 h 852"/>
                <a:gd name="T4" fmla="*/ 0 w 444"/>
                <a:gd name="T5" fmla="*/ 0 h 852"/>
                <a:gd name="T6" fmla="*/ 0 w 444"/>
                <a:gd name="T7" fmla="*/ 623 h 852"/>
                <a:gd name="T8" fmla="*/ 444 w 444"/>
                <a:gd name="T9" fmla="*/ 852 h 852"/>
                <a:gd name="T10" fmla="*/ 444 w 444"/>
                <a:gd name="T11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852">
                  <a:moveTo>
                    <a:pt x="444" y="852"/>
                  </a:moveTo>
                  <a:lnTo>
                    <a:pt x="444" y="228"/>
                  </a:lnTo>
                  <a:lnTo>
                    <a:pt x="0" y="0"/>
                  </a:lnTo>
                  <a:lnTo>
                    <a:pt x="0" y="623"/>
                  </a:lnTo>
                  <a:lnTo>
                    <a:pt x="444" y="852"/>
                  </a:lnTo>
                  <a:lnTo>
                    <a:pt x="444" y="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140325" y="4724400"/>
              <a:ext cx="1096962" cy="579438"/>
            </a:xfrm>
            <a:custGeom>
              <a:avLst/>
              <a:gdLst>
                <a:gd name="T0" fmla="*/ 691 w 691"/>
                <a:gd name="T1" fmla="*/ 229 h 365"/>
                <a:gd name="T2" fmla="*/ 241 w 691"/>
                <a:gd name="T3" fmla="*/ 0 h 365"/>
                <a:gd name="T4" fmla="*/ 0 w 691"/>
                <a:gd name="T5" fmla="*/ 136 h 365"/>
                <a:gd name="T6" fmla="*/ 450 w 691"/>
                <a:gd name="T7" fmla="*/ 365 h 365"/>
                <a:gd name="T8" fmla="*/ 691 w 691"/>
                <a:gd name="T9" fmla="*/ 229 h 365"/>
                <a:gd name="T10" fmla="*/ 691 w 691"/>
                <a:gd name="T11" fmla="*/ 22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1" h="365">
                  <a:moveTo>
                    <a:pt x="691" y="229"/>
                  </a:moveTo>
                  <a:lnTo>
                    <a:pt x="241" y="0"/>
                  </a:lnTo>
                  <a:lnTo>
                    <a:pt x="0" y="136"/>
                  </a:lnTo>
                  <a:lnTo>
                    <a:pt x="450" y="365"/>
                  </a:lnTo>
                  <a:lnTo>
                    <a:pt x="691" y="229"/>
                  </a:lnTo>
                  <a:lnTo>
                    <a:pt x="691" y="22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854700" y="5087938"/>
              <a:ext cx="382587" cy="882650"/>
            </a:xfrm>
            <a:custGeom>
              <a:avLst/>
              <a:gdLst>
                <a:gd name="T0" fmla="*/ 241 w 241"/>
                <a:gd name="T1" fmla="*/ 426 h 556"/>
                <a:gd name="T2" fmla="*/ 241 w 241"/>
                <a:gd name="T3" fmla="*/ 0 h 556"/>
                <a:gd name="T4" fmla="*/ 0 w 241"/>
                <a:gd name="T5" fmla="*/ 136 h 556"/>
                <a:gd name="T6" fmla="*/ 0 w 241"/>
                <a:gd name="T7" fmla="*/ 556 h 556"/>
                <a:gd name="T8" fmla="*/ 241 w 241"/>
                <a:gd name="T9" fmla="*/ 426 h 556"/>
                <a:gd name="T10" fmla="*/ 241 w 241"/>
                <a:gd name="T11" fmla="*/ 42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556">
                  <a:moveTo>
                    <a:pt x="241" y="426"/>
                  </a:moveTo>
                  <a:lnTo>
                    <a:pt x="241" y="0"/>
                  </a:lnTo>
                  <a:lnTo>
                    <a:pt x="0" y="136"/>
                  </a:lnTo>
                  <a:lnTo>
                    <a:pt x="0" y="556"/>
                  </a:lnTo>
                  <a:lnTo>
                    <a:pt x="241" y="426"/>
                  </a:lnTo>
                  <a:lnTo>
                    <a:pt x="241" y="4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140325" y="4940300"/>
              <a:ext cx="714375" cy="1030288"/>
            </a:xfrm>
            <a:custGeom>
              <a:avLst/>
              <a:gdLst>
                <a:gd name="T0" fmla="*/ 450 w 450"/>
                <a:gd name="T1" fmla="*/ 649 h 649"/>
                <a:gd name="T2" fmla="*/ 450 w 450"/>
                <a:gd name="T3" fmla="*/ 229 h 649"/>
                <a:gd name="T4" fmla="*/ 0 w 450"/>
                <a:gd name="T5" fmla="*/ 0 h 649"/>
                <a:gd name="T6" fmla="*/ 0 w 450"/>
                <a:gd name="T7" fmla="*/ 420 h 649"/>
                <a:gd name="T8" fmla="*/ 450 w 450"/>
                <a:gd name="T9" fmla="*/ 649 h 649"/>
                <a:gd name="T10" fmla="*/ 450 w 450"/>
                <a:gd name="T11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649">
                  <a:moveTo>
                    <a:pt x="450" y="649"/>
                  </a:moveTo>
                  <a:lnTo>
                    <a:pt x="450" y="229"/>
                  </a:lnTo>
                  <a:lnTo>
                    <a:pt x="0" y="0"/>
                  </a:lnTo>
                  <a:lnTo>
                    <a:pt x="0" y="420"/>
                  </a:lnTo>
                  <a:lnTo>
                    <a:pt x="450" y="649"/>
                  </a:lnTo>
                  <a:lnTo>
                    <a:pt x="450" y="6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73108" y="3454613"/>
            <a:ext cx="679994" cy="40011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75%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4935" y="4107432"/>
            <a:ext cx="679994" cy="40011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50%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8530" y="4755278"/>
            <a:ext cx="673582" cy="40011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9682" y="2258644"/>
            <a:ext cx="1463862" cy="1323439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100%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3164" y="2346171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Giai đoạn 4: T0 + 14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95653" y="2280464"/>
            <a:ext cx="5162270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Xây dựng thủ tục hoàn chỉnh, xử lý các ngoại lệ khi đưa dữ liệu mới</a:t>
            </a:r>
          </a:p>
          <a:p>
            <a:pPr>
              <a:lnSpc>
                <a:spcPct val="150000"/>
              </a:lnSpc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Thực hiện xuất bản các báo cáo Power BI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0878" y="3056113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Giai đoạn 3: T0 + 10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53807" y="2995406"/>
            <a:ext cx="4477397" cy="31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Trực quan hóa sử dụng Power BI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274" y="371034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Giai đoạn 2: T0 +6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3025" y="3654668"/>
            <a:ext cx="4477397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Xây dựng thủ tục phân tích dữ liệu (SQL &amp; T-SQL)</a:t>
            </a:r>
          </a:p>
          <a:p>
            <a:pPr>
              <a:lnSpc>
                <a:spcPct val="150000"/>
              </a:lnSpc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Xây dựng thủ tục để tự động hóa công việc ở bước 1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7477" y="4440704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Giai đoan 1: T0 + 3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84990" y="4307487"/>
            <a:ext cx="4477397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Thực hiện tạo bảng Staging trong Database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Thực hiện chuyển dữ liệu từ Excel vào bảng Staging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Thực hiện chuyển đổi dữ liệu 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5188" y="14309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DCA76-509D-40DA-8571-F11A8D8F75C9}"/>
              </a:ext>
            </a:extLst>
          </p:cNvPr>
          <p:cNvSpPr txBox="1"/>
          <p:nvPr/>
        </p:nvSpPr>
        <p:spPr>
          <a:xfrm>
            <a:off x="2474631" y="275208"/>
            <a:ext cx="77258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/>
              <a:t>Các giai đoạn của dự án </a:t>
            </a:r>
          </a:p>
        </p:txBody>
      </p:sp>
    </p:spTree>
    <p:extLst>
      <p:ext uri="{BB962C8B-B14F-4D97-AF65-F5344CB8AC3E}">
        <p14:creationId xmlns:p14="http://schemas.microsoft.com/office/powerpoint/2010/main" val="22620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42C75C57-6F8E-4CCB-BE5C-440D10B5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309" y="1503287"/>
            <a:ext cx="3975716" cy="39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314</TotalTime>
  <Words>377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A3.OpenSansBold-San</vt:lpstr>
      <vt:lpstr>A3.OpenSans-San</vt:lpstr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Tran Quoc</dc:creator>
  <cp:lastModifiedBy>Dang Jerry</cp:lastModifiedBy>
  <cp:revision>2</cp:revision>
  <dcterms:created xsi:type="dcterms:W3CDTF">2020-12-13T10:58:29Z</dcterms:created>
  <dcterms:modified xsi:type="dcterms:W3CDTF">2021-03-02T14:42:47Z</dcterms:modified>
</cp:coreProperties>
</file>