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E078759-2E7E-43F7-A7C6-75DCEA40C83D}">
  <a:tblStyle styleId="{CE078759-2E7E-43F7-A7C6-75DCEA40C83D}" styleName="Table_0">
    <a:wholeTbl>
      <a:tcTxStyle b="off" i="off">
        <a:font>
          <a:latin typeface="Calibri"/>
          <a:ea typeface="Calibri"/>
          <a:cs typeface="Calibri"/>
        </a:font>
        <a:schemeClr val="lt1"/>
      </a:tcTxStyle>
      <a:tcStyle>
        <a:tcBdr>
          <a:left>
            <a:ln cap="flat" cmpd="sng" w="12700">
              <a:solidFill>
                <a:schemeClr val="accent1"/>
              </a:solidFill>
              <a:prstDash val="solid"/>
              <a:round/>
              <a:headEnd len="med" w="med" type="none"/>
              <a:tailEnd len="med" w="med" type="none"/>
            </a:ln>
          </a:left>
          <a:right>
            <a:ln cap="flat" cmpd="sng" w="12700">
              <a:solidFill>
                <a:schemeClr val="accent1"/>
              </a:solidFill>
              <a:prstDash val="solid"/>
              <a:round/>
              <a:headEnd len="med" w="med" type="none"/>
              <a:tailEnd len="med" w="med" type="none"/>
            </a:ln>
          </a:right>
          <a:top>
            <a:ln cap="flat" cmpd="sng" w="12700">
              <a:solidFill>
                <a:schemeClr val="accent1"/>
              </a:solidFill>
              <a:prstDash val="solid"/>
              <a:round/>
              <a:headEnd len="med" w="med" type="none"/>
              <a:tailEnd len="med" w="med" type="none"/>
            </a:ln>
          </a:top>
          <a:bottom>
            <a:ln cap="flat" cmpd="sng" w="12700">
              <a:solidFill>
                <a:schemeClr val="accent1"/>
              </a:solidFill>
              <a:prstDash val="solid"/>
              <a:round/>
              <a:headEnd len="med" w="med" type="none"/>
              <a:tailEnd len="med" w="med" type="none"/>
            </a:ln>
          </a:bottom>
          <a:insideH>
            <a:ln cap="flat" cmpd="sng" w="12700">
              <a:solidFill>
                <a:schemeClr val="accent1"/>
              </a:solidFill>
              <a:prstDash val="solid"/>
              <a:round/>
              <a:headEnd len="med" w="med" type="none"/>
              <a:tailEnd len="med" w="med" type="none"/>
            </a:ln>
          </a:insideH>
          <a:insideV>
            <a:ln cap="flat" cmpd="sng" w="12700">
              <a:solidFill>
                <a:schemeClr val="accent1"/>
              </a:solidFill>
              <a:prstDash val="solid"/>
              <a:round/>
              <a:headEnd len="med" w="med" type="none"/>
              <a:tailEnd len="med" w="med"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med" w="med" type="none"/>
              <a:tailEnd len="med" w="med"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med" w="med" type="none"/>
              <a:tailEnd len="med" w="med"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3" name="Shape 213"/>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214" name="Shape 214"/>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5" name="Shape 21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7" name="Shape 227"/>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228" name="Shape 228"/>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9" name="Shape 22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1" name="Shape 241"/>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2" name="Shape 242"/>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243" name="Shape 243"/>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4" name="Shape 24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6" name="Shape 256"/>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7" name="Shape 257"/>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258" name="Shape 258"/>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9" name="Shape 25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1" name="Shape 271"/>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2" name="Shape 272"/>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7:59 PM</a:t>
            </a:r>
            <a:endParaRPr sz="1200">
              <a:solidFill>
                <a:schemeClr val="dk1"/>
              </a:solidFill>
              <a:latin typeface="Calibri"/>
              <a:ea typeface="Calibri"/>
              <a:cs typeface="Calibri"/>
              <a:sym typeface="Calibri"/>
            </a:endParaRPr>
          </a:p>
        </p:txBody>
      </p:sp>
      <p:sp>
        <p:nvSpPr>
          <p:cNvPr id="273" name="Shape 273"/>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4" name="Shape 27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2" name="Shape 292"/>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3" name="Shape 293"/>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294" name="Shape 294"/>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5" name="Shape 29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7" name="Shape 307"/>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8" name="Shape 308"/>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309" name="Shape 309"/>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0" name="Shape 31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1" name="Shape 321"/>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2" name="Shape 322"/>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323" name="Shape 323"/>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4" name="Shape 32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6" name="Shape 336"/>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7" name="Shape 337"/>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338" name="Shape 338"/>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9" name="Shape 33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1" name="Shape 351"/>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2" name="Shape 352"/>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7:59 PM</a:t>
            </a:r>
            <a:endParaRPr sz="1200">
              <a:solidFill>
                <a:schemeClr val="dk1"/>
              </a:solidFill>
              <a:latin typeface="Calibri"/>
              <a:ea typeface="Calibri"/>
              <a:cs typeface="Calibri"/>
              <a:sym typeface="Calibri"/>
            </a:endParaRPr>
          </a:p>
        </p:txBody>
      </p:sp>
      <p:sp>
        <p:nvSpPr>
          <p:cNvPr id="353" name="Shape 353"/>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4" name="Shape 35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 name="Shape 7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1" name="Shape 37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2" name="Shape 372"/>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3" name="Shape 373"/>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374" name="Shape 374"/>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5" name="Shape 37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7" name="Shape 387"/>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8" name="Shape 388"/>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389" name="Shape 389"/>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0" name="Shape 39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0" name="Shape 40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1" name="Shape 401"/>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2" name="Shape 402"/>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403" name="Shape 403"/>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4" name="Shape 40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6" name="Shape 41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7" name="Shape 417"/>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8" name="Shape 418"/>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419" name="Shape 419"/>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0" name="Shape 42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2" name="Shape 432"/>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3" name="Shape 433"/>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7:59 PM</a:t>
            </a:r>
            <a:endParaRPr sz="1200">
              <a:solidFill>
                <a:schemeClr val="dk1"/>
              </a:solidFill>
              <a:latin typeface="Calibri"/>
              <a:ea typeface="Calibri"/>
              <a:cs typeface="Calibri"/>
              <a:sym typeface="Calibri"/>
            </a:endParaRPr>
          </a:p>
        </p:txBody>
      </p:sp>
      <p:sp>
        <p:nvSpPr>
          <p:cNvPr id="434" name="Shape 434"/>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5" name="Shape 43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2" name="Shape 45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3" name="Shape 453"/>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4" name="Shape 454"/>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455" name="Shape 455"/>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6" name="Shape 4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7" name="Shape 46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8" name="Shape 468"/>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9" name="Shape 469"/>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470" name="Shape 470"/>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71" name="Shape 47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83" name="Shape 483"/>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4" name="Shape 484"/>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485" name="Shape 485"/>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6" name="Shape 48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7" name="Shape 49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98" name="Shape 498"/>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9" name="Shape 499"/>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7:59 PM</a:t>
            </a:r>
            <a:endParaRPr sz="1200">
              <a:solidFill>
                <a:schemeClr val="dk1"/>
              </a:solidFill>
              <a:latin typeface="Calibri"/>
              <a:ea typeface="Calibri"/>
              <a:cs typeface="Calibri"/>
              <a:sym typeface="Calibri"/>
            </a:endParaRPr>
          </a:p>
        </p:txBody>
      </p:sp>
      <p:sp>
        <p:nvSpPr>
          <p:cNvPr id="500" name="Shape 500"/>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01" name="Shape 50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19" name="Shape 519"/>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0" name="Shape 520"/>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7:32 PM</a:t>
            </a:r>
            <a:endParaRPr sz="1200">
              <a:solidFill>
                <a:schemeClr val="dk1"/>
              </a:solidFill>
              <a:latin typeface="Calibri"/>
              <a:ea typeface="Calibri"/>
              <a:cs typeface="Calibri"/>
              <a:sym typeface="Calibri"/>
            </a:endParaRPr>
          </a:p>
        </p:txBody>
      </p:sp>
      <p:sp>
        <p:nvSpPr>
          <p:cNvPr id="521" name="Shape 521"/>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2" name="Shape 52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3" name="Shape 53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4" name="Shape 534"/>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35" name="Shape 535"/>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536" name="Shape 536"/>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37" name="Shape 53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8" name="Shape 54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49" name="Shape 549"/>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0" name="Shape 550"/>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551" name="Shape 551"/>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2" name="Shape 55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3" name="Shape 56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64" name="Shape 564"/>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65" name="Shape 565"/>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7:59 PM</a:t>
            </a:r>
            <a:endParaRPr sz="1200">
              <a:solidFill>
                <a:schemeClr val="dk1"/>
              </a:solidFill>
              <a:latin typeface="Calibri"/>
              <a:ea typeface="Calibri"/>
              <a:cs typeface="Calibri"/>
              <a:sym typeface="Calibri"/>
            </a:endParaRPr>
          </a:p>
        </p:txBody>
      </p:sp>
      <p:sp>
        <p:nvSpPr>
          <p:cNvPr id="566" name="Shape 566"/>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67" name="Shape 56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4" name="Shape 58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85" name="Shape 585"/>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6" name="Shape 586"/>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587" name="Shape 587"/>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8" name="Shape 58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9" name="Shape 59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00" name="Shape 600"/>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01" name="Shape 601"/>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602" name="Shape 602"/>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03" name="Shape 60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5" name="Shape 61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16" name="Shape 616"/>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7" name="Shape 617"/>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7:59 PM</a:t>
            </a:r>
            <a:endParaRPr sz="1200">
              <a:solidFill>
                <a:schemeClr val="dk1"/>
              </a:solidFill>
              <a:latin typeface="Calibri"/>
              <a:ea typeface="Calibri"/>
              <a:cs typeface="Calibri"/>
              <a:sym typeface="Calibri"/>
            </a:endParaRPr>
          </a:p>
        </p:txBody>
      </p:sp>
      <p:sp>
        <p:nvSpPr>
          <p:cNvPr id="618" name="Shape 618"/>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9" name="Shape 61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36" name="Shape 63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37" name="Shape 637"/>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38" name="Shape 638"/>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639" name="Shape 639"/>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40" name="Shape 64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1" name="Shape 65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52" name="Shape 652"/>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53" name="Shape 653"/>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654" name="Shape 654"/>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55" name="Shape 65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7" name="Shape 66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5" name="Shape 67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76" name="Shape 676"/>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77" name="Shape 677"/>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7:57 PM</a:t>
            </a:r>
            <a:endParaRPr sz="1200">
              <a:solidFill>
                <a:schemeClr val="dk1"/>
              </a:solidFill>
              <a:latin typeface="Calibri"/>
              <a:ea typeface="Calibri"/>
              <a:cs typeface="Calibri"/>
              <a:sym typeface="Calibri"/>
            </a:endParaRPr>
          </a:p>
        </p:txBody>
      </p:sp>
      <p:sp>
        <p:nvSpPr>
          <p:cNvPr id="678" name="Shape 678"/>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79" name="Shape 67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7" name="Shape 68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3" name="Shape 6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00" name="Shape 70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01" name="Shape 701"/>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2" name="Shape 702"/>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4/6/2017 4:58 PM</a:t>
            </a:r>
            <a:endParaRPr sz="1200">
              <a:solidFill>
                <a:schemeClr val="dk1"/>
              </a:solidFill>
              <a:latin typeface="Calibri"/>
              <a:ea typeface="Calibri"/>
              <a:cs typeface="Calibri"/>
              <a:sym typeface="Calibri"/>
            </a:endParaRPr>
          </a:p>
        </p:txBody>
      </p:sp>
      <p:sp>
        <p:nvSpPr>
          <p:cNvPr id="703" name="Shape 703"/>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4" name="Shape 70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4" name="Shape 114"/>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5" name="Shape 115"/>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chemeClr val="dk1"/>
                </a:solidFill>
                <a:latin typeface="Calibri"/>
                <a:ea typeface="Calibri"/>
                <a:cs typeface="Calibri"/>
                <a:sym typeface="Calibri"/>
              </a:rPr>
              <a:t>4/6/2017 7:21 PM</a:t>
            </a:r>
            <a:endParaRPr b="0" i="0" sz="1200" u="none" cap="none" strike="noStrike">
              <a:solidFill>
                <a:schemeClr val="dk1"/>
              </a:solidFill>
              <a:latin typeface="Calibri"/>
              <a:ea typeface="Calibri"/>
              <a:cs typeface="Calibri"/>
              <a:sym typeface="Calibri"/>
            </a:endParaRPr>
          </a:p>
        </p:txBody>
      </p:sp>
      <p:sp>
        <p:nvSpPr>
          <p:cNvPr id="116" name="Shape 116"/>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b="0" i="0" lang="en-US" sz="1200" u="none" cap="none" strike="noStrike">
                <a:solidFill>
                  <a:srgbClr val="000000"/>
                </a:solidFill>
                <a:latin typeface="Calibri"/>
                <a:ea typeface="Calibri"/>
                <a:cs typeface="Calibri"/>
                <a:sym typeface="Calibri"/>
              </a:rPr>
            </a:br>
            <a:r>
              <a:rPr b="0" i="0" lang="en-US" sz="1200" u="none" cap="none" strike="noStrike">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7" name="Shape 11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b="1" lang="en-US" u="sng">
                <a:latin typeface="Times New Roman"/>
                <a:ea typeface="Times New Roman"/>
                <a:cs typeface="Times New Roman"/>
                <a:sym typeface="Times New Roman"/>
              </a:rPr>
              <a:t>White</a:t>
            </a:r>
            <a:endParaRPr b="1" u="sng">
              <a:latin typeface="Times New Roman"/>
              <a:ea typeface="Times New Roman"/>
              <a:cs typeface="Times New Roman"/>
              <a:sym typeface="Times New Roman"/>
            </a:endParaRPr>
          </a:p>
          <a:p>
            <a:pPr indent="0" lvl="0" marL="0"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Split the dataset into a training and test dataset using a split of 75% training# and 25% test</a:t>
            </a:r>
            <a:endParaRPr>
              <a:latin typeface="Times New Roman"/>
              <a:ea typeface="Times New Roman"/>
              <a:cs typeface="Times New Roman"/>
              <a:sym typeface="Times New Roman"/>
            </a:endParaRPr>
          </a:p>
          <a:p>
            <a:pPr indent="0" lvl="0" marL="0"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set.seed(42)</a:t>
            </a:r>
            <a:endParaRPr>
              <a:latin typeface="Times New Roman"/>
              <a:ea typeface="Times New Roman"/>
              <a:cs typeface="Times New Roman"/>
              <a:sym typeface="Times New Roman"/>
            </a:endParaRPr>
          </a:p>
          <a:p>
            <a:pPr indent="0" lvl="0" marL="0"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nrow(data)</a:t>
            </a:r>
            <a:endParaRPr>
              <a:latin typeface="Times New Roman"/>
              <a:ea typeface="Times New Roman"/>
              <a:cs typeface="Times New Roman"/>
              <a:sym typeface="Times New Roman"/>
            </a:endParaRPr>
          </a:p>
          <a:p>
            <a:pPr indent="0" lvl="0" marL="0"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trainingObs_white&lt;-sample(nrow(data),0.75*nrow(data),replace=FALSE)</a:t>
            </a:r>
            <a:endParaRPr>
              <a:latin typeface="Times New Roman"/>
              <a:ea typeface="Times New Roman"/>
              <a:cs typeface="Times New Roman"/>
              <a:sym typeface="Times New Roman"/>
            </a:endParaRPr>
          </a:p>
        </p:txBody>
      </p:sp>
      <p:sp>
        <p:nvSpPr>
          <p:cNvPr id="129" name="Shape 129"/>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0" name="Shape 130"/>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chemeClr val="dk1"/>
                </a:solidFill>
                <a:latin typeface="Calibri"/>
                <a:ea typeface="Calibri"/>
                <a:cs typeface="Calibri"/>
                <a:sym typeface="Calibri"/>
              </a:rPr>
              <a:t>4/6/2017 7:21 PM</a:t>
            </a:r>
            <a:endParaRPr b="0" i="0" sz="1200" u="none" cap="none" strike="noStrike">
              <a:solidFill>
                <a:schemeClr val="dk1"/>
              </a:solidFill>
              <a:latin typeface="Calibri"/>
              <a:ea typeface="Calibri"/>
              <a:cs typeface="Calibri"/>
              <a:sym typeface="Calibri"/>
            </a:endParaRPr>
          </a:p>
        </p:txBody>
      </p:sp>
      <p:sp>
        <p:nvSpPr>
          <p:cNvPr id="131" name="Shape 131"/>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endParaRPr/>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b="0" i="0" lang="en-US" sz="1200" u="none" cap="none" strike="noStrike">
                <a:solidFill>
                  <a:srgbClr val="000000"/>
                </a:solidFill>
                <a:latin typeface="Calibri"/>
                <a:ea typeface="Calibri"/>
                <a:cs typeface="Calibri"/>
                <a:sym typeface="Calibri"/>
              </a:rPr>
            </a:br>
            <a:r>
              <a:rPr b="0" i="0" lang="en-US" sz="1200" u="none" cap="none" strike="noStrike">
                <a:solidFill>
                  <a:srgbClr val="000000"/>
                </a:solidFill>
                <a:latin typeface="Calibri"/>
                <a:ea typeface="Calibri"/>
                <a:cs typeface="Calibri"/>
                <a:sym typeface="Calibri"/>
              </a:rPr>
              <a:t>MICROSOFT MAKES NO WARRANTIES, EXPRESS, IMPLIED OR STATUTORY, AS TO THE INFORMATION IN THIS PRESENTATION.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2" name="Shape 13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US" u="sng">
                <a:latin typeface="Times New Roman"/>
                <a:ea typeface="Times New Roman"/>
                <a:cs typeface="Times New Roman"/>
                <a:sym typeface="Times New Roman"/>
              </a:rPr>
              <a:t>White</a:t>
            </a:r>
            <a:endParaRPr b="1" u="sng">
              <a:latin typeface="Times New Roman"/>
              <a:ea typeface="Times New Roman"/>
              <a:cs typeface="Times New Roman"/>
              <a:sym typeface="Times New Roman"/>
            </a:endParaRPr>
          </a:p>
          <a:p>
            <a:pPr indent="0" lvl="0" mar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#smote training data</a:t>
            </a:r>
            <a:endParaRPr>
              <a:latin typeface="Times New Roman"/>
              <a:ea typeface="Times New Roman"/>
              <a:cs typeface="Times New Roman"/>
              <a:sym typeface="Times New Roman"/>
            </a:endParaRPr>
          </a:p>
          <a:p>
            <a:pPr indent="0" lvl="0" mar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table(trainingDS_white$BQ2_quality)</a:t>
            </a:r>
            <a:endParaRPr>
              <a:latin typeface="Times New Roman"/>
              <a:ea typeface="Times New Roman"/>
              <a:cs typeface="Times New Roman"/>
              <a:sym typeface="Times New Roman"/>
            </a:endParaRPr>
          </a:p>
          <a:p>
            <a:pPr indent="0" lvl="0" mar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smoted_white&lt;-SMOTE(BQ2_quality ~ ., trainingDS, perc.over=330, perc.under= 135)</a:t>
            </a:r>
            <a:endParaRPr>
              <a:latin typeface="Times New Roman"/>
              <a:ea typeface="Times New Roman"/>
              <a:cs typeface="Times New Roman"/>
              <a:sym typeface="Times New Roman"/>
            </a:endParaRPr>
          </a:p>
          <a:p>
            <a:pPr indent="0" lvl="0" mar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table(smoted_white$BQ2_quality)</a:t>
            </a:r>
            <a:endParaRPr>
              <a:latin typeface="Times New Roman"/>
              <a:ea typeface="Times New Roman"/>
              <a:cs typeface="Times New Roman"/>
              <a:sym typeface="Times New Roman"/>
            </a:endParaRPr>
          </a:p>
          <a:p>
            <a:pPr indent="0" lvl="0" mar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write.csv(smoted_white, file="white_train_smote.csv")</a:t>
            </a:r>
            <a:endParaRPr>
              <a:latin typeface="Times New Roman"/>
              <a:ea typeface="Times New Roman"/>
              <a:cs typeface="Times New Roman"/>
              <a:sym typeface="Times New Roman"/>
            </a:endParaRPr>
          </a:p>
          <a:p>
            <a:pPr indent="0" lvl="0" marL="0">
              <a:spcBef>
                <a:spcPts val="0"/>
              </a:spcBef>
              <a:spcAft>
                <a:spcPts val="0"/>
              </a:spcAft>
              <a:buNone/>
            </a:pPr>
            <a:r>
              <a:t/>
            </a:r>
            <a:endParaRPr b="1" u="sng">
              <a:latin typeface="Times New Roman"/>
              <a:ea typeface="Times New Roman"/>
              <a:cs typeface="Times New Roman"/>
              <a:sym typeface="Times New Roman"/>
            </a:endParaRPr>
          </a:p>
          <a:p>
            <a:pPr indent="0" lvl="0" marL="0">
              <a:spcBef>
                <a:spcPts val="0"/>
              </a:spcBef>
              <a:spcAft>
                <a:spcPts val="0"/>
              </a:spcAft>
              <a:buNone/>
            </a:pPr>
            <a:r>
              <a:t/>
            </a:r>
            <a:endParaRPr>
              <a:latin typeface="Times New Roman"/>
              <a:ea typeface="Times New Roman"/>
              <a:cs typeface="Times New Roman"/>
              <a:sym typeface="Times New Roman"/>
            </a:endParaRPr>
          </a:p>
          <a:p>
            <a:pPr indent="0" lvl="0" marL="0">
              <a:spcBef>
                <a:spcPts val="0"/>
              </a:spcBef>
              <a:spcAft>
                <a:spcPts val="0"/>
              </a:spcAft>
              <a:buNone/>
            </a:pPr>
            <a:r>
              <a:t/>
            </a:r>
            <a:endParaRPr>
              <a:latin typeface="Times New Roman"/>
              <a:ea typeface="Times New Roman"/>
              <a:cs typeface="Times New Roman"/>
              <a:sym typeface="Times New Roman"/>
            </a:endParaRPr>
          </a:p>
          <a:p>
            <a:pPr indent="0" lvl="0" marL="0">
              <a:spcBef>
                <a:spcPts val="0"/>
              </a:spcBef>
              <a:spcAft>
                <a:spcPts val="0"/>
              </a:spcAft>
              <a:buNone/>
            </a:pPr>
            <a:r>
              <a:t/>
            </a:r>
            <a:endParaRPr>
              <a:latin typeface="Times New Roman"/>
              <a:ea typeface="Times New Roman"/>
              <a:cs typeface="Times New Roman"/>
              <a:sym typeface="Times New Roman"/>
            </a:endParaRPr>
          </a:p>
          <a:p>
            <a:pPr indent="0" lvl="0" marL="0">
              <a:spcBef>
                <a:spcPts val="0"/>
              </a:spcBef>
              <a:spcAft>
                <a:spcPts val="0"/>
              </a:spcAft>
              <a:buNone/>
            </a:pPr>
            <a:r>
              <a:rPr b="1" lang="en-US" u="sng">
                <a:solidFill>
                  <a:srgbClr val="FF0000"/>
                </a:solidFill>
                <a:latin typeface="Times New Roman"/>
                <a:ea typeface="Times New Roman"/>
                <a:cs typeface="Times New Roman"/>
                <a:sym typeface="Times New Roman"/>
              </a:rPr>
              <a:t>Red</a:t>
            </a:r>
            <a:endParaRPr b="1" u="sng">
              <a:solidFill>
                <a:srgbClr val="000000"/>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Split the dataset into a training and test dataset using a split of 75% training</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and 25% test</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set.seed(42)</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trainingObs_red&lt;-sample(nrow(data1),0.75*nrow(data1),replace=FALSE)</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Create the training dataset</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trainingDS_red&lt;-data[trainingObs_red,]</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View(trainingDS_red)</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Create the test dataset</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testDS_red&lt;-data[-trainingObs_red,]</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View(testDS_red)</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write.csv(testDS_red,file="red_test.csv")</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#smote training data</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table(trainingDS_red$BQ2_quality)</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smoted_red&lt;-SMOTE(BQ2_quality ~ ., trainingDS_red, perc.over=400, perc.under= 125)</a:t>
            </a:r>
            <a:endParaRPr>
              <a:latin typeface="Times New Roman"/>
              <a:ea typeface="Times New Roman"/>
              <a:cs typeface="Times New Roman"/>
              <a:sym typeface="Times New Roman"/>
            </a:endParaRPr>
          </a:p>
          <a:p>
            <a:pPr indent="0" lvl="0" marL="0" rtl="0">
              <a:lnSpc>
                <a:spcPct val="115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table(smoted_red$BQ2_quality)</a:t>
            </a:r>
            <a:endParaRPr>
              <a:latin typeface="Times New Roman"/>
              <a:ea typeface="Times New Roman"/>
              <a:cs typeface="Times New Roman"/>
              <a:sym typeface="Times New Roman"/>
            </a:endParaRPr>
          </a:p>
          <a:p>
            <a:pPr indent="0" lvl="0" marL="0" rtl="0">
              <a:lnSpc>
                <a:spcPct val="115000"/>
              </a:lnSpc>
              <a:spcBef>
                <a:spcPts val="1000"/>
              </a:spcBef>
              <a:spcAft>
                <a:spcPts val="1000"/>
              </a:spcAft>
              <a:buClr>
                <a:schemeClr val="dk1"/>
              </a:buClr>
              <a:buSzPts val="1100"/>
              <a:buFont typeface="Arial"/>
              <a:buNone/>
            </a:pPr>
            <a:r>
              <a:rPr lang="en-US">
                <a:latin typeface="Times New Roman"/>
                <a:ea typeface="Times New Roman"/>
                <a:cs typeface="Times New Roman"/>
                <a:sym typeface="Times New Roman"/>
              </a:rPr>
              <a:t>write.csv(smoted_red, file="red_train_smote.csv")</a:t>
            </a:r>
            <a:endParaRPr>
              <a:solidFill>
                <a:srgbClr val="000000"/>
              </a:solidFill>
              <a:latin typeface="Times New Roman"/>
              <a:ea typeface="Times New Roman"/>
              <a:cs typeface="Times New Roman"/>
              <a:sym typeface="Times New Roman"/>
            </a:endParaRPr>
          </a:p>
        </p:txBody>
      </p:sp>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Demo, Video etc. &quot;special&quot; slides">
    <p:spTree>
      <p:nvGrpSpPr>
        <p:cNvPr id="13" name="Shape 13"/>
        <p:cNvGrpSpPr/>
        <p:nvPr/>
      </p:nvGrpSpPr>
      <p:grpSpPr>
        <a:xfrm>
          <a:off x="0" y="0"/>
          <a:ext cx="0" cy="0"/>
          <a:chOff x="0" y="0"/>
          <a:chExt cx="0" cy="0"/>
        </a:xfrm>
      </p:grpSpPr>
      <p:sp>
        <p:nvSpPr>
          <p:cNvPr id="14" name="Shape 14"/>
          <p:cNvSpPr txBox="1"/>
          <p:nvPr>
            <p:ph type="ctrTitle"/>
          </p:nvPr>
        </p:nvSpPr>
        <p:spPr>
          <a:xfrm>
            <a:off x="1369219" y="649805"/>
            <a:ext cx="7043208" cy="152349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54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Shape 15"/>
          <p:cNvSpPr txBox="1"/>
          <p:nvPr>
            <p:ph idx="1" type="subTitle"/>
          </p:nvPr>
        </p:nvSpPr>
        <p:spPr>
          <a:xfrm>
            <a:off x="1368955" y="4344988"/>
            <a:ext cx="7043208" cy="46166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12681" lvl="1" marL="457181" marR="0" rtl="0" algn="ctr">
              <a:lnSpc>
                <a:spcPct val="90000"/>
              </a:lnSpc>
              <a:spcBef>
                <a:spcPts val="56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2pPr>
            <a:lvl3pPr indent="-12662" lvl="2" marL="914363" marR="0" rtl="0" algn="ctr">
              <a:lnSpc>
                <a:spcPct val="90000"/>
              </a:lnSpc>
              <a:spcBef>
                <a:spcPts val="48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3pPr>
            <a:lvl4pPr indent="-12644" lvl="3" marL="1371545" marR="0" rtl="0" algn="ctr">
              <a:lnSpc>
                <a:spcPct val="90000"/>
              </a:lnSpc>
              <a:spcBef>
                <a:spcPts val="48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4pPr>
            <a:lvl5pPr indent="-12626" lvl="4" marL="1828727" marR="0" rtl="0" algn="ctr">
              <a:lnSpc>
                <a:spcPct val="90000"/>
              </a:lnSpc>
              <a:spcBef>
                <a:spcPts val="48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5pPr>
            <a:lvl6pPr indent="-12608" lvl="5" marL="2285909"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indent="-12589" lvl="6" marL="2743090"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indent="-12571" lvl="7" marL="3200272"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indent="-12553" lvl="8" marL="365745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16" name="Shape 16"/>
          <p:cNvSpPr txBox="1"/>
          <p:nvPr>
            <p:ph idx="2" type="body"/>
          </p:nvPr>
        </p:nvSpPr>
        <p:spPr>
          <a:xfrm>
            <a:off x="722049" y="2355850"/>
            <a:ext cx="7690114" cy="138499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2000"/>
              </a:spcBef>
              <a:spcAft>
                <a:spcPts val="0"/>
              </a:spcAft>
              <a:buClr>
                <a:srgbClr val="FFE9D4"/>
              </a:buClr>
              <a:buSzPts val="3200"/>
              <a:buFont typeface="Arial"/>
              <a:buNone/>
              <a:defRPr b="1" i="1" sz="10000" u="none" cap="none" strike="noStrike">
                <a:solidFill>
                  <a:srgbClr val="FFE9D4"/>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7" name="Shape 1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solidFill>
                  <a:srgbClr val="FFE9D4"/>
                </a:solidFill>
              </a:defRPr>
            </a:lvl1pPr>
            <a:lvl2pPr lvl="1">
              <a:spcBef>
                <a:spcPts val="0"/>
              </a:spcBef>
              <a:buNone/>
              <a:defRPr>
                <a:solidFill>
                  <a:srgbClr val="FFE9D4"/>
                </a:solidFill>
              </a:defRPr>
            </a:lvl2pPr>
            <a:lvl3pPr lvl="2">
              <a:spcBef>
                <a:spcPts val="0"/>
              </a:spcBef>
              <a:buNone/>
              <a:defRPr>
                <a:solidFill>
                  <a:srgbClr val="FFE9D4"/>
                </a:solidFill>
              </a:defRPr>
            </a:lvl3pPr>
            <a:lvl4pPr lvl="3">
              <a:spcBef>
                <a:spcPts val="0"/>
              </a:spcBef>
              <a:buNone/>
              <a:defRPr>
                <a:solidFill>
                  <a:srgbClr val="FFE9D4"/>
                </a:solidFill>
              </a:defRPr>
            </a:lvl4pPr>
            <a:lvl5pPr lvl="4">
              <a:spcBef>
                <a:spcPts val="0"/>
              </a:spcBef>
              <a:buNone/>
              <a:defRPr>
                <a:solidFill>
                  <a:srgbClr val="FFE9D4"/>
                </a:solidFill>
              </a:defRPr>
            </a:lvl5pPr>
            <a:lvl6pPr lvl="5">
              <a:spcBef>
                <a:spcPts val="0"/>
              </a:spcBef>
              <a:buNone/>
              <a:defRPr>
                <a:solidFill>
                  <a:srgbClr val="FFE9D4"/>
                </a:solidFill>
              </a:defRPr>
            </a:lvl6pPr>
            <a:lvl7pPr lvl="6">
              <a:spcBef>
                <a:spcPts val="0"/>
              </a:spcBef>
              <a:buNone/>
              <a:defRPr>
                <a:solidFill>
                  <a:srgbClr val="FFE9D4"/>
                </a:solidFill>
              </a:defRPr>
            </a:lvl7pPr>
            <a:lvl8pPr lvl="7">
              <a:spcBef>
                <a:spcPts val="0"/>
              </a:spcBef>
              <a:buNone/>
              <a:defRPr>
                <a:solidFill>
                  <a:srgbClr val="FFE9D4"/>
                </a:solidFill>
              </a:defRPr>
            </a:lvl8pPr>
            <a:lvl9pPr lvl="8">
              <a:spcBef>
                <a:spcPts val="0"/>
              </a:spcBef>
              <a:buNone/>
              <a:defRPr>
                <a:solidFill>
                  <a:srgbClr val="FFE9D4"/>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Title and Content">
    <p:bg>
      <p:bgPr>
        <a:solidFill>
          <a:schemeClr val="dk1"/>
        </a:solidFill>
      </p:bgPr>
    </p:bg>
    <p:spTree>
      <p:nvGrpSpPr>
        <p:cNvPr id="49" name="Shape 49"/>
        <p:cNvGrpSpPr/>
        <p:nvPr/>
      </p:nvGrpSpPr>
      <p:grpSpPr>
        <a:xfrm>
          <a:off x="0" y="0"/>
          <a:ext cx="0" cy="0"/>
          <a:chOff x="0" y="0"/>
          <a:chExt cx="0" cy="0"/>
        </a:xfrm>
      </p:grpSpPr>
      <p:sp>
        <p:nvSpPr>
          <p:cNvPr id="50" name="Shape 50"/>
          <p:cNvSpPr txBox="1"/>
          <p:nvPr>
            <p:ph type="title"/>
          </p:nvPr>
        </p:nvSpPr>
        <p:spPr>
          <a:xfrm>
            <a:off x="381000" y="230188"/>
            <a:ext cx="8382000" cy="664797"/>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Shape 51"/>
          <p:cNvSpPr txBox="1"/>
          <p:nvPr>
            <p:ph idx="1" type="body"/>
          </p:nvPr>
        </p:nvSpPr>
        <p:spPr>
          <a:xfrm>
            <a:off x="381000" y="1411553"/>
            <a:ext cx="8382000" cy="2200602"/>
          </a:xfrm>
          <a:prstGeom prst="rect">
            <a:avLst/>
          </a:prstGeom>
          <a:noFill/>
          <a:ln>
            <a:noFill/>
          </a:ln>
        </p:spPr>
        <p:txBody>
          <a:bodyPr anchorCtr="0" anchor="t" bIns="91425" lIns="91425" spcFirstLastPara="1" rIns="91425" wrap="square" tIns="91425"/>
          <a:lstStyle>
            <a:lvl1pPr indent="-370840" lvl="0" marL="457200" marR="0" rtl="0" algn="l">
              <a:lnSpc>
                <a:spcPct val="90000"/>
              </a:lnSpc>
              <a:spcBef>
                <a:spcPts val="640"/>
              </a:spcBef>
              <a:spcAft>
                <a:spcPts val="0"/>
              </a:spcAft>
              <a:buClr>
                <a:schemeClr val="lt1"/>
              </a:buClr>
              <a:buSzPts val="2240"/>
              <a:buFont typeface="Noto Sans Symbols"/>
              <a:buChar char="●"/>
              <a:defRPr b="0" i="0" sz="3200" u="none" cap="none" strike="noStrike">
                <a:solidFill>
                  <a:schemeClr val="lt1"/>
                </a:solidFill>
                <a:latin typeface="Calibri"/>
                <a:ea typeface="Calibri"/>
                <a:cs typeface="Calibri"/>
                <a:sym typeface="Calibri"/>
              </a:defRPr>
            </a:lvl1pPr>
            <a:lvl2pPr indent="-353060" lvl="1" marL="914400" marR="0" rtl="0" algn="l">
              <a:lnSpc>
                <a:spcPct val="90000"/>
              </a:lnSpc>
              <a:spcBef>
                <a:spcPts val="560"/>
              </a:spcBef>
              <a:spcAft>
                <a:spcPts val="0"/>
              </a:spcAft>
              <a:buClr>
                <a:schemeClr val="lt1"/>
              </a:buClr>
              <a:buSzPts val="1960"/>
              <a:buFont typeface="Noto Sans Symbols"/>
              <a:buChar char="●"/>
              <a:defRPr b="0" i="0" sz="2800" u="none" cap="none" strike="noStrike">
                <a:solidFill>
                  <a:schemeClr val="lt1"/>
                </a:solidFill>
                <a:latin typeface="Calibri"/>
                <a:ea typeface="Calibri"/>
                <a:cs typeface="Calibri"/>
                <a:sym typeface="Calibri"/>
              </a:defRPr>
            </a:lvl2pPr>
            <a:lvl3pPr indent="-335280" lvl="2" marL="1371600" marR="0" rtl="0" algn="l">
              <a:lnSpc>
                <a:spcPct val="90000"/>
              </a:lnSpc>
              <a:spcBef>
                <a:spcPts val="480"/>
              </a:spcBef>
              <a:spcAft>
                <a:spcPts val="0"/>
              </a:spcAft>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3pPr>
            <a:lvl4pPr indent="-335280" lvl="3" marL="1828800" marR="0" rtl="0" algn="l">
              <a:lnSpc>
                <a:spcPct val="90000"/>
              </a:lnSpc>
              <a:spcBef>
                <a:spcPts val="480"/>
              </a:spcBef>
              <a:spcAft>
                <a:spcPts val="0"/>
              </a:spcAft>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4pPr>
            <a:lvl5pPr indent="-335279" lvl="4" marL="2286000" marR="0" rtl="0" algn="l">
              <a:lnSpc>
                <a:spcPct val="90000"/>
              </a:lnSpc>
              <a:spcBef>
                <a:spcPts val="480"/>
              </a:spcBef>
              <a:spcAft>
                <a:spcPts val="0"/>
              </a:spcAft>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2" name="Shape 5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_Title and Content">
    <p:bg>
      <p:bgPr>
        <a:solidFill>
          <a:schemeClr val="dk1"/>
        </a:solidFill>
      </p:bgPr>
    </p:bg>
    <p:spTree>
      <p:nvGrpSpPr>
        <p:cNvPr id="53" name="Shape 53"/>
        <p:cNvGrpSpPr/>
        <p:nvPr/>
      </p:nvGrpSpPr>
      <p:grpSpPr>
        <a:xfrm>
          <a:off x="0" y="0"/>
          <a:ext cx="0" cy="0"/>
          <a:chOff x="0" y="0"/>
          <a:chExt cx="0" cy="0"/>
        </a:xfrm>
      </p:grpSpPr>
      <p:sp>
        <p:nvSpPr>
          <p:cNvPr id="54" name="Shape 54"/>
          <p:cNvSpPr txBox="1"/>
          <p:nvPr>
            <p:ph type="title"/>
          </p:nvPr>
        </p:nvSpPr>
        <p:spPr>
          <a:xfrm>
            <a:off x="381000" y="230188"/>
            <a:ext cx="8382000" cy="664797"/>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 name="Shape 55"/>
          <p:cNvSpPr txBox="1"/>
          <p:nvPr>
            <p:ph idx="1" type="body"/>
          </p:nvPr>
        </p:nvSpPr>
        <p:spPr>
          <a:xfrm>
            <a:off x="381000" y="1411553"/>
            <a:ext cx="8382000" cy="2200602"/>
          </a:xfrm>
          <a:prstGeom prst="rect">
            <a:avLst/>
          </a:prstGeom>
          <a:noFill/>
          <a:ln>
            <a:noFill/>
          </a:ln>
        </p:spPr>
        <p:txBody>
          <a:bodyPr anchorCtr="0" anchor="t" bIns="91425" lIns="91425" spcFirstLastPara="1" rIns="91425" wrap="square" tIns="91425"/>
          <a:lstStyle>
            <a:lvl1pPr indent="-370840" lvl="0" marL="457200" marR="0" rtl="0" algn="l">
              <a:lnSpc>
                <a:spcPct val="90000"/>
              </a:lnSpc>
              <a:spcBef>
                <a:spcPts val="640"/>
              </a:spcBef>
              <a:spcAft>
                <a:spcPts val="0"/>
              </a:spcAft>
              <a:buClr>
                <a:schemeClr val="lt1"/>
              </a:buClr>
              <a:buSzPts val="2240"/>
              <a:buFont typeface="Noto Sans Symbols"/>
              <a:buChar char="●"/>
              <a:defRPr b="0" i="0" sz="3200" u="none" cap="none" strike="noStrike">
                <a:solidFill>
                  <a:schemeClr val="lt1"/>
                </a:solidFill>
                <a:latin typeface="Calibri"/>
                <a:ea typeface="Calibri"/>
                <a:cs typeface="Calibri"/>
                <a:sym typeface="Calibri"/>
              </a:defRPr>
            </a:lvl1pPr>
            <a:lvl2pPr indent="-353060" lvl="1" marL="914400" marR="0" rtl="0" algn="l">
              <a:lnSpc>
                <a:spcPct val="90000"/>
              </a:lnSpc>
              <a:spcBef>
                <a:spcPts val="560"/>
              </a:spcBef>
              <a:spcAft>
                <a:spcPts val="0"/>
              </a:spcAft>
              <a:buClr>
                <a:schemeClr val="lt1"/>
              </a:buClr>
              <a:buSzPts val="1960"/>
              <a:buFont typeface="Noto Sans Symbols"/>
              <a:buChar char="●"/>
              <a:defRPr b="0" i="0" sz="2800" u="none" cap="none" strike="noStrike">
                <a:solidFill>
                  <a:schemeClr val="lt1"/>
                </a:solidFill>
                <a:latin typeface="Calibri"/>
                <a:ea typeface="Calibri"/>
                <a:cs typeface="Calibri"/>
                <a:sym typeface="Calibri"/>
              </a:defRPr>
            </a:lvl2pPr>
            <a:lvl3pPr indent="-335280" lvl="2" marL="1371600" marR="0" rtl="0" algn="l">
              <a:lnSpc>
                <a:spcPct val="90000"/>
              </a:lnSpc>
              <a:spcBef>
                <a:spcPts val="480"/>
              </a:spcBef>
              <a:spcAft>
                <a:spcPts val="0"/>
              </a:spcAft>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3pPr>
            <a:lvl4pPr indent="-335280" lvl="3" marL="1828800" marR="0" rtl="0" algn="l">
              <a:lnSpc>
                <a:spcPct val="90000"/>
              </a:lnSpc>
              <a:spcBef>
                <a:spcPts val="480"/>
              </a:spcBef>
              <a:spcAft>
                <a:spcPts val="0"/>
              </a:spcAft>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4pPr>
            <a:lvl5pPr indent="-335279" lvl="4" marL="2286000" marR="0" rtl="0" algn="l">
              <a:lnSpc>
                <a:spcPct val="90000"/>
              </a:lnSpc>
              <a:spcBef>
                <a:spcPts val="480"/>
              </a:spcBef>
              <a:spcAft>
                <a:spcPts val="0"/>
              </a:spcAft>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6" name="Shape 56"/>
          <p:cNvSpPr txBox="1"/>
          <p:nvPr>
            <p:ph idx="2" type="body"/>
          </p:nvPr>
        </p:nvSpPr>
        <p:spPr>
          <a:xfrm>
            <a:off x="0" y="6238875"/>
            <a:ext cx="9144001" cy="619125"/>
          </a:xfrm>
          <a:prstGeom prst="rect">
            <a:avLst/>
          </a:prstGeom>
          <a:solidFill>
            <a:srgbClr val="FFFF99"/>
          </a:solidFill>
          <a:ln>
            <a:noFill/>
          </a:ln>
        </p:spPr>
        <p:txBody>
          <a:bodyPr anchorCtr="0" anchor="b" bIns="91425" lIns="91425" spcFirstLastPara="1" rIns="91425" wrap="square" tIns="91425"/>
          <a:lstStyle>
            <a:lvl1pPr indent="-228600" lvl="0" marL="457200" marR="0" rtl="0" algn="r">
              <a:lnSpc>
                <a:spcPct val="90000"/>
              </a:lnSpc>
              <a:spcBef>
                <a:spcPts val="640"/>
              </a:spcBef>
              <a:spcAft>
                <a:spcPts val="0"/>
              </a:spcAft>
              <a:buClr>
                <a:srgbClr val="000000"/>
              </a:buClr>
              <a:buSzPts val="3200"/>
              <a:buFont typeface="Arial"/>
              <a:buNone/>
              <a:defRPr b="0" i="0" sz="3200" u="none" cap="none" strike="noStrike">
                <a:solidFill>
                  <a:srgbClr val="000000"/>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7" name="Shape 5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Demo, Video etc. &quot;special&quot; slides">
    <p:spTree>
      <p:nvGrpSpPr>
        <p:cNvPr id="58" name="Shape 58"/>
        <p:cNvGrpSpPr/>
        <p:nvPr/>
      </p:nvGrpSpPr>
      <p:grpSpPr>
        <a:xfrm>
          <a:off x="0" y="0"/>
          <a:ext cx="0" cy="0"/>
          <a:chOff x="0" y="0"/>
          <a:chExt cx="0" cy="0"/>
        </a:xfrm>
      </p:grpSpPr>
      <p:sp>
        <p:nvSpPr>
          <p:cNvPr id="59" name="Shape 59"/>
          <p:cNvSpPr txBox="1"/>
          <p:nvPr>
            <p:ph type="ctrTitle"/>
          </p:nvPr>
        </p:nvSpPr>
        <p:spPr>
          <a:xfrm>
            <a:off x="1369219" y="649805"/>
            <a:ext cx="7043208" cy="152349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54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Shape 60"/>
          <p:cNvSpPr txBox="1"/>
          <p:nvPr>
            <p:ph idx="1" type="subTitle"/>
          </p:nvPr>
        </p:nvSpPr>
        <p:spPr>
          <a:xfrm>
            <a:off x="1368955" y="4344988"/>
            <a:ext cx="7043208" cy="46166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12681" lvl="1" marL="457181" marR="0" rtl="0" algn="ctr">
              <a:lnSpc>
                <a:spcPct val="90000"/>
              </a:lnSpc>
              <a:spcBef>
                <a:spcPts val="56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2pPr>
            <a:lvl3pPr indent="-12662" lvl="2" marL="914363" marR="0" rtl="0" algn="ctr">
              <a:lnSpc>
                <a:spcPct val="90000"/>
              </a:lnSpc>
              <a:spcBef>
                <a:spcPts val="48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3pPr>
            <a:lvl4pPr indent="-12644" lvl="3" marL="1371545" marR="0" rtl="0" algn="ctr">
              <a:lnSpc>
                <a:spcPct val="90000"/>
              </a:lnSpc>
              <a:spcBef>
                <a:spcPts val="48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4pPr>
            <a:lvl5pPr indent="-12626" lvl="4" marL="1828727" marR="0" rtl="0" algn="ctr">
              <a:lnSpc>
                <a:spcPct val="90000"/>
              </a:lnSpc>
              <a:spcBef>
                <a:spcPts val="48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5pPr>
            <a:lvl6pPr indent="-12608" lvl="5" marL="2285909"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indent="-12589" lvl="6" marL="2743090"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indent="-12571" lvl="7" marL="3200272"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indent="-12553" lvl="8" marL="365745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1" name="Shape 61"/>
          <p:cNvSpPr txBox="1"/>
          <p:nvPr>
            <p:ph idx="2" type="body"/>
          </p:nvPr>
        </p:nvSpPr>
        <p:spPr>
          <a:xfrm>
            <a:off x="722049" y="2355850"/>
            <a:ext cx="7690114" cy="138499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2000"/>
              </a:spcBef>
              <a:spcAft>
                <a:spcPts val="0"/>
              </a:spcAft>
              <a:buClr>
                <a:srgbClr val="FFE9D4"/>
              </a:buClr>
              <a:buSzPts val="3200"/>
              <a:buFont typeface="Arial"/>
              <a:buNone/>
              <a:defRPr b="1" i="1" sz="10000" u="none" cap="none" strike="noStrike">
                <a:solidFill>
                  <a:srgbClr val="FFE9D4"/>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2" name="Shape 6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solidFill>
                  <a:srgbClr val="FFE9D4"/>
                </a:solidFill>
              </a:defRPr>
            </a:lvl1pPr>
            <a:lvl2pPr lvl="1">
              <a:spcBef>
                <a:spcPts val="0"/>
              </a:spcBef>
              <a:buNone/>
              <a:defRPr>
                <a:solidFill>
                  <a:srgbClr val="FFE9D4"/>
                </a:solidFill>
              </a:defRPr>
            </a:lvl2pPr>
            <a:lvl3pPr lvl="2">
              <a:spcBef>
                <a:spcPts val="0"/>
              </a:spcBef>
              <a:buNone/>
              <a:defRPr>
                <a:solidFill>
                  <a:srgbClr val="FFE9D4"/>
                </a:solidFill>
              </a:defRPr>
            </a:lvl3pPr>
            <a:lvl4pPr lvl="3">
              <a:spcBef>
                <a:spcPts val="0"/>
              </a:spcBef>
              <a:buNone/>
              <a:defRPr>
                <a:solidFill>
                  <a:srgbClr val="FFE9D4"/>
                </a:solidFill>
              </a:defRPr>
            </a:lvl4pPr>
            <a:lvl5pPr lvl="4">
              <a:spcBef>
                <a:spcPts val="0"/>
              </a:spcBef>
              <a:buNone/>
              <a:defRPr>
                <a:solidFill>
                  <a:srgbClr val="FFE9D4"/>
                </a:solidFill>
              </a:defRPr>
            </a:lvl5pPr>
            <a:lvl6pPr lvl="5">
              <a:spcBef>
                <a:spcPts val="0"/>
              </a:spcBef>
              <a:buNone/>
              <a:defRPr>
                <a:solidFill>
                  <a:srgbClr val="FFE9D4"/>
                </a:solidFill>
              </a:defRPr>
            </a:lvl6pPr>
            <a:lvl7pPr lvl="6">
              <a:spcBef>
                <a:spcPts val="0"/>
              </a:spcBef>
              <a:buNone/>
              <a:defRPr>
                <a:solidFill>
                  <a:srgbClr val="FFE9D4"/>
                </a:solidFill>
              </a:defRPr>
            </a:lvl7pPr>
            <a:lvl8pPr lvl="7">
              <a:spcBef>
                <a:spcPts val="0"/>
              </a:spcBef>
              <a:buNone/>
              <a:defRPr>
                <a:solidFill>
                  <a:srgbClr val="FFE9D4"/>
                </a:solidFill>
              </a:defRPr>
            </a:lvl8pPr>
            <a:lvl9pPr lvl="8">
              <a:spcBef>
                <a:spcPts val="0"/>
              </a:spcBef>
              <a:buNone/>
              <a:defRPr>
                <a:solidFill>
                  <a:srgbClr val="FFE9D4"/>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spTree>
      <p:nvGrpSpPr>
        <p:cNvPr id="18" name="Shape 18"/>
        <p:cNvGrpSpPr/>
        <p:nvPr/>
      </p:nvGrpSpPr>
      <p:grpSpPr>
        <a:xfrm>
          <a:off x="0" y="0"/>
          <a:ext cx="0" cy="0"/>
          <a:chOff x="0" y="0"/>
          <a:chExt cx="0" cy="0"/>
        </a:xfrm>
      </p:grpSpPr>
      <p:sp>
        <p:nvSpPr>
          <p:cNvPr id="19" name="Shape 19"/>
          <p:cNvSpPr txBox="1"/>
          <p:nvPr>
            <p:ph type="title"/>
          </p:nvPr>
        </p:nvSpPr>
        <p:spPr>
          <a:xfrm>
            <a:off x="381000" y="230188"/>
            <a:ext cx="8382000" cy="664797"/>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 name="Shape 20"/>
          <p:cNvSpPr txBox="1"/>
          <p:nvPr>
            <p:ph idx="1" type="body"/>
          </p:nvPr>
        </p:nvSpPr>
        <p:spPr>
          <a:xfrm>
            <a:off x="381000" y="1411552"/>
            <a:ext cx="8382000" cy="2210862"/>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640"/>
              </a:spcBef>
              <a:spcAft>
                <a:spcPts val="0"/>
              </a:spcAft>
              <a:buClr>
                <a:schemeClr val="lt1"/>
              </a:buClr>
              <a:buSzPts val="3200"/>
              <a:buFont typeface="Calibri"/>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21" name="Shape 2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381000" y="230188"/>
            <a:ext cx="8382000" cy="664797"/>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4" name="Shape 2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5" name="Shape 25"/>
        <p:cNvGrpSpPr/>
        <p:nvPr/>
      </p:nvGrpSpPr>
      <p:grpSpPr>
        <a:xfrm>
          <a:off x="0" y="0"/>
          <a:ext cx="0" cy="0"/>
          <a:chOff x="0" y="0"/>
          <a:chExt cx="0" cy="0"/>
        </a:xfrm>
      </p:grpSpPr>
      <p:sp>
        <p:nvSpPr>
          <p:cNvPr id="26" name="Shape 26"/>
          <p:cNvSpPr txBox="1"/>
          <p:nvPr>
            <p:ph type="ctrTitle"/>
          </p:nvPr>
        </p:nvSpPr>
        <p:spPr>
          <a:xfrm>
            <a:off x="730250" y="1905000"/>
            <a:ext cx="7681913" cy="152349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54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Shape 27"/>
          <p:cNvSpPr txBox="1"/>
          <p:nvPr>
            <p:ph idx="1" type="subTitle"/>
          </p:nvPr>
        </p:nvSpPr>
        <p:spPr>
          <a:xfrm>
            <a:off x="730249" y="4344988"/>
            <a:ext cx="7681913" cy="46166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12681" lvl="1" marL="457181" marR="0" rtl="0" algn="ctr">
              <a:lnSpc>
                <a:spcPct val="90000"/>
              </a:lnSpc>
              <a:spcBef>
                <a:spcPts val="56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2pPr>
            <a:lvl3pPr indent="-12662" lvl="2" marL="914363" marR="0" rtl="0" algn="ctr">
              <a:lnSpc>
                <a:spcPct val="90000"/>
              </a:lnSpc>
              <a:spcBef>
                <a:spcPts val="48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3pPr>
            <a:lvl4pPr indent="-12644" lvl="3" marL="1371545" marR="0" rtl="0" algn="ctr">
              <a:lnSpc>
                <a:spcPct val="90000"/>
              </a:lnSpc>
              <a:spcBef>
                <a:spcPts val="48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4pPr>
            <a:lvl5pPr indent="-12626" lvl="4" marL="1828727" marR="0" rtl="0" algn="ctr">
              <a:lnSpc>
                <a:spcPct val="90000"/>
              </a:lnSpc>
              <a:spcBef>
                <a:spcPts val="48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5pPr>
            <a:lvl6pPr indent="-12608" lvl="5" marL="2285909"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indent="-12589" lvl="6" marL="2743090"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indent="-12571" lvl="7" marL="3200272"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indent="-12553" lvl="8" marL="365745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28" name="Shape 2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9" name="Shape 29"/>
        <p:cNvGrpSpPr/>
        <p:nvPr/>
      </p:nvGrpSpPr>
      <p:grpSpPr>
        <a:xfrm>
          <a:off x="0" y="0"/>
          <a:ext cx="0" cy="0"/>
          <a:chOff x="0" y="0"/>
          <a:chExt cx="0" cy="0"/>
        </a:xfrm>
      </p:grpSpPr>
      <p:sp>
        <p:nvSpPr>
          <p:cNvPr id="30" name="Shape 30"/>
          <p:cNvSpPr txBox="1"/>
          <p:nvPr>
            <p:ph type="title"/>
          </p:nvPr>
        </p:nvSpPr>
        <p:spPr>
          <a:xfrm>
            <a:off x="381000" y="230188"/>
            <a:ext cx="8382000" cy="664797"/>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Shape 31"/>
          <p:cNvSpPr txBox="1"/>
          <p:nvPr>
            <p:ph idx="1" type="body"/>
          </p:nvPr>
        </p:nvSpPr>
        <p:spPr>
          <a:xfrm>
            <a:off x="381000" y="1412875"/>
            <a:ext cx="8382000" cy="2210862"/>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640"/>
              </a:spcBef>
              <a:spcAft>
                <a:spcPts val="0"/>
              </a:spcAft>
              <a:buClr>
                <a:schemeClr val="lt1"/>
              </a:buClr>
              <a:buSzPts val="3200"/>
              <a:buFont typeface="Calibri"/>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2" name="Shape 3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381000" y="230188"/>
            <a:ext cx="8382000" cy="664797"/>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Shape 35"/>
          <p:cNvSpPr txBox="1"/>
          <p:nvPr>
            <p:ph idx="1" type="body"/>
          </p:nvPr>
        </p:nvSpPr>
        <p:spPr>
          <a:xfrm>
            <a:off x="381000" y="1411553"/>
            <a:ext cx="4114800" cy="2129814"/>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360"/>
              </a:spcBef>
              <a:spcAft>
                <a:spcPts val="0"/>
              </a:spcAft>
              <a:buClr>
                <a:schemeClr val="lt1"/>
              </a:buClr>
              <a:buSzPts val="1800"/>
              <a:buFont typeface="Calibri"/>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360"/>
              </a:spcBef>
              <a:spcAft>
                <a:spcPts val="0"/>
              </a:spcAft>
              <a:buClr>
                <a:schemeClr val="lt1"/>
              </a:buClr>
              <a:buSzPts val="1800"/>
              <a:buFont typeface="Calibri"/>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 name="Shape 36"/>
          <p:cNvSpPr txBox="1"/>
          <p:nvPr>
            <p:ph idx="2" type="body"/>
          </p:nvPr>
        </p:nvSpPr>
        <p:spPr>
          <a:xfrm>
            <a:off x="4648200" y="1411553"/>
            <a:ext cx="4114800" cy="2129814"/>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360"/>
              </a:spcBef>
              <a:spcAft>
                <a:spcPts val="0"/>
              </a:spcAft>
              <a:buClr>
                <a:schemeClr val="lt1"/>
              </a:buClr>
              <a:buSzPts val="1800"/>
              <a:buFont typeface="Calibri"/>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360"/>
              </a:spcBef>
              <a:spcAft>
                <a:spcPts val="0"/>
              </a:spcAft>
              <a:buClr>
                <a:schemeClr val="lt1"/>
              </a:buClr>
              <a:buSzPts val="1800"/>
              <a:buFont typeface="Calibri"/>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 name="Shape 3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8" name="Shape 38"/>
        <p:cNvGrpSpPr/>
        <p:nvPr/>
      </p:nvGrpSpPr>
      <p:grpSpPr>
        <a:xfrm>
          <a:off x="0" y="0"/>
          <a:ext cx="0" cy="0"/>
          <a:chOff x="0" y="0"/>
          <a:chExt cx="0" cy="0"/>
        </a:xfrm>
      </p:grpSpPr>
      <p:sp>
        <p:nvSpPr>
          <p:cNvPr id="39" name="Shape 39"/>
          <p:cNvSpPr txBox="1"/>
          <p:nvPr>
            <p:ph type="title"/>
          </p:nvPr>
        </p:nvSpPr>
        <p:spPr>
          <a:xfrm>
            <a:off x="381000" y="230188"/>
            <a:ext cx="8382000" cy="664797"/>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0" name="Shape 40"/>
          <p:cNvSpPr txBox="1"/>
          <p:nvPr>
            <p:ph idx="1" type="body"/>
          </p:nvPr>
        </p:nvSpPr>
        <p:spPr>
          <a:xfrm>
            <a:off x="381000" y="1411553"/>
            <a:ext cx="4114800" cy="692498"/>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lt1"/>
              </a:buClr>
              <a:buSzPts val="3200"/>
              <a:buFont typeface="Calibri"/>
              <a:buNone/>
              <a:defRPr b="1" i="0" sz="2500" u="none" cap="none" strike="noStrike">
                <a:solidFill>
                  <a:schemeClr val="lt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lt1"/>
              </a:buClr>
              <a:buSzPts val="2800"/>
              <a:buFont typeface="Calibri"/>
              <a:buNone/>
              <a:defRPr b="1" i="0" sz="20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60"/>
              </a:spcBef>
              <a:spcAft>
                <a:spcPts val="0"/>
              </a:spcAft>
              <a:buClr>
                <a:schemeClr val="lt1"/>
              </a:buClr>
              <a:buSzPts val="2400"/>
              <a:buFont typeface="Calibri"/>
              <a:buNone/>
              <a:defRPr b="1"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320"/>
              </a:spcBef>
              <a:spcAft>
                <a:spcPts val="0"/>
              </a:spcAft>
              <a:buClr>
                <a:schemeClr val="lt1"/>
              </a:buClr>
              <a:buSzPts val="2400"/>
              <a:buFont typeface="Calibri"/>
              <a:buNone/>
              <a:defRPr b="1" i="0" sz="1600" u="none" cap="none" strike="noStrike">
                <a:solidFill>
                  <a:schemeClr val="lt1"/>
                </a:solidFill>
                <a:latin typeface="Calibri"/>
                <a:ea typeface="Calibri"/>
                <a:cs typeface="Calibri"/>
                <a:sym typeface="Calibri"/>
              </a:defRPr>
            </a:lvl4pPr>
            <a:lvl5pPr indent="-228600" lvl="4" marL="2286000" marR="0" rtl="0" algn="l">
              <a:lnSpc>
                <a:spcPct val="90000"/>
              </a:lnSpc>
              <a:spcBef>
                <a:spcPts val="320"/>
              </a:spcBef>
              <a:spcAft>
                <a:spcPts val="0"/>
              </a:spcAft>
              <a:buClr>
                <a:schemeClr val="lt1"/>
              </a:buClr>
              <a:buSzPts val="2400"/>
              <a:buFont typeface="Calibri"/>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9pPr>
          </a:lstStyle>
          <a:p/>
        </p:txBody>
      </p:sp>
      <p:sp>
        <p:nvSpPr>
          <p:cNvPr id="41" name="Shape 41"/>
          <p:cNvSpPr txBox="1"/>
          <p:nvPr>
            <p:ph idx="2" type="body"/>
          </p:nvPr>
        </p:nvSpPr>
        <p:spPr>
          <a:xfrm>
            <a:off x="380999" y="2174875"/>
            <a:ext cx="4114800" cy="1537344"/>
          </a:xfrm>
          <a:prstGeom prst="rect">
            <a:avLst/>
          </a:prstGeom>
          <a:noFill/>
          <a:ln>
            <a:noFill/>
          </a:ln>
        </p:spPr>
        <p:txBody>
          <a:bodyPr anchorCtr="0" anchor="t" bIns="91425" lIns="91425" spcFirstLastPara="1" rIns="91425" wrap="square" tIns="91425"/>
          <a:lstStyle>
            <a:lvl1pPr indent="-374650" lvl="0" marL="457200" marR="0" rtl="0" algn="l">
              <a:lnSpc>
                <a:spcPct val="90000"/>
              </a:lnSpc>
              <a:spcBef>
                <a:spcPts val="460"/>
              </a:spcBef>
              <a:spcAft>
                <a:spcPts val="0"/>
              </a:spcAft>
              <a:buClr>
                <a:schemeClr val="lt1"/>
              </a:buClr>
              <a:buSzPts val="2300"/>
              <a:buFont typeface="Calibri"/>
              <a:buChar char="•"/>
              <a:defRPr b="0" i="0" sz="2300" u="none" cap="none" strike="noStrike">
                <a:solidFill>
                  <a:schemeClr val="lt1"/>
                </a:solidFill>
                <a:latin typeface="Calibri"/>
                <a:ea typeface="Calibri"/>
                <a:cs typeface="Calibri"/>
                <a:sym typeface="Calibri"/>
              </a:defRPr>
            </a:lvl1pPr>
            <a:lvl2pPr indent="-355600" lvl="1" marL="914400" marR="0" rtl="0" algn="l">
              <a:lnSpc>
                <a:spcPct val="90000"/>
              </a:lnSpc>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360"/>
              </a:spcBef>
              <a:spcAft>
                <a:spcPts val="0"/>
              </a:spcAft>
              <a:buClr>
                <a:schemeClr val="lt1"/>
              </a:buClr>
              <a:buSzPts val="1800"/>
              <a:buFont typeface="Calibri"/>
              <a:buChar char="•"/>
              <a:defRPr b="0" i="0" sz="1800" u="none" cap="none" strike="noStrike">
                <a:solidFill>
                  <a:schemeClr val="lt1"/>
                </a:solidFill>
                <a:latin typeface="Calibri"/>
                <a:ea typeface="Calibri"/>
                <a:cs typeface="Calibri"/>
                <a:sym typeface="Calibri"/>
              </a:defRPr>
            </a:lvl3pPr>
            <a:lvl4pPr indent="-336550" lvl="3" marL="1828800" marR="0" rtl="0" algn="l">
              <a:lnSpc>
                <a:spcPct val="90000"/>
              </a:lnSpc>
              <a:spcBef>
                <a:spcPts val="340"/>
              </a:spcBef>
              <a:spcAft>
                <a:spcPts val="0"/>
              </a:spcAft>
              <a:buClr>
                <a:schemeClr val="lt1"/>
              </a:buClr>
              <a:buSzPts val="1700"/>
              <a:buFont typeface="Calibri"/>
              <a:buChar char="•"/>
              <a:defRPr b="0" i="0" sz="1700" u="none" cap="none" strike="noStrike">
                <a:solidFill>
                  <a:schemeClr val="lt1"/>
                </a:solidFill>
                <a:latin typeface="Calibri"/>
                <a:ea typeface="Calibri"/>
                <a:cs typeface="Calibri"/>
                <a:sym typeface="Calibri"/>
              </a:defRPr>
            </a:lvl4pPr>
            <a:lvl5pPr indent="-336550" lvl="4" marL="2286000" marR="0" rtl="0" algn="l">
              <a:lnSpc>
                <a:spcPct val="90000"/>
              </a:lnSpc>
              <a:spcBef>
                <a:spcPts val="340"/>
              </a:spcBef>
              <a:spcAft>
                <a:spcPts val="0"/>
              </a:spcAft>
              <a:buClr>
                <a:schemeClr val="lt1"/>
              </a:buClr>
              <a:buSzPts val="1700"/>
              <a:buFont typeface="Calibri"/>
              <a:buChar char="•"/>
              <a:defRPr b="0" i="0" sz="17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42" name="Shape 42"/>
          <p:cNvSpPr txBox="1"/>
          <p:nvPr>
            <p:ph idx="3" type="body"/>
          </p:nvPr>
        </p:nvSpPr>
        <p:spPr>
          <a:xfrm>
            <a:off x="4645981" y="1411553"/>
            <a:ext cx="4117019" cy="692498"/>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lt1"/>
              </a:buClr>
              <a:buSzPts val="3200"/>
              <a:buFont typeface="Calibri"/>
              <a:buNone/>
              <a:defRPr b="1" i="0" sz="2500" u="none" cap="none" strike="noStrike">
                <a:solidFill>
                  <a:schemeClr val="lt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lt1"/>
              </a:buClr>
              <a:buSzPts val="2800"/>
              <a:buFont typeface="Calibri"/>
              <a:buNone/>
              <a:defRPr b="1" i="0" sz="20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60"/>
              </a:spcBef>
              <a:spcAft>
                <a:spcPts val="0"/>
              </a:spcAft>
              <a:buClr>
                <a:schemeClr val="lt1"/>
              </a:buClr>
              <a:buSzPts val="2400"/>
              <a:buFont typeface="Calibri"/>
              <a:buNone/>
              <a:defRPr b="1"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320"/>
              </a:spcBef>
              <a:spcAft>
                <a:spcPts val="0"/>
              </a:spcAft>
              <a:buClr>
                <a:schemeClr val="lt1"/>
              </a:buClr>
              <a:buSzPts val="2400"/>
              <a:buFont typeface="Calibri"/>
              <a:buNone/>
              <a:defRPr b="1" i="0" sz="1600" u="none" cap="none" strike="noStrike">
                <a:solidFill>
                  <a:schemeClr val="lt1"/>
                </a:solidFill>
                <a:latin typeface="Calibri"/>
                <a:ea typeface="Calibri"/>
                <a:cs typeface="Calibri"/>
                <a:sym typeface="Calibri"/>
              </a:defRPr>
            </a:lvl4pPr>
            <a:lvl5pPr indent="-228600" lvl="4" marL="2286000" marR="0" rtl="0" algn="l">
              <a:lnSpc>
                <a:spcPct val="90000"/>
              </a:lnSpc>
              <a:spcBef>
                <a:spcPts val="320"/>
              </a:spcBef>
              <a:spcAft>
                <a:spcPts val="0"/>
              </a:spcAft>
              <a:buClr>
                <a:schemeClr val="lt1"/>
              </a:buClr>
              <a:buSzPts val="2400"/>
              <a:buFont typeface="Calibri"/>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9pPr>
          </a:lstStyle>
          <a:p/>
        </p:txBody>
      </p:sp>
      <p:sp>
        <p:nvSpPr>
          <p:cNvPr id="43" name="Shape 43"/>
          <p:cNvSpPr txBox="1"/>
          <p:nvPr>
            <p:ph idx="4" type="body"/>
          </p:nvPr>
        </p:nvSpPr>
        <p:spPr>
          <a:xfrm>
            <a:off x="4645026" y="2174875"/>
            <a:ext cx="4117974" cy="1537344"/>
          </a:xfrm>
          <a:prstGeom prst="rect">
            <a:avLst/>
          </a:prstGeom>
          <a:noFill/>
          <a:ln>
            <a:noFill/>
          </a:ln>
        </p:spPr>
        <p:txBody>
          <a:bodyPr anchorCtr="0" anchor="t" bIns="91425" lIns="91425" spcFirstLastPara="1" rIns="91425" wrap="square" tIns="91425"/>
          <a:lstStyle>
            <a:lvl1pPr indent="-374650" lvl="0" marL="457200" marR="0" rtl="0" algn="l">
              <a:lnSpc>
                <a:spcPct val="90000"/>
              </a:lnSpc>
              <a:spcBef>
                <a:spcPts val="460"/>
              </a:spcBef>
              <a:spcAft>
                <a:spcPts val="0"/>
              </a:spcAft>
              <a:buClr>
                <a:schemeClr val="lt1"/>
              </a:buClr>
              <a:buSzPts val="2300"/>
              <a:buFont typeface="Calibri"/>
              <a:buChar char="•"/>
              <a:defRPr b="0" i="0" sz="2300" u="none" cap="none" strike="noStrike">
                <a:solidFill>
                  <a:schemeClr val="lt1"/>
                </a:solidFill>
                <a:latin typeface="Calibri"/>
                <a:ea typeface="Calibri"/>
                <a:cs typeface="Calibri"/>
                <a:sym typeface="Calibri"/>
              </a:defRPr>
            </a:lvl1pPr>
            <a:lvl2pPr indent="-355600" lvl="1" marL="914400" marR="0" rtl="0" algn="l">
              <a:lnSpc>
                <a:spcPct val="90000"/>
              </a:lnSpc>
              <a:spcBef>
                <a:spcPts val="400"/>
              </a:spcBef>
              <a:spcAft>
                <a:spcPts val="0"/>
              </a:spcAft>
              <a:buClr>
                <a:schemeClr val="lt1"/>
              </a:buClr>
              <a:buSzPts val="2000"/>
              <a:buFont typeface="Calibri"/>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360"/>
              </a:spcBef>
              <a:spcAft>
                <a:spcPts val="0"/>
              </a:spcAft>
              <a:buClr>
                <a:schemeClr val="lt1"/>
              </a:buClr>
              <a:buSzPts val="1800"/>
              <a:buFont typeface="Calibri"/>
              <a:buChar char="•"/>
              <a:defRPr b="0" i="0" sz="1800" u="none" cap="none" strike="noStrike">
                <a:solidFill>
                  <a:schemeClr val="lt1"/>
                </a:solidFill>
                <a:latin typeface="Calibri"/>
                <a:ea typeface="Calibri"/>
                <a:cs typeface="Calibri"/>
                <a:sym typeface="Calibri"/>
              </a:defRPr>
            </a:lvl3pPr>
            <a:lvl4pPr indent="-336550" lvl="3" marL="1828800" marR="0" rtl="0" algn="l">
              <a:lnSpc>
                <a:spcPct val="90000"/>
              </a:lnSpc>
              <a:spcBef>
                <a:spcPts val="340"/>
              </a:spcBef>
              <a:spcAft>
                <a:spcPts val="0"/>
              </a:spcAft>
              <a:buClr>
                <a:schemeClr val="lt1"/>
              </a:buClr>
              <a:buSzPts val="1700"/>
              <a:buFont typeface="Calibri"/>
              <a:buChar char="•"/>
              <a:defRPr b="0" i="0" sz="1700" u="none" cap="none" strike="noStrike">
                <a:solidFill>
                  <a:schemeClr val="lt1"/>
                </a:solidFill>
                <a:latin typeface="Calibri"/>
                <a:ea typeface="Calibri"/>
                <a:cs typeface="Calibri"/>
                <a:sym typeface="Calibri"/>
              </a:defRPr>
            </a:lvl4pPr>
            <a:lvl5pPr indent="-336550" lvl="4" marL="2286000" marR="0" rtl="0" algn="l">
              <a:lnSpc>
                <a:spcPct val="90000"/>
              </a:lnSpc>
              <a:spcBef>
                <a:spcPts val="340"/>
              </a:spcBef>
              <a:spcAft>
                <a:spcPts val="0"/>
              </a:spcAft>
              <a:buClr>
                <a:schemeClr val="lt1"/>
              </a:buClr>
              <a:buSzPts val="1700"/>
              <a:buFont typeface="Calibri"/>
              <a:buChar char="•"/>
              <a:defRPr b="0" i="0" sz="17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44" name="Shape 4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5" name="Shape 45"/>
        <p:cNvGrpSpPr/>
        <p:nvPr/>
      </p:nvGrpSpPr>
      <p:grpSpPr>
        <a:xfrm>
          <a:off x="0" y="0"/>
          <a:ext cx="0" cy="0"/>
          <a:chOff x="0" y="0"/>
          <a:chExt cx="0" cy="0"/>
        </a:xfrm>
      </p:grpSpPr>
      <p:sp>
        <p:nvSpPr>
          <p:cNvPr id="46" name="Shape 4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ALKIN - Prints in GRAYSCALE">
    <p:spTree>
      <p:nvGrpSpPr>
        <p:cNvPr id="47" name="Shape 47"/>
        <p:cNvGrpSpPr/>
        <p:nvPr/>
      </p:nvGrpSpPr>
      <p:grpSpPr>
        <a:xfrm>
          <a:off x="0" y="0"/>
          <a:ext cx="0" cy="0"/>
          <a:chOff x="0" y="0"/>
          <a:chExt cx="0" cy="0"/>
        </a:xfrm>
      </p:grpSpPr>
      <p:sp>
        <p:nvSpPr>
          <p:cNvPr id="48" name="Shape 4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381000" y="230188"/>
            <a:ext cx="8382000" cy="664797"/>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381000" y="1412875"/>
            <a:ext cx="8382000" cy="2135969"/>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640"/>
              </a:spcBef>
              <a:spcAft>
                <a:spcPts val="0"/>
              </a:spcAft>
              <a:buClr>
                <a:schemeClr val="lt1"/>
              </a:buClr>
              <a:buSzPts val="3200"/>
              <a:buFont typeface="Calibri"/>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2" name="Shape 12"/>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lvl1pPr lvl="0" algn="r">
              <a:spcBef>
                <a:spcPts val="0"/>
              </a:spcBef>
              <a:buNone/>
              <a:defRPr sz="1300">
                <a:solidFill>
                  <a:schemeClr val="lt1"/>
                </a:solidFill>
                <a:latin typeface="Calibri"/>
                <a:ea typeface="Calibri"/>
                <a:cs typeface="Calibri"/>
                <a:sym typeface="Calibri"/>
              </a:defRPr>
            </a:lvl1pPr>
            <a:lvl2pPr lvl="1" algn="r">
              <a:spcBef>
                <a:spcPts val="0"/>
              </a:spcBef>
              <a:buNone/>
              <a:defRPr sz="1300">
                <a:solidFill>
                  <a:schemeClr val="lt1"/>
                </a:solidFill>
                <a:latin typeface="Calibri"/>
                <a:ea typeface="Calibri"/>
                <a:cs typeface="Calibri"/>
                <a:sym typeface="Calibri"/>
              </a:defRPr>
            </a:lvl2pPr>
            <a:lvl3pPr lvl="2" algn="r">
              <a:spcBef>
                <a:spcPts val="0"/>
              </a:spcBef>
              <a:buNone/>
              <a:defRPr sz="1300">
                <a:solidFill>
                  <a:schemeClr val="lt1"/>
                </a:solidFill>
                <a:latin typeface="Calibri"/>
                <a:ea typeface="Calibri"/>
                <a:cs typeface="Calibri"/>
                <a:sym typeface="Calibri"/>
              </a:defRPr>
            </a:lvl3pPr>
            <a:lvl4pPr lvl="3" algn="r">
              <a:spcBef>
                <a:spcPts val="0"/>
              </a:spcBef>
              <a:buNone/>
              <a:defRPr sz="1300">
                <a:solidFill>
                  <a:schemeClr val="lt1"/>
                </a:solidFill>
                <a:latin typeface="Calibri"/>
                <a:ea typeface="Calibri"/>
                <a:cs typeface="Calibri"/>
                <a:sym typeface="Calibri"/>
              </a:defRPr>
            </a:lvl4pPr>
            <a:lvl5pPr lvl="4" algn="r">
              <a:spcBef>
                <a:spcPts val="0"/>
              </a:spcBef>
              <a:buNone/>
              <a:defRPr sz="1300">
                <a:solidFill>
                  <a:schemeClr val="lt1"/>
                </a:solidFill>
                <a:latin typeface="Calibri"/>
                <a:ea typeface="Calibri"/>
                <a:cs typeface="Calibri"/>
                <a:sym typeface="Calibri"/>
              </a:defRPr>
            </a:lvl5pPr>
            <a:lvl6pPr lvl="5" algn="r">
              <a:spcBef>
                <a:spcPts val="0"/>
              </a:spcBef>
              <a:buNone/>
              <a:defRPr sz="1300">
                <a:solidFill>
                  <a:schemeClr val="lt1"/>
                </a:solidFill>
                <a:latin typeface="Calibri"/>
                <a:ea typeface="Calibri"/>
                <a:cs typeface="Calibri"/>
                <a:sym typeface="Calibri"/>
              </a:defRPr>
            </a:lvl6pPr>
            <a:lvl7pPr lvl="6" algn="r">
              <a:spcBef>
                <a:spcPts val="0"/>
              </a:spcBef>
              <a:buNone/>
              <a:defRPr sz="1300">
                <a:solidFill>
                  <a:schemeClr val="lt1"/>
                </a:solidFill>
                <a:latin typeface="Calibri"/>
                <a:ea typeface="Calibri"/>
                <a:cs typeface="Calibri"/>
                <a:sym typeface="Calibri"/>
              </a:defRPr>
            </a:lvl7pPr>
            <a:lvl8pPr lvl="7" algn="r">
              <a:spcBef>
                <a:spcPts val="0"/>
              </a:spcBef>
              <a:buNone/>
              <a:defRPr sz="1300">
                <a:solidFill>
                  <a:schemeClr val="lt1"/>
                </a:solidFill>
                <a:latin typeface="Calibri"/>
                <a:ea typeface="Calibri"/>
                <a:cs typeface="Calibri"/>
                <a:sym typeface="Calibri"/>
              </a:defRPr>
            </a:lvl8pPr>
            <a:lvl9pPr lvl="8" algn="r">
              <a:spcBef>
                <a:spcPts val="0"/>
              </a:spcBef>
              <a:buNone/>
              <a:defRPr sz="13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8.png"/><Relationship Id="rId6"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rive.google.com/file/d/0B5PJL11GQQ-xZVd6dTZoc05HNjA/view" TargetMode="External"/><Relationship Id="rId4" Type="http://schemas.openxmlformats.org/officeDocument/2006/relationships/image" Target="../media/image2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hyperlink" Target="https://drive.google.com/file/d/0B5PJL11GQQ-xazBEM2hxeENZX2c/view" TargetMode="External"/><Relationship Id="rId6" Type="http://schemas.openxmlformats.org/officeDocument/2006/relationships/image" Target="../media/image3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archive.ics.uci.edu/ml/" TargetMode="Externa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2" type="body"/>
          </p:nvPr>
        </p:nvSpPr>
        <p:spPr>
          <a:xfrm>
            <a:off x="868175" y="1411125"/>
            <a:ext cx="7768500" cy="1644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E9D4"/>
              </a:buClr>
              <a:buFont typeface="Arial"/>
              <a:buNone/>
            </a:pPr>
            <a:r>
              <a:rPr b="1" i="1" lang="en-US" sz="10000" u="none" cap="none" strike="noStrike">
                <a:solidFill>
                  <a:srgbClr val="FFE9D4"/>
                </a:solidFill>
                <a:latin typeface="Calibri"/>
                <a:ea typeface="Calibri"/>
                <a:cs typeface="Calibri"/>
                <a:sym typeface="Calibri"/>
              </a:rPr>
              <a:t>Wine Quality</a:t>
            </a:r>
            <a:endParaRPr/>
          </a:p>
        </p:txBody>
      </p:sp>
      <p:sp>
        <p:nvSpPr>
          <p:cNvPr id="68" name="Shape 68"/>
          <p:cNvSpPr txBox="1"/>
          <p:nvPr>
            <p:ph idx="1" type="subTitle"/>
          </p:nvPr>
        </p:nvSpPr>
        <p:spPr>
          <a:xfrm>
            <a:off x="868175" y="3150325"/>
            <a:ext cx="6403500" cy="2355900"/>
          </a:xfrm>
          <a:prstGeom prst="rect">
            <a:avLst/>
          </a:prstGeom>
          <a:noFill/>
          <a:ln>
            <a:noFill/>
          </a:ln>
        </p:spPr>
        <p:txBody>
          <a:bodyPr anchorCtr="0" anchor="t" bIns="0" lIns="0" spcFirstLastPara="1" rIns="0" wrap="square" tIns="0">
            <a:noAutofit/>
          </a:bodyPr>
          <a:lstStyle/>
          <a:p>
            <a:pPr indent="0" lvl="0" marL="0" marR="0" rtl="0" algn="l">
              <a:lnSpc>
                <a:spcPct val="70000"/>
              </a:lnSpc>
              <a:spcBef>
                <a:spcPts val="0"/>
              </a:spcBef>
              <a:spcAft>
                <a:spcPts val="0"/>
              </a:spcAft>
              <a:buClr>
                <a:schemeClr val="lt1"/>
              </a:buClr>
              <a:buFont typeface="Calibri"/>
              <a:buNone/>
            </a:pPr>
            <a:r>
              <a:rPr b="1" i="0" lang="en-US" sz="3000" u="none" cap="none" strike="noStrike">
                <a:solidFill>
                  <a:schemeClr val="lt1"/>
                </a:solidFill>
                <a:latin typeface="Calibri"/>
                <a:ea typeface="Calibri"/>
                <a:cs typeface="Calibri"/>
                <a:sym typeface="Calibri"/>
              </a:rPr>
              <a:t>BUAN 6356.501</a:t>
            </a:r>
            <a:endParaRPr sz="3000"/>
          </a:p>
          <a:p>
            <a:pPr indent="0" lvl="0" marL="0" marR="0" rtl="0" algn="l">
              <a:lnSpc>
                <a:spcPct val="70000"/>
              </a:lnSpc>
              <a:spcBef>
                <a:spcPts val="0"/>
              </a:spcBef>
              <a:spcAft>
                <a:spcPts val="0"/>
              </a:spcAft>
              <a:buClr>
                <a:schemeClr val="lt1"/>
              </a:buClr>
              <a:buFont typeface="Calibri"/>
              <a:buNone/>
            </a:pPr>
            <a:r>
              <a:rPr b="1" i="0" lang="en-US" sz="3000" u="sng" cap="none" strike="noStrike">
                <a:solidFill>
                  <a:schemeClr val="lt1"/>
                </a:solidFill>
              </a:rPr>
              <a:t>Group 3</a:t>
            </a:r>
            <a:endParaRPr b="1" sz="3000"/>
          </a:p>
          <a:p>
            <a:pPr indent="0" lvl="0" marL="0" marR="0" rtl="0" algn="l">
              <a:lnSpc>
                <a:spcPct val="70000"/>
              </a:lnSpc>
              <a:spcBef>
                <a:spcPts val="0"/>
              </a:spcBef>
              <a:spcAft>
                <a:spcPts val="0"/>
              </a:spcAft>
              <a:buClr>
                <a:schemeClr val="lt1"/>
              </a:buClr>
              <a:buFont typeface="Calibri"/>
              <a:buNone/>
            </a:pPr>
            <a:r>
              <a:t/>
            </a:r>
            <a:endParaRPr b="0" i="0" sz="2240" u="sng" cap="none" strike="noStrike">
              <a:solidFill>
                <a:schemeClr val="lt1"/>
              </a:solidFill>
              <a:latin typeface="Calibri"/>
              <a:ea typeface="Calibri"/>
              <a:cs typeface="Calibri"/>
              <a:sym typeface="Calibri"/>
            </a:endParaRP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Trang Nguyen</a:t>
            </a:r>
            <a:endParaRP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Shimaoling Kuang</a:t>
            </a:r>
            <a:endParaRPr b="0" i="0" sz="2240" u="none" cap="none" strike="noStrike">
              <a:solidFill>
                <a:schemeClr val="lt1"/>
              </a:solidFill>
              <a:latin typeface="Calibri"/>
              <a:ea typeface="Calibri"/>
              <a:cs typeface="Calibri"/>
              <a:sym typeface="Calibri"/>
            </a:endParaRP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Zhuoran Qiu</a:t>
            </a:r>
            <a:endParaRPr b="0" i="0" sz="2240" u="none" cap="none" strike="noStrike">
              <a:solidFill>
                <a:schemeClr val="lt1"/>
              </a:solidFill>
              <a:latin typeface="Calibri"/>
              <a:ea typeface="Calibri"/>
              <a:cs typeface="Calibri"/>
              <a:sym typeface="Calibri"/>
            </a:endParaRP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Sahil Hira</a:t>
            </a:r>
            <a:endParaRP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Tanvi Agarwal</a:t>
            </a:r>
            <a:endParaRPr/>
          </a:p>
          <a:p>
            <a:pPr indent="0" lvl="0" marL="0" marR="0" rtl="0" algn="l">
              <a:lnSpc>
                <a:spcPct val="70000"/>
              </a:lnSpc>
              <a:spcBef>
                <a:spcPts val="0"/>
              </a:spcBef>
              <a:spcAft>
                <a:spcPts val="0"/>
              </a:spcAft>
              <a:buClr>
                <a:schemeClr val="lt1"/>
              </a:buClr>
              <a:buFont typeface="Calibri"/>
              <a:buNone/>
            </a:pPr>
            <a:r>
              <a:rPr lang="en-US" sz="2240"/>
              <a:t>Venkata Naga Satya Sangeeta Eluri</a:t>
            </a:r>
            <a:endParaRPr b="0" i="0" sz="2240" u="none" cap="none" strike="noStrike">
              <a:solidFill>
                <a:schemeClr val="lt1"/>
              </a:solidFill>
              <a:latin typeface="Calibri"/>
              <a:ea typeface="Calibri"/>
              <a:cs typeface="Calibri"/>
              <a:sym typeface="Calibri"/>
            </a:endParaRPr>
          </a:p>
          <a:p>
            <a:pPr indent="0" lvl="0" marL="0" marR="0" rtl="0" algn="l">
              <a:lnSpc>
                <a:spcPct val="70000"/>
              </a:lnSpc>
              <a:spcBef>
                <a:spcPts val="0"/>
              </a:spcBef>
              <a:spcAft>
                <a:spcPts val="0"/>
              </a:spcAft>
              <a:buClr>
                <a:schemeClr val="lt1"/>
              </a:buClr>
              <a:buFont typeface="Calibri"/>
              <a:buNone/>
            </a:pPr>
            <a:r>
              <a:t/>
            </a:r>
            <a:endParaRPr b="0" i="0" sz="2240" u="none" cap="none" strike="noStrike">
              <a:solidFill>
                <a:schemeClr val="lt1"/>
              </a:solidFill>
              <a:latin typeface="Calibri"/>
              <a:ea typeface="Calibri"/>
              <a:cs typeface="Calibri"/>
              <a:sym typeface="Calibri"/>
            </a:endParaRPr>
          </a:p>
          <a:p>
            <a:pPr indent="0" lvl="0" marL="0" marR="0" rtl="0" algn="l">
              <a:lnSpc>
                <a:spcPct val="70000"/>
              </a:lnSpc>
              <a:spcBef>
                <a:spcPts val="0"/>
              </a:spcBef>
              <a:spcAft>
                <a:spcPts val="0"/>
              </a:spcAft>
              <a:buClr>
                <a:schemeClr val="lt1"/>
              </a:buClr>
              <a:buFont typeface="Calibri"/>
              <a:buNone/>
            </a:pPr>
            <a:r>
              <a:t/>
            </a:r>
            <a:endParaRPr b="0" i="0" sz="2240" u="none" cap="none" strike="noStrike">
              <a:solidFill>
                <a:schemeClr val="lt1"/>
              </a:solidFill>
              <a:latin typeface="Calibri"/>
              <a:ea typeface="Calibri"/>
              <a:cs typeface="Calibri"/>
              <a:sym typeface="Calibri"/>
            </a:endParaRPr>
          </a:p>
        </p:txBody>
      </p:sp>
      <p:grpSp>
        <p:nvGrpSpPr>
          <p:cNvPr id="69" name="Shape 69"/>
          <p:cNvGrpSpPr/>
          <p:nvPr/>
        </p:nvGrpSpPr>
        <p:grpSpPr>
          <a:xfrm>
            <a:off x="6934200" y="4495800"/>
            <a:ext cx="2209800" cy="2141620"/>
            <a:chOff x="6934200" y="4495800"/>
            <a:chExt cx="2209800" cy="2141620"/>
          </a:xfrm>
        </p:grpSpPr>
        <p:pic>
          <p:nvPicPr>
            <p:cNvPr descr="wine icon" id="70" name="Shape 70"/>
            <p:cNvPicPr preferRelativeResize="0"/>
            <p:nvPr/>
          </p:nvPicPr>
          <p:blipFill rotWithShape="1">
            <a:blip r:embed="rId3">
              <a:alphaModFix/>
            </a:blip>
            <a:srcRect b="0" l="0" r="0" t="0"/>
            <a:stretch/>
          </p:blipFill>
          <p:spPr>
            <a:xfrm>
              <a:off x="6934200" y="4495800"/>
              <a:ext cx="2129589" cy="2129589"/>
            </a:xfrm>
            <a:prstGeom prst="rect">
              <a:avLst/>
            </a:prstGeom>
            <a:noFill/>
            <a:ln>
              <a:noFill/>
            </a:ln>
          </p:spPr>
        </p:pic>
        <p:pic>
          <p:nvPicPr>
            <p:cNvPr descr="alcohol, glass, wine icon" id="71" name="Shape 71"/>
            <p:cNvPicPr preferRelativeResize="0"/>
            <p:nvPr/>
          </p:nvPicPr>
          <p:blipFill rotWithShape="1">
            <a:blip r:embed="rId4">
              <a:alphaModFix/>
            </a:blip>
            <a:srcRect b="0" l="0" r="0" t="0"/>
            <a:stretch/>
          </p:blipFill>
          <p:spPr>
            <a:xfrm>
              <a:off x="8229083" y="5302151"/>
              <a:ext cx="914917" cy="1335269"/>
            </a:xfrm>
            <a:prstGeom prst="rect">
              <a:avLst/>
            </a:prstGeom>
            <a:noFill/>
            <a:ln>
              <a:noFill/>
            </a:ln>
          </p:spPr>
        </p:pic>
      </p:grpSp>
      <p:sp>
        <p:nvSpPr>
          <p:cNvPr id="72" name="Shape 7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81000" y="230189"/>
            <a:ext cx="8382000" cy="98901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endParaRPr b="0" i="0" sz="4800" u="none" cap="none" strike="noStrike">
              <a:solidFill>
                <a:schemeClr val="lt2"/>
              </a:solidFill>
              <a:latin typeface="Calibri"/>
              <a:ea typeface="Calibri"/>
              <a:cs typeface="Calibri"/>
              <a:sym typeface="Calibri"/>
            </a:endParaRPr>
          </a:p>
        </p:txBody>
      </p:sp>
      <p:sp>
        <p:nvSpPr>
          <p:cNvPr id="218" name="Shape 218"/>
          <p:cNvSpPr txBox="1"/>
          <p:nvPr>
            <p:ph idx="1" type="body"/>
          </p:nvPr>
        </p:nvSpPr>
        <p:spPr>
          <a:xfrm>
            <a:off x="380875" y="2406325"/>
            <a:ext cx="8724600" cy="39945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Decision Tree Model</a:t>
            </a:r>
            <a:endParaRPr/>
          </a:p>
          <a:p>
            <a:pPr indent="-396875" lvl="0" marL="396875" rtl="0">
              <a:spcBef>
                <a:spcPts val="640"/>
              </a:spcBef>
              <a:spcAft>
                <a:spcPts val="0"/>
              </a:spcAft>
              <a:buClr>
                <a:schemeClr val="lt1"/>
              </a:buClr>
              <a:buSzPts val="3200"/>
              <a:buFont typeface="Calibri"/>
              <a:buChar char="•"/>
            </a:pPr>
            <a:r>
              <a:rPr lang="en-US"/>
              <a:t>Random Forest</a:t>
            </a:r>
            <a:endParaRP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ADA Boosting</a:t>
            </a:r>
            <a:endParaRPr b="0" i="0" sz="3200" u="none" cap="none" strike="noStrike">
              <a:solidFill>
                <a:schemeClr val="lt1"/>
              </a:solidFill>
              <a:latin typeface="Calibri"/>
              <a:ea typeface="Calibri"/>
              <a:cs typeface="Calibri"/>
              <a:sym typeface="Calibri"/>
            </a:endParaRPr>
          </a:p>
          <a:p>
            <a:pPr indent="0" lvl="0" marL="0" marR="0" rtl="0" algn="l">
              <a:lnSpc>
                <a:spcPct val="90000"/>
              </a:lnSpc>
              <a:spcBef>
                <a:spcPts val="640"/>
              </a:spcBef>
              <a:spcAft>
                <a:spcPts val="0"/>
              </a:spcAft>
              <a:buNone/>
            </a:pPr>
            <a:r>
              <a:t/>
            </a:r>
            <a:endParaRPr/>
          </a:p>
          <a:p>
            <a:pPr indent="0" lvl="0" marL="457200" marR="0" rtl="0" algn="l">
              <a:lnSpc>
                <a:spcPct val="90000"/>
              </a:lnSpc>
              <a:spcBef>
                <a:spcPts val="640"/>
              </a:spcBef>
              <a:spcAft>
                <a:spcPts val="0"/>
              </a:spcAft>
              <a:buNone/>
            </a:pPr>
            <a:r>
              <a:t/>
            </a:r>
            <a:endParaRPr/>
          </a:p>
        </p:txBody>
      </p:sp>
      <p:grpSp>
        <p:nvGrpSpPr>
          <p:cNvPr id="219" name="Shape 219"/>
          <p:cNvGrpSpPr/>
          <p:nvPr/>
        </p:nvGrpSpPr>
        <p:grpSpPr>
          <a:xfrm>
            <a:off x="6934200" y="4495800"/>
            <a:ext cx="2209800" cy="2141620"/>
            <a:chOff x="6934200" y="4495800"/>
            <a:chExt cx="2209800" cy="2141620"/>
          </a:xfrm>
        </p:grpSpPr>
        <p:pic>
          <p:nvPicPr>
            <p:cNvPr descr="wine icon" id="220" name="Shape 220"/>
            <p:cNvPicPr preferRelativeResize="0"/>
            <p:nvPr/>
          </p:nvPicPr>
          <p:blipFill rotWithShape="1">
            <a:blip r:embed="rId3">
              <a:alphaModFix/>
            </a:blip>
            <a:srcRect b="0" l="0" r="0" t="0"/>
            <a:stretch/>
          </p:blipFill>
          <p:spPr>
            <a:xfrm>
              <a:off x="6934200" y="4495800"/>
              <a:ext cx="2129589" cy="2129589"/>
            </a:xfrm>
            <a:prstGeom prst="rect">
              <a:avLst/>
            </a:prstGeom>
            <a:noFill/>
            <a:ln>
              <a:noFill/>
            </a:ln>
          </p:spPr>
        </p:pic>
        <p:pic>
          <p:nvPicPr>
            <p:cNvPr descr="alcohol, glass, wine icon" id="221" name="Shape 221"/>
            <p:cNvPicPr preferRelativeResize="0"/>
            <p:nvPr/>
          </p:nvPicPr>
          <p:blipFill rotWithShape="1">
            <a:blip r:embed="rId4">
              <a:alphaModFix/>
            </a:blip>
            <a:srcRect b="0" l="0" r="0" t="0"/>
            <a:stretch/>
          </p:blipFill>
          <p:spPr>
            <a:xfrm>
              <a:off x="8229083" y="5302151"/>
              <a:ext cx="914917" cy="1335269"/>
            </a:xfrm>
            <a:prstGeom prst="rect">
              <a:avLst/>
            </a:prstGeom>
            <a:noFill/>
            <a:ln>
              <a:noFill/>
            </a:ln>
          </p:spPr>
        </p:pic>
      </p:grpSp>
      <p:sp>
        <p:nvSpPr>
          <p:cNvPr id="222" name="Shape 22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81000" y="230205"/>
            <a:ext cx="8382000" cy="14286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rgbClr val="FFFFB9"/>
              </a:buClr>
              <a:buFont typeface="Calibri"/>
              <a:buNone/>
            </a:pPr>
            <a:r>
              <a:rPr lang="en-US"/>
              <a:t>Model Selecting</a:t>
            </a:r>
            <a:br>
              <a:rPr lang="en-US"/>
            </a:br>
            <a:r>
              <a:rPr lang="en-US" sz="3200"/>
              <a:t>Decision Tree _ White</a:t>
            </a:r>
            <a:endParaRPr b="0" i="0" sz="4800" u="none" cap="none" strike="noStrike">
              <a:solidFill>
                <a:schemeClr val="lt2"/>
              </a:solidFill>
              <a:latin typeface="Calibri"/>
              <a:ea typeface="Calibri"/>
              <a:cs typeface="Calibri"/>
              <a:sym typeface="Calibri"/>
            </a:endParaRPr>
          </a:p>
        </p:txBody>
      </p:sp>
      <p:sp>
        <p:nvSpPr>
          <p:cNvPr id="232" name="Shape 232"/>
          <p:cNvSpPr txBox="1"/>
          <p:nvPr>
            <p:ph idx="1" type="body"/>
          </p:nvPr>
        </p:nvSpPr>
        <p:spPr>
          <a:xfrm>
            <a:off x="380875" y="1093950"/>
            <a:ext cx="8724600" cy="5307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a:p>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Decision Tree Model</a:t>
            </a:r>
            <a:endParaRPr b="0" i="0" sz="3200" u="none" cap="none" strike="noStrike">
              <a:solidFill>
                <a:schemeClr val="lt1"/>
              </a:solidFill>
              <a:latin typeface="Calibri"/>
              <a:ea typeface="Calibri"/>
              <a:cs typeface="Calibri"/>
              <a:sym typeface="Calibri"/>
            </a:endParaRPr>
          </a:p>
          <a:p>
            <a:pPr indent="-406400" lvl="1" marL="914400" marR="0" rtl="0" algn="l">
              <a:lnSpc>
                <a:spcPct val="90000"/>
              </a:lnSpc>
              <a:spcBef>
                <a:spcPts val="0"/>
              </a:spcBef>
              <a:spcAft>
                <a:spcPts val="0"/>
              </a:spcAft>
              <a:buSzPts val="2800"/>
              <a:buChar char="•"/>
            </a:pPr>
            <a:r>
              <a:rPr lang="en-US"/>
              <a:t>Hierarchical group of relationship among attribute.</a:t>
            </a:r>
            <a:endParaRPr/>
          </a:p>
          <a:p>
            <a:pPr indent="-406400" lvl="1" marL="914400" marR="0" rtl="0" algn="l">
              <a:lnSpc>
                <a:spcPct val="90000"/>
              </a:lnSpc>
              <a:spcBef>
                <a:spcPts val="0"/>
              </a:spcBef>
              <a:spcAft>
                <a:spcPts val="0"/>
              </a:spcAft>
              <a:buSzPts val="2800"/>
              <a:buChar char="•"/>
            </a:pPr>
            <a:r>
              <a:rPr lang="en-US"/>
              <a:t>Goal is to minimize the impurity measure.</a:t>
            </a:r>
            <a:endParaRPr/>
          </a:p>
          <a:p>
            <a:pPr indent="0" lvl="0" marL="457200" marR="0" rtl="0" algn="l">
              <a:lnSpc>
                <a:spcPct val="90000"/>
              </a:lnSpc>
              <a:spcBef>
                <a:spcPts val="640"/>
              </a:spcBef>
              <a:spcAft>
                <a:spcPts val="0"/>
              </a:spcAft>
              <a:buNone/>
            </a:pPr>
            <a:r>
              <a:t/>
            </a:r>
            <a:endParaRPr/>
          </a:p>
        </p:txBody>
      </p:sp>
      <p:grpSp>
        <p:nvGrpSpPr>
          <p:cNvPr id="233" name="Shape 233"/>
          <p:cNvGrpSpPr/>
          <p:nvPr/>
        </p:nvGrpSpPr>
        <p:grpSpPr>
          <a:xfrm>
            <a:off x="6934200" y="4495800"/>
            <a:ext cx="2209883" cy="2141651"/>
            <a:chOff x="6934200" y="4495800"/>
            <a:chExt cx="2209883" cy="2141651"/>
          </a:xfrm>
        </p:grpSpPr>
        <p:pic>
          <p:nvPicPr>
            <p:cNvPr descr="wine icon" id="234" name="Shape 234"/>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235" name="Shape 235"/>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236" name="Shape 23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US"/>
              <a:t>‹#›</a:t>
            </a:fld>
            <a:endParaRPr/>
          </a:p>
        </p:txBody>
      </p:sp>
      <p:pic>
        <p:nvPicPr>
          <p:cNvPr descr="alcohol, glass, wine icon" id="237" name="Shape 237"/>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81000" y="230188"/>
            <a:ext cx="8534400" cy="144621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endParaRPr b="0" i="0" sz="4800" u="none" cap="none" strike="noStrike">
              <a:solidFill>
                <a:schemeClr val="lt2"/>
              </a:solidFill>
              <a:latin typeface="Calibri"/>
              <a:ea typeface="Calibri"/>
              <a:cs typeface="Calibri"/>
              <a:sym typeface="Calibri"/>
            </a:endParaRPr>
          </a:p>
        </p:txBody>
      </p:sp>
      <p:sp>
        <p:nvSpPr>
          <p:cNvPr id="247" name="Shape 247"/>
          <p:cNvSpPr txBox="1"/>
          <p:nvPr>
            <p:ph idx="1" type="body"/>
          </p:nvPr>
        </p:nvSpPr>
        <p:spPr>
          <a:xfrm>
            <a:off x="174775" y="1950578"/>
            <a:ext cx="8382000" cy="35025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Important features: </a:t>
            </a:r>
            <a:endParaRPr b="0" i="0" sz="3200" u="none" cap="none" strike="noStrike">
              <a:solidFill>
                <a:schemeClr val="lt1"/>
              </a:solidFill>
              <a:latin typeface="Calibri"/>
              <a:ea typeface="Calibri"/>
              <a:cs typeface="Calibri"/>
              <a:sym typeface="Calibri"/>
            </a:endParaRPr>
          </a:p>
          <a:p>
            <a:pPr indent="-406400" lvl="1" marL="914400" marR="0" rtl="0" algn="l">
              <a:lnSpc>
                <a:spcPct val="90000"/>
              </a:lnSpc>
              <a:spcBef>
                <a:spcPts val="0"/>
              </a:spcBef>
              <a:spcAft>
                <a:spcPts val="0"/>
              </a:spcAft>
              <a:buSzPts val="2800"/>
              <a:buChar char="•"/>
            </a:pPr>
            <a:r>
              <a:rPr lang="en-US"/>
              <a:t>Alcohol</a:t>
            </a:r>
            <a:endParaRPr/>
          </a:p>
          <a:p>
            <a:pPr indent="-406400" lvl="1" marL="914400" rtl="0">
              <a:spcBef>
                <a:spcPts val="440"/>
              </a:spcBef>
              <a:spcAft>
                <a:spcPts val="0"/>
              </a:spcAft>
              <a:buSzPts val="2800"/>
              <a:buChar char="•"/>
            </a:pPr>
            <a:r>
              <a:rPr lang="en-US"/>
              <a:t>Free sulfur dioxide</a:t>
            </a:r>
            <a:endParaRPr/>
          </a:p>
          <a:p>
            <a:pPr indent="-431800" lvl="1" marL="914400" rtl="0">
              <a:spcBef>
                <a:spcPts val="440"/>
              </a:spcBef>
              <a:spcAft>
                <a:spcPts val="0"/>
              </a:spcAft>
              <a:buSzPts val="3200"/>
              <a:buChar char="•"/>
            </a:pPr>
            <a:r>
              <a:rPr lang="en-US"/>
              <a:t>Volatile acidity</a:t>
            </a:r>
            <a:endParaRPr sz="3200"/>
          </a:p>
          <a:p>
            <a:pPr indent="-406400" lvl="1" marL="914400" rtl="0">
              <a:spcBef>
                <a:spcPts val="440"/>
              </a:spcBef>
              <a:spcAft>
                <a:spcPts val="0"/>
              </a:spcAft>
              <a:buSzPts val="2800"/>
              <a:buChar char="•"/>
            </a:pPr>
            <a:r>
              <a:rPr lang="en-US"/>
              <a:t>Fixed acidity</a:t>
            </a:r>
            <a:endParaRPr/>
          </a:p>
          <a:p>
            <a:pPr indent="-193675" lvl="0" marL="396875" marR="0" rtl="0" algn="l">
              <a:lnSpc>
                <a:spcPct val="9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grpSp>
        <p:nvGrpSpPr>
          <p:cNvPr id="248" name="Shape 248"/>
          <p:cNvGrpSpPr/>
          <p:nvPr/>
        </p:nvGrpSpPr>
        <p:grpSpPr>
          <a:xfrm>
            <a:off x="6934200" y="4495800"/>
            <a:ext cx="2209800" cy="2141620"/>
            <a:chOff x="6934200" y="4495800"/>
            <a:chExt cx="2209800" cy="2141620"/>
          </a:xfrm>
        </p:grpSpPr>
        <p:pic>
          <p:nvPicPr>
            <p:cNvPr descr="wine icon" id="249" name="Shape 249"/>
            <p:cNvPicPr preferRelativeResize="0"/>
            <p:nvPr/>
          </p:nvPicPr>
          <p:blipFill rotWithShape="1">
            <a:blip r:embed="rId3">
              <a:alphaModFix/>
            </a:blip>
            <a:srcRect b="0" l="0" r="0" t="0"/>
            <a:stretch/>
          </p:blipFill>
          <p:spPr>
            <a:xfrm>
              <a:off x="6934200" y="4495800"/>
              <a:ext cx="2129589" cy="2129589"/>
            </a:xfrm>
            <a:prstGeom prst="rect">
              <a:avLst/>
            </a:prstGeom>
            <a:noFill/>
            <a:ln>
              <a:noFill/>
            </a:ln>
          </p:spPr>
        </p:pic>
        <p:pic>
          <p:nvPicPr>
            <p:cNvPr descr="alcohol, glass, wine icon" id="250" name="Shape 250"/>
            <p:cNvPicPr preferRelativeResize="0"/>
            <p:nvPr/>
          </p:nvPicPr>
          <p:blipFill rotWithShape="1">
            <a:blip r:embed="rId4">
              <a:alphaModFix/>
            </a:blip>
            <a:srcRect b="0" l="0" r="0" t="0"/>
            <a:stretch/>
          </p:blipFill>
          <p:spPr>
            <a:xfrm>
              <a:off x="8229083" y="5302151"/>
              <a:ext cx="914917" cy="1335269"/>
            </a:xfrm>
            <a:prstGeom prst="rect">
              <a:avLst/>
            </a:prstGeom>
            <a:noFill/>
            <a:ln>
              <a:noFill/>
            </a:ln>
          </p:spPr>
        </p:pic>
      </p:grpSp>
      <p:pic>
        <p:nvPicPr>
          <p:cNvPr descr="alcohol, glass, wine icon" id="251" name="Shape 251"/>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252" name="Shape 25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descr="tree_decision.PNG" id="261" name="Shape 261"/>
          <p:cNvPicPr preferRelativeResize="0"/>
          <p:nvPr/>
        </p:nvPicPr>
        <p:blipFill>
          <a:blip r:embed="rId3">
            <a:alphaModFix/>
          </a:blip>
          <a:stretch>
            <a:fillRect/>
          </a:stretch>
        </p:blipFill>
        <p:spPr>
          <a:xfrm>
            <a:off x="93000" y="1580125"/>
            <a:ext cx="7683001" cy="4085501"/>
          </a:xfrm>
          <a:prstGeom prst="rect">
            <a:avLst/>
          </a:prstGeom>
          <a:noFill/>
          <a:ln>
            <a:noFill/>
          </a:ln>
        </p:spPr>
      </p:pic>
      <p:sp>
        <p:nvSpPr>
          <p:cNvPr id="262" name="Shape 262"/>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endParaRPr b="0" i="0" sz="4800" u="none" cap="none" strike="noStrike">
              <a:solidFill>
                <a:schemeClr val="lt2"/>
              </a:solidFill>
              <a:latin typeface="Calibri"/>
              <a:ea typeface="Calibri"/>
              <a:cs typeface="Calibri"/>
              <a:sym typeface="Calibri"/>
            </a:endParaRPr>
          </a:p>
        </p:txBody>
      </p:sp>
      <p:grpSp>
        <p:nvGrpSpPr>
          <p:cNvPr id="263" name="Shape 263"/>
          <p:cNvGrpSpPr/>
          <p:nvPr/>
        </p:nvGrpSpPr>
        <p:grpSpPr>
          <a:xfrm>
            <a:off x="6934200" y="4495800"/>
            <a:ext cx="2209883" cy="2141651"/>
            <a:chOff x="6934200" y="4495800"/>
            <a:chExt cx="2209883" cy="2141651"/>
          </a:xfrm>
        </p:grpSpPr>
        <p:pic>
          <p:nvPicPr>
            <p:cNvPr descr="wine icon" id="264" name="Shape 264"/>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265" name="Shape 265"/>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266" name="Shape 266"/>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267" name="Shape 26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152400" y="1396478"/>
            <a:ext cx="5772300" cy="4572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endParaRP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277" name="Shape 277"/>
          <p:cNvGrpSpPr/>
          <p:nvPr/>
        </p:nvGrpSpPr>
        <p:grpSpPr>
          <a:xfrm>
            <a:off x="6934200" y="4608500"/>
            <a:ext cx="2209883" cy="2141651"/>
            <a:chOff x="6934200" y="4495800"/>
            <a:chExt cx="2209883" cy="2141651"/>
          </a:xfrm>
        </p:grpSpPr>
        <p:pic>
          <p:nvPicPr>
            <p:cNvPr descr="wine icon" id="278" name="Shape 278"/>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279" name="Shape 279"/>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280" name="Shape 280"/>
          <p:cNvSpPr/>
          <p:nvPr/>
        </p:nvSpPr>
        <p:spPr>
          <a:xfrm>
            <a:off x="914400" y="4665985"/>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Shape 281"/>
          <p:cNvSpPr txBox="1"/>
          <p:nvPr/>
        </p:nvSpPr>
        <p:spPr>
          <a:xfrm>
            <a:off x="6302278" y="1396875"/>
            <a:ext cx="2450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Overall error: 28%</a:t>
            </a:r>
            <a:endParaRPr/>
          </a:p>
        </p:txBody>
      </p:sp>
      <p:sp>
        <p:nvSpPr>
          <p:cNvPr id="282" name="Shape 282"/>
          <p:cNvSpPr txBox="1"/>
          <p:nvPr>
            <p:ph type="title"/>
          </p:nvPr>
        </p:nvSpPr>
        <p:spPr>
          <a:xfrm>
            <a:off x="381000" y="230188"/>
            <a:ext cx="8382000" cy="66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lang="en-US" sz="2880"/>
              <a:t>Decision Tree</a:t>
            </a:r>
            <a:endParaRPr b="0" i="0" sz="4320" u="none" cap="none" strike="noStrike">
              <a:solidFill>
                <a:schemeClr val="lt2"/>
              </a:solidFill>
              <a:latin typeface="Calibri"/>
              <a:ea typeface="Calibri"/>
              <a:cs typeface="Calibri"/>
              <a:sym typeface="Calibri"/>
            </a:endParaRPr>
          </a:p>
        </p:txBody>
      </p:sp>
      <p:graphicFrame>
        <p:nvGraphicFramePr>
          <p:cNvPr id="283" name="Shape 283"/>
          <p:cNvGraphicFramePr/>
          <p:nvPr/>
        </p:nvGraphicFramePr>
        <p:xfrm>
          <a:off x="530850" y="1843637"/>
          <a:ext cx="3000000" cy="3000000"/>
        </p:xfrm>
        <a:graphic>
          <a:graphicData uri="http://schemas.openxmlformats.org/drawingml/2006/table">
            <a:tbl>
              <a:tblPr>
                <a:noFill/>
                <a:tableStyleId>{CE078759-2E7E-43F7-A7C6-75DCEA40C83D}</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a:t>Decision Tree</a:t>
                      </a:r>
                      <a:r>
                        <a:rPr lang="en-US" sz="2400" u="none" cap="none" strike="noStrike"/>
                        <a: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139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34</a:t>
                      </a:r>
                      <a:endParaRPr sz="1800" u="none" cap="none" strike="noStrike"/>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208</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476</a:t>
                      </a:r>
                      <a:endParaRPr sz="1800" u="none" cap="none" strike="noStrike"/>
                    </a:p>
                  </a:txBody>
                  <a:tcPr marT="63500" marB="63500" marR="63500" marL="63500" anchor="ctr"/>
                </a:tc>
              </a:tr>
            </a:tbl>
          </a:graphicData>
        </a:graphic>
      </p:graphicFrame>
      <p:graphicFrame>
        <p:nvGraphicFramePr>
          <p:cNvPr id="284" name="Shape 284"/>
          <p:cNvGraphicFramePr/>
          <p:nvPr/>
        </p:nvGraphicFramePr>
        <p:xfrm>
          <a:off x="572301" y="4603251"/>
          <a:ext cx="3000000" cy="3000000"/>
        </p:xfrm>
        <a:graphic>
          <a:graphicData uri="http://schemas.openxmlformats.org/drawingml/2006/table">
            <a:tbl>
              <a:tblPr>
                <a:noFill/>
                <a:tableStyleId>{CE078759-2E7E-43F7-A7C6-75DCEA40C83D}</a:tableStyleId>
              </a:tblPr>
              <a:tblGrid>
                <a:gridCol w="1382675"/>
                <a:gridCol w="1382675"/>
                <a:gridCol w="1382675"/>
                <a:gridCol w="1382675"/>
              </a:tblGrid>
              <a:tr h="609600">
                <a:tc gridSpan="2" rowSpan="2">
                  <a:txBody>
                    <a:bodyPr>
                      <a:noAutofit/>
                    </a:bodyPr>
                    <a:lstStyle/>
                    <a:p>
                      <a:pPr indent="0" lvl="0" marL="0" marR="0" rtl="0" algn="l">
                        <a:spcBef>
                          <a:spcPts val="0"/>
                        </a:spcBef>
                        <a:spcAft>
                          <a:spcPts val="0"/>
                        </a:spcAft>
                        <a:buNone/>
                      </a:pPr>
                      <a:r>
                        <a:rPr lang="en-US" sz="2400"/>
                        <a:t>Decision Tree</a:t>
                      </a:r>
                      <a:r>
                        <a:rPr lang="en-US" sz="2400" u="none" cap="none" strike="noStrike"/>
                        <a: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0.16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0.0</a:t>
                      </a:r>
                      <a:r>
                        <a:rPr lang="en-US" sz="2400"/>
                        <a:t>4</a:t>
                      </a:r>
                      <a:endParaRPr sz="1800" u="none" cap="none" strike="noStrike"/>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24</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56</a:t>
                      </a:r>
                      <a:endParaRPr sz="1800" u="none" cap="none" strike="noStrike"/>
                    </a:p>
                  </a:txBody>
                  <a:tcPr marT="63500" marB="63500" marR="63500" marL="63500" anchor="ctr"/>
                </a:tc>
              </a:tr>
            </a:tbl>
          </a:graphicData>
        </a:graphic>
      </p:graphicFrame>
      <p:pic>
        <p:nvPicPr>
          <p:cNvPr descr="alcohol, glass, wine icon" id="285" name="Shape 285"/>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286" name="Shape 286"/>
          <p:cNvSpPr txBox="1"/>
          <p:nvPr>
            <p:ph idx="1" type="body"/>
          </p:nvPr>
        </p:nvSpPr>
        <p:spPr>
          <a:xfrm>
            <a:off x="215600" y="4101949"/>
            <a:ext cx="6148500" cy="525600"/>
          </a:xfrm>
          <a:prstGeom prst="rect">
            <a:avLst/>
          </a:prstGeom>
          <a:noFill/>
          <a:ln>
            <a:noFill/>
          </a:ln>
        </p:spPr>
        <p:txBody>
          <a:bodyPr anchorCtr="0" anchor="t" bIns="0" lIns="0" spcFirstLastPara="1" rIns="0" wrap="square" tIns="0">
            <a:noAutofit/>
          </a:bodyPr>
          <a:lstStyle/>
          <a:p>
            <a:pPr indent="-396875" lvl="0" marL="396875" rtl="0">
              <a:spcBef>
                <a:spcPts val="0"/>
              </a:spcBef>
              <a:spcAft>
                <a:spcPts val="0"/>
              </a:spcAft>
              <a:buClr>
                <a:schemeClr val="lt1"/>
              </a:buClr>
              <a:buSzPts val="2800"/>
              <a:buFont typeface="Calibri"/>
              <a:buChar char="•"/>
            </a:pPr>
            <a:r>
              <a:rPr lang="en-US" sz="2800"/>
              <a:t>Confusion Matrix (Proportions):</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287" name="Shape 287"/>
          <p:cNvSpPr txBox="1"/>
          <p:nvPr/>
        </p:nvSpPr>
        <p:spPr>
          <a:xfrm>
            <a:off x="6312900" y="2010975"/>
            <a:ext cx="2450100" cy="303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F1: 0.53</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Recall: 0.80</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Precision: 0.40</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Accuracy: 0.72</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88" name="Shape 28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descr="roc_tree_test.PNG" id="297" name="Shape 297"/>
          <p:cNvPicPr preferRelativeResize="0"/>
          <p:nvPr/>
        </p:nvPicPr>
        <p:blipFill>
          <a:blip r:embed="rId3">
            <a:alphaModFix/>
          </a:blip>
          <a:stretch>
            <a:fillRect/>
          </a:stretch>
        </p:blipFill>
        <p:spPr>
          <a:xfrm>
            <a:off x="190500" y="2118500"/>
            <a:ext cx="8762999" cy="4518947"/>
          </a:xfrm>
          <a:prstGeom prst="rect">
            <a:avLst/>
          </a:prstGeom>
          <a:noFill/>
          <a:ln>
            <a:noFill/>
          </a:ln>
        </p:spPr>
      </p:pic>
      <p:sp>
        <p:nvSpPr>
          <p:cNvPr id="298" name="Shape 298"/>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r>
              <a:rPr lang="en-US" sz="3200"/>
              <a:t>_ White</a:t>
            </a:r>
            <a:endParaRPr b="0" i="0" sz="4800" u="none" cap="none" strike="noStrike">
              <a:solidFill>
                <a:schemeClr val="lt2"/>
              </a:solidFill>
              <a:latin typeface="Calibri"/>
              <a:ea typeface="Calibri"/>
              <a:cs typeface="Calibri"/>
              <a:sym typeface="Calibri"/>
            </a:endParaRPr>
          </a:p>
        </p:txBody>
      </p:sp>
      <p:grpSp>
        <p:nvGrpSpPr>
          <p:cNvPr id="299" name="Shape 299"/>
          <p:cNvGrpSpPr/>
          <p:nvPr/>
        </p:nvGrpSpPr>
        <p:grpSpPr>
          <a:xfrm>
            <a:off x="6934200" y="4495800"/>
            <a:ext cx="2209883" cy="2141651"/>
            <a:chOff x="6934200" y="4495800"/>
            <a:chExt cx="2209883" cy="2141651"/>
          </a:xfrm>
        </p:grpSpPr>
        <p:pic>
          <p:nvPicPr>
            <p:cNvPr descr="wine icon" id="300" name="Shape 300"/>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301" name="Shape 301"/>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302" name="Shape 302"/>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303" name="Shape 30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81000" y="230206"/>
            <a:ext cx="8382000" cy="15243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rgbClr val="FFFFB9"/>
              </a:buClr>
              <a:buFont typeface="Calibri"/>
              <a:buNone/>
            </a:pPr>
            <a:r>
              <a:rPr lang="en-US"/>
              <a:t>Model Selecting</a:t>
            </a:r>
            <a:br>
              <a:rPr lang="en-US"/>
            </a:br>
            <a:r>
              <a:rPr lang="en-US" sz="3200"/>
              <a:t>Random Forest</a:t>
            </a:r>
            <a:endParaRPr b="0" i="0" sz="4800" u="none" cap="none" strike="noStrike">
              <a:solidFill>
                <a:schemeClr val="lt2"/>
              </a:solidFill>
              <a:latin typeface="Calibri"/>
              <a:ea typeface="Calibri"/>
              <a:cs typeface="Calibri"/>
              <a:sym typeface="Calibri"/>
            </a:endParaRPr>
          </a:p>
        </p:txBody>
      </p:sp>
      <p:sp>
        <p:nvSpPr>
          <p:cNvPr id="313" name="Shape 313"/>
          <p:cNvSpPr txBox="1"/>
          <p:nvPr>
            <p:ph idx="1" type="body"/>
          </p:nvPr>
        </p:nvSpPr>
        <p:spPr>
          <a:xfrm>
            <a:off x="381000" y="1551000"/>
            <a:ext cx="8724600" cy="3552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Random Forest</a:t>
            </a:r>
            <a:endParaRPr b="0" i="0" sz="3200" u="none" cap="none" strike="noStrike">
              <a:solidFill>
                <a:schemeClr val="lt1"/>
              </a:solidFill>
              <a:latin typeface="Calibri"/>
              <a:ea typeface="Calibri"/>
              <a:cs typeface="Calibri"/>
              <a:sym typeface="Calibri"/>
            </a:endParaRPr>
          </a:p>
          <a:p>
            <a:pPr indent="-406400" lvl="1" marL="914400" marR="0" rtl="0" algn="l">
              <a:lnSpc>
                <a:spcPct val="90000"/>
              </a:lnSpc>
              <a:spcBef>
                <a:spcPts val="640"/>
              </a:spcBef>
              <a:spcAft>
                <a:spcPts val="0"/>
              </a:spcAft>
              <a:buSzPts val="2800"/>
              <a:buChar char="•"/>
            </a:pPr>
            <a:r>
              <a:rPr lang="en-US"/>
              <a:t>Group of decoupled trees, working on bagging technique. </a:t>
            </a:r>
            <a:endParaRPr/>
          </a:p>
          <a:p>
            <a:pPr indent="-406400" lvl="1" marL="914400" marR="0" rtl="0" algn="l">
              <a:lnSpc>
                <a:spcPct val="90000"/>
              </a:lnSpc>
              <a:spcBef>
                <a:spcPts val="640"/>
              </a:spcBef>
              <a:spcAft>
                <a:spcPts val="0"/>
              </a:spcAft>
              <a:buSzPts val="2800"/>
              <a:buChar char="•"/>
            </a:pPr>
            <a:r>
              <a:rPr lang="en-US"/>
              <a:t>Ensemble learning method - manipulate </a:t>
            </a:r>
            <a:endParaRPr/>
          </a:p>
          <a:p>
            <a:pPr indent="0" lvl="0" marL="457200" marR="0" rtl="0" algn="l">
              <a:lnSpc>
                <a:spcPct val="90000"/>
              </a:lnSpc>
              <a:spcBef>
                <a:spcPts val="640"/>
              </a:spcBef>
              <a:spcAft>
                <a:spcPts val="0"/>
              </a:spcAft>
              <a:buNone/>
            </a:pPr>
            <a:r>
              <a:rPr lang="en-US" sz="2800"/>
              <a:t>      input attributes.</a:t>
            </a:r>
            <a:endParaRPr/>
          </a:p>
        </p:txBody>
      </p:sp>
      <p:grpSp>
        <p:nvGrpSpPr>
          <p:cNvPr id="314" name="Shape 314"/>
          <p:cNvGrpSpPr/>
          <p:nvPr/>
        </p:nvGrpSpPr>
        <p:grpSpPr>
          <a:xfrm>
            <a:off x="6934200" y="4495800"/>
            <a:ext cx="2209883" cy="2141651"/>
            <a:chOff x="6934200" y="4495800"/>
            <a:chExt cx="2209883" cy="2141651"/>
          </a:xfrm>
        </p:grpSpPr>
        <p:pic>
          <p:nvPicPr>
            <p:cNvPr descr="wine icon" id="315" name="Shape 315"/>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316" name="Shape 316"/>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317" name="Shape 31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descr="error_forest.PNG" id="326" name="Shape 326"/>
          <p:cNvPicPr preferRelativeResize="0"/>
          <p:nvPr/>
        </p:nvPicPr>
        <p:blipFill>
          <a:blip r:embed="rId3">
            <a:alphaModFix/>
          </a:blip>
          <a:stretch>
            <a:fillRect/>
          </a:stretch>
        </p:blipFill>
        <p:spPr>
          <a:xfrm>
            <a:off x="152400" y="1894382"/>
            <a:ext cx="8711998" cy="4443792"/>
          </a:xfrm>
          <a:prstGeom prst="rect">
            <a:avLst/>
          </a:prstGeom>
          <a:noFill/>
          <a:ln>
            <a:noFill/>
          </a:ln>
        </p:spPr>
      </p:pic>
      <p:sp>
        <p:nvSpPr>
          <p:cNvPr id="327" name="Shape 327"/>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endParaRPr b="0" i="0" sz="4800" u="none" cap="none" strike="noStrike">
              <a:solidFill>
                <a:schemeClr val="lt2"/>
              </a:solidFill>
              <a:latin typeface="Calibri"/>
              <a:ea typeface="Calibri"/>
              <a:cs typeface="Calibri"/>
              <a:sym typeface="Calibri"/>
            </a:endParaRPr>
          </a:p>
        </p:txBody>
      </p:sp>
      <p:grpSp>
        <p:nvGrpSpPr>
          <p:cNvPr id="328" name="Shape 328"/>
          <p:cNvGrpSpPr/>
          <p:nvPr/>
        </p:nvGrpSpPr>
        <p:grpSpPr>
          <a:xfrm>
            <a:off x="7042200" y="4716350"/>
            <a:ext cx="2209883" cy="2141651"/>
            <a:chOff x="6934200" y="4495800"/>
            <a:chExt cx="2209883" cy="2141651"/>
          </a:xfrm>
        </p:grpSpPr>
        <p:pic>
          <p:nvPicPr>
            <p:cNvPr descr="wine icon" id="329" name="Shape 329"/>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330" name="Shape 330"/>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331" name="Shape 331"/>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332" name="Shape 33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endParaRPr b="0" i="0" sz="4800" u="none" cap="none" strike="noStrike">
              <a:solidFill>
                <a:schemeClr val="lt2"/>
              </a:solidFill>
              <a:latin typeface="Calibri"/>
              <a:ea typeface="Calibri"/>
              <a:cs typeface="Calibri"/>
              <a:sym typeface="Calibri"/>
            </a:endParaRPr>
          </a:p>
        </p:txBody>
      </p:sp>
      <p:grpSp>
        <p:nvGrpSpPr>
          <p:cNvPr id="342" name="Shape 342"/>
          <p:cNvGrpSpPr/>
          <p:nvPr/>
        </p:nvGrpSpPr>
        <p:grpSpPr>
          <a:xfrm>
            <a:off x="7042200" y="4716350"/>
            <a:ext cx="2209883" cy="2141651"/>
            <a:chOff x="6934200" y="4495800"/>
            <a:chExt cx="2209883" cy="2141651"/>
          </a:xfrm>
        </p:grpSpPr>
        <p:pic>
          <p:nvPicPr>
            <p:cNvPr descr="wine icon" id="343" name="Shape 343"/>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344" name="Shape 344"/>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pic>
        <p:nvPicPr>
          <p:cNvPr descr="alcohol, glass, wine icon" id="345" name="Shape 345"/>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346" name="Shape 34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US"/>
              <a:t>‹#›</a:t>
            </a:fld>
            <a:endParaRPr/>
          </a:p>
        </p:txBody>
      </p:sp>
      <p:pic>
        <p:nvPicPr>
          <p:cNvPr descr="rf_nbroftrees.PNG" id="347" name="Shape 347"/>
          <p:cNvPicPr preferRelativeResize="0"/>
          <p:nvPr/>
        </p:nvPicPr>
        <p:blipFill>
          <a:blip r:embed="rId6">
            <a:alphaModFix/>
          </a:blip>
          <a:stretch>
            <a:fillRect/>
          </a:stretch>
        </p:blipFill>
        <p:spPr>
          <a:xfrm>
            <a:off x="152400" y="1828888"/>
            <a:ext cx="8839201" cy="16787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idx="1" type="body"/>
          </p:nvPr>
        </p:nvSpPr>
        <p:spPr>
          <a:xfrm>
            <a:off x="152400" y="1396478"/>
            <a:ext cx="5772300" cy="4572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endParaRP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357" name="Shape 357"/>
          <p:cNvGrpSpPr/>
          <p:nvPr/>
        </p:nvGrpSpPr>
        <p:grpSpPr>
          <a:xfrm>
            <a:off x="6934200" y="4608500"/>
            <a:ext cx="2209883" cy="2141651"/>
            <a:chOff x="6934200" y="4495800"/>
            <a:chExt cx="2209883" cy="2141651"/>
          </a:xfrm>
        </p:grpSpPr>
        <p:pic>
          <p:nvPicPr>
            <p:cNvPr descr="wine icon" id="358" name="Shape 358"/>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359" name="Shape 359"/>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360" name="Shape 360"/>
          <p:cNvSpPr/>
          <p:nvPr/>
        </p:nvSpPr>
        <p:spPr>
          <a:xfrm>
            <a:off x="914400" y="4665985"/>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Shape 361"/>
          <p:cNvSpPr txBox="1"/>
          <p:nvPr/>
        </p:nvSpPr>
        <p:spPr>
          <a:xfrm>
            <a:off x="6302278" y="1396875"/>
            <a:ext cx="2450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Overall error: 16%</a:t>
            </a:r>
            <a:endParaRPr/>
          </a:p>
        </p:txBody>
      </p:sp>
      <p:sp>
        <p:nvSpPr>
          <p:cNvPr id="362" name="Shape 362"/>
          <p:cNvSpPr txBox="1"/>
          <p:nvPr>
            <p:ph type="title"/>
          </p:nvPr>
        </p:nvSpPr>
        <p:spPr>
          <a:xfrm>
            <a:off x="381000" y="230188"/>
            <a:ext cx="8382000" cy="66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b="0" i="0" lang="en-US" sz="2880" u="none" cap="none" strike="noStrike">
                <a:solidFill>
                  <a:srgbClr val="FFFFB9"/>
                </a:solidFill>
                <a:latin typeface="Calibri"/>
                <a:ea typeface="Calibri"/>
                <a:cs typeface="Calibri"/>
                <a:sym typeface="Calibri"/>
              </a:rPr>
              <a:t>Random Forest</a:t>
            </a:r>
            <a:endParaRPr b="0" i="0" sz="4320" u="none" cap="none" strike="noStrike">
              <a:solidFill>
                <a:schemeClr val="lt2"/>
              </a:solidFill>
              <a:latin typeface="Calibri"/>
              <a:ea typeface="Calibri"/>
              <a:cs typeface="Calibri"/>
              <a:sym typeface="Calibri"/>
            </a:endParaRPr>
          </a:p>
        </p:txBody>
      </p:sp>
      <p:graphicFrame>
        <p:nvGraphicFramePr>
          <p:cNvPr id="363" name="Shape 363"/>
          <p:cNvGraphicFramePr/>
          <p:nvPr/>
        </p:nvGraphicFramePr>
        <p:xfrm>
          <a:off x="530850" y="1843637"/>
          <a:ext cx="3000000" cy="3000000"/>
        </p:xfrm>
        <a:graphic>
          <a:graphicData uri="http://schemas.openxmlformats.org/drawingml/2006/table">
            <a:tbl>
              <a:tblPr>
                <a:noFill/>
                <a:tableStyleId>{CE078759-2E7E-43F7-A7C6-75DCEA40C83D}</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u="none" cap="none" strike="noStrike"/>
                        <a:t>Random Forest(White)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140</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33</a:t>
                      </a:r>
                      <a:endParaRPr sz="1800" u="none" cap="none" strike="noStrike"/>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102</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582</a:t>
                      </a:r>
                      <a:endParaRPr sz="1800" u="none" cap="none" strike="noStrike"/>
                    </a:p>
                  </a:txBody>
                  <a:tcPr marT="63500" marB="63500" marR="63500" marL="63500" anchor="ctr"/>
                </a:tc>
              </a:tr>
            </a:tbl>
          </a:graphicData>
        </a:graphic>
      </p:graphicFrame>
      <p:graphicFrame>
        <p:nvGraphicFramePr>
          <p:cNvPr id="364" name="Shape 364"/>
          <p:cNvGraphicFramePr/>
          <p:nvPr/>
        </p:nvGraphicFramePr>
        <p:xfrm>
          <a:off x="572301" y="4603251"/>
          <a:ext cx="3000000" cy="3000000"/>
        </p:xfrm>
        <a:graphic>
          <a:graphicData uri="http://schemas.openxmlformats.org/drawingml/2006/table">
            <a:tbl>
              <a:tblPr>
                <a:noFill/>
                <a:tableStyleId>{CE078759-2E7E-43F7-A7C6-75DCEA40C83D}</a:tableStyleId>
              </a:tblPr>
              <a:tblGrid>
                <a:gridCol w="1382675"/>
                <a:gridCol w="1382675"/>
                <a:gridCol w="1382675"/>
                <a:gridCol w="1382675"/>
              </a:tblGrid>
              <a:tr h="609600">
                <a:tc gridSpan="2" rowSpan="2">
                  <a:txBody>
                    <a:bodyPr>
                      <a:noAutofit/>
                    </a:bodyPr>
                    <a:lstStyle/>
                    <a:p>
                      <a:pPr indent="0" lvl="0" marL="0" marR="0" rtl="0" algn="ctr">
                        <a:spcBef>
                          <a:spcPts val="0"/>
                        </a:spcBef>
                        <a:spcAft>
                          <a:spcPts val="0"/>
                        </a:spcAft>
                        <a:buNone/>
                      </a:pPr>
                      <a:r>
                        <a:rPr lang="en-US" sz="2400" u="none" cap="none" strike="noStrike"/>
                        <a:t>Random Forest(White)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0.16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0.0</a:t>
                      </a:r>
                      <a:r>
                        <a:rPr lang="en-US" sz="2400"/>
                        <a:t>4</a:t>
                      </a:r>
                      <a:endParaRPr sz="1800" u="none" cap="none" strike="noStrike"/>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12</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68</a:t>
                      </a:r>
                      <a:endParaRPr sz="1800" u="none" cap="none" strike="noStrike"/>
                    </a:p>
                  </a:txBody>
                  <a:tcPr marT="63500" marB="63500" marR="63500" marL="63500" anchor="ctr"/>
                </a:tc>
              </a:tr>
            </a:tbl>
          </a:graphicData>
        </a:graphic>
      </p:graphicFrame>
      <p:pic>
        <p:nvPicPr>
          <p:cNvPr descr="alcohol, glass, wine icon" id="365" name="Shape 365"/>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366" name="Shape 366"/>
          <p:cNvSpPr txBox="1"/>
          <p:nvPr>
            <p:ph idx="1" type="body"/>
          </p:nvPr>
        </p:nvSpPr>
        <p:spPr>
          <a:xfrm>
            <a:off x="164475" y="3576298"/>
            <a:ext cx="6489000" cy="919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(Proportions): </a:t>
            </a:r>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367" name="Shape 367"/>
          <p:cNvSpPr txBox="1"/>
          <p:nvPr/>
        </p:nvSpPr>
        <p:spPr>
          <a:xfrm>
            <a:off x="6312900" y="2010975"/>
            <a:ext cx="2450100" cy="303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F1: 0.68</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Recall: 0.81</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Precision: 0.58</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Accuracy: 0.84</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368" name="Shape 36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pic>
        <p:nvPicPr>
          <p:cNvPr id="79" name="Shape 79"/>
          <p:cNvPicPr preferRelativeResize="0"/>
          <p:nvPr/>
        </p:nvPicPr>
        <p:blipFill>
          <a:blip r:embed="rId3">
            <a:alphaModFix/>
          </a:blip>
          <a:stretch>
            <a:fillRect/>
          </a:stretch>
        </p:blipFill>
        <p:spPr>
          <a:xfrm>
            <a:off x="842425" y="781975"/>
            <a:ext cx="7459162" cy="5294050"/>
          </a:xfrm>
          <a:prstGeom prst="rect">
            <a:avLst/>
          </a:prstGeom>
          <a:noFill/>
          <a:ln>
            <a:noFill/>
          </a:ln>
        </p:spPr>
      </p:pic>
      <p:sp>
        <p:nvSpPr>
          <p:cNvPr id="80" name="Shape 80"/>
          <p:cNvSpPr txBox="1"/>
          <p:nvPr>
            <p:ph type="title"/>
          </p:nvPr>
        </p:nvSpPr>
        <p:spPr>
          <a:xfrm>
            <a:off x="174775" y="6193188"/>
            <a:ext cx="8382000" cy="66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lang="en-US" sz="3000"/>
              <a:t>True Story</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pic>
        <p:nvPicPr>
          <p:cNvPr descr="roc_rf_test.PNG" id="377" name="Shape 377"/>
          <p:cNvPicPr preferRelativeResize="0"/>
          <p:nvPr/>
        </p:nvPicPr>
        <p:blipFill>
          <a:blip r:embed="rId3">
            <a:alphaModFix/>
          </a:blip>
          <a:stretch>
            <a:fillRect/>
          </a:stretch>
        </p:blipFill>
        <p:spPr>
          <a:xfrm>
            <a:off x="138913" y="1816304"/>
            <a:ext cx="8866173" cy="4615100"/>
          </a:xfrm>
          <a:prstGeom prst="rect">
            <a:avLst/>
          </a:prstGeom>
          <a:noFill/>
          <a:ln>
            <a:noFill/>
          </a:ln>
        </p:spPr>
      </p:pic>
      <p:sp>
        <p:nvSpPr>
          <p:cNvPr id="378" name="Shape 378"/>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endParaRPr b="0" i="0" sz="4800" u="none" cap="none" strike="noStrike">
              <a:solidFill>
                <a:schemeClr val="lt2"/>
              </a:solidFill>
              <a:latin typeface="Calibri"/>
              <a:ea typeface="Calibri"/>
              <a:cs typeface="Calibri"/>
              <a:sym typeface="Calibri"/>
            </a:endParaRPr>
          </a:p>
        </p:txBody>
      </p:sp>
      <p:grpSp>
        <p:nvGrpSpPr>
          <p:cNvPr id="379" name="Shape 379"/>
          <p:cNvGrpSpPr/>
          <p:nvPr/>
        </p:nvGrpSpPr>
        <p:grpSpPr>
          <a:xfrm>
            <a:off x="6934200" y="4716375"/>
            <a:ext cx="2209883" cy="2141651"/>
            <a:chOff x="6934200" y="4495800"/>
            <a:chExt cx="2209883" cy="2141651"/>
          </a:xfrm>
        </p:grpSpPr>
        <p:pic>
          <p:nvPicPr>
            <p:cNvPr descr="wine icon" id="380" name="Shape 380"/>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381" name="Shape 381"/>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382" name="Shape 382"/>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383" name="Shape 38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381000" y="230205"/>
            <a:ext cx="8382000" cy="14604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rgbClr val="FFFFB9"/>
              </a:buClr>
              <a:buFont typeface="Calibri"/>
              <a:buNone/>
            </a:pPr>
            <a:r>
              <a:rPr lang="en-US"/>
              <a:t>Model Selecting</a:t>
            </a:r>
            <a:br>
              <a:rPr lang="en-US"/>
            </a:br>
            <a:r>
              <a:rPr lang="en-US" sz="3200"/>
              <a:t>ADA Boosting</a:t>
            </a:r>
            <a:endParaRPr b="0" i="0" sz="4800" u="none" cap="none" strike="noStrike">
              <a:solidFill>
                <a:schemeClr val="lt2"/>
              </a:solidFill>
              <a:latin typeface="Calibri"/>
              <a:ea typeface="Calibri"/>
              <a:cs typeface="Calibri"/>
              <a:sym typeface="Calibri"/>
            </a:endParaRPr>
          </a:p>
        </p:txBody>
      </p:sp>
      <p:sp>
        <p:nvSpPr>
          <p:cNvPr id="393" name="Shape 393"/>
          <p:cNvSpPr txBox="1"/>
          <p:nvPr>
            <p:ph idx="1" type="body"/>
          </p:nvPr>
        </p:nvSpPr>
        <p:spPr>
          <a:xfrm>
            <a:off x="381000" y="1483900"/>
            <a:ext cx="8724600" cy="5513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ADA Boosting</a:t>
            </a:r>
            <a:endParaRPr b="0" i="0" sz="3200" u="none" cap="none" strike="noStrike">
              <a:solidFill>
                <a:schemeClr val="lt1"/>
              </a:solidFill>
              <a:latin typeface="Calibri"/>
              <a:ea typeface="Calibri"/>
              <a:cs typeface="Calibri"/>
              <a:sym typeface="Calibri"/>
            </a:endParaRPr>
          </a:p>
          <a:p>
            <a:pPr indent="-406400" lvl="1" marL="914400" marR="0" rtl="0" algn="l">
              <a:lnSpc>
                <a:spcPct val="90000"/>
              </a:lnSpc>
              <a:spcBef>
                <a:spcPts val="640"/>
              </a:spcBef>
              <a:spcAft>
                <a:spcPts val="0"/>
              </a:spcAft>
              <a:buSzPts val="2800"/>
              <a:buChar char="•"/>
            </a:pPr>
            <a:r>
              <a:rPr lang="en-US"/>
              <a:t>Iterative technique - change distribution of training data.</a:t>
            </a:r>
            <a:endParaRPr/>
          </a:p>
          <a:p>
            <a:pPr indent="-406400" lvl="1" marL="914400" marR="0" rtl="0" algn="l">
              <a:lnSpc>
                <a:spcPct val="90000"/>
              </a:lnSpc>
              <a:spcBef>
                <a:spcPts val="640"/>
              </a:spcBef>
              <a:spcAft>
                <a:spcPts val="0"/>
              </a:spcAft>
              <a:buSzPts val="2800"/>
              <a:buChar char="•"/>
            </a:pPr>
            <a:r>
              <a:rPr lang="en-US"/>
              <a:t>weight assigned to each observation.</a:t>
            </a:r>
            <a:endParaRPr/>
          </a:p>
          <a:p>
            <a:pPr indent="-406400" lvl="1" marL="914400" marR="0" rtl="0" algn="l">
              <a:lnSpc>
                <a:spcPct val="90000"/>
              </a:lnSpc>
              <a:spcBef>
                <a:spcPts val="640"/>
              </a:spcBef>
              <a:spcAft>
                <a:spcPts val="0"/>
              </a:spcAft>
              <a:buSzPts val="2800"/>
              <a:buChar char="•"/>
            </a:pPr>
            <a:r>
              <a:rPr lang="en-US"/>
              <a:t>Final result is the aggregation of base classifiers obtained at each round/iteration.</a:t>
            </a:r>
            <a:endParaRPr/>
          </a:p>
          <a:p>
            <a:pPr indent="0" lvl="0" marL="0" marR="0" rtl="0" algn="l">
              <a:lnSpc>
                <a:spcPct val="90000"/>
              </a:lnSpc>
              <a:spcBef>
                <a:spcPts val="640"/>
              </a:spcBef>
              <a:spcAft>
                <a:spcPts val="0"/>
              </a:spcAft>
              <a:buNone/>
            </a:pPr>
            <a:r>
              <a:t/>
            </a:r>
            <a:endParaRPr/>
          </a:p>
          <a:p>
            <a:pPr indent="0" lvl="0" marL="457200" marR="0" rtl="0" algn="l">
              <a:lnSpc>
                <a:spcPct val="90000"/>
              </a:lnSpc>
              <a:spcBef>
                <a:spcPts val="640"/>
              </a:spcBef>
              <a:spcAft>
                <a:spcPts val="0"/>
              </a:spcAft>
              <a:buNone/>
            </a:pPr>
            <a:r>
              <a:t/>
            </a:r>
            <a:endParaRPr/>
          </a:p>
        </p:txBody>
      </p:sp>
      <p:grpSp>
        <p:nvGrpSpPr>
          <p:cNvPr id="394" name="Shape 394"/>
          <p:cNvGrpSpPr/>
          <p:nvPr/>
        </p:nvGrpSpPr>
        <p:grpSpPr>
          <a:xfrm>
            <a:off x="6934200" y="4495800"/>
            <a:ext cx="2209883" cy="2141651"/>
            <a:chOff x="6934200" y="4495800"/>
            <a:chExt cx="2209883" cy="2141651"/>
          </a:xfrm>
        </p:grpSpPr>
        <p:pic>
          <p:nvPicPr>
            <p:cNvPr descr="wine icon" id="395" name="Shape 395"/>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396" name="Shape 396"/>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397" name="Shape 39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81000" y="230188"/>
            <a:ext cx="8534400" cy="144621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endParaRPr b="0" i="0" sz="4800" u="none" cap="none" strike="noStrike">
              <a:solidFill>
                <a:schemeClr val="lt2"/>
              </a:solidFill>
              <a:latin typeface="Calibri"/>
              <a:ea typeface="Calibri"/>
              <a:cs typeface="Calibri"/>
              <a:sym typeface="Calibri"/>
            </a:endParaRPr>
          </a:p>
        </p:txBody>
      </p:sp>
      <p:sp>
        <p:nvSpPr>
          <p:cNvPr id="407" name="Shape 407"/>
          <p:cNvSpPr txBox="1"/>
          <p:nvPr>
            <p:ph idx="1" type="body"/>
          </p:nvPr>
        </p:nvSpPr>
        <p:spPr>
          <a:xfrm>
            <a:off x="152400" y="1396478"/>
            <a:ext cx="8382000" cy="3502497"/>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Important features: </a:t>
            </a:r>
            <a:endParaRPr/>
          </a:p>
          <a:p>
            <a:pPr indent="-193675" lvl="0" marL="396875" marR="0" rtl="0" algn="l">
              <a:lnSpc>
                <a:spcPct val="9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pic>
        <p:nvPicPr>
          <p:cNvPr descr="adaboost_imp.PNG" id="408" name="Shape 408"/>
          <p:cNvPicPr preferRelativeResize="0"/>
          <p:nvPr/>
        </p:nvPicPr>
        <p:blipFill>
          <a:blip r:embed="rId3">
            <a:alphaModFix/>
          </a:blip>
          <a:stretch>
            <a:fillRect/>
          </a:stretch>
        </p:blipFill>
        <p:spPr>
          <a:xfrm>
            <a:off x="136513" y="1908001"/>
            <a:ext cx="8870974" cy="4545600"/>
          </a:xfrm>
          <a:prstGeom prst="rect">
            <a:avLst/>
          </a:prstGeom>
          <a:noFill/>
          <a:ln>
            <a:noFill/>
          </a:ln>
        </p:spPr>
      </p:pic>
      <p:grpSp>
        <p:nvGrpSpPr>
          <p:cNvPr id="409" name="Shape 409"/>
          <p:cNvGrpSpPr/>
          <p:nvPr/>
        </p:nvGrpSpPr>
        <p:grpSpPr>
          <a:xfrm>
            <a:off x="6934200" y="4716375"/>
            <a:ext cx="2209800" cy="2141620"/>
            <a:chOff x="6934200" y="4495800"/>
            <a:chExt cx="2209800" cy="2141620"/>
          </a:xfrm>
        </p:grpSpPr>
        <p:pic>
          <p:nvPicPr>
            <p:cNvPr descr="wine icon" id="410" name="Shape 410"/>
            <p:cNvPicPr preferRelativeResize="0"/>
            <p:nvPr/>
          </p:nvPicPr>
          <p:blipFill rotWithShape="1">
            <a:blip r:embed="rId4">
              <a:alphaModFix/>
            </a:blip>
            <a:srcRect b="0" l="0" r="0" t="0"/>
            <a:stretch/>
          </p:blipFill>
          <p:spPr>
            <a:xfrm>
              <a:off x="6934200" y="4495800"/>
              <a:ext cx="2129589" cy="2129589"/>
            </a:xfrm>
            <a:prstGeom prst="rect">
              <a:avLst/>
            </a:prstGeom>
            <a:noFill/>
            <a:ln>
              <a:noFill/>
            </a:ln>
          </p:spPr>
        </p:pic>
        <p:pic>
          <p:nvPicPr>
            <p:cNvPr descr="alcohol, glass, wine icon" id="411" name="Shape 411"/>
            <p:cNvPicPr preferRelativeResize="0"/>
            <p:nvPr/>
          </p:nvPicPr>
          <p:blipFill rotWithShape="1">
            <a:blip r:embed="rId5">
              <a:alphaModFix/>
            </a:blip>
            <a:srcRect b="0" l="0" r="0" t="0"/>
            <a:stretch/>
          </p:blipFill>
          <p:spPr>
            <a:xfrm>
              <a:off x="8229083" y="5302151"/>
              <a:ext cx="914917" cy="1335269"/>
            </a:xfrm>
            <a:prstGeom prst="rect">
              <a:avLst/>
            </a:prstGeom>
            <a:noFill/>
            <a:ln>
              <a:noFill/>
            </a:ln>
          </p:spPr>
        </p:pic>
      </p:grpSp>
      <p:pic>
        <p:nvPicPr>
          <p:cNvPr descr="alcohol, glass, wine icon" id="412" name="Shape 412"/>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413" name="Shape 41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descr="ada_cnf.PNG" id="422" name="Shape 422"/>
          <p:cNvPicPr preferRelativeResize="0"/>
          <p:nvPr/>
        </p:nvPicPr>
        <p:blipFill>
          <a:blip r:embed="rId3">
            <a:alphaModFix/>
          </a:blip>
          <a:stretch>
            <a:fillRect/>
          </a:stretch>
        </p:blipFill>
        <p:spPr>
          <a:xfrm>
            <a:off x="381000" y="1764000"/>
            <a:ext cx="7663651" cy="4545600"/>
          </a:xfrm>
          <a:prstGeom prst="rect">
            <a:avLst/>
          </a:prstGeom>
          <a:noFill/>
          <a:ln>
            <a:noFill/>
          </a:ln>
        </p:spPr>
      </p:pic>
      <p:sp>
        <p:nvSpPr>
          <p:cNvPr id="423" name="Shape 423"/>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endParaRPr b="0" i="0" sz="4800" u="none" cap="none" strike="noStrike">
              <a:solidFill>
                <a:schemeClr val="lt2"/>
              </a:solidFill>
              <a:latin typeface="Calibri"/>
              <a:ea typeface="Calibri"/>
              <a:cs typeface="Calibri"/>
              <a:sym typeface="Calibri"/>
            </a:endParaRPr>
          </a:p>
        </p:txBody>
      </p:sp>
      <p:grpSp>
        <p:nvGrpSpPr>
          <p:cNvPr id="424" name="Shape 424"/>
          <p:cNvGrpSpPr/>
          <p:nvPr/>
        </p:nvGrpSpPr>
        <p:grpSpPr>
          <a:xfrm>
            <a:off x="6934200" y="4716375"/>
            <a:ext cx="2209883" cy="2141651"/>
            <a:chOff x="6934200" y="4495800"/>
            <a:chExt cx="2209883" cy="2141651"/>
          </a:xfrm>
        </p:grpSpPr>
        <p:pic>
          <p:nvPicPr>
            <p:cNvPr descr="wine icon" id="425" name="Shape 425"/>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426" name="Shape 426"/>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427" name="Shape 427"/>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428" name="Shape 42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idx="1" type="body"/>
          </p:nvPr>
        </p:nvSpPr>
        <p:spPr>
          <a:xfrm>
            <a:off x="152400" y="1396478"/>
            <a:ext cx="5772300" cy="4572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endParaRP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438" name="Shape 438"/>
          <p:cNvGrpSpPr/>
          <p:nvPr/>
        </p:nvGrpSpPr>
        <p:grpSpPr>
          <a:xfrm>
            <a:off x="6934200" y="4608500"/>
            <a:ext cx="2209883" cy="2141651"/>
            <a:chOff x="6934200" y="4495800"/>
            <a:chExt cx="2209883" cy="2141651"/>
          </a:xfrm>
        </p:grpSpPr>
        <p:pic>
          <p:nvPicPr>
            <p:cNvPr descr="wine icon" id="439" name="Shape 439"/>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440" name="Shape 440"/>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441" name="Shape 441"/>
          <p:cNvSpPr/>
          <p:nvPr/>
        </p:nvSpPr>
        <p:spPr>
          <a:xfrm>
            <a:off x="914400" y="4665985"/>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Shape 442"/>
          <p:cNvSpPr txBox="1"/>
          <p:nvPr/>
        </p:nvSpPr>
        <p:spPr>
          <a:xfrm>
            <a:off x="6302278" y="1396875"/>
            <a:ext cx="2450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Overall error: 20%</a:t>
            </a:r>
            <a:endParaRPr/>
          </a:p>
        </p:txBody>
      </p:sp>
      <p:sp>
        <p:nvSpPr>
          <p:cNvPr id="443" name="Shape 443"/>
          <p:cNvSpPr txBox="1"/>
          <p:nvPr>
            <p:ph type="title"/>
          </p:nvPr>
        </p:nvSpPr>
        <p:spPr>
          <a:xfrm>
            <a:off x="381000" y="230188"/>
            <a:ext cx="8382000" cy="66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lang="en-US" sz="2880"/>
              <a:t>ADA Boosting</a:t>
            </a:r>
            <a:endParaRPr b="0" i="0" sz="4320" u="none" cap="none" strike="noStrike">
              <a:solidFill>
                <a:schemeClr val="lt2"/>
              </a:solidFill>
              <a:latin typeface="Calibri"/>
              <a:ea typeface="Calibri"/>
              <a:cs typeface="Calibri"/>
              <a:sym typeface="Calibri"/>
            </a:endParaRPr>
          </a:p>
        </p:txBody>
      </p:sp>
      <p:graphicFrame>
        <p:nvGraphicFramePr>
          <p:cNvPr id="444" name="Shape 444"/>
          <p:cNvGraphicFramePr/>
          <p:nvPr/>
        </p:nvGraphicFramePr>
        <p:xfrm>
          <a:off x="530850" y="1843637"/>
          <a:ext cx="3000000" cy="3000000"/>
        </p:xfrm>
        <a:graphic>
          <a:graphicData uri="http://schemas.openxmlformats.org/drawingml/2006/table">
            <a:tbl>
              <a:tblPr>
                <a:noFill/>
                <a:tableStyleId>{CE078759-2E7E-43F7-A7C6-75DCEA40C83D}</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a:t>ADA Boosting</a:t>
                      </a:r>
                      <a:r>
                        <a:rPr lang="en-US" sz="2400" u="none" cap="none" strike="noStrike"/>
                        <a: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128</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45</a:t>
                      </a:r>
                      <a:endParaRPr sz="1800" u="none" cap="none" strike="noStrike"/>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129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555</a:t>
                      </a:r>
                      <a:endParaRPr sz="1800" u="none" cap="none" strike="noStrike"/>
                    </a:p>
                  </a:txBody>
                  <a:tcPr marT="63500" marB="63500" marR="63500" marL="63500" anchor="ctr"/>
                </a:tc>
              </a:tr>
            </a:tbl>
          </a:graphicData>
        </a:graphic>
      </p:graphicFrame>
      <p:graphicFrame>
        <p:nvGraphicFramePr>
          <p:cNvPr id="445" name="Shape 445"/>
          <p:cNvGraphicFramePr/>
          <p:nvPr/>
        </p:nvGraphicFramePr>
        <p:xfrm>
          <a:off x="572301" y="4603251"/>
          <a:ext cx="3000000" cy="3000000"/>
        </p:xfrm>
        <a:graphic>
          <a:graphicData uri="http://schemas.openxmlformats.org/drawingml/2006/table">
            <a:tbl>
              <a:tblPr>
                <a:noFill/>
                <a:tableStyleId>{CE078759-2E7E-43F7-A7C6-75DCEA40C83D}</a:tableStyleId>
              </a:tblPr>
              <a:tblGrid>
                <a:gridCol w="1382675"/>
                <a:gridCol w="1382675"/>
                <a:gridCol w="1382675"/>
                <a:gridCol w="1382675"/>
              </a:tblGrid>
              <a:tr h="609600">
                <a:tc gridSpan="2" rowSpan="2">
                  <a:txBody>
                    <a:bodyPr>
                      <a:noAutofit/>
                    </a:bodyPr>
                    <a:lstStyle/>
                    <a:p>
                      <a:pPr indent="0" lvl="0" marL="0" marR="0" rtl="0" algn="l">
                        <a:spcBef>
                          <a:spcPts val="0"/>
                        </a:spcBef>
                        <a:spcAft>
                          <a:spcPts val="0"/>
                        </a:spcAft>
                        <a:buNone/>
                      </a:pPr>
                      <a:r>
                        <a:rPr lang="en-US" sz="2400"/>
                        <a:t>ADA Boosting</a:t>
                      </a:r>
                      <a:r>
                        <a:rPr lang="en-US" sz="2400" u="none" cap="none" strike="noStrike"/>
                        <a: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0.15</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0.0</a:t>
                      </a:r>
                      <a:r>
                        <a:rPr lang="en-US" sz="2400"/>
                        <a:t>5</a:t>
                      </a:r>
                      <a:endParaRPr sz="1800" u="none" cap="none" strike="noStrike"/>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15</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65</a:t>
                      </a:r>
                      <a:endParaRPr sz="1800" u="none" cap="none" strike="noStrike"/>
                    </a:p>
                  </a:txBody>
                  <a:tcPr marT="63500" marB="63500" marR="63500" marL="63500" anchor="ctr"/>
                </a:tc>
              </a:tr>
            </a:tbl>
          </a:graphicData>
        </a:graphic>
      </p:graphicFrame>
      <p:pic>
        <p:nvPicPr>
          <p:cNvPr descr="alcohol, glass, wine icon" id="446" name="Shape 446"/>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447" name="Shape 447"/>
          <p:cNvSpPr txBox="1"/>
          <p:nvPr>
            <p:ph idx="1" type="body"/>
          </p:nvPr>
        </p:nvSpPr>
        <p:spPr>
          <a:xfrm>
            <a:off x="215600" y="4101949"/>
            <a:ext cx="6148500" cy="525600"/>
          </a:xfrm>
          <a:prstGeom prst="rect">
            <a:avLst/>
          </a:prstGeom>
          <a:noFill/>
          <a:ln>
            <a:noFill/>
          </a:ln>
        </p:spPr>
        <p:txBody>
          <a:bodyPr anchorCtr="0" anchor="t" bIns="0" lIns="0" spcFirstLastPara="1" rIns="0" wrap="square" tIns="0">
            <a:noAutofit/>
          </a:bodyPr>
          <a:lstStyle/>
          <a:p>
            <a:pPr indent="-396875" lvl="0" marL="396875" rtl="0">
              <a:spcBef>
                <a:spcPts val="0"/>
              </a:spcBef>
              <a:spcAft>
                <a:spcPts val="0"/>
              </a:spcAft>
              <a:buClr>
                <a:schemeClr val="lt1"/>
              </a:buClr>
              <a:buSzPts val="2800"/>
              <a:buFont typeface="Calibri"/>
              <a:buChar char="•"/>
            </a:pPr>
            <a:r>
              <a:rPr lang="en-US" sz="2800"/>
              <a:t>Confusion Matrix (Proportions):</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448" name="Shape 448"/>
          <p:cNvSpPr txBox="1"/>
          <p:nvPr/>
        </p:nvSpPr>
        <p:spPr>
          <a:xfrm>
            <a:off x="6312900" y="2010975"/>
            <a:ext cx="2450100" cy="303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F1: 0.60</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Recall: 0.74</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Precision: 0.50</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Accuracy: 0.80</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9" name="Shape 44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pic>
        <p:nvPicPr>
          <p:cNvPr descr="ada_roc.PNG" id="458" name="Shape 458"/>
          <p:cNvPicPr preferRelativeResize="0"/>
          <p:nvPr/>
        </p:nvPicPr>
        <p:blipFill>
          <a:blip r:embed="rId3">
            <a:alphaModFix/>
          </a:blip>
          <a:stretch>
            <a:fillRect/>
          </a:stretch>
        </p:blipFill>
        <p:spPr>
          <a:xfrm>
            <a:off x="152400" y="2088000"/>
            <a:ext cx="8868725" cy="4559600"/>
          </a:xfrm>
          <a:prstGeom prst="rect">
            <a:avLst/>
          </a:prstGeom>
          <a:noFill/>
          <a:ln>
            <a:noFill/>
          </a:ln>
        </p:spPr>
      </p:pic>
      <p:sp>
        <p:nvSpPr>
          <p:cNvPr id="459" name="Shape 459"/>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endParaRPr b="0" i="0" sz="4800" u="none" cap="none" strike="noStrike">
              <a:solidFill>
                <a:schemeClr val="lt2"/>
              </a:solidFill>
              <a:latin typeface="Calibri"/>
              <a:ea typeface="Calibri"/>
              <a:cs typeface="Calibri"/>
              <a:sym typeface="Calibri"/>
            </a:endParaRPr>
          </a:p>
        </p:txBody>
      </p:sp>
      <p:grpSp>
        <p:nvGrpSpPr>
          <p:cNvPr id="460" name="Shape 460"/>
          <p:cNvGrpSpPr/>
          <p:nvPr/>
        </p:nvGrpSpPr>
        <p:grpSpPr>
          <a:xfrm>
            <a:off x="6934200" y="4716375"/>
            <a:ext cx="2209883" cy="2141651"/>
            <a:chOff x="6934200" y="4495800"/>
            <a:chExt cx="2209883" cy="2141651"/>
          </a:xfrm>
        </p:grpSpPr>
        <p:pic>
          <p:nvPicPr>
            <p:cNvPr descr="wine icon" id="461" name="Shape 461"/>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462" name="Shape 462"/>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463" name="Shape 463"/>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464" name="Shape 46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r>
              <a:rPr lang="en-US" sz="3200"/>
              <a:t>_ Red</a:t>
            </a:r>
            <a:endParaRPr b="0" i="0" sz="4800" u="none" cap="none" strike="noStrike">
              <a:solidFill>
                <a:schemeClr val="lt2"/>
              </a:solidFill>
              <a:latin typeface="Calibri"/>
              <a:ea typeface="Calibri"/>
              <a:cs typeface="Calibri"/>
              <a:sym typeface="Calibri"/>
            </a:endParaRPr>
          </a:p>
        </p:txBody>
      </p:sp>
      <p:sp>
        <p:nvSpPr>
          <p:cNvPr id="474" name="Shape 474"/>
          <p:cNvSpPr txBox="1"/>
          <p:nvPr>
            <p:ph idx="1" type="body"/>
          </p:nvPr>
        </p:nvSpPr>
        <p:spPr>
          <a:xfrm>
            <a:off x="119300" y="1753953"/>
            <a:ext cx="8382000" cy="35025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Important features:</a:t>
            </a:r>
            <a:endParaRPr b="0" i="0" sz="3200" u="none" cap="none" strike="noStrike">
              <a:solidFill>
                <a:schemeClr val="lt1"/>
              </a:solidFill>
              <a:latin typeface="Calibri"/>
              <a:ea typeface="Calibri"/>
              <a:cs typeface="Calibri"/>
              <a:sym typeface="Calibri"/>
            </a:endParaRPr>
          </a:p>
          <a:p>
            <a:pPr indent="-406400" lvl="1" marL="914400" rtl="0">
              <a:spcBef>
                <a:spcPts val="0"/>
              </a:spcBef>
              <a:spcAft>
                <a:spcPts val="0"/>
              </a:spcAft>
              <a:buSzPts val="2800"/>
              <a:buChar char="•"/>
            </a:pPr>
            <a:r>
              <a:rPr lang="en-US"/>
              <a:t>Alcohol</a:t>
            </a:r>
            <a:endParaRPr/>
          </a:p>
          <a:p>
            <a:pPr indent="-406400" lvl="1" marL="914400" rtl="0">
              <a:spcBef>
                <a:spcPts val="440"/>
              </a:spcBef>
              <a:spcAft>
                <a:spcPts val="0"/>
              </a:spcAft>
              <a:buSzPts val="2800"/>
              <a:buChar char="•"/>
            </a:pPr>
            <a:r>
              <a:rPr lang="en-US"/>
              <a:t>Free sulfur dioxide</a:t>
            </a:r>
            <a:endParaRPr/>
          </a:p>
          <a:p>
            <a:pPr indent="-431800" lvl="1" marL="914400" rtl="0">
              <a:spcBef>
                <a:spcPts val="440"/>
              </a:spcBef>
              <a:spcAft>
                <a:spcPts val="0"/>
              </a:spcAft>
              <a:buSzPts val="3200"/>
              <a:buChar char="•"/>
            </a:pPr>
            <a:r>
              <a:rPr lang="en-US"/>
              <a:t>Volatile acidity</a:t>
            </a:r>
            <a:endParaRPr sz="3200"/>
          </a:p>
          <a:p>
            <a:pPr indent="-431800" lvl="1" marL="914400" marR="0" rtl="0" algn="l">
              <a:lnSpc>
                <a:spcPct val="90000"/>
              </a:lnSpc>
              <a:spcBef>
                <a:spcPts val="0"/>
              </a:spcBef>
              <a:spcAft>
                <a:spcPts val="0"/>
              </a:spcAft>
              <a:buClr>
                <a:schemeClr val="lt1"/>
              </a:buClr>
              <a:buSzPts val="3200"/>
              <a:buFont typeface="Calibri"/>
              <a:buChar char="•"/>
            </a:pPr>
            <a:r>
              <a:rPr lang="en-US"/>
              <a:t>Fixed acidity</a:t>
            </a:r>
            <a:r>
              <a:rPr b="0" i="0" lang="en-US" sz="3200" u="none" cap="none" strike="noStrike">
                <a:solidFill>
                  <a:schemeClr val="lt1"/>
                </a:solidFill>
                <a:latin typeface="Calibri"/>
                <a:ea typeface="Calibri"/>
                <a:cs typeface="Calibri"/>
                <a:sym typeface="Calibri"/>
              </a:rPr>
              <a:t> </a:t>
            </a:r>
            <a:endParaRPr/>
          </a:p>
          <a:p>
            <a:pPr indent="-193675" lvl="0" marL="396875" marR="0" rtl="0" algn="l">
              <a:lnSpc>
                <a:spcPct val="9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grpSp>
        <p:nvGrpSpPr>
          <p:cNvPr id="475" name="Shape 475"/>
          <p:cNvGrpSpPr/>
          <p:nvPr/>
        </p:nvGrpSpPr>
        <p:grpSpPr>
          <a:xfrm>
            <a:off x="6934200" y="4495800"/>
            <a:ext cx="2209883" cy="2141651"/>
            <a:chOff x="6934200" y="4495800"/>
            <a:chExt cx="2209883" cy="2141651"/>
          </a:xfrm>
        </p:grpSpPr>
        <p:pic>
          <p:nvPicPr>
            <p:cNvPr descr="wine icon" id="476" name="Shape 476"/>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477" name="Shape 477"/>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pic>
        <p:nvPicPr>
          <p:cNvPr descr="alcohol, glass, wine icon" id="478" name="Shape 478"/>
          <p:cNvPicPr preferRelativeResize="0"/>
          <p:nvPr/>
        </p:nvPicPr>
        <p:blipFill rotWithShape="1">
          <a:blip r:embed="rId5">
            <a:alphaModFix/>
          </a:blip>
          <a:srcRect b="0" l="0" r="0" t="0"/>
          <a:stretch/>
        </p:blipFill>
        <p:spPr>
          <a:xfrm>
            <a:off x="7576988" y="478606"/>
            <a:ext cx="924300" cy="949500"/>
          </a:xfrm>
          <a:prstGeom prst="rect">
            <a:avLst/>
          </a:prstGeom>
          <a:noFill/>
          <a:ln>
            <a:noFill/>
          </a:ln>
        </p:spPr>
      </p:pic>
      <p:sp>
        <p:nvSpPr>
          <p:cNvPr id="479" name="Shape 47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pic>
        <p:nvPicPr>
          <p:cNvPr descr="tree_red.PNG" id="488" name="Shape 488"/>
          <p:cNvPicPr preferRelativeResize="0"/>
          <p:nvPr/>
        </p:nvPicPr>
        <p:blipFill>
          <a:blip r:embed="rId3">
            <a:alphaModFix/>
          </a:blip>
          <a:stretch>
            <a:fillRect/>
          </a:stretch>
        </p:blipFill>
        <p:spPr>
          <a:xfrm>
            <a:off x="76200" y="1568500"/>
            <a:ext cx="7983598" cy="4185576"/>
          </a:xfrm>
          <a:prstGeom prst="rect">
            <a:avLst/>
          </a:prstGeom>
          <a:noFill/>
          <a:ln>
            <a:noFill/>
          </a:ln>
        </p:spPr>
      </p:pic>
      <p:sp>
        <p:nvSpPr>
          <p:cNvPr id="489" name="Shape 489"/>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r>
              <a:rPr lang="en-US" sz="3200"/>
              <a:t>_ Red</a:t>
            </a:r>
            <a:endParaRPr b="0" i="0" sz="4800" u="none" cap="none" strike="noStrike">
              <a:solidFill>
                <a:schemeClr val="lt2"/>
              </a:solidFill>
              <a:latin typeface="Calibri"/>
              <a:ea typeface="Calibri"/>
              <a:cs typeface="Calibri"/>
              <a:sym typeface="Calibri"/>
            </a:endParaRPr>
          </a:p>
        </p:txBody>
      </p:sp>
      <p:grpSp>
        <p:nvGrpSpPr>
          <p:cNvPr id="490" name="Shape 490"/>
          <p:cNvGrpSpPr/>
          <p:nvPr/>
        </p:nvGrpSpPr>
        <p:grpSpPr>
          <a:xfrm>
            <a:off x="7114213" y="4716350"/>
            <a:ext cx="2209883" cy="2141651"/>
            <a:chOff x="6934200" y="4495800"/>
            <a:chExt cx="2209883" cy="2141651"/>
          </a:xfrm>
        </p:grpSpPr>
        <p:pic>
          <p:nvPicPr>
            <p:cNvPr descr="wine icon" id="491" name="Shape 491"/>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492" name="Shape 492"/>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493" name="Shape 493"/>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494" name="Shape 49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idx="1" type="body"/>
          </p:nvPr>
        </p:nvSpPr>
        <p:spPr>
          <a:xfrm>
            <a:off x="152400" y="1396478"/>
            <a:ext cx="5772300" cy="4572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endParaRP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504" name="Shape 504"/>
          <p:cNvGrpSpPr/>
          <p:nvPr/>
        </p:nvGrpSpPr>
        <p:grpSpPr>
          <a:xfrm>
            <a:off x="6934200" y="4608500"/>
            <a:ext cx="2209883" cy="2141651"/>
            <a:chOff x="6934200" y="4495800"/>
            <a:chExt cx="2209883" cy="2141651"/>
          </a:xfrm>
        </p:grpSpPr>
        <p:pic>
          <p:nvPicPr>
            <p:cNvPr descr="wine icon" id="505" name="Shape 505"/>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506" name="Shape 506"/>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507" name="Shape 507"/>
          <p:cNvSpPr/>
          <p:nvPr/>
        </p:nvSpPr>
        <p:spPr>
          <a:xfrm>
            <a:off x="914400" y="4665985"/>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8" name="Shape 508"/>
          <p:cNvSpPr txBox="1"/>
          <p:nvPr/>
        </p:nvSpPr>
        <p:spPr>
          <a:xfrm>
            <a:off x="6302278" y="1396875"/>
            <a:ext cx="2450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Overall error: 30%</a:t>
            </a:r>
            <a:endParaRPr/>
          </a:p>
        </p:txBody>
      </p:sp>
      <p:sp>
        <p:nvSpPr>
          <p:cNvPr id="509" name="Shape 509"/>
          <p:cNvSpPr txBox="1"/>
          <p:nvPr>
            <p:ph type="title"/>
          </p:nvPr>
        </p:nvSpPr>
        <p:spPr>
          <a:xfrm>
            <a:off x="381000" y="230188"/>
            <a:ext cx="8382000" cy="66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lang="en-US" sz="2880"/>
              <a:t>Decision Tree</a:t>
            </a:r>
            <a:endParaRPr b="0" i="0" sz="4320" u="none" cap="none" strike="noStrike">
              <a:solidFill>
                <a:schemeClr val="lt2"/>
              </a:solidFill>
              <a:latin typeface="Calibri"/>
              <a:ea typeface="Calibri"/>
              <a:cs typeface="Calibri"/>
              <a:sym typeface="Calibri"/>
            </a:endParaRPr>
          </a:p>
        </p:txBody>
      </p:sp>
      <p:graphicFrame>
        <p:nvGraphicFramePr>
          <p:cNvPr id="510" name="Shape 510"/>
          <p:cNvGraphicFramePr/>
          <p:nvPr/>
        </p:nvGraphicFramePr>
        <p:xfrm>
          <a:off x="530850" y="1843637"/>
          <a:ext cx="3000000" cy="3000000"/>
        </p:xfrm>
        <a:graphic>
          <a:graphicData uri="http://schemas.openxmlformats.org/drawingml/2006/table">
            <a:tbl>
              <a:tblPr>
                <a:noFill/>
                <a:tableStyleId>{CE078759-2E7E-43F7-A7C6-75DCEA40C83D}</a:tableStyleId>
              </a:tblPr>
              <a:tblGrid>
                <a:gridCol w="1379500"/>
                <a:gridCol w="1379500"/>
                <a:gridCol w="1379500"/>
                <a:gridCol w="1379500"/>
              </a:tblGrid>
              <a:tr h="639675">
                <a:tc gridSpan="2" rowSpan="2">
                  <a:txBody>
                    <a:bodyPr>
                      <a:noAutofit/>
                    </a:bodyPr>
                    <a:lstStyle/>
                    <a:p>
                      <a:pPr indent="0" lvl="0" marL="0" marR="0" rtl="0" algn="l">
                        <a:spcBef>
                          <a:spcPts val="0"/>
                        </a:spcBef>
                        <a:spcAft>
                          <a:spcPts val="0"/>
                        </a:spcAft>
                        <a:buNone/>
                      </a:pPr>
                      <a:r>
                        <a:rPr lang="en-US" sz="2400"/>
                        <a:t>Decision Tree</a:t>
                      </a:r>
                      <a:r>
                        <a:rPr lang="en-US" sz="2400" u="none" cap="none" strike="noStrike"/>
                        <a: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419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169</a:t>
                      </a:r>
                      <a:endParaRPr sz="1800" u="none" cap="none" strike="noStrike"/>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602</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1399</a:t>
                      </a:r>
                      <a:endParaRPr sz="1800" u="none" cap="none" strike="noStrike"/>
                    </a:p>
                  </a:txBody>
                  <a:tcPr marT="63500" marB="63500" marR="63500" marL="63500" anchor="ctr"/>
                </a:tc>
              </a:tr>
            </a:tbl>
          </a:graphicData>
        </a:graphic>
      </p:graphicFrame>
      <p:graphicFrame>
        <p:nvGraphicFramePr>
          <p:cNvPr id="511" name="Shape 511"/>
          <p:cNvGraphicFramePr/>
          <p:nvPr/>
        </p:nvGraphicFramePr>
        <p:xfrm>
          <a:off x="572301" y="4603251"/>
          <a:ext cx="3000000" cy="3000000"/>
        </p:xfrm>
        <a:graphic>
          <a:graphicData uri="http://schemas.openxmlformats.org/drawingml/2006/table">
            <a:tbl>
              <a:tblPr>
                <a:noFill/>
                <a:tableStyleId>{CE078759-2E7E-43F7-A7C6-75DCEA40C83D}</a:tableStyleId>
              </a:tblPr>
              <a:tblGrid>
                <a:gridCol w="1382675"/>
                <a:gridCol w="1382675"/>
                <a:gridCol w="1382675"/>
                <a:gridCol w="1382675"/>
              </a:tblGrid>
              <a:tr h="609600">
                <a:tc gridSpan="2" rowSpan="2">
                  <a:txBody>
                    <a:bodyPr>
                      <a:noAutofit/>
                    </a:bodyPr>
                    <a:lstStyle/>
                    <a:p>
                      <a:pPr indent="0" lvl="0" marL="0" marR="0" rtl="0" algn="ctr">
                        <a:spcBef>
                          <a:spcPts val="0"/>
                        </a:spcBef>
                        <a:spcAft>
                          <a:spcPts val="0"/>
                        </a:spcAft>
                        <a:buNone/>
                      </a:pPr>
                      <a:r>
                        <a:rPr lang="en-US" sz="2400"/>
                        <a:t>Decision Tree</a:t>
                      </a:r>
                      <a:r>
                        <a:rPr lang="en-US" sz="2400" u="none" cap="none" strike="noStrike"/>
                        <a: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0.16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0.0</a:t>
                      </a:r>
                      <a:r>
                        <a:rPr lang="en-US" sz="2400"/>
                        <a:t>7</a:t>
                      </a:r>
                      <a:endParaRPr sz="1800" u="none" cap="none" strike="noStrike"/>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23</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54</a:t>
                      </a:r>
                      <a:endParaRPr sz="1800" u="none" cap="none" strike="noStrike"/>
                    </a:p>
                  </a:txBody>
                  <a:tcPr marT="63500" marB="63500" marR="63500" marL="63500" anchor="ctr"/>
                </a:tc>
              </a:tr>
            </a:tbl>
          </a:graphicData>
        </a:graphic>
      </p:graphicFrame>
      <p:sp>
        <p:nvSpPr>
          <p:cNvPr id="512" name="Shape 512"/>
          <p:cNvSpPr txBox="1"/>
          <p:nvPr>
            <p:ph idx="1" type="body"/>
          </p:nvPr>
        </p:nvSpPr>
        <p:spPr>
          <a:xfrm>
            <a:off x="215600" y="4101949"/>
            <a:ext cx="6148500" cy="525600"/>
          </a:xfrm>
          <a:prstGeom prst="rect">
            <a:avLst/>
          </a:prstGeom>
          <a:noFill/>
          <a:ln>
            <a:noFill/>
          </a:ln>
        </p:spPr>
        <p:txBody>
          <a:bodyPr anchorCtr="0" anchor="t" bIns="0" lIns="0" spcFirstLastPara="1" rIns="0" wrap="square" tIns="0">
            <a:noAutofit/>
          </a:bodyPr>
          <a:lstStyle/>
          <a:p>
            <a:pPr indent="-396875" lvl="0" marL="396875" rtl="0">
              <a:spcBef>
                <a:spcPts val="0"/>
              </a:spcBef>
              <a:spcAft>
                <a:spcPts val="0"/>
              </a:spcAft>
              <a:buClr>
                <a:schemeClr val="lt1"/>
              </a:buClr>
              <a:buSzPts val="2800"/>
              <a:buFont typeface="Calibri"/>
              <a:buChar char="•"/>
            </a:pPr>
            <a:r>
              <a:rPr lang="en-US" sz="2800"/>
              <a:t>Confusion Matrix (Proportions):</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513" name="Shape 513"/>
          <p:cNvSpPr txBox="1"/>
          <p:nvPr/>
        </p:nvSpPr>
        <p:spPr>
          <a:xfrm>
            <a:off x="6312900" y="2010975"/>
            <a:ext cx="2450100" cy="303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F1: 0.52</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Recall: 0.71</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Precision: 0.41</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Accuracy: 0.70</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pic>
        <p:nvPicPr>
          <p:cNvPr descr="alcohol, glass, wine icon" id="514" name="Shape 514"/>
          <p:cNvPicPr preferRelativeResize="0"/>
          <p:nvPr/>
        </p:nvPicPr>
        <p:blipFill rotWithShape="1">
          <a:blip r:embed="rId5">
            <a:alphaModFix/>
          </a:blip>
          <a:srcRect b="0" l="0" r="0" t="0"/>
          <a:stretch/>
        </p:blipFill>
        <p:spPr>
          <a:xfrm>
            <a:off x="7576988" y="478606"/>
            <a:ext cx="924300" cy="949500"/>
          </a:xfrm>
          <a:prstGeom prst="rect">
            <a:avLst/>
          </a:prstGeom>
          <a:noFill/>
          <a:ln>
            <a:noFill/>
          </a:ln>
        </p:spPr>
      </p:pic>
      <p:sp>
        <p:nvSpPr>
          <p:cNvPr id="515" name="Shape 51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pic>
        <p:nvPicPr>
          <p:cNvPr descr="tree_roc_test.PNG" id="524" name="Shape 524"/>
          <p:cNvPicPr preferRelativeResize="0"/>
          <p:nvPr/>
        </p:nvPicPr>
        <p:blipFill>
          <a:blip r:embed="rId3">
            <a:alphaModFix/>
          </a:blip>
          <a:stretch>
            <a:fillRect/>
          </a:stretch>
        </p:blipFill>
        <p:spPr>
          <a:xfrm>
            <a:off x="152400" y="1828904"/>
            <a:ext cx="8867750" cy="4651100"/>
          </a:xfrm>
          <a:prstGeom prst="rect">
            <a:avLst/>
          </a:prstGeom>
          <a:noFill/>
          <a:ln>
            <a:noFill/>
          </a:ln>
        </p:spPr>
      </p:pic>
      <p:sp>
        <p:nvSpPr>
          <p:cNvPr id="525" name="Shape 525"/>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endParaRPr b="0" i="0" sz="4800" u="none" cap="none" strike="noStrike">
              <a:solidFill>
                <a:schemeClr val="lt2"/>
              </a:solidFill>
              <a:latin typeface="Calibri"/>
              <a:ea typeface="Calibri"/>
              <a:cs typeface="Calibri"/>
              <a:sym typeface="Calibri"/>
            </a:endParaRPr>
          </a:p>
        </p:txBody>
      </p:sp>
      <p:grpSp>
        <p:nvGrpSpPr>
          <p:cNvPr id="526" name="Shape 526"/>
          <p:cNvGrpSpPr/>
          <p:nvPr/>
        </p:nvGrpSpPr>
        <p:grpSpPr>
          <a:xfrm>
            <a:off x="6934200" y="4495800"/>
            <a:ext cx="2209883" cy="2141651"/>
            <a:chOff x="6934200" y="4495800"/>
            <a:chExt cx="2209883" cy="2141651"/>
          </a:xfrm>
        </p:grpSpPr>
        <p:pic>
          <p:nvPicPr>
            <p:cNvPr descr="wine icon" id="527" name="Shape 527"/>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528" name="Shape 528"/>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529" name="Shape 529"/>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530" name="Shape 53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81000" y="230188"/>
            <a:ext cx="8382000" cy="6647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lang="en-US"/>
              <a:t>Process </a:t>
            </a:r>
            <a:r>
              <a:rPr b="0" i="0" lang="en-US" sz="4800" u="none" cap="none" strike="noStrike">
                <a:solidFill>
                  <a:srgbClr val="FFFFB9"/>
                </a:solidFill>
                <a:latin typeface="Calibri"/>
                <a:ea typeface="Calibri"/>
                <a:cs typeface="Calibri"/>
                <a:sym typeface="Calibri"/>
              </a:rPr>
              <a:t>Introduction</a:t>
            </a:r>
            <a:endParaRPr/>
          </a:p>
        </p:txBody>
      </p:sp>
      <p:grpSp>
        <p:nvGrpSpPr>
          <p:cNvPr id="86" name="Shape 86"/>
          <p:cNvGrpSpPr/>
          <p:nvPr/>
        </p:nvGrpSpPr>
        <p:grpSpPr>
          <a:xfrm>
            <a:off x="155456" y="3161543"/>
            <a:ext cx="8856167" cy="1095546"/>
            <a:chOff x="2018" y="2323402"/>
            <a:chExt cx="8263663" cy="718579"/>
          </a:xfrm>
        </p:grpSpPr>
        <p:sp>
          <p:nvSpPr>
            <p:cNvPr id="87" name="Shape 87"/>
            <p:cNvSpPr/>
            <p:nvPr/>
          </p:nvSpPr>
          <p:spPr>
            <a:xfrm>
              <a:off x="2018"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b="1"/>
            </a:p>
          </p:txBody>
        </p:sp>
        <p:sp>
          <p:nvSpPr>
            <p:cNvPr id="88" name="Shape 88"/>
            <p:cNvSpPr txBox="1"/>
            <p:nvPr/>
          </p:nvSpPr>
          <p:spPr>
            <a:xfrm>
              <a:off x="444418" y="2323406"/>
              <a:ext cx="1208100" cy="718500"/>
            </a:xfrm>
            <a:prstGeom prst="rect">
              <a:avLst/>
            </a:prstGeom>
            <a:noFill/>
            <a:ln>
              <a:noFill/>
            </a:ln>
          </p:spPr>
          <p:txBody>
            <a:bodyPr anchorCtr="0" anchor="ctr" bIns="17325" lIns="52000" spcFirstLastPara="1" rIns="17325" wrap="square" tIns="17325">
              <a:noAutofit/>
            </a:bodyPr>
            <a:lstStyle/>
            <a:p>
              <a:pPr indent="0" lvl="0" marL="0" marR="0" rtl="0" algn="ctr">
                <a:lnSpc>
                  <a:spcPct val="90000"/>
                </a:lnSpc>
                <a:spcBef>
                  <a:spcPts val="0"/>
                </a:spcBef>
                <a:spcAft>
                  <a:spcPts val="0"/>
                </a:spcAft>
                <a:buClr>
                  <a:schemeClr val="lt1"/>
                </a:buClr>
                <a:buFont typeface="Calibri"/>
                <a:buNone/>
              </a:pPr>
              <a:r>
                <a:rPr b="1" i="0" lang="en-US" u="none" cap="none" strike="noStrike">
                  <a:solidFill>
                    <a:schemeClr val="lt1"/>
                  </a:solidFill>
                  <a:latin typeface="Calibri"/>
                  <a:ea typeface="Calibri"/>
                  <a:cs typeface="Calibri"/>
                  <a:sym typeface="Calibri"/>
                </a:rPr>
                <a:t>Understanding </a:t>
              </a:r>
              <a:endParaRPr b="1"/>
            </a:p>
          </p:txBody>
        </p:sp>
        <p:sp>
          <p:nvSpPr>
            <p:cNvPr id="89" name="Shape 89"/>
            <p:cNvSpPr/>
            <p:nvPr/>
          </p:nvSpPr>
          <p:spPr>
            <a:xfrm>
              <a:off x="1618822"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b="1"/>
            </a:p>
          </p:txBody>
        </p:sp>
        <p:sp>
          <p:nvSpPr>
            <p:cNvPr id="90" name="Shape 90"/>
            <p:cNvSpPr txBox="1"/>
            <p:nvPr/>
          </p:nvSpPr>
          <p:spPr>
            <a:xfrm>
              <a:off x="1978112" y="2323402"/>
              <a:ext cx="1077869" cy="718579"/>
            </a:xfrm>
            <a:prstGeom prst="rect">
              <a:avLst/>
            </a:prstGeom>
            <a:noFill/>
            <a:ln>
              <a:noFill/>
            </a:ln>
          </p:spPr>
          <p:txBody>
            <a:bodyPr anchorCtr="0" anchor="ctr" bIns="17325" lIns="52000" spcFirstLastPara="1" rIns="17325" wrap="square" tIns="17325">
              <a:noAutofit/>
            </a:bodyPr>
            <a:lstStyle/>
            <a:p>
              <a:pPr indent="0" lvl="0" marL="0" marR="0" rtl="0" algn="ctr">
                <a:lnSpc>
                  <a:spcPct val="90000"/>
                </a:lnSpc>
                <a:spcBef>
                  <a:spcPts val="0"/>
                </a:spcBef>
                <a:spcAft>
                  <a:spcPts val="0"/>
                </a:spcAft>
                <a:buClr>
                  <a:schemeClr val="lt1"/>
                </a:buClr>
                <a:buFont typeface="Calibri"/>
                <a:buNone/>
              </a:pPr>
              <a:r>
                <a:rPr b="1" i="0" lang="en-US" u="none" cap="none" strike="noStrike">
                  <a:solidFill>
                    <a:schemeClr val="lt1"/>
                  </a:solidFill>
                  <a:latin typeface="Calibri"/>
                  <a:ea typeface="Calibri"/>
                  <a:cs typeface="Calibri"/>
                  <a:sym typeface="Calibri"/>
                </a:rPr>
                <a:t>Cleaning &amp; Preparing</a:t>
              </a:r>
              <a:endParaRPr b="1"/>
            </a:p>
          </p:txBody>
        </p:sp>
        <p:sp>
          <p:nvSpPr>
            <p:cNvPr id="91" name="Shape 91"/>
            <p:cNvSpPr/>
            <p:nvPr/>
          </p:nvSpPr>
          <p:spPr>
            <a:xfrm>
              <a:off x="3235625"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b="1"/>
            </a:p>
          </p:txBody>
        </p:sp>
        <p:sp>
          <p:nvSpPr>
            <p:cNvPr id="92" name="Shape 92"/>
            <p:cNvSpPr txBox="1"/>
            <p:nvPr/>
          </p:nvSpPr>
          <p:spPr>
            <a:xfrm>
              <a:off x="3594915" y="2323402"/>
              <a:ext cx="1077869" cy="718579"/>
            </a:xfrm>
            <a:prstGeom prst="rect">
              <a:avLst/>
            </a:prstGeom>
            <a:noFill/>
            <a:ln>
              <a:noFill/>
            </a:ln>
          </p:spPr>
          <p:txBody>
            <a:bodyPr anchorCtr="0" anchor="ctr" bIns="17325" lIns="52000" spcFirstLastPara="1" rIns="17325" wrap="square" tIns="17325">
              <a:noAutofit/>
            </a:bodyPr>
            <a:lstStyle/>
            <a:p>
              <a:pPr indent="0" lvl="0" marL="0" marR="0" rtl="0" algn="ctr">
                <a:lnSpc>
                  <a:spcPct val="90000"/>
                </a:lnSpc>
                <a:spcBef>
                  <a:spcPts val="0"/>
                </a:spcBef>
                <a:spcAft>
                  <a:spcPts val="0"/>
                </a:spcAft>
                <a:buClr>
                  <a:schemeClr val="lt1"/>
                </a:buClr>
                <a:buFont typeface="Calibri"/>
                <a:buNone/>
              </a:pPr>
              <a:r>
                <a:rPr b="1" i="0" lang="en-US" u="none" cap="none" strike="noStrike">
                  <a:solidFill>
                    <a:schemeClr val="lt1"/>
                  </a:solidFill>
                  <a:latin typeface="Calibri"/>
                  <a:ea typeface="Calibri"/>
                  <a:cs typeface="Calibri"/>
                  <a:sym typeface="Calibri"/>
                </a:rPr>
                <a:t>Model Selecting</a:t>
              </a:r>
              <a:endParaRPr b="1"/>
            </a:p>
          </p:txBody>
        </p:sp>
        <p:sp>
          <p:nvSpPr>
            <p:cNvPr id="93" name="Shape 93"/>
            <p:cNvSpPr/>
            <p:nvPr/>
          </p:nvSpPr>
          <p:spPr>
            <a:xfrm>
              <a:off x="4852429"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b="1"/>
            </a:p>
          </p:txBody>
        </p:sp>
        <p:sp>
          <p:nvSpPr>
            <p:cNvPr id="94" name="Shape 94"/>
            <p:cNvSpPr txBox="1"/>
            <p:nvPr/>
          </p:nvSpPr>
          <p:spPr>
            <a:xfrm>
              <a:off x="5211719" y="2323402"/>
              <a:ext cx="1077869" cy="718579"/>
            </a:xfrm>
            <a:prstGeom prst="rect">
              <a:avLst/>
            </a:prstGeom>
            <a:noFill/>
            <a:ln>
              <a:noFill/>
            </a:ln>
          </p:spPr>
          <p:txBody>
            <a:bodyPr anchorCtr="0" anchor="ctr" bIns="17325" lIns="52000" spcFirstLastPara="1" rIns="17325" wrap="square" tIns="17325">
              <a:noAutofit/>
            </a:bodyPr>
            <a:lstStyle/>
            <a:p>
              <a:pPr indent="0" lvl="0" marL="0" marR="0" rtl="0" algn="ctr">
                <a:lnSpc>
                  <a:spcPct val="90000"/>
                </a:lnSpc>
                <a:spcBef>
                  <a:spcPts val="0"/>
                </a:spcBef>
                <a:spcAft>
                  <a:spcPts val="0"/>
                </a:spcAft>
                <a:buClr>
                  <a:schemeClr val="lt1"/>
                </a:buClr>
                <a:buFont typeface="Calibri"/>
                <a:buNone/>
              </a:pPr>
              <a:r>
                <a:rPr b="1" i="0" lang="en-US" u="none" cap="none" strike="noStrike">
                  <a:solidFill>
                    <a:schemeClr val="lt1"/>
                  </a:solidFill>
                  <a:latin typeface="Calibri"/>
                  <a:ea typeface="Calibri"/>
                  <a:cs typeface="Calibri"/>
                  <a:sym typeface="Calibri"/>
                </a:rPr>
                <a:t>Testing &amp; Evaluation</a:t>
              </a:r>
              <a:endParaRPr b="1"/>
            </a:p>
          </p:txBody>
        </p:sp>
        <p:sp>
          <p:nvSpPr>
            <p:cNvPr id="95" name="Shape 95"/>
            <p:cNvSpPr/>
            <p:nvPr/>
          </p:nvSpPr>
          <p:spPr>
            <a:xfrm>
              <a:off x="6469233"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b="1"/>
            </a:p>
          </p:txBody>
        </p:sp>
        <p:sp>
          <p:nvSpPr>
            <p:cNvPr id="96" name="Shape 96"/>
            <p:cNvSpPr txBox="1"/>
            <p:nvPr/>
          </p:nvSpPr>
          <p:spPr>
            <a:xfrm>
              <a:off x="6899625" y="2323402"/>
              <a:ext cx="1077900" cy="718500"/>
            </a:xfrm>
            <a:prstGeom prst="rect">
              <a:avLst/>
            </a:prstGeom>
            <a:noFill/>
            <a:ln>
              <a:noFill/>
            </a:ln>
          </p:spPr>
          <p:txBody>
            <a:bodyPr anchorCtr="0" anchor="ctr" bIns="17325" lIns="52000" spcFirstLastPara="1" rIns="17325" wrap="square" tIns="17325">
              <a:noAutofit/>
            </a:bodyPr>
            <a:lstStyle/>
            <a:p>
              <a:pPr indent="0" lvl="0" marL="0" marR="0" rtl="0" algn="ctr">
                <a:lnSpc>
                  <a:spcPct val="90000"/>
                </a:lnSpc>
                <a:spcBef>
                  <a:spcPts val="0"/>
                </a:spcBef>
                <a:spcAft>
                  <a:spcPts val="0"/>
                </a:spcAft>
                <a:buClr>
                  <a:schemeClr val="lt1"/>
                </a:buClr>
                <a:buFont typeface="Calibri"/>
                <a:buNone/>
              </a:pPr>
              <a:r>
                <a:rPr b="1" lang="en-US">
                  <a:solidFill>
                    <a:schemeClr val="lt1"/>
                  </a:solidFill>
                  <a:latin typeface="Calibri"/>
                  <a:ea typeface="Calibri"/>
                  <a:cs typeface="Calibri"/>
                  <a:sym typeface="Calibri"/>
                </a:rPr>
                <a:t>Future Enhancement</a:t>
              </a:r>
              <a:endParaRPr b="1"/>
            </a:p>
          </p:txBody>
        </p:sp>
      </p:grpSp>
      <p:grpSp>
        <p:nvGrpSpPr>
          <p:cNvPr id="97" name="Shape 97"/>
          <p:cNvGrpSpPr/>
          <p:nvPr/>
        </p:nvGrpSpPr>
        <p:grpSpPr>
          <a:xfrm>
            <a:off x="6757162" y="4848237"/>
            <a:ext cx="2645635" cy="1920127"/>
            <a:chOff x="6790706" y="2505440"/>
            <a:chExt cx="2645635" cy="1920127"/>
          </a:xfrm>
        </p:grpSpPr>
        <p:pic>
          <p:nvPicPr>
            <p:cNvPr descr="wine icon" id="98" name="Shape 98"/>
            <p:cNvPicPr preferRelativeResize="0"/>
            <p:nvPr/>
          </p:nvPicPr>
          <p:blipFill rotWithShape="1">
            <a:blip r:embed="rId3">
              <a:alphaModFix/>
            </a:blip>
            <a:srcRect b="0" l="0" r="0" t="0"/>
            <a:stretch/>
          </p:blipFill>
          <p:spPr>
            <a:xfrm flipH="1" rot="748203">
              <a:off x="7696445" y="2685670"/>
              <a:ext cx="1587252" cy="1587252"/>
            </a:xfrm>
            <a:prstGeom prst="rect">
              <a:avLst/>
            </a:prstGeom>
            <a:noFill/>
            <a:ln>
              <a:noFill/>
            </a:ln>
          </p:spPr>
        </p:pic>
        <p:pic>
          <p:nvPicPr>
            <p:cNvPr descr="wine icon" id="99" name="Shape 99"/>
            <p:cNvPicPr preferRelativeResize="0"/>
            <p:nvPr/>
          </p:nvPicPr>
          <p:blipFill rotWithShape="1">
            <a:blip r:embed="rId4">
              <a:alphaModFix/>
            </a:blip>
            <a:srcRect b="0" l="0" r="0" t="0"/>
            <a:stretch/>
          </p:blipFill>
          <p:spPr>
            <a:xfrm rot="-716757">
              <a:off x="6937791" y="2652524"/>
              <a:ext cx="1587252" cy="1587252"/>
            </a:xfrm>
            <a:prstGeom prst="rect">
              <a:avLst/>
            </a:prstGeom>
            <a:noFill/>
            <a:ln>
              <a:noFill/>
            </a:ln>
          </p:spPr>
        </p:pic>
      </p:grpSp>
      <p:sp>
        <p:nvSpPr>
          <p:cNvPr id="100" name="Shape 10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pic>
        <p:nvPicPr>
          <p:cNvPr descr="error_rf_red.PNG" id="539" name="Shape 539"/>
          <p:cNvPicPr preferRelativeResize="0"/>
          <p:nvPr/>
        </p:nvPicPr>
        <p:blipFill>
          <a:blip r:embed="rId3">
            <a:alphaModFix/>
          </a:blip>
          <a:stretch>
            <a:fillRect/>
          </a:stretch>
        </p:blipFill>
        <p:spPr>
          <a:xfrm>
            <a:off x="152400" y="1828904"/>
            <a:ext cx="8631074" cy="4435101"/>
          </a:xfrm>
          <a:prstGeom prst="rect">
            <a:avLst/>
          </a:prstGeom>
          <a:noFill/>
          <a:ln>
            <a:noFill/>
          </a:ln>
        </p:spPr>
      </p:pic>
      <p:sp>
        <p:nvSpPr>
          <p:cNvPr id="540" name="Shape 540"/>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endParaRPr b="0" i="0" sz="4800" u="none" cap="none" strike="noStrike">
              <a:solidFill>
                <a:schemeClr val="lt2"/>
              </a:solidFill>
              <a:latin typeface="Calibri"/>
              <a:ea typeface="Calibri"/>
              <a:cs typeface="Calibri"/>
              <a:sym typeface="Calibri"/>
            </a:endParaRPr>
          </a:p>
        </p:txBody>
      </p:sp>
      <p:grpSp>
        <p:nvGrpSpPr>
          <p:cNvPr id="541" name="Shape 541"/>
          <p:cNvGrpSpPr/>
          <p:nvPr/>
        </p:nvGrpSpPr>
        <p:grpSpPr>
          <a:xfrm>
            <a:off x="7042200" y="4716350"/>
            <a:ext cx="2209883" cy="2141651"/>
            <a:chOff x="6934200" y="4495800"/>
            <a:chExt cx="2209883" cy="2141651"/>
          </a:xfrm>
        </p:grpSpPr>
        <p:pic>
          <p:nvPicPr>
            <p:cNvPr descr="wine icon" id="542" name="Shape 542"/>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543" name="Shape 543"/>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sp>
        <p:nvSpPr>
          <p:cNvPr id="544" name="Shape 54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pic>
        <p:nvPicPr>
          <p:cNvPr descr="alcohol, glass, wine icon" id="545" name="Shape 545"/>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Shape 554"/>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endParaRPr b="0" i="0" sz="4800" u="none" cap="none" strike="noStrike">
              <a:solidFill>
                <a:schemeClr val="lt2"/>
              </a:solidFill>
              <a:latin typeface="Calibri"/>
              <a:ea typeface="Calibri"/>
              <a:cs typeface="Calibri"/>
              <a:sym typeface="Calibri"/>
            </a:endParaRPr>
          </a:p>
        </p:txBody>
      </p:sp>
      <p:grpSp>
        <p:nvGrpSpPr>
          <p:cNvPr id="555" name="Shape 555"/>
          <p:cNvGrpSpPr/>
          <p:nvPr/>
        </p:nvGrpSpPr>
        <p:grpSpPr>
          <a:xfrm>
            <a:off x="7042200" y="4716350"/>
            <a:ext cx="2209883" cy="2141651"/>
            <a:chOff x="6934200" y="4495800"/>
            <a:chExt cx="2209883" cy="2141651"/>
          </a:xfrm>
        </p:grpSpPr>
        <p:pic>
          <p:nvPicPr>
            <p:cNvPr descr="wine icon" id="556" name="Shape 556"/>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557" name="Shape 557"/>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pic>
        <p:nvPicPr>
          <p:cNvPr descr="number_forest_red.PNG" id="558" name="Shape 558"/>
          <p:cNvPicPr preferRelativeResize="0"/>
          <p:nvPr/>
        </p:nvPicPr>
        <p:blipFill>
          <a:blip r:embed="rId5">
            <a:alphaModFix/>
          </a:blip>
          <a:stretch>
            <a:fillRect/>
          </a:stretch>
        </p:blipFill>
        <p:spPr>
          <a:xfrm>
            <a:off x="152400" y="1828888"/>
            <a:ext cx="8839201" cy="2044561"/>
          </a:xfrm>
          <a:prstGeom prst="rect">
            <a:avLst/>
          </a:prstGeom>
          <a:noFill/>
          <a:ln>
            <a:noFill/>
          </a:ln>
        </p:spPr>
      </p:pic>
      <p:sp>
        <p:nvSpPr>
          <p:cNvPr id="559" name="Shape 55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pic>
        <p:nvPicPr>
          <p:cNvPr descr="alcohol, glass, wine icon" id="560" name="Shape 560"/>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idx="1" type="body"/>
          </p:nvPr>
        </p:nvSpPr>
        <p:spPr>
          <a:xfrm>
            <a:off x="152400" y="1396478"/>
            <a:ext cx="5772300" cy="4572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endParaRP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570" name="Shape 570"/>
          <p:cNvGrpSpPr/>
          <p:nvPr/>
        </p:nvGrpSpPr>
        <p:grpSpPr>
          <a:xfrm>
            <a:off x="6934200" y="4608500"/>
            <a:ext cx="2209883" cy="2141651"/>
            <a:chOff x="6934200" y="4495800"/>
            <a:chExt cx="2209883" cy="2141651"/>
          </a:xfrm>
        </p:grpSpPr>
        <p:pic>
          <p:nvPicPr>
            <p:cNvPr descr="wine icon" id="571" name="Shape 571"/>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572" name="Shape 572"/>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573" name="Shape 573"/>
          <p:cNvSpPr/>
          <p:nvPr/>
        </p:nvSpPr>
        <p:spPr>
          <a:xfrm>
            <a:off x="914400" y="4665985"/>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Shape 574"/>
          <p:cNvSpPr txBox="1"/>
          <p:nvPr/>
        </p:nvSpPr>
        <p:spPr>
          <a:xfrm>
            <a:off x="6302278" y="1396875"/>
            <a:ext cx="2450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Overall error: 21%</a:t>
            </a:r>
            <a:endParaRPr/>
          </a:p>
        </p:txBody>
      </p:sp>
      <p:sp>
        <p:nvSpPr>
          <p:cNvPr id="575" name="Shape 575"/>
          <p:cNvSpPr txBox="1"/>
          <p:nvPr>
            <p:ph type="title"/>
          </p:nvPr>
        </p:nvSpPr>
        <p:spPr>
          <a:xfrm>
            <a:off x="381000" y="230188"/>
            <a:ext cx="8382000" cy="66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b="0" i="0" lang="en-US" sz="2880" u="none" cap="none" strike="noStrike">
                <a:solidFill>
                  <a:srgbClr val="FFFFB9"/>
                </a:solidFill>
                <a:latin typeface="Calibri"/>
                <a:ea typeface="Calibri"/>
                <a:cs typeface="Calibri"/>
                <a:sym typeface="Calibri"/>
              </a:rPr>
              <a:t>Random Forest</a:t>
            </a:r>
            <a:endParaRPr b="0" i="0" sz="4320" u="none" cap="none" strike="noStrike">
              <a:solidFill>
                <a:schemeClr val="lt2"/>
              </a:solidFill>
              <a:latin typeface="Calibri"/>
              <a:ea typeface="Calibri"/>
              <a:cs typeface="Calibri"/>
              <a:sym typeface="Calibri"/>
            </a:endParaRPr>
          </a:p>
        </p:txBody>
      </p:sp>
      <p:graphicFrame>
        <p:nvGraphicFramePr>
          <p:cNvPr id="576" name="Shape 576"/>
          <p:cNvGraphicFramePr/>
          <p:nvPr/>
        </p:nvGraphicFramePr>
        <p:xfrm>
          <a:off x="530850" y="1843637"/>
          <a:ext cx="3000000" cy="3000000"/>
        </p:xfrm>
        <a:graphic>
          <a:graphicData uri="http://schemas.openxmlformats.org/drawingml/2006/table">
            <a:tbl>
              <a:tblPr>
                <a:noFill/>
                <a:tableStyleId>{CE078759-2E7E-43F7-A7C6-75DCEA40C83D}</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u="none" cap="none" strike="noStrike"/>
                        <a:t>Random Forest(White)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334</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254</a:t>
                      </a:r>
                      <a:endParaRPr sz="1800" u="none" cap="none" strike="noStrike"/>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292</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1709</a:t>
                      </a:r>
                      <a:endParaRPr sz="1800" u="none" cap="none" strike="noStrike"/>
                    </a:p>
                  </a:txBody>
                  <a:tcPr marT="63500" marB="63500" marR="63500" marL="63500" anchor="ctr"/>
                </a:tc>
              </a:tr>
            </a:tbl>
          </a:graphicData>
        </a:graphic>
      </p:graphicFrame>
      <p:graphicFrame>
        <p:nvGraphicFramePr>
          <p:cNvPr id="577" name="Shape 577"/>
          <p:cNvGraphicFramePr/>
          <p:nvPr/>
        </p:nvGraphicFramePr>
        <p:xfrm>
          <a:off x="572301" y="4603251"/>
          <a:ext cx="3000000" cy="3000000"/>
        </p:xfrm>
        <a:graphic>
          <a:graphicData uri="http://schemas.openxmlformats.org/drawingml/2006/table">
            <a:tbl>
              <a:tblPr>
                <a:noFill/>
                <a:tableStyleId>{CE078759-2E7E-43F7-A7C6-75DCEA40C83D}</a:tableStyleId>
              </a:tblPr>
              <a:tblGrid>
                <a:gridCol w="1382675"/>
                <a:gridCol w="1382675"/>
                <a:gridCol w="1382675"/>
                <a:gridCol w="1382675"/>
              </a:tblGrid>
              <a:tr h="609600">
                <a:tc gridSpan="2" rowSpan="2">
                  <a:txBody>
                    <a:bodyPr>
                      <a:noAutofit/>
                    </a:bodyPr>
                    <a:lstStyle/>
                    <a:p>
                      <a:pPr indent="0" lvl="0" marL="0" marR="0" rtl="0" algn="ctr">
                        <a:spcBef>
                          <a:spcPts val="0"/>
                        </a:spcBef>
                        <a:spcAft>
                          <a:spcPts val="0"/>
                        </a:spcAft>
                        <a:buNone/>
                      </a:pPr>
                      <a:r>
                        <a:rPr lang="en-US" sz="2400" u="none" cap="none" strike="noStrike"/>
                        <a:t>Random Forest(White)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0.13</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10</a:t>
                      </a:r>
                      <a:endParaRPr sz="1800" u="none" cap="none" strike="noStrike"/>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11</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66</a:t>
                      </a:r>
                      <a:endParaRPr sz="1800" u="none" cap="none" strike="noStrike"/>
                    </a:p>
                  </a:txBody>
                  <a:tcPr marT="63500" marB="63500" marR="63500" marL="63500" anchor="ctr"/>
                </a:tc>
              </a:tr>
            </a:tbl>
          </a:graphicData>
        </a:graphic>
      </p:graphicFrame>
      <p:sp>
        <p:nvSpPr>
          <p:cNvPr id="578" name="Shape 578"/>
          <p:cNvSpPr txBox="1"/>
          <p:nvPr>
            <p:ph idx="1" type="body"/>
          </p:nvPr>
        </p:nvSpPr>
        <p:spPr>
          <a:xfrm>
            <a:off x="164475" y="3576298"/>
            <a:ext cx="6489000" cy="919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(Proportions): </a:t>
            </a:r>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579" name="Shape 579"/>
          <p:cNvSpPr txBox="1"/>
          <p:nvPr/>
        </p:nvSpPr>
        <p:spPr>
          <a:xfrm>
            <a:off x="6312900" y="2010975"/>
            <a:ext cx="2450100" cy="303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F1: 0.55</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Recall: 0.57</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Precision: 0.53</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Accuracy: 0.79</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pic>
        <p:nvPicPr>
          <p:cNvPr descr="alcohol, glass, wine icon" id="580" name="Shape 580"/>
          <p:cNvPicPr preferRelativeResize="0"/>
          <p:nvPr/>
        </p:nvPicPr>
        <p:blipFill rotWithShape="1">
          <a:blip r:embed="rId5">
            <a:alphaModFix/>
          </a:blip>
          <a:srcRect b="0" l="0" r="0" t="0"/>
          <a:stretch/>
        </p:blipFill>
        <p:spPr>
          <a:xfrm>
            <a:off x="7576988" y="478606"/>
            <a:ext cx="924300" cy="949500"/>
          </a:xfrm>
          <a:prstGeom prst="rect">
            <a:avLst/>
          </a:prstGeom>
          <a:noFill/>
          <a:ln>
            <a:noFill/>
          </a:ln>
        </p:spPr>
      </p:pic>
      <p:sp>
        <p:nvSpPr>
          <p:cNvPr id="581" name="Shape 58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pic>
        <p:nvPicPr>
          <p:cNvPr descr="frest_roc.PNG" id="590" name="Shape 590"/>
          <p:cNvPicPr preferRelativeResize="0"/>
          <p:nvPr/>
        </p:nvPicPr>
        <p:blipFill>
          <a:blip r:embed="rId3">
            <a:alphaModFix/>
          </a:blip>
          <a:stretch>
            <a:fillRect/>
          </a:stretch>
        </p:blipFill>
        <p:spPr>
          <a:xfrm>
            <a:off x="76200" y="1710749"/>
            <a:ext cx="8991674" cy="4645776"/>
          </a:xfrm>
          <a:prstGeom prst="rect">
            <a:avLst/>
          </a:prstGeom>
          <a:noFill/>
          <a:ln>
            <a:noFill/>
          </a:ln>
        </p:spPr>
      </p:pic>
      <p:sp>
        <p:nvSpPr>
          <p:cNvPr id="591" name="Shape 591"/>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endParaRPr b="0" i="0" sz="4800" u="none" cap="none" strike="noStrike">
              <a:solidFill>
                <a:schemeClr val="lt2"/>
              </a:solidFill>
              <a:latin typeface="Calibri"/>
              <a:ea typeface="Calibri"/>
              <a:cs typeface="Calibri"/>
              <a:sym typeface="Calibri"/>
            </a:endParaRPr>
          </a:p>
        </p:txBody>
      </p:sp>
      <p:grpSp>
        <p:nvGrpSpPr>
          <p:cNvPr id="592" name="Shape 592"/>
          <p:cNvGrpSpPr/>
          <p:nvPr/>
        </p:nvGrpSpPr>
        <p:grpSpPr>
          <a:xfrm>
            <a:off x="6934200" y="4716375"/>
            <a:ext cx="2209883" cy="2141651"/>
            <a:chOff x="6934200" y="4495800"/>
            <a:chExt cx="2209883" cy="2141651"/>
          </a:xfrm>
        </p:grpSpPr>
        <p:pic>
          <p:nvPicPr>
            <p:cNvPr descr="wine icon" id="593" name="Shape 593"/>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594" name="Shape 594"/>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595" name="Shape 595"/>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596" name="Shape 59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pic>
        <p:nvPicPr>
          <p:cNvPr descr="importance_ada.PNG" id="605" name="Shape 605"/>
          <p:cNvPicPr preferRelativeResize="0"/>
          <p:nvPr/>
        </p:nvPicPr>
        <p:blipFill>
          <a:blip r:embed="rId3">
            <a:alphaModFix/>
          </a:blip>
          <a:stretch>
            <a:fillRect/>
          </a:stretch>
        </p:blipFill>
        <p:spPr>
          <a:xfrm>
            <a:off x="76200" y="1944010"/>
            <a:ext cx="8534402" cy="4329589"/>
          </a:xfrm>
          <a:prstGeom prst="rect">
            <a:avLst/>
          </a:prstGeom>
          <a:noFill/>
          <a:ln>
            <a:noFill/>
          </a:ln>
        </p:spPr>
      </p:pic>
      <p:sp>
        <p:nvSpPr>
          <p:cNvPr id="606" name="Shape 606"/>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endParaRPr b="0" i="0" sz="4800" u="none" cap="none" strike="noStrike">
              <a:solidFill>
                <a:schemeClr val="lt2"/>
              </a:solidFill>
              <a:latin typeface="Calibri"/>
              <a:ea typeface="Calibri"/>
              <a:cs typeface="Calibri"/>
              <a:sym typeface="Calibri"/>
            </a:endParaRPr>
          </a:p>
        </p:txBody>
      </p:sp>
      <p:sp>
        <p:nvSpPr>
          <p:cNvPr id="607" name="Shape 607"/>
          <p:cNvSpPr txBox="1"/>
          <p:nvPr>
            <p:ph idx="1" type="body"/>
          </p:nvPr>
        </p:nvSpPr>
        <p:spPr>
          <a:xfrm>
            <a:off x="152400" y="1396478"/>
            <a:ext cx="8382000" cy="35025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Important features: </a:t>
            </a:r>
            <a:endParaRPr/>
          </a:p>
          <a:p>
            <a:pPr indent="-193675" lvl="0" marL="396875" marR="0" rtl="0" algn="l">
              <a:lnSpc>
                <a:spcPct val="9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grpSp>
        <p:nvGrpSpPr>
          <p:cNvPr id="608" name="Shape 608"/>
          <p:cNvGrpSpPr/>
          <p:nvPr/>
        </p:nvGrpSpPr>
        <p:grpSpPr>
          <a:xfrm>
            <a:off x="6934200" y="4716375"/>
            <a:ext cx="2209883" cy="2141651"/>
            <a:chOff x="6934200" y="4495800"/>
            <a:chExt cx="2209883" cy="2141651"/>
          </a:xfrm>
        </p:grpSpPr>
        <p:pic>
          <p:nvPicPr>
            <p:cNvPr descr="wine icon" id="609" name="Shape 609"/>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610" name="Shape 610"/>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611" name="Shape 611"/>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612" name="Shape 61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idx="1" type="body"/>
          </p:nvPr>
        </p:nvSpPr>
        <p:spPr>
          <a:xfrm>
            <a:off x="152400" y="1396478"/>
            <a:ext cx="5772300" cy="4572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endParaRP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622" name="Shape 622"/>
          <p:cNvGrpSpPr/>
          <p:nvPr/>
        </p:nvGrpSpPr>
        <p:grpSpPr>
          <a:xfrm>
            <a:off x="6934200" y="4608500"/>
            <a:ext cx="2209883" cy="2141651"/>
            <a:chOff x="6934200" y="4495800"/>
            <a:chExt cx="2209883" cy="2141651"/>
          </a:xfrm>
        </p:grpSpPr>
        <p:pic>
          <p:nvPicPr>
            <p:cNvPr descr="wine icon" id="623" name="Shape 623"/>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624" name="Shape 624"/>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625" name="Shape 625"/>
          <p:cNvSpPr/>
          <p:nvPr/>
        </p:nvSpPr>
        <p:spPr>
          <a:xfrm>
            <a:off x="914400" y="4665985"/>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6" name="Shape 626"/>
          <p:cNvSpPr txBox="1"/>
          <p:nvPr/>
        </p:nvSpPr>
        <p:spPr>
          <a:xfrm>
            <a:off x="6302278" y="1396875"/>
            <a:ext cx="2450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Overall error: 22%</a:t>
            </a:r>
            <a:endParaRPr/>
          </a:p>
        </p:txBody>
      </p:sp>
      <p:sp>
        <p:nvSpPr>
          <p:cNvPr id="627" name="Shape 627"/>
          <p:cNvSpPr txBox="1"/>
          <p:nvPr>
            <p:ph type="title"/>
          </p:nvPr>
        </p:nvSpPr>
        <p:spPr>
          <a:xfrm>
            <a:off x="381000" y="230188"/>
            <a:ext cx="8382000" cy="66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lang="en-US" sz="2880"/>
              <a:t>ADA Boosting</a:t>
            </a:r>
            <a:endParaRPr b="0" i="0" sz="4320" u="none" cap="none" strike="noStrike">
              <a:solidFill>
                <a:schemeClr val="lt2"/>
              </a:solidFill>
              <a:latin typeface="Calibri"/>
              <a:ea typeface="Calibri"/>
              <a:cs typeface="Calibri"/>
              <a:sym typeface="Calibri"/>
            </a:endParaRPr>
          </a:p>
        </p:txBody>
      </p:sp>
      <p:graphicFrame>
        <p:nvGraphicFramePr>
          <p:cNvPr id="628" name="Shape 628"/>
          <p:cNvGraphicFramePr/>
          <p:nvPr/>
        </p:nvGraphicFramePr>
        <p:xfrm>
          <a:off x="530850" y="1843637"/>
          <a:ext cx="3000000" cy="3000000"/>
        </p:xfrm>
        <a:graphic>
          <a:graphicData uri="http://schemas.openxmlformats.org/drawingml/2006/table">
            <a:tbl>
              <a:tblPr>
                <a:noFill/>
                <a:tableStyleId>{CE078759-2E7E-43F7-A7C6-75DCEA40C83D}</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a:t>ADA Boosting</a:t>
                      </a:r>
                      <a:r>
                        <a:rPr lang="en-US" sz="2400" u="none" cap="none" strike="noStrike"/>
                        <a: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327</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261</a:t>
                      </a:r>
                      <a:endParaRPr sz="1800" u="none" cap="none" strike="noStrike"/>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321</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a:t>1680</a:t>
                      </a:r>
                      <a:endParaRPr sz="1800" u="none" cap="none" strike="noStrike"/>
                    </a:p>
                  </a:txBody>
                  <a:tcPr marT="63500" marB="63500" marR="63500" marL="63500" anchor="ctr"/>
                </a:tc>
              </a:tr>
            </a:tbl>
          </a:graphicData>
        </a:graphic>
      </p:graphicFrame>
      <p:graphicFrame>
        <p:nvGraphicFramePr>
          <p:cNvPr id="629" name="Shape 629"/>
          <p:cNvGraphicFramePr/>
          <p:nvPr/>
        </p:nvGraphicFramePr>
        <p:xfrm>
          <a:off x="572301" y="4603251"/>
          <a:ext cx="3000000" cy="3000000"/>
        </p:xfrm>
        <a:graphic>
          <a:graphicData uri="http://schemas.openxmlformats.org/drawingml/2006/table">
            <a:tbl>
              <a:tblPr>
                <a:noFill/>
                <a:tableStyleId>{CE078759-2E7E-43F7-A7C6-75DCEA40C83D}</a:tableStyleId>
              </a:tblPr>
              <a:tblGrid>
                <a:gridCol w="1382675"/>
                <a:gridCol w="1382675"/>
                <a:gridCol w="1382675"/>
                <a:gridCol w="1382675"/>
              </a:tblGrid>
              <a:tr h="609600">
                <a:tc gridSpan="2" rowSpan="2">
                  <a:txBody>
                    <a:bodyPr>
                      <a:noAutofit/>
                    </a:bodyPr>
                    <a:lstStyle/>
                    <a:p>
                      <a:pPr indent="0" lvl="0" marL="0" marR="0" rtl="0" algn="l">
                        <a:spcBef>
                          <a:spcPts val="0"/>
                        </a:spcBef>
                        <a:spcAft>
                          <a:spcPts val="0"/>
                        </a:spcAft>
                        <a:buNone/>
                      </a:pPr>
                      <a:r>
                        <a:rPr lang="en-US" sz="2400"/>
                        <a:t>ADA Boosting</a:t>
                      </a:r>
                      <a:r>
                        <a:rPr lang="en-US" sz="2400" u="none" cap="none" strike="noStrike"/>
                        <a:t>(White)</a:t>
                      </a:r>
                      <a:endParaRPr sz="1800" u="none" cap="none" strike="noStrike"/>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endParaRPr sz="1800" u="none" cap="none" strike="noStrike"/>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endParaRPr sz="1800" u="none" cap="none" strike="noStrike"/>
                    </a:p>
                  </a:txBody>
                  <a:tcPr marT="63500" marB="63500" marR="63500" marL="63500"/>
                </a:tc>
                <a:tc>
                  <a:txBody>
                    <a:bodyPr>
                      <a:noAutofit/>
                    </a:bodyPr>
                    <a:lstStyle/>
                    <a:p>
                      <a:pPr indent="0" lvl="0" marL="0" marR="0" rtl="0" algn="ctr">
                        <a:spcBef>
                          <a:spcPts val="0"/>
                        </a:spcBef>
                        <a:spcAft>
                          <a:spcPts val="0"/>
                        </a:spcAft>
                        <a:buNone/>
                      </a:pPr>
                      <a:r>
                        <a:rPr lang="en-US" sz="2400"/>
                        <a:t>0.13</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44</a:t>
                      </a:r>
                      <a:endParaRPr sz="1800" u="none" cap="none" strike="noStrike"/>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12</a:t>
                      </a:r>
                      <a:endParaRPr sz="1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65</a:t>
                      </a:r>
                      <a:endParaRPr sz="1800" u="none" cap="none" strike="noStrike"/>
                    </a:p>
                  </a:txBody>
                  <a:tcPr marT="63500" marB="63500" marR="63500" marL="63500" anchor="ctr"/>
                </a:tc>
              </a:tr>
            </a:tbl>
          </a:graphicData>
        </a:graphic>
      </p:graphicFrame>
      <p:sp>
        <p:nvSpPr>
          <p:cNvPr id="630" name="Shape 630"/>
          <p:cNvSpPr txBox="1"/>
          <p:nvPr>
            <p:ph idx="1" type="body"/>
          </p:nvPr>
        </p:nvSpPr>
        <p:spPr>
          <a:xfrm>
            <a:off x="215600" y="4101949"/>
            <a:ext cx="6148500" cy="525600"/>
          </a:xfrm>
          <a:prstGeom prst="rect">
            <a:avLst/>
          </a:prstGeom>
          <a:noFill/>
          <a:ln>
            <a:noFill/>
          </a:ln>
        </p:spPr>
        <p:txBody>
          <a:bodyPr anchorCtr="0" anchor="t" bIns="0" lIns="0" spcFirstLastPara="1" rIns="0" wrap="square" tIns="0">
            <a:noAutofit/>
          </a:bodyPr>
          <a:lstStyle/>
          <a:p>
            <a:pPr indent="-396875" lvl="0" marL="396875" rtl="0">
              <a:spcBef>
                <a:spcPts val="0"/>
              </a:spcBef>
              <a:spcAft>
                <a:spcPts val="0"/>
              </a:spcAft>
              <a:buClr>
                <a:schemeClr val="lt1"/>
              </a:buClr>
              <a:buSzPts val="2800"/>
              <a:buFont typeface="Calibri"/>
              <a:buChar char="•"/>
            </a:pPr>
            <a:r>
              <a:rPr lang="en-US" sz="2800"/>
              <a:t>Confusion Matrix (Proportions):</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2190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631" name="Shape 631"/>
          <p:cNvSpPr txBox="1"/>
          <p:nvPr/>
        </p:nvSpPr>
        <p:spPr>
          <a:xfrm>
            <a:off x="6312900" y="2010975"/>
            <a:ext cx="2450100" cy="303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F1: 0.53</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Recall: 0.56</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Precision: 0.50</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Accuracy: 0.78</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pic>
        <p:nvPicPr>
          <p:cNvPr descr="alcohol, glass, wine icon" id="632" name="Shape 632"/>
          <p:cNvPicPr preferRelativeResize="0"/>
          <p:nvPr/>
        </p:nvPicPr>
        <p:blipFill rotWithShape="1">
          <a:blip r:embed="rId5">
            <a:alphaModFix/>
          </a:blip>
          <a:srcRect b="0" l="0" r="0" t="0"/>
          <a:stretch/>
        </p:blipFill>
        <p:spPr>
          <a:xfrm>
            <a:off x="7576988" y="478606"/>
            <a:ext cx="924300" cy="949500"/>
          </a:xfrm>
          <a:prstGeom prst="rect">
            <a:avLst/>
          </a:prstGeom>
          <a:noFill/>
          <a:ln>
            <a:noFill/>
          </a:ln>
        </p:spPr>
      </p:pic>
      <p:sp>
        <p:nvSpPr>
          <p:cNvPr id="633" name="Shape 63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pic>
        <p:nvPicPr>
          <p:cNvPr descr="roc_ada.PNG" id="642" name="Shape 642"/>
          <p:cNvPicPr preferRelativeResize="0"/>
          <p:nvPr/>
        </p:nvPicPr>
        <p:blipFill>
          <a:blip r:embed="rId3">
            <a:alphaModFix/>
          </a:blip>
          <a:stretch>
            <a:fillRect/>
          </a:stretch>
        </p:blipFill>
        <p:spPr>
          <a:xfrm>
            <a:off x="152400" y="1828904"/>
            <a:ext cx="8534398" cy="4451774"/>
          </a:xfrm>
          <a:prstGeom prst="rect">
            <a:avLst/>
          </a:prstGeom>
          <a:noFill/>
          <a:ln>
            <a:noFill/>
          </a:ln>
        </p:spPr>
      </p:pic>
      <p:sp>
        <p:nvSpPr>
          <p:cNvPr id="643" name="Shape 643"/>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endParaRPr b="0" i="0" sz="4800" u="none" cap="none" strike="noStrike">
              <a:solidFill>
                <a:schemeClr val="lt2"/>
              </a:solidFill>
              <a:latin typeface="Calibri"/>
              <a:ea typeface="Calibri"/>
              <a:cs typeface="Calibri"/>
              <a:sym typeface="Calibri"/>
            </a:endParaRPr>
          </a:p>
        </p:txBody>
      </p:sp>
      <p:grpSp>
        <p:nvGrpSpPr>
          <p:cNvPr id="644" name="Shape 644"/>
          <p:cNvGrpSpPr/>
          <p:nvPr/>
        </p:nvGrpSpPr>
        <p:grpSpPr>
          <a:xfrm>
            <a:off x="6934200" y="4716375"/>
            <a:ext cx="2209883" cy="2141651"/>
            <a:chOff x="6934200" y="4495800"/>
            <a:chExt cx="2209883" cy="2141651"/>
          </a:xfrm>
        </p:grpSpPr>
        <p:pic>
          <p:nvPicPr>
            <p:cNvPr descr="wine icon" id="645" name="Shape 645"/>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646" name="Shape 646"/>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647" name="Shape 647"/>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648" name="Shape 64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lang="en-US"/>
              <a:t>Testing and Evaluation</a:t>
            </a:r>
            <a:br>
              <a:rPr b="0" i="0" lang="en-US" sz="4800" u="none" cap="none" strike="noStrike">
                <a:solidFill>
                  <a:srgbClr val="FFFFB9"/>
                </a:solidFill>
                <a:latin typeface="Calibri"/>
                <a:ea typeface="Calibri"/>
                <a:cs typeface="Calibri"/>
                <a:sym typeface="Calibri"/>
              </a:rPr>
            </a:br>
            <a:endParaRPr b="0" i="0" sz="4800" u="none" cap="none" strike="noStrike">
              <a:solidFill>
                <a:schemeClr val="lt2"/>
              </a:solidFill>
              <a:latin typeface="Calibri"/>
              <a:ea typeface="Calibri"/>
              <a:cs typeface="Calibri"/>
              <a:sym typeface="Calibri"/>
            </a:endParaRPr>
          </a:p>
        </p:txBody>
      </p:sp>
      <p:sp>
        <p:nvSpPr>
          <p:cNvPr id="658" name="Shape 658"/>
          <p:cNvSpPr txBox="1"/>
          <p:nvPr>
            <p:ph idx="1" type="body"/>
          </p:nvPr>
        </p:nvSpPr>
        <p:spPr>
          <a:xfrm>
            <a:off x="152400" y="1396478"/>
            <a:ext cx="8382000" cy="35025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1" lang="en-US">
                <a:solidFill>
                  <a:srgbClr val="F1C232"/>
                </a:solidFill>
              </a:rPr>
              <a:t>Random Forest</a:t>
            </a:r>
            <a:r>
              <a:rPr lang="en-US"/>
              <a:t> performed better compared to the other models.</a:t>
            </a:r>
            <a:endParaRPr/>
          </a:p>
          <a:p>
            <a:pPr indent="-406400" lvl="1" marL="914400" marR="0" rtl="0" algn="l">
              <a:lnSpc>
                <a:spcPct val="90000"/>
              </a:lnSpc>
              <a:spcBef>
                <a:spcPts val="0"/>
              </a:spcBef>
              <a:spcAft>
                <a:spcPts val="0"/>
              </a:spcAft>
              <a:buSzPts val="2800"/>
              <a:buChar char="•"/>
            </a:pPr>
            <a:r>
              <a:rPr lang="en-US"/>
              <a:t>AUC for </a:t>
            </a:r>
            <a:r>
              <a:rPr lang="en-US" u="sng"/>
              <a:t>White Wine</a:t>
            </a:r>
            <a:r>
              <a:rPr lang="en-US"/>
              <a:t> under RF: 0.91</a:t>
            </a:r>
            <a:endParaRPr/>
          </a:p>
          <a:p>
            <a:pPr indent="-406400" lvl="1" marL="914400" rtl="0">
              <a:spcBef>
                <a:spcPts val="0"/>
              </a:spcBef>
              <a:spcAft>
                <a:spcPts val="0"/>
              </a:spcAft>
              <a:buSzPts val="2800"/>
              <a:buChar char="•"/>
            </a:pPr>
            <a:r>
              <a:rPr lang="en-US"/>
              <a:t>AUC for </a:t>
            </a:r>
            <a:r>
              <a:rPr lang="en-US" u="sng"/>
              <a:t>Red Wine</a:t>
            </a:r>
            <a:r>
              <a:rPr lang="en-US"/>
              <a:t> under RF: 0.83</a:t>
            </a:r>
            <a:endParaRPr/>
          </a:p>
          <a:p>
            <a:pPr indent="-193675" lvl="0" marL="396875" marR="0" rtl="0" algn="l">
              <a:lnSpc>
                <a:spcPct val="9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grpSp>
        <p:nvGrpSpPr>
          <p:cNvPr id="659" name="Shape 659"/>
          <p:cNvGrpSpPr/>
          <p:nvPr/>
        </p:nvGrpSpPr>
        <p:grpSpPr>
          <a:xfrm>
            <a:off x="7046500" y="5112025"/>
            <a:ext cx="1868906" cy="1535531"/>
            <a:chOff x="7315200" y="5048250"/>
            <a:chExt cx="1868906" cy="1535531"/>
          </a:xfrm>
        </p:grpSpPr>
        <p:pic>
          <p:nvPicPr>
            <p:cNvPr descr="alcohol, glass, wine icon" id="660" name="Shape 660"/>
            <p:cNvPicPr preferRelativeResize="0"/>
            <p:nvPr/>
          </p:nvPicPr>
          <p:blipFill rotWithShape="1">
            <a:blip r:embed="rId3">
              <a:alphaModFix/>
            </a:blip>
            <a:srcRect b="0" l="0" r="0" t="0"/>
            <a:stretch/>
          </p:blipFill>
          <p:spPr>
            <a:xfrm>
              <a:off x="7964906" y="5048250"/>
              <a:ext cx="1219200" cy="1219200"/>
            </a:xfrm>
            <a:prstGeom prst="rect">
              <a:avLst/>
            </a:prstGeom>
            <a:noFill/>
            <a:ln>
              <a:noFill/>
            </a:ln>
          </p:spPr>
        </p:pic>
        <p:pic>
          <p:nvPicPr>
            <p:cNvPr descr="alcohol, glass, wine icon" id="661" name="Shape 661"/>
            <p:cNvPicPr preferRelativeResize="0"/>
            <p:nvPr/>
          </p:nvPicPr>
          <p:blipFill rotWithShape="1">
            <a:blip r:embed="rId4">
              <a:alphaModFix/>
            </a:blip>
            <a:srcRect b="0" l="0" r="0" t="0"/>
            <a:stretch/>
          </p:blipFill>
          <p:spPr>
            <a:xfrm>
              <a:off x="7315200" y="5058277"/>
              <a:ext cx="1219200" cy="1219200"/>
            </a:xfrm>
            <a:prstGeom prst="rect">
              <a:avLst/>
            </a:prstGeom>
            <a:noFill/>
            <a:ln>
              <a:noFill/>
            </a:ln>
          </p:spPr>
        </p:pic>
        <p:pic>
          <p:nvPicPr>
            <p:cNvPr descr="alcohol, glass, wine icon" id="662" name="Shape 662"/>
            <p:cNvPicPr preferRelativeResize="0"/>
            <p:nvPr/>
          </p:nvPicPr>
          <p:blipFill rotWithShape="1">
            <a:blip r:embed="rId5">
              <a:alphaModFix/>
            </a:blip>
            <a:srcRect b="0" l="0" r="0" t="0"/>
            <a:stretch/>
          </p:blipFill>
          <p:spPr>
            <a:xfrm>
              <a:off x="7672137" y="5364581"/>
              <a:ext cx="1187100" cy="1219200"/>
            </a:xfrm>
            <a:prstGeom prst="rect">
              <a:avLst/>
            </a:prstGeom>
            <a:noFill/>
            <a:ln>
              <a:noFill/>
            </a:ln>
          </p:spPr>
        </p:pic>
      </p:grpSp>
      <p:sp>
        <p:nvSpPr>
          <p:cNvPr id="663" name="Shape 66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type="title"/>
          </p:nvPr>
        </p:nvSpPr>
        <p:spPr>
          <a:xfrm>
            <a:off x="381000" y="230212"/>
            <a:ext cx="8382000" cy="13539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FFFFB9"/>
              </a:buClr>
              <a:buFont typeface="Calibri"/>
              <a:buNone/>
            </a:pPr>
            <a:r>
              <a:rPr lang="en-US"/>
              <a:t>Testing and Evaluation</a:t>
            </a:r>
            <a:br>
              <a:rPr lang="en-US"/>
            </a:br>
            <a:r>
              <a:rPr lang="en-US" sz="3200"/>
              <a:t>Red vs White</a:t>
            </a:r>
            <a:endParaRPr>
              <a:solidFill>
                <a:schemeClr val="lt2"/>
              </a:solidFill>
            </a:endParaRPr>
          </a:p>
          <a:p>
            <a:pPr indent="0" lvl="0" marL="0">
              <a:spcBef>
                <a:spcPts val="0"/>
              </a:spcBef>
              <a:spcAft>
                <a:spcPts val="0"/>
              </a:spcAft>
              <a:buNone/>
            </a:pPr>
            <a:r>
              <a:t/>
            </a:r>
            <a:endParaRPr/>
          </a:p>
        </p:txBody>
      </p:sp>
      <p:sp>
        <p:nvSpPr>
          <p:cNvPr id="670" name="Shape 670"/>
          <p:cNvSpPr txBox="1"/>
          <p:nvPr>
            <p:ph idx="1" type="body"/>
          </p:nvPr>
        </p:nvSpPr>
        <p:spPr>
          <a:xfrm>
            <a:off x="381000" y="1826223"/>
            <a:ext cx="8382000" cy="477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Important features: </a:t>
            </a:r>
            <a:endParaRPr/>
          </a:p>
          <a:p>
            <a:pPr indent="-406400" lvl="1" marL="914400" rtl="0">
              <a:spcBef>
                <a:spcPts val="0"/>
              </a:spcBef>
              <a:spcAft>
                <a:spcPts val="0"/>
              </a:spcAft>
              <a:buSzPts val="2800"/>
              <a:buChar char="•"/>
            </a:pPr>
            <a:r>
              <a:rPr lang="en-US"/>
              <a:t>Alcohol</a:t>
            </a:r>
            <a:endParaRPr/>
          </a:p>
          <a:p>
            <a:pPr indent="-406400" lvl="1" marL="914400" rtl="0">
              <a:spcBef>
                <a:spcPts val="440"/>
              </a:spcBef>
              <a:spcAft>
                <a:spcPts val="0"/>
              </a:spcAft>
              <a:buSzPts val="2800"/>
              <a:buChar char="•"/>
            </a:pPr>
            <a:r>
              <a:rPr lang="en-US"/>
              <a:t>Sulfur dioxide</a:t>
            </a:r>
            <a:endParaRPr/>
          </a:p>
          <a:p>
            <a:pPr indent="-431800" lvl="1" marL="914400" rtl="0">
              <a:spcBef>
                <a:spcPts val="440"/>
              </a:spcBef>
              <a:spcAft>
                <a:spcPts val="0"/>
              </a:spcAft>
              <a:buSzPts val="3200"/>
              <a:buChar char="•"/>
            </a:pPr>
            <a:r>
              <a:rPr lang="en-US"/>
              <a:t>Volatile acidity</a:t>
            </a:r>
            <a:endParaRPr sz="3200"/>
          </a:p>
          <a:p>
            <a:pPr indent="-406400" lvl="1" marL="914400" rtl="0">
              <a:spcBef>
                <a:spcPts val="440"/>
              </a:spcBef>
              <a:spcAft>
                <a:spcPts val="0"/>
              </a:spcAft>
              <a:buSzPts val="2800"/>
              <a:buChar char="•"/>
            </a:pPr>
            <a:r>
              <a:rPr lang="en-US"/>
              <a:t>Fixed acidity</a:t>
            </a:r>
            <a:endParaRPr/>
          </a:p>
          <a:p>
            <a:pPr indent="0" lvl="0" marL="457200" rtl="0">
              <a:spcBef>
                <a:spcPts val="440"/>
              </a:spcBef>
              <a:spcAft>
                <a:spcPts val="0"/>
              </a:spcAft>
              <a:buNone/>
            </a:pPr>
            <a:r>
              <a:t/>
            </a:r>
            <a:endParaRPr/>
          </a:p>
          <a:p>
            <a:pPr indent="-396875" lvl="0" marL="396875" rtl="0">
              <a:spcBef>
                <a:spcPts val="0"/>
              </a:spcBef>
              <a:spcAft>
                <a:spcPts val="0"/>
              </a:spcAft>
              <a:buSzPts val="3200"/>
              <a:buChar char="•"/>
            </a:pPr>
            <a:r>
              <a:rPr lang="en-US"/>
              <a:t>The </a:t>
            </a:r>
            <a:r>
              <a:rPr lang="en-US">
                <a:solidFill>
                  <a:srgbClr val="F1C232"/>
                </a:solidFill>
              </a:rPr>
              <a:t>sweetness </a:t>
            </a:r>
            <a:r>
              <a:rPr lang="en-US">
                <a:solidFill>
                  <a:srgbClr val="F1C232"/>
                </a:solidFill>
              </a:rPr>
              <a:t>feature</a:t>
            </a:r>
            <a:r>
              <a:rPr lang="en-US"/>
              <a:t> </a:t>
            </a:r>
            <a:r>
              <a:rPr lang="en-US"/>
              <a:t>in White wine quality  valuation is more important than in Red wine. </a:t>
            </a:r>
            <a:endParaRPr/>
          </a:p>
        </p:txBody>
      </p:sp>
      <p:sp>
        <p:nvSpPr>
          <p:cNvPr id="671" name="Shape 67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
        <p:nvSpPr>
          <p:cNvPr id="672" name="Shape 672" title="giphy.mp4">
            <a:hlinkClick r:id="rId3"/>
          </p:cNvPr>
          <p:cNvSpPr/>
          <p:nvPr/>
        </p:nvSpPr>
        <p:spPr>
          <a:xfrm>
            <a:off x="5347950" y="1740575"/>
            <a:ext cx="3591600" cy="2693700"/>
          </a:xfrm>
          <a:prstGeom prst="rect">
            <a:avLst/>
          </a:prstGeom>
          <a:blipFill>
            <a:blip r:embed="rId4">
              <a:alphaModFix/>
            </a:blip>
            <a:stretch>
              <a:fillRect/>
            </a:stretch>
          </a:blipFill>
          <a:ln>
            <a:noFill/>
          </a:ln>
        </p:spPr>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Shape 681"/>
          <p:cNvSpPr txBox="1"/>
          <p:nvPr>
            <p:ph type="title"/>
          </p:nvPr>
        </p:nvSpPr>
        <p:spPr>
          <a:xfrm>
            <a:off x="381000" y="230188"/>
            <a:ext cx="8534400" cy="1446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lang="en-US"/>
              <a:t>Future Enhancement</a:t>
            </a:r>
            <a:endParaRPr/>
          </a:p>
          <a:p>
            <a:pPr indent="0" lvl="0" marL="0" marR="0" rtl="0" algn="l">
              <a:lnSpc>
                <a:spcPct val="90000"/>
              </a:lnSpc>
              <a:spcBef>
                <a:spcPts val="0"/>
              </a:spcBef>
              <a:spcAft>
                <a:spcPts val="0"/>
              </a:spcAft>
              <a:buClr>
                <a:srgbClr val="FFFFB9"/>
              </a:buClr>
              <a:buFont typeface="Calibri"/>
              <a:buNone/>
            </a:pPr>
            <a:r>
              <a:t/>
            </a:r>
            <a:endParaRPr b="0" i="0" sz="4800" u="none" cap="none" strike="noStrike">
              <a:solidFill>
                <a:schemeClr val="lt2"/>
              </a:solidFill>
              <a:latin typeface="Calibri"/>
              <a:ea typeface="Calibri"/>
              <a:cs typeface="Calibri"/>
              <a:sym typeface="Calibri"/>
            </a:endParaRPr>
          </a:p>
        </p:txBody>
      </p:sp>
      <p:sp>
        <p:nvSpPr>
          <p:cNvPr id="682" name="Shape 682"/>
          <p:cNvSpPr txBox="1"/>
          <p:nvPr>
            <p:ph idx="1" type="body"/>
          </p:nvPr>
        </p:nvSpPr>
        <p:spPr>
          <a:xfrm>
            <a:off x="381000" y="1396478"/>
            <a:ext cx="8382000" cy="35025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lang="en-US"/>
              <a:t>Resource management (80% of resources spent on cleaning and</a:t>
            </a:r>
            <a:r>
              <a:rPr lang="en-US"/>
              <a:t> </a:t>
            </a:r>
            <a:r>
              <a:rPr lang="en-US"/>
              <a:t>preparing the data set).</a:t>
            </a:r>
            <a:endParaRPr/>
          </a:p>
          <a:p>
            <a:pPr indent="0" lvl="0" marL="0" marR="0" rtl="0" algn="l">
              <a:lnSpc>
                <a:spcPct val="90000"/>
              </a:lnSpc>
              <a:spcBef>
                <a:spcPts val="0"/>
              </a:spcBef>
              <a:spcAft>
                <a:spcPts val="0"/>
              </a:spcAft>
              <a:buNone/>
            </a:pPr>
            <a:r>
              <a:t/>
            </a:r>
            <a:endParaRPr/>
          </a:p>
          <a:p>
            <a:pPr indent="-396875" lvl="0" marL="396875" marR="0" rtl="0" algn="l">
              <a:lnSpc>
                <a:spcPct val="90000"/>
              </a:lnSpc>
              <a:spcBef>
                <a:spcPts val="0"/>
              </a:spcBef>
              <a:spcAft>
                <a:spcPts val="0"/>
              </a:spcAft>
              <a:buClr>
                <a:schemeClr val="lt1"/>
              </a:buClr>
              <a:buSzPts val="3200"/>
              <a:buFont typeface="Calibri"/>
              <a:buChar char="•"/>
            </a:pPr>
            <a:r>
              <a:rPr lang="en-US"/>
              <a:t>Understanding the data will aid in model building process.</a:t>
            </a:r>
            <a:endParaRPr/>
          </a:p>
          <a:p>
            <a:pPr indent="0" lvl="0" marL="0" marR="0" rtl="0" algn="l">
              <a:lnSpc>
                <a:spcPct val="90000"/>
              </a:lnSpc>
              <a:spcBef>
                <a:spcPts val="0"/>
              </a:spcBef>
              <a:spcAft>
                <a:spcPts val="0"/>
              </a:spcAft>
              <a:buNone/>
            </a:pPr>
            <a:r>
              <a:t/>
            </a:r>
            <a:endParaRPr/>
          </a:p>
          <a:p>
            <a:pPr indent="-396875" lvl="0" marL="396875" marR="0" rtl="0" algn="l">
              <a:lnSpc>
                <a:spcPct val="90000"/>
              </a:lnSpc>
              <a:spcBef>
                <a:spcPts val="0"/>
              </a:spcBef>
              <a:spcAft>
                <a:spcPts val="0"/>
              </a:spcAft>
              <a:buClr>
                <a:schemeClr val="lt1"/>
              </a:buClr>
              <a:buSzPts val="3200"/>
              <a:buFont typeface="Calibri"/>
              <a:buChar char="•"/>
            </a:pPr>
            <a:r>
              <a:rPr lang="en-US"/>
              <a:t>Explore new tools (Project utilized both Rstudio and Rattle).</a:t>
            </a:r>
            <a:endParaRPr/>
          </a:p>
          <a:p>
            <a:pPr indent="-193675" lvl="0" marL="396875" marR="0" rtl="0" algn="l">
              <a:lnSpc>
                <a:spcPct val="9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683" name="Shape 68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81000" y="134513"/>
            <a:ext cx="8382000" cy="66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Understanding the data</a:t>
            </a:r>
            <a:endParaRPr/>
          </a:p>
        </p:txBody>
      </p:sp>
      <p:sp>
        <p:nvSpPr>
          <p:cNvPr id="106" name="Shape 106"/>
          <p:cNvSpPr txBox="1"/>
          <p:nvPr>
            <p:ph idx="1" type="body"/>
          </p:nvPr>
        </p:nvSpPr>
        <p:spPr>
          <a:xfrm>
            <a:off x="381001" y="483602"/>
            <a:ext cx="8783100" cy="5890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Font typeface="Calibri"/>
              <a:buNone/>
            </a:pPr>
            <a:r>
              <a:t/>
            </a:r>
            <a:endParaRPr b="0" i="0" sz="2100" u="none" cap="none" strike="noStrike">
              <a:solidFill>
                <a:schemeClr val="lt1"/>
              </a:solidFill>
              <a:latin typeface="Calibri"/>
              <a:ea typeface="Calibri"/>
              <a:cs typeface="Calibri"/>
              <a:sym typeface="Calibri"/>
            </a:endParaRPr>
          </a:p>
          <a:p>
            <a:pPr indent="0" lvl="0" marL="0" marR="0" rtl="0" algn="l">
              <a:lnSpc>
                <a:spcPct val="90000"/>
              </a:lnSpc>
              <a:spcBef>
                <a:spcPts val="440"/>
              </a:spcBef>
              <a:spcAft>
                <a:spcPts val="0"/>
              </a:spcAft>
              <a:buClr>
                <a:schemeClr val="lt1"/>
              </a:buClr>
              <a:buFont typeface="Calibri"/>
              <a:buNone/>
            </a:pPr>
            <a:r>
              <a:rPr b="1" i="0" lang="en-US" sz="2100" u="none" cap="none" strike="noStrike">
                <a:solidFill>
                  <a:srgbClr val="F1C232"/>
                </a:solidFill>
              </a:rPr>
              <a:t>Classification data:</a:t>
            </a:r>
            <a:endParaRPr b="1" sz="3100">
              <a:solidFill>
                <a:srgbClr val="F1C232"/>
              </a:solidFill>
            </a:endParaRP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White wine – 4898     vs      Red wine – 1599</a:t>
            </a:r>
            <a:endParaRPr sz="3100"/>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11 variables</a:t>
            </a:r>
            <a:endParaRPr b="0" i="0" sz="2100" u="none" cap="none" strike="noStrike">
              <a:solidFill>
                <a:schemeClr val="lt1"/>
              </a:solidFill>
              <a:latin typeface="Calibri"/>
              <a:ea typeface="Calibri"/>
              <a:cs typeface="Calibri"/>
              <a:sym typeface="Calibri"/>
            </a:endParaRPr>
          </a:p>
          <a:p>
            <a:pPr indent="-390525" lvl="0" marL="396875" marR="0" rtl="0" algn="l">
              <a:lnSpc>
                <a:spcPct val="90000"/>
              </a:lnSpc>
              <a:spcBef>
                <a:spcPts val="440"/>
              </a:spcBef>
              <a:spcAft>
                <a:spcPts val="0"/>
              </a:spcAft>
              <a:buClr>
                <a:schemeClr val="lt1"/>
              </a:buClr>
              <a:buSzPts val="2100"/>
              <a:buFont typeface="Calibri"/>
              <a:buChar char="•"/>
            </a:pPr>
            <a:r>
              <a:rPr lang="en-US" sz="2100"/>
              <a:t>No missing value</a:t>
            </a:r>
            <a:endParaRPr sz="2100"/>
          </a:p>
          <a:p>
            <a:pPr indent="0" lvl="0" marL="0" marR="0" rtl="0" algn="l">
              <a:lnSpc>
                <a:spcPct val="90000"/>
              </a:lnSpc>
              <a:spcBef>
                <a:spcPts val="440"/>
              </a:spcBef>
              <a:spcAft>
                <a:spcPts val="0"/>
              </a:spcAft>
              <a:buClr>
                <a:schemeClr val="lt1"/>
              </a:buClr>
              <a:buFont typeface="Calibri"/>
              <a:buNone/>
            </a:pPr>
            <a:r>
              <a:rPr b="0" i="0" lang="en-US" sz="2100" u="none" cap="none" strike="noStrike">
                <a:solidFill>
                  <a:schemeClr val="lt1"/>
                </a:solidFill>
                <a:latin typeface="Calibri"/>
                <a:ea typeface="Calibri"/>
                <a:cs typeface="Calibri"/>
                <a:sym typeface="Calibri"/>
              </a:rPr>
              <a:t> </a:t>
            </a:r>
            <a:endParaRPr sz="3100"/>
          </a:p>
          <a:p>
            <a:pPr indent="0" lvl="0" marL="0" marR="0" rtl="0" algn="l">
              <a:lnSpc>
                <a:spcPct val="90000"/>
              </a:lnSpc>
              <a:spcBef>
                <a:spcPts val="440"/>
              </a:spcBef>
              <a:spcAft>
                <a:spcPts val="0"/>
              </a:spcAft>
              <a:buClr>
                <a:schemeClr val="lt1"/>
              </a:buClr>
              <a:buFont typeface="Calibri"/>
              <a:buNone/>
            </a:pPr>
            <a:r>
              <a:rPr b="1" i="0" lang="en-US" sz="2100" u="none" cap="none" strike="noStrike">
                <a:solidFill>
                  <a:srgbClr val="F1C232"/>
                </a:solidFill>
              </a:rPr>
              <a:t>Potential Factors:</a:t>
            </a:r>
            <a:endParaRPr b="1" sz="3100">
              <a:solidFill>
                <a:srgbClr val="F1C232"/>
              </a:solidFill>
            </a:endParaRP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Fixed acidity</a:t>
            </a:r>
            <a:endParaRPr sz="3100"/>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Volatile acidity</a:t>
            </a:r>
            <a:endParaRPr sz="3100"/>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Density</a:t>
            </a:r>
            <a:endParaRPr sz="3100"/>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PH</a:t>
            </a:r>
            <a:endParaRPr sz="3100"/>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Chlorides</a:t>
            </a:r>
            <a:endParaRPr sz="3100"/>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Free sulfur dioxide</a:t>
            </a:r>
            <a:endParaRPr sz="3100"/>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Alcohol</a:t>
            </a:r>
            <a:endParaRPr sz="3100"/>
          </a:p>
          <a:p>
            <a:pPr indent="0" lvl="0" marL="0" marR="0" rtl="0" algn="l">
              <a:lnSpc>
                <a:spcPct val="90000"/>
              </a:lnSpc>
              <a:spcBef>
                <a:spcPts val="440"/>
              </a:spcBef>
              <a:spcAft>
                <a:spcPts val="0"/>
              </a:spcAft>
              <a:buClr>
                <a:schemeClr val="lt1"/>
              </a:buClr>
              <a:buFont typeface="Calibri"/>
              <a:buNone/>
            </a:pPr>
            <a:r>
              <a:t/>
            </a:r>
            <a:endParaRPr b="0" i="0" sz="2100" u="none" cap="none" strike="noStrike">
              <a:solidFill>
                <a:schemeClr val="lt1"/>
              </a:solidFill>
              <a:latin typeface="Calibri"/>
              <a:ea typeface="Calibri"/>
              <a:cs typeface="Calibri"/>
              <a:sym typeface="Calibri"/>
            </a:endParaRPr>
          </a:p>
          <a:p>
            <a:pPr indent="0" lvl="0" marL="0" marR="0" rtl="0" algn="l">
              <a:lnSpc>
                <a:spcPct val="90000"/>
              </a:lnSpc>
              <a:spcBef>
                <a:spcPts val="440"/>
              </a:spcBef>
              <a:spcAft>
                <a:spcPts val="0"/>
              </a:spcAft>
              <a:buClr>
                <a:schemeClr val="lt1"/>
              </a:buClr>
              <a:buFont typeface="Calibri"/>
              <a:buNone/>
            </a:pPr>
            <a:r>
              <a:rPr b="0" i="0" lang="en-US" sz="2100" u="none" cap="none" strike="noStrike">
                <a:solidFill>
                  <a:srgbClr val="F1C232"/>
                </a:solidFill>
                <a:latin typeface="Calibri"/>
                <a:ea typeface="Calibri"/>
                <a:cs typeface="Calibri"/>
                <a:sym typeface="Calibri"/>
              </a:rPr>
              <a:t> </a:t>
            </a:r>
            <a:r>
              <a:rPr b="1" i="0" lang="en-US" sz="2100" u="none" cap="none" strike="noStrike">
                <a:solidFill>
                  <a:srgbClr val="F1C232"/>
                </a:solidFill>
              </a:rPr>
              <a:t>Output variable </a:t>
            </a:r>
            <a:r>
              <a:rPr b="1" i="0" lang="en-US" sz="2100" u="none" cap="none" strike="noStrike">
                <a:solidFill>
                  <a:schemeClr val="lt1"/>
                </a:solidFill>
              </a:rPr>
              <a:t>(based on sensory data): </a:t>
            </a:r>
            <a:endParaRPr b="1" sz="3100"/>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   quality (score between 0 and 10)</a:t>
            </a:r>
            <a:endParaRPr b="0" i="0" sz="2100" u="none" cap="none" strike="noStrike">
              <a:solidFill>
                <a:schemeClr val="lt1"/>
              </a:solidFill>
              <a:latin typeface="Calibri"/>
              <a:ea typeface="Calibri"/>
              <a:cs typeface="Calibri"/>
              <a:sym typeface="Calibri"/>
            </a:endParaRPr>
          </a:p>
        </p:txBody>
      </p:sp>
      <p:grpSp>
        <p:nvGrpSpPr>
          <p:cNvPr id="107" name="Shape 107"/>
          <p:cNvGrpSpPr/>
          <p:nvPr/>
        </p:nvGrpSpPr>
        <p:grpSpPr>
          <a:xfrm>
            <a:off x="6934200" y="4495800"/>
            <a:ext cx="2209800" cy="2141620"/>
            <a:chOff x="6934200" y="4495800"/>
            <a:chExt cx="2209800" cy="2141620"/>
          </a:xfrm>
        </p:grpSpPr>
        <p:pic>
          <p:nvPicPr>
            <p:cNvPr descr="wine icon" id="108" name="Shape 108"/>
            <p:cNvPicPr preferRelativeResize="0"/>
            <p:nvPr/>
          </p:nvPicPr>
          <p:blipFill rotWithShape="1">
            <a:blip r:embed="rId3">
              <a:alphaModFix/>
            </a:blip>
            <a:srcRect b="0" l="0" r="0" t="0"/>
            <a:stretch/>
          </p:blipFill>
          <p:spPr>
            <a:xfrm>
              <a:off x="6934200" y="4495800"/>
              <a:ext cx="2129589" cy="2129589"/>
            </a:xfrm>
            <a:prstGeom prst="rect">
              <a:avLst/>
            </a:prstGeom>
            <a:noFill/>
            <a:ln>
              <a:noFill/>
            </a:ln>
          </p:spPr>
        </p:pic>
        <p:pic>
          <p:nvPicPr>
            <p:cNvPr descr="alcohol, glass, wine icon" id="109" name="Shape 109"/>
            <p:cNvPicPr preferRelativeResize="0"/>
            <p:nvPr/>
          </p:nvPicPr>
          <p:blipFill rotWithShape="1">
            <a:blip r:embed="rId4">
              <a:alphaModFix/>
            </a:blip>
            <a:srcRect b="0" l="0" r="0" t="0"/>
            <a:stretch/>
          </p:blipFill>
          <p:spPr>
            <a:xfrm>
              <a:off x="8229083" y="5302151"/>
              <a:ext cx="914917" cy="1335269"/>
            </a:xfrm>
            <a:prstGeom prst="rect">
              <a:avLst/>
            </a:prstGeom>
            <a:noFill/>
            <a:ln>
              <a:noFill/>
            </a:ln>
          </p:spPr>
        </p:pic>
      </p:grpSp>
      <p:sp>
        <p:nvSpPr>
          <p:cNvPr id="110" name="Shape 11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Shape 689"/>
          <p:cNvSpPr txBox="1"/>
          <p:nvPr>
            <p:ph idx="12" type="sldNum"/>
          </p:nvPr>
        </p:nvSpPr>
        <p:spPr>
          <a:xfrm>
            <a:off x="8556784" y="64093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pic>
        <p:nvPicPr>
          <p:cNvPr id="690" name="Shape 690"/>
          <p:cNvPicPr preferRelativeResize="0"/>
          <p:nvPr/>
        </p:nvPicPr>
        <p:blipFill>
          <a:blip r:embed="rId3">
            <a:alphaModFix/>
          </a:blip>
          <a:stretch>
            <a:fillRect/>
          </a:stretch>
        </p:blipFill>
        <p:spPr>
          <a:xfrm>
            <a:off x="2548000" y="152400"/>
            <a:ext cx="3772402" cy="6553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81000" y="230188"/>
            <a:ext cx="8382000" cy="6647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Reference</a:t>
            </a:r>
            <a:endParaRPr/>
          </a:p>
        </p:txBody>
      </p:sp>
      <p:sp>
        <p:nvSpPr>
          <p:cNvPr id="696" name="Shape 696"/>
          <p:cNvSpPr txBox="1"/>
          <p:nvPr/>
        </p:nvSpPr>
        <p:spPr>
          <a:xfrm>
            <a:off x="228600" y="1371600"/>
            <a:ext cx="747114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 P. Cortez, A. Cerdeira, F. Almeida, T. Matos and J. Reis.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Modeling wine preferences by data mining from physicochemical properties.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In Decision Support Systems, Elsevier, 47(4):547-553. ISSN: 0167-9236.</a:t>
            </a:r>
            <a:endParaRPr sz="1800">
              <a:solidFill>
                <a:schemeClr val="lt1"/>
              </a:solidFill>
              <a:latin typeface="Calibri"/>
              <a:ea typeface="Calibri"/>
              <a:cs typeface="Calibri"/>
              <a:sym typeface="Calibri"/>
            </a:endParaRPr>
          </a:p>
        </p:txBody>
      </p:sp>
      <p:sp>
        <p:nvSpPr>
          <p:cNvPr id="697" name="Shape 69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txBox="1"/>
          <p:nvPr>
            <p:ph idx="2" type="body"/>
          </p:nvPr>
        </p:nvSpPr>
        <p:spPr>
          <a:xfrm>
            <a:off x="584049" y="5383250"/>
            <a:ext cx="7690200" cy="138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E9D4"/>
              </a:buClr>
              <a:buFont typeface="Arial"/>
              <a:buNone/>
            </a:pPr>
            <a:r>
              <a:rPr lang="en-US"/>
              <a:t>     Cheers!</a:t>
            </a:r>
            <a:endParaRPr b="1" i="1" sz="10000" u="none" cap="none" strike="noStrike">
              <a:solidFill>
                <a:srgbClr val="FFE9D4"/>
              </a:solidFill>
              <a:latin typeface="Calibri"/>
              <a:ea typeface="Calibri"/>
              <a:cs typeface="Calibri"/>
              <a:sym typeface="Calibri"/>
            </a:endParaRPr>
          </a:p>
        </p:txBody>
      </p:sp>
      <p:grpSp>
        <p:nvGrpSpPr>
          <p:cNvPr id="707" name="Shape 707"/>
          <p:cNvGrpSpPr/>
          <p:nvPr/>
        </p:nvGrpSpPr>
        <p:grpSpPr>
          <a:xfrm>
            <a:off x="6757162" y="4848280"/>
            <a:ext cx="2645635" cy="1920077"/>
            <a:chOff x="6790706" y="2505483"/>
            <a:chExt cx="2645635" cy="1920077"/>
          </a:xfrm>
        </p:grpSpPr>
        <p:pic>
          <p:nvPicPr>
            <p:cNvPr descr="wine icon" id="708" name="Shape 708"/>
            <p:cNvPicPr preferRelativeResize="0"/>
            <p:nvPr/>
          </p:nvPicPr>
          <p:blipFill rotWithShape="1">
            <a:blip r:embed="rId3">
              <a:alphaModFix/>
            </a:blip>
            <a:srcRect b="0" l="0" r="0" t="0"/>
            <a:stretch/>
          </p:blipFill>
          <p:spPr>
            <a:xfrm flipH="1" rot="747923">
              <a:off x="7696533" y="2685752"/>
              <a:ext cx="1587216" cy="1587216"/>
            </a:xfrm>
            <a:prstGeom prst="rect">
              <a:avLst/>
            </a:prstGeom>
            <a:noFill/>
            <a:ln>
              <a:noFill/>
            </a:ln>
          </p:spPr>
        </p:pic>
        <p:pic>
          <p:nvPicPr>
            <p:cNvPr descr="wine icon" id="709" name="Shape 709"/>
            <p:cNvPicPr preferRelativeResize="0"/>
            <p:nvPr/>
          </p:nvPicPr>
          <p:blipFill rotWithShape="1">
            <a:blip r:embed="rId4">
              <a:alphaModFix/>
            </a:blip>
            <a:srcRect b="0" l="0" r="0" t="0"/>
            <a:stretch/>
          </p:blipFill>
          <p:spPr>
            <a:xfrm rot="-716700">
              <a:off x="6937773" y="2652549"/>
              <a:ext cx="1587167" cy="1587167"/>
            </a:xfrm>
            <a:prstGeom prst="rect">
              <a:avLst/>
            </a:prstGeom>
            <a:noFill/>
            <a:ln>
              <a:noFill/>
            </a:ln>
          </p:spPr>
        </p:pic>
      </p:grpSp>
      <p:sp>
        <p:nvSpPr>
          <p:cNvPr id="710" name="Shape 710" title="giphy (1).mp4">
            <a:hlinkClick r:id="rId5"/>
          </p:cNvPr>
          <p:cNvSpPr/>
          <p:nvPr/>
        </p:nvSpPr>
        <p:spPr>
          <a:xfrm>
            <a:off x="1318350" y="1353575"/>
            <a:ext cx="5534467" cy="4150850"/>
          </a:xfrm>
          <a:prstGeom prst="rect">
            <a:avLst/>
          </a:prstGeom>
          <a:blipFill>
            <a:blip r:embed="rId6">
              <a:alphaModFix/>
            </a:blip>
            <a:stretch>
              <a:fillRect/>
            </a:stretch>
          </a:blipFill>
          <a:ln>
            <a:noFill/>
          </a:ln>
        </p:spPr>
      </p:sp>
      <p:sp>
        <p:nvSpPr>
          <p:cNvPr id="711" name="Shape 71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81000" y="230188"/>
            <a:ext cx="8382000" cy="6647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endParaRPr/>
          </a:p>
        </p:txBody>
      </p:sp>
      <p:sp>
        <p:nvSpPr>
          <p:cNvPr id="120" name="Shape 120"/>
          <p:cNvSpPr txBox="1"/>
          <p:nvPr>
            <p:ph idx="1" type="body"/>
          </p:nvPr>
        </p:nvSpPr>
        <p:spPr>
          <a:xfrm>
            <a:off x="381000" y="1411552"/>
            <a:ext cx="8382000" cy="4227248"/>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Transform text data (separated by “;”)</a:t>
            </a:r>
            <a:endParaRP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Transform data type from numerical to categorical with 2 intervals</a:t>
            </a:r>
            <a:endParaRPr/>
          </a:p>
          <a:p>
            <a:pPr indent="-406400" lvl="1" marL="914400" marR="0" rtl="0" algn="l">
              <a:lnSpc>
                <a:spcPct val="90000"/>
              </a:lnSpc>
              <a:spcBef>
                <a:spcPts val="56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Good quality: 	White: (6, 9]     ;      Red: (6, 8]</a:t>
            </a:r>
            <a:endParaRPr/>
          </a:p>
          <a:p>
            <a:pPr indent="-406400" lvl="1" marL="914400" marR="0" rtl="0" algn="l">
              <a:lnSpc>
                <a:spcPct val="90000"/>
              </a:lnSpc>
              <a:spcBef>
                <a:spcPts val="56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Not Good quality: 	White: (3, 6]     ;      Red: (3, 6]</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640"/>
              </a:spcBef>
              <a:spcAft>
                <a:spcPts val="0"/>
              </a:spcAft>
              <a:buClr>
                <a:schemeClr val="lt1"/>
              </a:buClr>
              <a:buSzPts val="3200"/>
              <a:buFont typeface="Calibri"/>
              <a:buChar char="•"/>
            </a:pPr>
            <a:r>
              <a:rPr lang="en-US"/>
              <a:t>Split the data: 75/25</a:t>
            </a:r>
            <a:endParaRP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Use </a:t>
            </a:r>
            <a:r>
              <a:rPr b="0" i="0" lang="en-US" sz="3200" u="none" cap="none" strike="noStrike">
                <a:solidFill>
                  <a:srgbClr val="F1C232"/>
                </a:solidFill>
                <a:latin typeface="Calibri"/>
                <a:ea typeface="Calibri"/>
                <a:cs typeface="Calibri"/>
                <a:sym typeface="Calibri"/>
              </a:rPr>
              <a:t>SMOTE</a:t>
            </a:r>
            <a:r>
              <a:rPr b="0" i="0" lang="en-US" sz="3200" u="none" cap="none" strike="noStrike">
                <a:solidFill>
                  <a:schemeClr val="lt1"/>
                </a:solidFill>
                <a:latin typeface="Calibri"/>
                <a:ea typeface="Calibri"/>
                <a:cs typeface="Calibri"/>
                <a:sym typeface="Calibri"/>
              </a:rPr>
              <a:t> for class imbalance problem</a:t>
            </a:r>
            <a:endParaRPr b="0" i="0" sz="3200" u="none" cap="none" strike="noStrike">
              <a:solidFill>
                <a:schemeClr val="lt1"/>
              </a:solidFill>
              <a:latin typeface="Calibri"/>
              <a:ea typeface="Calibri"/>
              <a:cs typeface="Calibri"/>
              <a:sym typeface="Calibri"/>
            </a:endParaRPr>
          </a:p>
          <a:p>
            <a:pPr indent="0" lvl="0" marL="0" marR="0" rtl="0" algn="l">
              <a:lnSpc>
                <a:spcPct val="90000"/>
              </a:lnSpc>
              <a:spcBef>
                <a:spcPts val="640"/>
              </a:spcBef>
              <a:spcAft>
                <a:spcPts val="0"/>
              </a:spcAft>
              <a:buNone/>
            </a:pPr>
            <a:r>
              <a:rPr b="0" i="0" lang="en-US" sz="3200" u="none" cap="none" strike="noStrike">
                <a:solidFill>
                  <a:schemeClr val="lt1"/>
                </a:solidFill>
                <a:latin typeface="Calibri"/>
                <a:ea typeface="Calibri"/>
                <a:cs typeface="Calibri"/>
                <a:sym typeface="Calibri"/>
              </a:rPr>
              <a:t>（</a:t>
            </a:r>
            <a:r>
              <a:rPr lang="en-US" u="sng"/>
              <a:t>Training Data</a:t>
            </a:r>
            <a:r>
              <a:rPr b="0" i="0" lang="en-US" sz="3200" u="none" cap="none" strike="noStrike">
                <a:solidFill>
                  <a:schemeClr val="lt1"/>
                </a:solidFill>
                <a:latin typeface="Calibri"/>
                <a:ea typeface="Calibri"/>
                <a:cs typeface="Calibri"/>
                <a:sym typeface="Calibri"/>
              </a:rPr>
              <a:t>）</a:t>
            </a:r>
            <a:endParaRPr/>
          </a:p>
          <a:p>
            <a:pPr indent="-193675" lvl="0" marL="396875" marR="0" rtl="0" algn="l">
              <a:lnSpc>
                <a:spcPct val="9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Web link: </a:t>
            </a:r>
            <a:r>
              <a:rPr b="0" i="0" lang="en-US" sz="3200" u="sng" cap="none" strike="noStrike">
                <a:solidFill>
                  <a:schemeClr val="hlink"/>
                </a:solidFill>
                <a:latin typeface="Calibri"/>
                <a:ea typeface="Calibri"/>
                <a:cs typeface="Calibri"/>
                <a:sym typeface="Calibri"/>
                <a:hlinkClick r:id="rId3"/>
              </a:rPr>
              <a:t>http://archive.ics.uci.edu/ml/</a:t>
            </a:r>
            <a:r>
              <a:rPr b="0" i="0" lang="en-US" sz="3200" u="none" cap="none" strike="noStrike">
                <a:solidFill>
                  <a:schemeClr val="lt1"/>
                </a:solidFill>
                <a:latin typeface="Calibri"/>
                <a:ea typeface="Calibri"/>
                <a:cs typeface="Calibri"/>
                <a:sym typeface="Calibri"/>
              </a:rPr>
              <a:t>  </a:t>
            </a:r>
            <a:endParaRPr/>
          </a:p>
        </p:txBody>
      </p:sp>
      <p:grpSp>
        <p:nvGrpSpPr>
          <p:cNvPr id="121" name="Shape 121"/>
          <p:cNvGrpSpPr/>
          <p:nvPr/>
        </p:nvGrpSpPr>
        <p:grpSpPr>
          <a:xfrm>
            <a:off x="7315200" y="5048250"/>
            <a:ext cx="1868906" cy="1535531"/>
            <a:chOff x="7315200" y="5048250"/>
            <a:chExt cx="1868906" cy="1535531"/>
          </a:xfrm>
        </p:grpSpPr>
        <p:pic>
          <p:nvPicPr>
            <p:cNvPr descr="alcohol, glass, wine icon" id="122" name="Shape 122"/>
            <p:cNvPicPr preferRelativeResize="0"/>
            <p:nvPr/>
          </p:nvPicPr>
          <p:blipFill rotWithShape="1">
            <a:blip r:embed="rId4">
              <a:alphaModFix/>
            </a:blip>
            <a:srcRect b="0" l="0" r="0" t="0"/>
            <a:stretch/>
          </p:blipFill>
          <p:spPr>
            <a:xfrm>
              <a:off x="7964906" y="5048250"/>
              <a:ext cx="1219200" cy="1219200"/>
            </a:xfrm>
            <a:prstGeom prst="rect">
              <a:avLst/>
            </a:prstGeom>
            <a:noFill/>
            <a:ln>
              <a:noFill/>
            </a:ln>
          </p:spPr>
        </p:pic>
        <p:pic>
          <p:nvPicPr>
            <p:cNvPr descr="alcohol, glass, wine icon" id="123" name="Shape 123"/>
            <p:cNvPicPr preferRelativeResize="0"/>
            <p:nvPr/>
          </p:nvPicPr>
          <p:blipFill rotWithShape="1">
            <a:blip r:embed="rId5">
              <a:alphaModFix/>
            </a:blip>
            <a:srcRect b="0" l="0" r="0" t="0"/>
            <a:stretch/>
          </p:blipFill>
          <p:spPr>
            <a:xfrm>
              <a:off x="7315200" y="5058277"/>
              <a:ext cx="1219200" cy="1219200"/>
            </a:xfrm>
            <a:prstGeom prst="rect">
              <a:avLst/>
            </a:prstGeom>
            <a:noFill/>
            <a:ln>
              <a:noFill/>
            </a:ln>
          </p:spPr>
        </p:pic>
        <p:pic>
          <p:nvPicPr>
            <p:cNvPr descr="alcohol, glass, wine icon" id="124" name="Shape 124"/>
            <p:cNvPicPr preferRelativeResize="0"/>
            <p:nvPr/>
          </p:nvPicPr>
          <p:blipFill rotWithShape="1">
            <a:blip r:embed="rId6">
              <a:alphaModFix/>
            </a:blip>
            <a:srcRect b="0" l="0" r="0" t="0"/>
            <a:stretch/>
          </p:blipFill>
          <p:spPr>
            <a:xfrm>
              <a:off x="7672137" y="5364581"/>
              <a:ext cx="1187116" cy="1219200"/>
            </a:xfrm>
            <a:prstGeom prst="rect">
              <a:avLst/>
            </a:prstGeom>
            <a:noFill/>
            <a:ln>
              <a:noFill/>
            </a:ln>
          </p:spPr>
        </p:pic>
      </p:grpSp>
      <p:sp>
        <p:nvSpPr>
          <p:cNvPr id="125" name="Shape 12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81000" y="230188"/>
            <a:ext cx="8382000" cy="664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endParaRPr/>
          </a:p>
        </p:txBody>
      </p:sp>
      <p:sp>
        <p:nvSpPr>
          <p:cNvPr id="135" name="Shape 135"/>
          <p:cNvSpPr txBox="1"/>
          <p:nvPr>
            <p:ph idx="1" type="body"/>
          </p:nvPr>
        </p:nvSpPr>
        <p:spPr>
          <a:xfrm>
            <a:off x="381000" y="895002"/>
            <a:ext cx="8382000" cy="4227300"/>
          </a:xfrm>
          <a:prstGeom prst="rect">
            <a:avLst/>
          </a:prstGeom>
          <a:noFill/>
          <a:ln>
            <a:noFill/>
          </a:ln>
        </p:spPr>
        <p:txBody>
          <a:bodyPr anchorCtr="0" anchor="t" bIns="0" lIns="0" spcFirstLastPara="1" rIns="0" wrap="square" tIns="0">
            <a:noAutofit/>
          </a:bodyPr>
          <a:lstStyle/>
          <a:p>
            <a:pPr indent="-396875" lvl="0" marL="396875" marR="0" rtl="0" algn="l">
              <a:lnSpc>
                <a:spcPct val="90000"/>
              </a:lnSpc>
              <a:spcBef>
                <a:spcPts val="640"/>
              </a:spcBef>
              <a:spcAft>
                <a:spcPts val="0"/>
              </a:spcAft>
              <a:buClr>
                <a:schemeClr val="lt1"/>
              </a:buClr>
              <a:buSzPts val="3200"/>
              <a:buFont typeface="Calibri"/>
              <a:buChar char="•"/>
            </a:pPr>
            <a:r>
              <a:rPr lang="en-US"/>
              <a:t>Splitting quality into intervals (transform numerical -&gt; categorical)</a:t>
            </a:r>
            <a:endParaRPr/>
          </a:p>
        </p:txBody>
      </p:sp>
      <p:grpSp>
        <p:nvGrpSpPr>
          <p:cNvPr id="136" name="Shape 136"/>
          <p:cNvGrpSpPr/>
          <p:nvPr/>
        </p:nvGrpSpPr>
        <p:grpSpPr>
          <a:xfrm>
            <a:off x="7315200" y="5048250"/>
            <a:ext cx="1868906" cy="1535531"/>
            <a:chOff x="7315200" y="5048250"/>
            <a:chExt cx="1868906" cy="1535531"/>
          </a:xfrm>
        </p:grpSpPr>
        <p:pic>
          <p:nvPicPr>
            <p:cNvPr descr="alcohol, glass, wine icon" id="137" name="Shape 137"/>
            <p:cNvPicPr preferRelativeResize="0"/>
            <p:nvPr/>
          </p:nvPicPr>
          <p:blipFill rotWithShape="1">
            <a:blip r:embed="rId3">
              <a:alphaModFix/>
            </a:blip>
            <a:srcRect b="0" l="0" r="0" t="0"/>
            <a:stretch/>
          </p:blipFill>
          <p:spPr>
            <a:xfrm>
              <a:off x="7964906" y="5048250"/>
              <a:ext cx="1219200" cy="1219200"/>
            </a:xfrm>
            <a:prstGeom prst="rect">
              <a:avLst/>
            </a:prstGeom>
            <a:noFill/>
            <a:ln>
              <a:noFill/>
            </a:ln>
          </p:spPr>
        </p:pic>
        <p:pic>
          <p:nvPicPr>
            <p:cNvPr descr="alcohol, glass, wine icon" id="138" name="Shape 138"/>
            <p:cNvPicPr preferRelativeResize="0"/>
            <p:nvPr/>
          </p:nvPicPr>
          <p:blipFill rotWithShape="1">
            <a:blip r:embed="rId4">
              <a:alphaModFix/>
            </a:blip>
            <a:srcRect b="0" l="0" r="0" t="0"/>
            <a:stretch/>
          </p:blipFill>
          <p:spPr>
            <a:xfrm>
              <a:off x="7315200" y="5058277"/>
              <a:ext cx="1219200" cy="1219200"/>
            </a:xfrm>
            <a:prstGeom prst="rect">
              <a:avLst/>
            </a:prstGeom>
            <a:noFill/>
            <a:ln>
              <a:noFill/>
            </a:ln>
          </p:spPr>
        </p:pic>
        <p:pic>
          <p:nvPicPr>
            <p:cNvPr descr="alcohol, glass, wine icon" id="139" name="Shape 139"/>
            <p:cNvPicPr preferRelativeResize="0"/>
            <p:nvPr/>
          </p:nvPicPr>
          <p:blipFill rotWithShape="1">
            <a:blip r:embed="rId5">
              <a:alphaModFix/>
            </a:blip>
            <a:srcRect b="0" l="0" r="0" t="0"/>
            <a:stretch/>
          </p:blipFill>
          <p:spPr>
            <a:xfrm>
              <a:off x="7672137" y="5364581"/>
              <a:ext cx="1187100" cy="1219200"/>
            </a:xfrm>
            <a:prstGeom prst="rect">
              <a:avLst/>
            </a:prstGeom>
            <a:noFill/>
            <a:ln>
              <a:noFill/>
            </a:ln>
          </p:spPr>
        </p:pic>
      </p:grpSp>
      <p:pic>
        <p:nvPicPr>
          <p:cNvPr id="140" name="Shape 140"/>
          <p:cNvPicPr preferRelativeResize="0"/>
          <p:nvPr/>
        </p:nvPicPr>
        <p:blipFill>
          <a:blip r:embed="rId6">
            <a:alphaModFix/>
          </a:blip>
          <a:stretch>
            <a:fillRect/>
          </a:stretch>
        </p:blipFill>
        <p:spPr>
          <a:xfrm>
            <a:off x="127600" y="1982500"/>
            <a:ext cx="6789699" cy="4797425"/>
          </a:xfrm>
          <a:prstGeom prst="rect">
            <a:avLst/>
          </a:prstGeom>
          <a:noFill/>
          <a:ln>
            <a:noFill/>
          </a:ln>
        </p:spPr>
      </p:pic>
      <p:sp>
        <p:nvSpPr>
          <p:cNvPr id="141" name="Shape 14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1" type="body"/>
          </p:nvPr>
        </p:nvSpPr>
        <p:spPr>
          <a:xfrm>
            <a:off x="790074" y="1364924"/>
            <a:ext cx="8382000"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Font typeface="Calibri"/>
              <a:buNone/>
            </a:pPr>
            <a:r>
              <a:rPr b="0" i="0" lang="en-US" sz="3200" u="none" cap="none" strike="noStrike">
                <a:solidFill>
                  <a:schemeClr val="lt1"/>
                </a:solidFill>
                <a:latin typeface="Calibri"/>
                <a:ea typeface="Calibri"/>
                <a:cs typeface="Calibri"/>
                <a:sym typeface="Calibri"/>
              </a:rPr>
              <a:t>White</a:t>
            </a:r>
            <a:endParaRPr/>
          </a:p>
        </p:txBody>
      </p:sp>
      <p:sp>
        <p:nvSpPr>
          <p:cNvPr id="147" name="Shape 147"/>
          <p:cNvSpPr txBox="1"/>
          <p:nvPr/>
        </p:nvSpPr>
        <p:spPr>
          <a:xfrm>
            <a:off x="513459" y="1339951"/>
            <a:ext cx="8382000" cy="443198"/>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chemeClr val="lt1"/>
              </a:buClr>
              <a:buFont typeface="Calibri"/>
              <a:buNone/>
            </a:pPr>
            <a:r>
              <a:rPr b="0" i="0" lang="en-US" sz="3200" u="none" cap="none" strike="noStrike">
                <a:solidFill>
                  <a:schemeClr val="lt1"/>
                </a:solidFill>
                <a:latin typeface="Calibri"/>
                <a:ea typeface="Calibri"/>
                <a:cs typeface="Calibri"/>
                <a:sym typeface="Calibri"/>
              </a:rPr>
              <a:t>Red</a:t>
            </a:r>
            <a:endParaRPr/>
          </a:p>
        </p:txBody>
      </p:sp>
      <p:sp>
        <p:nvSpPr>
          <p:cNvPr id="148" name="Shape 148"/>
          <p:cNvSpPr txBox="1"/>
          <p:nvPr>
            <p:ph type="title"/>
          </p:nvPr>
        </p:nvSpPr>
        <p:spPr>
          <a:xfrm>
            <a:off x="381000" y="230188"/>
            <a:ext cx="8382000" cy="6647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endParaRPr/>
          </a:p>
        </p:txBody>
      </p:sp>
      <p:pic>
        <p:nvPicPr>
          <p:cNvPr descr="alcohol, glass, wine icon" id="149" name="Shape 149"/>
          <p:cNvPicPr preferRelativeResize="0"/>
          <p:nvPr/>
        </p:nvPicPr>
        <p:blipFill rotWithShape="1">
          <a:blip r:embed="rId3">
            <a:alphaModFix/>
          </a:blip>
          <a:srcRect b="0" l="0" r="0" t="0"/>
          <a:stretch/>
        </p:blipFill>
        <p:spPr>
          <a:xfrm>
            <a:off x="0" y="990600"/>
            <a:ext cx="919384" cy="919384"/>
          </a:xfrm>
          <a:prstGeom prst="rect">
            <a:avLst/>
          </a:prstGeom>
          <a:noFill/>
          <a:ln>
            <a:noFill/>
          </a:ln>
        </p:spPr>
      </p:pic>
      <p:pic>
        <p:nvPicPr>
          <p:cNvPr descr="alcohol, glass, wine icon" id="150" name="Shape 150"/>
          <p:cNvPicPr preferRelativeResize="0"/>
          <p:nvPr/>
        </p:nvPicPr>
        <p:blipFill rotWithShape="1">
          <a:blip r:embed="rId4">
            <a:alphaModFix/>
          </a:blip>
          <a:srcRect b="0" l="0" r="0" t="0"/>
          <a:stretch/>
        </p:blipFill>
        <p:spPr>
          <a:xfrm>
            <a:off x="7543800" y="960631"/>
            <a:ext cx="924370" cy="949353"/>
          </a:xfrm>
          <a:prstGeom prst="rect">
            <a:avLst/>
          </a:prstGeom>
          <a:noFill/>
          <a:ln>
            <a:noFill/>
          </a:ln>
        </p:spPr>
      </p:pic>
      <p:pic>
        <p:nvPicPr>
          <p:cNvPr id="151" name="Shape 151"/>
          <p:cNvPicPr preferRelativeResize="0"/>
          <p:nvPr/>
        </p:nvPicPr>
        <p:blipFill rotWithShape="1">
          <a:blip r:embed="rId5">
            <a:alphaModFix/>
          </a:blip>
          <a:srcRect b="0" l="0" r="0" t="0"/>
          <a:stretch/>
        </p:blipFill>
        <p:spPr>
          <a:xfrm>
            <a:off x="4608095" y="2548414"/>
            <a:ext cx="4387516" cy="3344511"/>
          </a:xfrm>
          <a:prstGeom prst="rect">
            <a:avLst/>
          </a:prstGeom>
          <a:noFill/>
          <a:ln>
            <a:noFill/>
          </a:ln>
        </p:spPr>
      </p:pic>
      <p:pic>
        <p:nvPicPr>
          <p:cNvPr id="152" name="Shape 152"/>
          <p:cNvPicPr preferRelativeResize="0"/>
          <p:nvPr/>
        </p:nvPicPr>
        <p:blipFill rotWithShape="1">
          <a:blip r:embed="rId6">
            <a:alphaModFix/>
          </a:blip>
          <a:srcRect b="0" l="0" r="0" t="0"/>
          <a:stretch/>
        </p:blipFill>
        <p:spPr>
          <a:xfrm>
            <a:off x="152399" y="2548413"/>
            <a:ext cx="4387517" cy="3344512"/>
          </a:xfrm>
          <a:prstGeom prst="rect">
            <a:avLst/>
          </a:prstGeom>
          <a:noFill/>
          <a:ln>
            <a:noFill/>
          </a:ln>
        </p:spPr>
      </p:pic>
      <p:sp>
        <p:nvSpPr>
          <p:cNvPr id="153" name="Shape 153"/>
          <p:cNvSpPr txBox="1"/>
          <p:nvPr/>
        </p:nvSpPr>
        <p:spPr>
          <a:xfrm>
            <a:off x="4038600" y="919947"/>
            <a:ext cx="1176600" cy="52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lt1"/>
                </a:solidFill>
                <a:latin typeface="Calibri"/>
                <a:ea typeface="Calibri"/>
                <a:cs typeface="Calibri"/>
                <a:sym typeface="Calibri"/>
              </a:rPr>
              <a:t>Before</a:t>
            </a:r>
            <a:endParaRPr b="1" sz="2400"/>
          </a:p>
        </p:txBody>
      </p:sp>
      <p:sp>
        <p:nvSpPr>
          <p:cNvPr id="154" name="Shape 154"/>
          <p:cNvSpPr/>
          <p:nvPr/>
        </p:nvSpPr>
        <p:spPr>
          <a:xfrm>
            <a:off x="1738425" y="2647500"/>
            <a:ext cx="1531200" cy="1596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6036250" y="2647500"/>
            <a:ext cx="1531200" cy="1596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txBox="1"/>
          <p:nvPr/>
        </p:nvSpPr>
        <p:spPr>
          <a:xfrm>
            <a:off x="1562975" y="2647500"/>
            <a:ext cx="2137200" cy="36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White Wine Distribution</a:t>
            </a:r>
            <a:endParaRPr/>
          </a:p>
        </p:txBody>
      </p:sp>
      <p:sp>
        <p:nvSpPr>
          <p:cNvPr id="157" name="Shape 157"/>
          <p:cNvSpPr txBox="1"/>
          <p:nvPr/>
        </p:nvSpPr>
        <p:spPr>
          <a:xfrm>
            <a:off x="6181050" y="2647500"/>
            <a:ext cx="2137200" cy="36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Red </a:t>
            </a:r>
            <a:r>
              <a:rPr lang="en-US"/>
              <a:t>Wine Distribution</a:t>
            </a:r>
            <a:endParaRPr/>
          </a:p>
        </p:txBody>
      </p:sp>
      <p:sp>
        <p:nvSpPr>
          <p:cNvPr id="158" name="Shape 158"/>
          <p:cNvSpPr txBox="1"/>
          <p:nvPr/>
        </p:nvSpPr>
        <p:spPr>
          <a:xfrm>
            <a:off x="3141300" y="5523625"/>
            <a:ext cx="710700" cy="369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Good</a:t>
            </a:r>
            <a:endParaRPr/>
          </a:p>
        </p:txBody>
      </p:sp>
      <p:sp>
        <p:nvSpPr>
          <p:cNvPr id="159" name="Shape 159"/>
          <p:cNvSpPr txBox="1"/>
          <p:nvPr/>
        </p:nvSpPr>
        <p:spPr>
          <a:xfrm>
            <a:off x="5229054" y="5523625"/>
            <a:ext cx="1176600" cy="3693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solidFill>
                  <a:schemeClr val="dk1"/>
                </a:solidFill>
              </a:rPr>
              <a:t>Not Good</a:t>
            </a:r>
            <a:endParaRPr>
              <a:solidFill>
                <a:schemeClr val="dk1"/>
              </a:solidFill>
            </a:endParaRPr>
          </a:p>
          <a:p>
            <a:pPr indent="0" lvl="0" marL="0" rtl="0">
              <a:spcBef>
                <a:spcPts val="0"/>
              </a:spcBef>
              <a:spcAft>
                <a:spcPts val="0"/>
              </a:spcAft>
              <a:buNone/>
            </a:pPr>
            <a:r>
              <a:t/>
            </a:r>
            <a:endParaRPr/>
          </a:p>
        </p:txBody>
      </p:sp>
      <p:sp>
        <p:nvSpPr>
          <p:cNvPr id="160" name="Shape 160"/>
          <p:cNvSpPr txBox="1"/>
          <p:nvPr/>
        </p:nvSpPr>
        <p:spPr>
          <a:xfrm>
            <a:off x="919381" y="5523625"/>
            <a:ext cx="1204500" cy="369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Not Good</a:t>
            </a:r>
            <a:endParaRPr/>
          </a:p>
        </p:txBody>
      </p:sp>
      <p:sp>
        <p:nvSpPr>
          <p:cNvPr id="161" name="Shape 161"/>
          <p:cNvSpPr txBox="1"/>
          <p:nvPr/>
        </p:nvSpPr>
        <p:spPr>
          <a:xfrm>
            <a:off x="7650638" y="5523625"/>
            <a:ext cx="710700" cy="369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Good</a:t>
            </a:r>
            <a:endParaRPr/>
          </a:p>
        </p:txBody>
      </p:sp>
      <p:sp>
        <p:nvSpPr>
          <p:cNvPr id="162" name="Shape 16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 type="body"/>
          </p:nvPr>
        </p:nvSpPr>
        <p:spPr>
          <a:xfrm>
            <a:off x="790074" y="1364924"/>
            <a:ext cx="8382000"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Font typeface="Calibri"/>
              <a:buNone/>
            </a:pPr>
            <a:r>
              <a:rPr b="0" i="0" lang="en-US" sz="3200" u="none" cap="none" strike="noStrike">
                <a:solidFill>
                  <a:schemeClr val="lt1"/>
                </a:solidFill>
                <a:latin typeface="Calibri"/>
                <a:ea typeface="Calibri"/>
                <a:cs typeface="Calibri"/>
                <a:sym typeface="Calibri"/>
              </a:rPr>
              <a:t>White</a:t>
            </a:r>
            <a:endParaRPr/>
          </a:p>
        </p:txBody>
      </p:sp>
      <p:sp>
        <p:nvSpPr>
          <p:cNvPr id="168" name="Shape 168"/>
          <p:cNvSpPr txBox="1"/>
          <p:nvPr/>
        </p:nvSpPr>
        <p:spPr>
          <a:xfrm>
            <a:off x="513459" y="1339951"/>
            <a:ext cx="8382000" cy="443198"/>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chemeClr val="lt1"/>
              </a:buClr>
              <a:buFont typeface="Calibri"/>
              <a:buNone/>
            </a:pPr>
            <a:r>
              <a:rPr lang="en-US" sz="3200">
                <a:solidFill>
                  <a:schemeClr val="lt1"/>
                </a:solidFill>
                <a:latin typeface="Calibri"/>
                <a:ea typeface="Calibri"/>
                <a:cs typeface="Calibri"/>
                <a:sym typeface="Calibri"/>
              </a:rPr>
              <a:t>Red</a:t>
            </a:r>
            <a:endParaRPr/>
          </a:p>
        </p:txBody>
      </p:sp>
      <p:sp>
        <p:nvSpPr>
          <p:cNvPr id="169" name="Shape 169"/>
          <p:cNvSpPr txBox="1"/>
          <p:nvPr>
            <p:ph type="title"/>
          </p:nvPr>
        </p:nvSpPr>
        <p:spPr>
          <a:xfrm>
            <a:off x="381000" y="230188"/>
            <a:ext cx="8382000" cy="6647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endParaRPr/>
          </a:p>
        </p:txBody>
      </p:sp>
      <p:pic>
        <p:nvPicPr>
          <p:cNvPr descr="alcohol, glass, wine icon" id="170" name="Shape 170"/>
          <p:cNvPicPr preferRelativeResize="0"/>
          <p:nvPr/>
        </p:nvPicPr>
        <p:blipFill rotWithShape="1">
          <a:blip r:embed="rId3">
            <a:alphaModFix/>
          </a:blip>
          <a:srcRect b="0" l="0" r="0" t="0"/>
          <a:stretch/>
        </p:blipFill>
        <p:spPr>
          <a:xfrm>
            <a:off x="0" y="990600"/>
            <a:ext cx="919384" cy="919384"/>
          </a:xfrm>
          <a:prstGeom prst="rect">
            <a:avLst/>
          </a:prstGeom>
          <a:noFill/>
          <a:ln>
            <a:noFill/>
          </a:ln>
        </p:spPr>
      </p:pic>
      <p:pic>
        <p:nvPicPr>
          <p:cNvPr descr="alcohol, glass, wine icon" id="171" name="Shape 171"/>
          <p:cNvPicPr preferRelativeResize="0"/>
          <p:nvPr/>
        </p:nvPicPr>
        <p:blipFill rotWithShape="1">
          <a:blip r:embed="rId4">
            <a:alphaModFix/>
          </a:blip>
          <a:srcRect b="0" l="0" r="0" t="0"/>
          <a:stretch/>
        </p:blipFill>
        <p:spPr>
          <a:xfrm>
            <a:off x="7543800" y="960631"/>
            <a:ext cx="924370" cy="949353"/>
          </a:xfrm>
          <a:prstGeom prst="rect">
            <a:avLst/>
          </a:prstGeom>
          <a:noFill/>
          <a:ln>
            <a:noFill/>
          </a:ln>
        </p:spPr>
      </p:pic>
      <p:grpSp>
        <p:nvGrpSpPr>
          <p:cNvPr id="172" name="Shape 172"/>
          <p:cNvGrpSpPr/>
          <p:nvPr/>
        </p:nvGrpSpPr>
        <p:grpSpPr>
          <a:xfrm>
            <a:off x="1782468" y="660121"/>
            <a:ext cx="6151884" cy="6192123"/>
            <a:chOff x="1513506" y="-209916"/>
            <a:chExt cx="5212578" cy="5500687"/>
          </a:xfrm>
        </p:grpSpPr>
        <p:sp>
          <p:nvSpPr>
            <p:cNvPr id="173" name="Shape 173"/>
            <p:cNvSpPr/>
            <p:nvPr/>
          </p:nvSpPr>
          <p:spPr>
            <a:xfrm>
              <a:off x="3445986" y="2224996"/>
              <a:ext cx="2719440" cy="2719440"/>
            </a:xfrm>
            <a:custGeom>
              <a:pathLst>
                <a:path extrusionOk="0" h="120000" w="120000">
                  <a:moveTo>
                    <a:pt x="85467" y="19132"/>
                  </a:moveTo>
                  <a:lnTo>
                    <a:pt x="94151" y="11034"/>
                  </a:lnTo>
                  <a:lnTo>
                    <a:pt x="101808" y="17386"/>
                  </a:lnTo>
                  <a:lnTo>
                    <a:pt x="96288" y="28109"/>
                  </a:lnTo>
                  <a:lnTo>
                    <a:pt x="96288" y="28109"/>
                  </a:lnTo>
                  <a:cubicBezTo>
                    <a:pt x="100671" y="32983"/>
                    <a:pt x="104003" y="38688"/>
                    <a:pt x="106081" y="44876"/>
                  </a:cubicBezTo>
                  <a:lnTo>
                    <a:pt x="117703" y="44750"/>
                  </a:lnTo>
                  <a:lnTo>
                    <a:pt x="119414" y="54344"/>
                  </a:lnTo>
                  <a:lnTo>
                    <a:pt x="108534" y="58630"/>
                  </a:lnTo>
                  <a:lnTo>
                    <a:pt x="108534" y="58630"/>
                  </a:lnTo>
                  <a:cubicBezTo>
                    <a:pt x="108722" y="65148"/>
                    <a:pt x="107565" y="71636"/>
                    <a:pt x="105133" y="77697"/>
                  </a:cubicBezTo>
                  <a:lnTo>
                    <a:pt x="113841" y="85767"/>
                  </a:lnTo>
                  <a:lnTo>
                    <a:pt x="108885" y="94253"/>
                  </a:lnTo>
                  <a:lnTo>
                    <a:pt x="98070" y="89791"/>
                  </a:lnTo>
                  <a:lnTo>
                    <a:pt x="98070" y="89791"/>
                  </a:lnTo>
                  <a:cubicBezTo>
                    <a:pt x="93976" y="94904"/>
                    <a:pt x="88871" y="99139"/>
                    <a:pt x="83067" y="102237"/>
                  </a:cubicBezTo>
                  <a:lnTo>
                    <a:pt x="84874" y="114274"/>
                  </a:lnTo>
                  <a:lnTo>
                    <a:pt x="75416" y="117677"/>
                  </a:lnTo>
                  <a:lnTo>
                    <a:pt x="69792" y="107013"/>
                  </a:lnTo>
                  <a:cubicBezTo>
                    <a:pt x="63331" y="108328"/>
                    <a:pt x="56668" y="108328"/>
                    <a:pt x="50207" y="107013"/>
                  </a:cubicBezTo>
                  <a:lnTo>
                    <a:pt x="44583" y="117677"/>
                  </a:lnTo>
                  <a:lnTo>
                    <a:pt x="35125" y="114274"/>
                  </a:lnTo>
                  <a:lnTo>
                    <a:pt x="36932" y="102237"/>
                  </a:lnTo>
                  <a:cubicBezTo>
                    <a:pt x="31128" y="99139"/>
                    <a:pt x="26023" y="94904"/>
                    <a:pt x="21929" y="89791"/>
                  </a:cubicBezTo>
                  <a:lnTo>
                    <a:pt x="11114" y="94253"/>
                  </a:lnTo>
                  <a:lnTo>
                    <a:pt x="6158" y="85767"/>
                  </a:lnTo>
                  <a:lnTo>
                    <a:pt x="14866" y="77697"/>
                  </a:lnTo>
                  <a:cubicBezTo>
                    <a:pt x="12434" y="71636"/>
                    <a:pt x="11277" y="65148"/>
                    <a:pt x="11465" y="58630"/>
                  </a:cubicBezTo>
                  <a:lnTo>
                    <a:pt x="585" y="54344"/>
                  </a:lnTo>
                  <a:lnTo>
                    <a:pt x="2296" y="44750"/>
                  </a:lnTo>
                  <a:lnTo>
                    <a:pt x="13918" y="44876"/>
                  </a:lnTo>
                  <a:lnTo>
                    <a:pt x="13918" y="44876"/>
                  </a:lnTo>
                  <a:cubicBezTo>
                    <a:pt x="15996" y="38688"/>
                    <a:pt x="19328" y="32983"/>
                    <a:pt x="23711" y="28109"/>
                  </a:cubicBezTo>
                  <a:lnTo>
                    <a:pt x="18191" y="17386"/>
                  </a:lnTo>
                  <a:lnTo>
                    <a:pt x="25848" y="11034"/>
                  </a:lnTo>
                  <a:lnTo>
                    <a:pt x="34532" y="19132"/>
                  </a:lnTo>
                  <a:lnTo>
                    <a:pt x="34532" y="19132"/>
                  </a:lnTo>
                  <a:cubicBezTo>
                    <a:pt x="40148" y="15712"/>
                    <a:pt x="46410" y="13459"/>
                    <a:pt x="52936" y="12510"/>
                  </a:cubicBezTo>
                  <a:lnTo>
                    <a:pt x="54954" y="510"/>
                  </a:lnTo>
                  <a:lnTo>
                    <a:pt x="65045" y="510"/>
                  </a:lnTo>
                  <a:lnTo>
                    <a:pt x="67063" y="12510"/>
                  </a:lnTo>
                  <a:lnTo>
                    <a:pt x="67063" y="12510"/>
                  </a:lnTo>
                  <a:cubicBezTo>
                    <a:pt x="73589" y="13459"/>
                    <a:pt x="79851" y="15712"/>
                    <a:pt x="85467" y="19132"/>
                  </a:cubicBezTo>
                  <a:close/>
                </a:path>
              </a:pathLst>
            </a:custGeom>
            <a:solidFill>
              <a:schemeClr val="accent1"/>
            </a:solidFill>
            <a:ln cap="flat" cmpd="thickThin" w="5500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nvSpPr>
          <p:spPr>
            <a:xfrm>
              <a:off x="3992714" y="2862012"/>
              <a:ext cx="1625984" cy="1397848"/>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Font typeface="Calibri"/>
                <a:buNone/>
              </a:pPr>
              <a:r>
                <a:rPr b="1" lang="en-US" sz="1900">
                  <a:solidFill>
                    <a:schemeClr val="lt1"/>
                  </a:solidFill>
                  <a:latin typeface="Calibri"/>
                  <a:ea typeface="Calibri"/>
                  <a:cs typeface="Calibri"/>
                  <a:sym typeface="Calibri"/>
                </a:rPr>
                <a:t>SMOTE</a:t>
              </a:r>
              <a:endParaRPr b="1"/>
            </a:p>
          </p:txBody>
        </p:sp>
        <p:sp>
          <p:nvSpPr>
            <p:cNvPr id="175" name="Shape 175"/>
            <p:cNvSpPr/>
            <p:nvPr/>
          </p:nvSpPr>
          <p:spPr>
            <a:xfrm>
              <a:off x="1863766" y="1582219"/>
              <a:ext cx="1977774" cy="1977774"/>
            </a:xfrm>
            <a:custGeom>
              <a:pathLst>
                <a:path extrusionOk="0" h="120000" w="120000">
                  <a:moveTo>
                    <a:pt x="90379" y="30392"/>
                  </a:moveTo>
                  <a:lnTo>
                    <a:pt x="107108" y="24538"/>
                  </a:lnTo>
                  <a:lnTo>
                    <a:pt x="113827" y="35949"/>
                  </a:lnTo>
                  <a:lnTo>
                    <a:pt x="101337" y="49004"/>
                  </a:lnTo>
                  <a:lnTo>
                    <a:pt x="101337" y="49004"/>
                  </a:lnTo>
                  <a:cubicBezTo>
                    <a:pt x="103329" y="56204"/>
                    <a:pt x="103329" y="63795"/>
                    <a:pt x="101337" y="70995"/>
                  </a:cubicBezTo>
                  <a:lnTo>
                    <a:pt x="113827" y="84050"/>
                  </a:lnTo>
                  <a:lnTo>
                    <a:pt x="107108" y="95461"/>
                  </a:lnTo>
                  <a:lnTo>
                    <a:pt x="90379" y="89607"/>
                  </a:lnTo>
                  <a:cubicBezTo>
                    <a:pt x="85016" y="94898"/>
                    <a:pt x="78312" y="98693"/>
                    <a:pt x="70958" y="100602"/>
                  </a:cubicBezTo>
                  <a:lnTo>
                    <a:pt x="66922" y="118602"/>
                  </a:lnTo>
                  <a:lnTo>
                    <a:pt x="53077" y="118602"/>
                  </a:lnTo>
                  <a:lnTo>
                    <a:pt x="49041" y="100602"/>
                  </a:lnTo>
                  <a:lnTo>
                    <a:pt x="49041" y="100602"/>
                  </a:lnTo>
                  <a:cubicBezTo>
                    <a:pt x="41687" y="98693"/>
                    <a:pt x="34983" y="94898"/>
                    <a:pt x="29620" y="89607"/>
                  </a:cubicBezTo>
                  <a:lnTo>
                    <a:pt x="12891" y="95461"/>
                  </a:lnTo>
                  <a:lnTo>
                    <a:pt x="6172" y="84050"/>
                  </a:lnTo>
                  <a:lnTo>
                    <a:pt x="18662" y="70995"/>
                  </a:lnTo>
                  <a:cubicBezTo>
                    <a:pt x="16670" y="63795"/>
                    <a:pt x="16670" y="56204"/>
                    <a:pt x="18662" y="49004"/>
                  </a:cubicBezTo>
                  <a:lnTo>
                    <a:pt x="6172" y="35949"/>
                  </a:lnTo>
                  <a:lnTo>
                    <a:pt x="12891" y="24538"/>
                  </a:lnTo>
                  <a:lnTo>
                    <a:pt x="29620" y="30392"/>
                  </a:lnTo>
                  <a:lnTo>
                    <a:pt x="29620" y="30392"/>
                  </a:lnTo>
                  <a:cubicBezTo>
                    <a:pt x="34983" y="25101"/>
                    <a:pt x="41687" y="21306"/>
                    <a:pt x="49041" y="19397"/>
                  </a:cubicBezTo>
                  <a:lnTo>
                    <a:pt x="53077" y="1397"/>
                  </a:lnTo>
                  <a:lnTo>
                    <a:pt x="66922" y="1397"/>
                  </a:lnTo>
                  <a:lnTo>
                    <a:pt x="70958" y="19397"/>
                  </a:lnTo>
                  <a:lnTo>
                    <a:pt x="70958" y="19397"/>
                  </a:lnTo>
                  <a:cubicBezTo>
                    <a:pt x="78312" y="21306"/>
                    <a:pt x="85016" y="25101"/>
                    <a:pt x="90379" y="30392"/>
                  </a:cubicBezTo>
                  <a:close/>
                </a:path>
              </a:pathLst>
            </a:custGeom>
            <a:solidFill>
              <a:schemeClr val="accent1"/>
            </a:solidFill>
            <a:ln cap="flat" cmpd="thickThin" w="5500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txBox="1"/>
            <p:nvPr/>
          </p:nvSpPr>
          <p:spPr>
            <a:xfrm>
              <a:off x="2361677" y="2083139"/>
              <a:ext cx="981952" cy="975934"/>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Font typeface="Calibri"/>
                <a:buNone/>
              </a:pPr>
              <a:r>
                <a:rPr b="1" lang="en-US" sz="1900">
                  <a:solidFill>
                    <a:schemeClr val="lt1"/>
                  </a:solidFill>
                  <a:latin typeface="Calibri"/>
                  <a:ea typeface="Calibri"/>
                  <a:cs typeface="Calibri"/>
                  <a:sym typeface="Calibri"/>
                </a:rPr>
                <a:t>!!!</a:t>
              </a:r>
              <a:endParaRPr b="1"/>
            </a:p>
          </p:txBody>
        </p:sp>
        <p:sp>
          <p:nvSpPr>
            <p:cNvPr id="177" name="Shape 177"/>
            <p:cNvSpPr/>
            <p:nvPr/>
          </p:nvSpPr>
          <p:spPr>
            <a:xfrm rot="-900000">
              <a:off x="2971522" y="217757"/>
              <a:ext cx="1937815" cy="1937815"/>
            </a:xfrm>
            <a:custGeom>
              <a:pathLst>
                <a:path extrusionOk="0" h="120000" w="120000">
                  <a:moveTo>
                    <a:pt x="90301" y="30392"/>
                  </a:moveTo>
                  <a:lnTo>
                    <a:pt x="107159" y="24608"/>
                  </a:lnTo>
                  <a:lnTo>
                    <a:pt x="113850" y="36001"/>
                  </a:lnTo>
                  <a:lnTo>
                    <a:pt x="101232" y="49004"/>
                  </a:lnTo>
                  <a:lnTo>
                    <a:pt x="101232" y="49004"/>
                  </a:lnTo>
                  <a:cubicBezTo>
                    <a:pt x="103218" y="56204"/>
                    <a:pt x="103218" y="63795"/>
                    <a:pt x="101232" y="70995"/>
                  </a:cubicBezTo>
                  <a:lnTo>
                    <a:pt x="113850" y="83998"/>
                  </a:lnTo>
                  <a:lnTo>
                    <a:pt x="107159" y="95391"/>
                  </a:lnTo>
                  <a:lnTo>
                    <a:pt x="90301" y="89607"/>
                  </a:lnTo>
                  <a:cubicBezTo>
                    <a:pt x="84952" y="94898"/>
                    <a:pt x="78266" y="98693"/>
                    <a:pt x="70930" y="100602"/>
                  </a:cubicBezTo>
                  <a:lnTo>
                    <a:pt x="66868" y="118602"/>
                  </a:lnTo>
                  <a:lnTo>
                    <a:pt x="53131" y="118602"/>
                  </a:lnTo>
                  <a:lnTo>
                    <a:pt x="49069" y="100602"/>
                  </a:lnTo>
                  <a:lnTo>
                    <a:pt x="49069" y="100602"/>
                  </a:lnTo>
                  <a:cubicBezTo>
                    <a:pt x="41733" y="98693"/>
                    <a:pt x="35047" y="94898"/>
                    <a:pt x="29698" y="89607"/>
                  </a:cubicBezTo>
                  <a:lnTo>
                    <a:pt x="12840" y="95391"/>
                  </a:lnTo>
                  <a:lnTo>
                    <a:pt x="6149" y="83998"/>
                  </a:lnTo>
                  <a:lnTo>
                    <a:pt x="18767" y="70995"/>
                  </a:lnTo>
                  <a:lnTo>
                    <a:pt x="18767" y="70995"/>
                  </a:lnTo>
                  <a:cubicBezTo>
                    <a:pt x="16781" y="63795"/>
                    <a:pt x="16781" y="56204"/>
                    <a:pt x="18767" y="49004"/>
                  </a:cubicBezTo>
                  <a:lnTo>
                    <a:pt x="6149" y="36001"/>
                  </a:lnTo>
                  <a:lnTo>
                    <a:pt x="12840" y="24608"/>
                  </a:lnTo>
                  <a:lnTo>
                    <a:pt x="29698" y="30392"/>
                  </a:lnTo>
                  <a:lnTo>
                    <a:pt x="29698" y="30392"/>
                  </a:lnTo>
                  <a:cubicBezTo>
                    <a:pt x="35047" y="25101"/>
                    <a:pt x="41733" y="21306"/>
                    <a:pt x="49069" y="19397"/>
                  </a:cubicBezTo>
                  <a:lnTo>
                    <a:pt x="53131" y="1397"/>
                  </a:lnTo>
                  <a:lnTo>
                    <a:pt x="66868" y="1397"/>
                  </a:lnTo>
                  <a:lnTo>
                    <a:pt x="70930" y="19397"/>
                  </a:lnTo>
                  <a:cubicBezTo>
                    <a:pt x="78266" y="21306"/>
                    <a:pt x="84952" y="25101"/>
                    <a:pt x="90301" y="30392"/>
                  </a:cubicBezTo>
                  <a:close/>
                </a:path>
              </a:pathLst>
            </a:custGeom>
            <a:solidFill>
              <a:schemeClr val="accent1"/>
            </a:solidFill>
            <a:ln cap="flat" cmpd="thickThin" w="5500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txBox="1"/>
            <p:nvPr/>
          </p:nvSpPr>
          <p:spPr>
            <a:xfrm>
              <a:off x="3396541" y="642776"/>
              <a:ext cx="1087776" cy="1087776"/>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Font typeface="Calibri"/>
                <a:buNone/>
              </a:pPr>
              <a:r>
                <a:rPr b="1" lang="en-US" sz="1900">
                  <a:solidFill>
                    <a:schemeClr val="lt1"/>
                  </a:solidFill>
                  <a:latin typeface="Calibri"/>
                  <a:ea typeface="Calibri"/>
                  <a:cs typeface="Calibri"/>
                  <a:sym typeface="Calibri"/>
                </a:rPr>
                <a:t>Imbalance</a:t>
              </a:r>
              <a:endParaRPr b="1"/>
            </a:p>
          </p:txBody>
        </p:sp>
        <p:sp>
          <p:nvSpPr>
            <p:cNvPr id="179" name="Shape 179"/>
            <p:cNvSpPr/>
            <p:nvPr/>
          </p:nvSpPr>
          <p:spPr>
            <a:xfrm>
              <a:off x="3245201" y="1809888"/>
              <a:ext cx="3480883" cy="3480883"/>
            </a:xfrm>
            <a:custGeom>
              <a:pathLst>
                <a:path extrusionOk="0" h="120000" w="120000">
                  <a:moveTo>
                    <a:pt x="54209" y="4047"/>
                  </a:moveTo>
                  <a:lnTo>
                    <a:pt x="54209" y="4047"/>
                  </a:lnTo>
                  <a:cubicBezTo>
                    <a:pt x="77762" y="1625"/>
                    <a:pt x="100326" y="14120"/>
                    <a:pt x="110708" y="35335"/>
                  </a:cubicBezTo>
                  <a:cubicBezTo>
                    <a:pt x="121091" y="56549"/>
                    <a:pt x="117083" y="81969"/>
                    <a:pt x="100672" y="98985"/>
                  </a:cubicBezTo>
                  <a:lnTo>
                    <a:pt x="103104" y="101735"/>
                  </a:lnTo>
                  <a:lnTo>
                    <a:pt x="95479" y="100136"/>
                  </a:lnTo>
                  <a:lnTo>
                    <a:pt x="94594" y="92108"/>
                  </a:lnTo>
                  <a:lnTo>
                    <a:pt x="97025" y="94859"/>
                  </a:lnTo>
                  <a:lnTo>
                    <a:pt x="97025" y="94859"/>
                  </a:lnTo>
                  <a:cubicBezTo>
                    <a:pt x="111735" y="79499"/>
                    <a:pt x="115245" y="56682"/>
                    <a:pt x="105823" y="37672"/>
                  </a:cubicBezTo>
                  <a:cubicBezTo>
                    <a:pt x="96401" y="18661"/>
                    <a:pt x="76039" y="7477"/>
                    <a:pt x="54788" y="9639"/>
                  </a:cubicBezTo>
                  <a:close/>
                </a:path>
              </a:pathLst>
            </a:custGeom>
            <a:solidFill>
              <a:srgbClr val="FFDBA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1513506" y="1141393"/>
              <a:ext cx="2529079" cy="2529079"/>
            </a:xfrm>
            <a:custGeom>
              <a:pathLst>
                <a:path extrusionOk="0" h="120000" w="120000">
                  <a:moveTo>
                    <a:pt x="39662" y="9036"/>
                  </a:moveTo>
                  <a:lnTo>
                    <a:pt x="42514" y="16183"/>
                  </a:lnTo>
                  <a:lnTo>
                    <a:pt x="42514" y="16183"/>
                  </a:lnTo>
                  <a:cubicBezTo>
                    <a:pt x="22891" y="23819"/>
                    <a:pt x="10678" y="43277"/>
                    <a:pt x="12482" y="64028"/>
                  </a:cubicBezTo>
                  <a:lnTo>
                    <a:pt x="17265" y="62931"/>
                  </a:lnTo>
                  <a:lnTo>
                    <a:pt x="9937" y="71489"/>
                  </a:lnTo>
                  <a:lnTo>
                    <a:pt x="433" y="66794"/>
                  </a:lnTo>
                  <a:lnTo>
                    <a:pt x="5220" y="65695"/>
                  </a:lnTo>
                  <a:lnTo>
                    <a:pt x="5220" y="65695"/>
                  </a:lnTo>
                  <a:cubicBezTo>
                    <a:pt x="2657" y="41259"/>
                    <a:pt x="16731" y="18108"/>
                    <a:pt x="39662" y="9036"/>
                  </a:cubicBezTo>
                  <a:close/>
                </a:path>
              </a:pathLst>
            </a:custGeom>
            <a:solidFill>
              <a:srgbClr val="FFDBA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2523285" y="-209916"/>
              <a:ext cx="2726857" cy="2726857"/>
            </a:xfrm>
            <a:custGeom>
              <a:pathLst>
                <a:path extrusionOk="0" h="120000" w="120000">
                  <a:moveTo>
                    <a:pt x="4786" y="64924"/>
                  </a:moveTo>
                  <a:lnTo>
                    <a:pt x="4786" y="64924"/>
                  </a:lnTo>
                  <a:cubicBezTo>
                    <a:pt x="3358" y="49039"/>
                    <a:pt x="8896" y="33315"/>
                    <a:pt x="19974" y="21800"/>
                  </a:cubicBezTo>
                  <a:lnTo>
                    <a:pt x="16950" y="18220"/>
                  </a:lnTo>
                  <a:lnTo>
                    <a:pt x="26580" y="20444"/>
                  </a:lnTo>
                  <a:lnTo>
                    <a:pt x="27546" y="30762"/>
                  </a:lnTo>
                  <a:lnTo>
                    <a:pt x="24522" y="27183"/>
                  </a:lnTo>
                  <a:lnTo>
                    <a:pt x="24522" y="27183"/>
                  </a:lnTo>
                  <a:cubicBezTo>
                    <a:pt x="15064" y="37176"/>
                    <a:pt x="10367" y="50685"/>
                    <a:pt x="11611" y="64316"/>
                  </a:cubicBezTo>
                  <a:close/>
                </a:path>
              </a:pathLst>
            </a:custGeom>
            <a:solidFill>
              <a:srgbClr val="FFDBA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2" name="Shape 18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 type="body"/>
          </p:nvPr>
        </p:nvSpPr>
        <p:spPr>
          <a:xfrm>
            <a:off x="790074" y="1364924"/>
            <a:ext cx="8382000"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Font typeface="Calibri"/>
              <a:buNone/>
            </a:pPr>
            <a:r>
              <a:rPr b="0" i="0" lang="en-US" sz="3200" u="none" cap="none" strike="noStrike">
                <a:solidFill>
                  <a:schemeClr val="lt1"/>
                </a:solidFill>
                <a:latin typeface="Calibri"/>
                <a:ea typeface="Calibri"/>
                <a:cs typeface="Calibri"/>
                <a:sym typeface="Calibri"/>
              </a:rPr>
              <a:t>White</a:t>
            </a:r>
            <a:endParaRPr/>
          </a:p>
        </p:txBody>
      </p:sp>
      <p:sp>
        <p:nvSpPr>
          <p:cNvPr id="188" name="Shape 188"/>
          <p:cNvSpPr txBox="1"/>
          <p:nvPr/>
        </p:nvSpPr>
        <p:spPr>
          <a:xfrm>
            <a:off x="513459" y="1339951"/>
            <a:ext cx="8382000" cy="443198"/>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chemeClr val="lt1"/>
              </a:buClr>
              <a:buFont typeface="Calibri"/>
              <a:buNone/>
            </a:pPr>
            <a:r>
              <a:rPr lang="en-US" sz="3200">
                <a:solidFill>
                  <a:schemeClr val="lt1"/>
                </a:solidFill>
                <a:latin typeface="Calibri"/>
                <a:ea typeface="Calibri"/>
                <a:cs typeface="Calibri"/>
                <a:sym typeface="Calibri"/>
              </a:rPr>
              <a:t>Red</a:t>
            </a:r>
            <a:endParaRPr/>
          </a:p>
        </p:txBody>
      </p:sp>
      <p:sp>
        <p:nvSpPr>
          <p:cNvPr id="189" name="Shape 189"/>
          <p:cNvSpPr txBox="1"/>
          <p:nvPr>
            <p:ph type="title"/>
          </p:nvPr>
        </p:nvSpPr>
        <p:spPr>
          <a:xfrm>
            <a:off x="381000" y="230188"/>
            <a:ext cx="8382000" cy="6647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endParaRPr/>
          </a:p>
        </p:txBody>
      </p:sp>
      <p:pic>
        <p:nvPicPr>
          <p:cNvPr descr="alcohol, glass, wine icon" id="190" name="Shape 190"/>
          <p:cNvPicPr preferRelativeResize="0"/>
          <p:nvPr/>
        </p:nvPicPr>
        <p:blipFill rotWithShape="1">
          <a:blip r:embed="rId3">
            <a:alphaModFix/>
          </a:blip>
          <a:srcRect b="0" l="0" r="0" t="0"/>
          <a:stretch/>
        </p:blipFill>
        <p:spPr>
          <a:xfrm>
            <a:off x="0" y="990600"/>
            <a:ext cx="919384" cy="919384"/>
          </a:xfrm>
          <a:prstGeom prst="rect">
            <a:avLst/>
          </a:prstGeom>
          <a:noFill/>
          <a:ln>
            <a:noFill/>
          </a:ln>
        </p:spPr>
      </p:pic>
      <p:pic>
        <p:nvPicPr>
          <p:cNvPr descr="alcohol, glass, wine icon" id="191" name="Shape 191"/>
          <p:cNvPicPr preferRelativeResize="0"/>
          <p:nvPr/>
        </p:nvPicPr>
        <p:blipFill rotWithShape="1">
          <a:blip r:embed="rId4">
            <a:alphaModFix/>
          </a:blip>
          <a:srcRect b="0" l="0" r="0" t="0"/>
          <a:stretch/>
        </p:blipFill>
        <p:spPr>
          <a:xfrm>
            <a:off x="7543800" y="960631"/>
            <a:ext cx="924370" cy="949353"/>
          </a:xfrm>
          <a:prstGeom prst="rect">
            <a:avLst/>
          </a:prstGeom>
          <a:noFill/>
          <a:ln>
            <a:noFill/>
          </a:ln>
        </p:spPr>
      </p:pic>
      <p:sp>
        <p:nvSpPr>
          <p:cNvPr id="192" name="Shape 192"/>
          <p:cNvSpPr txBox="1"/>
          <p:nvPr/>
        </p:nvSpPr>
        <p:spPr>
          <a:xfrm>
            <a:off x="4038600" y="919948"/>
            <a:ext cx="924300" cy="44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After</a:t>
            </a:r>
            <a:endParaRPr b="1" sz="2400"/>
          </a:p>
        </p:txBody>
      </p:sp>
      <p:pic>
        <p:nvPicPr>
          <p:cNvPr descr="training_smoted_dist.PNG" id="193" name="Shape 193"/>
          <p:cNvPicPr preferRelativeResize="0"/>
          <p:nvPr/>
        </p:nvPicPr>
        <p:blipFill>
          <a:blip r:embed="rId5">
            <a:alphaModFix/>
          </a:blip>
          <a:stretch>
            <a:fillRect/>
          </a:stretch>
        </p:blipFill>
        <p:spPr>
          <a:xfrm>
            <a:off x="152400" y="2228125"/>
            <a:ext cx="4095599" cy="4423200"/>
          </a:xfrm>
          <a:prstGeom prst="rect">
            <a:avLst/>
          </a:prstGeom>
          <a:noFill/>
          <a:ln>
            <a:noFill/>
          </a:ln>
        </p:spPr>
      </p:pic>
      <p:sp>
        <p:nvSpPr>
          <p:cNvPr id="194" name="Shape 194"/>
          <p:cNvSpPr/>
          <p:nvPr/>
        </p:nvSpPr>
        <p:spPr>
          <a:xfrm>
            <a:off x="1764000" y="2376000"/>
            <a:ext cx="1116000" cy="216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txBox="1"/>
          <p:nvPr/>
        </p:nvSpPr>
        <p:spPr>
          <a:xfrm>
            <a:off x="871500" y="2299350"/>
            <a:ext cx="2901000" cy="36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White Wine Training Distribution</a:t>
            </a:r>
            <a:endParaRPr/>
          </a:p>
        </p:txBody>
      </p:sp>
      <p:sp>
        <p:nvSpPr>
          <p:cNvPr id="196" name="Shape 196"/>
          <p:cNvSpPr/>
          <p:nvPr/>
        </p:nvSpPr>
        <p:spPr>
          <a:xfrm>
            <a:off x="1152000" y="3024000"/>
            <a:ext cx="2412000" cy="216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txBox="1"/>
          <p:nvPr/>
        </p:nvSpPr>
        <p:spPr>
          <a:xfrm>
            <a:off x="871500" y="2947350"/>
            <a:ext cx="818700" cy="36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2389</a:t>
            </a:r>
            <a:endParaRPr/>
          </a:p>
        </p:txBody>
      </p:sp>
      <p:sp>
        <p:nvSpPr>
          <p:cNvPr id="198" name="Shape 198"/>
          <p:cNvSpPr txBox="1"/>
          <p:nvPr/>
        </p:nvSpPr>
        <p:spPr>
          <a:xfrm>
            <a:off x="2745300" y="2947350"/>
            <a:ext cx="818700" cy="36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2360</a:t>
            </a:r>
            <a:endParaRPr/>
          </a:p>
        </p:txBody>
      </p:sp>
      <p:pic>
        <p:nvPicPr>
          <p:cNvPr descr="smote_distribution.PNG" id="199" name="Shape 199"/>
          <p:cNvPicPr preferRelativeResize="0"/>
          <p:nvPr/>
        </p:nvPicPr>
        <p:blipFill>
          <a:blip r:embed="rId6">
            <a:alphaModFix/>
          </a:blip>
          <a:stretch>
            <a:fillRect/>
          </a:stretch>
        </p:blipFill>
        <p:spPr>
          <a:xfrm>
            <a:off x="4408350" y="2228125"/>
            <a:ext cx="4591198" cy="4423200"/>
          </a:xfrm>
          <a:prstGeom prst="rect">
            <a:avLst/>
          </a:prstGeom>
          <a:noFill/>
          <a:ln>
            <a:noFill/>
          </a:ln>
        </p:spPr>
      </p:pic>
      <p:sp>
        <p:nvSpPr>
          <p:cNvPr id="200" name="Shape 200"/>
          <p:cNvSpPr txBox="1"/>
          <p:nvPr/>
        </p:nvSpPr>
        <p:spPr>
          <a:xfrm>
            <a:off x="5343900" y="2278075"/>
            <a:ext cx="2901000" cy="369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Red </a:t>
            </a:r>
            <a:r>
              <a:rPr lang="en-US"/>
              <a:t> Wine Training Distribution</a:t>
            </a:r>
            <a:endParaRPr/>
          </a:p>
        </p:txBody>
      </p:sp>
      <p:sp>
        <p:nvSpPr>
          <p:cNvPr id="201" name="Shape 201"/>
          <p:cNvSpPr/>
          <p:nvPr/>
        </p:nvSpPr>
        <p:spPr>
          <a:xfrm>
            <a:off x="5343900" y="2915875"/>
            <a:ext cx="2720100" cy="216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txBox="1"/>
          <p:nvPr/>
        </p:nvSpPr>
        <p:spPr>
          <a:xfrm>
            <a:off x="5343888" y="2947350"/>
            <a:ext cx="658200" cy="36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875</a:t>
            </a:r>
            <a:endParaRPr/>
          </a:p>
        </p:txBody>
      </p:sp>
      <p:sp>
        <p:nvSpPr>
          <p:cNvPr id="203" name="Shape 203"/>
          <p:cNvSpPr txBox="1"/>
          <p:nvPr/>
        </p:nvSpPr>
        <p:spPr>
          <a:xfrm>
            <a:off x="7676875" y="2947350"/>
            <a:ext cx="658200" cy="36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875</a:t>
            </a:r>
            <a:endParaRPr/>
          </a:p>
        </p:txBody>
      </p:sp>
      <p:sp>
        <p:nvSpPr>
          <p:cNvPr id="204" name="Shape 204"/>
          <p:cNvSpPr txBox="1"/>
          <p:nvPr/>
        </p:nvSpPr>
        <p:spPr>
          <a:xfrm>
            <a:off x="2880000" y="6282025"/>
            <a:ext cx="710700" cy="369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Good</a:t>
            </a:r>
            <a:endParaRPr/>
          </a:p>
        </p:txBody>
      </p:sp>
      <p:sp>
        <p:nvSpPr>
          <p:cNvPr id="205" name="Shape 205"/>
          <p:cNvSpPr txBox="1"/>
          <p:nvPr/>
        </p:nvSpPr>
        <p:spPr>
          <a:xfrm>
            <a:off x="678606" y="6282025"/>
            <a:ext cx="1204500" cy="369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Not Good</a:t>
            </a:r>
            <a:endParaRPr/>
          </a:p>
        </p:txBody>
      </p:sp>
      <p:sp>
        <p:nvSpPr>
          <p:cNvPr id="206" name="Shape 206"/>
          <p:cNvSpPr txBox="1"/>
          <p:nvPr/>
        </p:nvSpPr>
        <p:spPr>
          <a:xfrm>
            <a:off x="5151006" y="6282025"/>
            <a:ext cx="1204500" cy="369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Not Good</a:t>
            </a:r>
            <a:endParaRPr/>
          </a:p>
        </p:txBody>
      </p:sp>
      <p:sp>
        <p:nvSpPr>
          <p:cNvPr id="207" name="Shape 207"/>
          <p:cNvSpPr txBox="1"/>
          <p:nvPr/>
        </p:nvSpPr>
        <p:spPr>
          <a:xfrm>
            <a:off x="7676875" y="6282025"/>
            <a:ext cx="710700" cy="369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Good</a:t>
            </a:r>
            <a:endParaRPr/>
          </a:p>
        </p:txBody>
      </p:sp>
      <p:sp>
        <p:nvSpPr>
          <p:cNvPr id="208" name="Shape 20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xtured template_Wine Segoe_TP10286784">
  <a:themeElements>
    <a:clrScheme name="Red Template Template">
      <a:dk1>
        <a:srgbClr val="000000"/>
      </a:dk1>
      <a:lt1>
        <a:srgbClr val="FFFFFF"/>
      </a:lt1>
      <a:dk2>
        <a:srgbClr val="9C2828"/>
      </a:dk2>
      <a:lt2>
        <a:srgbClr val="FFFF99"/>
      </a:lt2>
      <a:accent1>
        <a:srgbClr val="FFC000"/>
      </a:accent1>
      <a:accent2>
        <a:srgbClr val="0D84CD"/>
      </a:accent2>
      <a:accent3>
        <a:srgbClr val="AD5778"/>
      </a:accent3>
      <a:accent4>
        <a:srgbClr val="919E7A"/>
      </a:accent4>
      <a:accent5>
        <a:srgbClr val="DA804E"/>
      </a:accent5>
      <a:accent6>
        <a:srgbClr val="7D3DA1"/>
      </a:accent6>
      <a:hlink>
        <a:srgbClr val="F0ED7B"/>
      </a:hlink>
      <a:folHlink>
        <a:srgbClr val="F3EB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