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embeddedFontLst>
    <p:embeddedFont>
      <p:font typeface="Calibri" panose="020F0502020204030204" pitchFamily="34" charset="0"/>
      <p:regular r:id="rId42"/>
      <p:bold r:id="rId43"/>
      <p:italic r:id="rId44"/>
      <p:boldItalic r:id="rId45"/>
    </p:embeddedFont>
    <p:embeddedFont>
      <p:font typeface="Lato" panose="020B0604020202020204" charset="0"/>
      <p:regular r:id="rId46"/>
      <p:bold r:id="rId47"/>
      <p:italic r:id="rId48"/>
      <p:boldItalic r:id="rId49"/>
    </p:embeddedFont>
    <p:embeddedFont>
      <p:font typeface="Raleway" panose="020B0604020202020204" charset="0"/>
      <p:regular r:id="rId50"/>
      <p:bold r:id="rId51"/>
      <p:italic r:id="rId52"/>
      <p:boldItalic r:id="rId53"/>
    </p:embeddedFont>
    <p:embeddedFont>
      <p:font typeface="Roboto"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4C08AE1-17F4-4507-872A-0C8B8154ED63}">
  <a:tblStyle styleId="{34C08AE1-17F4-4507-872A-0C8B8154ED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5919E26-5120-46CC-9F96-D70A3CD1CE93}" styleName="Table_1">
    <a:wholeTbl>
      <a:tcTxStyle>
        <a:font>
          <a:latin typeface="Arial"/>
          <a:ea typeface="Arial"/>
          <a:cs typeface="Arial"/>
        </a:font>
        <a:srgbClr val="000000"/>
      </a:tcTxStyle>
      <a:tcStyle>
        <a:tcBdr>
          <a:left>
            <a:ln w="6350" cap="flat" cmpd="sng">
              <a:solidFill>
                <a:srgbClr val="000000"/>
              </a:solidFill>
              <a:prstDash val="solid"/>
              <a:round/>
              <a:headEnd type="none" w="sm" len="sm"/>
              <a:tailEnd type="none" w="sm" len="sm"/>
            </a:ln>
          </a:left>
          <a:right>
            <a:ln w="6350" cap="flat" cmpd="sng">
              <a:solidFill>
                <a:srgbClr val="000000"/>
              </a:solidFill>
              <a:prstDash val="solid"/>
              <a:round/>
              <a:headEnd type="none" w="sm" len="sm"/>
              <a:tailEnd type="none" w="sm" len="sm"/>
            </a:ln>
          </a:right>
          <a:top>
            <a:ln w="6350" cap="flat" cmpd="sng">
              <a:solidFill>
                <a:srgbClr val="000000"/>
              </a:solidFill>
              <a:prstDash val="solid"/>
              <a:round/>
              <a:headEnd type="none" w="sm" len="sm"/>
              <a:tailEnd type="none" w="sm" len="sm"/>
            </a:ln>
          </a:top>
          <a:bottom>
            <a:ln w="6350" cap="flat" cmpd="sng">
              <a:solidFill>
                <a:srgbClr val="000000"/>
              </a:solidFill>
              <a:prstDash val="solid"/>
              <a:round/>
              <a:headEnd type="none" w="sm" len="sm"/>
              <a:tailEnd type="none" w="sm" len="sm"/>
            </a:ln>
          </a:bottom>
          <a:insideH>
            <a:ln w="6350" cap="flat" cmpd="sng">
              <a:solidFill>
                <a:srgbClr val="000000"/>
              </a:solidFill>
              <a:prstDash val="solid"/>
              <a:round/>
              <a:headEnd type="none" w="sm" len="sm"/>
              <a:tailEnd type="none" w="sm" len="sm"/>
            </a:ln>
          </a:insideH>
          <a:insideV>
            <a:ln w="635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00" y="-5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Specificly that there was 0 contact from rodney and we have no idea why, hence he is not part of this presentation to ensure we do not get marked down for lack of participation.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836d446f9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8836d446f9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8836d446f9_1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8836d446f9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87e6d50ac_2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87e6d50ac_2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9962cbbbd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9962cbbbd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try to find if there is any relationship between the demographics of the suburbs such as population and age and the popularity of the animals’ breeds and colours.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87e6d50ac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87e6d50ac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map shows the distribution of the population of each suburb in 2019. Data is retrieved from </a:t>
            </a:r>
            <a:r>
              <a:rPr lang="en" sz="1200">
                <a:solidFill>
                  <a:srgbClr val="333333"/>
                </a:solidFill>
                <a:highlight>
                  <a:srgbClr val="FFFFFF"/>
                </a:highlight>
                <a:latin typeface="Roboto"/>
                <a:ea typeface="Roboto"/>
                <a:cs typeface="Roboto"/>
                <a:sym typeface="Roboto"/>
              </a:rPr>
              <a:t>Australian Bureau of Statistics.</a:t>
            </a:r>
            <a:endParaRPr sz="1200">
              <a:solidFill>
                <a:srgbClr val="333333"/>
              </a:solidFill>
              <a:highlight>
                <a:srgbClr val="FFFFFF"/>
              </a:highlight>
              <a:latin typeface="Roboto"/>
              <a:ea typeface="Roboto"/>
              <a:cs typeface="Roboto"/>
              <a:sym typeface="Roboto"/>
            </a:endParaRPr>
          </a:p>
          <a:p>
            <a:pPr marL="0" lvl="0" indent="0" algn="l" rtl="0">
              <a:spcBef>
                <a:spcPts val="0"/>
              </a:spcBef>
              <a:spcAft>
                <a:spcPts val="0"/>
              </a:spcAft>
              <a:buNone/>
            </a:pPr>
            <a:r>
              <a:rPr lang="en" sz="1200">
                <a:solidFill>
                  <a:srgbClr val="333333"/>
                </a:solidFill>
                <a:highlight>
                  <a:srgbClr val="FFFFFF"/>
                </a:highlight>
                <a:latin typeface="Roboto"/>
                <a:ea typeface="Roboto"/>
                <a:cs typeface="Roboto"/>
                <a:sym typeface="Roboto"/>
              </a:rPr>
              <a:t>Population among each suburb varies quite a lot. As you can see in the map, the darker colours represent densely populated regions while lighter colors show sparsely populated ones. </a:t>
            </a:r>
            <a:endParaRPr sz="1200">
              <a:solidFill>
                <a:srgbClr val="333333"/>
              </a:solidFill>
              <a:highlight>
                <a:srgbClr val="FFFFFF"/>
              </a:highlight>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87e6d50ac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87e6d50ac_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population is consistent with the number of animals in that less populated suburbs own fewer pets.</a:t>
            </a:r>
            <a:endParaRPr/>
          </a:p>
          <a:p>
            <a:pPr marL="0" lvl="0" indent="0" algn="l" rtl="0">
              <a:spcBef>
                <a:spcPts val="0"/>
              </a:spcBef>
              <a:spcAft>
                <a:spcPts val="0"/>
              </a:spcAft>
              <a:buNone/>
            </a:pPr>
            <a:r>
              <a:rPr lang="en"/>
              <a:t>For instance, Bangholme is one of the least populated suburb and it owns the least number of pets.</a:t>
            </a:r>
            <a:endParaRPr/>
          </a:p>
          <a:p>
            <a:pPr marL="0" lvl="0" indent="0" algn="l" rtl="0">
              <a:spcBef>
                <a:spcPts val="0"/>
              </a:spcBef>
              <a:spcAft>
                <a:spcPts val="0"/>
              </a:spcAft>
              <a:buNone/>
            </a:pPr>
            <a:r>
              <a:rPr lang="en"/>
              <a:t>However, this table shows that the pet-per-person measure is higher for smaller suburbs.</a:t>
            </a:r>
            <a:endParaRPr/>
          </a:p>
          <a:p>
            <a:pPr marL="0" lvl="0" indent="0" algn="l" rtl="0">
              <a:spcBef>
                <a:spcPts val="0"/>
              </a:spcBef>
              <a:spcAft>
                <a:spcPts val="0"/>
              </a:spcAft>
              <a:buNone/>
            </a:pPr>
            <a:r>
              <a:rPr lang="en"/>
              <a:t>This could be because each household in sparsely populated neighbourhoods is likely to own more pets compared to those in densely populated ones.</a:t>
            </a:r>
            <a:endParaRPr/>
          </a:p>
          <a:p>
            <a:pPr marL="0" lvl="0" indent="0" algn="l" rtl="0">
              <a:spcBef>
                <a:spcPts val="0"/>
              </a:spcBef>
              <a:spcAft>
                <a:spcPts val="0"/>
              </a:spcAft>
              <a:buNone/>
            </a:pPr>
            <a:r>
              <a:rPr lang="en"/>
              <a:t>But we cannot conclude anything for sure as we cannot access some information needed to prove or disprove this assumption, such as the number of households owning pets.</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87e6d50ac_2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887e6d50ac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appears that suburbs represented by the age group 20-39 years are more likely to own Maltese cross and Jack russell for dogs, and Domestic and Domestic Short-Haired for cats.</a:t>
            </a:r>
            <a:endParaRPr/>
          </a:p>
          <a:p>
            <a:pPr marL="0" lvl="0" indent="0" algn="l" rtl="0">
              <a:spcBef>
                <a:spcPts val="0"/>
              </a:spcBef>
              <a:spcAft>
                <a:spcPts val="0"/>
              </a:spcAft>
              <a:buNone/>
            </a:pPr>
            <a:r>
              <a:rPr lang="en"/>
              <a:t>This suggests that there is a relationship between the age groups and the preferred breeds of animals.</a:t>
            </a:r>
            <a:endParaRPr/>
          </a:p>
          <a:p>
            <a:pPr marL="0" lvl="0" indent="0" algn="l" rtl="0">
              <a:spcBef>
                <a:spcPts val="0"/>
              </a:spcBef>
              <a:spcAft>
                <a:spcPts val="0"/>
              </a:spcAft>
              <a:buNone/>
            </a:pPr>
            <a:r>
              <a:rPr lang="en"/>
              <a:t>However, this could also be a coincidence as there is little or no supporting evidence to confirm this observation as we are limited by these datasets.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836d446f9_1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836d446f9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bar chart shows the frequencies of the 10 most popular dog breeds for each suburb.</a:t>
            </a:r>
            <a:endParaRPr/>
          </a:p>
          <a:p>
            <a:pPr marL="0" lvl="0" indent="0" algn="l" rtl="0">
              <a:spcBef>
                <a:spcPts val="0"/>
              </a:spcBef>
              <a:spcAft>
                <a:spcPts val="0"/>
              </a:spcAft>
              <a:buNone/>
            </a:pPr>
            <a:r>
              <a:rPr lang="en"/>
              <a:t>Again, suburbs with the same dominant age groups, as shown in the previous table, have similar trends in terms of the popularity of the dog breeds, with MALTX being the most popular one.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836d446f9_1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836d446f9_1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Suburbs with the same dominant age groups also seem to have similar trends in terms of the popularity of the cat breeds.</a:t>
            </a:r>
            <a:endParaRPr/>
          </a:p>
          <a:p>
            <a:pPr marL="0" lvl="0" indent="0" algn="l" rtl="0">
              <a:spcBef>
                <a:spcPts val="0"/>
              </a:spcBef>
              <a:spcAft>
                <a:spcPts val="0"/>
              </a:spcAft>
              <a:buNone/>
            </a:pPr>
            <a:r>
              <a:rPr lang="en"/>
              <a:t>Those whose dominant age group is 20-39 years are likely to have DOMSH being the most popular breed, followed by DOM.</a:t>
            </a:r>
            <a:endParaRPr/>
          </a:p>
          <a:p>
            <a:pPr marL="0" lvl="0" indent="0" algn="l" rtl="0">
              <a:spcBef>
                <a:spcPts val="0"/>
              </a:spcBef>
              <a:spcAft>
                <a:spcPts val="0"/>
              </a:spcAft>
              <a:buNone/>
            </a:pPr>
            <a:r>
              <a:rPr lang="en"/>
              <a:t>However, these trends could be just a coincidence. </a:t>
            </a:r>
            <a:endParaRPr/>
          </a:p>
          <a:p>
            <a:pPr marL="0" lvl="0" indent="0" algn="l" rtl="0">
              <a:spcBef>
                <a:spcPts val="0"/>
              </a:spcBef>
              <a:spcAft>
                <a:spcPts val="0"/>
              </a:spcAft>
              <a:buNone/>
            </a:pPr>
            <a:r>
              <a:rPr lang="en"/>
              <a:t>There is no certainty in the correlation between the popularity of breeds and the dominant age groups of the suburbs.</a:t>
            </a: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887e6d50ac_2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887e6d50ac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Black and white seem to be the two most popular colours.</a:t>
            </a:r>
            <a:endParaRPr/>
          </a:p>
          <a:p>
            <a:pPr marL="0" lvl="0" indent="0" algn="l" rtl="0">
              <a:spcBef>
                <a:spcPts val="0"/>
              </a:spcBef>
              <a:spcAft>
                <a:spcPts val="0"/>
              </a:spcAft>
              <a:buNone/>
            </a:pPr>
            <a:r>
              <a:rPr lang="en"/>
              <a:t>Suburbs whose dominant age group is 20-39 years prefer tri-coloured or black and white cats, with an exception of Springvale South.</a:t>
            </a:r>
            <a:endParaRPr/>
          </a:p>
          <a:p>
            <a:pPr marL="0" lvl="0" indent="0" algn="l" rtl="0">
              <a:spcBef>
                <a:spcPts val="0"/>
              </a:spcBef>
              <a:spcAft>
                <a:spcPts val="0"/>
              </a:spcAft>
              <a:buNone/>
            </a:pPr>
            <a:r>
              <a:rPr lang="en"/>
              <a:t>Those suburbs also seem to prefer tri-coloured dogs. </a:t>
            </a:r>
            <a:endParaRPr/>
          </a:p>
          <a:p>
            <a:pPr marL="0" lvl="0" indent="0" algn="l" rtl="0">
              <a:spcBef>
                <a:spcPts val="0"/>
              </a:spcBef>
              <a:spcAft>
                <a:spcPts val="0"/>
              </a:spcAft>
              <a:buNone/>
            </a:pPr>
            <a:r>
              <a:rPr lang="en"/>
              <a:t>However, there is no clear trend in terms of the relationship between age groups and colours observed.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87af1cd4ec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87af1cd4e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8836d446f9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8836d446f9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Again, there is no clear trend among the suburbs in terms of the popularity of the dogs’ colours.</a:t>
            </a:r>
            <a:endParaRPr/>
          </a:p>
          <a:p>
            <a:pPr marL="0" lvl="0" indent="0" algn="l" rtl="0">
              <a:spcBef>
                <a:spcPts val="0"/>
              </a:spcBef>
              <a:spcAft>
                <a:spcPts val="0"/>
              </a:spcAft>
              <a:buNone/>
            </a:pPr>
            <a:r>
              <a:rPr lang="en"/>
              <a:t>There is a variety of colours differing for each suburb.</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836d446f9_1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836d446f9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also no clear trend among the suburbs in terms of the popularity of the cats’ colours.</a:t>
            </a: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836d446f9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836d446f9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Overall, most of the animals have been desexed.</a:t>
            </a:r>
            <a:endParaRPr/>
          </a:p>
          <a:p>
            <a:pPr marL="0" lvl="0" indent="0" algn="l" rtl="0">
              <a:spcBef>
                <a:spcPts val="0"/>
              </a:spcBef>
              <a:spcAft>
                <a:spcPts val="0"/>
              </a:spcAft>
              <a:buNone/>
            </a:pPr>
            <a:r>
              <a:rPr lang="en"/>
              <a:t>The number of desxed animals is significantly larger than the non-desexed ones, thus creating an imbalanced dataset which is later used for classification.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836d446f9_1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8836d446f9_1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87e6d50ac_2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887e6d50ac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think about it, every individual observations of categorical and numerical data points describe one observation. The chances that two observations are exactly identical is slim. Hence, different categorical values and numerical values could be combined to create a unique merged categorical variable which contains all the different individual choices. Having this new “other” category allows new unknown factors to exist in prediction. When making new predictions any factor value that is not seen before by the classifier is converted to “other” category.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87e6d50ac_2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87e6d50ac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Imbalance with 3 times more yes than no. same distribution is maintained among both train and test set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87e6d50ac_2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87e6d50ac_2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Chi-Square test in R is a statistical method which used to determine if two categorical variables have a significant correlation between them. The correlation between each of the predictors and the response variable is taken into account.</a:t>
            </a:r>
            <a:endParaRPr/>
          </a:p>
          <a:p>
            <a:pPr marL="0" lvl="0" indent="0" algn="l" rtl="0">
              <a:spcBef>
                <a:spcPts val="0"/>
              </a:spcBef>
              <a:spcAft>
                <a:spcPts val="0"/>
              </a:spcAft>
              <a:buNone/>
            </a:pPr>
            <a:r>
              <a:rPr lang="en"/>
              <a:t>Like all statistical tests, we assume this test as a null hypothesis and an alternate hypothesis.</a:t>
            </a:r>
            <a:endParaRPr/>
          </a:p>
          <a:p>
            <a:pPr marL="0" lvl="0" indent="0" algn="l" rtl="0">
              <a:spcBef>
                <a:spcPts val="0"/>
              </a:spcBef>
              <a:spcAft>
                <a:spcPts val="0"/>
              </a:spcAft>
              <a:buNone/>
            </a:pPr>
            <a:r>
              <a:rPr lang="en"/>
              <a:t>We reject the null hypothesis if the p-value that comes out in the result is less than a predetermined significance level.</a:t>
            </a:r>
            <a:endParaRPr/>
          </a:p>
          <a:p>
            <a:pPr marL="0" lvl="0" indent="0" algn="l" rtl="0">
              <a:spcBef>
                <a:spcPts val="0"/>
              </a:spcBef>
              <a:spcAft>
                <a:spcPts val="0"/>
              </a:spcAft>
              <a:buNone/>
            </a:pPr>
            <a:r>
              <a:rPr lang="en"/>
              <a:t>Based on the Chi-squared test output in this case, three variables that have higher p-values include: …</a:t>
            </a:r>
            <a:endParaRPr/>
          </a:p>
          <a:p>
            <a:pPr marL="0" lvl="0" indent="0" algn="l" rtl="0">
              <a:spcBef>
                <a:spcPts val="0"/>
              </a:spcBef>
              <a:spcAft>
                <a:spcPts val="0"/>
              </a:spcAft>
              <a:buNone/>
            </a:pPr>
            <a:r>
              <a:rPr lang="en"/>
              <a:t>These variables will be used as the predictors for the classification models.</a:t>
            </a:r>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8836d446f9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8836d446f9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present two models selected for our classification task.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8836d446f9_1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8836d446f9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836d446f9_1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8836d446f9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8807e85b5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8807e85b5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8836d446f9_1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8836d446f9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for the first experiment, we train a vanilla svm with all default parameters. However, due to the imbalance in the training set the model was highly biased to the mojority class of Y. As you can see, the model just predicts all values as yes and sice there is high proportion of yes values in the dataset it still scores a good accuracy result.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89962cbbbd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89962cbbbd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tackle this imbalance problem, we repeat the experiment with class weights applied to it. Class weights modifies loss …. . Since the ratio of data is 3 nos to 1 yes, we apply 3 , 1 to begin with and then through trial and error we find the optimal weights </a:t>
            </a: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89962cbbbd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89962cbbbd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836d446f9_1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8836d446f9_1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8836d446f9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8836d446f9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836d446f9_1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8836d446f9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black line represents the ROC curve for the Logistic regression model while the red line represents the SVM model.</a:t>
            </a:r>
            <a:endParaRPr/>
          </a:p>
          <a:p>
            <a:pPr marL="0" lvl="0" indent="0" algn="l" rtl="0">
              <a:spcBef>
                <a:spcPts val="0"/>
              </a:spcBef>
              <a:spcAft>
                <a:spcPts val="0"/>
              </a:spcAft>
              <a:buNone/>
            </a:pPr>
            <a:r>
              <a:rPr lang="en"/>
              <a:t>The ROC curve for Logistic regression is  further from the diagonal and closer to the optimal point on the top-left corner compared to the SVM.</a:t>
            </a:r>
            <a:endParaRPr/>
          </a:p>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9962cbbbd_1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89962cbbbd_1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89962cbbbd_1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89962cbbbd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conclude, we studied the dataset that contains cats and dogs over three years old in Victoria. </a:t>
            </a:r>
            <a:endParaRPr/>
          </a:p>
          <a:p>
            <a:pPr marL="0" lvl="0" indent="0" algn="l" rtl="0">
              <a:spcBef>
                <a:spcPts val="0"/>
              </a:spcBef>
              <a:spcAft>
                <a:spcPts val="0"/>
              </a:spcAft>
              <a:buNone/>
            </a:pPr>
            <a:r>
              <a:rPr lang="en"/>
              <a:t>The dataset contained very high level of factors and we dealt with it by merging all cross breeds into one category and mergin low frequent factors to “other” category </a:t>
            </a:r>
            <a:endParaRPr/>
          </a:p>
          <a:p>
            <a:pPr marL="0" lvl="0" indent="0" algn="l" rtl="0">
              <a:spcBef>
                <a:spcPts val="0"/>
              </a:spcBef>
              <a:spcAft>
                <a:spcPts val="0"/>
              </a:spcAft>
              <a:buNone/>
            </a:pPr>
            <a:r>
              <a:rPr lang="en"/>
              <a:t>We then explored the demographic of the suburbs and found that average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87e6d50ac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887e6d50ac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836d446f9_1_2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8836d446f9_1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8807e85b5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8807e85b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two datasets for registered dogs and cats.</a:t>
            </a:r>
            <a:endParaRPr/>
          </a:p>
          <a:p>
            <a:pPr marL="0" lvl="0" indent="0" algn="l" rtl="0">
              <a:spcBef>
                <a:spcPts val="0"/>
              </a:spcBef>
              <a:spcAft>
                <a:spcPts val="0"/>
              </a:spcAft>
              <a:buNone/>
            </a:pPr>
            <a:r>
              <a:rPr lang="en"/>
              <a:t>The datasets were created in 2016 and updated in 2019</a:t>
            </a:r>
            <a:endParaRPr/>
          </a:p>
          <a:p>
            <a:pPr marL="0" lvl="0" indent="0" algn="l" rtl="0">
              <a:spcBef>
                <a:spcPts val="0"/>
              </a:spcBef>
              <a:spcAft>
                <a:spcPts val="0"/>
              </a:spcAft>
              <a:buNone/>
            </a:pPr>
            <a:r>
              <a:rPr lang="en" b="1"/>
              <a:t>Date born removed from original dataset and after discussing with tutor we were asked to ignore it therefore we could not study any date related questions</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87e6d50ac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87e6d50ac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8807e85b5c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8807e85b5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89962cbbb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89962cbbb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 study and understand the datasets better we use different visualization techniques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807e85b5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8807e85b5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figure shows the distribution of the registered cats and dogs by suburbs.</a:t>
            </a:r>
            <a:endParaRPr/>
          </a:p>
          <a:p>
            <a:pPr marL="0" lvl="0" indent="0" algn="l" rtl="0">
              <a:spcBef>
                <a:spcPts val="0"/>
              </a:spcBef>
              <a:spcAft>
                <a:spcPts val="0"/>
              </a:spcAft>
              <a:buNone/>
            </a:pPr>
            <a:r>
              <a:rPr lang="en"/>
              <a:t>Overall, dogs are significantly more popular than cats. </a:t>
            </a:r>
            <a:endParaRPr/>
          </a:p>
          <a:p>
            <a:pPr marL="0" lvl="0" indent="0" algn="l" rtl="0">
              <a:spcBef>
                <a:spcPts val="0"/>
              </a:spcBef>
              <a:spcAft>
                <a:spcPts val="0"/>
              </a:spcAft>
              <a:buNone/>
            </a:pPr>
            <a:r>
              <a:rPr lang="en"/>
              <a:t>The number of cats are more consistent across the suburbs than dogs. Suburbs with more dogs are more likely to have more cats.</a:t>
            </a:r>
            <a:endParaRPr/>
          </a:p>
          <a:p>
            <a:pPr marL="0" lvl="0" indent="0" algn="l" rtl="0">
              <a:spcBef>
                <a:spcPts val="0"/>
              </a:spcBef>
              <a:spcAft>
                <a:spcPts val="0"/>
              </a:spcAft>
              <a:buNone/>
            </a:pPr>
            <a:r>
              <a:rPr lang="en"/>
              <a:t>The total number of animals also fluctuates across the suburbs.</a:t>
            </a:r>
            <a:endParaRPr/>
          </a:p>
          <a:p>
            <a:pPr marL="0" lvl="0" indent="0" algn="l" rtl="0">
              <a:spcBef>
                <a:spcPts val="0"/>
              </a:spcBef>
              <a:spcAft>
                <a:spcPts val="0"/>
              </a:spcAft>
              <a:buNone/>
            </a:pPr>
            <a:r>
              <a:rPr lang="en"/>
              <a:t>Bangholme, Dandenong South and Lyndhurst have notably fewer number of animals compared to the other suburbs.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8836d446f9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8836d446f9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a large number of levels for this categorical variable.</a:t>
            </a:r>
            <a:endParaRPr/>
          </a:p>
          <a:p>
            <a:pPr marL="0" lvl="0" indent="0" algn="l" rtl="0">
              <a:spcBef>
                <a:spcPts val="0"/>
              </a:spcBef>
              <a:spcAft>
                <a:spcPts val="0"/>
              </a:spcAft>
              <a:buNone/>
            </a:pPr>
            <a:r>
              <a:rPr lang="en"/>
              <a:t>The number of samples for the levels are not consistent with one level being significantly more popular than the other.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app.remplan.com.au/greaterdandenong/community/population/age?state=EyaoIQ!G9adTRv6wIZRPD5fzB75rS7IOFqF86xIJHOPmHxtg7udtQFpEwUyYV"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hyperlink" Target="https://www.analyticsvidhya.com/blog/2015/11/easy-methods-deal-categorical-variables-predictive-modeling/"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625" y="1109825"/>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Group 17 </a:t>
            </a:r>
            <a:endParaRPr dirty="0"/>
          </a:p>
          <a:p>
            <a:pPr marL="0" lvl="0" indent="0" algn="l" rtl="0">
              <a:spcBef>
                <a:spcPts val="0"/>
              </a:spcBef>
              <a:spcAft>
                <a:spcPts val="0"/>
              </a:spcAft>
              <a:buNone/>
            </a:pPr>
            <a:r>
              <a:rPr lang="en" sz="3900" dirty="0"/>
              <a:t>Pet Registration and Trend Prediction Task</a:t>
            </a:r>
            <a:endParaRPr sz="3900"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87" name="Google Shape;87;p13"/>
          <p:cNvSpPr txBox="1">
            <a:spLocks noGrp="1"/>
          </p:cNvSpPr>
          <p:nvPr>
            <p:ph type="subTitle" idx="1"/>
          </p:nvPr>
        </p:nvSpPr>
        <p:spPr>
          <a:xfrm>
            <a:off x="729625" y="3172900"/>
            <a:ext cx="7688100" cy="153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rial"/>
                <a:ea typeface="Arial"/>
                <a:cs typeface="Arial"/>
                <a:sym typeface="Arial"/>
              </a:rPr>
              <a:t>Group members: 					Contribution:	</a:t>
            </a:r>
          </a:p>
          <a:p>
            <a:pPr marL="0" lvl="0" indent="0" algn="l" rtl="0">
              <a:spcBef>
                <a:spcPts val="0"/>
              </a:spcBef>
              <a:spcAft>
                <a:spcPts val="0"/>
              </a:spcAft>
              <a:buNone/>
            </a:pPr>
            <a:endParaRPr dirty="0">
              <a:latin typeface="Arial"/>
              <a:ea typeface="Arial"/>
              <a:cs typeface="Arial"/>
              <a:sym typeface="Arial"/>
            </a:endParaRPr>
          </a:p>
          <a:p>
            <a:pPr marL="0" indent="0"/>
            <a:r>
              <a:rPr lang="en-AU" dirty="0">
                <a:latin typeface="Arial"/>
                <a:ea typeface="Arial"/>
                <a:cs typeface="Arial"/>
                <a:sym typeface="Arial"/>
              </a:rPr>
              <a:t>Trang Nguyen : 6166994 | tttn941			       25%</a:t>
            </a:r>
          </a:p>
          <a:p>
            <a:pPr marL="0" lvl="0" indent="0" algn="l" rtl="0">
              <a:spcBef>
                <a:spcPts val="0"/>
              </a:spcBef>
              <a:spcAft>
                <a:spcPts val="0"/>
              </a:spcAft>
              <a:buNone/>
            </a:pPr>
            <a:r>
              <a:rPr lang="en" dirty="0">
                <a:latin typeface="Arial"/>
                <a:ea typeface="Arial"/>
                <a:cs typeface="Arial"/>
                <a:sym typeface="Arial"/>
              </a:rPr>
              <a:t>Mohamed Ramshad Basheer: 5247469 | mrb685		       25%</a:t>
            </a:r>
            <a:endParaRPr dirty="0">
              <a:latin typeface="Arial"/>
              <a:ea typeface="Arial"/>
              <a:cs typeface="Arial"/>
              <a:sym typeface="Arial"/>
            </a:endParaRPr>
          </a:p>
          <a:p>
            <a:pPr marL="0" lvl="0" indent="0" algn="l" rtl="0">
              <a:spcBef>
                <a:spcPts val="0"/>
              </a:spcBef>
              <a:spcAft>
                <a:spcPts val="0"/>
              </a:spcAft>
              <a:buNone/>
            </a:pPr>
            <a:r>
              <a:rPr lang="en" dirty="0">
                <a:latin typeface="Arial"/>
                <a:ea typeface="Arial"/>
                <a:cs typeface="Arial"/>
                <a:sym typeface="Arial"/>
              </a:rPr>
              <a:t>Gengchang Xu : 5813384 | gx505			       25%</a:t>
            </a:r>
            <a:endParaRPr dirty="0">
              <a:latin typeface="Arial"/>
              <a:ea typeface="Arial"/>
              <a:cs typeface="Arial"/>
              <a:sym typeface="Arial"/>
            </a:endParaRPr>
          </a:p>
          <a:p>
            <a:pPr marL="0" lvl="0" indent="0" algn="l" rtl="0">
              <a:spcBef>
                <a:spcPts val="0"/>
              </a:spcBef>
              <a:spcAft>
                <a:spcPts val="0"/>
              </a:spcAft>
              <a:buNone/>
            </a:pPr>
            <a:r>
              <a:rPr lang="en" dirty="0">
                <a:latin typeface="Arial"/>
                <a:ea typeface="Arial"/>
                <a:cs typeface="Arial"/>
                <a:sym typeface="Arial"/>
              </a:rPr>
              <a:t>Shafia Paracha : 6153239 | sp860			       25%</a:t>
            </a:r>
            <a:endParaRPr dirty="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body" idx="1"/>
          </p:nvPr>
        </p:nvSpPr>
        <p:spPr>
          <a:xfrm>
            <a:off x="7249500" y="2219675"/>
            <a:ext cx="1721400" cy="24075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r>
              <a:rPr lang="en" sz="1400">
                <a:solidFill>
                  <a:srgbClr val="666666"/>
                </a:solidFill>
              </a:rPr>
              <a:t>The plot is bimodal overall with colours towards the two ends of the x-axis being the more popular.</a:t>
            </a:r>
            <a:endParaRPr sz="1400">
              <a:solidFill>
                <a:srgbClr val="666666"/>
              </a:solidFill>
            </a:endParaRPr>
          </a:p>
          <a:p>
            <a:pPr marL="0" lvl="0" indent="0" algn="l" rtl="0">
              <a:spcBef>
                <a:spcPts val="800"/>
              </a:spcBef>
              <a:spcAft>
                <a:spcPts val="1600"/>
              </a:spcAft>
              <a:buNone/>
            </a:pPr>
            <a:endParaRPr sz="1400">
              <a:solidFill>
                <a:srgbClr val="666666"/>
              </a:solidFill>
            </a:endParaRPr>
          </a:p>
        </p:txBody>
      </p:sp>
      <p:pic>
        <p:nvPicPr>
          <p:cNvPr id="145" name="Google Shape;145;p22"/>
          <p:cNvPicPr preferRelativeResize="0"/>
          <p:nvPr/>
        </p:nvPicPr>
        <p:blipFill>
          <a:blip r:embed="rId3">
            <a:alphaModFix/>
          </a:blip>
          <a:stretch>
            <a:fillRect/>
          </a:stretch>
        </p:blipFill>
        <p:spPr>
          <a:xfrm>
            <a:off x="212625" y="1249975"/>
            <a:ext cx="6945750" cy="3545599"/>
          </a:xfrm>
          <a:prstGeom prst="rect">
            <a:avLst/>
          </a:prstGeom>
          <a:noFill/>
          <a:ln>
            <a:noFill/>
          </a:ln>
        </p:spPr>
      </p:pic>
      <p:sp>
        <p:nvSpPr>
          <p:cNvPr id="146" name="Google Shape;146;p22"/>
          <p:cNvSpPr txBox="1"/>
          <p:nvPr/>
        </p:nvSpPr>
        <p:spPr>
          <a:xfrm>
            <a:off x="1878450" y="4764075"/>
            <a:ext cx="4131000" cy="273300"/>
          </a:xfrm>
          <a:prstGeom prst="rect">
            <a:avLst/>
          </a:prstGeom>
          <a:noFill/>
          <a:ln>
            <a:noFill/>
          </a:ln>
        </p:spPr>
        <p:txBody>
          <a:bodyPr spcFirstLastPara="1" wrap="square" lIns="91425" tIns="91425" rIns="91425" bIns="91425" anchor="t" anchorCtr="0">
            <a:noAutofit/>
          </a:bodyPr>
          <a:lstStyle/>
          <a:p>
            <a:pPr marL="0" lvl="0" indent="0" algn="ctr" rtl="0">
              <a:lnSpc>
                <a:spcPct val="107916"/>
              </a:lnSpc>
              <a:spcBef>
                <a:spcPts val="0"/>
              </a:spcBef>
              <a:spcAft>
                <a:spcPts val="800"/>
              </a:spcAft>
              <a:buNone/>
            </a:pPr>
            <a:r>
              <a:rPr lang="en" sz="1200">
                <a:latin typeface="Calibri"/>
                <a:ea typeface="Calibri"/>
                <a:cs typeface="Calibri"/>
                <a:sym typeface="Calibri"/>
              </a:rPr>
              <a:t>Figure 11: Count of all dog colours</a:t>
            </a:r>
            <a:endParaRPr sz="1200">
              <a:latin typeface="Lato"/>
              <a:ea typeface="Lato"/>
              <a:cs typeface="Lato"/>
              <a:sym typeface="Lato"/>
            </a:endParaRPr>
          </a:p>
        </p:txBody>
      </p:sp>
      <p:sp>
        <p:nvSpPr>
          <p:cNvPr id="147" name="Google Shape;147;p22"/>
          <p:cNvSpPr txBox="1">
            <a:spLocks noGrp="1"/>
          </p:cNvSpPr>
          <p:nvPr>
            <p:ph type="title"/>
          </p:nvPr>
        </p:nvSpPr>
        <p:spPr>
          <a:xfrm>
            <a:off x="727650" y="474900"/>
            <a:ext cx="7936800" cy="5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Visualisations - Categorical variables</a:t>
            </a:r>
            <a:endParaRPr/>
          </a:p>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body" idx="1"/>
          </p:nvPr>
        </p:nvSpPr>
        <p:spPr>
          <a:xfrm>
            <a:off x="7269750" y="1336500"/>
            <a:ext cx="1812300" cy="3148800"/>
          </a:xfrm>
          <a:prstGeom prst="rect">
            <a:avLst/>
          </a:prstGeom>
        </p:spPr>
        <p:txBody>
          <a:bodyPr spcFirstLastPara="1" wrap="square" lIns="91425" tIns="91425" rIns="91425" bIns="91425" anchor="t" anchorCtr="0">
            <a:noAutofit/>
          </a:bodyPr>
          <a:lstStyle/>
          <a:p>
            <a:pPr marL="57150" lvl="0" indent="-184150" algn="l" rtl="0">
              <a:spcBef>
                <a:spcPts val="0"/>
              </a:spcBef>
              <a:spcAft>
                <a:spcPts val="0"/>
              </a:spcAft>
              <a:buSzPts val="1100"/>
              <a:buChar char="●"/>
            </a:pPr>
            <a:r>
              <a:rPr lang="en" sz="1100"/>
              <a:t>There are fewer types of cat breeds compared to dog breeds. </a:t>
            </a:r>
            <a:endParaRPr sz="1100"/>
          </a:p>
          <a:p>
            <a:pPr marL="57150" marR="0" lvl="0" indent="-184150" algn="l" rtl="0">
              <a:lnSpc>
                <a:spcPct val="115000"/>
              </a:lnSpc>
              <a:spcBef>
                <a:spcPts val="0"/>
              </a:spcBef>
              <a:spcAft>
                <a:spcPts val="0"/>
              </a:spcAft>
              <a:buSzPts val="1100"/>
              <a:buChar char="●"/>
            </a:pPr>
            <a:r>
              <a:rPr lang="en" sz="1100"/>
              <a:t>There is also a focus on 6 breeds, namely DOM, DOMLH, DOMM, DOMSH, RAG and TAB. These six breeds are notably more popular than the others. </a:t>
            </a:r>
            <a:endParaRPr sz="1100"/>
          </a:p>
          <a:p>
            <a:pPr marL="57150" marR="0" lvl="0" indent="-184150" algn="l" rtl="0">
              <a:lnSpc>
                <a:spcPct val="115000"/>
              </a:lnSpc>
              <a:spcBef>
                <a:spcPts val="0"/>
              </a:spcBef>
              <a:spcAft>
                <a:spcPts val="0"/>
              </a:spcAft>
              <a:buSzPts val="1100"/>
              <a:buChar char="●"/>
            </a:pPr>
            <a:r>
              <a:rPr lang="en" sz="1100"/>
              <a:t>Also, there is a consistently small number of populations for each of the other breeds.</a:t>
            </a:r>
            <a:endParaRPr sz="1100"/>
          </a:p>
          <a:p>
            <a:pPr marL="0" lvl="0" indent="0" algn="l" rtl="0">
              <a:spcBef>
                <a:spcPts val="1600"/>
              </a:spcBef>
              <a:spcAft>
                <a:spcPts val="1600"/>
              </a:spcAft>
              <a:buNone/>
            </a:pPr>
            <a:endParaRPr sz="1100"/>
          </a:p>
        </p:txBody>
      </p:sp>
      <p:pic>
        <p:nvPicPr>
          <p:cNvPr id="153" name="Google Shape;153;p23"/>
          <p:cNvPicPr preferRelativeResize="0"/>
          <p:nvPr/>
        </p:nvPicPr>
        <p:blipFill>
          <a:blip r:embed="rId3">
            <a:alphaModFix/>
          </a:blip>
          <a:stretch>
            <a:fillRect/>
          </a:stretch>
        </p:blipFill>
        <p:spPr>
          <a:xfrm>
            <a:off x="121500" y="1275075"/>
            <a:ext cx="7048125" cy="3604450"/>
          </a:xfrm>
          <a:prstGeom prst="rect">
            <a:avLst/>
          </a:prstGeom>
          <a:noFill/>
          <a:ln>
            <a:noFill/>
          </a:ln>
        </p:spPr>
      </p:pic>
      <p:sp>
        <p:nvSpPr>
          <p:cNvPr id="154" name="Google Shape;154;p23"/>
          <p:cNvSpPr txBox="1"/>
          <p:nvPr/>
        </p:nvSpPr>
        <p:spPr>
          <a:xfrm>
            <a:off x="1944000" y="4809375"/>
            <a:ext cx="3888000" cy="232800"/>
          </a:xfrm>
          <a:prstGeom prst="rect">
            <a:avLst/>
          </a:prstGeom>
          <a:noFill/>
          <a:ln>
            <a:noFill/>
          </a:ln>
        </p:spPr>
        <p:txBody>
          <a:bodyPr spcFirstLastPara="1" wrap="square" lIns="91425" tIns="91425" rIns="91425" bIns="91425" anchor="t" anchorCtr="0">
            <a:noAutofit/>
          </a:bodyPr>
          <a:lstStyle/>
          <a:p>
            <a:pPr marL="0" lvl="0" indent="0" algn="ctr" rtl="0">
              <a:lnSpc>
                <a:spcPct val="107916"/>
              </a:lnSpc>
              <a:spcBef>
                <a:spcPts val="0"/>
              </a:spcBef>
              <a:spcAft>
                <a:spcPts val="800"/>
              </a:spcAft>
              <a:buNone/>
            </a:pPr>
            <a:r>
              <a:rPr lang="en" sz="1100">
                <a:latin typeface="Calibri"/>
                <a:ea typeface="Calibri"/>
                <a:cs typeface="Calibri"/>
                <a:sym typeface="Calibri"/>
              </a:rPr>
              <a:t>Figure 9: The distribution of the cat breeds</a:t>
            </a:r>
            <a:endParaRPr>
              <a:latin typeface="Lato"/>
              <a:ea typeface="Lato"/>
              <a:cs typeface="Lato"/>
              <a:sym typeface="Lato"/>
            </a:endParaRPr>
          </a:p>
        </p:txBody>
      </p:sp>
      <p:sp>
        <p:nvSpPr>
          <p:cNvPr id="155" name="Google Shape;155;p23"/>
          <p:cNvSpPr txBox="1">
            <a:spLocks noGrp="1"/>
          </p:cNvSpPr>
          <p:nvPr>
            <p:ph type="title"/>
          </p:nvPr>
        </p:nvSpPr>
        <p:spPr>
          <a:xfrm>
            <a:off x="727650" y="474900"/>
            <a:ext cx="7936800" cy="5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Visualisations - Categorical variables</a:t>
            </a:r>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body" idx="1"/>
          </p:nvPr>
        </p:nvSpPr>
        <p:spPr>
          <a:xfrm>
            <a:off x="7072150" y="1742100"/>
            <a:ext cx="1964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The plot is trimodal, showing an uneven distribution of the colours of cats.</a:t>
            </a:r>
            <a:endParaRPr/>
          </a:p>
          <a:p>
            <a:pPr marL="457200" lvl="0" indent="-311150" algn="l" rtl="0">
              <a:spcBef>
                <a:spcPts val="0"/>
              </a:spcBef>
              <a:spcAft>
                <a:spcPts val="0"/>
              </a:spcAft>
              <a:buSzPts val="1300"/>
              <a:buChar char="●"/>
            </a:pPr>
            <a:r>
              <a:rPr lang="en"/>
              <a:t>There exist colour categories that have too few samples. </a:t>
            </a:r>
            <a:endParaRPr/>
          </a:p>
        </p:txBody>
      </p:sp>
      <p:pic>
        <p:nvPicPr>
          <p:cNvPr id="161" name="Google Shape;161;p24"/>
          <p:cNvPicPr preferRelativeResize="0"/>
          <p:nvPr/>
        </p:nvPicPr>
        <p:blipFill>
          <a:blip r:embed="rId3">
            <a:alphaModFix/>
          </a:blip>
          <a:stretch>
            <a:fillRect/>
          </a:stretch>
        </p:blipFill>
        <p:spPr>
          <a:xfrm>
            <a:off x="413325" y="1341400"/>
            <a:ext cx="6551825" cy="3364650"/>
          </a:xfrm>
          <a:prstGeom prst="rect">
            <a:avLst/>
          </a:prstGeom>
          <a:noFill/>
          <a:ln>
            <a:noFill/>
          </a:ln>
        </p:spPr>
      </p:pic>
      <p:sp>
        <p:nvSpPr>
          <p:cNvPr id="162" name="Google Shape;162;p24"/>
          <p:cNvSpPr txBox="1">
            <a:spLocks noGrp="1"/>
          </p:cNvSpPr>
          <p:nvPr>
            <p:ph type="title"/>
          </p:nvPr>
        </p:nvSpPr>
        <p:spPr>
          <a:xfrm>
            <a:off x="727650" y="474900"/>
            <a:ext cx="7936800" cy="5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Visualisations - Categorical variables</a:t>
            </a:r>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Exploration of demographic relationship</a:t>
            </a:r>
            <a:endParaRPr/>
          </a:p>
        </p:txBody>
      </p:sp>
      <p:sp>
        <p:nvSpPr>
          <p:cNvPr id="168" name="Google Shape;168;p25"/>
          <p:cNvSpPr txBox="1">
            <a:spLocks noGrp="1"/>
          </p:cNvSpPr>
          <p:nvPr>
            <p:ph type="subTitle" idx="1"/>
          </p:nvPr>
        </p:nvSpPr>
        <p:spPr>
          <a:xfrm>
            <a:off x="729627" y="28681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relationship between the suburb demographics and the popularity of breeds and colours of registered animals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6"/>
          <p:cNvSpPr txBox="1">
            <a:spLocks noGrp="1"/>
          </p:cNvSpPr>
          <p:nvPr>
            <p:ph type="body" idx="1"/>
          </p:nvPr>
        </p:nvSpPr>
        <p:spPr>
          <a:xfrm>
            <a:off x="6273438" y="2169900"/>
            <a:ext cx="2436000" cy="803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Figure 4: Estimate population of each suburb in the Greater Dandenong region in 2019 [1]</a:t>
            </a:r>
            <a:endParaRPr/>
          </a:p>
        </p:txBody>
      </p:sp>
      <p:sp>
        <p:nvSpPr>
          <p:cNvPr id="174" name="Google Shape;174;p26"/>
          <p:cNvSpPr txBox="1">
            <a:spLocks noGrp="1"/>
          </p:cNvSpPr>
          <p:nvPr>
            <p:ph type="title"/>
          </p:nvPr>
        </p:nvSpPr>
        <p:spPr>
          <a:xfrm>
            <a:off x="727650" y="474900"/>
            <a:ext cx="7688700" cy="5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Demographics</a:t>
            </a:r>
            <a:endParaRPr/>
          </a:p>
          <a:p>
            <a:pPr marL="0" lvl="0" indent="0" algn="l" rtl="0">
              <a:spcBef>
                <a:spcPts val="0"/>
              </a:spcBef>
              <a:spcAft>
                <a:spcPts val="0"/>
              </a:spcAft>
              <a:buNone/>
            </a:pPr>
            <a:endParaRPr/>
          </a:p>
        </p:txBody>
      </p:sp>
      <p:pic>
        <p:nvPicPr>
          <p:cNvPr id="175" name="Google Shape;175;p26"/>
          <p:cNvPicPr preferRelativeResize="0"/>
          <p:nvPr/>
        </p:nvPicPr>
        <p:blipFill>
          <a:blip r:embed="rId3">
            <a:alphaModFix/>
          </a:blip>
          <a:stretch>
            <a:fillRect/>
          </a:stretch>
        </p:blipFill>
        <p:spPr>
          <a:xfrm>
            <a:off x="314525" y="1408350"/>
            <a:ext cx="5776275" cy="3321825"/>
          </a:xfrm>
          <a:prstGeom prst="rect">
            <a:avLst/>
          </a:prstGeom>
          <a:noFill/>
          <a:ln>
            <a:noFill/>
          </a:ln>
        </p:spPr>
      </p:pic>
      <p:pic>
        <p:nvPicPr>
          <p:cNvPr id="176" name="Google Shape;176;p26"/>
          <p:cNvPicPr preferRelativeResize="0"/>
          <p:nvPr/>
        </p:nvPicPr>
        <p:blipFill>
          <a:blip r:embed="rId4">
            <a:alphaModFix/>
          </a:blip>
          <a:stretch>
            <a:fillRect/>
          </a:stretch>
        </p:blipFill>
        <p:spPr>
          <a:xfrm>
            <a:off x="6178751" y="3907824"/>
            <a:ext cx="2625385" cy="80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727650" y="474900"/>
            <a:ext cx="7688700" cy="5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Visualisations of the data - Pet Demographics</a:t>
            </a:r>
            <a:endParaRPr/>
          </a:p>
          <a:p>
            <a:pPr marL="0" lvl="0" indent="0" algn="l" rtl="0">
              <a:spcBef>
                <a:spcPts val="0"/>
              </a:spcBef>
              <a:spcAft>
                <a:spcPts val="0"/>
              </a:spcAft>
              <a:buNone/>
            </a:pPr>
            <a:endParaRPr/>
          </a:p>
        </p:txBody>
      </p:sp>
      <p:graphicFrame>
        <p:nvGraphicFramePr>
          <p:cNvPr id="182" name="Google Shape;182;p27"/>
          <p:cNvGraphicFramePr/>
          <p:nvPr/>
        </p:nvGraphicFramePr>
        <p:xfrm>
          <a:off x="589875" y="1225475"/>
          <a:ext cx="6810400" cy="3841825"/>
        </p:xfrm>
        <a:graphic>
          <a:graphicData uri="http://schemas.openxmlformats.org/drawingml/2006/table">
            <a:tbl>
              <a:tblPr>
                <a:noFill/>
                <a:tableStyleId>{34C08AE1-17F4-4507-872A-0C8B8154ED63}</a:tableStyleId>
              </a:tblPr>
              <a:tblGrid>
                <a:gridCol w="1702600">
                  <a:extLst>
                    <a:ext uri="{9D8B030D-6E8A-4147-A177-3AD203B41FA5}">
                      <a16:colId xmlns:a16="http://schemas.microsoft.com/office/drawing/2014/main" val="20000"/>
                    </a:ext>
                  </a:extLst>
                </a:gridCol>
                <a:gridCol w="1702600">
                  <a:extLst>
                    <a:ext uri="{9D8B030D-6E8A-4147-A177-3AD203B41FA5}">
                      <a16:colId xmlns:a16="http://schemas.microsoft.com/office/drawing/2014/main" val="20001"/>
                    </a:ext>
                  </a:extLst>
                </a:gridCol>
                <a:gridCol w="1702600">
                  <a:extLst>
                    <a:ext uri="{9D8B030D-6E8A-4147-A177-3AD203B41FA5}">
                      <a16:colId xmlns:a16="http://schemas.microsoft.com/office/drawing/2014/main" val="20002"/>
                    </a:ext>
                  </a:extLst>
                </a:gridCol>
                <a:gridCol w="1702600">
                  <a:extLst>
                    <a:ext uri="{9D8B030D-6E8A-4147-A177-3AD203B41FA5}">
                      <a16:colId xmlns:a16="http://schemas.microsoft.com/office/drawing/2014/main" val="20003"/>
                    </a:ext>
                  </a:extLst>
                </a:gridCol>
              </a:tblGrid>
              <a:tr h="358825">
                <a:tc>
                  <a:txBody>
                    <a:bodyPr/>
                    <a:lstStyle/>
                    <a:p>
                      <a:pPr marL="0" lvl="0" indent="0" algn="l" rtl="0">
                        <a:spcBef>
                          <a:spcPts val="0"/>
                        </a:spcBef>
                        <a:spcAft>
                          <a:spcPts val="0"/>
                        </a:spcAft>
                        <a:buNone/>
                      </a:pPr>
                      <a:r>
                        <a:rPr lang="en" sz="1100" b="1"/>
                        <a:t>Suburbs</a:t>
                      </a:r>
                      <a:endParaRPr sz="1100" b="1"/>
                    </a:p>
                  </a:txBody>
                  <a:tcPr marL="91425" marR="91425" marT="91425" marB="91425"/>
                </a:tc>
                <a:tc>
                  <a:txBody>
                    <a:bodyPr/>
                    <a:lstStyle/>
                    <a:p>
                      <a:pPr marL="0" lvl="0" indent="0" algn="l" rtl="0">
                        <a:spcBef>
                          <a:spcPts val="0"/>
                        </a:spcBef>
                        <a:spcAft>
                          <a:spcPts val="0"/>
                        </a:spcAft>
                        <a:buNone/>
                      </a:pPr>
                      <a:r>
                        <a:rPr lang="en" sz="1100" b="1"/>
                        <a:t>Estimate population</a:t>
                      </a:r>
                      <a:endParaRPr sz="1100" b="1"/>
                    </a:p>
                  </a:txBody>
                  <a:tcPr marL="91425" marR="91425" marT="91425" marB="91425"/>
                </a:tc>
                <a:tc>
                  <a:txBody>
                    <a:bodyPr/>
                    <a:lstStyle/>
                    <a:p>
                      <a:pPr marL="0" lvl="0" indent="0" algn="l" rtl="0">
                        <a:spcBef>
                          <a:spcPts val="0"/>
                        </a:spcBef>
                        <a:spcAft>
                          <a:spcPts val="0"/>
                        </a:spcAft>
                        <a:buNone/>
                      </a:pPr>
                      <a:r>
                        <a:rPr lang="en" sz="1100" b="1"/>
                        <a:t>Total pets</a:t>
                      </a:r>
                      <a:endParaRPr sz="1100" b="1"/>
                    </a:p>
                  </a:txBody>
                  <a:tcPr marL="91425" marR="91425" marT="91425" marB="91425"/>
                </a:tc>
                <a:tc>
                  <a:txBody>
                    <a:bodyPr/>
                    <a:lstStyle/>
                    <a:p>
                      <a:pPr marL="0" lvl="0" indent="0" algn="l" rtl="0">
                        <a:spcBef>
                          <a:spcPts val="0"/>
                        </a:spcBef>
                        <a:spcAft>
                          <a:spcPts val="0"/>
                        </a:spcAft>
                        <a:buNone/>
                      </a:pPr>
                      <a:r>
                        <a:rPr lang="en" sz="1100" b="1"/>
                        <a:t>Pet per person</a:t>
                      </a:r>
                      <a:endParaRPr sz="1100" b="1"/>
                    </a:p>
                  </a:txBody>
                  <a:tcPr marL="91425" marR="91425" marT="91425" marB="91425"/>
                </a:tc>
                <a:extLst>
                  <a:ext uri="{0D108BD9-81ED-4DB2-BD59-A6C34878D82A}">
                    <a16:rowId xmlns:a16="http://schemas.microsoft.com/office/drawing/2014/main" val="10000"/>
                  </a:ext>
                </a:extLst>
              </a:tr>
              <a:tr h="387000">
                <a:tc>
                  <a:txBody>
                    <a:bodyPr/>
                    <a:lstStyle/>
                    <a:p>
                      <a:pPr marL="0" lvl="0" indent="0" algn="l" rtl="0">
                        <a:spcBef>
                          <a:spcPts val="0"/>
                        </a:spcBef>
                        <a:spcAft>
                          <a:spcPts val="0"/>
                        </a:spcAft>
                        <a:buNone/>
                      </a:pPr>
                      <a:r>
                        <a:rPr lang="en" sz="1100"/>
                        <a:t>Dandenong South</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180</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26</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0.14444444</a:t>
                      </a:r>
                      <a:endParaRPr sz="1100"/>
                    </a:p>
                  </a:txBody>
                  <a:tcPr marL="91425" marR="91425" marT="91425" marB="91425"/>
                </a:tc>
                <a:extLst>
                  <a:ext uri="{0D108BD9-81ED-4DB2-BD59-A6C34878D82A}">
                    <a16:rowId xmlns:a16="http://schemas.microsoft.com/office/drawing/2014/main" val="10001"/>
                  </a:ext>
                </a:extLst>
              </a:tr>
              <a:tr h="387000">
                <a:tc>
                  <a:txBody>
                    <a:bodyPr/>
                    <a:lstStyle/>
                    <a:p>
                      <a:pPr marL="0" lvl="0" indent="0" algn="l" rtl="0">
                        <a:spcBef>
                          <a:spcPts val="0"/>
                        </a:spcBef>
                        <a:spcAft>
                          <a:spcPts val="0"/>
                        </a:spcAft>
                        <a:buNone/>
                      </a:pPr>
                      <a:r>
                        <a:rPr lang="en" sz="1100"/>
                        <a:t>Bangholme</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786</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95</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0.12086514</a:t>
                      </a:r>
                      <a:endParaRPr sz="1100"/>
                    </a:p>
                  </a:txBody>
                  <a:tcPr marL="91425" marR="91425" marT="91425" marB="91425"/>
                </a:tc>
                <a:extLst>
                  <a:ext uri="{0D108BD9-81ED-4DB2-BD59-A6C34878D82A}">
                    <a16:rowId xmlns:a16="http://schemas.microsoft.com/office/drawing/2014/main" val="10002"/>
                  </a:ext>
                </a:extLst>
              </a:tr>
              <a:tr h="387000">
                <a:tc>
                  <a:txBody>
                    <a:bodyPr/>
                    <a:lstStyle/>
                    <a:p>
                      <a:pPr marL="0" lvl="0" indent="0" algn="l" rtl="0">
                        <a:spcBef>
                          <a:spcPts val="0"/>
                        </a:spcBef>
                        <a:spcAft>
                          <a:spcPts val="0"/>
                        </a:spcAft>
                        <a:buNone/>
                      </a:pPr>
                      <a:r>
                        <a:rPr lang="en" sz="1100"/>
                        <a:t>Noble Park North</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7,465</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801</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0.10730074</a:t>
                      </a:r>
                      <a:endParaRPr sz="1100"/>
                    </a:p>
                  </a:txBody>
                  <a:tcPr marL="91425" marR="91425" marT="91425" marB="91425"/>
                </a:tc>
                <a:extLst>
                  <a:ext uri="{0D108BD9-81ED-4DB2-BD59-A6C34878D82A}">
                    <a16:rowId xmlns:a16="http://schemas.microsoft.com/office/drawing/2014/main" val="10003"/>
                  </a:ext>
                </a:extLst>
              </a:tr>
              <a:tr h="387000">
                <a:tc>
                  <a:txBody>
                    <a:bodyPr/>
                    <a:lstStyle/>
                    <a:p>
                      <a:pPr marL="0" lvl="0" indent="0" algn="l" rtl="0">
                        <a:spcBef>
                          <a:spcPts val="0"/>
                        </a:spcBef>
                        <a:spcAft>
                          <a:spcPts val="0"/>
                        </a:spcAft>
                        <a:buNone/>
                      </a:pPr>
                      <a:r>
                        <a:rPr lang="en" sz="1100"/>
                        <a:t>Dandenong North</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22,448</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2,393</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0.10660192</a:t>
                      </a:r>
                      <a:endParaRPr sz="1100"/>
                    </a:p>
                  </a:txBody>
                  <a:tcPr marL="91425" marR="91425" marT="91425" marB="91425"/>
                </a:tc>
                <a:extLst>
                  <a:ext uri="{0D108BD9-81ED-4DB2-BD59-A6C34878D82A}">
                    <a16:rowId xmlns:a16="http://schemas.microsoft.com/office/drawing/2014/main" val="10004"/>
                  </a:ext>
                </a:extLst>
              </a:tr>
              <a:tr h="387000">
                <a:tc>
                  <a:txBody>
                    <a:bodyPr/>
                    <a:lstStyle/>
                    <a:p>
                      <a:pPr marL="0" lvl="0" indent="0" algn="l" rtl="0">
                        <a:spcBef>
                          <a:spcPts val="0"/>
                        </a:spcBef>
                        <a:spcAft>
                          <a:spcPts val="0"/>
                        </a:spcAft>
                        <a:buNone/>
                      </a:pPr>
                      <a:r>
                        <a:rPr lang="en" sz="1100"/>
                        <a:t>Keysborough</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25,785</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2,542</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0.09858445</a:t>
                      </a:r>
                      <a:endParaRPr sz="1100"/>
                    </a:p>
                  </a:txBody>
                  <a:tcPr marL="91425" marR="91425" marT="91425" marB="91425"/>
                </a:tc>
                <a:extLst>
                  <a:ext uri="{0D108BD9-81ED-4DB2-BD59-A6C34878D82A}">
                    <a16:rowId xmlns:a16="http://schemas.microsoft.com/office/drawing/2014/main" val="10005"/>
                  </a:ext>
                </a:extLst>
              </a:tr>
              <a:tr h="387000">
                <a:tc>
                  <a:txBody>
                    <a:bodyPr/>
                    <a:lstStyle/>
                    <a:p>
                      <a:pPr marL="0" lvl="0" indent="0" algn="l" rtl="0">
                        <a:spcBef>
                          <a:spcPts val="0"/>
                        </a:spcBef>
                        <a:spcAft>
                          <a:spcPts val="0"/>
                        </a:spcAft>
                        <a:buNone/>
                      </a:pPr>
                      <a:r>
                        <a:rPr lang="en" sz="1100"/>
                        <a:t>Noble Park</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30,997</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2,147</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0.06926477</a:t>
                      </a:r>
                      <a:endParaRPr sz="1100"/>
                    </a:p>
                  </a:txBody>
                  <a:tcPr marL="91425" marR="91425" marT="91425" marB="91425"/>
                </a:tc>
                <a:extLst>
                  <a:ext uri="{0D108BD9-81ED-4DB2-BD59-A6C34878D82A}">
                    <a16:rowId xmlns:a16="http://schemas.microsoft.com/office/drawing/2014/main" val="10006"/>
                  </a:ext>
                </a:extLst>
              </a:tr>
              <a:tr h="387000">
                <a:tc>
                  <a:txBody>
                    <a:bodyPr/>
                    <a:lstStyle/>
                    <a:p>
                      <a:pPr marL="0" lvl="0" indent="0" algn="l" rtl="0">
                        <a:spcBef>
                          <a:spcPts val="0"/>
                        </a:spcBef>
                        <a:spcAft>
                          <a:spcPts val="0"/>
                        </a:spcAft>
                        <a:buNone/>
                      </a:pPr>
                      <a:r>
                        <a:rPr lang="en" sz="1100"/>
                        <a:t>Springvale South</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12,770</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826</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0.06468285</a:t>
                      </a:r>
                      <a:endParaRPr sz="1100"/>
                    </a:p>
                  </a:txBody>
                  <a:tcPr marL="91425" marR="91425" marT="91425" marB="91425"/>
                </a:tc>
                <a:extLst>
                  <a:ext uri="{0D108BD9-81ED-4DB2-BD59-A6C34878D82A}">
                    <a16:rowId xmlns:a16="http://schemas.microsoft.com/office/drawing/2014/main" val="10007"/>
                  </a:ext>
                </a:extLst>
              </a:tr>
              <a:tr h="387000">
                <a:tc>
                  <a:txBody>
                    <a:bodyPr/>
                    <a:lstStyle/>
                    <a:p>
                      <a:pPr marL="0" lvl="0" indent="0" algn="l" rtl="0">
                        <a:spcBef>
                          <a:spcPts val="0"/>
                        </a:spcBef>
                        <a:spcAft>
                          <a:spcPts val="0"/>
                        </a:spcAft>
                        <a:buNone/>
                      </a:pPr>
                      <a:r>
                        <a:rPr lang="en" sz="1100"/>
                        <a:t>Springvale</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21,713</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1,044</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0.04808179</a:t>
                      </a:r>
                      <a:endParaRPr sz="1100"/>
                    </a:p>
                  </a:txBody>
                  <a:tcPr marL="91425" marR="91425" marT="91425" marB="91425"/>
                </a:tc>
                <a:extLst>
                  <a:ext uri="{0D108BD9-81ED-4DB2-BD59-A6C34878D82A}">
                    <a16:rowId xmlns:a16="http://schemas.microsoft.com/office/drawing/2014/main" val="10008"/>
                  </a:ext>
                </a:extLst>
              </a:tr>
              <a:tr h="387000">
                <a:tc>
                  <a:txBody>
                    <a:bodyPr/>
                    <a:lstStyle/>
                    <a:p>
                      <a:pPr marL="0" lvl="0" indent="0" algn="l" rtl="0">
                        <a:spcBef>
                          <a:spcPts val="0"/>
                        </a:spcBef>
                        <a:spcAft>
                          <a:spcPts val="0"/>
                        </a:spcAft>
                        <a:buNone/>
                      </a:pPr>
                      <a:r>
                        <a:rPr lang="en" sz="1100"/>
                        <a:t>Dandenong</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29,901</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1,318</a:t>
                      </a:r>
                      <a:endParaRPr sz="1100"/>
                    </a:p>
                  </a:txBody>
                  <a:tcPr marL="91425" marR="91425" marT="91425" marB="91425"/>
                </a:tc>
                <a:tc>
                  <a:txBody>
                    <a:bodyPr/>
                    <a:lstStyle/>
                    <a:p>
                      <a:pPr marL="0" lvl="0" indent="0" algn="r" rtl="0">
                        <a:lnSpc>
                          <a:spcPct val="115000"/>
                        </a:lnSpc>
                        <a:spcBef>
                          <a:spcPts val="0"/>
                        </a:spcBef>
                        <a:spcAft>
                          <a:spcPts val="0"/>
                        </a:spcAft>
                        <a:buNone/>
                      </a:pPr>
                      <a:r>
                        <a:rPr lang="en" sz="1100"/>
                        <a:t>0.04407879</a:t>
                      </a:r>
                      <a:endParaRPr sz="1100"/>
                    </a:p>
                  </a:txBody>
                  <a:tcPr marL="91425" marR="91425" marT="91425" marB="91425"/>
                </a:tc>
                <a:extLst>
                  <a:ext uri="{0D108BD9-81ED-4DB2-BD59-A6C34878D82A}">
                    <a16:rowId xmlns:a16="http://schemas.microsoft.com/office/drawing/2014/main" val="10009"/>
                  </a:ext>
                </a:extLst>
              </a:tr>
            </a:tbl>
          </a:graphicData>
        </a:graphic>
      </p:graphicFrame>
      <p:sp>
        <p:nvSpPr>
          <p:cNvPr id="183" name="Google Shape;183;p27"/>
          <p:cNvSpPr txBox="1"/>
          <p:nvPr/>
        </p:nvSpPr>
        <p:spPr>
          <a:xfrm>
            <a:off x="7684625" y="1898200"/>
            <a:ext cx="1270500" cy="278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a:t>
            </a:r>
            <a:r>
              <a:rPr lang="en" u="sng">
                <a:latin typeface="Lato"/>
                <a:ea typeface="Lato"/>
                <a:cs typeface="Lato"/>
                <a:sym typeface="Lato"/>
              </a:rPr>
              <a:t>Note</a:t>
            </a:r>
            <a:r>
              <a:rPr lang="en">
                <a:latin typeface="Lato"/>
                <a:ea typeface="Lato"/>
                <a:cs typeface="Lato"/>
                <a:sym typeface="Lato"/>
              </a:rPr>
              <a:t>: Half of Lyndhurst is counted as Dandenong South as it lies across the border of the City of Casey and the city of Greater Dandenong.</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xfrm>
            <a:off x="727650" y="474900"/>
            <a:ext cx="7688700" cy="5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Visualisations of the data - Pet Demographics</a:t>
            </a:r>
            <a:endParaRPr/>
          </a:p>
          <a:p>
            <a:pPr marL="0" lvl="0" indent="0" algn="l" rtl="0">
              <a:spcBef>
                <a:spcPts val="0"/>
              </a:spcBef>
              <a:spcAft>
                <a:spcPts val="0"/>
              </a:spcAft>
              <a:buNone/>
            </a:pPr>
            <a:endParaRPr/>
          </a:p>
        </p:txBody>
      </p:sp>
      <p:graphicFrame>
        <p:nvGraphicFramePr>
          <p:cNvPr id="189" name="Google Shape;189;p28"/>
          <p:cNvGraphicFramePr/>
          <p:nvPr/>
        </p:nvGraphicFramePr>
        <p:xfrm>
          <a:off x="431725" y="1058100"/>
          <a:ext cx="8234000" cy="4102098"/>
        </p:xfrm>
        <a:graphic>
          <a:graphicData uri="http://schemas.openxmlformats.org/drawingml/2006/table">
            <a:tbl>
              <a:tblPr>
                <a:noFill/>
                <a:tableStyleId>{34C08AE1-17F4-4507-872A-0C8B8154ED63}</a:tableStyleId>
              </a:tblPr>
              <a:tblGrid>
                <a:gridCol w="1314900">
                  <a:extLst>
                    <a:ext uri="{9D8B030D-6E8A-4147-A177-3AD203B41FA5}">
                      <a16:colId xmlns:a16="http://schemas.microsoft.com/office/drawing/2014/main" val="20000"/>
                    </a:ext>
                  </a:extLst>
                </a:gridCol>
                <a:gridCol w="1829800">
                  <a:extLst>
                    <a:ext uri="{9D8B030D-6E8A-4147-A177-3AD203B41FA5}">
                      <a16:colId xmlns:a16="http://schemas.microsoft.com/office/drawing/2014/main" val="20001"/>
                    </a:ext>
                  </a:extLst>
                </a:gridCol>
                <a:gridCol w="1470100">
                  <a:extLst>
                    <a:ext uri="{9D8B030D-6E8A-4147-A177-3AD203B41FA5}">
                      <a16:colId xmlns:a16="http://schemas.microsoft.com/office/drawing/2014/main" val="20002"/>
                    </a:ext>
                  </a:extLst>
                </a:gridCol>
                <a:gridCol w="1654275">
                  <a:extLst>
                    <a:ext uri="{9D8B030D-6E8A-4147-A177-3AD203B41FA5}">
                      <a16:colId xmlns:a16="http://schemas.microsoft.com/office/drawing/2014/main" val="20003"/>
                    </a:ext>
                  </a:extLst>
                </a:gridCol>
                <a:gridCol w="1964925">
                  <a:extLst>
                    <a:ext uri="{9D8B030D-6E8A-4147-A177-3AD203B41FA5}">
                      <a16:colId xmlns:a16="http://schemas.microsoft.com/office/drawing/2014/main" val="20004"/>
                    </a:ext>
                  </a:extLst>
                </a:gridCol>
              </a:tblGrid>
              <a:tr h="358825">
                <a:tc>
                  <a:txBody>
                    <a:bodyPr/>
                    <a:lstStyle/>
                    <a:p>
                      <a:pPr marL="0" lvl="0" indent="0" algn="l" rtl="0">
                        <a:spcBef>
                          <a:spcPts val="0"/>
                        </a:spcBef>
                        <a:spcAft>
                          <a:spcPts val="0"/>
                        </a:spcAft>
                        <a:buNone/>
                      </a:pPr>
                      <a:r>
                        <a:rPr lang="en" sz="1000" b="1"/>
                        <a:t>Suburbs</a:t>
                      </a:r>
                      <a:endParaRPr sz="1000" b="1"/>
                    </a:p>
                  </a:txBody>
                  <a:tcPr marL="91425" marR="91425" marT="91425" marB="91425"/>
                </a:tc>
                <a:tc>
                  <a:txBody>
                    <a:bodyPr/>
                    <a:lstStyle/>
                    <a:p>
                      <a:pPr marL="0" lvl="0" indent="0" algn="l" rtl="0">
                        <a:spcBef>
                          <a:spcPts val="0"/>
                        </a:spcBef>
                        <a:spcAft>
                          <a:spcPts val="0"/>
                        </a:spcAft>
                        <a:buNone/>
                      </a:pPr>
                      <a:r>
                        <a:rPr lang="en" sz="1000" b="1"/>
                        <a:t>Most common age groups</a:t>
                      </a:r>
                      <a:endParaRPr sz="1000" b="1"/>
                    </a:p>
                  </a:txBody>
                  <a:tcPr marL="91425" marR="91425" marT="91425" marB="91425"/>
                </a:tc>
                <a:tc>
                  <a:txBody>
                    <a:bodyPr/>
                    <a:lstStyle/>
                    <a:p>
                      <a:pPr marL="0" lvl="0" indent="0" algn="l" rtl="0">
                        <a:spcBef>
                          <a:spcPts val="0"/>
                        </a:spcBef>
                        <a:spcAft>
                          <a:spcPts val="0"/>
                        </a:spcAft>
                        <a:buNone/>
                      </a:pPr>
                      <a:r>
                        <a:rPr lang="en" sz="1000" b="1"/>
                        <a:t>Account for (% of population)</a:t>
                      </a:r>
                      <a:endParaRPr sz="1000" b="1"/>
                    </a:p>
                  </a:txBody>
                  <a:tcPr marL="91425" marR="91425" marT="91425" marB="91425"/>
                </a:tc>
                <a:tc>
                  <a:txBody>
                    <a:bodyPr/>
                    <a:lstStyle/>
                    <a:p>
                      <a:pPr marL="0" lvl="0" indent="0" algn="l" rtl="0">
                        <a:spcBef>
                          <a:spcPts val="0"/>
                        </a:spcBef>
                        <a:spcAft>
                          <a:spcPts val="0"/>
                        </a:spcAft>
                        <a:buNone/>
                      </a:pPr>
                      <a:r>
                        <a:rPr lang="en" sz="1000" b="1"/>
                        <a:t>Most popular cat breeds</a:t>
                      </a:r>
                      <a:endParaRPr sz="1000" b="1"/>
                    </a:p>
                  </a:txBody>
                  <a:tcPr marL="91425" marR="91425" marT="91425" marB="91425"/>
                </a:tc>
                <a:tc>
                  <a:txBody>
                    <a:bodyPr/>
                    <a:lstStyle/>
                    <a:p>
                      <a:pPr marL="0" lvl="0" indent="0" algn="l" rtl="0">
                        <a:spcBef>
                          <a:spcPts val="0"/>
                        </a:spcBef>
                        <a:spcAft>
                          <a:spcPts val="0"/>
                        </a:spcAft>
                        <a:buNone/>
                      </a:pPr>
                      <a:r>
                        <a:rPr lang="en" sz="1000" b="1"/>
                        <a:t>Most popular dog breeds</a:t>
                      </a:r>
                      <a:endParaRPr sz="1000" b="1"/>
                    </a:p>
                  </a:txBody>
                  <a:tcPr marL="91425" marR="91425" marT="91425" marB="91425"/>
                </a:tc>
                <a:extLst>
                  <a:ext uri="{0D108BD9-81ED-4DB2-BD59-A6C34878D82A}">
                    <a16:rowId xmlns:a16="http://schemas.microsoft.com/office/drawing/2014/main" val="10000"/>
                  </a:ext>
                </a:extLst>
              </a:tr>
              <a:tr h="387000">
                <a:tc>
                  <a:txBody>
                    <a:bodyPr/>
                    <a:lstStyle/>
                    <a:p>
                      <a:pPr marL="0" lvl="0" indent="0" algn="l" rtl="0">
                        <a:spcBef>
                          <a:spcPts val="0"/>
                        </a:spcBef>
                        <a:spcAft>
                          <a:spcPts val="0"/>
                        </a:spcAft>
                        <a:buNone/>
                      </a:pPr>
                      <a:r>
                        <a:rPr lang="en" sz="1000"/>
                        <a:t>Dandenong South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40-49 and 50-59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51.45%</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DOM, DOMSH, DOMM (in LYNDHURST)</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GERM, AUSTSX, and BULLX, BORD (in Lyndhurst)</a:t>
                      </a:r>
                      <a:endParaRPr sz="1000"/>
                    </a:p>
                  </a:txBody>
                  <a:tcPr marL="91425" marR="91425" marT="91425" marB="91425"/>
                </a:tc>
                <a:extLst>
                  <a:ext uri="{0D108BD9-81ED-4DB2-BD59-A6C34878D82A}">
                    <a16:rowId xmlns:a16="http://schemas.microsoft.com/office/drawing/2014/main" val="10001"/>
                  </a:ext>
                </a:extLst>
              </a:tr>
              <a:tr h="387000">
                <a:tc>
                  <a:txBody>
                    <a:bodyPr/>
                    <a:lstStyle/>
                    <a:p>
                      <a:pPr marL="0" lvl="0" indent="0" algn="l" rtl="0">
                        <a:spcBef>
                          <a:spcPts val="0"/>
                        </a:spcBef>
                        <a:spcAft>
                          <a:spcPts val="0"/>
                        </a:spcAft>
                        <a:buNone/>
                      </a:pPr>
                      <a:r>
                        <a:rPr lang="en" sz="1000"/>
                        <a:t>Bangholme</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60-69 and 70-79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54.96%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DOM, DOMSH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GERM, LABRX</a:t>
                      </a:r>
                      <a:endParaRPr sz="1000"/>
                    </a:p>
                  </a:txBody>
                  <a:tcPr marL="91425" marR="91425" marT="91425" marB="91425"/>
                </a:tc>
                <a:extLst>
                  <a:ext uri="{0D108BD9-81ED-4DB2-BD59-A6C34878D82A}">
                    <a16:rowId xmlns:a16="http://schemas.microsoft.com/office/drawing/2014/main" val="10002"/>
                  </a:ext>
                </a:extLst>
              </a:tr>
              <a:tr h="387000">
                <a:tc>
                  <a:txBody>
                    <a:bodyPr/>
                    <a:lstStyle/>
                    <a:p>
                      <a:pPr marL="0" lvl="0" indent="0" algn="l" rtl="0">
                        <a:spcBef>
                          <a:spcPts val="0"/>
                        </a:spcBef>
                        <a:spcAft>
                          <a:spcPts val="0"/>
                        </a:spcAft>
                        <a:buNone/>
                      </a:pPr>
                      <a:r>
                        <a:rPr lang="en" sz="1000"/>
                        <a:t>Noble Park North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30-39 and 40-49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27.89%</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DOM, DOMSH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MALTX, JACK</a:t>
                      </a:r>
                      <a:endParaRPr sz="1000"/>
                    </a:p>
                  </a:txBody>
                  <a:tcPr marL="91425" marR="91425" marT="91425" marB="91425"/>
                </a:tc>
                <a:extLst>
                  <a:ext uri="{0D108BD9-81ED-4DB2-BD59-A6C34878D82A}">
                    <a16:rowId xmlns:a16="http://schemas.microsoft.com/office/drawing/2014/main" val="10003"/>
                  </a:ext>
                </a:extLst>
              </a:tr>
              <a:tr h="387000">
                <a:tc>
                  <a:txBody>
                    <a:bodyPr/>
                    <a:lstStyle/>
                    <a:p>
                      <a:pPr marL="0" lvl="0" indent="0" algn="l" rtl="0">
                        <a:spcBef>
                          <a:spcPts val="0"/>
                        </a:spcBef>
                        <a:spcAft>
                          <a:spcPts val="0"/>
                        </a:spcAft>
                        <a:buNone/>
                      </a:pPr>
                      <a:r>
                        <a:rPr lang="en" sz="1000"/>
                        <a:t>Dandenong North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20-29 and 30-39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28.65%</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DOM, DOMSH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MALTX, JACK</a:t>
                      </a:r>
                      <a:endParaRPr sz="1000"/>
                    </a:p>
                  </a:txBody>
                  <a:tcPr marL="91425" marR="91425" marT="91425" marB="91425"/>
                </a:tc>
                <a:extLst>
                  <a:ext uri="{0D108BD9-81ED-4DB2-BD59-A6C34878D82A}">
                    <a16:rowId xmlns:a16="http://schemas.microsoft.com/office/drawing/2014/main" val="10004"/>
                  </a:ext>
                </a:extLst>
              </a:tr>
              <a:tr h="387000">
                <a:tc>
                  <a:txBody>
                    <a:bodyPr/>
                    <a:lstStyle/>
                    <a:p>
                      <a:pPr marL="0" lvl="0" indent="0" algn="l" rtl="0">
                        <a:spcBef>
                          <a:spcPts val="0"/>
                        </a:spcBef>
                        <a:spcAft>
                          <a:spcPts val="0"/>
                        </a:spcAft>
                        <a:buNone/>
                      </a:pPr>
                      <a:r>
                        <a:rPr lang="en" sz="1000"/>
                        <a:t>Keysborough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20-29 and 30-39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29.73%</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DOM, DOMSH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MALTX, JACK</a:t>
                      </a:r>
                      <a:endParaRPr sz="1000"/>
                    </a:p>
                  </a:txBody>
                  <a:tcPr marL="91425" marR="91425" marT="91425" marB="91425"/>
                </a:tc>
                <a:extLst>
                  <a:ext uri="{0D108BD9-81ED-4DB2-BD59-A6C34878D82A}">
                    <a16:rowId xmlns:a16="http://schemas.microsoft.com/office/drawing/2014/main" val="10005"/>
                  </a:ext>
                </a:extLst>
              </a:tr>
              <a:tr h="387000">
                <a:tc>
                  <a:txBody>
                    <a:bodyPr/>
                    <a:lstStyle/>
                    <a:p>
                      <a:pPr marL="0" lvl="0" indent="0" algn="l" rtl="0">
                        <a:spcBef>
                          <a:spcPts val="0"/>
                        </a:spcBef>
                        <a:spcAft>
                          <a:spcPts val="0"/>
                        </a:spcAft>
                        <a:buNone/>
                      </a:pPr>
                      <a:r>
                        <a:rPr lang="en" sz="1000"/>
                        <a:t>Noble Park</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20-29 and 30-39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35.52%</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DOM, DOMSH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MALTX, JACK</a:t>
                      </a:r>
                      <a:endParaRPr sz="1000"/>
                    </a:p>
                  </a:txBody>
                  <a:tcPr marL="91425" marR="91425" marT="91425" marB="91425"/>
                </a:tc>
                <a:extLst>
                  <a:ext uri="{0D108BD9-81ED-4DB2-BD59-A6C34878D82A}">
                    <a16:rowId xmlns:a16="http://schemas.microsoft.com/office/drawing/2014/main" val="10006"/>
                  </a:ext>
                </a:extLst>
              </a:tr>
              <a:tr h="387000">
                <a:tc>
                  <a:txBody>
                    <a:bodyPr/>
                    <a:lstStyle/>
                    <a:p>
                      <a:pPr marL="0" lvl="0" indent="0" algn="l" rtl="0">
                        <a:spcBef>
                          <a:spcPts val="0"/>
                        </a:spcBef>
                        <a:spcAft>
                          <a:spcPts val="0"/>
                        </a:spcAft>
                        <a:buNone/>
                      </a:pPr>
                      <a:r>
                        <a:rPr lang="en" sz="1000"/>
                        <a:t>Springvale South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20-29 and 30-39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30.80%</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DOM, DOMSH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MALTX, JACK</a:t>
                      </a:r>
                      <a:endParaRPr sz="1000"/>
                    </a:p>
                  </a:txBody>
                  <a:tcPr marL="91425" marR="91425" marT="91425" marB="91425"/>
                </a:tc>
                <a:extLst>
                  <a:ext uri="{0D108BD9-81ED-4DB2-BD59-A6C34878D82A}">
                    <a16:rowId xmlns:a16="http://schemas.microsoft.com/office/drawing/2014/main" val="10007"/>
                  </a:ext>
                </a:extLst>
              </a:tr>
              <a:tr h="387000">
                <a:tc>
                  <a:txBody>
                    <a:bodyPr/>
                    <a:lstStyle/>
                    <a:p>
                      <a:pPr marL="0" lvl="0" indent="0" algn="l" rtl="0">
                        <a:spcBef>
                          <a:spcPts val="0"/>
                        </a:spcBef>
                        <a:spcAft>
                          <a:spcPts val="0"/>
                        </a:spcAft>
                        <a:buNone/>
                      </a:pPr>
                      <a:r>
                        <a:rPr lang="en" sz="1000"/>
                        <a:t>Springvale</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20-29 and 30-39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35.09%</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DOM, DOMSH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MALTX, JACK</a:t>
                      </a:r>
                      <a:endParaRPr sz="1000"/>
                    </a:p>
                  </a:txBody>
                  <a:tcPr marL="91425" marR="91425" marT="91425" marB="91425"/>
                </a:tc>
                <a:extLst>
                  <a:ext uri="{0D108BD9-81ED-4DB2-BD59-A6C34878D82A}">
                    <a16:rowId xmlns:a16="http://schemas.microsoft.com/office/drawing/2014/main" val="10008"/>
                  </a:ext>
                </a:extLst>
              </a:tr>
              <a:tr h="387000">
                <a:tc>
                  <a:txBody>
                    <a:bodyPr/>
                    <a:lstStyle/>
                    <a:p>
                      <a:pPr marL="0" lvl="0" indent="0" algn="l" rtl="0">
                        <a:spcBef>
                          <a:spcPts val="0"/>
                        </a:spcBef>
                        <a:spcAft>
                          <a:spcPts val="0"/>
                        </a:spcAft>
                        <a:buNone/>
                      </a:pPr>
                      <a:r>
                        <a:rPr lang="en" sz="1000"/>
                        <a:t>Dandenong</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20-29 and 30-39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38.46%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DOM, DOMSH</a:t>
                      </a:r>
                      <a:endParaRPr sz="1300"/>
                    </a:p>
                  </a:txBody>
                  <a:tcPr marL="91425" marR="91425" marT="91425" marB="91425"/>
                </a:tc>
                <a:tc>
                  <a:txBody>
                    <a:bodyPr/>
                    <a:lstStyle/>
                    <a:p>
                      <a:pPr marL="0" lvl="0" indent="0" algn="r" rtl="0">
                        <a:lnSpc>
                          <a:spcPct val="115000"/>
                        </a:lnSpc>
                        <a:spcBef>
                          <a:spcPts val="0"/>
                        </a:spcBef>
                        <a:spcAft>
                          <a:spcPts val="0"/>
                        </a:spcAft>
                        <a:buNone/>
                      </a:pPr>
                      <a:r>
                        <a:rPr lang="en" sz="1000"/>
                        <a:t>MALTX, JACK</a:t>
                      </a:r>
                      <a:endParaRPr sz="1000"/>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body" idx="1"/>
          </p:nvPr>
        </p:nvSpPr>
        <p:spPr>
          <a:xfrm>
            <a:off x="6874875" y="1166800"/>
            <a:ext cx="2187600" cy="3860700"/>
          </a:xfrm>
          <a:prstGeom prst="rect">
            <a:avLst/>
          </a:prstGeom>
        </p:spPr>
        <p:txBody>
          <a:bodyPr spcFirstLastPara="1" wrap="square" lIns="91425" tIns="91425" rIns="91425" bIns="91425" anchor="t" anchorCtr="0">
            <a:noAutofit/>
          </a:bodyPr>
          <a:lstStyle/>
          <a:p>
            <a:pPr marL="342900" lvl="0" indent="-203200" algn="l" rtl="0">
              <a:spcBef>
                <a:spcPts val="0"/>
              </a:spcBef>
              <a:spcAft>
                <a:spcPts val="0"/>
              </a:spcAft>
              <a:buClr>
                <a:srgbClr val="000000"/>
              </a:buClr>
              <a:buSzPts val="1400"/>
              <a:buChar char="●"/>
            </a:pPr>
            <a:r>
              <a:rPr lang="en" sz="1400">
                <a:solidFill>
                  <a:srgbClr val="000000"/>
                </a:solidFill>
              </a:rPr>
              <a:t>Most suburbs have a variety of dog breeds with MALTX accounting for most of the dogs. </a:t>
            </a:r>
            <a:endParaRPr sz="1400">
              <a:solidFill>
                <a:srgbClr val="000000"/>
              </a:solidFill>
            </a:endParaRPr>
          </a:p>
          <a:p>
            <a:pPr marL="342900" marR="0" lvl="0" indent="-203200" algn="l" rtl="0">
              <a:lnSpc>
                <a:spcPct val="115000"/>
              </a:lnSpc>
              <a:spcBef>
                <a:spcPts val="0"/>
              </a:spcBef>
              <a:spcAft>
                <a:spcPts val="0"/>
              </a:spcAft>
              <a:buClr>
                <a:srgbClr val="000000"/>
              </a:buClr>
              <a:buSzPts val="1400"/>
              <a:buChar char="●"/>
            </a:pPr>
            <a:r>
              <a:rPr lang="en" sz="1400">
                <a:solidFill>
                  <a:srgbClr val="000000"/>
                </a:solidFill>
              </a:rPr>
              <a:t>However, the dog breeds in Dandenong South and Lyndhurst do not vary. </a:t>
            </a:r>
            <a:endParaRPr sz="1400">
              <a:solidFill>
                <a:srgbClr val="000000"/>
              </a:solidFill>
            </a:endParaRPr>
          </a:p>
          <a:p>
            <a:pPr marL="342900" marR="0" lvl="0" indent="-203200" algn="l" rtl="0">
              <a:lnSpc>
                <a:spcPct val="115000"/>
              </a:lnSpc>
              <a:spcBef>
                <a:spcPts val="0"/>
              </a:spcBef>
              <a:spcAft>
                <a:spcPts val="0"/>
              </a:spcAft>
              <a:buClr>
                <a:srgbClr val="000000"/>
              </a:buClr>
              <a:buSzPts val="1400"/>
              <a:buChar char="●"/>
            </a:pPr>
            <a:r>
              <a:rPr lang="en" sz="1400">
                <a:solidFill>
                  <a:srgbClr val="000000"/>
                </a:solidFill>
              </a:rPr>
              <a:t>All of the dogs in Lyndhurst are LABs, while most of those in Dandenong South are GERMs.</a:t>
            </a:r>
            <a:endParaRPr sz="1400">
              <a:solidFill>
                <a:srgbClr val="000000"/>
              </a:solidFill>
            </a:endParaRPr>
          </a:p>
        </p:txBody>
      </p:sp>
      <p:pic>
        <p:nvPicPr>
          <p:cNvPr id="195" name="Google Shape;195;p29"/>
          <p:cNvPicPr preferRelativeResize="0"/>
          <p:nvPr/>
        </p:nvPicPr>
        <p:blipFill>
          <a:blip r:embed="rId3">
            <a:alphaModFix/>
          </a:blip>
          <a:stretch>
            <a:fillRect/>
          </a:stretch>
        </p:blipFill>
        <p:spPr>
          <a:xfrm>
            <a:off x="229275" y="1253650"/>
            <a:ext cx="6874876" cy="3545249"/>
          </a:xfrm>
          <a:prstGeom prst="rect">
            <a:avLst/>
          </a:prstGeom>
          <a:noFill/>
          <a:ln>
            <a:noFill/>
          </a:ln>
        </p:spPr>
      </p:pic>
      <p:sp>
        <p:nvSpPr>
          <p:cNvPr id="196" name="Google Shape;196;p29"/>
          <p:cNvSpPr txBox="1"/>
          <p:nvPr/>
        </p:nvSpPr>
        <p:spPr>
          <a:xfrm>
            <a:off x="1135050" y="4738500"/>
            <a:ext cx="5032800" cy="212700"/>
          </a:xfrm>
          <a:prstGeom prst="rect">
            <a:avLst/>
          </a:prstGeom>
          <a:noFill/>
          <a:ln>
            <a:noFill/>
          </a:ln>
        </p:spPr>
        <p:txBody>
          <a:bodyPr spcFirstLastPara="1" wrap="square" lIns="91425" tIns="91425" rIns="91425" bIns="91425" anchor="t" anchorCtr="0">
            <a:noAutofit/>
          </a:bodyPr>
          <a:lstStyle/>
          <a:p>
            <a:pPr marL="0" lvl="0" indent="0" algn="ctr" rtl="0">
              <a:lnSpc>
                <a:spcPct val="107916"/>
              </a:lnSpc>
              <a:spcBef>
                <a:spcPts val="0"/>
              </a:spcBef>
              <a:spcAft>
                <a:spcPts val="0"/>
              </a:spcAft>
              <a:buNone/>
            </a:pPr>
            <a:r>
              <a:rPr lang="en" sz="1200"/>
              <a:t>Figure 5: Percentage of the 10 most popular dog breeds by suburbs.</a:t>
            </a:r>
            <a:endParaRPr sz="1200"/>
          </a:p>
          <a:p>
            <a:pPr marL="0" lvl="0" indent="0" algn="l" rtl="0">
              <a:spcBef>
                <a:spcPts val="800"/>
              </a:spcBef>
              <a:spcAft>
                <a:spcPts val="0"/>
              </a:spcAft>
              <a:buNone/>
            </a:pPr>
            <a:endParaRPr>
              <a:latin typeface="Lato"/>
              <a:ea typeface="Lato"/>
              <a:cs typeface="Lato"/>
              <a:sym typeface="Lato"/>
            </a:endParaRPr>
          </a:p>
        </p:txBody>
      </p:sp>
      <p:sp>
        <p:nvSpPr>
          <p:cNvPr id="197" name="Google Shape;197;p29"/>
          <p:cNvSpPr txBox="1">
            <a:spLocks noGrp="1"/>
          </p:cNvSpPr>
          <p:nvPr>
            <p:ph type="title"/>
          </p:nvPr>
        </p:nvSpPr>
        <p:spPr>
          <a:xfrm>
            <a:off x="727650" y="474900"/>
            <a:ext cx="7688700" cy="5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Visualisations of the data - Pet Demographics</a:t>
            </a:r>
            <a:endParaRPr/>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body" idx="1"/>
          </p:nvPr>
        </p:nvSpPr>
        <p:spPr>
          <a:xfrm>
            <a:off x="7148850" y="1276275"/>
            <a:ext cx="1801800" cy="3664800"/>
          </a:xfrm>
          <a:prstGeom prst="rect">
            <a:avLst/>
          </a:prstGeom>
        </p:spPr>
        <p:txBody>
          <a:bodyPr spcFirstLastPara="1" wrap="square" lIns="91425" tIns="91425" rIns="91425" bIns="91425" anchor="t" anchorCtr="0">
            <a:noAutofit/>
          </a:bodyPr>
          <a:lstStyle/>
          <a:p>
            <a:pPr marL="457200" lvl="0" indent="-317500" algn="l" rtl="0">
              <a:lnSpc>
                <a:spcPct val="107916"/>
              </a:lnSpc>
              <a:spcBef>
                <a:spcPts val="0"/>
              </a:spcBef>
              <a:spcAft>
                <a:spcPts val="0"/>
              </a:spcAft>
              <a:buClr>
                <a:srgbClr val="666666"/>
              </a:buClr>
              <a:buSzPts val="1400"/>
              <a:buFont typeface="Arial"/>
              <a:buChar char="●"/>
            </a:pPr>
            <a:r>
              <a:rPr lang="en" sz="1400">
                <a:solidFill>
                  <a:srgbClr val="666666"/>
                </a:solidFill>
                <a:latin typeface="Arial"/>
                <a:ea typeface="Arial"/>
                <a:cs typeface="Arial"/>
                <a:sym typeface="Arial"/>
              </a:rPr>
              <a:t>DOMSH is popular in all suburbs, except for Lyndhurst.</a:t>
            </a:r>
            <a:endParaRPr sz="1400">
              <a:solidFill>
                <a:srgbClr val="666666"/>
              </a:solidFill>
              <a:latin typeface="Arial"/>
              <a:ea typeface="Arial"/>
              <a:cs typeface="Arial"/>
              <a:sym typeface="Arial"/>
            </a:endParaRPr>
          </a:p>
          <a:p>
            <a:pPr marL="457200" lvl="0" indent="-317500" algn="l" rtl="0">
              <a:lnSpc>
                <a:spcPct val="107916"/>
              </a:lnSpc>
              <a:spcBef>
                <a:spcPts val="0"/>
              </a:spcBef>
              <a:spcAft>
                <a:spcPts val="0"/>
              </a:spcAft>
              <a:buClr>
                <a:srgbClr val="666666"/>
              </a:buClr>
              <a:buSzPts val="1400"/>
              <a:buFont typeface="Arial"/>
              <a:buChar char="●"/>
            </a:pPr>
            <a:r>
              <a:rPr lang="en" sz="1400">
                <a:solidFill>
                  <a:srgbClr val="666666"/>
                </a:solidFill>
                <a:latin typeface="Arial"/>
                <a:ea typeface="Arial"/>
                <a:cs typeface="Arial"/>
                <a:sym typeface="Arial"/>
              </a:rPr>
              <a:t>DOM is the second most popular among all suburbs. </a:t>
            </a:r>
            <a:endParaRPr sz="1400">
              <a:solidFill>
                <a:srgbClr val="666666"/>
              </a:solidFill>
              <a:latin typeface="Arial"/>
              <a:ea typeface="Arial"/>
              <a:cs typeface="Arial"/>
              <a:sym typeface="Arial"/>
            </a:endParaRPr>
          </a:p>
          <a:p>
            <a:pPr marL="457200" lvl="0" indent="-317500" algn="l" rtl="0">
              <a:lnSpc>
                <a:spcPct val="107916"/>
              </a:lnSpc>
              <a:spcBef>
                <a:spcPts val="0"/>
              </a:spcBef>
              <a:spcAft>
                <a:spcPts val="0"/>
              </a:spcAft>
              <a:buClr>
                <a:srgbClr val="666666"/>
              </a:buClr>
              <a:buSzPts val="1400"/>
              <a:buFont typeface="Arial"/>
              <a:buChar char="●"/>
            </a:pPr>
            <a:r>
              <a:rPr lang="en" sz="1400">
                <a:solidFill>
                  <a:srgbClr val="666666"/>
                </a:solidFill>
                <a:latin typeface="Arial"/>
                <a:ea typeface="Arial"/>
                <a:cs typeface="Arial"/>
                <a:sym typeface="Arial"/>
              </a:rPr>
              <a:t>All of the cats in Lyndhurst are DOMM.</a:t>
            </a:r>
            <a:endParaRPr sz="1400">
              <a:solidFill>
                <a:srgbClr val="666666"/>
              </a:solidFill>
              <a:latin typeface="Arial"/>
              <a:ea typeface="Arial"/>
              <a:cs typeface="Arial"/>
              <a:sym typeface="Arial"/>
            </a:endParaRPr>
          </a:p>
          <a:p>
            <a:pPr marL="0" lvl="0" indent="0" algn="l" rtl="0">
              <a:spcBef>
                <a:spcPts val="800"/>
              </a:spcBef>
              <a:spcAft>
                <a:spcPts val="1600"/>
              </a:spcAft>
              <a:buNone/>
            </a:pPr>
            <a:endParaRPr sz="1600">
              <a:solidFill>
                <a:srgbClr val="666666"/>
              </a:solidFill>
            </a:endParaRPr>
          </a:p>
        </p:txBody>
      </p:sp>
      <p:pic>
        <p:nvPicPr>
          <p:cNvPr id="203" name="Google Shape;203;p30"/>
          <p:cNvPicPr preferRelativeResize="0"/>
          <p:nvPr/>
        </p:nvPicPr>
        <p:blipFill>
          <a:blip r:embed="rId3">
            <a:alphaModFix/>
          </a:blip>
          <a:stretch>
            <a:fillRect/>
          </a:stretch>
        </p:blipFill>
        <p:spPr>
          <a:xfrm>
            <a:off x="177975" y="1276275"/>
            <a:ext cx="7154224" cy="3553349"/>
          </a:xfrm>
          <a:prstGeom prst="rect">
            <a:avLst/>
          </a:prstGeom>
          <a:noFill/>
          <a:ln>
            <a:noFill/>
          </a:ln>
        </p:spPr>
      </p:pic>
      <p:sp>
        <p:nvSpPr>
          <p:cNvPr id="204" name="Google Shape;204;p30"/>
          <p:cNvSpPr txBox="1"/>
          <p:nvPr/>
        </p:nvSpPr>
        <p:spPr>
          <a:xfrm>
            <a:off x="1718025" y="4768875"/>
            <a:ext cx="3969000" cy="212700"/>
          </a:xfrm>
          <a:prstGeom prst="rect">
            <a:avLst/>
          </a:prstGeom>
          <a:noFill/>
          <a:ln>
            <a:noFill/>
          </a:ln>
        </p:spPr>
        <p:txBody>
          <a:bodyPr spcFirstLastPara="1" wrap="square" lIns="91425" tIns="91425" rIns="91425" bIns="91425" anchor="t" anchorCtr="0">
            <a:noAutofit/>
          </a:bodyPr>
          <a:lstStyle/>
          <a:p>
            <a:pPr marL="0" lvl="0" indent="0" algn="ctr" rtl="0">
              <a:lnSpc>
                <a:spcPct val="107916"/>
              </a:lnSpc>
              <a:spcBef>
                <a:spcPts val="0"/>
              </a:spcBef>
              <a:spcAft>
                <a:spcPts val="800"/>
              </a:spcAft>
              <a:buNone/>
            </a:pPr>
            <a:r>
              <a:rPr lang="en" sz="1100">
                <a:latin typeface="Calibri"/>
                <a:ea typeface="Calibri"/>
                <a:cs typeface="Calibri"/>
                <a:sym typeface="Calibri"/>
              </a:rPr>
              <a:t>Figure 6: Percentage of the six popular cat breeds by suburbs</a:t>
            </a:r>
            <a:endParaRPr>
              <a:latin typeface="Lato"/>
              <a:ea typeface="Lato"/>
              <a:cs typeface="Lato"/>
              <a:sym typeface="Lato"/>
            </a:endParaRPr>
          </a:p>
        </p:txBody>
      </p:sp>
      <p:sp>
        <p:nvSpPr>
          <p:cNvPr id="205" name="Google Shape;205;p30"/>
          <p:cNvSpPr txBox="1">
            <a:spLocks noGrp="1"/>
          </p:cNvSpPr>
          <p:nvPr>
            <p:ph type="title"/>
          </p:nvPr>
        </p:nvSpPr>
        <p:spPr>
          <a:xfrm>
            <a:off x="727650" y="474900"/>
            <a:ext cx="7688700" cy="5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Visualisations of the data - Pet Demographics</a:t>
            </a:r>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727650" y="474900"/>
            <a:ext cx="7688700" cy="5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Visualisations of the data - Pet Demographics</a:t>
            </a:r>
            <a:endParaRPr/>
          </a:p>
          <a:p>
            <a:pPr marL="0" lvl="0" indent="0" algn="l" rtl="0">
              <a:spcBef>
                <a:spcPts val="0"/>
              </a:spcBef>
              <a:spcAft>
                <a:spcPts val="0"/>
              </a:spcAft>
              <a:buNone/>
            </a:pPr>
            <a:endParaRPr/>
          </a:p>
        </p:txBody>
      </p:sp>
      <p:graphicFrame>
        <p:nvGraphicFramePr>
          <p:cNvPr id="211" name="Google Shape;211;p31"/>
          <p:cNvGraphicFramePr/>
          <p:nvPr/>
        </p:nvGraphicFramePr>
        <p:xfrm>
          <a:off x="431725" y="1058100"/>
          <a:ext cx="8234000" cy="4102098"/>
        </p:xfrm>
        <a:graphic>
          <a:graphicData uri="http://schemas.openxmlformats.org/drawingml/2006/table">
            <a:tbl>
              <a:tblPr>
                <a:noFill/>
                <a:tableStyleId>{34C08AE1-17F4-4507-872A-0C8B8154ED63}</a:tableStyleId>
              </a:tblPr>
              <a:tblGrid>
                <a:gridCol w="1314900">
                  <a:extLst>
                    <a:ext uri="{9D8B030D-6E8A-4147-A177-3AD203B41FA5}">
                      <a16:colId xmlns:a16="http://schemas.microsoft.com/office/drawing/2014/main" val="20000"/>
                    </a:ext>
                  </a:extLst>
                </a:gridCol>
                <a:gridCol w="1829800">
                  <a:extLst>
                    <a:ext uri="{9D8B030D-6E8A-4147-A177-3AD203B41FA5}">
                      <a16:colId xmlns:a16="http://schemas.microsoft.com/office/drawing/2014/main" val="20001"/>
                    </a:ext>
                  </a:extLst>
                </a:gridCol>
                <a:gridCol w="1470100">
                  <a:extLst>
                    <a:ext uri="{9D8B030D-6E8A-4147-A177-3AD203B41FA5}">
                      <a16:colId xmlns:a16="http://schemas.microsoft.com/office/drawing/2014/main" val="20002"/>
                    </a:ext>
                  </a:extLst>
                </a:gridCol>
                <a:gridCol w="1730825">
                  <a:extLst>
                    <a:ext uri="{9D8B030D-6E8A-4147-A177-3AD203B41FA5}">
                      <a16:colId xmlns:a16="http://schemas.microsoft.com/office/drawing/2014/main" val="20003"/>
                    </a:ext>
                  </a:extLst>
                </a:gridCol>
                <a:gridCol w="1888375">
                  <a:extLst>
                    <a:ext uri="{9D8B030D-6E8A-4147-A177-3AD203B41FA5}">
                      <a16:colId xmlns:a16="http://schemas.microsoft.com/office/drawing/2014/main" val="20004"/>
                    </a:ext>
                  </a:extLst>
                </a:gridCol>
              </a:tblGrid>
              <a:tr h="358825">
                <a:tc>
                  <a:txBody>
                    <a:bodyPr/>
                    <a:lstStyle/>
                    <a:p>
                      <a:pPr marL="0" lvl="0" indent="0" algn="l" rtl="0">
                        <a:spcBef>
                          <a:spcPts val="0"/>
                        </a:spcBef>
                        <a:spcAft>
                          <a:spcPts val="0"/>
                        </a:spcAft>
                        <a:buNone/>
                      </a:pPr>
                      <a:r>
                        <a:rPr lang="en" sz="1000" b="1"/>
                        <a:t>Suburbs</a:t>
                      </a:r>
                      <a:endParaRPr sz="1000" b="1"/>
                    </a:p>
                  </a:txBody>
                  <a:tcPr marL="91425" marR="91425" marT="91425" marB="91425"/>
                </a:tc>
                <a:tc>
                  <a:txBody>
                    <a:bodyPr/>
                    <a:lstStyle/>
                    <a:p>
                      <a:pPr marL="0" lvl="0" indent="0" algn="l" rtl="0">
                        <a:spcBef>
                          <a:spcPts val="0"/>
                        </a:spcBef>
                        <a:spcAft>
                          <a:spcPts val="0"/>
                        </a:spcAft>
                        <a:buNone/>
                      </a:pPr>
                      <a:r>
                        <a:rPr lang="en" sz="1000" b="1"/>
                        <a:t>Most common age groups</a:t>
                      </a:r>
                      <a:endParaRPr sz="1000" b="1"/>
                    </a:p>
                  </a:txBody>
                  <a:tcPr marL="91425" marR="91425" marT="91425" marB="91425"/>
                </a:tc>
                <a:tc>
                  <a:txBody>
                    <a:bodyPr/>
                    <a:lstStyle/>
                    <a:p>
                      <a:pPr marL="0" lvl="0" indent="0" algn="l" rtl="0">
                        <a:spcBef>
                          <a:spcPts val="0"/>
                        </a:spcBef>
                        <a:spcAft>
                          <a:spcPts val="0"/>
                        </a:spcAft>
                        <a:buNone/>
                      </a:pPr>
                      <a:r>
                        <a:rPr lang="en" sz="1000" b="1"/>
                        <a:t>Account for (% of population)</a:t>
                      </a:r>
                      <a:endParaRPr sz="1000" b="1"/>
                    </a:p>
                  </a:txBody>
                  <a:tcPr marL="91425" marR="91425" marT="91425" marB="91425"/>
                </a:tc>
                <a:tc>
                  <a:txBody>
                    <a:bodyPr/>
                    <a:lstStyle/>
                    <a:p>
                      <a:pPr marL="0" lvl="0" indent="0" algn="l" rtl="0">
                        <a:spcBef>
                          <a:spcPts val="0"/>
                        </a:spcBef>
                        <a:spcAft>
                          <a:spcPts val="0"/>
                        </a:spcAft>
                        <a:buNone/>
                      </a:pPr>
                      <a:r>
                        <a:rPr lang="en" sz="1000" b="1"/>
                        <a:t>Most popular cat colours</a:t>
                      </a:r>
                      <a:endParaRPr sz="1000" b="1"/>
                    </a:p>
                  </a:txBody>
                  <a:tcPr marL="91425" marR="91425" marT="91425" marB="91425"/>
                </a:tc>
                <a:tc>
                  <a:txBody>
                    <a:bodyPr/>
                    <a:lstStyle/>
                    <a:p>
                      <a:pPr marL="0" lvl="0" indent="0" algn="l" rtl="0">
                        <a:spcBef>
                          <a:spcPts val="0"/>
                        </a:spcBef>
                        <a:spcAft>
                          <a:spcPts val="0"/>
                        </a:spcAft>
                        <a:buNone/>
                      </a:pPr>
                      <a:r>
                        <a:rPr lang="en" sz="1000" b="1"/>
                        <a:t>Most popular dog colours</a:t>
                      </a:r>
                      <a:endParaRPr sz="1000" b="1"/>
                    </a:p>
                  </a:txBody>
                  <a:tcPr marL="91425" marR="91425" marT="91425" marB="91425"/>
                </a:tc>
                <a:extLst>
                  <a:ext uri="{0D108BD9-81ED-4DB2-BD59-A6C34878D82A}">
                    <a16:rowId xmlns:a16="http://schemas.microsoft.com/office/drawing/2014/main" val="10000"/>
                  </a:ext>
                </a:extLst>
              </a:tr>
              <a:tr h="387000">
                <a:tc>
                  <a:txBody>
                    <a:bodyPr/>
                    <a:lstStyle/>
                    <a:p>
                      <a:pPr marL="0" lvl="0" indent="0" algn="l" rtl="0">
                        <a:spcBef>
                          <a:spcPts val="0"/>
                        </a:spcBef>
                        <a:spcAft>
                          <a:spcPts val="0"/>
                        </a:spcAft>
                        <a:buNone/>
                      </a:pPr>
                      <a:r>
                        <a:rPr lang="en" sz="1000"/>
                        <a:t>Dandenong South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40-49 and 50-59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51.45%</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BLACK, BLACKWHI, and TABWHI (in LYNDHURST)</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BLACK, BLATAN, and BRIND, CHOC (in Lyndhurst)</a:t>
                      </a:r>
                      <a:endParaRPr sz="1000"/>
                    </a:p>
                  </a:txBody>
                  <a:tcPr marL="91425" marR="91425" marT="91425" marB="91425"/>
                </a:tc>
                <a:extLst>
                  <a:ext uri="{0D108BD9-81ED-4DB2-BD59-A6C34878D82A}">
                    <a16:rowId xmlns:a16="http://schemas.microsoft.com/office/drawing/2014/main" val="10001"/>
                  </a:ext>
                </a:extLst>
              </a:tr>
              <a:tr h="387000">
                <a:tc>
                  <a:txBody>
                    <a:bodyPr/>
                    <a:lstStyle/>
                    <a:p>
                      <a:pPr marL="0" lvl="0" indent="0" algn="l" rtl="0">
                        <a:spcBef>
                          <a:spcPts val="0"/>
                        </a:spcBef>
                        <a:spcAft>
                          <a:spcPts val="0"/>
                        </a:spcAft>
                        <a:buNone/>
                      </a:pPr>
                      <a:r>
                        <a:rPr lang="en" sz="1000"/>
                        <a:t>Bangholme</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60-69 and 70-79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54.96%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BLAWHI, GREY</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BLATAN, BLAWHI</a:t>
                      </a:r>
                      <a:endParaRPr sz="1000"/>
                    </a:p>
                  </a:txBody>
                  <a:tcPr marL="91425" marR="91425" marT="91425" marB="91425"/>
                </a:tc>
                <a:extLst>
                  <a:ext uri="{0D108BD9-81ED-4DB2-BD59-A6C34878D82A}">
                    <a16:rowId xmlns:a16="http://schemas.microsoft.com/office/drawing/2014/main" val="10002"/>
                  </a:ext>
                </a:extLst>
              </a:tr>
              <a:tr h="387000">
                <a:tc>
                  <a:txBody>
                    <a:bodyPr/>
                    <a:lstStyle/>
                    <a:p>
                      <a:pPr marL="0" lvl="0" indent="0" algn="l" rtl="0">
                        <a:spcBef>
                          <a:spcPts val="0"/>
                        </a:spcBef>
                        <a:spcAft>
                          <a:spcPts val="0"/>
                        </a:spcAft>
                        <a:buNone/>
                      </a:pPr>
                      <a:r>
                        <a:rPr lang="en" sz="1000"/>
                        <a:t>Noble Park North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30-39 and 40-49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27.89%</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TRI, BLAWHI</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TRI, BLAWHI</a:t>
                      </a:r>
                      <a:endParaRPr sz="1000"/>
                    </a:p>
                  </a:txBody>
                  <a:tcPr marL="91425" marR="91425" marT="91425" marB="91425"/>
                </a:tc>
                <a:extLst>
                  <a:ext uri="{0D108BD9-81ED-4DB2-BD59-A6C34878D82A}">
                    <a16:rowId xmlns:a16="http://schemas.microsoft.com/office/drawing/2014/main" val="10003"/>
                  </a:ext>
                </a:extLst>
              </a:tr>
              <a:tr h="387000">
                <a:tc>
                  <a:txBody>
                    <a:bodyPr/>
                    <a:lstStyle/>
                    <a:p>
                      <a:pPr marL="0" lvl="0" indent="0" algn="l" rtl="0">
                        <a:spcBef>
                          <a:spcPts val="0"/>
                        </a:spcBef>
                        <a:spcAft>
                          <a:spcPts val="0"/>
                        </a:spcAft>
                        <a:buNone/>
                      </a:pPr>
                      <a:r>
                        <a:rPr lang="en" sz="1000"/>
                        <a:t>Dandenong North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20-29 and 30-39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28.65%</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TRI, BLAWHI</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TRI, WHITE</a:t>
                      </a:r>
                      <a:endParaRPr sz="1000"/>
                    </a:p>
                  </a:txBody>
                  <a:tcPr marL="91425" marR="91425" marT="91425" marB="91425"/>
                </a:tc>
                <a:extLst>
                  <a:ext uri="{0D108BD9-81ED-4DB2-BD59-A6C34878D82A}">
                    <a16:rowId xmlns:a16="http://schemas.microsoft.com/office/drawing/2014/main" val="10004"/>
                  </a:ext>
                </a:extLst>
              </a:tr>
              <a:tr h="387000">
                <a:tc>
                  <a:txBody>
                    <a:bodyPr/>
                    <a:lstStyle/>
                    <a:p>
                      <a:pPr marL="0" lvl="0" indent="0" algn="l" rtl="0">
                        <a:spcBef>
                          <a:spcPts val="0"/>
                        </a:spcBef>
                        <a:spcAft>
                          <a:spcPts val="0"/>
                        </a:spcAft>
                        <a:buNone/>
                      </a:pPr>
                      <a:r>
                        <a:rPr lang="en" sz="1000"/>
                        <a:t>Keysborough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20-29 and 30-39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29.73%</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TRI, BLAWHI</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WHITE, BLACK</a:t>
                      </a:r>
                      <a:endParaRPr sz="1000"/>
                    </a:p>
                  </a:txBody>
                  <a:tcPr marL="91425" marR="91425" marT="91425" marB="91425"/>
                </a:tc>
                <a:extLst>
                  <a:ext uri="{0D108BD9-81ED-4DB2-BD59-A6C34878D82A}">
                    <a16:rowId xmlns:a16="http://schemas.microsoft.com/office/drawing/2014/main" val="10005"/>
                  </a:ext>
                </a:extLst>
              </a:tr>
              <a:tr h="387000">
                <a:tc>
                  <a:txBody>
                    <a:bodyPr/>
                    <a:lstStyle/>
                    <a:p>
                      <a:pPr marL="0" lvl="0" indent="0" algn="l" rtl="0">
                        <a:spcBef>
                          <a:spcPts val="0"/>
                        </a:spcBef>
                        <a:spcAft>
                          <a:spcPts val="0"/>
                        </a:spcAft>
                        <a:buNone/>
                      </a:pPr>
                      <a:r>
                        <a:rPr lang="en" sz="1000"/>
                        <a:t>Noble Park</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20-29 and 30-39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35.52%</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TRI, BLAWHI</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TRI, BLAWHI</a:t>
                      </a:r>
                      <a:endParaRPr sz="1000"/>
                    </a:p>
                  </a:txBody>
                  <a:tcPr marL="91425" marR="91425" marT="91425" marB="91425"/>
                </a:tc>
                <a:extLst>
                  <a:ext uri="{0D108BD9-81ED-4DB2-BD59-A6C34878D82A}">
                    <a16:rowId xmlns:a16="http://schemas.microsoft.com/office/drawing/2014/main" val="10006"/>
                  </a:ext>
                </a:extLst>
              </a:tr>
              <a:tr h="387000">
                <a:tc>
                  <a:txBody>
                    <a:bodyPr/>
                    <a:lstStyle/>
                    <a:p>
                      <a:pPr marL="0" lvl="0" indent="0" algn="l" rtl="0">
                        <a:spcBef>
                          <a:spcPts val="0"/>
                        </a:spcBef>
                        <a:spcAft>
                          <a:spcPts val="0"/>
                        </a:spcAft>
                        <a:buNone/>
                      </a:pPr>
                      <a:r>
                        <a:rPr lang="en" sz="1000"/>
                        <a:t>Springvale South</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20-29 and 30-39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30.80%</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TAB, BLACWHI</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TRI, WHITE</a:t>
                      </a:r>
                      <a:endParaRPr sz="1000"/>
                    </a:p>
                  </a:txBody>
                  <a:tcPr marL="91425" marR="91425" marT="91425" marB="91425"/>
                </a:tc>
                <a:extLst>
                  <a:ext uri="{0D108BD9-81ED-4DB2-BD59-A6C34878D82A}">
                    <a16:rowId xmlns:a16="http://schemas.microsoft.com/office/drawing/2014/main" val="10007"/>
                  </a:ext>
                </a:extLst>
              </a:tr>
              <a:tr h="387000">
                <a:tc>
                  <a:txBody>
                    <a:bodyPr/>
                    <a:lstStyle/>
                    <a:p>
                      <a:pPr marL="0" lvl="0" indent="0" algn="l" rtl="0">
                        <a:spcBef>
                          <a:spcPts val="0"/>
                        </a:spcBef>
                        <a:spcAft>
                          <a:spcPts val="0"/>
                        </a:spcAft>
                        <a:buNone/>
                      </a:pPr>
                      <a:r>
                        <a:rPr lang="en" sz="1000"/>
                        <a:t>Springvale</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20-29 and 30-39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35.09%</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TRI, BLAWHI</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TRI, BLAWHI</a:t>
                      </a:r>
                      <a:endParaRPr sz="1000"/>
                    </a:p>
                  </a:txBody>
                  <a:tcPr marL="91425" marR="91425" marT="91425" marB="91425"/>
                </a:tc>
                <a:extLst>
                  <a:ext uri="{0D108BD9-81ED-4DB2-BD59-A6C34878D82A}">
                    <a16:rowId xmlns:a16="http://schemas.microsoft.com/office/drawing/2014/main" val="10008"/>
                  </a:ext>
                </a:extLst>
              </a:tr>
              <a:tr h="387000">
                <a:tc>
                  <a:txBody>
                    <a:bodyPr/>
                    <a:lstStyle/>
                    <a:p>
                      <a:pPr marL="0" lvl="0" indent="0" algn="l" rtl="0">
                        <a:spcBef>
                          <a:spcPts val="0"/>
                        </a:spcBef>
                        <a:spcAft>
                          <a:spcPts val="0"/>
                        </a:spcAft>
                        <a:buNone/>
                      </a:pPr>
                      <a:r>
                        <a:rPr lang="en" sz="1000"/>
                        <a:t>Dandenong</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20-29 and 30-39 years</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38.46%</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TRI, BLAWHI</a:t>
                      </a:r>
                      <a:endParaRPr sz="1000"/>
                    </a:p>
                  </a:txBody>
                  <a:tcPr marL="91425" marR="91425" marT="91425" marB="91425"/>
                </a:tc>
                <a:tc>
                  <a:txBody>
                    <a:bodyPr/>
                    <a:lstStyle/>
                    <a:p>
                      <a:pPr marL="0" lvl="0" indent="0" algn="r" rtl="0">
                        <a:lnSpc>
                          <a:spcPct val="115000"/>
                        </a:lnSpc>
                        <a:spcBef>
                          <a:spcPts val="0"/>
                        </a:spcBef>
                        <a:spcAft>
                          <a:spcPts val="0"/>
                        </a:spcAft>
                        <a:buNone/>
                      </a:pPr>
                      <a:r>
                        <a:rPr lang="en" sz="1000"/>
                        <a:t>TRI, WHITE</a:t>
                      </a:r>
                      <a:endParaRPr sz="1000"/>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a:t>
            </a:r>
            <a:endParaRPr/>
          </a:p>
          <a:p>
            <a:pPr marL="0" lvl="0" indent="0" algn="l" rtl="0">
              <a:spcBef>
                <a:spcPts val="1600"/>
              </a:spcBef>
              <a:spcAft>
                <a:spcPts val="0"/>
              </a:spcAft>
              <a:buNone/>
            </a:pPr>
            <a:r>
              <a:rPr lang="en"/>
              <a:t>Visualisation and Preprocessing</a:t>
            </a:r>
            <a:endParaRPr/>
          </a:p>
          <a:p>
            <a:pPr marL="0" lvl="0" indent="0" algn="l" rtl="0">
              <a:spcBef>
                <a:spcPts val="1600"/>
              </a:spcBef>
              <a:spcAft>
                <a:spcPts val="0"/>
              </a:spcAft>
              <a:buNone/>
            </a:pPr>
            <a:r>
              <a:rPr lang="en"/>
              <a:t>Analysis and Results</a:t>
            </a:r>
            <a:endParaRPr/>
          </a:p>
          <a:p>
            <a:pPr marL="0" lvl="0" indent="0" algn="l" rtl="0">
              <a:spcBef>
                <a:spcPts val="1600"/>
              </a:spcBef>
              <a:spcAft>
                <a:spcPts val="0"/>
              </a:spcAft>
              <a:buNone/>
            </a:pPr>
            <a:r>
              <a:rPr lang="en"/>
              <a:t>Performance Evaluation</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a:spLocks noGrp="1"/>
          </p:cNvSpPr>
          <p:nvPr>
            <p:ph type="body" idx="1"/>
          </p:nvPr>
        </p:nvSpPr>
        <p:spPr>
          <a:xfrm>
            <a:off x="7119000" y="1247775"/>
            <a:ext cx="1861800" cy="3318600"/>
          </a:xfrm>
          <a:prstGeom prst="rect">
            <a:avLst/>
          </a:prstGeom>
        </p:spPr>
        <p:txBody>
          <a:bodyPr spcFirstLastPara="1" wrap="square" lIns="91425" tIns="91425" rIns="91425" bIns="91425" anchor="t" anchorCtr="0">
            <a:noAutofit/>
          </a:bodyPr>
          <a:lstStyle/>
          <a:p>
            <a:pPr marL="171450" lvl="0" indent="-139700" algn="l" rtl="0">
              <a:spcBef>
                <a:spcPts val="0"/>
              </a:spcBef>
              <a:spcAft>
                <a:spcPts val="0"/>
              </a:spcAft>
              <a:buSzPts val="1300"/>
              <a:buFont typeface="Arial"/>
              <a:buChar char="●"/>
            </a:pPr>
            <a:r>
              <a:rPr lang="en">
                <a:latin typeface="Arial"/>
                <a:ea typeface="Arial"/>
                <a:cs typeface="Arial"/>
                <a:sym typeface="Arial"/>
              </a:rPr>
              <a:t>Only 9 out of 10 suburbs are shown in the plot. This could be because Lyndhurst does not have one of these 10 breeds.. </a:t>
            </a:r>
            <a:endParaRPr>
              <a:latin typeface="Arial"/>
              <a:ea typeface="Arial"/>
              <a:cs typeface="Arial"/>
              <a:sym typeface="Arial"/>
            </a:endParaRPr>
          </a:p>
          <a:p>
            <a:pPr marL="171450" marR="0" lvl="0" indent="-139700" algn="l" rtl="0">
              <a:lnSpc>
                <a:spcPct val="115000"/>
              </a:lnSpc>
              <a:spcBef>
                <a:spcPts val="0"/>
              </a:spcBef>
              <a:spcAft>
                <a:spcPts val="0"/>
              </a:spcAft>
              <a:buSzPts val="1300"/>
              <a:buFont typeface="Arial"/>
              <a:buChar char="●"/>
            </a:pPr>
            <a:r>
              <a:rPr lang="en">
                <a:latin typeface="Arial"/>
                <a:ea typeface="Arial"/>
                <a:cs typeface="Arial"/>
                <a:sym typeface="Arial"/>
              </a:rPr>
              <a:t>The 9 suburbs displayed have dogs with a wide variety of colours.</a:t>
            </a:r>
            <a:endParaRPr>
              <a:latin typeface="Arial"/>
              <a:ea typeface="Arial"/>
              <a:cs typeface="Arial"/>
              <a:sym typeface="Arial"/>
            </a:endParaRPr>
          </a:p>
        </p:txBody>
      </p:sp>
      <p:pic>
        <p:nvPicPr>
          <p:cNvPr id="217" name="Google Shape;217;p32"/>
          <p:cNvPicPr preferRelativeResize="0"/>
          <p:nvPr/>
        </p:nvPicPr>
        <p:blipFill>
          <a:blip r:embed="rId3">
            <a:alphaModFix/>
          </a:blip>
          <a:stretch>
            <a:fillRect/>
          </a:stretch>
        </p:blipFill>
        <p:spPr>
          <a:xfrm>
            <a:off x="88154" y="1247773"/>
            <a:ext cx="7030846" cy="3583126"/>
          </a:xfrm>
          <a:prstGeom prst="rect">
            <a:avLst/>
          </a:prstGeom>
          <a:noFill/>
          <a:ln>
            <a:noFill/>
          </a:ln>
        </p:spPr>
      </p:pic>
      <p:sp>
        <p:nvSpPr>
          <p:cNvPr id="218" name="Google Shape;218;p32"/>
          <p:cNvSpPr txBox="1"/>
          <p:nvPr/>
        </p:nvSpPr>
        <p:spPr>
          <a:xfrm>
            <a:off x="1034250" y="4738500"/>
            <a:ext cx="5332500" cy="273300"/>
          </a:xfrm>
          <a:prstGeom prst="rect">
            <a:avLst/>
          </a:prstGeom>
          <a:noFill/>
          <a:ln>
            <a:noFill/>
          </a:ln>
        </p:spPr>
        <p:txBody>
          <a:bodyPr spcFirstLastPara="1" wrap="square" lIns="91425" tIns="91425" rIns="91425" bIns="91425" anchor="t" anchorCtr="0">
            <a:noAutofit/>
          </a:bodyPr>
          <a:lstStyle/>
          <a:p>
            <a:pPr marL="0" lvl="0" indent="0" algn="ctr" rtl="0">
              <a:lnSpc>
                <a:spcPct val="107916"/>
              </a:lnSpc>
              <a:spcBef>
                <a:spcPts val="0"/>
              </a:spcBef>
              <a:spcAft>
                <a:spcPts val="800"/>
              </a:spcAft>
              <a:buNone/>
            </a:pPr>
            <a:r>
              <a:rPr lang="en" sz="1200"/>
              <a:t>Figure 7: Percentage of the 10 most popular colours of dogs by suburbs</a:t>
            </a:r>
            <a:endParaRPr sz="1500"/>
          </a:p>
        </p:txBody>
      </p:sp>
      <p:sp>
        <p:nvSpPr>
          <p:cNvPr id="219" name="Google Shape;219;p32"/>
          <p:cNvSpPr txBox="1">
            <a:spLocks noGrp="1"/>
          </p:cNvSpPr>
          <p:nvPr>
            <p:ph type="title"/>
          </p:nvPr>
        </p:nvSpPr>
        <p:spPr>
          <a:xfrm>
            <a:off x="727650" y="474900"/>
            <a:ext cx="7688700" cy="5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Visualisations of the data - Pet Demographics</a:t>
            </a:r>
            <a:endParaRPr/>
          </a:p>
          <a:p>
            <a:pPr marL="0" lvl="0" indent="0" algn="l"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33" descr="A picture containing drawing&#10;&#10;Description automatically generated"/>
          <p:cNvPicPr preferRelativeResize="0"/>
          <p:nvPr/>
        </p:nvPicPr>
        <p:blipFill>
          <a:blip r:embed="rId3">
            <a:alphaModFix/>
          </a:blip>
          <a:stretch>
            <a:fillRect/>
          </a:stretch>
        </p:blipFill>
        <p:spPr>
          <a:xfrm>
            <a:off x="1136625" y="1327375"/>
            <a:ext cx="6874349" cy="3528525"/>
          </a:xfrm>
          <a:prstGeom prst="rect">
            <a:avLst/>
          </a:prstGeom>
          <a:noFill/>
          <a:ln>
            <a:noFill/>
          </a:ln>
        </p:spPr>
      </p:pic>
      <p:sp>
        <p:nvSpPr>
          <p:cNvPr id="225" name="Google Shape;225;p33"/>
          <p:cNvSpPr txBox="1"/>
          <p:nvPr/>
        </p:nvSpPr>
        <p:spPr>
          <a:xfrm>
            <a:off x="2298900" y="4765300"/>
            <a:ext cx="4546200" cy="243000"/>
          </a:xfrm>
          <a:prstGeom prst="rect">
            <a:avLst/>
          </a:prstGeom>
          <a:noFill/>
          <a:ln>
            <a:noFill/>
          </a:ln>
        </p:spPr>
        <p:txBody>
          <a:bodyPr spcFirstLastPara="1" wrap="square" lIns="91425" tIns="91425" rIns="91425" bIns="91425" anchor="t" anchorCtr="0">
            <a:noAutofit/>
          </a:bodyPr>
          <a:lstStyle/>
          <a:p>
            <a:pPr marL="0" lvl="0" indent="0" algn="ctr" rtl="0">
              <a:lnSpc>
                <a:spcPct val="107916"/>
              </a:lnSpc>
              <a:spcBef>
                <a:spcPts val="0"/>
              </a:spcBef>
              <a:spcAft>
                <a:spcPts val="800"/>
              </a:spcAft>
              <a:buNone/>
            </a:pPr>
            <a:r>
              <a:rPr lang="en" sz="1100">
                <a:latin typeface="Calibri"/>
                <a:ea typeface="Calibri"/>
                <a:cs typeface="Calibri"/>
                <a:sym typeface="Calibri"/>
              </a:rPr>
              <a:t>Figure 8: The distribution of colours of cats in percentage for each suburb</a:t>
            </a:r>
            <a:endParaRPr>
              <a:latin typeface="Lato"/>
              <a:ea typeface="Lato"/>
              <a:cs typeface="Lato"/>
              <a:sym typeface="Lato"/>
            </a:endParaRPr>
          </a:p>
        </p:txBody>
      </p:sp>
      <p:sp>
        <p:nvSpPr>
          <p:cNvPr id="226" name="Google Shape;226;p33"/>
          <p:cNvSpPr txBox="1">
            <a:spLocks noGrp="1"/>
          </p:cNvSpPr>
          <p:nvPr>
            <p:ph type="title"/>
          </p:nvPr>
        </p:nvSpPr>
        <p:spPr>
          <a:xfrm>
            <a:off x="727650" y="474900"/>
            <a:ext cx="7688700" cy="5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Visualisations of the data - Pet Demographics</a:t>
            </a:r>
            <a:endParaRPr/>
          </a:p>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body" idx="1"/>
          </p:nvPr>
        </p:nvSpPr>
        <p:spPr>
          <a:xfrm>
            <a:off x="7378450" y="2770750"/>
            <a:ext cx="1606200" cy="203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rgbClr val="000000"/>
                </a:solidFill>
              </a:rPr>
              <a:t>*</a:t>
            </a:r>
            <a:r>
              <a:rPr lang="en" sz="1400" u="sng">
                <a:solidFill>
                  <a:srgbClr val="000000"/>
                </a:solidFill>
              </a:rPr>
              <a:t>Note</a:t>
            </a:r>
            <a:r>
              <a:rPr lang="en" sz="1400">
                <a:solidFill>
                  <a:srgbClr val="000000"/>
                </a:solidFill>
              </a:rPr>
              <a:t>: The dataset is imbalanced with the class Desxed=Y being over-represented</a:t>
            </a:r>
            <a:endParaRPr sz="1400">
              <a:solidFill>
                <a:srgbClr val="000000"/>
              </a:solidFill>
            </a:endParaRPr>
          </a:p>
          <a:p>
            <a:pPr marL="0" lvl="0" indent="0" algn="l" rtl="0">
              <a:spcBef>
                <a:spcPts val="1600"/>
              </a:spcBef>
              <a:spcAft>
                <a:spcPts val="1600"/>
              </a:spcAft>
              <a:buNone/>
            </a:pPr>
            <a:endParaRPr sz="1400">
              <a:solidFill>
                <a:srgbClr val="000000"/>
              </a:solidFill>
            </a:endParaRPr>
          </a:p>
        </p:txBody>
      </p:sp>
      <p:pic>
        <p:nvPicPr>
          <p:cNvPr id="232" name="Google Shape;232;p34"/>
          <p:cNvPicPr preferRelativeResize="0"/>
          <p:nvPr/>
        </p:nvPicPr>
        <p:blipFill>
          <a:blip r:embed="rId3">
            <a:alphaModFix/>
          </a:blip>
          <a:stretch>
            <a:fillRect/>
          </a:stretch>
        </p:blipFill>
        <p:spPr>
          <a:xfrm>
            <a:off x="446025" y="1286700"/>
            <a:ext cx="6932436" cy="3670901"/>
          </a:xfrm>
          <a:prstGeom prst="rect">
            <a:avLst/>
          </a:prstGeom>
          <a:noFill/>
          <a:ln>
            <a:noFill/>
          </a:ln>
        </p:spPr>
      </p:pic>
      <p:sp>
        <p:nvSpPr>
          <p:cNvPr id="233" name="Google Shape;233;p34"/>
          <p:cNvSpPr txBox="1">
            <a:spLocks noGrp="1"/>
          </p:cNvSpPr>
          <p:nvPr>
            <p:ph type="title"/>
          </p:nvPr>
        </p:nvSpPr>
        <p:spPr>
          <a:xfrm>
            <a:off x="727650" y="474900"/>
            <a:ext cx="7688700" cy="5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Visualisations of the data - Pet Demographics</a:t>
            </a:r>
            <a:endParaRPr/>
          </a:p>
          <a:p>
            <a:pPr marL="0" lvl="0" indent="0" algn="l" rtl="0">
              <a:spcBef>
                <a:spcPts val="0"/>
              </a:spcBef>
              <a:spcAft>
                <a:spcPts val="0"/>
              </a:spcAft>
              <a:buNone/>
            </a:pPr>
            <a:endParaRPr/>
          </a:p>
        </p:txBody>
      </p:sp>
      <p:sp>
        <p:nvSpPr>
          <p:cNvPr id="234" name="Google Shape;234;p34"/>
          <p:cNvSpPr txBox="1"/>
          <p:nvPr/>
        </p:nvSpPr>
        <p:spPr>
          <a:xfrm>
            <a:off x="7363850" y="1454275"/>
            <a:ext cx="1408200" cy="120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Figure 9: Distribution of desexed and non-desexed pets by suburbs</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5"/>
          <p:cNvSpPr txBox="1">
            <a:spLocks noGrp="1"/>
          </p:cNvSpPr>
          <p:nvPr>
            <p:ph type="ctrTitle"/>
          </p:nvPr>
        </p:nvSpPr>
        <p:spPr>
          <a:xfrm>
            <a:off x="729450" y="1322450"/>
            <a:ext cx="7688100" cy="7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Classification</a:t>
            </a:r>
            <a:endParaRPr/>
          </a:p>
        </p:txBody>
      </p:sp>
      <p:sp>
        <p:nvSpPr>
          <p:cNvPr id="240" name="Google Shape;240;p35"/>
          <p:cNvSpPr txBox="1">
            <a:spLocks noGrp="1"/>
          </p:cNvSpPr>
          <p:nvPr>
            <p:ph type="subTitle" idx="1"/>
          </p:nvPr>
        </p:nvSpPr>
        <p:spPr>
          <a:xfrm>
            <a:off x="727950" y="2116250"/>
            <a:ext cx="7688100" cy="55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Classify whether an animal will be desexed or not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6"/>
          <p:cNvSpPr txBox="1">
            <a:spLocks noGrp="1"/>
          </p:cNvSpPr>
          <p:nvPr>
            <p:ph type="ctrTitle"/>
          </p:nvPr>
        </p:nvSpPr>
        <p:spPr>
          <a:xfrm>
            <a:off x="727950" y="1246950"/>
            <a:ext cx="7688100" cy="78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a:t>
            </a:r>
            <a:endParaRPr/>
          </a:p>
        </p:txBody>
      </p:sp>
      <p:sp>
        <p:nvSpPr>
          <p:cNvPr id="246" name="Google Shape;246;p36"/>
          <p:cNvSpPr txBox="1">
            <a:spLocks noGrp="1"/>
          </p:cNvSpPr>
          <p:nvPr>
            <p:ph type="subTitle" idx="1"/>
          </p:nvPr>
        </p:nvSpPr>
        <p:spPr>
          <a:xfrm>
            <a:off x="677325" y="1701000"/>
            <a:ext cx="7688100" cy="33414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endParaRPr sz="2100">
              <a:solidFill>
                <a:srgbClr val="666666"/>
              </a:solidFill>
            </a:endParaRPr>
          </a:p>
          <a:p>
            <a:pPr marL="0" lvl="0" indent="0" algn="l" rtl="0">
              <a:lnSpc>
                <a:spcPct val="115000"/>
              </a:lnSpc>
              <a:spcBef>
                <a:spcPts val="800"/>
              </a:spcBef>
              <a:spcAft>
                <a:spcPts val="0"/>
              </a:spcAft>
              <a:buNone/>
            </a:pPr>
            <a:r>
              <a:rPr lang="en" b="1">
                <a:solidFill>
                  <a:srgbClr val="666666"/>
                </a:solidFill>
              </a:rPr>
              <a:t>Combining levels:</a:t>
            </a:r>
            <a:endParaRPr b="1">
              <a:solidFill>
                <a:srgbClr val="666666"/>
              </a:solidFill>
            </a:endParaRPr>
          </a:p>
          <a:p>
            <a:pPr marL="457200" lvl="0" indent="-330200" algn="l" rtl="0">
              <a:lnSpc>
                <a:spcPct val="115000"/>
              </a:lnSpc>
              <a:spcBef>
                <a:spcPts val="0"/>
              </a:spcBef>
              <a:spcAft>
                <a:spcPts val="0"/>
              </a:spcAft>
              <a:buClr>
                <a:srgbClr val="666666"/>
              </a:buClr>
              <a:buSzPts val="1600"/>
              <a:buChar char="●"/>
            </a:pPr>
            <a:r>
              <a:rPr lang="en">
                <a:solidFill>
                  <a:srgbClr val="666666"/>
                </a:solidFill>
              </a:rPr>
              <a:t>To avoid redundant levels in a categorical variable and deal with rare levels [2]</a:t>
            </a:r>
            <a:endParaRPr>
              <a:solidFill>
                <a:srgbClr val="666666"/>
              </a:solidFill>
            </a:endParaRPr>
          </a:p>
          <a:p>
            <a:pPr marL="457200" lvl="0" indent="-330200" algn="l" rtl="0">
              <a:lnSpc>
                <a:spcPct val="115000"/>
              </a:lnSpc>
              <a:spcBef>
                <a:spcPts val="0"/>
              </a:spcBef>
              <a:spcAft>
                <a:spcPts val="0"/>
              </a:spcAft>
              <a:buClr>
                <a:srgbClr val="666666"/>
              </a:buClr>
              <a:buSzPts val="1600"/>
              <a:buChar char="●"/>
            </a:pPr>
            <a:r>
              <a:rPr lang="en">
                <a:solidFill>
                  <a:srgbClr val="666666"/>
                </a:solidFill>
              </a:rPr>
              <a:t>To simplify the dataset</a:t>
            </a:r>
            <a:endParaRPr>
              <a:solidFill>
                <a:srgbClr val="666666"/>
              </a:solidFill>
            </a:endParaRPr>
          </a:p>
          <a:p>
            <a:pPr marL="457200" lvl="0" indent="-330200" algn="l" rtl="0">
              <a:lnSpc>
                <a:spcPct val="115000"/>
              </a:lnSpc>
              <a:spcBef>
                <a:spcPts val="0"/>
              </a:spcBef>
              <a:spcAft>
                <a:spcPts val="0"/>
              </a:spcAft>
              <a:buClr>
                <a:srgbClr val="666666"/>
              </a:buClr>
              <a:buSzPts val="1600"/>
              <a:buChar char="●"/>
            </a:pPr>
            <a:r>
              <a:rPr lang="en">
                <a:solidFill>
                  <a:srgbClr val="666666"/>
                </a:solidFill>
              </a:rPr>
              <a:t>All cross breed factors represented as  a new factor “cross”</a:t>
            </a:r>
            <a:endParaRPr>
              <a:solidFill>
                <a:srgbClr val="666666"/>
              </a:solidFill>
            </a:endParaRPr>
          </a:p>
          <a:p>
            <a:pPr marL="457200" lvl="0" indent="-330200" algn="l" rtl="0">
              <a:lnSpc>
                <a:spcPct val="115000"/>
              </a:lnSpc>
              <a:spcBef>
                <a:spcPts val="0"/>
              </a:spcBef>
              <a:spcAft>
                <a:spcPts val="0"/>
              </a:spcAft>
              <a:buClr>
                <a:srgbClr val="666666"/>
              </a:buClr>
              <a:buSzPts val="1600"/>
              <a:buChar char="●"/>
            </a:pPr>
            <a:r>
              <a:rPr lang="en">
                <a:solidFill>
                  <a:srgbClr val="666666"/>
                </a:solidFill>
              </a:rPr>
              <a:t>Levels that have too few samples, thus cannot represent the data, should be combined into a new level called “other”.</a:t>
            </a:r>
            <a:endParaRPr>
              <a:solidFill>
                <a:srgbClr val="666666"/>
              </a:solidFill>
            </a:endParaRPr>
          </a:p>
          <a:p>
            <a:pPr marL="457200" lvl="0" indent="-330200" algn="l" rtl="0">
              <a:lnSpc>
                <a:spcPct val="115000"/>
              </a:lnSpc>
              <a:spcBef>
                <a:spcPts val="0"/>
              </a:spcBef>
              <a:spcAft>
                <a:spcPts val="0"/>
              </a:spcAft>
              <a:buClr>
                <a:srgbClr val="666666"/>
              </a:buClr>
              <a:buSzPts val="1600"/>
              <a:buChar char="●"/>
            </a:pPr>
            <a:r>
              <a:rPr lang="en">
                <a:solidFill>
                  <a:srgbClr val="666666"/>
                </a:solidFill>
              </a:rPr>
              <a:t>This also helps avoid overfitting the model and improve the accuracy</a:t>
            </a:r>
            <a:endParaRPr>
              <a:solidFill>
                <a:srgbClr val="666666"/>
              </a:solidFill>
            </a:endParaRPr>
          </a:p>
          <a:p>
            <a:pPr marL="0" lvl="0" indent="0" algn="l" rtl="0">
              <a:lnSpc>
                <a:spcPct val="115000"/>
              </a:lnSpc>
              <a:spcBef>
                <a:spcPts val="0"/>
              </a:spcBef>
              <a:spcAft>
                <a:spcPts val="0"/>
              </a:spcAft>
              <a:buNone/>
            </a:pPr>
            <a:endParaRPr>
              <a:solidFill>
                <a:srgbClr val="66666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subTitle" idx="4294967295"/>
          </p:nvPr>
        </p:nvSpPr>
        <p:spPr>
          <a:xfrm>
            <a:off x="729625" y="2127825"/>
            <a:ext cx="7688100" cy="15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Subsetting the dataset</a:t>
            </a:r>
            <a:endParaRPr b="1"/>
          </a:p>
          <a:p>
            <a:pPr marL="457200" lvl="0" indent="-311150" algn="l" rtl="0">
              <a:spcBef>
                <a:spcPts val="1600"/>
              </a:spcBef>
              <a:spcAft>
                <a:spcPts val="0"/>
              </a:spcAft>
              <a:buSzPts val="1300"/>
              <a:buChar char="●"/>
            </a:pPr>
            <a:r>
              <a:rPr lang="en"/>
              <a:t>80% of the dataset subsetted randomly is to be used as the training set.</a:t>
            </a:r>
            <a:endParaRPr/>
          </a:p>
          <a:p>
            <a:pPr marL="457200" lvl="0" indent="-311150" algn="l" rtl="0">
              <a:spcBef>
                <a:spcPts val="0"/>
              </a:spcBef>
              <a:spcAft>
                <a:spcPts val="0"/>
              </a:spcAft>
              <a:buSzPts val="1300"/>
              <a:buChar char="●"/>
            </a:pPr>
            <a:r>
              <a:rPr lang="en"/>
              <a:t>The other 20% is to be used as the test set</a:t>
            </a:r>
            <a:endParaRPr/>
          </a:p>
        </p:txBody>
      </p:sp>
      <p:sp>
        <p:nvSpPr>
          <p:cNvPr id="252" name="Google Shape;252;p37"/>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a:t>
            </a:r>
            <a:endParaRPr/>
          </a:p>
        </p:txBody>
      </p:sp>
      <p:sp>
        <p:nvSpPr>
          <p:cNvPr id="253" name="Google Shape;253;p37"/>
          <p:cNvSpPr txBox="1"/>
          <p:nvPr/>
        </p:nvSpPr>
        <p:spPr>
          <a:xfrm>
            <a:off x="1299325" y="3113775"/>
            <a:ext cx="5681700" cy="126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7200">
              <a:latin typeface="Lato"/>
              <a:ea typeface="Lato"/>
              <a:cs typeface="Lato"/>
              <a:sym typeface="Lato"/>
            </a:endParaRPr>
          </a:p>
        </p:txBody>
      </p:sp>
      <p:pic>
        <p:nvPicPr>
          <p:cNvPr id="254" name="Google Shape;254;p37"/>
          <p:cNvPicPr preferRelativeResize="0"/>
          <p:nvPr/>
        </p:nvPicPr>
        <p:blipFill>
          <a:blip r:embed="rId3">
            <a:alphaModFix/>
          </a:blip>
          <a:stretch>
            <a:fillRect/>
          </a:stretch>
        </p:blipFill>
        <p:spPr>
          <a:xfrm>
            <a:off x="1227825" y="3155250"/>
            <a:ext cx="3003100" cy="1825100"/>
          </a:xfrm>
          <a:prstGeom prst="rect">
            <a:avLst/>
          </a:prstGeom>
          <a:noFill/>
          <a:ln>
            <a:noFill/>
          </a:ln>
        </p:spPr>
      </p:pic>
      <p:pic>
        <p:nvPicPr>
          <p:cNvPr id="255" name="Google Shape;255;p37"/>
          <p:cNvPicPr preferRelativeResize="0"/>
          <p:nvPr/>
        </p:nvPicPr>
        <p:blipFill>
          <a:blip r:embed="rId4">
            <a:alphaModFix/>
          </a:blip>
          <a:stretch>
            <a:fillRect/>
          </a:stretch>
        </p:blipFill>
        <p:spPr>
          <a:xfrm>
            <a:off x="4464158" y="3155250"/>
            <a:ext cx="2822385" cy="1825100"/>
          </a:xfrm>
          <a:prstGeom prst="rect">
            <a:avLst/>
          </a:prstGeom>
          <a:noFill/>
          <a:ln>
            <a:noFill/>
          </a:ln>
        </p:spPr>
      </p:pic>
      <p:sp>
        <p:nvSpPr>
          <p:cNvPr id="256" name="Google Shape;256;p37"/>
          <p:cNvSpPr txBox="1"/>
          <p:nvPr/>
        </p:nvSpPr>
        <p:spPr>
          <a:xfrm>
            <a:off x="2380950" y="4739750"/>
            <a:ext cx="1634400" cy="24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Lato"/>
                <a:ea typeface="Lato"/>
                <a:cs typeface="Lato"/>
                <a:sym typeface="Lato"/>
              </a:rPr>
              <a:t>TRAIN</a:t>
            </a:r>
            <a:endParaRPr>
              <a:latin typeface="Lato"/>
              <a:ea typeface="Lato"/>
              <a:cs typeface="Lato"/>
              <a:sym typeface="Lato"/>
            </a:endParaRPr>
          </a:p>
        </p:txBody>
      </p:sp>
      <p:sp>
        <p:nvSpPr>
          <p:cNvPr id="257" name="Google Shape;257;p37"/>
          <p:cNvSpPr txBox="1"/>
          <p:nvPr/>
        </p:nvSpPr>
        <p:spPr>
          <a:xfrm>
            <a:off x="5058150" y="4739750"/>
            <a:ext cx="1634400" cy="24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Lato"/>
                <a:ea typeface="Lato"/>
                <a:cs typeface="Lato"/>
                <a:sym typeface="Lato"/>
              </a:rPr>
              <a:t>TEST</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ctrTitle"/>
          </p:nvPr>
        </p:nvSpPr>
        <p:spPr>
          <a:xfrm>
            <a:off x="727950" y="1246950"/>
            <a:ext cx="7688100" cy="78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Preprocessing</a:t>
            </a:r>
            <a:endParaRPr/>
          </a:p>
        </p:txBody>
      </p:sp>
      <p:sp>
        <p:nvSpPr>
          <p:cNvPr id="263" name="Google Shape;263;p38"/>
          <p:cNvSpPr txBox="1">
            <a:spLocks noGrp="1"/>
          </p:cNvSpPr>
          <p:nvPr>
            <p:ph type="subTitle" idx="1"/>
          </p:nvPr>
        </p:nvSpPr>
        <p:spPr>
          <a:xfrm>
            <a:off x="677325" y="1701000"/>
            <a:ext cx="4650600" cy="33414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endParaRPr sz="2100">
              <a:solidFill>
                <a:srgbClr val="666666"/>
              </a:solidFill>
            </a:endParaRPr>
          </a:p>
          <a:p>
            <a:pPr marL="0" lvl="0" indent="0" algn="l" rtl="0">
              <a:lnSpc>
                <a:spcPct val="115000"/>
              </a:lnSpc>
              <a:spcBef>
                <a:spcPts val="800"/>
              </a:spcBef>
              <a:spcAft>
                <a:spcPts val="0"/>
              </a:spcAft>
              <a:buNone/>
            </a:pPr>
            <a:r>
              <a:rPr lang="en" b="1">
                <a:solidFill>
                  <a:srgbClr val="666666"/>
                </a:solidFill>
              </a:rPr>
              <a:t>Feature selection</a:t>
            </a:r>
            <a:endParaRPr b="1">
              <a:solidFill>
                <a:srgbClr val="666666"/>
              </a:solidFill>
            </a:endParaRPr>
          </a:p>
          <a:p>
            <a:pPr marL="457200" lvl="0" indent="-330200" algn="l" rtl="0">
              <a:lnSpc>
                <a:spcPct val="115000"/>
              </a:lnSpc>
              <a:spcBef>
                <a:spcPts val="0"/>
              </a:spcBef>
              <a:spcAft>
                <a:spcPts val="0"/>
              </a:spcAft>
              <a:buClr>
                <a:srgbClr val="666666"/>
              </a:buClr>
              <a:buSzPts val="1600"/>
              <a:buChar char="●"/>
            </a:pPr>
            <a:r>
              <a:rPr lang="en">
                <a:solidFill>
                  <a:srgbClr val="666666"/>
                </a:solidFill>
              </a:rPr>
              <a:t>Using Chi-squared test on the training set, variables of high importance are chosen for the classification models.</a:t>
            </a:r>
            <a:endParaRPr>
              <a:solidFill>
                <a:srgbClr val="666666"/>
              </a:solidFill>
            </a:endParaRPr>
          </a:p>
          <a:p>
            <a:pPr marL="457200" lvl="0" indent="-330200" algn="l" rtl="0">
              <a:lnSpc>
                <a:spcPct val="115000"/>
              </a:lnSpc>
              <a:spcBef>
                <a:spcPts val="0"/>
              </a:spcBef>
              <a:spcAft>
                <a:spcPts val="0"/>
              </a:spcAft>
              <a:buClr>
                <a:srgbClr val="666666"/>
              </a:buClr>
              <a:buSzPts val="1600"/>
              <a:buChar char="●"/>
            </a:pPr>
            <a:r>
              <a:rPr lang="en">
                <a:solidFill>
                  <a:srgbClr val="666666"/>
                </a:solidFill>
              </a:rPr>
              <a:t>We use the first 3 for all experiments</a:t>
            </a:r>
            <a:endParaRPr>
              <a:solidFill>
                <a:srgbClr val="666666"/>
              </a:solidFill>
            </a:endParaRPr>
          </a:p>
          <a:p>
            <a:pPr marL="0" lvl="0" indent="0" algn="l" rtl="0">
              <a:lnSpc>
                <a:spcPct val="115000"/>
              </a:lnSpc>
              <a:spcBef>
                <a:spcPts val="0"/>
              </a:spcBef>
              <a:spcAft>
                <a:spcPts val="0"/>
              </a:spcAft>
              <a:buNone/>
            </a:pPr>
            <a:endParaRPr>
              <a:solidFill>
                <a:srgbClr val="666666"/>
              </a:solidFill>
            </a:endParaRPr>
          </a:p>
          <a:p>
            <a:pPr marL="0" lvl="0" indent="0" algn="l" rtl="0">
              <a:lnSpc>
                <a:spcPct val="115000"/>
              </a:lnSpc>
              <a:spcBef>
                <a:spcPts val="0"/>
              </a:spcBef>
              <a:spcAft>
                <a:spcPts val="0"/>
              </a:spcAft>
              <a:buNone/>
            </a:pPr>
            <a:endParaRPr>
              <a:solidFill>
                <a:srgbClr val="666666"/>
              </a:solidFill>
            </a:endParaRPr>
          </a:p>
        </p:txBody>
      </p:sp>
      <p:graphicFrame>
        <p:nvGraphicFramePr>
          <p:cNvPr id="264" name="Google Shape;264;p38"/>
          <p:cNvGraphicFramePr/>
          <p:nvPr/>
        </p:nvGraphicFramePr>
        <p:xfrm>
          <a:off x="5585625" y="1961350"/>
          <a:ext cx="3000000" cy="3000000"/>
        </p:xfrm>
        <a:graphic>
          <a:graphicData uri="http://schemas.openxmlformats.org/drawingml/2006/table">
            <a:tbl>
              <a:tblPr>
                <a:noFill/>
                <a:tableStyleId>{34C08AE1-17F4-4507-872A-0C8B8154ED63}</a:tableStyleId>
              </a:tblPr>
              <a:tblGrid>
                <a:gridCol w="1501375">
                  <a:extLst>
                    <a:ext uri="{9D8B030D-6E8A-4147-A177-3AD203B41FA5}">
                      <a16:colId xmlns:a16="http://schemas.microsoft.com/office/drawing/2014/main" val="20000"/>
                    </a:ext>
                  </a:extLst>
                </a:gridCol>
                <a:gridCol w="1501375">
                  <a:extLst>
                    <a:ext uri="{9D8B030D-6E8A-4147-A177-3AD203B41FA5}">
                      <a16:colId xmlns:a16="http://schemas.microsoft.com/office/drawing/2014/main" val="20001"/>
                    </a:ext>
                  </a:extLst>
                </a:gridCol>
              </a:tblGrid>
              <a:tr h="278725">
                <a:tc>
                  <a:txBody>
                    <a:bodyPr/>
                    <a:lstStyle/>
                    <a:p>
                      <a:pPr marL="0" lvl="0" indent="0" algn="l" rtl="0">
                        <a:spcBef>
                          <a:spcPts val="0"/>
                        </a:spcBef>
                        <a:spcAft>
                          <a:spcPts val="0"/>
                        </a:spcAft>
                        <a:buNone/>
                      </a:pPr>
                      <a:r>
                        <a:rPr lang="en" b="1"/>
                        <a:t>Feature </a:t>
                      </a:r>
                      <a:endParaRPr b="1"/>
                    </a:p>
                  </a:txBody>
                  <a:tcPr marL="91425" marR="91425" marT="91425" marB="91425" anchor="b">
                    <a:solidFill>
                      <a:srgbClr val="A4C2F4"/>
                    </a:solidFill>
                  </a:tcPr>
                </a:tc>
                <a:tc>
                  <a:txBody>
                    <a:bodyPr/>
                    <a:lstStyle/>
                    <a:p>
                      <a:pPr marL="0" lvl="0" indent="0" algn="l" rtl="0">
                        <a:spcBef>
                          <a:spcPts val="0"/>
                        </a:spcBef>
                        <a:spcAft>
                          <a:spcPts val="0"/>
                        </a:spcAft>
                        <a:buNone/>
                      </a:pPr>
                      <a:r>
                        <a:rPr lang="en" b="1"/>
                        <a:t>Attribute Importance</a:t>
                      </a:r>
                      <a:endParaRPr b="1"/>
                    </a:p>
                  </a:txBody>
                  <a:tcPr marL="91425" marR="91425" marT="91425" marB="91425" anchor="b">
                    <a:solidFill>
                      <a:srgbClr val="A4C2F4"/>
                    </a:solidFill>
                  </a:tcPr>
                </a:tc>
                <a:extLst>
                  <a:ext uri="{0D108BD9-81ED-4DB2-BD59-A6C34878D82A}">
                    <a16:rowId xmlns:a16="http://schemas.microsoft.com/office/drawing/2014/main" val="10000"/>
                  </a:ext>
                </a:extLst>
              </a:tr>
              <a:tr h="278725">
                <a:tc>
                  <a:txBody>
                    <a:bodyPr/>
                    <a:lstStyle/>
                    <a:p>
                      <a:pPr marL="0" lvl="0" indent="0" algn="l" rtl="0">
                        <a:spcBef>
                          <a:spcPts val="0"/>
                        </a:spcBef>
                        <a:spcAft>
                          <a:spcPts val="0"/>
                        </a:spcAft>
                        <a:buNone/>
                      </a:pPr>
                      <a:r>
                        <a:rPr lang="en"/>
                        <a:t>ANIMAL_TYPE</a:t>
                      </a:r>
                      <a:endParaRPr/>
                    </a:p>
                  </a:txBody>
                  <a:tcPr marL="91425" marR="91425" marT="91425" marB="91425">
                    <a:solidFill>
                      <a:srgbClr val="C9DAF8"/>
                    </a:solidFill>
                  </a:tcPr>
                </a:tc>
                <a:tc>
                  <a:txBody>
                    <a:bodyPr/>
                    <a:lstStyle/>
                    <a:p>
                      <a:pPr marL="0" lvl="0" indent="0" algn="l" rtl="0">
                        <a:spcBef>
                          <a:spcPts val="0"/>
                        </a:spcBef>
                        <a:spcAft>
                          <a:spcPts val="0"/>
                        </a:spcAft>
                        <a:buNone/>
                      </a:pPr>
                      <a:r>
                        <a:rPr lang="en"/>
                        <a:t>0.27689352</a:t>
                      </a:r>
                      <a:endParaRPr/>
                    </a:p>
                  </a:txBody>
                  <a:tcPr marL="91425" marR="91425" marT="91425" marB="91425">
                    <a:solidFill>
                      <a:srgbClr val="C9DAF8"/>
                    </a:solidFill>
                  </a:tcPr>
                </a:tc>
                <a:extLst>
                  <a:ext uri="{0D108BD9-81ED-4DB2-BD59-A6C34878D82A}">
                    <a16:rowId xmlns:a16="http://schemas.microsoft.com/office/drawing/2014/main" val="10001"/>
                  </a:ext>
                </a:extLst>
              </a:tr>
              <a:tr h="278725">
                <a:tc>
                  <a:txBody>
                    <a:bodyPr/>
                    <a:lstStyle/>
                    <a:p>
                      <a:pPr marL="0" lvl="0" indent="0" algn="l" rtl="0">
                        <a:spcBef>
                          <a:spcPts val="0"/>
                        </a:spcBef>
                        <a:spcAft>
                          <a:spcPts val="0"/>
                        </a:spcAft>
                        <a:buNone/>
                      </a:pPr>
                      <a:r>
                        <a:rPr lang="en"/>
                        <a:t>BREED_DESC</a:t>
                      </a:r>
                      <a:endParaRPr/>
                    </a:p>
                  </a:txBody>
                  <a:tcPr marL="91425" marR="91425" marT="91425" marB="91425">
                    <a:solidFill>
                      <a:srgbClr val="C9DAF8"/>
                    </a:solidFill>
                  </a:tcPr>
                </a:tc>
                <a:tc>
                  <a:txBody>
                    <a:bodyPr/>
                    <a:lstStyle/>
                    <a:p>
                      <a:pPr marL="0" lvl="0" indent="0" algn="l" rtl="0">
                        <a:spcBef>
                          <a:spcPts val="0"/>
                        </a:spcBef>
                        <a:spcAft>
                          <a:spcPts val="0"/>
                        </a:spcAft>
                        <a:buNone/>
                      </a:pPr>
                      <a:r>
                        <a:rPr lang="en"/>
                        <a:t> 0.31114550</a:t>
                      </a:r>
                      <a:endParaRPr/>
                    </a:p>
                  </a:txBody>
                  <a:tcPr marL="91425" marR="91425" marT="91425" marB="91425">
                    <a:solidFill>
                      <a:srgbClr val="C9DAF8"/>
                    </a:solidFill>
                  </a:tcPr>
                </a:tc>
                <a:extLst>
                  <a:ext uri="{0D108BD9-81ED-4DB2-BD59-A6C34878D82A}">
                    <a16:rowId xmlns:a16="http://schemas.microsoft.com/office/drawing/2014/main" val="10002"/>
                  </a:ext>
                </a:extLst>
              </a:tr>
              <a:tr h="278725">
                <a:tc>
                  <a:txBody>
                    <a:bodyPr/>
                    <a:lstStyle/>
                    <a:p>
                      <a:pPr marL="0" lvl="0" indent="0" algn="l" rtl="0">
                        <a:spcBef>
                          <a:spcPts val="0"/>
                        </a:spcBef>
                        <a:spcAft>
                          <a:spcPts val="0"/>
                        </a:spcAft>
                        <a:buNone/>
                      </a:pPr>
                      <a:r>
                        <a:rPr lang="en"/>
                        <a:t>COLOUR_DES</a:t>
                      </a:r>
                      <a:endParaRPr/>
                    </a:p>
                  </a:txBody>
                  <a:tcPr marL="91425" marR="91425" marT="91425" marB="91425">
                    <a:solidFill>
                      <a:srgbClr val="C9DAF8"/>
                    </a:solidFill>
                  </a:tcPr>
                </a:tc>
                <a:tc>
                  <a:txBody>
                    <a:bodyPr/>
                    <a:lstStyle/>
                    <a:p>
                      <a:pPr marL="0" lvl="0" indent="0" algn="l" rtl="0">
                        <a:spcBef>
                          <a:spcPts val="0"/>
                        </a:spcBef>
                        <a:spcAft>
                          <a:spcPts val="0"/>
                        </a:spcAft>
                        <a:buNone/>
                      </a:pPr>
                      <a:r>
                        <a:rPr lang="en"/>
                        <a:t>0.22745737</a:t>
                      </a:r>
                      <a:endParaRPr/>
                    </a:p>
                  </a:txBody>
                  <a:tcPr marL="91425" marR="91425" marT="91425" marB="91425">
                    <a:solidFill>
                      <a:srgbClr val="C9DAF8"/>
                    </a:solidFill>
                  </a:tcPr>
                </a:tc>
                <a:extLst>
                  <a:ext uri="{0D108BD9-81ED-4DB2-BD59-A6C34878D82A}">
                    <a16:rowId xmlns:a16="http://schemas.microsoft.com/office/drawing/2014/main" val="10003"/>
                  </a:ext>
                </a:extLst>
              </a:tr>
              <a:tr h="278725">
                <a:tc>
                  <a:txBody>
                    <a:bodyPr/>
                    <a:lstStyle/>
                    <a:p>
                      <a:pPr marL="0" lvl="0" indent="0" algn="l" rtl="0">
                        <a:spcBef>
                          <a:spcPts val="0"/>
                        </a:spcBef>
                        <a:spcAft>
                          <a:spcPts val="0"/>
                        </a:spcAft>
                        <a:buNone/>
                      </a:pPr>
                      <a:r>
                        <a:rPr lang="en"/>
                        <a:t>GENDER</a:t>
                      </a:r>
                      <a:endParaRPr/>
                    </a:p>
                  </a:txBody>
                  <a:tcPr marL="91425" marR="91425" marT="91425" marB="91425">
                    <a:solidFill>
                      <a:srgbClr val="C9DAF8"/>
                    </a:solidFill>
                  </a:tcPr>
                </a:tc>
                <a:tc>
                  <a:txBody>
                    <a:bodyPr/>
                    <a:lstStyle/>
                    <a:p>
                      <a:pPr marL="0" lvl="0" indent="0" algn="l" rtl="0">
                        <a:spcBef>
                          <a:spcPts val="0"/>
                        </a:spcBef>
                        <a:spcAft>
                          <a:spcPts val="0"/>
                        </a:spcAft>
                        <a:buNone/>
                      </a:pPr>
                      <a:r>
                        <a:rPr lang="en"/>
                        <a:t>0.03923878</a:t>
                      </a:r>
                      <a:endParaRPr/>
                    </a:p>
                  </a:txBody>
                  <a:tcPr marL="91425" marR="91425" marT="91425" marB="91425">
                    <a:solidFill>
                      <a:srgbClr val="C9DAF8"/>
                    </a:solidFill>
                  </a:tcPr>
                </a:tc>
                <a:extLst>
                  <a:ext uri="{0D108BD9-81ED-4DB2-BD59-A6C34878D82A}">
                    <a16:rowId xmlns:a16="http://schemas.microsoft.com/office/drawing/2014/main" val="10004"/>
                  </a:ext>
                </a:extLst>
              </a:tr>
              <a:tr h="278725">
                <a:tc>
                  <a:txBody>
                    <a:bodyPr/>
                    <a:lstStyle/>
                    <a:p>
                      <a:pPr marL="0" lvl="0" indent="0" algn="l" rtl="0">
                        <a:spcBef>
                          <a:spcPts val="0"/>
                        </a:spcBef>
                        <a:spcAft>
                          <a:spcPts val="0"/>
                        </a:spcAft>
                        <a:buNone/>
                      </a:pPr>
                      <a:r>
                        <a:rPr lang="en"/>
                        <a:t>SUBURB</a:t>
                      </a:r>
                      <a:endParaRPr/>
                    </a:p>
                  </a:txBody>
                  <a:tcPr marL="91425" marR="91425" marT="91425" marB="91425">
                    <a:solidFill>
                      <a:srgbClr val="C9DAF8"/>
                    </a:solidFill>
                  </a:tcPr>
                </a:tc>
                <a:tc>
                  <a:txBody>
                    <a:bodyPr/>
                    <a:lstStyle/>
                    <a:p>
                      <a:pPr marL="0" lvl="0" indent="0" algn="l" rtl="0">
                        <a:spcBef>
                          <a:spcPts val="0"/>
                        </a:spcBef>
                        <a:spcAft>
                          <a:spcPts val="0"/>
                        </a:spcAft>
                        <a:buNone/>
                      </a:pPr>
                      <a:r>
                        <a:rPr lang="en"/>
                        <a:t>0.07559310</a:t>
                      </a:r>
                      <a:endParaRPr/>
                    </a:p>
                  </a:txBody>
                  <a:tcPr marL="91425" marR="91425" marT="91425" marB="91425">
                    <a:solidFill>
                      <a:srgbClr val="C9DAF8"/>
                    </a:solidFill>
                  </a:tcPr>
                </a:tc>
                <a:extLst>
                  <a:ext uri="{0D108BD9-81ED-4DB2-BD59-A6C34878D82A}">
                    <a16:rowId xmlns:a16="http://schemas.microsoft.com/office/drawing/2014/main" val="10005"/>
                  </a:ext>
                </a:extLst>
              </a:tr>
              <a:tr h="278725">
                <a:tc>
                  <a:txBody>
                    <a:bodyPr/>
                    <a:lstStyle/>
                    <a:p>
                      <a:pPr marL="0" lvl="0" indent="0" algn="l" rtl="0">
                        <a:spcBef>
                          <a:spcPts val="0"/>
                        </a:spcBef>
                        <a:spcAft>
                          <a:spcPts val="0"/>
                        </a:spcAft>
                        <a:buNone/>
                      </a:pPr>
                      <a:r>
                        <a:rPr lang="en"/>
                        <a:t>POST_CODE</a:t>
                      </a:r>
                      <a:endParaRPr/>
                    </a:p>
                  </a:txBody>
                  <a:tcPr marL="91425" marR="91425" marT="91425" marB="91425">
                    <a:solidFill>
                      <a:srgbClr val="C9DAF8"/>
                    </a:solidFill>
                  </a:tcPr>
                </a:tc>
                <a:tc>
                  <a:txBody>
                    <a:bodyPr/>
                    <a:lstStyle/>
                    <a:p>
                      <a:pPr marL="0" lvl="0" indent="0" algn="l" rtl="0">
                        <a:spcBef>
                          <a:spcPts val="0"/>
                        </a:spcBef>
                        <a:spcAft>
                          <a:spcPts val="0"/>
                        </a:spcAft>
                        <a:buNone/>
                      </a:pPr>
                      <a:r>
                        <a:rPr lang="en"/>
                        <a:t> 0.06178761</a:t>
                      </a:r>
                      <a:endParaRPr/>
                    </a:p>
                  </a:txBody>
                  <a:tcPr marL="91425" marR="91425" marT="91425" marB="91425">
                    <a:solidFill>
                      <a:srgbClr val="C9DAF8"/>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Models for classification </a:t>
            </a:r>
            <a:endParaRPr/>
          </a:p>
        </p:txBody>
      </p:sp>
      <p:pic>
        <p:nvPicPr>
          <p:cNvPr id="270" name="Google Shape;270;p39"/>
          <p:cNvPicPr preferRelativeResize="0"/>
          <p:nvPr/>
        </p:nvPicPr>
        <p:blipFill>
          <a:blip r:embed="rId3">
            <a:alphaModFix/>
          </a:blip>
          <a:stretch>
            <a:fillRect/>
          </a:stretch>
        </p:blipFill>
        <p:spPr>
          <a:xfrm>
            <a:off x="1142329" y="2124800"/>
            <a:ext cx="2304121" cy="2238900"/>
          </a:xfrm>
          <a:prstGeom prst="rect">
            <a:avLst/>
          </a:prstGeom>
          <a:noFill/>
          <a:ln>
            <a:noFill/>
          </a:ln>
        </p:spPr>
      </p:pic>
      <p:pic>
        <p:nvPicPr>
          <p:cNvPr id="271" name="Google Shape;271;p39" descr="Logistic Regression"/>
          <p:cNvPicPr preferRelativeResize="0"/>
          <p:nvPr/>
        </p:nvPicPr>
        <p:blipFill>
          <a:blip r:embed="rId4">
            <a:alphaModFix/>
          </a:blip>
          <a:stretch>
            <a:fillRect/>
          </a:stretch>
        </p:blipFill>
        <p:spPr>
          <a:xfrm>
            <a:off x="4330500" y="2264100"/>
            <a:ext cx="4177800" cy="2238900"/>
          </a:xfrm>
          <a:prstGeom prst="rect">
            <a:avLst/>
          </a:prstGeom>
          <a:noFill/>
          <a:ln>
            <a:noFill/>
          </a:ln>
        </p:spPr>
      </p:pic>
      <p:sp>
        <p:nvSpPr>
          <p:cNvPr id="272" name="Google Shape;272;p39"/>
          <p:cNvSpPr txBox="1"/>
          <p:nvPr/>
        </p:nvSpPr>
        <p:spPr>
          <a:xfrm>
            <a:off x="1871238" y="4446650"/>
            <a:ext cx="846300" cy="4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Lato"/>
                <a:ea typeface="Lato"/>
                <a:cs typeface="Lato"/>
                <a:sym typeface="Lato"/>
              </a:rPr>
              <a:t>SVM</a:t>
            </a:r>
            <a:endParaRPr sz="2400">
              <a:latin typeface="Lato"/>
              <a:ea typeface="Lato"/>
              <a:cs typeface="Lato"/>
              <a:sym typeface="Lato"/>
            </a:endParaRPr>
          </a:p>
        </p:txBody>
      </p:sp>
      <p:sp>
        <p:nvSpPr>
          <p:cNvPr id="273" name="Google Shape;273;p39"/>
          <p:cNvSpPr txBox="1"/>
          <p:nvPr/>
        </p:nvSpPr>
        <p:spPr>
          <a:xfrm>
            <a:off x="5023950" y="4446650"/>
            <a:ext cx="2790900" cy="4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latin typeface="Lato"/>
                <a:ea typeface="Lato"/>
                <a:cs typeface="Lato"/>
                <a:sym typeface="Lato"/>
              </a:rPr>
              <a:t>Logistic Regression</a:t>
            </a:r>
            <a:endParaRPr sz="2400">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0"/>
          <p:cNvSpPr txBox="1">
            <a:spLocks noGrp="1"/>
          </p:cNvSpPr>
          <p:nvPr>
            <p:ph type="title"/>
          </p:nvPr>
        </p:nvSpPr>
        <p:spPr>
          <a:xfrm>
            <a:off x="727650" y="1166775"/>
            <a:ext cx="7688700" cy="535200"/>
          </a:xfrm>
          <a:prstGeom prst="rect">
            <a:avLst/>
          </a:prstGeom>
        </p:spPr>
        <p:txBody>
          <a:bodyPr spcFirstLastPara="1" wrap="square" lIns="91425" tIns="91425" rIns="91425" bIns="91425" anchor="t" anchorCtr="0">
            <a:noAutofit/>
          </a:bodyPr>
          <a:lstStyle/>
          <a:p>
            <a:pPr marL="2286000" lvl="0" indent="0" algn="l" rtl="0">
              <a:spcBef>
                <a:spcPts val="0"/>
              </a:spcBef>
              <a:spcAft>
                <a:spcPts val="0"/>
              </a:spcAft>
              <a:buNone/>
            </a:pPr>
            <a:r>
              <a:rPr lang="en" sz="3100"/>
              <a:t>SVM</a:t>
            </a:r>
            <a:r>
              <a:rPr lang="en" sz="3600" b="0">
                <a:solidFill>
                  <a:srgbClr val="262626"/>
                </a:solidFill>
                <a:latin typeface="Arial"/>
                <a:ea typeface="Arial"/>
                <a:cs typeface="Arial"/>
                <a:sym typeface="Arial"/>
              </a:rPr>
              <a:t> - overview</a:t>
            </a:r>
            <a:endParaRPr/>
          </a:p>
        </p:txBody>
      </p:sp>
      <p:sp>
        <p:nvSpPr>
          <p:cNvPr id="279" name="Google Shape;279;p40"/>
          <p:cNvSpPr txBox="1">
            <a:spLocks noGrp="1"/>
          </p:cNvSpPr>
          <p:nvPr>
            <p:ph type="body" idx="1"/>
          </p:nvPr>
        </p:nvSpPr>
        <p:spPr>
          <a:xfrm>
            <a:off x="373950" y="1923350"/>
            <a:ext cx="3842400" cy="31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Advantage:</a:t>
            </a:r>
            <a:endParaRPr sz="1800"/>
          </a:p>
          <a:p>
            <a:pPr marL="0" lvl="0" indent="0" algn="l" rtl="0">
              <a:spcBef>
                <a:spcPts val="1600"/>
              </a:spcBef>
              <a:spcAft>
                <a:spcPts val="0"/>
              </a:spcAft>
              <a:buNone/>
            </a:pPr>
            <a:r>
              <a:rPr lang="en" sz="1600"/>
              <a:t>SVM works relatively well when there is clear margin of separation between classes.</a:t>
            </a:r>
            <a:endParaRPr sz="1600"/>
          </a:p>
          <a:p>
            <a:pPr marL="0" lvl="0" indent="0" algn="l" rtl="0">
              <a:spcBef>
                <a:spcPts val="1600"/>
              </a:spcBef>
              <a:spcAft>
                <a:spcPts val="0"/>
              </a:spcAft>
              <a:buNone/>
            </a:pPr>
            <a:r>
              <a:rPr lang="en" sz="1600"/>
              <a:t>SVM is effective in cases where number of dimensions is greater than the number of samples.</a:t>
            </a:r>
            <a:endParaRPr sz="1600"/>
          </a:p>
          <a:p>
            <a:pPr marL="0" lvl="0" indent="0" algn="l" rtl="0">
              <a:spcBef>
                <a:spcPts val="1600"/>
              </a:spcBef>
              <a:spcAft>
                <a:spcPts val="0"/>
              </a:spcAft>
              <a:buNone/>
            </a:pPr>
            <a:r>
              <a:rPr lang="en" sz="1600"/>
              <a:t>It scales relatively well to high dimensional data.</a:t>
            </a:r>
            <a:endParaRPr sz="1600"/>
          </a:p>
          <a:p>
            <a:pPr marL="0" lvl="0" indent="0" algn="l" rtl="0">
              <a:spcBef>
                <a:spcPts val="1600"/>
              </a:spcBef>
              <a:spcAft>
                <a:spcPts val="0"/>
              </a:spcAft>
              <a:buNone/>
            </a:pPr>
            <a:endParaRPr sz="1600"/>
          </a:p>
          <a:p>
            <a:pPr marL="0" lvl="0" indent="0" algn="l" rtl="0">
              <a:spcBef>
                <a:spcPts val="1600"/>
              </a:spcBef>
              <a:spcAft>
                <a:spcPts val="1600"/>
              </a:spcAft>
              <a:buNone/>
            </a:pPr>
            <a:endParaRPr sz="1800"/>
          </a:p>
        </p:txBody>
      </p:sp>
      <p:sp>
        <p:nvSpPr>
          <p:cNvPr id="280" name="Google Shape;280;p40"/>
          <p:cNvSpPr txBox="1"/>
          <p:nvPr/>
        </p:nvSpPr>
        <p:spPr>
          <a:xfrm>
            <a:off x="4619250" y="1923350"/>
            <a:ext cx="3979200" cy="297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latin typeface="Lato"/>
                <a:ea typeface="Lato"/>
                <a:cs typeface="Lato"/>
                <a:sym typeface="Lato"/>
              </a:rPr>
              <a:t>Disadvantage:</a:t>
            </a:r>
            <a:endParaRPr sz="1800">
              <a:solidFill>
                <a:srgbClr val="666666"/>
              </a:solidFill>
              <a:latin typeface="Lato"/>
              <a:ea typeface="Lato"/>
              <a:cs typeface="Lato"/>
              <a:sym typeface="Lato"/>
            </a:endParaRPr>
          </a:p>
          <a:p>
            <a:pPr marL="0" lvl="0" indent="0" algn="l" rtl="0">
              <a:spcBef>
                <a:spcPts val="0"/>
              </a:spcBef>
              <a:spcAft>
                <a:spcPts val="0"/>
              </a:spcAft>
              <a:buNone/>
            </a:pPr>
            <a:endParaRPr sz="1800">
              <a:solidFill>
                <a:srgbClr val="666666"/>
              </a:solidFill>
              <a:latin typeface="Lato"/>
              <a:ea typeface="Lato"/>
              <a:cs typeface="Lato"/>
              <a:sym typeface="Lato"/>
            </a:endParaRPr>
          </a:p>
          <a:p>
            <a:pPr marL="0" lvl="0" indent="0" algn="l" rtl="0">
              <a:spcBef>
                <a:spcPts val="0"/>
              </a:spcBef>
              <a:spcAft>
                <a:spcPts val="0"/>
              </a:spcAft>
              <a:buNone/>
            </a:pPr>
            <a:r>
              <a:rPr lang="en" sz="1600">
                <a:solidFill>
                  <a:srgbClr val="666666"/>
                </a:solidFill>
                <a:latin typeface="Lato"/>
                <a:ea typeface="Lato"/>
                <a:cs typeface="Lato"/>
                <a:sym typeface="Lato"/>
              </a:rPr>
              <a:t>SVM algorithm is not suitable for large data sets.</a:t>
            </a:r>
            <a:endParaRPr sz="1600">
              <a:solidFill>
                <a:srgbClr val="666666"/>
              </a:solidFill>
              <a:latin typeface="Lato"/>
              <a:ea typeface="Lato"/>
              <a:cs typeface="Lato"/>
              <a:sym typeface="Lato"/>
            </a:endParaRPr>
          </a:p>
          <a:p>
            <a:pPr marL="0" lvl="0" indent="0" algn="l" rtl="0">
              <a:spcBef>
                <a:spcPts val="0"/>
              </a:spcBef>
              <a:spcAft>
                <a:spcPts val="0"/>
              </a:spcAft>
              <a:buNone/>
            </a:pPr>
            <a:endParaRPr sz="1600">
              <a:solidFill>
                <a:srgbClr val="666666"/>
              </a:solidFill>
              <a:latin typeface="Lato"/>
              <a:ea typeface="Lato"/>
              <a:cs typeface="Lato"/>
              <a:sym typeface="Lato"/>
            </a:endParaRPr>
          </a:p>
          <a:p>
            <a:pPr marL="0" lvl="0" indent="0" algn="l" rtl="0">
              <a:spcBef>
                <a:spcPts val="0"/>
              </a:spcBef>
              <a:spcAft>
                <a:spcPts val="0"/>
              </a:spcAft>
              <a:buNone/>
            </a:pPr>
            <a:r>
              <a:rPr lang="en" sz="1600">
                <a:solidFill>
                  <a:srgbClr val="666666"/>
                </a:solidFill>
                <a:latin typeface="Lato"/>
                <a:ea typeface="Lato"/>
                <a:cs typeface="Lato"/>
                <a:sym typeface="Lato"/>
              </a:rPr>
              <a:t>In cases where number of features for each data point exceeds the number of training data sample , the SVM will under perform.</a:t>
            </a:r>
            <a:endParaRPr sz="1600">
              <a:solidFill>
                <a:srgbClr val="666666"/>
              </a:solidFill>
              <a:latin typeface="Lato"/>
              <a:ea typeface="Lato"/>
              <a:cs typeface="Lato"/>
              <a:sym typeface="Lato"/>
            </a:endParaRPr>
          </a:p>
          <a:p>
            <a:pPr marL="0" lvl="0" indent="0" algn="l" rtl="0">
              <a:spcBef>
                <a:spcPts val="0"/>
              </a:spcBef>
              <a:spcAft>
                <a:spcPts val="0"/>
              </a:spcAft>
              <a:buNone/>
            </a:pPr>
            <a:endParaRPr sz="1600">
              <a:solidFill>
                <a:srgbClr val="666666"/>
              </a:solidFill>
              <a:latin typeface="Lato"/>
              <a:ea typeface="Lato"/>
              <a:cs typeface="Lato"/>
              <a:sym typeface="Lato"/>
            </a:endParaRPr>
          </a:p>
          <a:p>
            <a:pPr marL="0" lvl="0" indent="0" algn="l" rtl="0">
              <a:spcBef>
                <a:spcPts val="0"/>
              </a:spcBef>
              <a:spcAft>
                <a:spcPts val="0"/>
              </a:spcAft>
              <a:buNone/>
            </a:pPr>
            <a:r>
              <a:rPr lang="en" sz="1600">
                <a:solidFill>
                  <a:srgbClr val="666666"/>
                </a:solidFill>
                <a:latin typeface="Lato"/>
                <a:ea typeface="Lato"/>
                <a:cs typeface="Lato"/>
                <a:sym typeface="Lato"/>
              </a:rPr>
              <a:t>Long training time for large datasets.</a:t>
            </a:r>
            <a:endParaRPr sz="1600">
              <a:solidFill>
                <a:srgbClr val="666666"/>
              </a:solidFill>
              <a:latin typeface="Lato"/>
              <a:ea typeface="Lato"/>
              <a:cs typeface="Lato"/>
              <a:sym typeface="Lato"/>
            </a:endParaRPr>
          </a:p>
          <a:p>
            <a:pPr marL="0" lvl="0" indent="0" algn="l" rtl="0">
              <a:spcBef>
                <a:spcPts val="0"/>
              </a:spcBef>
              <a:spcAft>
                <a:spcPts val="0"/>
              </a:spcAft>
              <a:buNone/>
            </a:pPr>
            <a:endParaRPr sz="1800">
              <a:solidFill>
                <a:srgbClr val="666666"/>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727650" y="1025025"/>
            <a:ext cx="7688700" cy="535200"/>
          </a:xfrm>
          <a:prstGeom prst="rect">
            <a:avLst/>
          </a:prstGeom>
        </p:spPr>
        <p:txBody>
          <a:bodyPr spcFirstLastPara="1" wrap="square" lIns="91425" tIns="91425" rIns="91425" bIns="91425" anchor="t" anchorCtr="0">
            <a:noAutofit/>
          </a:bodyPr>
          <a:lstStyle/>
          <a:p>
            <a:pPr marL="1371600" lvl="0" indent="0" algn="l" rtl="0">
              <a:spcBef>
                <a:spcPts val="0"/>
              </a:spcBef>
              <a:spcAft>
                <a:spcPts val="0"/>
              </a:spcAft>
              <a:buNone/>
            </a:pPr>
            <a:r>
              <a:rPr lang="en" sz="3100"/>
              <a:t>Logistic Regression </a:t>
            </a:r>
            <a:r>
              <a:rPr lang="en" sz="3600" b="0">
                <a:solidFill>
                  <a:srgbClr val="262626"/>
                </a:solidFill>
                <a:latin typeface="Arial"/>
                <a:ea typeface="Arial"/>
                <a:cs typeface="Arial"/>
                <a:sym typeface="Arial"/>
              </a:rPr>
              <a:t>–overview</a:t>
            </a:r>
            <a:endParaRPr/>
          </a:p>
        </p:txBody>
      </p:sp>
      <p:sp>
        <p:nvSpPr>
          <p:cNvPr id="286" name="Google Shape;286;p41"/>
          <p:cNvSpPr txBox="1">
            <a:spLocks noGrp="1"/>
          </p:cNvSpPr>
          <p:nvPr>
            <p:ph type="body" idx="1"/>
          </p:nvPr>
        </p:nvSpPr>
        <p:spPr>
          <a:xfrm>
            <a:off x="522025" y="1688500"/>
            <a:ext cx="3842400" cy="317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Advantage:</a:t>
            </a:r>
            <a:endParaRPr sz="1800"/>
          </a:p>
          <a:p>
            <a:pPr marL="0" lvl="0" indent="0" algn="l" rtl="0">
              <a:spcBef>
                <a:spcPts val="1600"/>
              </a:spcBef>
              <a:spcAft>
                <a:spcPts val="0"/>
              </a:spcAft>
              <a:buNone/>
            </a:pPr>
            <a:r>
              <a:rPr lang="en" sz="1600"/>
              <a:t>Logistic Regression performs well when the dataset is linearly separable.</a:t>
            </a:r>
            <a:endParaRPr sz="1600"/>
          </a:p>
          <a:p>
            <a:pPr marL="0" lvl="0" indent="0" algn="l" rtl="0">
              <a:spcBef>
                <a:spcPts val="1600"/>
              </a:spcBef>
              <a:spcAft>
                <a:spcPts val="0"/>
              </a:spcAft>
              <a:buNone/>
            </a:pPr>
            <a:r>
              <a:rPr lang="en" sz="1600"/>
              <a:t>multicollinearity is not a problem, it can be combined with L2 regularization to solve the problem.</a:t>
            </a:r>
            <a:endParaRPr sz="1600"/>
          </a:p>
          <a:p>
            <a:pPr marL="0" lvl="0" indent="0" algn="l" rtl="0">
              <a:spcBef>
                <a:spcPts val="1600"/>
              </a:spcBef>
              <a:spcAft>
                <a:spcPts val="0"/>
              </a:spcAft>
              <a:buNone/>
            </a:pPr>
            <a:r>
              <a:rPr lang="en" sz="1600"/>
              <a:t>not only gives a measure of how relevant a predictor (coefficient size) is, but also its direction of association.</a:t>
            </a:r>
            <a:endParaRPr sz="1600"/>
          </a:p>
          <a:p>
            <a:pPr marL="0" lvl="0" indent="0" algn="l" rtl="0">
              <a:spcBef>
                <a:spcPts val="1600"/>
              </a:spcBef>
              <a:spcAft>
                <a:spcPts val="0"/>
              </a:spcAft>
              <a:buNone/>
            </a:pPr>
            <a:endParaRPr sz="1800"/>
          </a:p>
          <a:p>
            <a:pPr marL="0" lvl="0" indent="0" algn="l" rtl="0">
              <a:spcBef>
                <a:spcPts val="1600"/>
              </a:spcBef>
              <a:spcAft>
                <a:spcPts val="1600"/>
              </a:spcAft>
              <a:buNone/>
            </a:pPr>
            <a:endParaRPr sz="1800"/>
          </a:p>
        </p:txBody>
      </p:sp>
      <p:sp>
        <p:nvSpPr>
          <p:cNvPr id="287" name="Google Shape;287;p41"/>
          <p:cNvSpPr txBox="1"/>
          <p:nvPr/>
        </p:nvSpPr>
        <p:spPr>
          <a:xfrm>
            <a:off x="4572000" y="1688500"/>
            <a:ext cx="3979200" cy="311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latin typeface="Lato"/>
                <a:ea typeface="Lato"/>
                <a:cs typeface="Lato"/>
                <a:sym typeface="Lato"/>
              </a:rPr>
              <a:t>Disadvantage:</a:t>
            </a:r>
            <a:endParaRPr sz="1800">
              <a:solidFill>
                <a:srgbClr val="666666"/>
              </a:solidFill>
              <a:latin typeface="Lato"/>
              <a:ea typeface="Lato"/>
              <a:cs typeface="Lato"/>
              <a:sym typeface="Lato"/>
            </a:endParaRPr>
          </a:p>
          <a:p>
            <a:pPr marL="0" lvl="0" indent="0" algn="l" rtl="0">
              <a:spcBef>
                <a:spcPts val="0"/>
              </a:spcBef>
              <a:spcAft>
                <a:spcPts val="0"/>
              </a:spcAft>
              <a:buNone/>
            </a:pPr>
            <a:endParaRPr sz="1800">
              <a:solidFill>
                <a:srgbClr val="666666"/>
              </a:solidFill>
              <a:latin typeface="Lato"/>
              <a:ea typeface="Lato"/>
              <a:cs typeface="Lato"/>
              <a:sym typeface="Lato"/>
            </a:endParaRPr>
          </a:p>
          <a:p>
            <a:pPr marL="0" lvl="0" indent="0" algn="l" rtl="0">
              <a:spcBef>
                <a:spcPts val="0"/>
              </a:spcBef>
              <a:spcAft>
                <a:spcPts val="0"/>
              </a:spcAft>
              <a:buNone/>
            </a:pPr>
            <a:r>
              <a:rPr lang="en" sz="1600">
                <a:solidFill>
                  <a:srgbClr val="666666"/>
                </a:solidFill>
                <a:latin typeface="Lato"/>
                <a:ea typeface="Lato"/>
                <a:cs typeface="Lato"/>
                <a:sym typeface="Lato"/>
              </a:rPr>
              <a:t>If the number of observations are lesser than the number of features, Logistic Regression should not be used, otherwise it may lead to overfit.</a:t>
            </a:r>
            <a:endParaRPr sz="1600">
              <a:solidFill>
                <a:srgbClr val="666666"/>
              </a:solidFill>
              <a:latin typeface="Lato"/>
              <a:ea typeface="Lato"/>
              <a:cs typeface="Lato"/>
              <a:sym typeface="Lato"/>
            </a:endParaRPr>
          </a:p>
          <a:p>
            <a:pPr marL="0" lvl="0" indent="0" algn="l" rtl="0">
              <a:spcBef>
                <a:spcPts val="0"/>
              </a:spcBef>
              <a:spcAft>
                <a:spcPts val="0"/>
              </a:spcAft>
              <a:buNone/>
            </a:pPr>
            <a:endParaRPr sz="1600">
              <a:solidFill>
                <a:srgbClr val="666666"/>
              </a:solidFill>
              <a:latin typeface="Lato"/>
              <a:ea typeface="Lato"/>
              <a:cs typeface="Lato"/>
              <a:sym typeface="Lato"/>
            </a:endParaRPr>
          </a:p>
          <a:p>
            <a:pPr marL="0" lvl="0" indent="0" algn="l" rtl="0">
              <a:spcBef>
                <a:spcPts val="0"/>
              </a:spcBef>
              <a:spcAft>
                <a:spcPts val="0"/>
              </a:spcAft>
              <a:buNone/>
            </a:pPr>
            <a:r>
              <a:rPr lang="en" sz="1600">
                <a:solidFill>
                  <a:srgbClr val="666666"/>
                </a:solidFill>
                <a:latin typeface="Lato"/>
                <a:ea typeface="Lato"/>
                <a:cs typeface="Lato"/>
                <a:sym typeface="Lato"/>
              </a:rPr>
              <a:t>A large number of multi-class features or variables are not handled well.</a:t>
            </a:r>
            <a:endParaRPr sz="1600">
              <a:solidFill>
                <a:srgbClr val="666666"/>
              </a:solidFill>
              <a:latin typeface="Lato"/>
              <a:ea typeface="Lato"/>
              <a:cs typeface="Lato"/>
              <a:sym typeface="Lato"/>
            </a:endParaRPr>
          </a:p>
          <a:p>
            <a:pPr marL="0" lvl="0" indent="0" algn="l" rtl="0">
              <a:spcBef>
                <a:spcPts val="0"/>
              </a:spcBef>
              <a:spcAft>
                <a:spcPts val="0"/>
              </a:spcAft>
              <a:buNone/>
            </a:pPr>
            <a:endParaRPr sz="1600">
              <a:solidFill>
                <a:srgbClr val="666666"/>
              </a:solidFill>
              <a:latin typeface="Lato"/>
              <a:ea typeface="Lato"/>
              <a:cs typeface="Lato"/>
              <a:sym typeface="Lato"/>
            </a:endParaRPr>
          </a:p>
          <a:p>
            <a:pPr marL="0" lvl="0" indent="0" algn="l" rtl="0">
              <a:spcBef>
                <a:spcPts val="0"/>
              </a:spcBef>
              <a:spcAft>
                <a:spcPts val="0"/>
              </a:spcAft>
              <a:buNone/>
            </a:pPr>
            <a:r>
              <a:rPr lang="en" sz="1600">
                <a:solidFill>
                  <a:srgbClr val="666666"/>
                </a:solidFill>
                <a:latin typeface="Lato"/>
                <a:ea typeface="Lato"/>
                <a:cs typeface="Lato"/>
                <a:sym typeface="Lato"/>
              </a:rPr>
              <a:t>Logistic Regression can only be used to predict discrete functions. </a:t>
            </a:r>
            <a:endParaRPr sz="1600">
              <a:solidFill>
                <a:srgbClr val="666666"/>
              </a:solidFill>
              <a:latin typeface="Lato"/>
              <a:ea typeface="Lato"/>
              <a:cs typeface="Lato"/>
              <a:sym typeface="Lato"/>
            </a:endParaRPr>
          </a:p>
          <a:p>
            <a:pPr marL="0" lvl="0" indent="0" algn="l" rtl="0">
              <a:spcBef>
                <a:spcPts val="0"/>
              </a:spcBef>
              <a:spcAft>
                <a:spcPts val="0"/>
              </a:spcAft>
              <a:buNone/>
            </a:pPr>
            <a:endParaRPr sz="1800">
              <a:solidFill>
                <a:srgbClr val="666666"/>
              </a:solidFill>
              <a:latin typeface="Lato"/>
              <a:ea typeface="Lato"/>
              <a:cs typeface="Lato"/>
              <a:sym typeface="Lato"/>
            </a:endParaRPr>
          </a:p>
          <a:p>
            <a:pPr marL="0" lvl="0" indent="0" algn="l" rtl="0">
              <a:spcBef>
                <a:spcPts val="0"/>
              </a:spcBef>
              <a:spcAft>
                <a:spcPts val="0"/>
              </a:spcAft>
              <a:buNone/>
            </a:pPr>
            <a:endParaRPr sz="1800">
              <a:solidFill>
                <a:srgbClr val="666666"/>
              </a:solidFill>
              <a:latin typeface="Lato"/>
              <a:ea typeface="Lato"/>
              <a:cs typeface="Lato"/>
              <a:sym typeface="Lato"/>
            </a:endParaRPr>
          </a:p>
          <a:p>
            <a:pPr marL="0" lvl="0" indent="0" algn="l" rtl="0">
              <a:spcBef>
                <a:spcPts val="0"/>
              </a:spcBef>
              <a:spcAft>
                <a:spcPts val="0"/>
              </a:spcAft>
              <a:buNone/>
            </a:pPr>
            <a:endParaRPr sz="1800">
              <a:solidFill>
                <a:srgbClr val="666666"/>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a:t>
            </a: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Explore the relationship between the suburb (and its demographics)  and the popularity of the breeds and colours of cats and dogs registered..</a:t>
            </a:r>
            <a:endParaRPr sz="1500"/>
          </a:p>
          <a:p>
            <a:pPr marL="457200" lvl="0" indent="-323850" algn="l" rtl="0">
              <a:spcBef>
                <a:spcPts val="0"/>
              </a:spcBef>
              <a:spcAft>
                <a:spcPts val="0"/>
              </a:spcAft>
              <a:buSzPts val="1500"/>
              <a:buChar char="-"/>
            </a:pPr>
            <a:r>
              <a:rPr lang="en" sz="1500"/>
              <a:t>Propose two different models to predict whether an animal will be desexed based on other information available (species, location, when born, etc.).</a:t>
            </a:r>
            <a:endParaRPr sz="1500"/>
          </a:p>
          <a:p>
            <a:pPr marL="457200" lvl="0" indent="-323850" algn="l" rtl="0">
              <a:spcBef>
                <a:spcPts val="0"/>
              </a:spcBef>
              <a:spcAft>
                <a:spcPts val="0"/>
              </a:spcAft>
              <a:buSzPts val="1500"/>
              <a:buChar char="-"/>
            </a:pPr>
            <a:r>
              <a:rPr lang="en" sz="1500"/>
              <a:t>Discuss the strengths and weaknesses of the models and our preferred one.</a:t>
            </a:r>
            <a:endParaRPr sz="15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r>
              <a:rPr lang="en" sz="1500">
                <a:solidFill>
                  <a:srgbClr val="666666"/>
                </a:solidFill>
              </a:rPr>
              <a:t>Trained with default parameters and radial kernel. </a:t>
            </a:r>
            <a:endParaRPr sz="1500">
              <a:solidFill>
                <a:srgbClr val="666666"/>
              </a:solidFill>
            </a:endParaRPr>
          </a:p>
          <a:p>
            <a:pPr marL="0" lvl="0" indent="0" algn="l" rtl="0">
              <a:lnSpc>
                <a:spcPct val="107916"/>
              </a:lnSpc>
              <a:spcBef>
                <a:spcPts val="800"/>
              </a:spcBef>
              <a:spcAft>
                <a:spcPts val="0"/>
              </a:spcAft>
              <a:buNone/>
            </a:pPr>
            <a:r>
              <a:rPr lang="en" sz="1500">
                <a:solidFill>
                  <a:srgbClr val="666666"/>
                </a:solidFill>
              </a:rPr>
              <a:t>Resulted in extreme biased model, all predict majority class</a:t>
            </a:r>
            <a:endParaRPr sz="1500">
              <a:solidFill>
                <a:srgbClr val="666666"/>
              </a:solidFill>
            </a:endParaRPr>
          </a:p>
          <a:p>
            <a:pPr marL="0" lvl="0" indent="0" algn="l" rtl="0">
              <a:lnSpc>
                <a:spcPct val="107916"/>
              </a:lnSpc>
              <a:spcBef>
                <a:spcPts val="800"/>
              </a:spcBef>
              <a:spcAft>
                <a:spcPts val="0"/>
              </a:spcAft>
              <a:buNone/>
            </a:pPr>
            <a:endParaRPr sz="1500">
              <a:solidFill>
                <a:srgbClr val="666666"/>
              </a:solidFill>
            </a:endParaRPr>
          </a:p>
          <a:p>
            <a:pPr marL="0" lvl="0" indent="0" algn="l" rtl="0">
              <a:spcBef>
                <a:spcPts val="800"/>
              </a:spcBef>
              <a:spcAft>
                <a:spcPts val="1600"/>
              </a:spcAft>
              <a:buNone/>
            </a:pPr>
            <a:endParaRPr sz="1700">
              <a:solidFill>
                <a:srgbClr val="666666"/>
              </a:solidFill>
            </a:endParaRPr>
          </a:p>
        </p:txBody>
      </p:sp>
      <p:sp>
        <p:nvSpPr>
          <p:cNvPr id="293" name="Google Shape;293;p42"/>
          <p:cNvSpPr txBox="1"/>
          <p:nvPr/>
        </p:nvSpPr>
        <p:spPr>
          <a:xfrm>
            <a:off x="817925" y="1292400"/>
            <a:ext cx="6667200" cy="70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latin typeface="Lato"/>
                <a:ea typeface="Lato"/>
                <a:cs typeface="Lato"/>
                <a:sym typeface="Lato"/>
              </a:rPr>
              <a:t>SVM experiment</a:t>
            </a:r>
            <a:endParaRPr sz="2800" b="1">
              <a:latin typeface="Lato"/>
              <a:ea typeface="Lato"/>
              <a:cs typeface="Lato"/>
              <a:sym typeface="Lato"/>
            </a:endParaRPr>
          </a:p>
        </p:txBody>
      </p:sp>
      <p:graphicFrame>
        <p:nvGraphicFramePr>
          <p:cNvPr id="294" name="Google Shape;294;p42"/>
          <p:cNvGraphicFramePr/>
          <p:nvPr/>
        </p:nvGraphicFramePr>
        <p:xfrm>
          <a:off x="817925" y="2961850"/>
          <a:ext cx="3205200" cy="1981050"/>
        </p:xfrm>
        <a:graphic>
          <a:graphicData uri="http://schemas.openxmlformats.org/drawingml/2006/table">
            <a:tbl>
              <a:tblPr>
                <a:noFill/>
                <a:tableStyleId>{34C08AE1-17F4-4507-872A-0C8B8154ED63}</a:tableStyleId>
              </a:tblPr>
              <a:tblGrid>
                <a:gridCol w="1068400">
                  <a:extLst>
                    <a:ext uri="{9D8B030D-6E8A-4147-A177-3AD203B41FA5}">
                      <a16:colId xmlns:a16="http://schemas.microsoft.com/office/drawing/2014/main" val="20000"/>
                    </a:ext>
                  </a:extLst>
                </a:gridCol>
                <a:gridCol w="1068400">
                  <a:extLst>
                    <a:ext uri="{9D8B030D-6E8A-4147-A177-3AD203B41FA5}">
                      <a16:colId xmlns:a16="http://schemas.microsoft.com/office/drawing/2014/main" val="20001"/>
                    </a:ext>
                  </a:extLst>
                </a:gridCol>
                <a:gridCol w="1068400">
                  <a:extLst>
                    <a:ext uri="{9D8B030D-6E8A-4147-A177-3AD203B41FA5}">
                      <a16:colId xmlns:a16="http://schemas.microsoft.com/office/drawing/2014/main" val="20002"/>
                    </a:ext>
                  </a:extLst>
                </a:gridCol>
              </a:tblGrid>
              <a:tr h="357875">
                <a:tc gridSpan="3">
                  <a:txBody>
                    <a:bodyPr/>
                    <a:lstStyle/>
                    <a:p>
                      <a:pPr marL="0" lvl="0" indent="0" algn="ctr" rtl="0">
                        <a:spcBef>
                          <a:spcPts val="0"/>
                        </a:spcBef>
                        <a:spcAft>
                          <a:spcPts val="0"/>
                        </a:spcAft>
                        <a:buNone/>
                      </a:pPr>
                      <a:r>
                        <a:rPr lang="en"/>
                        <a:t>SVM</a:t>
                      </a:r>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a:p>
                  </a:txBody>
                  <a:tcPr marL="91425" marR="91425" marT="91425" marB="91425"/>
                </a:tc>
                <a:tc gridSpan="2">
                  <a:txBody>
                    <a:bodyPr/>
                    <a:lstStyle/>
                    <a:p>
                      <a:pPr marL="0" lvl="0" indent="0" algn="l" rtl="0">
                        <a:spcBef>
                          <a:spcPts val="0"/>
                        </a:spcBef>
                        <a:spcAft>
                          <a:spcPts val="0"/>
                        </a:spcAft>
                        <a:buNone/>
                      </a:pPr>
                      <a:r>
                        <a:rPr lang="en"/>
                        <a:t>Actual</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1"/>
                  </a:ext>
                </a:extLst>
              </a:tr>
              <a:tr h="357875">
                <a:tc>
                  <a:txBody>
                    <a:bodyPr/>
                    <a:lstStyle/>
                    <a:p>
                      <a:pPr marL="0" lvl="0" indent="0" algn="l" rtl="0">
                        <a:spcBef>
                          <a:spcPts val="0"/>
                        </a:spcBef>
                        <a:spcAft>
                          <a:spcPts val="0"/>
                        </a:spcAft>
                        <a:buNone/>
                      </a:pPr>
                      <a:r>
                        <a:rPr lang="en"/>
                        <a:t>Predicted</a:t>
                      </a:r>
                      <a:endParaRPr/>
                    </a:p>
                  </a:txBody>
                  <a:tcPr marL="91425" marR="91425" marT="91425" marB="91425"/>
                </a:tc>
                <a:tc>
                  <a:txBody>
                    <a:bodyPr/>
                    <a:lstStyle/>
                    <a:p>
                      <a:pPr marL="0" lvl="0" indent="0" algn="l" rtl="0">
                        <a:spcBef>
                          <a:spcPts val="0"/>
                        </a:spcBef>
                        <a:spcAft>
                          <a:spcPts val="0"/>
                        </a:spcAft>
                        <a:buNone/>
                      </a:pPr>
                      <a:r>
                        <a:rPr lang="en"/>
                        <a:t>N</a:t>
                      </a:r>
                      <a:endParaRPr/>
                    </a:p>
                  </a:txBody>
                  <a:tcPr marL="91425" marR="91425" marT="91425" marB="91425"/>
                </a:tc>
                <a:tc>
                  <a:txBody>
                    <a:bodyPr/>
                    <a:lstStyle/>
                    <a:p>
                      <a:pPr marL="0" lvl="0" indent="0" algn="l" rtl="0">
                        <a:spcBef>
                          <a:spcPts val="0"/>
                        </a:spcBef>
                        <a:spcAft>
                          <a:spcPts val="0"/>
                        </a:spcAft>
                        <a:buNone/>
                      </a:pPr>
                      <a:r>
                        <a:rPr lang="en"/>
                        <a:t>Y</a:t>
                      </a:r>
                      <a:endParaRPr/>
                    </a:p>
                  </a:txBody>
                  <a:tcPr marL="91425" marR="91425" marT="91425" marB="91425"/>
                </a:tc>
                <a:extLst>
                  <a:ext uri="{0D108BD9-81ED-4DB2-BD59-A6C34878D82A}">
                    <a16:rowId xmlns:a16="http://schemas.microsoft.com/office/drawing/2014/main" val="10002"/>
                  </a:ext>
                </a:extLst>
              </a:tr>
              <a:tr h="357875">
                <a:tc>
                  <a:txBody>
                    <a:bodyPr/>
                    <a:lstStyle/>
                    <a:p>
                      <a:pPr marL="0" lvl="0" indent="0" algn="l" rtl="0">
                        <a:spcBef>
                          <a:spcPts val="0"/>
                        </a:spcBef>
                        <a:spcAft>
                          <a:spcPts val="0"/>
                        </a:spcAft>
                        <a:buNone/>
                      </a:pPr>
                      <a:r>
                        <a:rPr lang="en"/>
                        <a:t>N</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tc>
                  <a:txBody>
                    <a:bodyPr/>
                    <a:lstStyle/>
                    <a:p>
                      <a:pPr marL="0" lvl="0" indent="0" algn="l"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3"/>
                  </a:ext>
                </a:extLst>
              </a:tr>
              <a:tr h="357875">
                <a:tc>
                  <a:txBody>
                    <a:bodyPr/>
                    <a:lstStyle/>
                    <a:p>
                      <a:pPr marL="0" lvl="0" indent="0" algn="l" rtl="0">
                        <a:spcBef>
                          <a:spcPts val="0"/>
                        </a:spcBef>
                        <a:spcAft>
                          <a:spcPts val="0"/>
                        </a:spcAft>
                        <a:buNone/>
                      </a:pPr>
                      <a:r>
                        <a:rPr lang="en"/>
                        <a:t>Y</a:t>
                      </a:r>
                      <a:endParaRPr/>
                    </a:p>
                  </a:txBody>
                  <a:tcPr marL="91425" marR="91425" marT="91425" marB="91425"/>
                </a:tc>
                <a:tc>
                  <a:txBody>
                    <a:bodyPr/>
                    <a:lstStyle/>
                    <a:p>
                      <a:pPr marL="0" lvl="0" indent="0" algn="l" rtl="0">
                        <a:spcBef>
                          <a:spcPts val="0"/>
                        </a:spcBef>
                        <a:spcAft>
                          <a:spcPts val="0"/>
                        </a:spcAft>
                        <a:buNone/>
                      </a:pPr>
                      <a:r>
                        <a:rPr lang="en"/>
                        <a:t>505</a:t>
                      </a:r>
                      <a:endParaRPr/>
                    </a:p>
                  </a:txBody>
                  <a:tcPr marL="91425" marR="91425" marT="91425" marB="91425"/>
                </a:tc>
                <a:tc>
                  <a:txBody>
                    <a:bodyPr/>
                    <a:lstStyle/>
                    <a:p>
                      <a:pPr marL="0" lvl="0" indent="0" algn="l" rtl="0">
                        <a:spcBef>
                          <a:spcPts val="0"/>
                        </a:spcBef>
                        <a:spcAft>
                          <a:spcPts val="0"/>
                        </a:spcAft>
                        <a:buNone/>
                      </a:pPr>
                      <a:r>
                        <a:rPr lang="en"/>
                        <a:t>1734</a:t>
                      </a:r>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Cost sensitive training</a:t>
            </a:r>
            <a:endParaRPr/>
          </a:p>
        </p:txBody>
      </p:sp>
      <p:sp>
        <p:nvSpPr>
          <p:cNvPr id="300" name="Google Shape;300;p4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weight to tackle class imbalance </a:t>
            </a:r>
            <a:endParaRPr/>
          </a:p>
          <a:p>
            <a:pPr marL="0" lvl="0" indent="0" algn="l" rtl="0">
              <a:spcBef>
                <a:spcPts val="1600"/>
              </a:spcBef>
              <a:spcAft>
                <a:spcPts val="0"/>
              </a:spcAft>
              <a:buNone/>
            </a:pPr>
            <a:r>
              <a:rPr lang="en"/>
              <a:t>Class weight modifies the loss function by giving penalty for misclassification of the minority class </a:t>
            </a:r>
            <a:endParaRPr/>
          </a:p>
          <a:p>
            <a:pPr marL="0" lvl="0" indent="0" algn="l" rtl="0">
              <a:spcBef>
                <a:spcPts val="1600"/>
              </a:spcBef>
              <a:spcAft>
                <a:spcPts val="0"/>
              </a:spcAft>
              <a:buNone/>
            </a:pPr>
            <a:r>
              <a:rPr lang="en"/>
              <a:t>Class weights of 3:1 applied by ratio </a:t>
            </a:r>
            <a:endParaRPr/>
          </a:p>
          <a:p>
            <a:pPr marL="0" lvl="0" indent="0" algn="l" rtl="0">
              <a:spcBef>
                <a:spcPts val="1600"/>
              </a:spcBef>
              <a:spcAft>
                <a:spcPts val="1600"/>
              </a:spcAft>
              <a:buNone/>
            </a:pPr>
            <a:r>
              <a:rPr lang="en"/>
              <a:t>Optimal class weight of 2.5 : 1 found through trial and error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Logistic regression</a:t>
            </a:r>
            <a:endParaRPr/>
          </a:p>
        </p:txBody>
      </p:sp>
      <p:sp>
        <p:nvSpPr>
          <p:cNvPr id="306" name="Google Shape;306;p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Trained using glm function with family specified as binomial(“logit”)</a:t>
            </a:r>
            <a:endParaRPr/>
          </a:p>
          <a:p>
            <a:pPr marL="457200" lvl="0" indent="-311150" algn="l" rtl="0">
              <a:spcBef>
                <a:spcPts val="0"/>
              </a:spcBef>
              <a:spcAft>
                <a:spcPts val="0"/>
              </a:spcAft>
              <a:buSzPts val="1300"/>
              <a:buChar char="●"/>
            </a:pPr>
            <a:r>
              <a:rPr lang="en"/>
              <a:t>ANIMAL_TYPDog, BREED_DESCCross, BREED_DESCGERM, BREED_DESCROTT</a:t>
            </a:r>
            <a:endParaRPr/>
          </a:p>
          <a:p>
            <a:pPr marL="457200" lvl="0" indent="-311150" algn="l" rtl="0">
              <a:spcBef>
                <a:spcPts val="0"/>
              </a:spcBef>
              <a:spcAft>
                <a:spcPts val="0"/>
              </a:spcAft>
              <a:buSzPts val="1300"/>
              <a:buChar char="●"/>
            </a:pPr>
            <a:r>
              <a:rPr lang="en"/>
              <a:t>Best threshold found to be 0.73 after plotting ROC curve </a:t>
            </a:r>
            <a:endParaRPr/>
          </a:p>
          <a:p>
            <a:pPr marL="457200" lvl="0" indent="0" algn="l" rtl="0">
              <a:spcBef>
                <a:spcPts val="1600"/>
              </a:spcBef>
              <a:spcAft>
                <a:spcPts val="1600"/>
              </a:spcAft>
              <a:buNone/>
            </a:pPr>
            <a:endParaRPr/>
          </a:p>
        </p:txBody>
      </p:sp>
      <p:pic>
        <p:nvPicPr>
          <p:cNvPr id="307" name="Google Shape;307;p44"/>
          <p:cNvPicPr preferRelativeResize="0"/>
          <p:nvPr/>
        </p:nvPicPr>
        <p:blipFill>
          <a:blip r:embed="rId3">
            <a:alphaModFix/>
          </a:blip>
          <a:stretch>
            <a:fillRect/>
          </a:stretch>
        </p:blipFill>
        <p:spPr>
          <a:xfrm>
            <a:off x="1243800" y="3100500"/>
            <a:ext cx="3962400" cy="685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5"/>
          <p:cNvSpPr txBox="1">
            <a:spLocks noGrp="1"/>
          </p:cNvSpPr>
          <p:nvPr>
            <p:ph type="ctrTitle"/>
          </p:nvPr>
        </p:nvSpPr>
        <p:spPr>
          <a:xfrm>
            <a:off x="729625" y="1292075"/>
            <a:ext cx="7688100" cy="84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Evaluation metrics</a:t>
            </a:r>
            <a:endParaRPr/>
          </a:p>
        </p:txBody>
      </p:sp>
      <p:sp>
        <p:nvSpPr>
          <p:cNvPr id="313" name="Google Shape;313;p45"/>
          <p:cNvSpPr txBox="1">
            <a:spLocks noGrp="1"/>
          </p:cNvSpPr>
          <p:nvPr>
            <p:ph type="subTitle" idx="1"/>
          </p:nvPr>
        </p:nvSpPr>
        <p:spPr>
          <a:xfrm>
            <a:off x="727950" y="2406450"/>
            <a:ext cx="7688100" cy="1177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700">
              <a:solidFill>
                <a:srgbClr val="000000"/>
              </a:solidFill>
              <a:latin typeface="Calibri"/>
              <a:ea typeface="Calibri"/>
              <a:cs typeface="Calibri"/>
              <a:sym typeface="Calibri"/>
            </a:endParaRPr>
          </a:p>
          <a:p>
            <a:pPr marL="457200" lvl="0" indent="-336550" algn="l" rtl="0">
              <a:spcBef>
                <a:spcPts val="0"/>
              </a:spcBef>
              <a:spcAft>
                <a:spcPts val="0"/>
              </a:spcAft>
              <a:buClr>
                <a:srgbClr val="000000"/>
              </a:buClr>
              <a:buSzPts val="1700"/>
              <a:buFont typeface="Calibri"/>
              <a:buChar char="●"/>
            </a:pPr>
            <a:r>
              <a:rPr lang="en" sz="1700">
                <a:solidFill>
                  <a:srgbClr val="000000"/>
                </a:solidFill>
                <a:latin typeface="Calibri"/>
                <a:ea typeface="Calibri"/>
                <a:cs typeface="Calibri"/>
                <a:sym typeface="Calibri"/>
              </a:rPr>
              <a:t>Accuracy not enough </a:t>
            </a:r>
            <a:endParaRPr sz="1700">
              <a:solidFill>
                <a:srgbClr val="000000"/>
              </a:solidFill>
              <a:latin typeface="Calibri"/>
              <a:ea typeface="Calibri"/>
              <a:cs typeface="Calibri"/>
              <a:sym typeface="Calibri"/>
            </a:endParaRPr>
          </a:p>
          <a:p>
            <a:pPr marL="457200" lvl="0" indent="-336550" algn="l" rtl="0">
              <a:spcBef>
                <a:spcPts val="0"/>
              </a:spcBef>
              <a:spcAft>
                <a:spcPts val="0"/>
              </a:spcAft>
              <a:buClr>
                <a:srgbClr val="000000"/>
              </a:buClr>
              <a:buSzPts val="1700"/>
              <a:buFont typeface="Calibri"/>
              <a:buChar char="●"/>
            </a:pPr>
            <a:r>
              <a:rPr lang="en" sz="1700">
                <a:solidFill>
                  <a:srgbClr val="000000"/>
                </a:solidFill>
                <a:latin typeface="Calibri"/>
                <a:ea typeface="Calibri"/>
                <a:cs typeface="Calibri"/>
                <a:sym typeface="Calibri"/>
              </a:rPr>
              <a:t>Use Confusion matrix, Sensitivity, Specificity and AUC instead</a:t>
            </a:r>
            <a:endParaRPr sz="1700">
              <a:solidFill>
                <a:srgbClr val="000000"/>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graphicFrame>
        <p:nvGraphicFramePr>
          <p:cNvPr id="318" name="Google Shape;318;p46"/>
          <p:cNvGraphicFramePr/>
          <p:nvPr/>
        </p:nvGraphicFramePr>
        <p:xfrm>
          <a:off x="1281863" y="4070125"/>
          <a:ext cx="6411125" cy="870225"/>
        </p:xfrm>
        <a:graphic>
          <a:graphicData uri="http://schemas.openxmlformats.org/drawingml/2006/table">
            <a:tbl>
              <a:tblPr bandRow="1">
                <a:noFill/>
                <a:tableStyleId>{D5919E26-5120-46CC-9F96-D70A3CD1CE93}</a:tableStyleId>
              </a:tblPr>
              <a:tblGrid>
                <a:gridCol w="1602275">
                  <a:extLst>
                    <a:ext uri="{9D8B030D-6E8A-4147-A177-3AD203B41FA5}">
                      <a16:colId xmlns:a16="http://schemas.microsoft.com/office/drawing/2014/main" val="20000"/>
                    </a:ext>
                  </a:extLst>
                </a:gridCol>
                <a:gridCol w="1602950">
                  <a:extLst>
                    <a:ext uri="{9D8B030D-6E8A-4147-A177-3AD203B41FA5}">
                      <a16:colId xmlns:a16="http://schemas.microsoft.com/office/drawing/2014/main" val="20001"/>
                    </a:ext>
                  </a:extLst>
                </a:gridCol>
                <a:gridCol w="1602950">
                  <a:extLst>
                    <a:ext uri="{9D8B030D-6E8A-4147-A177-3AD203B41FA5}">
                      <a16:colId xmlns:a16="http://schemas.microsoft.com/office/drawing/2014/main" val="20002"/>
                    </a:ext>
                  </a:extLst>
                </a:gridCol>
                <a:gridCol w="1602950">
                  <a:extLst>
                    <a:ext uri="{9D8B030D-6E8A-4147-A177-3AD203B41FA5}">
                      <a16:colId xmlns:a16="http://schemas.microsoft.com/office/drawing/2014/main" val="20003"/>
                    </a:ext>
                  </a:extLst>
                </a:gridCol>
              </a:tblGrid>
              <a:tr h="290075">
                <a:tc>
                  <a:txBody>
                    <a:bodyPr/>
                    <a:lstStyle/>
                    <a:p>
                      <a:pPr marL="0" lvl="0" indent="0" algn="ctr" rtl="0">
                        <a:spcBef>
                          <a:spcPts val="0"/>
                        </a:spcBef>
                        <a:spcAft>
                          <a:spcPts val="0"/>
                        </a:spcAft>
                        <a:buNone/>
                      </a:pPr>
                      <a:r>
                        <a:rPr lang="en" sz="1100" b="1">
                          <a:latin typeface="Calibri"/>
                          <a:ea typeface="Calibri"/>
                          <a:cs typeface="Calibri"/>
                          <a:sym typeface="Calibri"/>
                        </a:rPr>
                        <a:t>Models </a:t>
                      </a:r>
                      <a:endParaRPr sz="1100" b="1">
                        <a:latin typeface="Calibri"/>
                        <a:ea typeface="Calibri"/>
                        <a:cs typeface="Calibri"/>
                        <a:sym typeface="Calibri"/>
                      </a:endParaRPr>
                    </a:p>
                  </a:txBody>
                  <a:tcPr marL="68575" marR="68575" marT="0" marB="0">
                    <a:solidFill>
                      <a:srgbClr val="A4C2F4"/>
                    </a:solidFill>
                  </a:tcPr>
                </a:tc>
                <a:tc>
                  <a:txBody>
                    <a:bodyPr/>
                    <a:lstStyle/>
                    <a:p>
                      <a:pPr marL="0" lvl="0" indent="0" algn="ctr" rtl="0">
                        <a:spcBef>
                          <a:spcPts val="0"/>
                        </a:spcBef>
                        <a:spcAft>
                          <a:spcPts val="0"/>
                        </a:spcAft>
                        <a:buNone/>
                      </a:pPr>
                      <a:r>
                        <a:rPr lang="en" sz="1100" b="1">
                          <a:latin typeface="Calibri"/>
                          <a:ea typeface="Calibri"/>
                          <a:cs typeface="Calibri"/>
                          <a:sym typeface="Calibri"/>
                        </a:rPr>
                        <a:t>Sensitivity</a:t>
                      </a:r>
                      <a:endParaRPr sz="1100" b="1">
                        <a:latin typeface="Calibri"/>
                        <a:ea typeface="Calibri"/>
                        <a:cs typeface="Calibri"/>
                        <a:sym typeface="Calibri"/>
                      </a:endParaRPr>
                    </a:p>
                  </a:txBody>
                  <a:tcPr marL="68575" marR="68575" marT="0" marB="0">
                    <a:solidFill>
                      <a:srgbClr val="A4C2F4"/>
                    </a:solidFill>
                  </a:tcPr>
                </a:tc>
                <a:tc>
                  <a:txBody>
                    <a:bodyPr/>
                    <a:lstStyle/>
                    <a:p>
                      <a:pPr marL="0" lvl="0" indent="0" algn="ctr" rtl="0">
                        <a:spcBef>
                          <a:spcPts val="0"/>
                        </a:spcBef>
                        <a:spcAft>
                          <a:spcPts val="0"/>
                        </a:spcAft>
                        <a:buNone/>
                      </a:pPr>
                      <a:r>
                        <a:rPr lang="en" sz="1100" b="1">
                          <a:latin typeface="Calibri"/>
                          <a:ea typeface="Calibri"/>
                          <a:cs typeface="Calibri"/>
                          <a:sym typeface="Calibri"/>
                        </a:rPr>
                        <a:t>Specificity</a:t>
                      </a:r>
                      <a:endParaRPr sz="1100" b="1">
                        <a:latin typeface="Calibri"/>
                        <a:ea typeface="Calibri"/>
                        <a:cs typeface="Calibri"/>
                        <a:sym typeface="Calibri"/>
                      </a:endParaRPr>
                    </a:p>
                  </a:txBody>
                  <a:tcPr marL="68575" marR="68575" marT="0" marB="0">
                    <a:solidFill>
                      <a:srgbClr val="A4C2F4"/>
                    </a:solidFill>
                  </a:tcPr>
                </a:tc>
                <a:tc>
                  <a:txBody>
                    <a:bodyPr/>
                    <a:lstStyle/>
                    <a:p>
                      <a:pPr marL="0" lvl="0" indent="0" algn="ctr" rtl="0">
                        <a:spcBef>
                          <a:spcPts val="0"/>
                        </a:spcBef>
                        <a:spcAft>
                          <a:spcPts val="0"/>
                        </a:spcAft>
                        <a:buNone/>
                      </a:pPr>
                      <a:r>
                        <a:rPr lang="en" sz="1100" b="1">
                          <a:latin typeface="Calibri"/>
                          <a:ea typeface="Calibri"/>
                          <a:cs typeface="Calibri"/>
                          <a:sym typeface="Calibri"/>
                        </a:rPr>
                        <a:t>AUC</a:t>
                      </a:r>
                      <a:endParaRPr sz="1100" b="1">
                        <a:latin typeface="Calibri"/>
                        <a:ea typeface="Calibri"/>
                        <a:cs typeface="Calibri"/>
                        <a:sym typeface="Calibri"/>
                      </a:endParaRPr>
                    </a:p>
                  </a:txBody>
                  <a:tcPr marL="68575" marR="68575" marT="0" marB="0">
                    <a:solidFill>
                      <a:srgbClr val="A4C2F4"/>
                    </a:solidFill>
                  </a:tcPr>
                </a:tc>
                <a:extLst>
                  <a:ext uri="{0D108BD9-81ED-4DB2-BD59-A6C34878D82A}">
                    <a16:rowId xmlns:a16="http://schemas.microsoft.com/office/drawing/2014/main" val="10000"/>
                  </a:ext>
                </a:extLst>
              </a:tr>
              <a:tr h="290075">
                <a:tc>
                  <a:txBody>
                    <a:bodyPr/>
                    <a:lstStyle/>
                    <a:p>
                      <a:pPr marL="0" lvl="0" indent="0" algn="ctr" rtl="0">
                        <a:spcBef>
                          <a:spcPts val="0"/>
                        </a:spcBef>
                        <a:spcAft>
                          <a:spcPts val="0"/>
                        </a:spcAft>
                        <a:buNone/>
                      </a:pPr>
                      <a:r>
                        <a:rPr lang="en" sz="1100" b="1">
                          <a:latin typeface="Calibri"/>
                          <a:ea typeface="Calibri"/>
                          <a:cs typeface="Calibri"/>
                          <a:sym typeface="Calibri"/>
                        </a:rPr>
                        <a:t>SVM</a:t>
                      </a:r>
                      <a:endParaRPr sz="1100" b="1">
                        <a:latin typeface="Calibri"/>
                        <a:ea typeface="Calibri"/>
                        <a:cs typeface="Calibri"/>
                        <a:sym typeface="Calibri"/>
                      </a:endParaRPr>
                    </a:p>
                  </a:txBody>
                  <a:tcPr marL="68575" marR="68575" marT="0" marB="0">
                    <a:solidFill>
                      <a:srgbClr val="A4C2F4"/>
                    </a:solidFill>
                  </a:tcPr>
                </a:tc>
                <a:tc>
                  <a:txBody>
                    <a:bodyPr/>
                    <a:lstStyle/>
                    <a:p>
                      <a:pPr marL="0" lvl="0" indent="0" algn="ctr" rtl="0">
                        <a:spcBef>
                          <a:spcPts val="0"/>
                        </a:spcBef>
                        <a:spcAft>
                          <a:spcPts val="0"/>
                        </a:spcAft>
                        <a:buNone/>
                      </a:pPr>
                      <a:r>
                        <a:rPr lang="en" sz="1100">
                          <a:latin typeface="Calibri"/>
                          <a:ea typeface="Calibri"/>
                          <a:cs typeface="Calibri"/>
                          <a:sym typeface="Calibri"/>
                        </a:rPr>
                        <a:t>0.391</a:t>
                      </a:r>
                      <a:endParaRPr sz="1100">
                        <a:latin typeface="Calibri"/>
                        <a:ea typeface="Calibri"/>
                        <a:cs typeface="Calibri"/>
                        <a:sym typeface="Calibri"/>
                      </a:endParaRPr>
                    </a:p>
                  </a:txBody>
                  <a:tcPr marL="68575" marR="68575" marT="0" marB="0">
                    <a:solidFill>
                      <a:srgbClr val="C9DAF8"/>
                    </a:solidFill>
                  </a:tcPr>
                </a:tc>
                <a:tc>
                  <a:txBody>
                    <a:bodyPr/>
                    <a:lstStyle/>
                    <a:p>
                      <a:pPr marL="0" lvl="0" indent="0" algn="ctr" rtl="0">
                        <a:spcBef>
                          <a:spcPts val="0"/>
                        </a:spcBef>
                        <a:spcAft>
                          <a:spcPts val="0"/>
                        </a:spcAft>
                        <a:buNone/>
                      </a:pPr>
                      <a:r>
                        <a:rPr lang="en" sz="1100">
                          <a:latin typeface="Calibri"/>
                          <a:ea typeface="Calibri"/>
                          <a:cs typeface="Calibri"/>
                          <a:sym typeface="Calibri"/>
                        </a:rPr>
                        <a:t>0.941</a:t>
                      </a:r>
                      <a:endParaRPr sz="1100">
                        <a:latin typeface="Calibri"/>
                        <a:ea typeface="Calibri"/>
                        <a:cs typeface="Calibri"/>
                        <a:sym typeface="Calibri"/>
                      </a:endParaRPr>
                    </a:p>
                  </a:txBody>
                  <a:tcPr marL="68575" marR="68575" marT="0" marB="0">
                    <a:solidFill>
                      <a:srgbClr val="C9DAF8"/>
                    </a:solidFill>
                  </a:tcPr>
                </a:tc>
                <a:tc>
                  <a:txBody>
                    <a:bodyPr/>
                    <a:lstStyle/>
                    <a:p>
                      <a:pPr marL="0" lvl="0" indent="0" algn="ctr" rtl="0">
                        <a:spcBef>
                          <a:spcPts val="0"/>
                        </a:spcBef>
                        <a:spcAft>
                          <a:spcPts val="0"/>
                        </a:spcAft>
                        <a:buNone/>
                      </a:pPr>
                      <a:r>
                        <a:rPr lang="en" sz="1100">
                          <a:latin typeface="Calibri"/>
                          <a:ea typeface="Calibri"/>
                          <a:cs typeface="Calibri"/>
                          <a:sym typeface="Calibri"/>
                        </a:rPr>
                        <a:t>0.666</a:t>
                      </a:r>
                      <a:endParaRPr sz="1100">
                        <a:latin typeface="Calibri"/>
                        <a:ea typeface="Calibri"/>
                        <a:cs typeface="Calibri"/>
                        <a:sym typeface="Calibri"/>
                      </a:endParaRPr>
                    </a:p>
                  </a:txBody>
                  <a:tcPr marL="68575" marR="68575" marT="0" marB="0">
                    <a:solidFill>
                      <a:srgbClr val="C9DAF8"/>
                    </a:solidFill>
                  </a:tcPr>
                </a:tc>
                <a:extLst>
                  <a:ext uri="{0D108BD9-81ED-4DB2-BD59-A6C34878D82A}">
                    <a16:rowId xmlns:a16="http://schemas.microsoft.com/office/drawing/2014/main" val="10001"/>
                  </a:ext>
                </a:extLst>
              </a:tr>
              <a:tr h="290075">
                <a:tc>
                  <a:txBody>
                    <a:bodyPr/>
                    <a:lstStyle/>
                    <a:p>
                      <a:pPr marL="0" lvl="0" indent="0" algn="ctr" rtl="0">
                        <a:spcBef>
                          <a:spcPts val="0"/>
                        </a:spcBef>
                        <a:spcAft>
                          <a:spcPts val="0"/>
                        </a:spcAft>
                        <a:buNone/>
                      </a:pPr>
                      <a:r>
                        <a:rPr lang="en" sz="1100" b="1">
                          <a:latin typeface="Calibri"/>
                          <a:ea typeface="Calibri"/>
                          <a:cs typeface="Calibri"/>
                          <a:sym typeface="Calibri"/>
                        </a:rPr>
                        <a:t>Logistic Regression</a:t>
                      </a:r>
                      <a:endParaRPr sz="1100" b="1">
                        <a:latin typeface="Calibri"/>
                        <a:ea typeface="Calibri"/>
                        <a:cs typeface="Calibri"/>
                        <a:sym typeface="Calibri"/>
                      </a:endParaRPr>
                    </a:p>
                  </a:txBody>
                  <a:tcPr marL="68575" marR="68575" marT="0" marB="0">
                    <a:solidFill>
                      <a:srgbClr val="A4C2F4"/>
                    </a:solidFill>
                  </a:tcPr>
                </a:tc>
                <a:tc>
                  <a:txBody>
                    <a:bodyPr/>
                    <a:lstStyle/>
                    <a:p>
                      <a:pPr marL="0" lvl="0" indent="0" algn="ctr" rtl="0">
                        <a:spcBef>
                          <a:spcPts val="0"/>
                        </a:spcBef>
                        <a:spcAft>
                          <a:spcPts val="0"/>
                        </a:spcAft>
                        <a:buNone/>
                      </a:pPr>
                      <a:r>
                        <a:rPr lang="en" sz="1100">
                          <a:latin typeface="Calibri"/>
                          <a:ea typeface="Calibri"/>
                          <a:cs typeface="Calibri"/>
                          <a:sym typeface="Calibri"/>
                        </a:rPr>
                        <a:t>0.402</a:t>
                      </a:r>
                      <a:endParaRPr sz="1100">
                        <a:latin typeface="Calibri"/>
                        <a:ea typeface="Calibri"/>
                        <a:cs typeface="Calibri"/>
                        <a:sym typeface="Calibri"/>
                      </a:endParaRPr>
                    </a:p>
                  </a:txBody>
                  <a:tcPr marL="68575" marR="68575" marT="0" marB="0">
                    <a:solidFill>
                      <a:srgbClr val="C9DAF8"/>
                    </a:solidFill>
                  </a:tcPr>
                </a:tc>
                <a:tc>
                  <a:txBody>
                    <a:bodyPr/>
                    <a:lstStyle/>
                    <a:p>
                      <a:pPr marL="0" lvl="0" indent="0" algn="ctr" rtl="0">
                        <a:spcBef>
                          <a:spcPts val="0"/>
                        </a:spcBef>
                        <a:spcAft>
                          <a:spcPts val="0"/>
                        </a:spcAft>
                        <a:buNone/>
                      </a:pPr>
                      <a:r>
                        <a:rPr lang="en" sz="1100">
                          <a:latin typeface="Calibri"/>
                          <a:ea typeface="Calibri"/>
                          <a:cs typeface="Calibri"/>
                          <a:sym typeface="Calibri"/>
                        </a:rPr>
                        <a:t>0.933</a:t>
                      </a:r>
                      <a:endParaRPr sz="1100">
                        <a:latin typeface="Calibri"/>
                        <a:ea typeface="Calibri"/>
                        <a:cs typeface="Calibri"/>
                        <a:sym typeface="Calibri"/>
                      </a:endParaRPr>
                    </a:p>
                  </a:txBody>
                  <a:tcPr marL="68575" marR="68575" marT="0" marB="0">
                    <a:solidFill>
                      <a:srgbClr val="C9DAF8"/>
                    </a:solidFill>
                  </a:tcPr>
                </a:tc>
                <a:tc>
                  <a:txBody>
                    <a:bodyPr/>
                    <a:lstStyle/>
                    <a:p>
                      <a:pPr marL="0" lvl="0" indent="0" algn="ctr" rtl="0">
                        <a:spcBef>
                          <a:spcPts val="0"/>
                        </a:spcBef>
                        <a:spcAft>
                          <a:spcPts val="0"/>
                        </a:spcAft>
                        <a:buNone/>
                      </a:pPr>
                      <a:r>
                        <a:rPr lang="en" sz="1100" b="1">
                          <a:latin typeface="Calibri"/>
                          <a:ea typeface="Calibri"/>
                          <a:cs typeface="Calibri"/>
                          <a:sym typeface="Calibri"/>
                        </a:rPr>
                        <a:t>0.714</a:t>
                      </a:r>
                      <a:endParaRPr sz="1100" b="1">
                        <a:latin typeface="Calibri"/>
                        <a:ea typeface="Calibri"/>
                        <a:cs typeface="Calibri"/>
                        <a:sym typeface="Calibri"/>
                      </a:endParaRPr>
                    </a:p>
                  </a:txBody>
                  <a:tcPr marL="68575" marR="68575" marT="0" marB="0">
                    <a:solidFill>
                      <a:srgbClr val="C9DAF8"/>
                    </a:solidFill>
                  </a:tcPr>
                </a:tc>
                <a:extLst>
                  <a:ext uri="{0D108BD9-81ED-4DB2-BD59-A6C34878D82A}">
                    <a16:rowId xmlns:a16="http://schemas.microsoft.com/office/drawing/2014/main" val="10002"/>
                  </a:ext>
                </a:extLst>
              </a:tr>
            </a:tbl>
          </a:graphicData>
        </a:graphic>
      </p:graphicFrame>
      <p:graphicFrame>
        <p:nvGraphicFramePr>
          <p:cNvPr id="319" name="Google Shape;319;p46"/>
          <p:cNvGraphicFramePr/>
          <p:nvPr/>
        </p:nvGraphicFramePr>
        <p:xfrm>
          <a:off x="1281875" y="2032700"/>
          <a:ext cx="3205200" cy="1981050"/>
        </p:xfrm>
        <a:graphic>
          <a:graphicData uri="http://schemas.openxmlformats.org/drawingml/2006/table">
            <a:tbl>
              <a:tblPr>
                <a:noFill/>
                <a:tableStyleId>{34C08AE1-17F4-4507-872A-0C8B8154ED63}</a:tableStyleId>
              </a:tblPr>
              <a:tblGrid>
                <a:gridCol w="1068400">
                  <a:extLst>
                    <a:ext uri="{9D8B030D-6E8A-4147-A177-3AD203B41FA5}">
                      <a16:colId xmlns:a16="http://schemas.microsoft.com/office/drawing/2014/main" val="20000"/>
                    </a:ext>
                  </a:extLst>
                </a:gridCol>
                <a:gridCol w="1068400">
                  <a:extLst>
                    <a:ext uri="{9D8B030D-6E8A-4147-A177-3AD203B41FA5}">
                      <a16:colId xmlns:a16="http://schemas.microsoft.com/office/drawing/2014/main" val="20001"/>
                    </a:ext>
                  </a:extLst>
                </a:gridCol>
                <a:gridCol w="1068400">
                  <a:extLst>
                    <a:ext uri="{9D8B030D-6E8A-4147-A177-3AD203B41FA5}">
                      <a16:colId xmlns:a16="http://schemas.microsoft.com/office/drawing/2014/main" val="20002"/>
                    </a:ext>
                  </a:extLst>
                </a:gridCol>
              </a:tblGrid>
              <a:tr h="357875">
                <a:tc gridSpan="3">
                  <a:txBody>
                    <a:bodyPr/>
                    <a:lstStyle/>
                    <a:p>
                      <a:pPr marL="0" lvl="0" indent="0" algn="ctr" rtl="0">
                        <a:spcBef>
                          <a:spcPts val="0"/>
                        </a:spcBef>
                        <a:spcAft>
                          <a:spcPts val="0"/>
                        </a:spcAft>
                        <a:buNone/>
                      </a:pPr>
                      <a:r>
                        <a:rPr lang="en"/>
                        <a:t>SVM</a:t>
                      </a:r>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a:p>
                  </a:txBody>
                  <a:tcPr marL="91425" marR="91425" marT="91425" marB="91425"/>
                </a:tc>
                <a:tc gridSpan="2">
                  <a:txBody>
                    <a:bodyPr/>
                    <a:lstStyle/>
                    <a:p>
                      <a:pPr marL="0" lvl="0" indent="0" algn="l" rtl="0">
                        <a:spcBef>
                          <a:spcPts val="0"/>
                        </a:spcBef>
                        <a:spcAft>
                          <a:spcPts val="0"/>
                        </a:spcAft>
                        <a:buNone/>
                      </a:pPr>
                      <a:r>
                        <a:rPr lang="en"/>
                        <a:t>Actual</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1"/>
                  </a:ext>
                </a:extLst>
              </a:tr>
              <a:tr h="357875">
                <a:tc>
                  <a:txBody>
                    <a:bodyPr/>
                    <a:lstStyle/>
                    <a:p>
                      <a:pPr marL="0" lvl="0" indent="0" algn="l" rtl="0">
                        <a:spcBef>
                          <a:spcPts val="0"/>
                        </a:spcBef>
                        <a:spcAft>
                          <a:spcPts val="0"/>
                        </a:spcAft>
                        <a:buNone/>
                      </a:pPr>
                      <a:r>
                        <a:rPr lang="en"/>
                        <a:t>Predicted</a:t>
                      </a:r>
                      <a:endParaRPr/>
                    </a:p>
                  </a:txBody>
                  <a:tcPr marL="91425" marR="91425" marT="91425" marB="91425"/>
                </a:tc>
                <a:tc>
                  <a:txBody>
                    <a:bodyPr/>
                    <a:lstStyle/>
                    <a:p>
                      <a:pPr marL="0" lvl="0" indent="0" algn="l" rtl="0">
                        <a:spcBef>
                          <a:spcPts val="0"/>
                        </a:spcBef>
                        <a:spcAft>
                          <a:spcPts val="0"/>
                        </a:spcAft>
                        <a:buNone/>
                      </a:pPr>
                      <a:r>
                        <a:rPr lang="en"/>
                        <a:t>N</a:t>
                      </a:r>
                      <a:endParaRPr/>
                    </a:p>
                  </a:txBody>
                  <a:tcPr marL="91425" marR="91425" marT="91425" marB="91425"/>
                </a:tc>
                <a:tc>
                  <a:txBody>
                    <a:bodyPr/>
                    <a:lstStyle/>
                    <a:p>
                      <a:pPr marL="0" lvl="0" indent="0" algn="l" rtl="0">
                        <a:spcBef>
                          <a:spcPts val="0"/>
                        </a:spcBef>
                        <a:spcAft>
                          <a:spcPts val="0"/>
                        </a:spcAft>
                        <a:buNone/>
                      </a:pPr>
                      <a:r>
                        <a:rPr lang="en"/>
                        <a:t>Y</a:t>
                      </a:r>
                      <a:endParaRPr/>
                    </a:p>
                  </a:txBody>
                  <a:tcPr marL="91425" marR="91425" marT="91425" marB="91425"/>
                </a:tc>
                <a:extLst>
                  <a:ext uri="{0D108BD9-81ED-4DB2-BD59-A6C34878D82A}">
                    <a16:rowId xmlns:a16="http://schemas.microsoft.com/office/drawing/2014/main" val="10002"/>
                  </a:ext>
                </a:extLst>
              </a:tr>
              <a:tr h="357875">
                <a:tc>
                  <a:txBody>
                    <a:bodyPr/>
                    <a:lstStyle/>
                    <a:p>
                      <a:pPr marL="0" lvl="0" indent="0" algn="l" rtl="0">
                        <a:spcBef>
                          <a:spcPts val="0"/>
                        </a:spcBef>
                        <a:spcAft>
                          <a:spcPts val="0"/>
                        </a:spcAft>
                        <a:buNone/>
                      </a:pPr>
                      <a:r>
                        <a:rPr lang="en"/>
                        <a:t>N</a:t>
                      </a:r>
                      <a:endParaRPr/>
                    </a:p>
                  </a:txBody>
                  <a:tcPr marL="91425" marR="91425" marT="91425" marB="91425"/>
                </a:tc>
                <a:tc>
                  <a:txBody>
                    <a:bodyPr/>
                    <a:lstStyle/>
                    <a:p>
                      <a:pPr marL="0" lvl="0" indent="0" algn="l" rtl="0">
                        <a:spcBef>
                          <a:spcPts val="0"/>
                        </a:spcBef>
                        <a:spcAft>
                          <a:spcPts val="0"/>
                        </a:spcAft>
                        <a:buNone/>
                      </a:pPr>
                      <a:r>
                        <a:rPr lang="en"/>
                        <a:t>475</a:t>
                      </a:r>
                      <a:endParaRPr/>
                    </a:p>
                  </a:txBody>
                  <a:tcPr marL="91425" marR="91425" marT="91425" marB="91425"/>
                </a:tc>
                <a:tc>
                  <a:txBody>
                    <a:bodyPr/>
                    <a:lstStyle/>
                    <a:p>
                      <a:pPr marL="0" lvl="0" indent="0" algn="l" rtl="0">
                        <a:spcBef>
                          <a:spcPts val="0"/>
                        </a:spcBef>
                        <a:spcAft>
                          <a:spcPts val="0"/>
                        </a:spcAft>
                        <a:buNone/>
                      </a:pPr>
                      <a:r>
                        <a:rPr lang="en"/>
                        <a:t>1056</a:t>
                      </a:r>
                      <a:endParaRPr/>
                    </a:p>
                  </a:txBody>
                  <a:tcPr marL="91425" marR="91425" marT="91425" marB="91425"/>
                </a:tc>
                <a:extLst>
                  <a:ext uri="{0D108BD9-81ED-4DB2-BD59-A6C34878D82A}">
                    <a16:rowId xmlns:a16="http://schemas.microsoft.com/office/drawing/2014/main" val="10003"/>
                  </a:ext>
                </a:extLst>
              </a:tr>
              <a:tr h="357875">
                <a:tc>
                  <a:txBody>
                    <a:bodyPr/>
                    <a:lstStyle/>
                    <a:p>
                      <a:pPr marL="0" lvl="0" indent="0" algn="l" rtl="0">
                        <a:spcBef>
                          <a:spcPts val="0"/>
                        </a:spcBef>
                        <a:spcAft>
                          <a:spcPts val="0"/>
                        </a:spcAft>
                        <a:buNone/>
                      </a:pPr>
                      <a:r>
                        <a:rPr lang="en"/>
                        <a:t>Y</a:t>
                      </a:r>
                      <a:endParaRPr/>
                    </a:p>
                  </a:txBody>
                  <a:tcPr marL="91425" marR="91425" marT="91425" marB="91425"/>
                </a:tc>
                <a:tc>
                  <a:txBody>
                    <a:bodyPr/>
                    <a:lstStyle/>
                    <a:p>
                      <a:pPr marL="0" lvl="0" indent="0" algn="l" rtl="0">
                        <a:spcBef>
                          <a:spcPts val="0"/>
                        </a:spcBef>
                        <a:spcAft>
                          <a:spcPts val="0"/>
                        </a:spcAft>
                        <a:buNone/>
                      </a:pPr>
                      <a:r>
                        <a:rPr lang="en"/>
                        <a:t>30</a:t>
                      </a:r>
                      <a:endParaRPr/>
                    </a:p>
                  </a:txBody>
                  <a:tcPr marL="91425" marR="91425" marT="91425" marB="91425"/>
                </a:tc>
                <a:tc>
                  <a:txBody>
                    <a:bodyPr/>
                    <a:lstStyle/>
                    <a:p>
                      <a:pPr marL="0" lvl="0" indent="0" algn="l" rtl="0">
                        <a:spcBef>
                          <a:spcPts val="0"/>
                        </a:spcBef>
                        <a:spcAft>
                          <a:spcPts val="0"/>
                        </a:spcAft>
                        <a:buNone/>
                      </a:pPr>
                      <a:r>
                        <a:rPr lang="en"/>
                        <a:t>678</a:t>
                      </a:r>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320" name="Google Shape;320;p46"/>
          <p:cNvGraphicFramePr/>
          <p:nvPr/>
        </p:nvGraphicFramePr>
        <p:xfrm>
          <a:off x="4487800" y="2032700"/>
          <a:ext cx="3205200" cy="1981050"/>
        </p:xfrm>
        <a:graphic>
          <a:graphicData uri="http://schemas.openxmlformats.org/drawingml/2006/table">
            <a:tbl>
              <a:tblPr>
                <a:noFill/>
                <a:tableStyleId>{34C08AE1-17F4-4507-872A-0C8B8154ED63}</a:tableStyleId>
              </a:tblPr>
              <a:tblGrid>
                <a:gridCol w="1068400">
                  <a:extLst>
                    <a:ext uri="{9D8B030D-6E8A-4147-A177-3AD203B41FA5}">
                      <a16:colId xmlns:a16="http://schemas.microsoft.com/office/drawing/2014/main" val="20000"/>
                    </a:ext>
                  </a:extLst>
                </a:gridCol>
                <a:gridCol w="1068400">
                  <a:extLst>
                    <a:ext uri="{9D8B030D-6E8A-4147-A177-3AD203B41FA5}">
                      <a16:colId xmlns:a16="http://schemas.microsoft.com/office/drawing/2014/main" val="20001"/>
                    </a:ext>
                  </a:extLst>
                </a:gridCol>
                <a:gridCol w="1068400">
                  <a:extLst>
                    <a:ext uri="{9D8B030D-6E8A-4147-A177-3AD203B41FA5}">
                      <a16:colId xmlns:a16="http://schemas.microsoft.com/office/drawing/2014/main" val="20002"/>
                    </a:ext>
                  </a:extLst>
                </a:gridCol>
              </a:tblGrid>
              <a:tr h="357875">
                <a:tc gridSpan="3">
                  <a:txBody>
                    <a:bodyPr/>
                    <a:lstStyle/>
                    <a:p>
                      <a:pPr marL="0" lvl="0" indent="0" algn="ctr" rtl="0">
                        <a:spcBef>
                          <a:spcPts val="0"/>
                        </a:spcBef>
                        <a:spcAft>
                          <a:spcPts val="0"/>
                        </a:spcAft>
                        <a:buNone/>
                      </a:pPr>
                      <a:r>
                        <a:rPr lang="en"/>
                        <a:t>Logistic Regression</a:t>
                      </a:r>
                      <a:endParaRPr/>
                    </a:p>
                  </a:txBody>
                  <a:tcPr marL="91425" marR="91425" marT="91425" marB="91425"/>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endParaRPr/>
                    </a:p>
                  </a:txBody>
                  <a:tcPr marL="91425" marR="91425" marT="91425" marB="91425"/>
                </a:tc>
                <a:tc gridSpan="2">
                  <a:txBody>
                    <a:bodyPr/>
                    <a:lstStyle/>
                    <a:p>
                      <a:pPr marL="0" lvl="0" indent="0" algn="l" rtl="0">
                        <a:spcBef>
                          <a:spcPts val="0"/>
                        </a:spcBef>
                        <a:spcAft>
                          <a:spcPts val="0"/>
                        </a:spcAft>
                        <a:buNone/>
                      </a:pPr>
                      <a:r>
                        <a:rPr lang="en"/>
                        <a:t>Actual</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1"/>
                  </a:ext>
                </a:extLst>
              </a:tr>
              <a:tr h="357875">
                <a:tc>
                  <a:txBody>
                    <a:bodyPr/>
                    <a:lstStyle/>
                    <a:p>
                      <a:pPr marL="0" lvl="0" indent="0" algn="l" rtl="0">
                        <a:spcBef>
                          <a:spcPts val="0"/>
                        </a:spcBef>
                        <a:spcAft>
                          <a:spcPts val="0"/>
                        </a:spcAft>
                        <a:buNone/>
                      </a:pPr>
                      <a:r>
                        <a:rPr lang="en"/>
                        <a:t>Predicted</a:t>
                      </a:r>
                      <a:endParaRPr/>
                    </a:p>
                  </a:txBody>
                  <a:tcPr marL="91425" marR="91425" marT="91425" marB="91425"/>
                </a:tc>
                <a:tc>
                  <a:txBody>
                    <a:bodyPr/>
                    <a:lstStyle/>
                    <a:p>
                      <a:pPr marL="0" lvl="0" indent="0" algn="l" rtl="0">
                        <a:spcBef>
                          <a:spcPts val="0"/>
                        </a:spcBef>
                        <a:spcAft>
                          <a:spcPts val="0"/>
                        </a:spcAft>
                        <a:buNone/>
                      </a:pPr>
                      <a:r>
                        <a:rPr lang="en"/>
                        <a:t>N</a:t>
                      </a:r>
                      <a:endParaRPr/>
                    </a:p>
                  </a:txBody>
                  <a:tcPr marL="91425" marR="91425" marT="91425" marB="91425"/>
                </a:tc>
                <a:tc>
                  <a:txBody>
                    <a:bodyPr/>
                    <a:lstStyle/>
                    <a:p>
                      <a:pPr marL="0" lvl="0" indent="0" algn="l" rtl="0">
                        <a:spcBef>
                          <a:spcPts val="0"/>
                        </a:spcBef>
                        <a:spcAft>
                          <a:spcPts val="0"/>
                        </a:spcAft>
                        <a:buNone/>
                      </a:pPr>
                      <a:r>
                        <a:rPr lang="en"/>
                        <a:t>Y</a:t>
                      </a:r>
                      <a:endParaRPr/>
                    </a:p>
                  </a:txBody>
                  <a:tcPr marL="91425" marR="91425" marT="91425" marB="91425"/>
                </a:tc>
                <a:extLst>
                  <a:ext uri="{0D108BD9-81ED-4DB2-BD59-A6C34878D82A}">
                    <a16:rowId xmlns:a16="http://schemas.microsoft.com/office/drawing/2014/main" val="10002"/>
                  </a:ext>
                </a:extLst>
              </a:tr>
              <a:tr h="357875">
                <a:tc>
                  <a:txBody>
                    <a:bodyPr/>
                    <a:lstStyle/>
                    <a:p>
                      <a:pPr marL="0" lvl="0" indent="0" algn="l" rtl="0">
                        <a:spcBef>
                          <a:spcPts val="0"/>
                        </a:spcBef>
                        <a:spcAft>
                          <a:spcPts val="0"/>
                        </a:spcAft>
                        <a:buNone/>
                      </a:pPr>
                      <a:r>
                        <a:rPr lang="en"/>
                        <a:t>N</a:t>
                      </a:r>
                      <a:endParaRPr/>
                    </a:p>
                  </a:txBody>
                  <a:tcPr marL="91425" marR="91425" marT="91425" marB="91425"/>
                </a:tc>
                <a:tc>
                  <a:txBody>
                    <a:bodyPr/>
                    <a:lstStyle/>
                    <a:p>
                      <a:pPr marL="0" lvl="0" indent="0" algn="l" rtl="0">
                        <a:spcBef>
                          <a:spcPts val="0"/>
                        </a:spcBef>
                        <a:spcAft>
                          <a:spcPts val="0"/>
                        </a:spcAft>
                        <a:buNone/>
                      </a:pPr>
                      <a:r>
                        <a:rPr lang="en"/>
                        <a:t>471</a:t>
                      </a:r>
                      <a:endParaRPr/>
                    </a:p>
                  </a:txBody>
                  <a:tcPr marL="91425" marR="91425" marT="91425" marB="91425"/>
                </a:tc>
                <a:tc>
                  <a:txBody>
                    <a:bodyPr/>
                    <a:lstStyle/>
                    <a:p>
                      <a:pPr marL="0" lvl="0" indent="0" algn="l" rtl="0">
                        <a:spcBef>
                          <a:spcPts val="0"/>
                        </a:spcBef>
                        <a:spcAft>
                          <a:spcPts val="0"/>
                        </a:spcAft>
                        <a:buNone/>
                      </a:pPr>
                      <a:r>
                        <a:rPr lang="en"/>
                        <a:t>1037</a:t>
                      </a:r>
                      <a:endParaRPr/>
                    </a:p>
                  </a:txBody>
                  <a:tcPr marL="91425" marR="91425" marT="91425" marB="91425"/>
                </a:tc>
                <a:extLst>
                  <a:ext uri="{0D108BD9-81ED-4DB2-BD59-A6C34878D82A}">
                    <a16:rowId xmlns:a16="http://schemas.microsoft.com/office/drawing/2014/main" val="10003"/>
                  </a:ext>
                </a:extLst>
              </a:tr>
              <a:tr h="357875">
                <a:tc>
                  <a:txBody>
                    <a:bodyPr/>
                    <a:lstStyle/>
                    <a:p>
                      <a:pPr marL="0" lvl="0" indent="0" algn="l" rtl="0">
                        <a:spcBef>
                          <a:spcPts val="0"/>
                        </a:spcBef>
                        <a:spcAft>
                          <a:spcPts val="0"/>
                        </a:spcAft>
                        <a:buNone/>
                      </a:pPr>
                      <a:r>
                        <a:rPr lang="en"/>
                        <a:t>Y</a:t>
                      </a:r>
                      <a:endParaRPr/>
                    </a:p>
                  </a:txBody>
                  <a:tcPr marL="91425" marR="91425" marT="91425" marB="91425"/>
                </a:tc>
                <a:tc>
                  <a:txBody>
                    <a:bodyPr/>
                    <a:lstStyle/>
                    <a:p>
                      <a:pPr marL="0" lvl="0" indent="0" algn="l" rtl="0">
                        <a:spcBef>
                          <a:spcPts val="0"/>
                        </a:spcBef>
                        <a:spcAft>
                          <a:spcPts val="0"/>
                        </a:spcAft>
                        <a:buNone/>
                      </a:pPr>
                      <a:r>
                        <a:rPr lang="en"/>
                        <a:t>34</a:t>
                      </a:r>
                      <a:endParaRPr/>
                    </a:p>
                  </a:txBody>
                  <a:tcPr marL="91425" marR="91425" marT="91425" marB="91425"/>
                </a:tc>
                <a:tc>
                  <a:txBody>
                    <a:bodyPr/>
                    <a:lstStyle/>
                    <a:p>
                      <a:pPr marL="0" lvl="0" indent="0" algn="l" rtl="0">
                        <a:spcBef>
                          <a:spcPts val="0"/>
                        </a:spcBef>
                        <a:spcAft>
                          <a:spcPts val="0"/>
                        </a:spcAft>
                        <a:buNone/>
                      </a:pPr>
                      <a:r>
                        <a:rPr lang="en"/>
                        <a:t>697</a:t>
                      </a:r>
                      <a:endParaRPr/>
                    </a:p>
                  </a:txBody>
                  <a:tcPr marL="91425" marR="91425" marT="91425" marB="91425"/>
                </a:tc>
                <a:extLst>
                  <a:ext uri="{0D108BD9-81ED-4DB2-BD59-A6C34878D82A}">
                    <a16:rowId xmlns:a16="http://schemas.microsoft.com/office/drawing/2014/main" val="10004"/>
                  </a:ext>
                </a:extLst>
              </a:tr>
            </a:tbl>
          </a:graphicData>
        </a:graphic>
      </p:graphicFrame>
      <p:sp>
        <p:nvSpPr>
          <p:cNvPr id="321" name="Google Shape;321;p4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Result comparison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100"/>
              <a:t>ROC comparison</a:t>
            </a:r>
            <a:endParaRPr sz="3100"/>
          </a:p>
        </p:txBody>
      </p:sp>
      <p:sp>
        <p:nvSpPr>
          <p:cNvPr id="327" name="Google Shape;327;p47"/>
          <p:cNvSpPr txBox="1"/>
          <p:nvPr/>
        </p:nvSpPr>
        <p:spPr>
          <a:xfrm>
            <a:off x="1488375" y="4687875"/>
            <a:ext cx="4070100" cy="364500"/>
          </a:xfrm>
          <a:prstGeom prst="rect">
            <a:avLst/>
          </a:prstGeom>
          <a:noFill/>
          <a:ln>
            <a:noFill/>
          </a:ln>
        </p:spPr>
        <p:txBody>
          <a:bodyPr spcFirstLastPara="1" wrap="square" lIns="91425" tIns="91425" rIns="91425" bIns="91425" anchor="t" anchorCtr="0">
            <a:noAutofit/>
          </a:bodyPr>
          <a:lstStyle/>
          <a:p>
            <a:pPr marL="0" lvl="0" indent="0" algn="ctr" rtl="0">
              <a:lnSpc>
                <a:spcPct val="107916"/>
              </a:lnSpc>
              <a:spcBef>
                <a:spcPts val="0"/>
              </a:spcBef>
              <a:spcAft>
                <a:spcPts val="800"/>
              </a:spcAft>
              <a:buNone/>
            </a:pPr>
            <a:r>
              <a:rPr lang="en" sz="1100">
                <a:latin typeface="Calibri"/>
                <a:ea typeface="Calibri"/>
                <a:cs typeface="Calibri"/>
                <a:sym typeface="Calibri"/>
              </a:rPr>
              <a:t>Figure 20: ROC curves plot for the two models</a:t>
            </a:r>
            <a:endParaRPr>
              <a:latin typeface="Lato"/>
              <a:ea typeface="Lato"/>
              <a:cs typeface="Lato"/>
              <a:sym typeface="Lato"/>
            </a:endParaRPr>
          </a:p>
        </p:txBody>
      </p:sp>
      <p:sp>
        <p:nvSpPr>
          <p:cNvPr id="328" name="Google Shape;328;p47"/>
          <p:cNvSpPr txBox="1"/>
          <p:nvPr/>
        </p:nvSpPr>
        <p:spPr>
          <a:xfrm>
            <a:off x="6727150" y="1466850"/>
            <a:ext cx="2328600" cy="3585600"/>
          </a:xfrm>
          <a:prstGeom prst="rect">
            <a:avLst/>
          </a:prstGeom>
          <a:noFill/>
          <a:ln>
            <a:noFill/>
          </a:ln>
        </p:spPr>
        <p:txBody>
          <a:bodyPr spcFirstLastPara="1" wrap="square" lIns="91425" tIns="91425" rIns="91425" bIns="91425" anchor="t" anchorCtr="0">
            <a:noAutofit/>
          </a:bodyPr>
          <a:lstStyle/>
          <a:p>
            <a:pPr marL="0" lvl="0" indent="0" algn="l" rtl="0">
              <a:lnSpc>
                <a:spcPct val="107916"/>
              </a:lnSpc>
              <a:spcBef>
                <a:spcPts val="0"/>
              </a:spcBef>
              <a:spcAft>
                <a:spcPts val="0"/>
              </a:spcAft>
              <a:buNone/>
            </a:pPr>
            <a:endParaRPr sz="1200">
              <a:solidFill>
                <a:srgbClr val="666666"/>
              </a:solidFill>
              <a:latin typeface="Lato"/>
              <a:ea typeface="Lato"/>
              <a:cs typeface="Lato"/>
              <a:sym typeface="Lato"/>
            </a:endParaRPr>
          </a:p>
          <a:p>
            <a:pPr marL="0" lvl="0" indent="0" algn="l" rtl="0">
              <a:lnSpc>
                <a:spcPct val="107916"/>
              </a:lnSpc>
              <a:spcBef>
                <a:spcPts val="800"/>
              </a:spcBef>
              <a:spcAft>
                <a:spcPts val="0"/>
              </a:spcAft>
              <a:buNone/>
            </a:pPr>
            <a:r>
              <a:rPr lang="en" sz="1200">
                <a:solidFill>
                  <a:srgbClr val="666666"/>
                </a:solidFill>
                <a:latin typeface="Lato"/>
                <a:ea typeface="Lato"/>
                <a:cs typeface="Lato"/>
                <a:sym typeface="Lato"/>
              </a:rPr>
              <a:t>Overall, the Logistic Regression performs better than the SVM.</a:t>
            </a:r>
            <a:endParaRPr sz="1200">
              <a:solidFill>
                <a:srgbClr val="666666"/>
              </a:solidFill>
              <a:latin typeface="Lato"/>
              <a:ea typeface="Lato"/>
              <a:cs typeface="Lato"/>
              <a:sym typeface="Lato"/>
            </a:endParaRPr>
          </a:p>
          <a:p>
            <a:pPr marL="0" lvl="0" indent="0" algn="l" rtl="0">
              <a:lnSpc>
                <a:spcPct val="107916"/>
              </a:lnSpc>
              <a:spcBef>
                <a:spcPts val="800"/>
              </a:spcBef>
              <a:spcAft>
                <a:spcPts val="0"/>
              </a:spcAft>
              <a:buNone/>
            </a:pPr>
            <a:r>
              <a:rPr lang="en" sz="1200">
                <a:solidFill>
                  <a:srgbClr val="666666"/>
                </a:solidFill>
                <a:latin typeface="Lato"/>
                <a:ea typeface="Lato"/>
                <a:cs typeface="Lato"/>
                <a:sym typeface="Lato"/>
              </a:rPr>
              <a:t>The ROC curve for SVM is almost linear. </a:t>
            </a:r>
            <a:endParaRPr sz="1200">
              <a:solidFill>
                <a:srgbClr val="666666"/>
              </a:solidFill>
              <a:latin typeface="Lato"/>
              <a:ea typeface="Lato"/>
              <a:cs typeface="Lato"/>
              <a:sym typeface="Lato"/>
            </a:endParaRPr>
          </a:p>
          <a:p>
            <a:pPr marL="0" lvl="0" indent="0" algn="l" rtl="0">
              <a:lnSpc>
                <a:spcPct val="107916"/>
              </a:lnSpc>
              <a:spcBef>
                <a:spcPts val="800"/>
              </a:spcBef>
              <a:spcAft>
                <a:spcPts val="800"/>
              </a:spcAft>
              <a:buNone/>
            </a:pPr>
            <a:r>
              <a:rPr lang="en" sz="1200">
                <a:solidFill>
                  <a:srgbClr val="FF0000"/>
                </a:solidFill>
                <a:latin typeface="Lato"/>
                <a:ea typeface="Lato"/>
                <a:cs typeface="Lato"/>
                <a:sym typeface="Lato"/>
              </a:rPr>
              <a:t>Logistic regression  model preferred as its overall performance is relatively better</a:t>
            </a:r>
            <a:endParaRPr sz="1500">
              <a:solidFill>
                <a:srgbClr val="FF0000"/>
              </a:solidFill>
              <a:latin typeface="Lato"/>
              <a:ea typeface="Lato"/>
              <a:cs typeface="Lato"/>
              <a:sym typeface="Lato"/>
            </a:endParaRPr>
          </a:p>
        </p:txBody>
      </p:sp>
      <p:pic>
        <p:nvPicPr>
          <p:cNvPr id="329" name="Google Shape;329;p47"/>
          <p:cNvPicPr preferRelativeResize="0"/>
          <p:nvPr/>
        </p:nvPicPr>
        <p:blipFill>
          <a:blip r:embed="rId3">
            <a:alphaModFix/>
          </a:blip>
          <a:stretch>
            <a:fillRect/>
          </a:stretch>
        </p:blipFill>
        <p:spPr>
          <a:xfrm>
            <a:off x="243650" y="1313250"/>
            <a:ext cx="6271830" cy="3288600"/>
          </a:xfrm>
          <a:prstGeom prst="rect">
            <a:avLst/>
          </a:prstGeom>
          <a:noFill/>
          <a:ln>
            <a:noFill/>
          </a:ln>
        </p:spPr>
      </p:pic>
      <p:sp>
        <p:nvSpPr>
          <p:cNvPr id="330" name="Google Shape;330;p4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Other efforts to improve performance </a:t>
            </a:r>
            <a:endParaRPr/>
          </a:p>
        </p:txBody>
      </p:sp>
      <p:sp>
        <p:nvSpPr>
          <p:cNvPr id="336" name="Google Shape;336;p48"/>
          <p:cNvSpPr txBox="1">
            <a:spLocks noGrp="1"/>
          </p:cNvSpPr>
          <p:nvPr>
            <p:ph type="body" idx="1"/>
          </p:nvPr>
        </p:nvSpPr>
        <p:spPr>
          <a:xfrm>
            <a:off x="727650" y="221292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Synthetic Minority Over-sampling TEchnique (SMOTE) to create synthetic data </a:t>
            </a:r>
            <a:endParaRPr/>
          </a:p>
          <a:p>
            <a:pPr marL="457200" lvl="0" indent="-311150" algn="l" rtl="0">
              <a:spcBef>
                <a:spcPts val="0"/>
              </a:spcBef>
              <a:spcAft>
                <a:spcPts val="0"/>
              </a:spcAft>
              <a:buSzPts val="1300"/>
              <a:buChar char="●"/>
            </a:pPr>
            <a:r>
              <a:rPr lang="en"/>
              <a:t>Fine tune svm with svm.tune and step-wise regression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342" name="Google Shape;342;p4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a:t>We studied the dataset</a:t>
            </a:r>
            <a:endParaRPr/>
          </a:p>
          <a:p>
            <a:pPr marL="457200" lvl="0" indent="-311150" algn="l" rtl="0">
              <a:spcBef>
                <a:spcPts val="0"/>
              </a:spcBef>
              <a:spcAft>
                <a:spcPts val="0"/>
              </a:spcAft>
              <a:buSzPts val="1300"/>
              <a:buChar char="●"/>
            </a:pPr>
            <a:r>
              <a:rPr lang="en"/>
              <a:t>We found relationship between age group and breed and we also saw that high number of pets per suburb was misleading and more sparsely populated suburbs had more pets on average</a:t>
            </a:r>
            <a:endParaRPr/>
          </a:p>
          <a:p>
            <a:pPr marL="457200" lvl="0" indent="-311150" algn="l" rtl="0">
              <a:spcBef>
                <a:spcPts val="0"/>
              </a:spcBef>
              <a:spcAft>
                <a:spcPts val="0"/>
              </a:spcAft>
              <a:buSzPts val="1300"/>
              <a:buChar char="●"/>
            </a:pPr>
            <a:r>
              <a:rPr lang="en"/>
              <a:t>Presented 2 models for classification of pets desexed </a:t>
            </a:r>
            <a:endParaRPr/>
          </a:p>
          <a:p>
            <a:pPr marL="457200" lvl="0" indent="-311150" algn="l" rtl="0">
              <a:spcBef>
                <a:spcPts val="0"/>
              </a:spcBef>
              <a:spcAft>
                <a:spcPts val="0"/>
              </a:spcAft>
              <a:buSzPts val="1300"/>
              <a:buChar char="●"/>
            </a:pPr>
            <a:r>
              <a:rPr lang="en"/>
              <a:t>Data imbalanced and lacks good features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0"/>
          <p:cNvSpPr txBox="1">
            <a:spLocks noGrp="1"/>
          </p:cNvSpPr>
          <p:nvPr>
            <p:ph type="title"/>
          </p:nvPr>
        </p:nvSpPr>
        <p:spPr>
          <a:xfrm>
            <a:off x="729450" y="5838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Reference</a:t>
            </a:r>
            <a:endParaRPr/>
          </a:p>
        </p:txBody>
      </p:sp>
      <p:sp>
        <p:nvSpPr>
          <p:cNvPr id="348" name="Google Shape;348;p50"/>
          <p:cNvSpPr txBox="1">
            <a:spLocks noGrp="1"/>
          </p:cNvSpPr>
          <p:nvPr>
            <p:ph type="body" idx="1"/>
          </p:nvPr>
        </p:nvSpPr>
        <p:spPr>
          <a:xfrm>
            <a:off x="729450" y="1438950"/>
            <a:ext cx="7688700" cy="290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a:t>
            </a:r>
            <a:r>
              <a:rPr lang="en" sz="1100" u="sng">
                <a:solidFill>
                  <a:schemeClr val="hlink"/>
                </a:solidFill>
                <a:latin typeface="Arial"/>
                <a:ea typeface="Arial"/>
                <a:cs typeface="Arial"/>
                <a:sym typeface="Arial"/>
                <a:hlinkClick r:id="rId3"/>
              </a:rPr>
              <a:t>https://app.remplan.com.au/greaterdandenong/community/population/age?state=EyaoIQ!G9adTRv6wIZRPD5fzB75rS7IOFqF86xIJHOPmHxtg7udtQFpEwUyYV</a:t>
            </a:r>
            <a:endParaRPr/>
          </a:p>
          <a:p>
            <a:pPr marL="0" lvl="0" indent="0" algn="l" rtl="0">
              <a:spcBef>
                <a:spcPts val="1600"/>
              </a:spcBef>
              <a:spcAft>
                <a:spcPts val="1600"/>
              </a:spcAft>
              <a:buNone/>
            </a:pPr>
            <a:r>
              <a:rPr lang="en"/>
              <a:t>[2]  </a:t>
            </a:r>
            <a:r>
              <a:rPr lang="en" sz="1100" u="sng">
                <a:solidFill>
                  <a:schemeClr val="hlink"/>
                </a:solidFill>
                <a:latin typeface="Arial"/>
                <a:ea typeface="Arial"/>
                <a:cs typeface="Arial"/>
                <a:sym typeface="Arial"/>
                <a:hlinkClick r:id="rId4"/>
              </a:rPr>
              <a:t>https://www.analyticsvidhya.com/blog/2015/11/easy-methods-deal-categorical-variables-predictive-modeling/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1"/>
          <p:cNvSpPr txBox="1">
            <a:spLocks noGrp="1"/>
          </p:cNvSpPr>
          <p:nvPr>
            <p:ph type="body" idx="1"/>
          </p:nvPr>
        </p:nvSpPr>
        <p:spPr>
          <a:xfrm>
            <a:off x="772950" y="1341575"/>
            <a:ext cx="7598100" cy="2973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700"/>
              <a:t>Thank you! </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5076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p:txBody>
      </p:sp>
      <p:pic>
        <p:nvPicPr>
          <p:cNvPr id="105" name="Google Shape;105;p16"/>
          <p:cNvPicPr preferRelativeResize="0"/>
          <p:nvPr/>
        </p:nvPicPr>
        <p:blipFill>
          <a:blip r:embed="rId3">
            <a:alphaModFix/>
          </a:blip>
          <a:stretch>
            <a:fillRect/>
          </a:stretch>
        </p:blipFill>
        <p:spPr>
          <a:xfrm>
            <a:off x="459225" y="1532375"/>
            <a:ext cx="6674325" cy="2955526"/>
          </a:xfrm>
          <a:prstGeom prst="rect">
            <a:avLst/>
          </a:prstGeom>
          <a:noFill/>
          <a:ln>
            <a:noFill/>
          </a:ln>
        </p:spPr>
      </p:pic>
      <p:sp>
        <p:nvSpPr>
          <p:cNvPr id="106" name="Google Shape;106;p16"/>
          <p:cNvSpPr txBox="1">
            <a:spLocks noGrp="1"/>
          </p:cNvSpPr>
          <p:nvPr>
            <p:ph type="body" idx="1"/>
          </p:nvPr>
        </p:nvSpPr>
        <p:spPr>
          <a:xfrm>
            <a:off x="7133550" y="2680175"/>
            <a:ext cx="1744800" cy="94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Figure 1: A fraction of the dataset of cats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7650" y="52297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Datasets</a:t>
            </a:r>
            <a:endParaRPr/>
          </a:p>
          <a:p>
            <a:pPr marL="0" lvl="0" indent="0" algn="l" rtl="0">
              <a:spcBef>
                <a:spcPts val="0"/>
              </a:spcBef>
              <a:spcAft>
                <a:spcPts val="0"/>
              </a:spcAft>
              <a:buNone/>
            </a:pPr>
            <a:endParaRPr/>
          </a:p>
        </p:txBody>
      </p:sp>
      <p:sp>
        <p:nvSpPr>
          <p:cNvPr id="112" name="Google Shape;112;p17"/>
          <p:cNvSpPr txBox="1">
            <a:spLocks noGrp="1"/>
          </p:cNvSpPr>
          <p:nvPr>
            <p:ph type="body" idx="1"/>
          </p:nvPr>
        </p:nvSpPr>
        <p:spPr>
          <a:xfrm>
            <a:off x="7133550" y="2680175"/>
            <a:ext cx="1744800" cy="947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600"/>
              <a:t>Figure 2: A fraction of the dataset of dogs</a:t>
            </a:r>
            <a:endParaRPr sz="1600"/>
          </a:p>
        </p:txBody>
      </p:sp>
      <p:pic>
        <p:nvPicPr>
          <p:cNvPr id="113" name="Google Shape;113;p17"/>
          <p:cNvPicPr preferRelativeResize="0"/>
          <p:nvPr/>
        </p:nvPicPr>
        <p:blipFill>
          <a:blip r:embed="rId3">
            <a:alphaModFix/>
          </a:blip>
          <a:stretch>
            <a:fillRect/>
          </a:stretch>
        </p:blipFill>
        <p:spPr>
          <a:xfrm>
            <a:off x="471900" y="1531825"/>
            <a:ext cx="6661648" cy="2876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ctrTitle"/>
          </p:nvPr>
        </p:nvSpPr>
        <p:spPr>
          <a:xfrm>
            <a:off x="727950" y="1246950"/>
            <a:ext cx="7688100" cy="78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cleaning</a:t>
            </a:r>
            <a:endParaRPr/>
          </a:p>
        </p:txBody>
      </p:sp>
      <p:sp>
        <p:nvSpPr>
          <p:cNvPr id="119" name="Google Shape;119;p18"/>
          <p:cNvSpPr txBox="1">
            <a:spLocks noGrp="1"/>
          </p:cNvSpPr>
          <p:nvPr>
            <p:ph type="subTitle" idx="1"/>
          </p:nvPr>
        </p:nvSpPr>
        <p:spPr>
          <a:xfrm>
            <a:off x="677325" y="1701000"/>
            <a:ext cx="7688100" cy="3341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rgbClr val="666666"/>
              </a:solidFill>
            </a:endParaRPr>
          </a:p>
          <a:p>
            <a:pPr marL="0" lvl="0" indent="0" algn="l" rtl="0">
              <a:lnSpc>
                <a:spcPct val="115000"/>
              </a:lnSpc>
              <a:spcBef>
                <a:spcPts val="0"/>
              </a:spcBef>
              <a:spcAft>
                <a:spcPts val="0"/>
              </a:spcAft>
              <a:buNone/>
            </a:pPr>
            <a:endParaRPr>
              <a:solidFill>
                <a:srgbClr val="666666"/>
              </a:solidFill>
            </a:endParaRPr>
          </a:p>
          <a:p>
            <a:pPr marL="0" lvl="0" indent="0" algn="l" rtl="0">
              <a:lnSpc>
                <a:spcPct val="115000"/>
              </a:lnSpc>
              <a:spcBef>
                <a:spcPts val="0"/>
              </a:spcBef>
              <a:spcAft>
                <a:spcPts val="0"/>
              </a:spcAft>
              <a:buNone/>
            </a:pPr>
            <a:r>
              <a:rPr lang="en" b="1">
                <a:solidFill>
                  <a:srgbClr val="666666"/>
                </a:solidFill>
              </a:rPr>
              <a:t>Merging the two datasets together</a:t>
            </a:r>
            <a:endParaRPr b="1">
              <a:solidFill>
                <a:srgbClr val="666666"/>
              </a:solidFill>
            </a:endParaRPr>
          </a:p>
          <a:p>
            <a:pPr marL="457200" lvl="0" indent="-330200" algn="l" rtl="0">
              <a:lnSpc>
                <a:spcPct val="115000"/>
              </a:lnSpc>
              <a:spcBef>
                <a:spcPts val="0"/>
              </a:spcBef>
              <a:spcAft>
                <a:spcPts val="0"/>
              </a:spcAft>
              <a:buClr>
                <a:srgbClr val="666666"/>
              </a:buClr>
              <a:buSzPts val="1600"/>
              <a:buChar char="●"/>
            </a:pPr>
            <a:r>
              <a:rPr lang="en">
                <a:solidFill>
                  <a:srgbClr val="666666"/>
                </a:solidFill>
              </a:rPr>
              <a:t>Into one dataset called “animals”</a:t>
            </a:r>
            <a:endParaRPr>
              <a:solidFill>
                <a:srgbClr val="666666"/>
              </a:solidFill>
            </a:endParaRPr>
          </a:p>
          <a:p>
            <a:pPr marL="457200" lvl="0" indent="-330200" algn="l" rtl="0">
              <a:lnSpc>
                <a:spcPct val="115000"/>
              </a:lnSpc>
              <a:spcBef>
                <a:spcPts val="0"/>
              </a:spcBef>
              <a:spcAft>
                <a:spcPts val="0"/>
              </a:spcAft>
              <a:buClr>
                <a:srgbClr val="666666"/>
              </a:buClr>
              <a:buSzPts val="1600"/>
              <a:buChar char="●"/>
            </a:pPr>
            <a:r>
              <a:rPr lang="en">
                <a:solidFill>
                  <a:srgbClr val="666666"/>
                </a:solidFill>
              </a:rPr>
              <a:t>We rename  the animal type column to ANIMAL_TYPE for better readability.</a:t>
            </a:r>
            <a:endParaRPr>
              <a:solidFill>
                <a:srgbClr val="666666"/>
              </a:solidFill>
            </a:endParaRPr>
          </a:p>
          <a:p>
            <a:pPr marL="0" lvl="0" indent="0" algn="l" rtl="0">
              <a:lnSpc>
                <a:spcPct val="115000"/>
              </a:lnSpc>
              <a:spcBef>
                <a:spcPts val="0"/>
              </a:spcBef>
              <a:spcAft>
                <a:spcPts val="0"/>
              </a:spcAft>
              <a:buNone/>
            </a:pPr>
            <a:endParaRPr>
              <a:solidFill>
                <a:srgbClr val="666666"/>
              </a:solidFill>
            </a:endParaRPr>
          </a:p>
          <a:p>
            <a:pPr marL="0" lvl="0" indent="0" algn="l" rtl="0">
              <a:lnSpc>
                <a:spcPct val="115000"/>
              </a:lnSpc>
              <a:spcBef>
                <a:spcPts val="0"/>
              </a:spcBef>
              <a:spcAft>
                <a:spcPts val="0"/>
              </a:spcAft>
              <a:buNone/>
            </a:pPr>
            <a:r>
              <a:rPr lang="en" b="1">
                <a:solidFill>
                  <a:srgbClr val="666666"/>
                </a:solidFill>
              </a:rPr>
              <a:t>Removing missing values </a:t>
            </a:r>
            <a:endParaRPr b="1">
              <a:solidFill>
                <a:srgbClr val="666666"/>
              </a:solidFill>
            </a:endParaRPr>
          </a:p>
          <a:p>
            <a:pPr marL="457200" lvl="0" indent="-330200" algn="l" rtl="0">
              <a:lnSpc>
                <a:spcPct val="115000"/>
              </a:lnSpc>
              <a:spcBef>
                <a:spcPts val="0"/>
              </a:spcBef>
              <a:spcAft>
                <a:spcPts val="0"/>
              </a:spcAft>
              <a:buClr>
                <a:srgbClr val="666666"/>
              </a:buClr>
              <a:buSzPts val="1600"/>
              <a:buChar char="●"/>
            </a:pPr>
            <a:r>
              <a:rPr lang="en">
                <a:solidFill>
                  <a:srgbClr val="666666"/>
                </a:solidFill>
              </a:rPr>
              <a:t>Found 3 dog records with missing colour values</a:t>
            </a:r>
            <a:endParaRPr>
              <a:solidFill>
                <a:srgbClr val="6666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visualization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1597949" y="1358850"/>
            <a:ext cx="6373349" cy="3376626"/>
          </a:xfrm>
          <a:prstGeom prst="rect">
            <a:avLst/>
          </a:prstGeom>
          <a:noFill/>
          <a:ln>
            <a:noFill/>
          </a:ln>
        </p:spPr>
      </p:pic>
      <p:sp>
        <p:nvSpPr>
          <p:cNvPr id="130" name="Google Shape;130;p20"/>
          <p:cNvSpPr txBox="1"/>
          <p:nvPr/>
        </p:nvSpPr>
        <p:spPr>
          <a:xfrm>
            <a:off x="2066025" y="4735475"/>
            <a:ext cx="5437200" cy="273300"/>
          </a:xfrm>
          <a:prstGeom prst="rect">
            <a:avLst/>
          </a:prstGeom>
          <a:noFill/>
          <a:ln>
            <a:noFill/>
          </a:ln>
        </p:spPr>
        <p:txBody>
          <a:bodyPr spcFirstLastPara="1" wrap="square" lIns="91425" tIns="91425" rIns="91425" bIns="91425" anchor="t" anchorCtr="0">
            <a:noAutofit/>
          </a:bodyPr>
          <a:lstStyle/>
          <a:p>
            <a:pPr marL="0" lvl="0" indent="0" algn="ctr" rtl="0">
              <a:lnSpc>
                <a:spcPct val="107916"/>
              </a:lnSpc>
              <a:spcBef>
                <a:spcPts val="0"/>
              </a:spcBef>
              <a:spcAft>
                <a:spcPts val="800"/>
              </a:spcAft>
              <a:buNone/>
            </a:pPr>
            <a:r>
              <a:rPr lang="en" sz="1100">
                <a:latin typeface="Calibri"/>
                <a:ea typeface="Calibri"/>
                <a:cs typeface="Calibri"/>
                <a:sym typeface="Calibri"/>
              </a:rPr>
              <a:t>Figure 3: The distribution of cats and dogs by suburbs</a:t>
            </a:r>
            <a:endParaRPr>
              <a:latin typeface="Lato"/>
              <a:ea typeface="Lato"/>
              <a:cs typeface="Lato"/>
              <a:sym typeface="Lato"/>
            </a:endParaRPr>
          </a:p>
        </p:txBody>
      </p:sp>
      <p:sp>
        <p:nvSpPr>
          <p:cNvPr id="131" name="Google Shape;131;p20"/>
          <p:cNvSpPr txBox="1">
            <a:spLocks noGrp="1"/>
          </p:cNvSpPr>
          <p:nvPr>
            <p:ph type="title"/>
          </p:nvPr>
        </p:nvSpPr>
        <p:spPr>
          <a:xfrm>
            <a:off x="727650" y="474900"/>
            <a:ext cx="7688700" cy="5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Visualisations - Overview</a:t>
            </a:r>
            <a:endParaRPr/>
          </a:p>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body" idx="1"/>
          </p:nvPr>
        </p:nvSpPr>
        <p:spPr>
          <a:xfrm>
            <a:off x="7421625" y="2189050"/>
            <a:ext cx="1437900" cy="2151000"/>
          </a:xfrm>
          <a:prstGeom prst="rect">
            <a:avLst/>
          </a:prstGeom>
        </p:spPr>
        <p:txBody>
          <a:bodyPr spcFirstLastPara="1" wrap="square" lIns="91425" tIns="91425" rIns="91425" bIns="91425" anchor="t" anchorCtr="0">
            <a:noAutofit/>
          </a:bodyPr>
          <a:lstStyle/>
          <a:p>
            <a:pPr marL="57150" lvl="0" indent="-196850" algn="l" rtl="0">
              <a:spcBef>
                <a:spcPts val="0"/>
              </a:spcBef>
              <a:spcAft>
                <a:spcPts val="0"/>
              </a:spcAft>
              <a:buSzPts val="1300"/>
              <a:buFont typeface="Arial"/>
              <a:buChar char="●"/>
            </a:pPr>
            <a:r>
              <a:rPr lang="en">
                <a:latin typeface="Arial"/>
                <a:ea typeface="Arial"/>
                <a:cs typeface="Arial"/>
                <a:sym typeface="Arial"/>
              </a:rPr>
              <a:t>The dataset is imbalanced in terms of dog breeds.</a:t>
            </a:r>
            <a:endParaRPr>
              <a:latin typeface="Arial"/>
              <a:ea typeface="Arial"/>
              <a:cs typeface="Arial"/>
              <a:sym typeface="Arial"/>
            </a:endParaRPr>
          </a:p>
          <a:p>
            <a:pPr marL="57150" marR="0" lvl="0" indent="-196850" algn="l" rtl="0">
              <a:lnSpc>
                <a:spcPct val="115000"/>
              </a:lnSpc>
              <a:spcBef>
                <a:spcPts val="0"/>
              </a:spcBef>
              <a:spcAft>
                <a:spcPts val="0"/>
              </a:spcAft>
              <a:buSzPts val="1300"/>
              <a:buFont typeface="Arial"/>
              <a:buChar char="●"/>
            </a:pPr>
            <a:r>
              <a:rPr lang="en">
                <a:latin typeface="Arial"/>
                <a:ea typeface="Arial"/>
                <a:cs typeface="Arial"/>
                <a:sym typeface="Arial"/>
              </a:rPr>
              <a:t>The plot is unimodal.</a:t>
            </a:r>
            <a:endParaRPr>
              <a:latin typeface="Arial"/>
              <a:ea typeface="Arial"/>
              <a:cs typeface="Arial"/>
              <a:sym typeface="Arial"/>
            </a:endParaRPr>
          </a:p>
          <a:p>
            <a:pPr marL="0" lvl="0" indent="0" algn="l" rtl="0">
              <a:spcBef>
                <a:spcPts val="1600"/>
              </a:spcBef>
              <a:spcAft>
                <a:spcPts val="1600"/>
              </a:spcAft>
              <a:buNone/>
            </a:pPr>
            <a:endParaRPr/>
          </a:p>
        </p:txBody>
      </p:sp>
      <p:pic>
        <p:nvPicPr>
          <p:cNvPr id="137" name="Google Shape;137;p21"/>
          <p:cNvPicPr preferRelativeResize="0"/>
          <p:nvPr/>
        </p:nvPicPr>
        <p:blipFill>
          <a:blip r:embed="rId3">
            <a:alphaModFix/>
          </a:blip>
          <a:stretch>
            <a:fillRect/>
          </a:stretch>
        </p:blipFill>
        <p:spPr>
          <a:xfrm>
            <a:off x="212625" y="1247786"/>
            <a:ext cx="7108876" cy="3628725"/>
          </a:xfrm>
          <a:prstGeom prst="rect">
            <a:avLst/>
          </a:prstGeom>
          <a:noFill/>
          <a:ln>
            <a:noFill/>
          </a:ln>
        </p:spPr>
      </p:pic>
      <p:sp>
        <p:nvSpPr>
          <p:cNvPr id="138" name="Google Shape;138;p21"/>
          <p:cNvSpPr txBox="1"/>
          <p:nvPr/>
        </p:nvSpPr>
        <p:spPr>
          <a:xfrm>
            <a:off x="1189950" y="4805625"/>
            <a:ext cx="5457300" cy="243000"/>
          </a:xfrm>
          <a:prstGeom prst="rect">
            <a:avLst/>
          </a:prstGeom>
          <a:noFill/>
          <a:ln>
            <a:noFill/>
          </a:ln>
        </p:spPr>
        <p:txBody>
          <a:bodyPr spcFirstLastPara="1" wrap="square" lIns="91425" tIns="91425" rIns="91425" bIns="91425" anchor="t" anchorCtr="0">
            <a:noAutofit/>
          </a:bodyPr>
          <a:lstStyle/>
          <a:p>
            <a:pPr marL="0" lvl="0" indent="0" algn="ctr" rtl="0">
              <a:lnSpc>
                <a:spcPct val="107916"/>
              </a:lnSpc>
              <a:spcBef>
                <a:spcPts val="0"/>
              </a:spcBef>
              <a:spcAft>
                <a:spcPts val="800"/>
              </a:spcAft>
              <a:buNone/>
            </a:pPr>
            <a:r>
              <a:rPr lang="en" sz="1200">
                <a:latin typeface="Calibri"/>
                <a:ea typeface="Calibri"/>
                <a:cs typeface="Calibri"/>
                <a:sym typeface="Calibri"/>
              </a:rPr>
              <a:t>Figure 10: Counts of all dog breeds </a:t>
            </a:r>
            <a:endParaRPr sz="1200">
              <a:latin typeface="Calibri"/>
              <a:ea typeface="Calibri"/>
              <a:cs typeface="Calibri"/>
              <a:sym typeface="Calibri"/>
            </a:endParaRPr>
          </a:p>
        </p:txBody>
      </p:sp>
      <p:sp>
        <p:nvSpPr>
          <p:cNvPr id="139" name="Google Shape;139;p21"/>
          <p:cNvSpPr txBox="1">
            <a:spLocks noGrp="1"/>
          </p:cNvSpPr>
          <p:nvPr>
            <p:ph type="title"/>
          </p:nvPr>
        </p:nvSpPr>
        <p:spPr>
          <a:xfrm>
            <a:off x="727650" y="474900"/>
            <a:ext cx="7936800" cy="58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Visualisations - Categorical variables</a:t>
            </a:r>
            <a:endParaRPr/>
          </a:p>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3010</Words>
  <Application>Microsoft Office PowerPoint</Application>
  <PresentationFormat>On-screen Show (16:9)</PresentationFormat>
  <Paragraphs>411</Paragraphs>
  <Slides>39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Lato</vt:lpstr>
      <vt:lpstr>Arial</vt:lpstr>
      <vt:lpstr>Raleway</vt:lpstr>
      <vt:lpstr>Roboto</vt:lpstr>
      <vt:lpstr>Calibri</vt:lpstr>
      <vt:lpstr>Streamline</vt:lpstr>
      <vt:lpstr>Group 17  Pet Registration and Trend Prediction Task  </vt:lpstr>
      <vt:lpstr>Outline</vt:lpstr>
      <vt:lpstr>Objective</vt:lpstr>
      <vt:lpstr>Datasets</vt:lpstr>
      <vt:lpstr>Datasets </vt:lpstr>
      <vt:lpstr>Data cleaning</vt:lpstr>
      <vt:lpstr>Data visualization</vt:lpstr>
      <vt:lpstr>Data Visualisations - Overview </vt:lpstr>
      <vt:lpstr>Data Visualisations - Categorical variables </vt:lpstr>
      <vt:lpstr>Data Visualisations - Categorical variables </vt:lpstr>
      <vt:lpstr>Data Visualisations - Categorical variables </vt:lpstr>
      <vt:lpstr>Data Visualisations - Categorical variables </vt:lpstr>
      <vt:lpstr>Exploration of demographic relationship</vt:lpstr>
      <vt:lpstr>Demographics </vt:lpstr>
      <vt:lpstr>Visualisations of the data - Pet Demographics </vt:lpstr>
      <vt:lpstr>Visualisations of the data - Pet Demographics </vt:lpstr>
      <vt:lpstr>Visualisations of the data - Pet Demographics </vt:lpstr>
      <vt:lpstr>Visualisations of the data - Pet Demographics </vt:lpstr>
      <vt:lpstr>Visualisations of the data - Pet Demographics </vt:lpstr>
      <vt:lpstr>Visualisations of the data - Pet Demographics </vt:lpstr>
      <vt:lpstr>Visualisations of the data - Pet Demographics </vt:lpstr>
      <vt:lpstr>Visualisations of the data - Pet Demographics </vt:lpstr>
      <vt:lpstr>Classification</vt:lpstr>
      <vt:lpstr>Preprocessing</vt:lpstr>
      <vt:lpstr>Preprocessing</vt:lpstr>
      <vt:lpstr>Preprocessing</vt:lpstr>
      <vt:lpstr>Models for classification </vt:lpstr>
      <vt:lpstr>SVM - overview</vt:lpstr>
      <vt:lpstr>Logistic Regression –overview</vt:lpstr>
      <vt:lpstr>PowerPoint Presentation</vt:lpstr>
      <vt:lpstr>Cost sensitive training</vt:lpstr>
      <vt:lpstr>Logistic regression</vt:lpstr>
      <vt:lpstr>Evaluation metrics</vt:lpstr>
      <vt:lpstr>Result comparison</vt:lpstr>
      <vt:lpstr>ROC comparison</vt:lpstr>
      <vt:lpstr>Other efforts to improve performance </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17  Pet Registration and Trends Prediction Task  </dc:title>
  <cp:lastModifiedBy>Trang Nguyen</cp:lastModifiedBy>
  <cp:revision>3</cp:revision>
  <dcterms:modified xsi:type="dcterms:W3CDTF">2021-04-01T06:13:29Z</dcterms:modified>
</cp:coreProperties>
</file>