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4"/>
  </p:notesMasterIdLst>
  <p:sldIdLst>
    <p:sldId id="312" r:id="rId2"/>
    <p:sldId id="258" r:id="rId3"/>
    <p:sldId id="313" r:id="rId4"/>
    <p:sldId id="275" r:id="rId5"/>
    <p:sldId id="273" r:id="rId6"/>
    <p:sldId id="278" r:id="rId7"/>
    <p:sldId id="286" r:id="rId8"/>
    <p:sldId id="263" r:id="rId9"/>
    <p:sldId id="261" r:id="rId10"/>
    <p:sldId id="265" r:id="rId11"/>
    <p:sldId id="266" r:id="rId12"/>
    <p:sldId id="2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E21912-00A1-4EA9-B27A-C4378899E22C}">
  <a:tblStyle styleId="{ACE21912-00A1-4EA9-B27A-C4378899E2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DC33C-B95C-41FE-90AE-ECE3F40C36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>
        <p:scale>
          <a:sx n="100" d="100"/>
          <a:sy n="100" d="100"/>
        </p:scale>
        <p:origin x="94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877DC8B1-0B84-5585-13E6-39D4BE802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>
            <a:extLst>
              <a:ext uri="{FF2B5EF4-FFF2-40B4-BE49-F238E27FC236}">
                <a16:creationId xmlns:a16="http://schemas.microsoft.com/office/drawing/2014/main" id="{036548F0-1F95-3E2F-1B41-BC460D67B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>
            <a:extLst>
              <a:ext uri="{FF2B5EF4-FFF2-40B4-BE49-F238E27FC236}">
                <a16:creationId xmlns:a16="http://schemas.microsoft.com/office/drawing/2014/main" id="{4881A94B-F3A2-2CDA-093B-23EB07E18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27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92a81341b2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92a81341b2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2581b7e2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2581b7e2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2581b7e2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2581b7e2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>
          <a:extLst>
            <a:ext uri="{FF2B5EF4-FFF2-40B4-BE49-F238E27FC236}">
              <a16:creationId xmlns:a16="http://schemas.microsoft.com/office/drawing/2014/main" id="{7C7C2FEE-07E9-7D90-4C90-A19E8404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92a81341b2_3_3:notes">
            <a:extLst>
              <a:ext uri="{FF2B5EF4-FFF2-40B4-BE49-F238E27FC236}">
                <a16:creationId xmlns:a16="http://schemas.microsoft.com/office/drawing/2014/main" id="{D65E169E-AFFE-E090-351F-69B7949D90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92a81341b2_3_3:notes">
            <a:extLst>
              <a:ext uri="{FF2B5EF4-FFF2-40B4-BE49-F238E27FC236}">
                <a16:creationId xmlns:a16="http://schemas.microsoft.com/office/drawing/2014/main" id="{D57817C6-8FF2-1267-F982-2A8CF8BAD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27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2b8f97649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2b8f97649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2b8f976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92b8f976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92b8f97649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92b8f97649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933ed14694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933ed14694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ubTitle" idx="1"/>
          </p:nvPr>
        </p:nvSpPr>
        <p:spPr>
          <a:xfrm>
            <a:off x="1838848" y="20955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2"/>
          </p:nvPr>
        </p:nvSpPr>
        <p:spPr>
          <a:xfrm>
            <a:off x="5326952" y="20955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subTitle" idx="3"/>
          </p:nvPr>
        </p:nvSpPr>
        <p:spPr>
          <a:xfrm>
            <a:off x="1838848" y="37191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4"/>
          </p:nvPr>
        </p:nvSpPr>
        <p:spPr>
          <a:xfrm>
            <a:off x="5326952" y="37191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5"/>
          </p:nvPr>
        </p:nvSpPr>
        <p:spPr>
          <a:xfrm>
            <a:off x="1838848" y="1760150"/>
            <a:ext cx="1978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ubTitle" idx="6"/>
          </p:nvPr>
        </p:nvSpPr>
        <p:spPr>
          <a:xfrm>
            <a:off x="1838848" y="3383725"/>
            <a:ext cx="1978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subTitle" idx="7"/>
          </p:nvPr>
        </p:nvSpPr>
        <p:spPr>
          <a:xfrm>
            <a:off x="5326948" y="1760150"/>
            <a:ext cx="1978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subTitle" idx="8"/>
          </p:nvPr>
        </p:nvSpPr>
        <p:spPr>
          <a:xfrm>
            <a:off x="5326948" y="3383725"/>
            <a:ext cx="1978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3" name="Google Shape;273;p30"/>
          <p:cNvGrpSpPr/>
          <p:nvPr/>
        </p:nvGrpSpPr>
        <p:grpSpPr>
          <a:xfrm>
            <a:off x="181125" y="4560350"/>
            <a:ext cx="1734684" cy="459650"/>
            <a:chOff x="181125" y="4560350"/>
            <a:chExt cx="1734684" cy="459650"/>
          </a:xfrm>
        </p:grpSpPr>
        <p:pic>
          <p:nvPicPr>
            <p:cNvPr id="274" name="Google Shape;274;p30"/>
            <p:cNvPicPr preferRelativeResize="0"/>
            <p:nvPr/>
          </p:nvPicPr>
          <p:blipFill rotWithShape="1">
            <a:blip r:embed="rId2">
              <a:alphaModFix/>
            </a:blip>
            <a:srcRect l="12380"/>
            <a:stretch/>
          </p:blipFill>
          <p:spPr>
            <a:xfrm>
              <a:off x="181125" y="4560350"/>
              <a:ext cx="1734684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20024" y="4668699"/>
              <a:ext cx="456876" cy="24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30"/>
          <p:cNvGrpSpPr/>
          <p:nvPr/>
        </p:nvGrpSpPr>
        <p:grpSpPr>
          <a:xfrm>
            <a:off x="7422124" y="2694275"/>
            <a:ext cx="1502801" cy="3032450"/>
            <a:chOff x="7364974" y="2694275"/>
            <a:chExt cx="1502801" cy="3032450"/>
          </a:xfrm>
        </p:grpSpPr>
        <p:pic>
          <p:nvPicPr>
            <p:cNvPr id="277" name="Google Shape;277;p30"/>
            <p:cNvPicPr preferRelativeResize="0"/>
            <p:nvPr/>
          </p:nvPicPr>
          <p:blipFill rotWithShape="1">
            <a:blip r:embed="rId4">
              <a:alphaModFix amt="39000"/>
            </a:blip>
            <a:srcRect b="78197"/>
            <a:stretch/>
          </p:blipFill>
          <p:spPr>
            <a:xfrm rot="5400000">
              <a:off x="6281062" y="3997262"/>
              <a:ext cx="2813374" cy="64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0"/>
            <p:cNvPicPr preferRelativeResize="0"/>
            <p:nvPr/>
          </p:nvPicPr>
          <p:blipFill rotWithShape="1">
            <a:blip r:embed="rId4">
              <a:alphaModFix/>
            </a:blip>
            <a:srcRect l="2040" t="55998" r="-2039" b="7400"/>
            <a:stretch/>
          </p:blipFill>
          <p:spPr>
            <a:xfrm rot="5400000">
              <a:off x="6919238" y="3559112"/>
              <a:ext cx="2813374" cy="108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30"/>
          <p:cNvGrpSpPr/>
          <p:nvPr/>
        </p:nvGrpSpPr>
        <p:grpSpPr>
          <a:xfrm>
            <a:off x="3408501" y="149950"/>
            <a:ext cx="4900549" cy="508917"/>
            <a:chOff x="3408501" y="149950"/>
            <a:chExt cx="4900549" cy="508917"/>
          </a:xfrm>
        </p:grpSpPr>
        <p:pic>
          <p:nvPicPr>
            <p:cNvPr id="280" name="Google Shape;280;p30"/>
            <p:cNvPicPr preferRelativeResize="0"/>
            <p:nvPr/>
          </p:nvPicPr>
          <p:blipFill rotWithShape="1">
            <a:blip r:embed="rId5">
              <a:alphaModFix amt="85000"/>
            </a:blip>
            <a:srcRect b="25816"/>
            <a:stretch/>
          </p:blipFill>
          <p:spPr>
            <a:xfrm rot="10800000">
              <a:off x="4323049" y="149950"/>
              <a:ext cx="3986000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3408501" y="19593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subTitle" idx="1"/>
          </p:nvPr>
        </p:nvSpPr>
        <p:spPr>
          <a:xfrm>
            <a:off x="720000" y="2095563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subTitle" idx="2"/>
          </p:nvPr>
        </p:nvSpPr>
        <p:spPr>
          <a:xfrm>
            <a:off x="3467622" y="2095563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subTitle" idx="3"/>
          </p:nvPr>
        </p:nvSpPr>
        <p:spPr>
          <a:xfrm>
            <a:off x="720000" y="3719125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subTitle" idx="4"/>
          </p:nvPr>
        </p:nvSpPr>
        <p:spPr>
          <a:xfrm>
            <a:off x="3467622" y="3719125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subTitle" idx="5"/>
          </p:nvPr>
        </p:nvSpPr>
        <p:spPr>
          <a:xfrm>
            <a:off x="6215244" y="2095563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6"/>
          </p:nvPr>
        </p:nvSpPr>
        <p:spPr>
          <a:xfrm>
            <a:off x="6215244" y="3719125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7"/>
          </p:nvPr>
        </p:nvSpPr>
        <p:spPr>
          <a:xfrm>
            <a:off x="720976" y="1760150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subTitle" idx="8"/>
          </p:nvPr>
        </p:nvSpPr>
        <p:spPr>
          <a:xfrm>
            <a:off x="3468598" y="1760150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subTitle" idx="9"/>
          </p:nvPr>
        </p:nvSpPr>
        <p:spPr>
          <a:xfrm>
            <a:off x="6216220" y="1760150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subTitle" idx="13"/>
          </p:nvPr>
        </p:nvSpPr>
        <p:spPr>
          <a:xfrm>
            <a:off x="721001" y="3383725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subTitle" idx="14"/>
          </p:nvPr>
        </p:nvSpPr>
        <p:spPr>
          <a:xfrm>
            <a:off x="3468623" y="3383725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subTitle" idx="15"/>
          </p:nvPr>
        </p:nvSpPr>
        <p:spPr>
          <a:xfrm>
            <a:off x="6216245" y="3383725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15" name="Google Shape;315;p32"/>
          <p:cNvGrpSpPr/>
          <p:nvPr/>
        </p:nvGrpSpPr>
        <p:grpSpPr>
          <a:xfrm>
            <a:off x="6317000" y="3025549"/>
            <a:ext cx="2639950" cy="2028175"/>
            <a:chOff x="6317000" y="3025549"/>
            <a:chExt cx="2639950" cy="2028175"/>
          </a:xfrm>
        </p:grpSpPr>
        <p:pic>
          <p:nvPicPr>
            <p:cNvPr id="316" name="Google Shape;31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81287" y="3313088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32"/>
            <p:cNvPicPr preferRelativeResize="0"/>
            <p:nvPr/>
          </p:nvPicPr>
          <p:blipFill rotWithShape="1">
            <a:blip r:embed="rId3">
              <a:alphaModFix/>
            </a:blip>
            <a:srcRect b="76478"/>
            <a:stretch/>
          </p:blipFill>
          <p:spPr>
            <a:xfrm>
              <a:off x="6317000" y="4448075"/>
              <a:ext cx="2446675" cy="605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60224" y="23627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08376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46239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5083759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1462170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03824" y="197287"/>
            <a:ext cx="8755913" cy="4831913"/>
            <a:chOff x="203824" y="197287"/>
            <a:chExt cx="8755913" cy="4831913"/>
          </a:xfrm>
        </p:grpSpPr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284074" y="48482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3824" y="364107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5"/>
          <p:cNvGrpSpPr/>
          <p:nvPr/>
        </p:nvGrpSpPr>
        <p:grpSpPr>
          <a:xfrm>
            <a:off x="720000" y="146984"/>
            <a:ext cx="8023949" cy="4844116"/>
            <a:chOff x="720000" y="146984"/>
            <a:chExt cx="8023949" cy="4844116"/>
          </a:xfrm>
        </p:grpSpPr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23436"/>
            <a:stretch/>
          </p:blipFill>
          <p:spPr>
            <a:xfrm>
              <a:off x="720000" y="4457700"/>
              <a:ext cx="3363601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/>
            <p:cNvPicPr preferRelativeResize="0"/>
            <p:nvPr/>
          </p:nvPicPr>
          <p:blipFill rotWithShape="1">
            <a:blip r:embed="rId4">
              <a:alphaModFix/>
            </a:blip>
            <a:srcRect t="27541" r="2657"/>
            <a:stretch/>
          </p:blipFill>
          <p:spPr>
            <a:xfrm>
              <a:off x="5245100" y="146984"/>
              <a:ext cx="3498849" cy="53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-539705" y="-195092"/>
            <a:ext cx="9784805" cy="5424242"/>
            <a:chOff x="-539705" y="-195092"/>
            <a:chExt cx="9784805" cy="5424242"/>
          </a:xfrm>
        </p:grpSpPr>
        <p:grpSp>
          <p:nvGrpSpPr>
            <p:cNvPr id="48" name="Google Shape;48;p6"/>
            <p:cNvGrpSpPr/>
            <p:nvPr/>
          </p:nvGrpSpPr>
          <p:grpSpPr>
            <a:xfrm rot="899960">
              <a:off x="-340854" y="-99825"/>
              <a:ext cx="955046" cy="1662400"/>
              <a:chOff x="-191200" y="-67425"/>
              <a:chExt cx="955075" cy="1662450"/>
            </a:xfrm>
          </p:grpSpPr>
          <p:cxnSp>
            <p:nvCxnSpPr>
              <p:cNvPr id="49" name="Google Shape;49;p6"/>
              <p:cNvCxnSpPr/>
              <p:nvPr/>
            </p:nvCxnSpPr>
            <p:spPr>
              <a:xfrm flipH="1">
                <a:off x="331275" y="-67425"/>
                <a:ext cx="432600" cy="6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flipH="1">
                <a:off x="-191200" y="247125"/>
                <a:ext cx="865200" cy="134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3881150" y="3437425"/>
              <a:ext cx="5363950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52" name="Google Shape;52;p6"/>
            <p:cNvSpPr/>
            <p:nvPr/>
          </p:nvSpPr>
          <p:spPr>
            <a:xfrm>
              <a:off x="3785650" y="4684225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53" name="Google Shape;53;p6"/>
            <p:cNvCxnSpPr/>
            <p:nvPr/>
          </p:nvCxnSpPr>
          <p:spPr>
            <a:xfrm>
              <a:off x="8599175" y="4156375"/>
              <a:ext cx="0" cy="1067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4899" y="465842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42149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42149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5" hasCustomPrompt="1"/>
          </p:nvPr>
        </p:nvSpPr>
        <p:spPr>
          <a:xfrm>
            <a:off x="821600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821600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4316491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4316491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720000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4214891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720000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4214891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75350" y="127038"/>
            <a:ext cx="8033701" cy="4846535"/>
            <a:chOff x="875350" y="127038"/>
            <a:chExt cx="8033701" cy="4846535"/>
          </a:xfrm>
        </p:grpSpPr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62350" y="4591273"/>
              <a:ext cx="1646700" cy="3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5350" y="127038"/>
              <a:ext cx="797312" cy="18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989124" y="-114101"/>
            <a:ext cx="9926867" cy="5390476"/>
            <a:chOff x="-989124" y="-114101"/>
            <a:chExt cx="9926867" cy="5390476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7472389" y="381102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989124" y="-114101"/>
              <a:ext cx="2123360" cy="66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2960400" y="1482025"/>
            <a:ext cx="4256400" cy="152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34950" y="3619525"/>
            <a:ext cx="2697600" cy="602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>
              <a:off x="0" y="3173625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 rot="10800000" flipH="1">
              <a:off x="0" y="0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5"/>
            <p:cNvGrpSpPr/>
            <p:nvPr/>
          </p:nvGrpSpPr>
          <p:grpSpPr>
            <a:xfrm flipH="1">
              <a:off x="7056125" y="0"/>
              <a:ext cx="2087874" cy="5143500"/>
              <a:chOff x="4640575" y="0"/>
              <a:chExt cx="2087874" cy="5143500"/>
            </a:xfrm>
          </p:grpSpPr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>
                <a:off x="4640575" y="3173625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 rot="10800000" flipH="1">
                <a:off x="4640575" y="0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5"/>
          <p:cNvGrpSpPr/>
          <p:nvPr/>
        </p:nvGrpSpPr>
        <p:grpSpPr>
          <a:xfrm>
            <a:off x="3338114" y="76571"/>
            <a:ext cx="2467774" cy="4990358"/>
            <a:chOff x="3338114" y="76571"/>
            <a:chExt cx="2467774" cy="4990358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8114" y="7657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338114" y="46039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182592" y="152134"/>
            <a:ext cx="8782132" cy="4841131"/>
            <a:chOff x="182592" y="152134"/>
            <a:chExt cx="8782132" cy="4841131"/>
          </a:xfrm>
        </p:grpSpPr>
        <p:pic>
          <p:nvPicPr>
            <p:cNvPr id="133" name="Google Shape;133;p17"/>
            <p:cNvPicPr preferRelativeResize="0"/>
            <p:nvPr/>
          </p:nvPicPr>
          <p:blipFill rotWithShape="1">
            <a:blip r:embed="rId2">
              <a:alphaModFix/>
            </a:blip>
            <a:srcRect r="49589" b="7552"/>
            <a:stretch/>
          </p:blipFill>
          <p:spPr>
            <a:xfrm>
              <a:off x="7720725" y="3846041"/>
              <a:ext cx="1243999" cy="1147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7"/>
            <p:cNvPicPr preferRelativeResize="0"/>
            <p:nvPr/>
          </p:nvPicPr>
          <p:blipFill rotWithShape="1">
            <a:blip r:embed="rId2">
              <a:alphaModFix/>
            </a:blip>
            <a:srcRect r="49589" b="7552"/>
            <a:stretch/>
          </p:blipFill>
          <p:spPr>
            <a:xfrm rot="10800000">
              <a:off x="182592" y="152134"/>
              <a:ext cx="957599" cy="88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101" y="4409576"/>
            <a:ext cx="2467773" cy="77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546499" y="1455823"/>
            <a:ext cx="1811326" cy="4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73151" y="148975"/>
            <a:ext cx="1750074" cy="40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5" y="4485746"/>
            <a:ext cx="5468149" cy="506759"/>
            <a:chOff x="1798830" y="4485746"/>
            <a:chExt cx="5468149" cy="506759"/>
          </a:xfrm>
        </p:grpSpPr>
        <p:pic>
          <p:nvPicPr>
            <p:cNvPr id="142" name="Google Shape;142;p18"/>
            <p:cNvPicPr preferRelativeResize="0"/>
            <p:nvPr/>
          </p:nvPicPr>
          <p:blipFill rotWithShape="1">
            <a:blip r:embed="rId3">
              <a:alphaModFix/>
            </a:blip>
            <a:srcRect t="27948"/>
            <a:stretch/>
          </p:blipFill>
          <p:spPr>
            <a:xfrm rot="10800000">
              <a:off x="3338099" y="4628330"/>
              <a:ext cx="2467776" cy="36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8830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9205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5415775" y="1943370"/>
            <a:ext cx="3015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5415775" y="2580488"/>
            <a:ext cx="3015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" name="Google Shape;204;p24"/>
          <p:cNvGrpSpPr/>
          <p:nvPr/>
        </p:nvGrpSpPr>
        <p:grpSpPr>
          <a:xfrm>
            <a:off x="-715684" y="-910399"/>
            <a:ext cx="9731141" cy="5824491"/>
            <a:chOff x="-715684" y="-910399"/>
            <a:chExt cx="9731141" cy="5824491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8100000">
              <a:off x="-222201" y="-474253"/>
              <a:ext cx="2186986" cy="2301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6924987" y="201250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393751" y="941943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88576" y="4451159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24"/>
          <p:cNvGrpSpPr/>
          <p:nvPr/>
        </p:nvGrpSpPr>
        <p:grpSpPr>
          <a:xfrm>
            <a:off x="-44934" y="-61767"/>
            <a:ext cx="9236542" cy="5274066"/>
            <a:chOff x="-44934" y="-61767"/>
            <a:chExt cx="9236542" cy="5274066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04083" y="4437200"/>
              <a:ext cx="2187526" cy="77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-44934" y="-61767"/>
              <a:ext cx="2187526" cy="7750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70" r:id="rId9"/>
    <p:sldLayoutId id="2147483673" r:id="rId10"/>
    <p:sldLayoutId id="2147483676" r:id="rId11"/>
    <p:sldLayoutId id="2147483678" r:id="rId12"/>
    <p:sldLayoutId id="2147483681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A793805A-621A-A691-84C3-FA84A577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>
            <a:extLst>
              <a:ext uri="{FF2B5EF4-FFF2-40B4-BE49-F238E27FC236}">
                <a16:creationId xmlns:a16="http://schemas.microsoft.com/office/drawing/2014/main" id="{3184C010-5DBE-913B-6D14-3667390B3B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>
            <a:extLst>
              <a:ext uri="{FF2B5EF4-FFF2-40B4-BE49-F238E27FC236}">
                <a16:creationId xmlns:a16="http://schemas.microsoft.com/office/drawing/2014/main" id="{D246E27B-A619-7632-5276-427F5E83F3B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93AE3E-8936-B516-6D5D-8C6BD9F429AB}"/>
              </a:ext>
            </a:extLst>
          </p:cNvPr>
          <p:cNvSpPr txBox="1"/>
          <p:nvPr/>
        </p:nvSpPr>
        <p:spPr>
          <a:xfrm>
            <a:off x="1507411" y="323242"/>
            <a:ext cx="3220347" cy="844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TRƯỜNG ĐẠI HỌC TRÀ VINH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KHOA KỸ THUẬT VÀ CÔNG NGHỆ</a:t>
            </a:r>
          </a:p>
          <a:p>
            <a:pPr algn="ctr">
              <a:lnSpc>
                <a:spcPct val="120000"/>
              </a:lnSpc>
            </a:pPr>
            <a:r>
              <a:rPr lang="en-US" b="1" dirty="0">
                <a:latin typeface="Archivo" panose="020B0604020202020204" charset="-93"/>
                <a:cs typeface="Archivo" panose="020B0604020202020204" charset="-93"/>
              </a:rPr>
              <a:t>BỘ MÔN CÔNG NGHỆ THÔNG TIN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507A5F-52D7-2867-91C6-64085273804E}"/>
              </a:ext>
            </a:extLst>
          </p:cNvPr>
          <p:cNvGrpSpPr/>
          <p:nvPr/>
        </p:nvGrpSpPr>
        <p:grpSpPr>
          <a:xfrm>
            <a:off x="6112649" y="4752774"/>
            <a:ext cx="2853413" cy="268263"/>
            <a:chOff x="5941452" y="4752774"/>
            <a:chExt cx="2853413" cy="268263"/>
          </a:xfrm>
        </p:grpSpPr>
        <p:pic>
          <p:nvPicPr>
            <p:cNvPr id="392" name="Google Shape;392;p40">
              <a:extLst>
                <a:ext uri="{FF2B5EF4-FFF2-40B4-BE49-F238E27FC236}">
                  <a16:creationId xmlns:a16="http://schemas.microsoft.com/office/drawing/2014/main" id="{CB0E0D0D-AF78-CE55-7A36-691659FFE67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941452" y="4826168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211CFD2F-53CA-C70D-8C79-E6CD2E2791ED}"/>
                </a:ext>
              </a:extLst>
            </p:cNvPr>
            <p:cNvSpPr txBox="1">
              <a:spLocks/>
            </p:cNvSpPr>
            <p:nvPr/>
          </p:nvSpPr>
          <p:spPr>
            <a:xfrm>
              <a:off x="6192596" y="4752774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  <p:pic>
        <p:nvPicPr>
          <p:cNvPr id="19" name="Picture 18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B672241F-8743-E7DA-F255-A57CE8B7B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7" y="496602"/>
            <a:ext cx="1037738" cy="103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7F9E1B-AED4-B3F2-7B48-83EB485302C1}"/>
              </a:ext>
            </a:extLst>
          </p:cNvPr>
          <p:cNvSpPr txBox="1"/>
          <p:nvPr/>
        </p:nvSpPr>
        <p:spPr>
          <a:xfrm>
            <a:off x="1420645" y="1261971"/>
            <a:ext cx="361437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BÁO CÁO ĐỒ ÁN </a:t>
            </a:r>
            <a:r>
              <a:rPr lang="en-US" sz="1200" b="1" dirty="0">
                <a:solidFill>
                  <a:srgbClr val="FF0000"/>
                </a:solidFill>
                <a:latin typeface="Arial (Body)"/>
              </a:rPr>
              <a:t>THỰC</a:t>
            </a:r>
            <a:r>
              <a:rPr lang="en-US" sz="1200" b="1" dirty="0">
                <a:solidFill>
                  <a:srgbClr val="FF0000"/>
                </a:solidFill>
              </a:rPr>
              <a:t> TẬP CHUYÊN NGÀNH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D55B93-81A6-E596-EB23-3E506BBBC627}"/>
              </a:ext>
            </a:extLst>
          </p:cNvPr>
          <p:cNvSpPr txBox="1"/>
          <p:nvPr/>
        </p:nvSpPr>
        <p:spPr>
          <a:xfrm>
            <a:off x="3117585" y="4539803"/>
            <a:ext cx="237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Archivo" panose="020B0604020202020204" charset="-93"/>
                <a:cs typeface="Archivo" panose="020B0604020202020204" charset="-93"/>
              </a:rPr>
              <a:t>Trà</a:t>
            </a:r>
            <a:r>
              <a:rPr lang="en-US" sz="1200" b="1" dirty="0">
                <a:latin typeface="Archivo" panose="020B0604020202020204" charset="-93"/>
                <a:cs typeface="Archivo" panose="020B0604020202020204" charset="-93"/>
              </a:rPr>
              <a:t> Vinh, </a:t>
            </a:r>
            <a:r>
              <a:rPr lang="en-US" sz="1200" b="1" dirty="0" err="1">
                <a:latin typeface="Archivo" panose="020B0604020202020204" charset="-93"/>
                <a:cs typeface="Archivo" panose="020B0604020202020204" charset="-93"/>
              </a:rPr>
              <a:t>tháng</a:t>
            </a:r>
            <a:r>
              <a:rPr lang="en-US" sz="1200" b="1" dirty="0">
                <a:latin typeface="Archivo" panose="020B0604020202020204" charset="-93"/>
                <a:cs typeface="Archivo" panose="020B0604020202020204" charset="-93"/>
              </a:rPr>
              <a:t> 01 </a:t>
            </a:r>
            <a:r>
              <a:rPr lang="en-US" sz="1200" b="1" dirty="0" err="1">
                <a:latin typeface="Archivo" panose="020B0604020202020204" charset="-93"/>
                <a:cs typeface="Archivo" panose="020B0604020202020204" charset="-93"/>
              </a:rPr>
              <a:t>năm</a:t>
            </a:r>
            <a:r>
              <a:rPr lang="en-US" sz="1200" b="1" dirty="0">
                <a:latin typeface="Archivo" panose="020B0604020202020204" charset="-93"/>
                <a:cs typeface="Archivo" panose="020B0604020202020204" charset="-93"/>
              </a:rPr>
              <a:t> 2025</a:t>
            </a:r>
            <a:endParaRPr lang="en-US" b="1" dirty="0">
              <a:latin typeface="Archivo" panose="020B0604020202020204" charset="-93"/>
              <a:cs typeface="Archivo" panose="020B0604020202020204" charset="-93"/>
            </a:endParaRPr>
          </a:p>
        </p:txBody>
      </p:sp>
      <p:sp>
        <p:nvSpPr>
          <p:cNvPr id="24" name="Google Shape;393;p40">
            <a:extLst>
              <a:ext uri="{FF2B5EF4-FFF2-40B4-BE49-F238E27FC236}">
                <a16:creationId xmlns:a16="http://schemas.microsoft.com/office/drawing/2014/main" id="{D135DE9C-1A8C-A9F7-8228-2D831DF592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13601" y="1987737"/>
            <a:ext cx="6028313" cy="938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000" dirty="0"/>
              <a:t>XÂY DỰNG WEBSITE BÁN HÀNG VỚI WORDPRESS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25" name="Google Shape;394;p40">
            <a:extLst>
              <a:ext uri="{FF2B5EF4-FFF2-40B4-BE49-F238E27FC236}">
                <a16:creationId xmlns:a16="http://schemas.microsoft.com/office/drawing/2014/main" id="{5B32C9B0-B89C-B1C5-67EF-5E7166B34F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18380" y="3096607"/>
            <a:ext cx="4164563" cy="119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GVHD: </a:t>
            </a:r>
            <a:r>
              <a:rPr lang="en-US" sz="1400" dirty="0" err="1"/>
              <a:t>ThS</a:t>
            </a:r>
            <a:r>
              <a:rPr lang="en-US" sz="1400" dirty="0"/>
              <a:t>. </a:t>
            </a:r>
            <a:r>
              <a:rPr lang="en-US" sz="1400" dirty="0" err="1"/>
              <a:t>Nguyễn</a:t>
            </a:r>
            <a:r>
              <a:rPr lang="en-US" sz="1400" dirty="0"/>
              <a:t> </a:t>
            </a:r>
            <a:r>
              <a:rPr lang="en-US" sz="1400" dirty="0" err="1"/>
              <a:t>Ngọc</a:t>
            </a:r>
            <a:r>
              <a:rPr lang="en-US" sz="1400" dirty="0"/>
              <a:t> </a:t>
            </a:r>
            <a:r>
              <a:rPr lang="en-US" sz="1400" dirty="0" err="1"/>
              <a:t>Đan</a:t>
            </a:r>
            <a:r>
              <a:rPr lang="en-US" sz="1400" dirty="0"/>
              <a:t> Thanh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SVTH: Trang Thành </a:t>
            </a:r>
            <a:r>
              <a:rPr lang="en-US" sz="1400" dirty="0" err="1"/>
              <a:t>Hiếu</a:t>
            </a:r>
            <a:r>
              <a:rPr lang="en-US" sz="1400" dirty="0"/>
              <a:t> – 110121023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Mã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: DA21TTB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9606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>
            <a:spLocks noGrp="1"/>
          </p:cNvSpPr>
          <p:nvPr>
            <p:ph type="title"/>
          </p:nvPr>
        </p:nvSpPr>
        <p:spPr>
          <a:xfrm>
            <a:off x="232321" y="299620"/>
            <a:ext cx="47325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Bộ dữ liệu thử nghiệm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B82DF8-5AB0-8134-B4BC-D3B05BF5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08" y="1230431"/>
            <a:ext cx="5071199" cy="1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05E271-C25F-4EA3-6F1C-8D8C09FE9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306" y="3166386"/>
            <a:ext cx="4601403" cy="1530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4C9188-ABFE-6BFF-1481-A839D386F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584" y="4771378"/>
            <a:ext cx="2853175" cy="2743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F87FAF-E120-25B6-FCEA-D40E8ECFAA9F}"/>
              </a:ext>
            </a:extLst>
          </p:cNvPr>
          <p:cNvSpPr txBox="1"/>
          <p:nvPr/>
        </p:nvSpPr>
        <p:spPr>
          <a:xfrm>
            <a:off x="1985599" y="1010819"/>
            <a:ext cx="23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Bộ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dữ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liệu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trong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bảng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wp_posts</a:t>
            </a:r>
            <a:endParaRPr lang="en-US" sz="1200" dirty="0">
              <a:latin typeface="Archivo" panose="020B0604020202020204" charset="-93"/>
              <a:cs typeface="Archivo" panose="020B0604020202020204" charset="-9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F68CE-908B-D9B7-4140-A26D2BB2056A}"/>
              </a:ext>
            </a:extLst>
          </p:cNvPr>
          <p:cNvSpPr txBox="1"/>
          <p:nvPr/>
        </p:nvSpPr>
        <p:spPr>
          <a:xfrm>
            <a:off x="4237226" y="2919326"/>
            <a:ext cx="262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Bộ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dữ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liệu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trong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bảng</a:t>
            </a:r>
            <a:r>
              <a:rPr lang="en-US" sz="1200" dirty="0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 </a:t>
            </a:r>
            <a:r>
              <a:rPr lang="en-US" sz="1200" dirty="0" err="1">
                <a:effectLst/>
                <a:latin typeface="Archivo" panose="020B0604020202020204" charset="-93"/>
                <a:ea typeface="SimSun" panose="02010600030101010101" pitchFamily="2" charset="-122"/>
                <a:cs typeface="Archivo" panose="020B0604020202020204" charset="-93"/>
              </a:rPr>
              <a:t>wp_postmeta</a:t>
            </a:r>
            <a:endParaRPr lang="en-US" sz="1200" dirty="0">
              <a:latin typeface="Archivo" panose="020B0604020202020204" charset="-93"/>
              <a:cs typeface="Archivo" panose="020B0604020202020204" charset="-9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>
            <a:spLocks noGrp="1"/>
          </p:cNvSpPr>
          <p:nvPr>
            <p:ph type="title"/>
          </p:nvPr>
        </p:nvSpPr>
        <p:spPr>
          <a:xfrm>
            <a:off x="628560" y="330870"/>
            <a:ext cx="31357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Cơ sở dữ liệu </a:t>
            </a:r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F1A2AA-7674-120C-D371-6F2EDB503A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9060" y="1188720"/>
            <a:ext cx="7772401" cy="34747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37DD66-3CA0-49CE-8AE7-692491D81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304" y="4778998"/>
            <a:ext cx="2853175" cy="2743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/>
          <p:cNvSpPr txBox="1">
            <a:spLocks noGrp="1"/>
          </p:cNvSpPr>
          <p:nvPr>
            <p:ph type="title"/>
          </p:nvPr>
        </p:nvSpPr>
        <p:spPr>
          <a:xfrm>
            <a:off x="908832" y="1632373"/>
            <a:ext cx="7461804" cy="1545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accent3"/>
                </a:solidFill>
              </a:rPr>
              <a:t>Cảm ơn Thầy/Cô đã lắng nghe &amp; góp ý!!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8F3EC-9480-0FC7-D77F-FF8A02F0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61" y="4812018"/>
            <a:ext cx="2853175" cy="2743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>
            <a:spLocks noGrp="1"/>
          </p:cNvSpPr>
          <p:nvPr>
            <p:ph type="title"/>
          </p:nvPr>
        </p:nvSpPr>
        <p:spPr>
          <a:xfrm>
            <a:off x="674280" y="493622"/>
            <a:ext cx="22822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NỘI DUNG </a:t>
            </a:r>
            <a:endParaRPr sz="3200" dirty="0"/>
          </a:p>
        </p:txBody>
      </p:sp>
      <p:sp>
        <p:nvSpPr>
          <p:cNvPr id="409" name="Google Shape;409;p42"/>
          <p:cNvSpPr txBox="1">
            <a:spLocks noGrp="1"/>
          </p:cNvSpPr>
          <p:nvPr>
            <p:ph type="subTitle" idx="13"/>
          </p:nvPr>
        </p:nvSpPr>
        <p:spPr>
          <a:xfrm>
            <a:off x="3102255" y="2329350"/>
            <a:ext cx="316888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Nghiên cứu lý thuyết</a:t>
            </a:r>
            <a:endParaRPr dirty="0"/>
          </a:p>
        </p:txBody>
      </p:sp>
      <p:sp>
        <p:nvSpPr>
          <p:cNvPr id="414" name="Google Shape;414;p42"/>
          <p:cNvSpPr txBox="1">
            <a:spLocks noGrp="1"/>
          </p:cNvSpPr>
          <p:nvPr>
            <p:ph type="subTitle" idx="9"/>
          </p:nvPr>
        </p:nvSpPr>
        <p:spPr>
          <a:xfrm>
            <a:off x="3102255" y="143547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Lí do chọn đề tài</a:t>
            </a:r>
            <a:endParaRPr dirty="0"/>
          </a:p>
        </p:txBody>
      </p:sp>
      <p:sp>
        <p:nvSpPr>
          <p:cNvPr id="415" name="Google Shape;415;p42"/>
          <p:cNvSpPr txBox="1">
            <a:spLocks noGrp="1"/>
          </p:cNvSpPr>
          <p:nvPr>
            <p:ph type="title" idx="5"/>
          </p:nvPr>
        </p:nvSpPr>
        <p:spPr>
          <a:xfrm>
            <a:off x="1815420" y="1400171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title" idx="6"/>
          </p:nvPr>
        </p:nvSpPr>
        <p:spPr>
          <a:xfrm>
            <a:off x="1815420" y="3236263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title" idx="7"/>
          </p:nvPr>
        </p:nvSpPr>
        <p:spPr>
          <a:xfrm>
            <a:off x="1815420" y="2318217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02</a:t>
            </a:r>
            <a:endParaRPr dirty="0"/>
          </a:p>
        </p:txBody>
      </p:sp>
      <p:sp>
        <p:nvSpPr>
          <p:cNvPr id="418" name="Google Shape;418;p42"/>
          <p:cNvSpPr txBox="1">
            <a:spLocks noGrp="1"/>
          </p:cNvSpPr>
          <p:nvPr>
            <p:ph type="title" idx="8"/>
          </p:nvPr>
        </p:nvSpPr>
        <p:spPr>
          <a:xfrm>
            <a:off x="1815420" y="4154309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04</a:t>
            </a:r>
            <a:endParaRPr/>
          </a:p>
        </p:txBody>
      </p:sp>
      <p:sp>
        <p:nvSpPr>
          <p:cNvPr id="419" name="Google Shape;419;p42"/>
          <p:cNvSpPr txBox="1">
            <a:spLocks noGrp="1"/>
          </p:cNvSpPr>
          <p:nvPr>
            <p:ph type="subTitle" idx="14"/>
          </p:nvPr>
        </p:nvSpPr>
        <p:spPr>
          <a:xfrm>
            <a:off x="3102255" y="3223230"/>
            <a:ext cx="359649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Hiện thực hoá nghiên cứu</a:t>
            </a:r>
            <a:endParaRPr dirty="0"/>
          </a:p>
        </p:txBody>
      </p:sp>
      <p:sp>
        <p:nvSpPr>
          <p:cNvPr id="420" name="Google Shape;420;p42"/>
          <p:cNvSpPr txBox="1">
            <a:spLocks noGrp="1"/>
          </p:cNvSpPr>
          <p:nvPr>
            <p:ph type="subTitle" idx="15"/>
          </p:nvPr>
        </p:nvSpPr>
        <p:spPr>
          <a:xfrm>
            <a:off x="3102255" y="4117109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Demo sản phẩm</a:t>
            </a:r>
            <a:endParaRPr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3DDEB8-19AF-A7AD-7E2F-506B536436E9}"/>
              </a:ext>
            </a:extLst>
          </p:cNvPr>
          <p:cNvGrpSpPr/>
          <p:nvPr/>
        </p:nvGrpSpPr>
        <p:grpSpPr>
          <a:xfrm>
            <a:off x="5940555" y="4742725"/>
            <a:ext cx="2853413" cy="268263"/>
            <a:chOff x="5941452" y="4752774"/>
            <a:chExt cx="2853413" cy="268263"/>
          </a:xfrm>
        </p:grpSpPr>
        <p:pic>
          <p:nvPicPr>
            <p:cNvPr id="28" name="Google Shape;392;p40">
              <a:extLst>
                <a:ext uri="{FF2B5EF4-FFF2-40B4-BE49-F238E27FC236}">
                  <a16:creationId xmlns:a16="http://schemas.microsoft.com/office/drawing/2014/main" id="{969811DC-D723-EE18-D290-40A795159F6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941452" y="4826168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Footer Placeholder 4">
              <a:extLst>
                <a:ext uri="{FF2B5EF4-FFF2-40B4-BE49-F238E27FC236}">
                  <a16:creationId xmlns:a16="http://schemas.microsoft.com/office/drawing/2014/main" id="{510078F2-B788-7EF1-A0DF-C4DBADF11781}"/>
                </a:ext>
              </a:extLst>
            </p:cNvPr>
            <p:cNvSpPr txBox="1">
              <a:spLocks/>
            </p:cNvSpPr>
            <p:nvPr/>
          </p:nvSpPr>
          <p:spPr>
            <a:xfrm>
              <a:off x="6192596" y="4752774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>
          <a:extLst>
            <a:ext uri="{FF2B5EF4-FFF2-40B4-BE49-F238E27FC236}">
              <a16:creationId xmlns:a16="http://schemas.microsoft.com/office/drawing/2014/main" id="{6982C2A1-C485-5198-D2D8-8A3BFFD2B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>
            <a:extLst>
              <a:ext uri="{FF2B5EF4-FFF2-40B4-BE49-F238E27FC236}">
                <a16:creationId xmlns:a16="http://schemas.microsoft.com/office/drawing/2014/main" id="{B6234450-8E56-27BC-16E7-603DEAEC3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206" y="4726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Lí do chọn đề tài</a:t>
            </a:r>
            <a:endParaRPr dirty="0"/>
          </a:p>
        </p:txBody>
      </p:sp>
      <p:sp>
        <p:nvSpPr>
          <p:cNvPr id="490" name="Google Shape;490;p49">
            <a:extLst>
              <a:ext uri="{FF2B5EF4-FFF2-40B4-BE49-F238E27FC236}">
                <a16:creationId xmlns:a16="http://schemas.microsoft.com/office/drawing/2014/main" id="{09A384F7-F7BE-525B-347F-E0CAFA604C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0022" y="1925039"/>
            <a:ext cx="2520851" cy="452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IBM Plex Mono" panose="020B0509050203000203" pitchFamily="49" charset="-93"/>
              </a:rPr>
              <a:t>Xu hướng phát triển</a:t>
            </a:r>
            <a:endParaRPr sz="1600" b="1" dirty="0">
              <a:latin typeface="IBM Plex Mono" panose="020B0509050203000203" pitchFamily="49" charset="-93"/>
            </a:endParaRPr>
          </a:p>
        </p:txBody>
      </p:sp>
      <p:sp>
        <p:nvSpPr>
          <p:cNvPr id="491" name="Google Shape;491;p49">
            <a:extLst>
              <a:ext uri="{FF2B5EF4-FFF2-40B4-BE49-F238E27FC236}">
                <a16:creationId xmlns:a16="http://schemas.microsoft.com/office/drawing/2014/main" id="{841635CE-C83B-6507-8A68-CD73B2C2C92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60068" y="1922262"/>
            <a:ext cx="2149010" cy="452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IBM Plex Mono" panose="020B0509050203000203" pitchFamily="49" charset="-93"/>
              </a:rPr>
              <a:t>Ứng dụng thực tế</a:t>
            </a:r>
            <a:endParaRPr sz="1600" b="1" dirty="0">
              <a:latin typeface="IBM Plex Mono" panose="020B0509050203000203" pitchFamily="49" charset="-93"/>
            </a:endParaRPr>
          </a:p>
        </p:txBody>
      </p:sp>
      <p:sp>
        <p:nvSpPr>
          <p:cNvPr id="495" name="Google Shape;495;p49">
            <a:extLst>
              <a:ext uri="{FF2B5EF4-FFF2-40B4-BE49-F238E27FC236}">
                <a16:creationId xmlns:a16="http://schemas.microsoft.com/office/drawing/2014/main" id="{DE009357-7120-E6C1-EA9D-A4996FEE35C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60022" y="3455994"/>
            <a:ext cx="2612291" cy="496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IBM Plex Mono" panose="020B0509050203000203" pitchFamily="49" charset="-93"/>
              </a:rPr>
              <a:t>Tính linh hoạt cao</a:t>
            </a:r>
            <a:endParaRPr sz="1600" b="1" dirty="0">
              <a:latin typeface="IBM Plex Mono" panose="020B0509050203000203" pitchFamily="49" charset="-93"/>
            </a:endParaRPr>
          </a:p>
        </p:txBody>
      </p:sp>
      <p:sp>
        <p:nvSpPr>
          <p:cNvPr id="496" name="Google Shape;496;p49">
            <a:extLst>
              <a:ext uri="{FF2B5EF4-FFF2-40B4-BE49-F238E27FC236}">
                <a16:creationId xmlns:a16="http://schemas.microsoft.com/office/drawing/2014/main" id="{99C08B54-1BBF-AD8E-5996-6F3FBF8E2CD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160067" y="3455994"/>
            <a:ext cx="2360655" cy="496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IBM Plex Mono" panose="020B0509050203000203" pitchFamily="49" charset="-93"/>
              </a:rPr>
              <a:t>Hiệu quả nền tảng</a:t>
            </a:r>
            <a:endParaRPr sz="1600" b="1" dirty="0">
              <a:latin typeface="IBM Plex Mono" panose="020B0509050203000203" pitchFamily="49" charset="-93"/>
            </a:endParaRPr>
          </a:p>
        </p:txBody>
      </p:sp>
      <p:sp>
        <p:nvSpPr>
          <p:cNvPr id="500" name="Google Shape;500;p49">
            <a:extLst>
              <a:ext uri="{FF2B5EF4-FFF2-40B4-BE49-F238E27FC236}">
                <a16:creationId xmlns:a16="http://schemas.microsoft.com/office/drawing/2014/main" id="{EBF9801D-B86C-BAE4-2576-E83997B78348}"/>
              </a:ext>
            </a:extLst>
          </p:cNvPr>
          <p:cNvSpPr/>
          <p:nvPr/>
        </p:nvSpPr>
        <p:spPr>
          <a:xfrm>
            <a:off x="1989177" y="3013717"/>
            <a:ext cx="348755" cy="349133"/>
          </a:xfrm>
          <a:custGeom>
            <a:avLst/>
            <a:gdLst/>
            <a:ahLst/>
            <a:cxnLst/>
            <a:rect l="l" t="t" r="r" b="b"/>
            <a:pathLst>
              <a:path w="915" h="916" extrusionOk="0">
                <a:moveTo>
                  <a:pt x="226" y="809"/>
                </a:moveTo>
                <a:lnTo>
                  <a:pt x="156" y="809"/>
                </a:lnTo>
                <a:cubicBezTo>
                  <a:pt x="144" y="776"/>
                  <a:pt x="112" y="753"/>
                  <a:pt x="74" y="756"/>
                </a:cubicBezTo>
                <a:cubicBezTo>
                  <a:pt x="35" y="758"/>
                  <a:pt x="3" y="790"/>
                  <a:pt x="0" y="830"/>
                </a:cubicBezTo>
                <a:cubicBezTo>
                  <a:pt x="-3" y="877"/>
                  <a:pt x="34" y="916"/>
                  <a:pt x="80" y="916"/>
                </a:cubicBezTo>
                <a:cubicBezTo>
                  <a:pt x="115" y="916"/>
                  <a:pt x="145" y="894"/>
                  <a:pt x="156" y="863"/>
                </a:cubicBezTo>
                <a:lnTo>
                  <a:pt x="243" y="863"/>
                </a:lnTo>
                <a:cubicBezTo>
                  <a:pt x="253" y="863"/>
                  <a:pt x="262" y="857"/>
                  <a:pt x="267" y="848"/>
                </a:cubicBezTo>
                <a:lnTo>
                  <a:pt x="313" y="756"/>
                </a:lnTo>
                <a:lnTo>
                  <a:pt x="265" y="732"/>
                </a:lnTo>
                <a:lnTo>
                  <a:pt x="226" y="809"/>
                </a:lnTo>
                <a:moveTo>
                  <a:pt x="80" y="161"/>
                </a:moveTo>
                <a:cubicBezTo>
                  <a:pt x="115" y="161"/>
                  <a:pt x="145" y="139"/>
                  <a:pt x="156" y="107"/>
                </a:cubicBezTo>
                <a:lnTo>
                  <a:pt x="226" y="107"/>
                </a:lnTo>
                <a:lnTo>
                  <a:pt x="251" y="158"/>
                </a:lnTo>
                <a:lnTo>
                  <a:pt x="298" y="131"/>
                </a:lnTo>
                <a:lnTo>
                  <a:pt x="267" y="69"/>
                </a:lnTo>
                <a:cubicBezTo>
                  <a:pt x="262" y="60"/>
                  <a:pt x="253" y="54"/>
                  <a:pt x="243" y="54"/>
                </a:cubicBezTo>
                <a:lnTo>
                  <a:pt x="156" y="54"/>
                </a:lnTo>
                <a:cubicBezTo>
                  <a:pt x="145" y="23"/>
                  <a:pt x="115" y="0"/>
                  <a:pt x="80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125"/>
                  <a:pt x="36" y="161"/>
                  <a:pt x="80" y="161"/>
                </a:cubicBezTo>
                <a:moveTo>
                  <a:pt x="688" y="107"/>
                </a:moveTo>
                <a:lnTo>
                  <a:pt x="759" y="107"/>
                </a:lnTo>
                <a:cubicBezTo>
                  <a:pt x="770" y="139"/>
                  <a:pt x="800" y="161"/>
                  <a:pt x="835" y="161"/>
                </a:cubicBezTo>
                <a:cubicBezTo>
                  <a:pt x="879" y="161"/>
                  <a:pt x="915" y="125"/>
                  <a:pt x="915" y="81"/>
                </a:cubicBezTo>
                <a:cubicBezTo>
                  <a:pt x="915" y="36"/>
                  <a:pt x="879" y="0"/>
                  <a:pt x="835" y="0"/>
                </a:cubicBezTo>
                <a:cubicBezTo>
                  <a:pt x="800" y="0"/>
                  <a:pt x="770" y="23"/>
                  <a:pt x="759" y="54"/>
                </a:cubicBezTo>
                <a:lnTo>
                  <a:pt x="672" y="54"/>
                </a:lnTo>
                <a:cubicBezTo>
                  <a:pt x="662" y="54"/>
                  <a:pt x="652" y="60"/>
                  <a:pt x="648" y="69"/>
                </a:cubicBezTo>
                <a:lnTo>
                  <a:pt x="617" y="131"/>
                </a:lnTo>
                <a:lnTo>
                  <a:pt x="663" y="158"/>
                </a:lnTo>
                <a:lnTo>
                  <a:pt x="688" y="107"/>
                </a:lnTo>
                <a:moveTo>
                  <a:pt x="835" y="755"/>
                </a:moveTo>
                <a:cubicBezTo>
                  <a:pt x="800" y="755"/>
                  <a:pt x="770" y="778"/>
                  <a:pt x="759" y="809"/>
                </a:cubicBezTo>
                <a:lnTo>
                  <a:pt x="688" y="809"/>
                </a:lnTo>
                <a:lnTo>
                  <a:pt x="650" y="732"/>
                </a:lnTo>
                <a:lnTo>
                  <a:pt x="602" y="756"/>
                </a:lnTo>
                <a:lnTo>
                  <a:pt x="648" y="848"/>
                </a:lnTo>
                <a:cubicBezTo>
                  <a:pt x="653" y="857"/>
                  <a:pt x="662" y="863"/>
                  <a:pt x="672" y="863"/>
                </a:cubicBezTo>
                <a:lnTo>
                  <a:pt x="759" y="863"/>
                </a:lnTo>
                <a:cubicBezTo>
                  <a:pt x="771" y="895"/>
                  <a:pt x="803" y="919"/>
                  <a:pt x="841" y="916"/>
                </a:cubicBezTo>
                <a:cubicBezTo>
                  <a:pt x="880" y="913"/>
                  <a:pt x="912" y="881"/>
                  <a:pt x="915" y="842"/>
                </a:cubicBezTo>
                <a:cubicBezTo>
                  <a:pt x="918" y="795"/>
                  <a:pt x="881" y="755"/>
                  <a:pt x="835" y="755"/>
                </a:cubicBezTo>
                <a:moveTo>
                  <a:pt x="755" y="295"/>
                </a:moveTo>
                <a:lnTo>
                  <a:pt x="485" y="429"/>
                </a:lnTo>
                <a:lnTo>
                  <a:pt x="485" y="755"/>
                </a:lnTo>
                <a:lnTo>
                  <a:pt x="755" y="621"/>
                </a:lnTo>
                <a:lnTo>
                  <a:pt x="755" y="295"/>
                </a:lnTo>
                <a:moveTo>
                  <a:pt x="470" y="111"/>
                </a:moveTo>
                <a:cubicBezTo>
                  <a:pt x="462" y="106"/>
                  <a:pt x="453" y="106"/>
                  <a:pt x="445" y="111"/>
                </a:cubicBezTo>
                <a:lnTo>
                  <a:pt x="192" y="251"/>
                </a:lnTo>
                <a:lnTo>
                  <a:pt x="457" y="383"/>
                </a:lnTo>
                <a:lnTo>
                  <a:pt x="722" y="251"/>
                </a:lnTo>
                <a:lnTo>
                  <a:pt x="470" y="111"/>
                </a:lnTo>
                <a:moveTo>
                  <a:pt x="161" y="604"/>
                </a:moveTo>
                <a:cubicBezTo>
                  <a:pt x="161" y="614"/>
                  <a:pt x="166" y="623"/>
                  <a:pt x="176" y="628"/>
                </a:cubicBezTo>
                <a:lnTo>
                  <a:pt x="431" y="755"/>
                </a:lnTo>
                <a:lnTo>
                  <a:pt x="431" y="429"/>
                </a:lnTo>
                <a:lnTo>
                  <a:pt x="161" y="295"/>
                </a:lnTo>
                <a:lnTo>
                  <a:pt x="161" y="6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6143;p90">
            <a:extLst>
              <a:ext uri="{FF2B5EF4-FFF2-40B4-BE49-F238E27FC236}">
                <a16:creationId xmlns:a16="http://schemas.microsoft.com/office/drawing/2014/main" id="{29A75F86-53B9-5370-59AD-F9C879F9E264}"/>
              </a:ext>
            </a:extLst>
          </p:cNvPr>
          <p:cNvGrpSpPr/>
          <p:nvPr/>
        </p:nvGrpSpPr>
        <p:grpSpPr>
          <a:xfrm>
            <a:off x="5546094" y="3027726"/>
            <a:ext cx="319347" cy="349133"/>
            <a:chOff x="1687350" y="3618725"/>
            <a:chExt cx="270175" cy="295375"/>
          </a:xfrm>
          <a:solidFill>
            <a:schemeClr val="accent3"/>
          </a:solidFill>
        </p:grpSpPr>
        <p:sp>
          <p:nvSpPr>
            <p:cNvPr id="3" name="Google Shape;6144;p90">
              <a:extLst>
                <a:ext uri="{FF2B5EF4-FFF2-40B4-BE49-F238E27FC236}">
                  <a16:creationId xmlns:a16="http://schemas.microsoft.com/office/drawing/2014/main" id="{8D4EF09A-1555-5A70-9F69-A9A3265C5CD0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145;p90">
              <a:extLst>
                <a:ext uri="{FF2B5EF4-FFF2-40B4-BE49-F238E27FC236}">
                  <a16:creationId xmlns:a16="http://schemas.microsoft.com/office/drawing/2014/main" id="{429FD938-DD9F-DAD1-863C-79B811FB1B4C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46;p90">
              <a:extLst>
                <a:ext uri="{FF2B5EF4-FFF2-40B4-BE49-F238E27FC236}">
                  <a16:creationId xmlns:a16="http://schemas.microsoft.com/office/drawing/2014/main" id="{CC49D721-EB6B-F8DA-123B-FAA158EFC661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902;p90">
            <a:extLst>
              <a:ext uri="{FF2B5EF4-FFF2-40B4-BE49-F238E27FC236}">
                <a16:creationId xmlns:a16="http://schemas.microsoft.com/office/drawing/2014/main" id="{BC9C72BB-BEE4-41D1-8C71-CFF2696DCEF9}"/>
              </a:ext>
            </a:extLst>
          </p:cNvPr>
          <p:cNvGrpSpPr/>
          <p:nvPr/>
        </p:nvGrpSpPr>
        <p:grpSpPr>
          <a:xfrm>
            <a:off x="1951387" y="1493048"/>
            <a:ext cx="368157" cy="367290"/>
            <a:chOff x="-62154300" y="3743950"/>
            <a:chExt cx="318200" cy="317450"/>
          </a:xfrm>
          <a:solidFill>
            <a:schemeClr val="accent3"/>
          </a:solidFill>
        </p:grpSpPr>
        <p:sp>
          <p:nvSpPr>
            <p:cNvPr id="13" name="Google Shape;5903;p90">
              <a:extLst>
                <a:ext uri="{FF2B5EF4-FFF2-40B4-BE49-F238E27FC236}">
                  <a16:creationId xmlns:a16="http://schemas.microsoft.com/office/drawing/2014/main" id="{148CE430-FF60-D135-8ED8-F564A5E1EC81}"/>
                </a:ext>
              </a:extLst>
            </p:cNvPr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04;p90">
              <a:extLst>
                <a:ext uri="{FF2B5EF4-FFF2-40B4-BE49-F238E27FC236}">
                  <a16:creationId xmlns:a16="http://schemas.microsoft.com/office/drawing/2014/main" id="{92035058-565F-0A82-5EA6-9B5BAD6A895E}"/>
                </a:ext>
              </a:extLst>
            </p:cNvPr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6064;p90">
            <a:extLst>
              <a:ext uri="{FF2B5EF4-FFF2-40B4-BE49-F238E27FC236}">
                <a16:creationId xmlns:a16="http://schemas.microsoft.com/office/drawing/2014/main" id="{A36435ED-6569-138D-80CC-AAB189E3E5D8}"/>
              </a:ext>
            </a:extLst>
          </p:cNvPr>
          <p:cNvGrpSpPr/>
          <p:nvPr/>
        </p:nvGrpSpPr>
        <p:grpSpPr>
          <a:xfrm>
            <a:off x="5708358" y="1493048"/>
            <a:ext cx="349163" cy="349133"/>
            <a:chOff x="4628325" y="3599825"/>
            <a:chExt cx="295400" cy="295375"/>
          </a:xfrm>
          <a:solidFill>
            <a:schemeClr val="accent3"/>
          </a:solidFill>
        </p:grpSpPr>
        <p:sp>
          <p:nvSpPr>
            <p:cNvPr id="18" name="Google Shape;6065;p90">
              <a:extLst>
                <a:ext uri="{FF2B5EF4-FFF2-40B4-BE49-F238E27FC236}">
                  <a16:creationId xmlns:a16="http://schemas.microsoft.com/office/drawing/2014/main" id="{1FA05846-A04B-7DF1-17B9-FE4540266EB9}"/>
                </a:ext>
              </a:extLst>
            </p:cNvPr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66;p90">
              <a:extLst>
                <a:ext uri="{FF2B5EF4-FFF2-40B4-BE49-F238E27FC236}">
                  <a16:creationId xmlns:a16="http://schemas.microsoft.com/office/drawing/2014/main" id="{ED126C88-3E3D-6AA9-DDDD-4D781AA92603}"/>
                </a:ext>
              </a:extLst>
            </p:cNvPr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7;p90">
              <a:extLst>
                <a:ext uri="{FF2B5EF4-FFF2-40B4-BE49-F238E27FC236}">
                  <a16:creationId xmlns:a16="http://schemas.microsoft.com/office/drawing/2014/main" id="{1DFA2969-AE62-4F41-42B8-A62B9EEB5E18}"/>
                </a:ext>
              </a:extLst>
            </p:cNvPr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68;p90">
              <a:extLst>
                <a:ext uri="{FF2B5EF4-FFF2-40B4-BE49-F238E27FC236}">
                  <a16:creationId xmlns:a16="http://schemas.microsoft.com/office/drawing/2014/main" id="{F80BF971-4953-99A2-3160-7424127E3BAE}"/>
                </a:ext>
              </a:extLst>
            </p:cNvPr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69;p90">
              <a:extLst>
                <a:ext uri="{FF2B5EF4-FFF2-40B4-BE49-F238E27FC236}">
                  <a16:creationId xmlns:a16="http://schemas.microsoft.com/office/drawing/2014/main" id="{31EC4366-4D78-F9BE-BB2F-6F0712016B93}"/>
                </a:ext>
              </a:extLst>
            </p:cNvPr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70;p90">
              <a:extLst>
                <a:ext uri="{FF2B5EF4-FFF2-40B4-BE49-F238E27FC236}">
                  <a16:creationId xmlns:a16="http://schemas.microsoft.com/office/drawing/2014/main" id="{5A01C303-BD3E-6CFE-3571-AF3A3F6CA5AD}"/>
                </a:ext>
              </a:extLst>
            </p:cNvPr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71;p90">
              <a:extLst>
                <a:ext uri="{FF2B5EF4-FFF2-40B4-BE49-F238E27FC236}">
                  <a16:creationId xmlns:a16="http://schemas.microsoft.com/office/drawing/2014/main" id="{1385A0A9-60C4-823F-46C3-7CCA247EF0DA}"/>
                </a:ext>
              </a:extLst>
            </p:cNvPr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72;p90">
              <a:extLst>
                <a:ext uri="{FF2B5EF4-FFF2-40B4-BE49-F238E27FC236}">
                  <a16:creationId xmlns:a16="http://schemas.microsoft.com/office/drawing/2014/main" id="{CC9E92EA-54D5-579F-39FC-CB6674BA17A3}"/>
                </a:ext>
              </a:extLst>
            </p:cNvPr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73;p90">
              <a:extLst>
                <a:ext uri="{FF2B5EF4-FFF2-40B4-BE49-F238E27FC236}">
                  <a16:creationId xmlns:a16="http://schemas.microsoft.com/office/drawing/2014/main" id="{3BF0535C-A435-4CEE-547D-5DD323BC6A8C}"/>
                </a:ext>
              </a:extLst>
            </p:cNvPr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74;p90">
              <a:extLst>
                <a:ext uri="{FF2B5EF4-FFF2-40B4-BE49-F238E27FC236}">
                  <a16:creationId xmlns:a16="http://schemas.microsoft.com/office/drawing/2014/main" id="{1AF7511E-61B5-4AF0-712E-8C1659E2FEE8}"/>
                </a:ext>
              </a:extLst>
            </p:cNvPr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75;p90">
              <a:extLst>
                <a:ext uri="{FF2B5EF4-FFF2-40B4-BE49-F238E27FC236}">
                  <a16:creationId xmlns:a16="http://schemas.microsoft.com/office/drawing/2014/main" id="{5AE8F370-A550-2BC5-6A2D-4FDFCACA9531}"/>
                </a:ext>
              </a:extLst>
            </p:cNvPr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76;p90">
              <a:extLst>
                <a:ext uri="{FF2B5EF4-FFF2-40B4-BE49-F238E27FC236}">
                  <a16:creationId xmlns:a16="http://schemas.microsoft.com/office/drawing/2014/main" id="{0BEE58E3-8769-8763-7D6C-11BA8EB676F5}"/>
                </a:ext>
              </a:extLst>
            </p:cNvPr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A70491-8203-B1E7-F0EF-7B9A226E9057}"/>
              </a:ext>
            </a:extLst>
          </p:cNvPr>
          <p:cNvGrpSpPr/>
          <p:nvPr/>
        </p:nvGrpSpPr>
        <p:grpSpPr>
          <a:xfrm>
            <a:off x="6102489" y="4765830"/>
            <a:ext cx="2853413" cy="268263"/>
            <a:chOff x="5941452" y="4752774"/>
            <a:chExt cx="2853413" cy="268263"/>
          </a:xfrm>
        </p:grpSpPr>
        <p:pic>
          <p:nvPicPr>
            <p:cNvPr id="39" name="Google Shape;392;p40">
              <a:extLst>
                <a:ext uri="{FF2B5EF4-FFF2-40B4-BE49-F238E27FC236}">
                  <a16:creationId xmlns:a16="http://schemas.microsoft.com/office/drawing/2014/main" id="{F55617AE-1CF2-4409-2E85-22E884841A9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941452" y="4826168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Footer Placeholder 4">
              <a:extLst>
                <a:ext uri="{FF2B5EF4-FFF2-40B4-BE49-F238E27FC236}">
                  <a16:creationId xmlns:a16="http://schemas.microsoft.com/office/drawing/2014/main" id="{F505BE34-26EC-9C7C-6E70-87F5118CA512}"/>
                </a:ext>
              </a:extLst>
            </p:cNvPr>
            <p:cNvSpPr txBox="1">
              <a:spLocks/>
            </p:cNvSpPr>
            <p:nvPr/>
          </p:nvSpPr>
          <p:spPr>
            <a:xfrm>
              <a:off x="6192596" y="4752774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0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59"/>
          <p:cNvGrpSpPr/>
          <p:nvPr/>
        </p:nvGrpSpPr>
        <p:grpSpPr>
          <a:xfrm>
            <a:off x="663878" y="1589374"/>
            <a:ext cx="4061975" cy="2342545"/>
            <a:chOff x="713225" y="1201900"/>
            <a:chExt cx="4263300" cy="2497500"/>
          </a:xfrm>
        </p:grpSpPr>
        <p:sp>
          <p:nvSpPr>
            <p:cNvPr id="635" name="Google Shape;635;p59"/>
            <p:cNvSpPr/>
            <p:nvPr/>
          </p:nvSpPr>
          <p:spPr>
            <a:xfrm>
              <a:off x="713225" y="1201900"/>
              <a:ext cx="4263300" cy="2497500"/>
            </a:xfrm>
            <a:prstGeom prst="roundRect">
              <a:avLst>
                <a:gd name="adj" fmla="val 338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4796900" y="2318550"/>
              <a:ext cx="106500" cy="506400"/>
            </a:xfrm>
            <a:prstGeom prst="trapezoid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639" name="Google Shape;6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78" y="1765706"/>
            <a:ext cx="3738222" cy="20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9"/>
          <p:cNvSpPr txBox="1">
            <a:spLocks noGrp="1"/>
          </p:cNvSpPr>
          <p:nvPr>
            <p:ph type="title"/>
          </p:nvPr>
        </p:nvSpPr>
        <p:spPr>
          <a:xfrm>
            <a:off x="4899559" y="1626438"/>
            <a:ext cx="3624085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MÃ NGUỒN MỞ(CMS)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A31214-F741-27B3-A982-75673BD6F326}"/>
              </a:ext>
            </a:extLst>
          </p:cNvPr>
          <p:cNvGrpSpPr/>
          <p:nvPr/>
        </p:nvGrpSpPr>
        <p:grpSpPr>
          <a:xfrm>
            <a:off x="1773586" y="2378940"/>
            <a:ext cx="1935738" cy="774312"/>
            <a:chOff x="4385294" y="455651"/>
            <a:chExt cx="2031679" cy="8255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B02631-0FA4-DCFF-5F15-A0A654F3244F}"/>
                </a:ext>
              </a:extLst>
            </p:cNvPr>
            <p:cNvSpPr/>
            <p:nvPr/>
          </p:nvSpPr>
          <p:spPr>
            <a:xfrm>
              <a:off x="4385294" y="455651"/>
              <a:ext cx="1960880" cy="82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BD42AC-C507-CD78-D668-3109E26676E0}"/>
                </a:ext>
              </a:extLst>
            </p:cNvPr>
            <p:cNvSpPr txBox="1"/>
            <p:nvPr/>
          </p:nvSpPr>
          <p:spPr>
            <a:xfrm>
              <a:off x="4420981" y="594139"/>
              <a:ext cx="1995992" cy="492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IBM Plex Mono" panose="020B0509050203000203" pitchFamily="49" charset="-93"/>
                </a:rPr>
                <a:t>WORDPRESS</a:t>
              </a:r>
            </a:p>
          </p:txBody>
        </p:sp>
      </p:grpSp>
      <p:sp>
        <p:nvSpPr>
          <p:cNvPr id="638" name="Google Shape;638;p59"/>
          <p:cNvSpPr txBox="1">
            <a:spLocks noGrp="1"/>
          </p:cNvSpPr>
          <p:nvPr>
            <p:ph type="subTitle" idx="1"/>
          </p:nvPr>
        </p:nvSpPr>
        <p:spPr>
          <a:xfrm>
            <a:off x="4975563" y="2341095"/>
            <a:ext cx="3378181" cy="1415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de" sz="1600" dirty="0">
                <a:latin typeface="Archivo" panose="020B0604020202020204" charset="-93"/>
                <a:cs typeface="Archivo" panose="020B0604020202020204" charset="-93"/>
              </a:rPr>
              <a:t>Phát triển vào năm 2003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xây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dựng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trang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web. WordPress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cung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cấp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giao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diện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Plugin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Theme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đa</a:t>
            </a:r>
            <a:r>
              <a:rPr lang="en-US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dạng</a:t>
            </a:r>
            <a:r>
              <a:rPr lang="vi-VN" sz="1600" dirty="0">
                <a:solidFill>
                  <a:schemeClr val="tx1"/>
                </a:solidFill>
                <a:latin typeface="Archivo" panose="020B0604020202020204" charset="-93"/>
                <a:ea typeface="Tahoma" panose="020B0604030504040204" pitchFamily="34" charset="0"/>
                <a:cs typeface="Archivo" panose="020B0604020202020204" charset="-93"/>
              </a:rPr>
              <a:t>.</a:t>
            </a:r>
            <a:endParaRPr lang="en-US" sz="1600" dirty="0">
              <a:solidFill>
                <a:schemeClr val="tx1"/>
              </a:solidFill>
              <a:latin typeface="Archivo" panose="020B0604020202020204" charset="-93"/>
              <a:ea typeface="Tahoma" panose="020B0604030504040204" pitchFamily="34" charset="0"/>
              <a:cs typeface="Archivo" panose="020B0604020202020204" charset="-93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40" name="Google Shape;640;p59"/>
          <p:cNvSpPr/>
          <p:nvPr/>
        </p:nvSpPr>
        <p:spPr>
          <a:xfrm>
            <a:off x="154741" y="3535769"/>
            <a:ext cx="4620459" cy="599975"/>
          </a:xfrm>
          <a:custGeom>
            <a:avLst/>
            <a:gdLst/>
            <a:ahLst/>
            <a:cxnLst/>
            <a:rect l="l" t="t" r="r" b="b"/>
            <a:pathLst>
              <a:path w="202876" h="23999" extrusionOk="0">
                <a:moveTo>
                  <a:pt x="0" y="0"/>
                </a:moveTo>
                <a:lnTo>
                  <a:pt x="18647" y="18648"/>
                </a:lnTo>
                <a:lnTo>
                  <a:pt x="57964" y="18648"/>
                </a:lnTo>
                <a:lnTo>
                  <a:pt x="67233" y="23999"/>
                </a:lnTo>
                <a:lnTo>
                  <a:pt x="97731" y="23999"/>
                </a:lnTo>
                <a:lnTo>
                  <a:pt x="107773" y="18201"/>
                </a:lnTo>
                <a:lnTo>
                  <a:pt x="202876" y="18201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BA5BC0-1275-5C75-114E-29B0FC64327C}"/>
              </a:ext>
            </a:extLst>
          </p:cNvPr>
          <p:cNvGrpSpPr/>
          <p:nvPr/>
        </p:nvGrpSpPr>
        <p:grpSpPr>
          <a:xfrm>
            <a:off x="5413641" y="4790469"/>
            <a:ext cx="2853413" cy="268263"/>
            <a:chOff x="5941452" y="4752774"/>
            <a:chExt cx="2853413" cy="268263"/>
          </a:xfrm>
        </p:grpSpPr>
        <p:pic>
          <p:nvPicPr>
            <p:cNvPr id="44" name="Google Shape;392;p40">
              <a:extLst>
                <a:ext uri="{FF2B5EF4-FFF2-40B4-BE49-F238E27FC236}">
                  <a16:creationId xmlns:a16="http://schemas.microsoft.com/office/drawing/2014/main" id="{996F2FC3-B7D0-D373-A5F7-4207337C49E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5941452" y="4826168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Footer Placeholder 4">
              <a:extLst>
                <a:ext uri="{FF2B5EF4-FFF2-40B4-BE49-F238E27FC236}">
                  <a16:creationId xmlns:a16="http://schemas.microsoft.com/office/drawing/2014/main" id="{639903FF-E829-5DE3-3F6A-ECF6E2DF67CE}"/>
                </a:ext>
              </a:extLst>
            </p:cNvPr>
            <p:cNvSpPr txBox="1">
              <a:spLocks/>
            </p:cNvSpPr>
            <p:nvPr/>
          </p:nvSpPr>
          <p:spPr>
            <a:xfrm>
              <a:off x="6192596" y="4752774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7"/>
          <p:cNvSpPr/>
          <p:nvPr/>
        </p:nvSpPr>
        <p:spPr>
          <a:xfrm>
            <a:off x="6374241" y="1428609"/>
            <a:ext cx="819900" cy="819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3" name="Google Shape;593;p57"/>
          <p:cNvSpPr txBox="1">
            <a:spLocks noGrp="1"/>
          </p:cNvSpPr>
          <p:nvPr>
            <p:ph type="title"/>
          </p:nvPr>
        </p:nvSpPr>
        <p:spPr>
          <a:xfrm>
            <a:off x="619988" y="358137"/>
            <a:ext cx="4693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Các công nghệ sử dụng</a:t>
            </a:r>
            <a:endParaRPr dirty="0"/>
          </a:p>
        </p:txBody>
      </p:sp>
      <p:sp>
        <p:nvSpPr>
          <p:cNvPr id="594" name="Google Shape;594;p57"/>
          <p:cNvSpPr txBox="1"/>
          <p:nvPr/>
        </p:nvSpPr>
        <p:spPr>
          <a:xfrm>
            <a:off x="6285013" y="2642097"/>
            <a:ext cx="1261410" cy="33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1"/>
                </a:solidFill>
                <a:latin typeface="Archivo" panose="020B0604020202020204" charset="-93"/>
                <a:ea typeface="IBM Plex Mono"/>
                <a:cs typeface="Archivo" panose="020B0604020202020204" charset="-93"/>
                <a:sym typeface="IBM Plex Mono"/>
              </a:rPr>
              <a:t>Plugin hỗ trợ</a:t>
            </a:r>
            <a:endParaRPr b="1" dirty="0">
              <a:solidFill>
                <a:schemeClr val="dk1"/>
              </a:solidFill>
              <a:latin typeface="Archivo" panose="020B0604020202020204" charset="-93"/>
              <a:ea typeface="IBM Plex Mono"/>
              <a:cs typeface="Archivo" panose="020B0604020202020204" charset="-93"/>
              <a:sym typeface="IBM Plex Mono"/>
            </a:endParaRPr>
          </a:p>
        </p:txBody>
      </p:sp>
      <p:sp>
        <p:nvSpPr>
          <p:cNvPr id="596" name="Google Shape;596;p57"/>
          <p:cNvSpPr/>
          <p:nvPr/>
        </p:nvSpPr>
        <p:spPr>
          <a:xfrm>
            <a:off x="6456891" y="1511259"/>
            <a:ext cx="654600" cy="654600"/>
          </a:xfrm>
          <a:prstGeom prst="pie">
            <a:avLst>
              <a:gd name="adj1" fmla="val 16210780"/>
              <a:gd name="adj2" fmla="val 2159521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7" name="Google Shape;597;p57"/>
          <p:cNvSpPr txBox="1">
            <a:spLocks noGrp="1"/>
          </p:cNvSpPr>
          <p:nvPr>
            <p:ph type="title" idx="4294967295"/>
          </p:nvPr>
        </p:nvSpPr>
        <p:spPr>
          <a:xfrm>
            <a:off x="7386348" y="1630447"/>
            <a:ext cx="1261410" cy="411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solidFill>
                  <a:schemeClr val="accent3"/>
                </a:solidFill>
              </a:rPr>
              <a:t>Các plugin khác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598" name="Google Shape;598;p57"/>
          <p:cNvCxnSpPr>
            <a:cxnSpLocks/>
            <a:stCxn id="592" idx="6"/>
            <a:endCxn id="597" idx="1"/>
          </p:cNvCxnSpPr>
          <p:nvPr/>
        </p:nvCxnSpPr>
        <p:spPr>
          <a:xfrm flipV="1">
            <a:off x="7194141" y="1836247"/>
            <a:ext cx="192207" cy="2312"/>
          </a:xfrm>
          <a:prstGeom prst="bentConnector3">
            <a:avLst>
              <a:gd name="adj1" fmla="val 242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57"/>
          <p:cNvCxnSpPr>
            <a:cxnSpLocks/>
          </p:cNvCxnSpPr>
          <p:nvPr/>
        </p:nvCxnSpPr>
        <p:spPr>
          <a:xfrm rot="5400000">
            <a:off x="7511744" y="2202703"/>
            <a:ext cx="767962" cy="446653"/>
          </a:xfrm>
          <a:prstGeom prst="bentConnector3">
            <a:avLst>
              <a:gd name="adj1" fmla="val 9921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0" name="Google Shape;600;p57"/>
          <p:cNvSpPr/>
          <p:nvPr/>
        </p:nvSpPr>
        <p:spPr>
          <a:xfrm>
            <a:off x="3646484" y="1426297"/>
            <a:ext cx="819900" cy="819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1" name="Google Shape;601;p57"/>
          <p:cNvSpPr txBox="1"/>
          <p:nvPr/>
        </p:nvSpPr>
        <p:spPr>
          <a:xfrm>
            <a:off x="3547809" y="2749574"/>
            <a:ext cx="1171022" cy="47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1"/>
                </a:solidFill>
                <a:latin typeface="Archivo" panose="020B0604020202020204" charset="-93"/>
                <a:ea typeface="IBM Plex Mono"/>
                <a:cs typeface="Archivo" panose="020B0604020202020204" charset="-93"/>
                <a:sym typeface="IBM Plex Mono"/>
              </a:rPr>
              <a:t>Theme bán hàng</a:t>
            </a:r>
            <a:endParaRPr b="1" dirty="0">
              <a:solidFill>
                <a:schemeClr val="dk1"/>
              </a:solidFill>
              <a:latin typeface="Archivo" panose="020B0604020202020204" charset="-93"/>
              <a:ea typeface="IBM Plex Mono"/>
              <a:cs typeface="Archivo" panose="020B0604020202020204" charset="-93"/>
              <a:sym typeface="IBM Plex Mono"/>
            </a:endParaRPr>
          </a:p>
        </p:txBody>
      </p:sp>
      <p:sp>
        <p:nvSpPr>
          <p:cNvPr id="603" name="Google Shape;603;p57"/>
          <p:cNvSpPr/>
          <p:nvPr/>
        </p:nvSpPr>
        <p:spPr>
          <a:xfrm>
            <a:off x="3729134" y="1508947"/>
            <a:ext cx="654600" cy="654600"/>
          </a:xfrm>
          <a:prstGeom prst="pie">
            <a:avLst>
              <a:gd name="adj1" fmla="val 16210780"/>
              <a:gd name="adj2" fmla="val 538151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4" name="Google Shape;604;p57"/>
          <p:cNvSpPr txBox="1">
            <a:spLocks noGrp="1"/>
          </p:cNvSpPr>
          <p:nvPr>
            <p:ph type="title" idx="4294967295"/>
          </p:nvPr>
        </p:nvSpPr>
        <p:spPr>
          <a:xfrm>
            <a:off x="4604708" y="1547796"/>
            <a:ext cx="1114425" cy="411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solidFill>
                  <a:schemeClr val="accent3"/>
                </a:solidFill>
              </a:rPr>
              <a:t>Theme Flatsome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05" name="Google Shape;605;p57"/>
          <p:cNvCxnSpPr>
            <a:cxnSpLocks/>
            <a:stCxn id="600" idx="6"/>
            <a:endCxn id="604" idx="1"/>
          </p:cNvCxnSpPr>
          <p:nvPr/>
        </p:nvCxnSpPr>
        <p:spPr>
          <a:xfrm flipV="1">
            <a:off x="4466384" y="1753596"/>
            <a:ext cx="138324" cy="82651"/>
          </a:xfrm>
          <a:prstGeom prst="bentConnector3">
            <a:avLst>
              <a:gd name="adj1" fmla="val 42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57"/>
          <p:cNvCxnSpPr>
            <a:cxnSpLocks/>
          </p:cNvCxnSpPr>
          <p:nvPr/>
        </p:nvCxnSpPr>
        <p:spPr>
          <a:xfrm rot="5400000">
            <a:off x="4567370" y="2163025"/>
            <a:ext cx="836784" cy="429527"/>
          </a:xfrm>
          <a:prstGeom prst="bentConnector3">
            <a:avLst>
              <a:gd name="adj1" fmla="val 995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607;p57"/>
          <p:cNvSpPr/>
          <p:nvPr/>
        </p:nvSpPr>
        <p:spPr>
          <a:xfrm>
            <a:off x="548795" y="1426297"/>
            <a:ext cx="819900" cy="819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" name="Google Shape;608;p57"/>
          <p:cNvSpPr txBox="1"/>
          <p:nvPr/>
        </p:nvSpPr>
        <p:spPr>
          <a:xfrm>
            <a:off x="493805" y="2741806"/>
            <a:ext cx="1210683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1"/>
                </a:solidFill>
                <a:latin typeface="Archivo" panose="020B0604020202020204" charset="-93"/>
                <a:ea typeface="IBM Plex Mono"/>
                <a:cs typeface="Archivo" panose="020B0604020202020204" charset="-93"/>
                <a:sym typeface="IBM Plex Mono"/>
              </a:rPr>
              <a:t>Plugin dành bán hàng</a:t>
            </a:r>
            <a:endParaRPr b="1" dirty="0">
              <a:solidFill>
                <a:schemeClr val="dk1"/>
              </a:solidFill>
              <a:latin typeface="Archivo" panose="020B0604020202020204" charset="-93"/>
              <a:ea typeface="IBM Plex Mono"/>
              <a:cs typeface="Archivo" panose="020B0604020202020204" charset="-93"/>
              <a:sym typeface="IBM Plex Mono"/>
            </a:endParaRPr>
          </a:p>
        </p:txBody>
      </p:sp>
      <p:sp>
        <p:nvSpPr>
          <p:cNvPr id="5" name="Google Shape;610;p57"/>
          <p:cNvSpPr/>
          <p:nvPr/>
        </p:nvSpPr>
        <p:spPr>
          <a:xfrm>
            <a:off x="631445" y="1508947"/>
            <a:ext cx="654600" cy="654600"/>
          </a:xfrm>
          <a:prstGeom prst="pie">
            <a:avLst>
              <a:gd name="adj1" fmla="val 16210780"/>
              <a:gd name="adj2" fmla="val 1082249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" name="Google Shape;611;p57"/>
          <p:cNvSpPr txBox="1">
            <a:spLocks/>
          </p:cNvSpPr>
          <p:nvPr/>
        </p:nvSpPr>
        <p:spPr>
          <a:xfrm>
            <a:off x="1553538" y="1630447"/>
            <a:ext cx="1386839" cy="411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de" sz="1400" dirty="0">
                <a:solidFill>
                  <a:schemeClr val="accent3"/>
                </a:solidFill>
              </a:rPr>
              <a:t>Woocommerce</a:t>
            </a:r>
          </a:p>
        </p:txBody>
      </p:sp>
      <p:cxnSp>
        <p:nvCxnSpPr>
          <p:cNvPr id="7" name="Google Shape;612;p57"/>
          <p:cNvCxnSpPr>
            <a:cxnSpLocks/>
            <a:stCxn id="2" idx="6"/>
            <a:endCxn id="6" idx="1"/>
          </p:cNvCxnSpPr>
          <p:nvPr/>
        </p:nvCxnSpPr>
        <p:spPr>
          <a:xfrm>
            <a:off x="1368695" y="1836247"/>
            <a:ext cx="184843" cy="12700"/>
          </a:xfrm>
          <a:prstGeom prst="bentConnector3">
            <a:avLst>
              <a:gd name="adj1" fmla="val -49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13;p57"/>
          <p:cNvCxnSpPr>
            <a:cxnSpLocks/>
            <a:stCxn id="6" idx="2"/>
          </p:cNvCxnSpPr>
          <p:nvPr/>
        </p:nvCxnSpPr>
        <p:spPr>
          <a:xfrm rot="5400000">
            <a:off x="1618570" y="2181619"/>
            <a:ext cx="767961" cy="488817"/>
          </a:xfrm>
          <a:prstGeom prst="bentConnector3">
            <a:avLst>
              <a:gd name="adj1" fmla="val 10000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1E85DB5B-1203-3F76-34EF-785831521549}"/>
              </a:ext>
            </a:extLst>
          </p:cNvPr>
          <p:cNvSpPr txBox="1"/>
          <p:nvPr/>
        </p:nvSpPr>
        <p:spPr>
          <a:xfrm>
            <a:off x="459026" y="3277083"/>
            <a:ext cx="1867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Được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dùng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phổ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biến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trong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việc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xây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dựng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các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cửa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hàng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online.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C1E44BEB-D3CA-22E7-AD23-753AAABD18B7}"/>
              </a:ext>
            </a:extLst>
          </p:cNvPr>
          <p:cNvSpPr txBox="1"/>
          <p:nvPr/>
        </p:nvSpPr>
        <p:spPr>
          <a:xfrm>
            <a:off x="3457053" y="3277083"/>
            <a:ext cx="2262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Luôn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là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lựa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chọn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hàng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đầu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trong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xây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dựng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website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bán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hàng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trực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tuyến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.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44509651-9AFC-4CBF-4DB9-FABC459CBA7D}"/>
              </a:ext>
            </a:extLst>
          </p:cNvPr>
          <p:cNvSpPr txBox="1"/>
          <p:nvPr/>
        </p:nvSpPr>
        <p:spPr>
          <a:xfrm>
            <a:off x="6285013" y="3277083"/>
            <a:ext cx="2135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Hỗ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trợ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các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tính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năng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cần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thiết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cho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1 website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được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hoạt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động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mượt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dirty="0" err="1">
                <a:latin typeface="Archivo" panose="020B0604020202020204" charset="-93"/>
                <a:cs typeface="Archivo" panose="020B0604020202020204" charset="-93"/>
              </a:rPr>
              <a:t>mà</a:t>
            </a:r>
            <a:r>
              <a:rPr lang="en-US" dirty="0">
                <a:latin typeface="Archivo" panose="020B0604020202020204" charset="-93"/>
                <a:cs typeface="Archivo" panose="020B0604020202020204" charset="-93"/>
              </a:rPr>
              <a:t>.</a:t>
            </a: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1E39E6AF-D079-9200-7E0C-69E2C6DD0D9F}"/>
              </a:ext>
            </a:extLst>
          </p:cNvPr>
          <p:cNvGrpSpPr/>
          <p:nvPr/>
        </p:nvGrpSpPr>
        <p:grpSpPr>
          <a:xfrm>
            <a:off x="5361488" y="4787902"/>
            <a:ext cx="2853413" cy="268263"/>
            <a:chOff x="5941452" y="4752774"/>
            <a:chExt cx="2853413" cy="268263"/>
          </a:xfrm>
        </p:grpSpPr>
        <p:pic>
          <p:nvPicPr>
            <p:cNvPr id="590" name="Google Shape;392;p40">
              <a:extLst>
                <a:ext uri="{FF2B5EF4-FFF2-40B4-BE49-F238E27FC236}">
                  <a16:creationId xmlns:a16="http://schemas.microsoft.com/office/drawing/2014/main" id="{6BA59F8C-1EC3-A064-ADF2-7BC7D2214E7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941452" y="4826168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1" name="Footer Placeholder 4">
              <a:extLst>
                <a:ext uri="{FF2B5EF4-FFF2-40B4-BE49-F238E27FC236}">
                  <a16:creationId xmlns:a16="http://schemas.microsoft.com/office/drawing/2014/main" id="{A90010FD-0C4D-E5BC-DD82-C12E1DC6BBE9}"/>
                </a:ext>
              </a:extLst>
            </p:cNvPr>
            <p:cNvSpPr txBox="1">
              <a:spLocks/>
            </p:cNvSpPr>
            <p:nvPr/>
          </p:nvSpPr>
          <p:spPr>
            <a:xfrm>
              <a:off x="6192596" y="4752774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2693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/>
              <a:t>Quy trình thiết kế website</a:t>
            </a:r>
            <a:endParaRPr sz="2400" dirty="0"/>
          </a:p>
        </p:txBody>
      </p:sp>
      <p:sp>
        <p:nvSpPr>
          <p:cNvPr id="730" name="Google Shape;730;p62"/>
          <p:cNvSpPr txBox="1"/>
          <p:nvPr/>
        </p:nvSpPr>
        <p:spPr>
          <a:xfrm>
            <a:off x="720000" y="3529275"/>
            <a:ext cx="1599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Xác định yêu cầu cần phải có của 1 website bán hàng</a:t>
            </a:r>
            <a:endParaRPr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1" name="Google Shape;731;p62"/>
          <p:cNvSpPr txBox="1"/>
          <p:nvPr/>
        </p:nvSpPr>
        <p:spPr>
          <a:xfrm>
            <a:off x="4814656" y="3564776"/>
            <a:ext cx="1556063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Thiết kế giao diện và cơ sở dữ liệu cho website</a:t>
            </a:r>
            <a:endParaRPr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2712606" y="1532000"/>
            <a:ext cx="1599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Nghiên cứu ngôn ngữ, công nghệ dùng để thực hiện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3" name="Google Shape;733;p62"/>
          <p:cNvSpPr txBox="1"/>
          <p:nvPr/>
        </p:nvSpPr>
        <p:spPr>
          <a:xfrm>
            <a:off x="1007850" y="2736638"/>
            <a:ext cx="1024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Bước 1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4" name="Google Shape;734;p62"/>
          <p:cNvSpPr txBox="1"/>
          <p:nvPr/>
        </p:nvSpPr>
        <p:spPr>
          <a:xfrm>
            <a:off x="5081188" y="2736650"/>
            <a:ext cx="1025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Bước 3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5" name="Google Shape;735;p62"/>
          <p:cNvSpPr txBox="1"/>
          <p:nvPr/>
        </p:nvSpPr>
        <p:spPr>
          <a:xfrm>
            <a:off x="3044519" y="2736638"/>
            <a:ext cx="1024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Bước 2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6" name="Google Shape;736;p62"/>
          <p:cNvSpPr txBox="1"/>
          <p:nvPr/>
        </p:nvSpPr>
        <p:spPr>
          <a:xfrm>
            <a:off x="6830908" y="1471123"/>
            <a:ext cx="1408852" cy="87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Cài đặt và tiến hành xây dựng website</a:t>
            </a:r>
          </a:p>
        </p:txBody>
      </p:sp>
      <p:sp>
        <p:nvSpPr>
          <p:cNvPr id="737" name="Google Shape;737;p62"/>
          <p:cNvSpPr txBox="1"/>
          <p:nvPr/>
        </p:nvSpPr>
        <p:spPr>
          <a:xfrm>
            <a:off x="7118758" y="2736638"/>
            <a:ext cx="1024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Bước 4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738" name="Google Shape;738;p62"/>
          <p:cNvCxnSpPr>
            <a:cxnSpLocks/>
            <a:stCxn id="733" idx="3"/>
            <a:endCxn id="735" idx="1"/>
          </p:cNvCxnSpPr>
          <p:nvPr/>
        </p:nvCxnSpPr>
        <p:spPr>
          <a:xfrm>
            <a:off x="2032050" y="2942438"/>
            <a:ext cx="10125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62"/>
          <p:cNvCxnSpPr>
            <a:cxnSpLocks/>
            <a:stCxn id="735" idx="3"/>
            <a:endCxn id="734" idx="1"/>
          </p:cNvCxnSpPr>
          <p:nvPr/>
        </p:nvCxnSpPr>
        <p:spPr>
          <a:xfrm>
            <a:off x="4068719" y="2942438"/>
            <a:ext cx="10125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62"/>
          <p:cNvCxnSpPr>
            <a:cxnSpLocks/>
            <a:stCxn id="734" idx="3"/>
            <a:endCxn id="737" idx="1"/>
          </p:cNvCxnSpPr>
          <p:nvPr/>
        </p:nvCxnSpPr>
        <p:spPr>
          <a:xfrm>
            <a:off x="6106288" y="2942450"/>
            <a:ext cx="10125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62"/>
          <p:cNvCxnSpPr>
            <a:cxnSpLocks/>
            <a:endCxn id="730" idx="0"/>
          </p:cNvCxnSpPr>
          <p:nvPr/>
        </p:nvCxnSpPr>
        <p:spPr>
          <a:xfrm rot="16200000" flipH="1">
            <a:off x="1329150" y="3338475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2" name="Google Shape;742;p62"/>
          <p:cNvCxnSpPr>
            <a:cxnSpLocks/>
          </p:cNvCxnSpPr>
          <p:nvPr/>
        </p:nvCxnSpPr>
        <p:spPr>
          <a:xfrm rot="-5400000">
            <a:off x="3322356" y="2545838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B4103-0B16-BFE5-ED21-5E7429C22048}"/>
              </a:ext>
            </a:extLst>
          </p:cNvPr>
          <p:cNvGrpSpPr/>
          <p:nvPr/>
        </p:nvGrpSpPr>
        <p:grpSpPr>
          <a:xfrm>
            <a:off x="5081188" y="4770014"/>
            <a:ext cx="2853413" cy="268263"/>
            <a:chOff x="5608999" y="4732319"/>
            <a:chExt cx="2853413" cy="268263"/>
          </a:xfrm>
        </p:grpSpPr>
        <p:pic>
          <p:nvPicPr>
            <p:cNvPr id="7" name="Google Shape;392;p40">
              <a:extLst>
                <a:ext uri="{FF2B5EF4-FFF2-40B4-BE49-F238E27FC236}">
                  <a16:creationId xmlns:a16="http://schemas.microsoft.com/office/drawing/2014/main" id="{F0B6BA26-6D9C-E6B8-FCAE-A48BF47C67B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608999" y="4805713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Footer Placeholder 4">
              <a:extLst>
                <a:ext uri="{FF2B5EF4-FFF2-40B4-BE49-F238E27FC236}">
                  <a16:creationId xmlns:a16="http://schemas.microsoft.com/office/drawing/2014/main" id="{96032362-B13F-B1AB-C2CA-8E311E60C396}"/>
                </a:ext>
              </a:extLst>
            </p:cNvPr>
            <p:cNvSpPr txBox="1">
              <a:spLocks/>
            </p:cNvSpPr>
            <p:nvPr/>
          </p:nvSpPr>
          <p:spPr>
            <a:xfrm>
              <a:off x="5860143" y="4732319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  <p:cxnSp>
        <p:nvCxnSpPr>
          <p:cNvPr id="22" name="Google Shape;741;p62">
            <a:extLst>
              <a:ext uri="{FF2B5EF4-FFF2-40B4-BE49-F238E27FC236}">
                <a16:creationId xmlns:a16="http://schemas.microsoft.com/office/drawing/2014/main" id="{E9517EE8-C602-E2BD-5015-B5B90E36300D}"/>
              </a:ext>
            </a:extLst>
          </p:cNvPr>
          <p:cNvCxnSpPr>
            <a:cxnSpLocks/>
          </p:cNvCxnSpPr>
          <p:nvPr/>
        </p:nvCxnSpPr>
        <p:spPr>
          <a:xfrm rot="-5400000" flipH="1">
            <a:off x="5402488" y="3338475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742;p62">
            <a:extLst>
              <a:ext uri="{FF2B5EF4-FFF2-40B4-BE49-F238E27FC236}">
                <a16:creationId xmlns:a16="http://schemas.microsoft.com/office/drawing/2014/main" id="{7DC36C2F-493C-1EFC-537A-C410E35DE778}"/>
              </a:ext>
            </a:extLst>
          </p:cNvPr>
          <p:cNvCxnSpPr>
            <a:cxnSpLocks/>
          </p:cNvCxnSpPr>
          <p:nvPr/>
        </p:nvCxnSpPr>
        <p:spPr>
          <a:xfrm rot="-5400000">
            <a:off x="7345134" y="2545838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0"/>
          <p:cNvSpPr txBox="1">
            <a:spLocks noGrp="1"/>
          </p:cNvSpPr>
          <p:nvPr>
            <p:ph type="title"/>
          </p:nvPr>
        </p:nvSpPr>
        <p:spPr>
          <a:xfrm>
            <a:off x="523573" y="621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Yêu cầu của hệ thống</a:t>
            </a:r>
            <a:endParaRPr dirty="0"/>
          </a:p>
        </p:txBody>
      </p:sp>
      <p:graphicFrame>
        <p:nvGraphicFramePr>
          <p:cNvPr id="862" name="Google Shape;862;p70"/>
          <p:cNvGraphicFramePr/>
          <p:nvPr>
            <p:extLst>
              <p:ext uri="{D42A27DB-BD31-4B8C-83A1-F6EECF244321}">
                <p14:modId xmlns:p14="http://schemas.microsoft.com/office/powerpoint/2010/main" val="3873142983"/>
              </p:ext>
            </p:extLst>
          </p:nvPr>
        </p:nvGraphicFramePr>
        <p:xfrm>
          <a:off x="720000" y="1787664"/>
          <a:ext cx="7704000" cy="2267250"/>
        </p:xfrm>
        <a:graphic>
          <a:graphicData uri="http://schemas.openxmlformats.org/drawingml/2006/table">
            <a:tbl>
              <a:tblPr>
                <a:noFill/>
                <a:tableStyleId>{CEFDC33C-B95C-41FE-90AE-ECE3F40C36DA}</a:tableStyleId>
              </a:tblPr>
              <a:tblGrid>
                <a:gridCol w="384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Yêu cầu chức năng</a:t>
                      </a:r>
                      <a:endParaRPr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chemeClr val="dk1"/>
                          </a:solidFill>
                          <a:latin typeface="IBM Plex Mono" panose="020B0509050203000203" pitchFamily="49" charset="-93"/>
                          <a:ea typeface="Archivo"/>
                          <a:cs typeface="Archivo"/>
                          <a:sym typeface="Archivo"/>
                        </a:rPr>
                        <a:t>Yêu</a:t>
                      </a:r>
                      <a:r>
                        <a:rPr lang="en-US" b="1" dirty="0">
                          <a:solidFill>
                            <a:schemeClr val="dk1"/>
                          </a:solidFill>
                          <a:latin typeface="IBM Plex Mono" panose="020B0509050203000203" pitchFamily="49" charset="-93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dk1"/>
                          </a:solidFill>
                          <a:latin typeface="IBM Plex Mono" panose="020B0509050203000203" pitchFamily="49" charset="-93"/>
                          <a:ea typeface="Archivo"/>
                          <a:cs typeface="Archivo"/>
                          <a:sym typeface="Archivo"/>
                        </a:rPr>
                        <a:t>câu</a:t>
                      </a:r>
                      <a:r>
                        <a:rPr lang="en-US" b="1" dirty="0">
                          <a:solidFill>
                            <a:schemeClr val="dk1"/>
                          </a:solidFill>
                          <a:latin typeface="IBM Plex Mono" panose="020B0509050203000203" pitchFamily="49" charset="-93"/>
                          <a:ea typeface="Archivo"/>
                          <a:cs typeface="Archivo"/>
                          <a:sym typeface="Archivo"/>
                        </a:rPr>
                        <a:t> phi </a:t>
                      </a:r>
                      <a:r>
                        <a:rPr lang="en-US" b="1" dirty="0" err="1">
                          <a:solidFill>
                            <a:schemeClr val="dk1"/>
                          </a:solidFill>
                          <a:latin typeface="IBM Plex Mono" panose="020B0509050203000203" pitchFamily="49" charset="-93"/>
                          <a:ea typeface="Archivo"/>
                          <a:cs typeface="Archivo"/>
                          <a:sym typeface="Archivo"/>
                        </a:rPr>
                        <a:t>chức</a:t>
                      </a:r>
                      <a:r>
                        <a:rPr lang="en-US" b="1" dirty="0">
                          <a:solidFill>
                            <a:schemeClr val="dk1"/>
                          </a:solidFill>
                          <a:latin typeface="IBM Plex Mono" panose="020B0509050203000203" pitchFamily="49" charset="-93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dk1"/>
                          </a:solidFill>
                          <a:latin typeface="IBM Plex Mono" panose="020B0509050203000203" pitchFamily="49" charset="-93"/>
                          <a:ea typeface="Archivo"/>
                          <a:cs typeface="Archivo"/>
                          <a:sym typeface="Archivo"/>
                        </a:rPr>
                        <a:t>năng</a:t>
                      </a:r>
                      <a:endParaRPr b="1" dirty="0">
                        <a:solidFill>
                          <a:schemeClr val="dk1"/>
                        </a:solidFill>
                        <a:latin typeface="IBM Plex Mono" panose="020B0509050203000203" pitchFamily="49" charset="-93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Quản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lí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sản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phẩm</a:t>
                      </a:r>
                      <a:endParaRPr b="0" dirty="0">
                        <a:solidFill>
                          <a:schemeClr val="dk1"/>
                        </a:solidFill>
                        <a:latin typeface="Archivo" panose="020B0604020202020204" charset="-93"/>
                        <a:ea typeface="IBM Plex Mono"/>
                        <a:cs typeface="Archivo" panose="020B0604020202020204" charset="-93"/>
                        <a:sym typeface="IBM Plex Mon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Độ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bảo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mật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Thanh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toán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và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quản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lí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đơn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hàng</a:t>
                      </a:r>
                      <a:endParaRPr b="0" dirty="0">
                        <a:solidFill>
                          <a:schemeClr val="dk1"/>
                        </a:solidFill>
                        <a:latin typeface="Archivo" panose="020B0604020202020204" charset="-93"/>
                        <a:ea typeface="IBM Plex Mono"/>
                        <a:cs typeface="Archivo" panose="020B0604020202020204" charset="-93"/>
                        <a:sym typeface="IBM Plex Mon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Hiệu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năng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Quản lí tài khoản người dùng</a:t>
                      </a: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Khả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năng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mở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rộng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Quản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trị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hệ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dk1"/>
                          </a:solidFill>
                          <a:latin typeface="Archivo" panose="020B0604020202020204" charset="-93"/>
                          <a:ea typeface="IBM Plex Mono"/>
                          <a:cs typeface="Archivo" panose="020B0604020202020204" charset="-93"/>
                          <a:sym typeface="IBM Plex Mono"/>
                        </a:rPr>
                        <a:t>thống</a:t>
                      </a:r>
                      <a:endParaRPr b="0" dirty="0">
                        <a:solidFill>
                          <a:schemeClr val="dk1"/>
                        </a:solidFill>
                        <a:latin typeface="Archivo" panose="020B0604020202020204" charset="-93"/>
                        <a:ea typeface="IBM Plex Mono"/>
                        <a:cs typeface="Archivo" panose="020B0604020202020204" charset="-93"/>
                        <a:sym typeface="IBM Plex Mon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Khả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năng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tương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thích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182875" marR="18287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A98E302-FA81-0A2D-45EF-EFFF0D0F99BE}"/>
              </a:ext>
            </a:extLst>
          </p:cNvPr>
          <p:cNvGrpSpPr/>
          <p:nvPr/>
        </p:nvGrpSpPr>
        <p:grpSpPr>
          <a:xfrm>
            <a:off x="6141892" y="4776981"/>
            <a:ext cx="2853413" cy="268263"/>
            <a:chOff x="5608999" y="4732319"/>
            <a:chExt cx="2853413" cy="268263"/>
          </a:xfrm>
        </p:grpSpPr>
        <p:pic>
          <p:nvPicPr>
            <p:cNvPr id="3" name="Google Shape;392;p40">
              <a:extLst>
                <a:ext uri="{FF2B5EF4-FFF2-40B4-BE49-F238E27FC236}">
                  <a16:creationId xmlns:a16="http://schemas.microsoft.com/office/drawing/2014/main" id="{F66A2C13-5F36-8629-6D5B-009C65461E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608999" y="4805713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Footer Placeholder 4">
              <a:extLst>
                <a:ext uri="{FF2B5EF4-FFF2-40B4-BE49-F238E27FC236}">
                  <a16:creationId xmlns:a16="http://schemas.microsoft.com/office/drawing/2014/main" id="{F6B86709-8225-DC78-9E0D-DCE547C37BDB}"/>
                </a:ext>
              </a:extLst>
            </p:cNvPr>
            <p:cNvSpPr txBox="1">
              <a:spLocks/>
            </p:cNvSpPr>
            <p:nvPr/>
          </p:nvSpPr>
          <p:spPr>
            <a:xfrm>
              <a:off x="5860143" y="4732319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285876" y="191120"/>
            <a:ext cx="3376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Sơ đồ Website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A31CC4-F4E6-01DE-9E4B-C77BD43345BE}"/>
              </a:ext>
            </a:extLst>
          </p:cNvPr>
          <p:cNvGrpSpPr/>
          <p:nvPr/>
        </p:nvGrpSpPr>
        <p:grpSpPr>
          <a:xfrm>
            <a:off x="6141892" y="4776981"/>
            <a:ext cx="2853413" cy="268263"/>
            <a:chOff x="5608999" y="4732319"/>
            <a:chExt cx="2853413" cy="268263"/>
          </a:xfrm>
        </p:grpSpPr>
        <p:pic>
          <p:nvPicPr>
            <p:cNvPr id="15" name="Google Shape;392;p40">
              <a:extLst>
                <a:ext uri="{FF2B5EF4-FFF2-40B4-BE49-F238E27FC236}">
                  <a16:creationId xmlns:a16="http://schemas.microsoft.com/office/drawing/2014/main" id="{9FCACEAF-D55F-4AA0-23AE-9D714FDA8B3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608999" y="4805713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BB1C639A-3F19-2E29-9672-B548AD82C987}"/>
                </a:ext>
              </a:extLst>
            </p:cNvPr>
            <p:cNvSpPr txBox="1">
              <a:spLocks/>
            </p:cNvSpPr>
            <p:nvPr/>
          </p:nvSpPr>
          <p:spPr>
            <a:xfrm>
              <a:off x="5860143" y="4732319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2EBB33F-66DA-54C1-1519-07FB3112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357" y="1010041"/>
            <a:ext cx="3485324" cy="3790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9D9EE0-9114-45DA-03D9-4F0AF6EA8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28" y="1010041"/>
            <a:ext cx="4353318" cy="14448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6B6EB1-8BE8-AC47-B8A6-76B2D4683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28" y="2905322"/>
            <a:ext cx="4353318" cy="18126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74A34D-B1F0-A061-A75E-6977B8C3987E}"/>
              </a:ext>
            </a:extLst>
          </p:cNvPr>
          <p:cNvSpPr txBox="1"/>
          <p:nvPr/>
        </p:nvSpPr>
        <p:spPr>
          <a:xfrm>
            <a:off x="6082139" y="763820"/>
            <a:ext cx="2129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Sơ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đồ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hoạt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động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của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người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dùng</a:t>
            </a:r>
            <a:endParaRPr lang="en-US" sz="1000" dirty="0">
              <a:latin typeface="Archivo" panose="020B0604020202020204" charset="-93"/>
              <a:cs typeface="Archivo" panose="020B0604020202020204" charset="-93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2152B-954F-9C7C-205B-423DAC18640D}"/>
              </a:ext>
            </a:extLst>
          </p:cNvPr>
          <p:cNvSpPr txBox="1"/>
          <p:nvPr/>
        </p:nvSpPr>
        <p:spPr>
          <a:xfrm>
            <a:off x="1400411" y="763820"/>
            <a:ext cx="2129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Sơ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đồ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hoạt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động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của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người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quản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trị</a:t>
            </a:r>
            <a:endParaRPr lang="en-US" sz="1000" dirty="0">
              <a:latin typeface="Archivo" panose="020B0604020202020204" charset="-93"/>
              <a:cs typeface="Archivo" panose="020B0604020202020204" charset="-9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4F3D69-0179-AA83-BF7E-0925A043266D}"/>
              </a:ext>
            </a:extLst>
          </p:cNvPr>
          <p:cNvSpPr txBox="1"/>
          <p:nvPr/>
        </p:nvSpPr>
        <p:spPr>
          <a:xfrm>
            <a:off x="1974132" y="2659101"/>
            <a:ext cx="135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Mô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hình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triển</a:t>
            </a:r>
            <a:r>
              <a:rPr lang="en-US" sz="10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000" dirty="0" err="1">
                <a:latin typeface="Archivo" panose="020B0604020202020204" charset="-93"/>
                <a:cs typeface="Archivo" panose="020B0604020202020204" charset="-93"/>
              </a:rPr>
              <a:t>khai</a:t>
            </a:r>
            <a:endParaRPr lang="en-US" sz="1000" dirty="0">
              <a:latin typeface="Archivo" panose="020B0604020202020204" charset="-93"/>
              <a:cs typeface="Archivo" panose="020B0604020202020204" charset="-9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638304" y="323792"/>
            <a:ext cx="5662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Giao diện được phác thảo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4E4CC-E27D-8E51-3A8D-4CB404C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7" y="1140743"/>
            <a:ext cx="3226366" cy="26723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EB20DC5-BB74-CE9B-7AA4-1389F959C87B}"/>
              </a:ext>
            </a:extLst>
          </p:cNvPr>
          <p:cNvGrpSpPr/>
          <p:nvPr/>
        </p:nvGrpSpPr>
        <p:grpSpPr>
          <a:xfrm>
            <a:off x="6141892" y="4776981"/>
            <a:ext cx="2853413" cy="268263"/>
            <a:chOff x="5608999" y="4732319"/>
            <a:chExt cx="2853413" cy="268263"/>
          </a:xfrm>
        </p:grpSpPr>
        <p:pic>
          <p:nvPicPr>
            <p:cNvPr id="8" name="Google Shape;392;p40">
              <a:extLst>
                <a:ext uri="{FF2B5EF4-FFF2-40B4-BE49-F238E27FC236}">
                  <a16:creationId xmlns:a16="http://schemas.microsoft.com/office/drawing/2014/main" id="{849C0B52-06AE-3B4C-A86D-A02096DBD43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5608999" y="4805713"/>
              <a:ext cx="317849" cy="12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id="{27B23F9A-14C5-A9E2-6883-F4F6BB84C5FC}"/>
                </a:ext>
              </a:extLst>
            </p:cNvPr>
            <p:cNvSpPr txBox="1">
              <a:spLocks/>
            </p:cNvSpPr>
            <p:nvPr/>
          </p:nvSpPr>
          <p:spPr>
            <a:xfrm>
              <a:off x="5860143" y="4732319"/>
              <a:ext cx="2602269" cy="26826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IBM Plex Mono" panose="020B0509050203000203" pitchFamily="49" charset="-93"/>
                </a:rPr>
                <a:t>BÁO CÁO ĐỒ ÁN THỰC TẬP CHUYÊN NGÀNH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5C5584C-9597-388A-AB96-A9AEF379B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174" y="1682893"/>
            <a:ext cx="3022148" cy="2780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7957D1-6E14-D037-E2ED-61A28252E9AE}"/>
              </a:ext>
            </a:extLst>
          </p:cNvPr>
          <p:cNvSpPr txBox="1"/>
          <p:nvPr/>
        </p:nvSpPr>
        <p:spPr>
          <a:xfrm>
            <a:off x="1702590" y="3864257"/>
            <a:ext cx="1564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chivo" panose="020B0604020202020204" charset="-93"/>
                <a:cs typeface="Archivo" panose="020B0604020202020204" charset="-93"/>
              </a:rPr>
              <a:t>Giao </a:t>
            </a:r>
            <a:r>
              <a:rPr lang="en-US" sz="1200" dirty="0" err="1">
                <a:latin typeface="Archivo" panose="020B0604020202020204" charset="-93"/>
                <a:cs typeface="Archivo" panose="020B0604020202020204" charset="-93"/>
              </a:rPr>
              <a:t>diện</a:t>
            </a:r>
            <a:r>
              <a:rPr lang="en-US" sz="12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200" dirty="0" err="1">
                <a:latin typeface="Archivo" panose="020B0604020202020204" charset="-93"/>
                <a:cs typeface="Archivo" panose="020B0604020202020204" charset="-93"/>
              </a:rPr>
              <a:t>trang</a:t>
            </a:r>
            <a:r>
              <a:rPr lang="en-US" sz="12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200" dirty="0" err="1">
                <a:latin typeface="Archivo" panose="020B0604020202020204" charset="-93"/>
                <a:cs typeface="Archivo" panose="020B0604020202020204" charset="-93"/>
              </a:rPr>
              <a:t>chủ</a:t>
            </a:r>
            <a:endParaRPr lang="en-US" sz="1200" dirty="0">
              <a:latin typeface="Archivo" panose="020B0604020202020204" charset="-93"/>
              <a:cs typeface="Archivo" panose="020B0604020202020204" charset="-9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B33DC-AD06-1F65-79CB-33056204D8E1}"/>
              </a:ext>
            </a:extLst>
          </p:cNvPr>
          <p:cNvSpPr txBox="1"/>
          <p:nvPr/>
        </p:nvSpPr>
        <p:spPr>
          <a:xfrm>
            <a:off x="5987627" y="1387717"/>
            <a:ext cx="205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chivo" panose="020B0604020202020204" charset="-93"/>
                <a:cs typeface="Archivo" panose="020B0604020202020204" charset="-93"/>
              </a:rPr>
              <a:t>Giao </a:t>
            </a:r>
            <a:r>
              <a:rPr lang="en-US" sz="1200" dirty="0" err="1">
                <a:latin typeface="Archivo" panose="020B0604020202020204" charset="-93"/>
                <a:cs typeface="Archivo" panose="020B0604020202020204" charset="-93"/>
              </a:rPr>
              <a:t>diện</a:t>
            </a:r>
            <a:r>
              <a:rPr lang="en-US" sz="12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200" dirty="0" err="1">
                <a:latin typeface="Archivo" panose="020B0604020202020204" charset="-93"/>
                <a:cs typeface="Archivo" panose="020B0604020202020204" charset="-93"/>
              </a:rPr>
              <a:t>trang</a:t>
            </a:r>
            <a:r>
              <a:rPr lang="en-US" sz="12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200" dirty="0" err="1">
                <a:latin typeface="Archivo" panose="020B0604020202020204" charset="-93"/>
                <a:cs typeface="Archivo" panose="020B0604020202020204" charset="-93"/>
              </a:rPr>
              <a:t>thanh</a:t>
            </a:r>
            <a:r>
              <a:rPr lang="en-US" sz="1200" dirty="0">
                <a:latin typeface="Archivo" panose="020B0604020202020204" charset="-93"/>
                <a:cs typeface="Archivo" panose="020B0604020202020204" charset="-93"/>
              </a:rPr>
              <a:t> </a:t>
            </a:r>
            <a:r>
              <a:rPr lang="en-US" sz="1200" dirty="0" err="1">
                <a:latin typeface="Archivo" panose="020B0604020202020204" charset="-93"/>
                <a:cs typeface="Archivo" panose="020B0604020202020204" charset="-93"/>
              </a:rPr>
              <a:t>toán</a:t>
            </a:r>
            <a:endParaRPr lang="en-US" sz="1200" dirty="0">
              <a:latin typeface="Archivo" panose="020B0604020202020204" charset="-93"/>
              <a:cs typeface="Archivo" panose="020B0604020202020204" charset="-9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451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(Body)</vt:lpstr>
      <vt:lpstr>IBM Plex Mono</vt:lpstr>
      <vt:lpstr>Arial</vt:lpstr>
      <vt:lpstr>Archivo</vt:lpstr>
      <vt:lpstr>Bachelor in Robotics Engineering by Slidesgo</vt:lpstr>
      <vt:lpstr>XÂY DỰNG WEBSITE BÁN HÀNG VỚI WORDPRESS</vt:lpstr>
      <vt:lpstr>NỘI DUNG </vt:lpstr>
      <vt:lpstr>Lí do chọn đề tài</vt:lpstr>
      <vt:lpstr>MÃ NGUỒN MỞ(CMS)</vt:lpstr>
      <vt:lpstr>Các công nghệ sử dụng</vt:lpstr>
      <vt:lpstr>Quy trình thiết kế website</vt:lpstr>
      <vt:lpstr>Yêu cầu của hệ thống</vt:lpstr>
      <vt:lpstr>Sơ đồ Website</vt:lpstr>
      <vt:lpstr>Giao diện được phác thảo</vt:lpstr>
      <vt:lpstr>Bộ dữ liệu thử nghiệm</vt:lpstr>
      <vt:lpstr>Cơ sở dữ liệu </vt:lpstr>
      <vt:lpstr>Cảm ơn Thầy/Cô đã lắng nghe &amp; góp ý!!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Thành Hiếu</dc:creator>
  <cp:lastModifiedBy>Thanh Hieu Trang</cp:lastModifiedBy>
  <cp:revision>2</cp:revision>
  <dcterms:modified xsi:type="dcterms:W3CDTF">2025-01-09T21:42:20Z</dcterms:modified>
</cp:coreProperties>
</file>