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0" r:id="rId3"/>
    <p:sldId id="265" r:id="rId4"/>
    <p:sldId id="288" r:id="rId5"/>
    <p:sldId id="313" r:id="rId6"/>
    <p:sldId id="262" r:id="rId7"/>
    <p:sldId id="312" r:id="rId8"/>
    <p:sldId id="314" r:id="rId9"/>
    <p:sldId id="315" r:id="rId10"/>
    <p:sldId id="318" r:id="rId11"/>
    <p:sldId id="317" r:id="rId12"/>
    <p:sldId id="319" r:id="rId13"/>
    <p:sldId id="320" r:id="rId14"/>
    <p:sldId id="321" r:id="rId15"/>
    <p:sldId id="322" r:id="rId16"/>
    <p:sldId id="324" r:id="rId17"/>
    <p:sldId id="325" r:id="rId18"/>
    <p:sldId id="323" r:id="rId19"/>
    <p:sldId id="328" r:id="rId20"/>
    <p:sldId id="329" r:id="rId21"/>
    <p:sldId id="330" r:id="rId22"/>
    <p:sldId id="331" r:id="rId23"/>
    <p:sldId id="332" r:id="rId24"/>
    <p:sldId id="334" r:id="rId25"/>
    <p:sldId id="333" r:id="rId26"/>
    <p:sldId id="335" r:id="rId27"/>
    <p:sldId id="336" r:id="rId28"/>
    <p:sldId id="337" r:id="rId29"/>
    <p:sldId id="338" r:id="rId30"/>
    <p:sldId id="278" r:id="rId31"/>
  </p:sldIdLst>
  <p:sldSz cx="9144000" cy="5143500" type="screen16x9"/>
  <p:notesSz cx="6858000" cy="9144000"/>
  <p:embeddedFontLst>
    <p:embeddedFont>
      <p:font typeface="Anek Kannada" panose="020B0604020202020204" charset="0"/>
      <p:regular r:id="rId34"/>
      <p:bold r:id="rId35"/>
    </p:embeddedFont>
    <p:embeddedFont>
      <p:font typeface="Anek Kannada ExtraBold" panose="020B0604020202020204" charset="0"/>
      <p:bold r:id="rId36"/>
    </p:embeddedFont>
    <p:embeddedFont>
      <p:font typeface="Anek Kannada Medium" panose="020B0604020202020204" charset="0"/>
      <p:regular r:id="rId37"/>
      <p:bold r:id="rId38"/>
    </p:embeddedFont>
    <p:embeddedFont>
      <p:font typeface="Bebas Neue" panose="020B0606020202050201" pitchFamily="34" charset="0"/>
      <p:regular r:id="rId39"/>
    </p:embeddedFont>
    <p:embeddedFont>
      <p:font typeface="Darker Grotesque Black" panose="020B0604020202020204" charset="0"/>
      <p:bold r:id="rId40"/>
    </p:embeddedFont>
    <p:embeddedFont>
      <p:font typeface="Nunito Light" pitchFamily="2" charset="-93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4799C9-5D31-4280-97EC-18941C7163C7}">
  <a:tblStyle styleId="{B04799C9-5D31-4280-97EC-18941C7163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E06723-C1FD-4232-9EE5-CCB6A716FA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7" autoAdjust="0"/>
  </p:normalViewPr>
  <p:slideViewPr>
    <p:cSldViewPr snapToGrid="0">
      <p:cViewPr>
        <p:scale>
          <a:sx n="100" d="100"/>
          <a:sy n="100" d="100"/>
        </p:scale>
        <p:origin x="931" y="5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1212E1-0698-9F9F-8B23-B46FC04AB0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5C8E2-60D8-3122-3C79-51CAA409E9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3E95-C2CC-4D53-B1D9-905DFA5F436A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8B8F6-CDB7-9D73-411F-E27D6A524E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E9A94-4337-57C2-0BEB-233A313586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7ED40-1316-40C0-BCC6-22E30C9D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1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25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60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b2297c4d5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b2297c4d5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6656e0d39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6656e0d399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5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1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38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185050"/>
            <a:ext cx="63501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81100" y="-506550"/>
            <a:ext cx="3590698" cy="5740468"/>
            <a:chOff x="-981100" y="-506550"/>
            <a:chExt cx="3590698" cy="5740468"/>
          </a:xfrm>
        </p:grpSpPr>
        <p:sp>
          <p:nvSpPr>
            <p:cNvPr id="12" name="Google Shape;12;p2"/>
            <p:cNvSpPr/>
            <p:nvPr/>
          </p:nvSpPr>
          <p:spPr>
            <a:xfrm>
              <a:off x="332304" y="3481363"/>
              <a:ext cx="1440194" cy="1662138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4546" y="-506550"/>
              <a:ext cx="2130779" cy="1229617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 flipH="1">
              <a:off x="672932" y="250230"/>
              <a:ext cx="430800" cy="24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5" name="Google Shape;15;p2"/>
            <p:cNvGrpSpPr/>
            <p:nvPr/>
          </p:nvGrpSpPr>
          <p:grpSpPr>
            <a:xfrm>
              <a:off x="-981100" y="-86304"/>
              <a:ext cx="3590698" cy="5320222"/>
              <a:chOff x="-8795677" y="-2878949"/>
              <a:chExt cx="5568700" cy="82535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-6734445" y="-1822008"/>
                <a:ext cx="1107583" cy="4373785"/>
              </a:xfrm>
              <a:custGeom>
                <a:avLst/>
                <a:gdLst/>
                <a:ahLst/>
                <a:cxnLst/>
                <a:rect l="l" t="t" r="r" b="b"/>
                <a:pathLst>
                  <a:path w="921067" h="3722370" extrusionOk="0">
                    <a:moveTo>
                      <a:pt x="921068" y="2658428"/>
                    </a:moveTo>
                    <a:lnTo>
                      <a:pt x="921068" y="1595437"/>
                    </a:lnTo>
                    <a:lnTo>
                      <a:pt x="921068" y="531495"/>
                    </a:lnTo>
                    <a:lnTo>
                      <a:pt x="0" y="0"/>
                    </a:lnTo>
                    <a:lnTo>
                      <a:pt x="0" y="1063943"/>
                    </a:lnTo>
                    <a:lnTo>
                      <a:pt x="0" y="2126933"/>
                    </a:lnTo>
                    <a:lnTo>
                      <a:pt x="0" y="3190875"/>
                    </a:lnTo>
                    <a:lnTo>
                      <a:pt x="921068" y="37223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7844364" y="-2878949"/>
                <a:ext cx="2216312" cy="2499145"/>
              </a:xfrm>
              <a:custGeom>
                <a:avLst/>
                <a:gdLst/>
                <a:ahLst/>
                <a:cxnLst/>
                <a:rect l="l" t="t" r="r" b="b"/>
                <a:pathLst>
                  <a:path w="1843087" h="2126932" extrusionOk="0">
                    <a:moveTo>
                      <a:pt x="0" y="1063943"/>
                    </a:moveTo>
                    <a:lnTo>
                      <a:pt x="0" y="1063943"/>
                    </a:lnTo>
                    <a:lnTo>
                      <a:pt x="0" y="0"/>
                    </a:lnTo>
                    <a:lnTo>
                      <a:pt x="1843088" y="1063943"/>
                    </a:lnTo>
                    <a:lnTo>
                      <a:pt x="1843088" y="2126933"/>
                    </a:lnTo>
                    <a:lnTo>
                      <a:pt x="1842135" y="2124075"/>
                    </a:lnTo>
                    <a:lnTo>
                      <a:pt x="1842135" y="2126933"/>
                    </a:lnTo>
                    <a:lnTo>
                      <a:pt x="0" y="10639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8795677" y="-2713724"/>
                <a:ext cx="5568700" cy="8088300"/>
              </a:xfrm>
              <a:custGeom>
                <a:avLst/>
                <a:gdLst/>
                <a:ahLst/>
                <a:cxnLst/>
                <a:rect l="l" t="t" r="r" b="b"/>
                <a:pathLst>
                  <a:path w="222748" h="323532" extrusionOk="0">
                    <a:moveTo>
                      <a:pt x="222748" y="323532"/>
                    </a:moveTo>
                    <a:lnTo>
                      <a:pt x="105273" y="259085"/>
                    </a:lnTo>
                    <a:lnTo>
                      <a:pt x="106064" y="5707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" name="Google Shape;19;p2"/>
          <p:cNvGrpSpPr/>
          <p:nvPr/>
        </p:nvGrpSpPr>
        <p:grpSpPr>
          <a:xfrm>
            <a:off x="8081810" y="1775"/>
            <a:ext cx="2285994" cy="5139934"/>
            <a:chOff x="7830535" y="-501900"/>
            <a:chExt cx="2285994" cy="5139934"/>
          </a:xfrm>
        </p:grpSpPr>
        <p:sp>
          <p:nvSpPr>
            <p:cNvPr id="20" name="Google Shape;20;p2"/>
            <p:cNvSpPr/>
            <p:nvPr/>
          </p:nvSpPr>
          <p:spPr>
            <a:xfrm>
              <a:off x="8533004" y="2736606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33004" y="2330604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830535" y="-5018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0535" y="3015213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82950" y="-501900"/>
              <a:ext cx="1625425" cy="5058875"/>
            </a:xfrm>
            <a:custGeom>
              <a:avLst/>
              <a:gdLst/>
              <a:ahLst/>
              <a:cxnLst/>
              <a:rect l="l" t="t" r="r" b="b"/>
              <a:pathLst>
                <a:path w="65017" h="202355" extrusionOk="0">
                  <a:moveTo>
                    <a:pt x="0" y="0"/>
                  </a:moveTo>
                  <a:lnTo>
                    <a:pt x="0" y="165164"/>
                  </a:lnTo>
                  <a:lnTo>
                    <a:pt x="65017" y="20235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1226400" y="310030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80" name="Google Shape;180;p21"/>
          <p:cNvGrpSpPr/>
          <p:nvPr/>
        </p:nvGrpSpPr>
        <p:grpSpPr>
          <a:xfrm>
            <a:off x="-1665500" y="-417228"/>
            <a:ext cx="3757766" cy="3926671"/>
            <a:chOff x="-1665500" y="-417228"/>
            <a:chExt cx="3757766" cy="3926671"/>
          </a:xfrm>
        </p:grpSpPr>
        <p:sp>
          <p:nvSpPr>
            <p:cNvPr id="181" name="Google Shape;181;p21"/>
            <p:cNvSpPr/>
            <p:nvPr/>
          </p:nvSpPr>
          <p:spPr>
            <a:xfrm>
              <a:off x="-16331" y="-417228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21"/>
            <p:cNvCxnSpPr/>
            <p:nvPr/>
          </p:nvCxnSpPr>
          <p:spPr>
            <a:xfrm flipH="1">
              <a:off x="308800" y="-101200"/>
              <a:ext cx="1173300" cy="67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3" name="Google Shape;183;p21"/>
            <p:cNvSpPr/>
            <p:nvPr/>
          </p:nvSpPr>
          <p:spPr>
            <a:xfrm>
              <a:off x="-8286" y="6399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-736505" y="-53518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-8286" y="26909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-1665500" y="-107675"/>
              <a:ext cx="2542700" cy="3306750"/>
            </a:xfrm>
            <a:custGeom>
              <a:avLst/>
              <a:gdLst/>
              <a:ahLst/>
              <a:cxnLst/>
              <a:rect l="l" t="t" r="r" b="b"/>
              <a:pathLst>
                <a:path w="101708" h="132270" extrusionOk="0">
                  <a:moveTo>
                    <a:pt x="101708" y="132270"/>
                  </a:moveTo>
                  <a:lnTo>
                    <a:pt x="81873" y="119538"/>
                  </a:lnTo>
                  <a:lnTo>
                    <a:pt x="81873" y="4390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8432045" y="1174532"/>
            <a:ext cx="1613705" cy="3968974"/>
            <a:chOff x="679995" y="1176907"/>
            <a:chExt cx="1613705" cy="3968974"/>
          </a:xfrm>
        </p:grpSpPr>
        <p:sp>
          <p:nvSpPr>
            <p:cNvPr id="188" name="Google Shape;188;p21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21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2" name="Google Shape;192;p21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950675" y="1775675"/>
              <a:ext cx="1343025" cy="2653825"/>
            </a:xfrm>
            <a:custGeom>
              <a:avLst/>
              <a:gdLst/>
              <a:ahLst/>
              <a:cxnLst/>
              <a:rect l="l" t="t" r="r" b="b"/>
              <a:pathLst>
                <a:path w="53721" h="106153" extrusionOk="0">
                  <a:moveTo>
                    <a:pt x="53721" y="106153"/>
                  </a:moveTo>
                  <a:lnTo>
                    <a:pt x="33886" y="93421"/>
                  </a:lnTo>
                  <a:lnTo>
                    <a:pt x="33886" y="1779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5123525" y="1745250"/>
            <a:ext cx="290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1"/>
          </p:nvPr>
        </p:nvSpPr>
        <p:spPr>
          <a:xfrm>
            <a:off x="5123663" y="2317950"/>
            <a:ext cx="2906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24"/>
          <p:cNvGrpSpPr/>
          <p:nvPr/>
        </p:nvGrpSpPr>
        <p:grpSpPr>
          <a:xfrm flipH="1">
            <a:off x="8" y="-548608"/>
            <a:ext cx="2009962" cy="3860412"/>
            <a:chOff x="5316400" y="-854949"/>
            <a:chExt cx="3168788" cy="6086098"/>
          </a:xfrm>
        </p:grpSpPr>
        <p:sp>
          <p:nvSpPr>
            <p:cNvPr id="210" name="Google Shape;210;p24"/>
            <p:cNvSpPr/>
            <p:nvPr/>
          </p:nvSpPr>
          <p:spPr>
            <a:xfrm>
              <a:off x="7377605" y="857364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5316400" y="-854949"/>
              <a:ext cx="2651550" cy="4397325"/>
            </a:xfrm>
            <a:custGeom>
              <a:avLst/>
              <a:gdLst/>
              <a:ahLst/>
              <a:cxnLst/>
              <a:rect l="l" t="t" r="r" b="b"/>
              <a:pathLst>
                <a:path w="106062" h="175893" extrusionOk="0">
                  <a:moveTo>
                    <a:pt x="105299" y="175893"/>
                  </a:moveTo>
                  <a:lnTo>
                    <a:pt x="105580" y="128431"/>
                  </a:lnTo>
                  <a:lnTo>
                    <a:pt x="106062" y="5707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1275625" y="17452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1275625" y="2317950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25"/>
          <p:cNvGrpSpPr/>
          <p:nvPr/>
        </p:nvGrpSpPr>
        <p:grpSpPr>
          <a:xfrm>
            <a:off x="-9" y="-248675"/>
            <a:ext cx="2372159" cy="6229975"/>
            <a:chOff x="7958360" y="-937035"/>
            <a:chExt cx="2372159" cy="6229975"/>
          </a:xfrm>
        </p:grpSpPr>
        <p:sp>
          <p:nvSpPr>
            <p:cNvPr id="216" name="Google Shape;216;p25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8310769" y="-937035"/>
              <a:ext cx="2019750" cy="6229975"/>
            </a:xfrm>
            <a:custGeom>
              <a:avLst/>
              <a:gdLst/>
              <a:ahLst/>
              <a:cxnLst/>
              <a:rect l="l" t="t" r="r" b="b"/>
              <a:pathLst>
                <a:path w="80790" h="249199" extrusionOk="0">
                  <a:moveTo>
                    <a:pt x="376" y="0"/>
                  </a:moveTo>
                  <a:lnTo>
                    <a:pt x="0" y="202716"/>
                  </a:lnTo>
                  <a:lnTo>
                    <a:pt x="80790" y="2491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48984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2"/>
          </p:nvPr>
        </p:nvSpPr>
        <p:spPr>
          <a:xfrm>
            <a:off x="12836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ubTitle" idx="3"/>
          </p:nvPr>
        </p:nvSpPr>
        <p:spPr>
          <a:xfrm>
            <a:off x="12836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4"/>
          </p:nvPr>
        </p:nvSpPr>
        <p:spPr>
          <a:xfrm>
            <a:off x="48984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6"/>
          <p:cNvSpPr/>
          <p:nvPr/>
        </p:nvSpPr>
        <p:spPr>
          <a:xfrm flipH="1">
            <a:off x="8441531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 flipH="1">
            <a:off x="7737872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 flipH="1">
            <a:off x="732116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0" y="1057894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>
            <a:off x="353000" y="1604550"/>
            <a:ext cx="0" cy="24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subTitle" idx="1"/>
          </p:nvPr>
        </p:nvSpPr>
        <p:spPr>
          <a:xfrm>
            <a:off x="4917433" y="1549200"/>
            <a:ext cx="29478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2"/>
          </p:nvPr>
        </p:nvSpPr>
        <p:spPr>
          <a:xfrm>
            <a:off x="1278763" y="1549200"/>
            <a:ext cx="29478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6185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6185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5860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27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238" name="Google Shape;238;p27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subTitle" idx="1"/>
          </p:nvPr>
        </p:nvSpPr>
        <p:spPr>
          <a:xfrm>
            <a:off x="1302450" y="305915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302450" y="154920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6185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6185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5860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8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250" name="Google Shape;250;p28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subTitle" idx="1"/>
          </p:nvPr>
        </p:nvSpPr>
        <p:spPr>
          <a:xfrm>
            <a:off x="937626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2"/>
          </p:nvPr>
        </p:nvSpPr>
        <p:spPr>
          <a:xfrm>
            <a:off x="3484347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3"/>
          </p:nvPr>
        </p:nvSpPr>
        <p:spPr>
          <a:xfrm>
            <a:off x="6031074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4"/>
          </p:nvPr>
        </p:nvSpPr>
        <p:spPr>
          <a:xfrm>
            <a:off x="93762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5"/>
          </p:nvPr>
        </p:nvSpPr>
        <p:spPr>
          <a:xfrm>
            <a:off x="3484350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6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1" name="Google Shape;261;p29"/>
          <p:cNvSpPr/>
          <p:nvPr/>
        </p:nvSpPr>
        <p:spPr>
          <a:xfrm rot="-5400000" flipH="1">
            <a:off x="6320355" y="-165463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 rot="-5400000" flipH="1">
            <a:off x="8471219" y="-288397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/>
          <p:nvPr/>
        </p:nvSpPr>
        <p:spPr>
          <a:xfrm rot="-5400000" flipH="1">
            <a:off x="6858295" y="-1313157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subTitle" idx="1"/>
          </p:nvPr>
        </p:nvSpPr>
        <p:spPr>
          <a:xfrm>
            <a:off x="1184063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2"/>
          </p:nvPr>
        </p:nvSpPr>
        <p:spPr>
          <a:xfrm>
            <a:off x="4371141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3"/>
          </p:nvPr>
        </p:nvSpPr>
        <p:spPr>
          <a:xfrm>
            <a:off x="1184063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4"/>
          </p:nvPr>
        </p:nvSpPr>
        <p:spPr>
          <a:xfrm>
            <a:off x="4371141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subTitle" idx="5"/>
          </p:nvPr>
        </p:nvSpPr>
        <p:spPr>
          <a:xfrm>
            <a:off x="1184075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subTitle" idx="6"/>
          </p:nvPr>
        </p:nvSpPr>
        <p:spPr>
          <a:xfrm>
            <a:off x="1184075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subTitle" idx="7"/>
          </p:nvPr>
        </p:nvSpPr>
        <p:spPr>
          <a:xfrm>
            <a:off x="4371150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subTitle" idx="8"/>
          </p:nvPr>
        </p:nvSpPr>
        <p:spPr>
          <a:xfrm>
            <a:off x="4371150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66564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6" name="Google Shape;286;p31"/>
          <p:cNvGrpSpPr/>
          <p:nvPr/>
        </p:nvGrpSpPr>
        <p:grpSpPr>
          <a:xfrm>
            <a:off x="7134033" y="-853783"/>
            <a:ext cx="2009962" cy="3860412"/>
            <a:chOff x="5316400" y="-854949"/>
            <a:chExt cx="3168788" cy="6086098"/>
          </a:xfrm>
        </p:grpSpPr>
        <p:sp>
          <p:nvSpPr>
            <p:cNvPr id="287" name="Google Shape;287;p31"/>
            <p:cNvSpPr/>
            <p:nvPr/>
          </p:nvSpPr>
          <p:spPr>
            <a:xfrm>
              <a:off x="7377605" y="857364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316400" y="-854949"/>
              <a:ext cx="2651550" cy="4397325"/>
            </a:xfrm>
            <a:custGeom>
              <a:avLst/>
              <a:gdLst/>
              <a:ahLst/>
              <a:cxnLst/>
              <a:rect l="l" t="t" r="r" b="b"/>
              <a:pathLst>
                <a:path w="106062" h="175893" extrusionOk="0">
                  <a:moveTo>
                    <a:pt x="105299" y="175893"/>
                  </a:moveTo>
                  <a:lnTo>
                    <a:pt x="105580" y="128431"/>
                  </a:lnTo>
                  <a:lnTo>
                    <a:pt x="106062" y="5707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subTitle" idx="1"/>
          </p:nvPr>
        </p:nvSpPr>
        <p:spPr>
          <a:xfrm>
            <a:off x="719988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subTitle" idx="2"/>
          </p:nvPr>
        </p:nvSpPr>
        <p:spPr>
          <a:xfrm>
            <a:off x="5982891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2"/>
          <p:cNvSpPr txBox="1">
            <a:spLocks noGrp="1"/>
          </p:cNvSpPr>
          <p:nvPr>
            <p:ph type="subTitle" idx="3"/>
          </p:nvPr>
        </p:nvSpPr>
        <p:spPr>
          <a:xfrm>
            <a:off x="719988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2"/>
          <p:cNvSpPr txBox="1">
            <a:spLocks noGrp="1"/>
          </p:cNvSpPr>
          <p:nvPr>
            <p:ph type="subTitle" idx="4"/>
          </p:nvPr>
        </p:nvSpPr>
        <p:spPr>
          <a:xfrm>
            <a:off x="3351441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ubTitle" idx="5"/>
          </p:nvPr>
        </p:nvSpPr>
        <p:spPr>
          <a:xfrm>
            <a:off x="720000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subTitle" idx="6"/>
          </p:nvPr>
        </p:nvSpPr>
        <p:spPr>
          <a:xfrm>
            <a:off x="720000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7"/>
          </p:nvPr>
        </p:nvSpPr>
        <p:spPr>
          <a:xfrm>
            <a:off x="5982900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rgbClr val="2F4044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8"/>
          </p:nvPr>
        </p:nvSpPr>
        <p:spPr>
          <a:xfrm>
            <a:off x="3351450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9"/>
          </p:nvPr>
        </p:nvSpPr>
        <p:spPr>
          <a:xfrm>
            <a:off x="3351441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4044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13"/>
          </p:nvPr>
        </p:nvSpPr>
        <p:spPr>
          <a:xfrm>
            <a:off x="3351450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1" name="Google Shape;301;p32"/>
          <p:cNvGrpSpPr/>
          <p:nvPr/>
        </p:nvGrpSpPr>
        <p:grpSpPr>
          <a:xfrm>
            <a:off x="-556343" y="-380753"/>
            <a:ext cx="4049316" cy="2108597"/>
            <a:chOff x="-556343" y="-380753"/>
            <a:chExt cx="4049316" cy="2108597"/>
          </a:xfrm>
        </p:grpSpPr>
        <p:sp>
          <p:nvSpPr>
            <p:cNvPr id="302" name="Google Shape;302;p32"/>
            <p:cNvSpPr/>
            <p:nvPr/>
          </p:nvSpPr>
          <p:spPr>
            <a:xfrm rot="5400000">
              <a:off x="-854000" y="61937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 rot="5400000">
              <a:off x="-96762" y="268138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 rot="5400000">
              <a:off x="1315914" y="-1855342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6"/>
          <p:cNvGrpSpPr/>
          <p:nvPr/>
        </p:nvGrpSpPr>
        <p:grpSpPr>
          <a:xfrm>
            <a:off x="-1854500" y="-588825"/>
            <a:ext cx="4639657" cy="4488309"/>
            <a:chOff x="3475957" y="-1179704"/>
            <a:chExt cx="7078042" cy="6847153"/>
          </a:xfrm>
        </p:grpSpPr>
        <p:sp>
          <p:nvSpPr>
            <p:cNvPr id="335" name="Google Shape;335;p36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Google Shape;339;p36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" name="Google Shape;340;p36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41" name="Google Shape;341;p36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13225" y="201671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 hasCustomPrompt="1"/>
          </p:nvPr>
        </p:nvSpPr>
        <p:spPr>
          <a:xfrm>
            <a:off x="827550" y="1174925"/>
            <a:ext cx="14694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713225" y="29466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7"/>
          <p:cNvGrpSpPr/>
          <p:nvPr/>
        </p:nvGrpSpPr>
        <p:grpSpPr>
          <a:xfrm>
            <a:off x="6588100" y="-588825"/>
            <a:ext cx="4639657" cy="4488309"/>
            <a:chOff x="3475957" y="-1179704"/>
            <a:chExt cx="7078042" cy="6847153"/>
          </a:xfrm>
        </p:grpSpPr>
        <p:sp>
          <p:nvSpPr>
            <p:cNvPr id="347" name="Google Shape;347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37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" name="Google Shape;352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3" name="Google Shape;353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37"/>
          <p:cNvGrpSpPr/>
          <p:nvPr/>
        </p:nvGrpSpPr>
        <p:grpSpPr>
          <a:xfrm rot="10800000">
            <a:off x="-733741" y="1172500"/>
            <a:ext cx="4009572" cy="4488309"/>
            <a:chOff x="3475957" y="-1179704"/>
            <a:chExt cx="6116815" cy="6847153"/>
          </a:xfrm>
        </p:grpSpPr>
        <p:sp>
          <p:nvSpPr>
            <p:cNvPr id="358" name="Google Shape;358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2" name="Google Shape;362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2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4"/>
          </p:nvPr>
        </p:nvSpPr>
        <p:spPr>
          <a:xfrm>
            <a:off x="15830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-13099" y="1328479"/>
            <a:ext cx="727643" cy="2866225"/>
          </a:xfrm>
          <a:custGeom>
            <a:avLst/>
            <a:gdLst/>
            <a:ahLst/>
            <a:cxnLst/>
            <a:rect l="l" t="t" r="r" b="b"/>
            <a:pathLst>
              <a:path w="921067" h="3722370" extrusionOk="0">
                <a:moveTo>
                  <a:pt x="921068" y="2658428"/>
                </a:moveTo>
                <a:lnTo>
                  <a:pt x="921068" y="1595437"/>
                </a:lnTo>
                <a:lnTo>
                  <a:pt x="921068" y="531495"/>
                </a:lnTo>
                <a:lnTo>
                  <a:pt x="0" y="0"/>
                </a:lnTo>
                <a:lnTo>
                  <a:pt x="0" y="1063943"/>
                </a:lnTo>
                <a:lnTo>
                  <a:pt x="0" y="2126933"/>
                </a:lnTo>
                <a:lnTo>
                  <a:pt x="0" y="3190875"/>
                </a:lnTo>
                <a:lnTo>
                  <a:pt x="921068" y="372237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-741317" y="635020"/>
            <a:ext cx="1456039" cy="1637738"/>
          </a:xfrm>
          <a:custGeom>
            <a:avLst/>
            <a:gdLst/>
            <a:ahLst/>
            <a:cxnLst/>
            <a:rect l="l" t="t" r="r" b="b"/>
            <a:pathLst>
              <a:path w="1843087" h="2126932" extrusionOk="0">
                <a:moveTo>
                  <a:pt x="0" y="1063943"/>
                </a:moveTo>
                <a:lnTo>
                  <a:pt x="0" y="1063943"/>
                </a:lnTo>
                <a:lnTo>
                  <a:pt x="0" y="0"/>
                </a:lnTo>
                <a:lnTo>
                  <a:pt x="1843088" y="1063943"/>
                </a:lnTo>
                <a:lnTo>
                  <a:pt x="1843088" y="2126933"/>
                </a:lnTo>
                <a:lnTo>
                  <a:pt x="1842135" y="2124075"/>
                </a:lnTo>
                <a:lnTo>
                  <a:pt x="1842135" y="2126933"/>
                </a:lnTo>
                <a:lnTo>
                  <a:pt x="0" y="10639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7"/>
          <p:cNvGrpSpPr/>
          <p:nvPr/>
        </p:nvGrpSpPr>
        <p:grpSpPr>
          <a:xfrm>
            <a:off x="8414595" y="271310"/>
            <a:ext cx="2828771" cy="4332684"/>
            <a:chOff x="8414595" y="271310"/>
            <a:chExt cx="2828771" cy="4332684"/>
          </a:xfrm>
        </p:grpSpPr>
        <p:grpSp>
          <p:nvGrpSpPr>
            <p:cNvPr id="74" name="Google Shape;74;p7"/>
            <p:cNvGrpSpPr/>
            <p:nvPr/>
          </p:nvGrpSpPr>
          <p:grpSpPr>
            <a:xfrm>
              <a:off x="8414595" y="271310"/>
              <a:ext cx="2828771" cy="4332684"/>
              <a:chOff x="8414595" y="271310"/>
              <a:chExt cx="2828771" cy="4332684"/>
            </a:xfrm>
          </p:grpSpPr>
          <p:sp>
            <p:nvSpPr>
              <p:cNvPr id="75" name="Google Shape;75;p7"/>
              <p:cNvSpPr/>
              <p:nvPr/>
            </p:nvSpPr>
            <p:spPr>
              <a:xfrm>
                <a:off x="8438254" y="2498969"/>
                <a:ext cx="1402556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680" extrusionOk="0">
                    <a:moveTo>
                      <a:pt x="590" y="680"/>
                    </a:moveTo>
                    <a:lnTo>
                      <a:pt x="1178" y="340"/>
                    </a:lnTo>
                    <a:lnTo>
                      <a:pt x="590" y="0"/>
                    </a:lnTo>
                    <a:lnTo>
                      <a:pt x="590" y="0"/>
                    </a:lnTo>
                    <a:lnTo>
                      <a:pt x="0" y="340"/>
                    </a:lnTo>
                    <a:lnTo>
                      <a:pt x="590" y="680"/>
                    </a:lnTo>
                    <a:lnTo>
                      <a:pt x="590" y="68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>
                <a:off x="9134770" y="271310"/>
                <a:ext cx="2108597" cy="1216819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22" extrusionOk="0">
                    <a:moveTo>
                      <a:pt x="1771" y="341"/>
                    </a:moveTo>
                    <a:lnTo>
                      <a:pt x="1180" y="0"/>
                    </a:lnTo>
                    <a:lnTo>
                      <a:pt x="1180" y="0"/>
                    </a:lnTo>
                    <a:lnTo>
                      <a:pt x="590" y="341"/>
                    </a:lnTo>
                    <a:lnTo>
                      <a:pt x="0" y="681"/>
                    </a:lnTo>
                    <a:lnTo>
                      <a:pt x="590" y="1022"/>
                    </a:lnTo>
                    <a:lnTo>
                      <a:pt x="590" y="1022"/>
                    </a:lnTo>
                    <a:lnTo>
                      <a:pt x="1180" y="681"/>
                    </a:lnTo>
                    <a:lnTo>
                      <a:pt x="590" y="341"/>
                    </a:lnTo>
                    <a:lnTo>
                      <a:pt x="1180" y="681"/>
                    </a:lnTo>
                    <a:lnTo>
                      <a:pt x="1180" y="681"/>
                    </a:lnTo>
                    <a:lnTo>
                      <a:pt x="1771" y="3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8438254" y="2977600"/>
                <a:ext cx="702469" cy="812006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82" extrusionOk="0">
                    <a:moveTo>
                      <a:pt x="0" y="342"/>
                    </a:moveTo>
                    <a:lnTo>
                      <a:pt x="590" y="0"/>
                    </a:lnTo>
                    <a:lnTo>
                      <a:pt x="590" y="682"/>
                    </a:lnTo>
                    <a:lnTo>
                      <a:pt x="0" y="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8438254" y="3385985"/>
                <a:ext cx="702469" cy="121800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23" extrusionOk="0">
                    <a:moveTo>
                      <a:pt x="590" y="341"/>
                    </a:moveTo>
                    <a:lnTo>
                      <a:pt x="0" y="0"/>
                    </a:lnTo>
                    <a:lnTo>
                      <a:pt x="0" y="682"/>
                    </a:lnTo>
                    <a:lnTo>
                      <a:pt x="590" y="1023"/>
                    </a:lnTo>
                    <a:lnTo>
                      <a:pt x="590" y="3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9" name="Google Shape;79;p7"/>
              <p:cNvCxnSpPr/>
              <p:nvPr/>
            </p:nvCxnSpPr>
            <p:spPr>
              <a:xfrm flipH="1">
                <a:off x="9459754" y="1020213"/>
                <a:ext cx="426300" cy="2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80" name="Google Shape;80;p7"/>
              <p:cNvSpPr/>
              <p:nvPr/>
            </p:nvSpPr>
            <p:spPr>
              <a:xfrm>
                <a:off x="9142814" y="1328479"/>
                <a:ext cx="727643" cy="2866225"/>
              </a:xfrm>
              <a:custGeom>
                <a:avLst/>
                <a:gdLst/>
                <a:ahLst/>
                <a:cxnLst/>
                <a:rect l="l" t="t" r="r" b="b"/>
                <a:pathLst>
                  <a:path w="921067" h="3722370" extrusionOk="0">
                    <a:moveTo>
                      <a:pt x="921068" y="2658428"/>
                    </a:moveTo>
                    <a:lnTo>
                      <a:pt x="921068" y="1595437"/>
                    </a:lnTo>
                    <a:lnTo>
                      <a:pt x="921068" y="531495"/>
                    </a:lnTo>
                    <a:lnTo>
                      <a:pt x="0" y="0"/>
                    </a:lnTo>
                    <a:lnTo>
                      <a:pt x="0" y="1063943"/>
                    </a:lnTo>
                    <a:lnTo>
                      <a:pt x="0" y="2126933"/>
                    </a:lnTo>
                    <a:lnTo>
                      <a:pt x="0" y="3190875"/>
                    </a:lnTo>
                    <a:lnTo>
                      <a:pt x="921068" y="37223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8414595" y="635020"/>
                <a:ext cx="1456039" cy="1637738"/>
              </a:xfrm>
              <a:custGeom>
                <a:avLst/>
                <a:gdLst/>
                <a:ahLst/>
                <a:cxnLst/>
                <a:rect l="l" t="t" r="r" b="b"/>
                <a:pathLst>
                  <a:path w="1843087" h="2126932" extrusionOk="0">
                    <a:moveTo>
                      <a:pt x="0" y="1063943"/>
                    </a:moveTo>
                    <a:lnTo>
                      <a:pt x="0" y="1063943"/>
                    </a:lnTo>
                    <a:lnTo>
                      <a:pt x="0" y="0"/>
                    </a:lnTo>
                    <a:lnTo>
                      <a:pt x="1843088" y="1063943"/>
                    </a:lnTo>
                    <a:lnTo>
                      <a:pt x="1843088" y="2126933"/>
                    </a:lnTo>
                    <a:lnTo>
                      <a:pt x="1842135" y="2124075"/>
                    </a:lnTo>
                    <a:lnTo>
                      <a:pt x="1842135" y="2126933"/>
                    </a:lnTo>
                    <a:lnTo>
                      <a:pt x="0" y="10639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9142814" y="3379479"/>
                <a:ext cx="1455286" cy="818502"/>
              </a:xfrm>
              <a:custGeom>
                <a:avLst/>
                <a:gdLst/>
                <a:ahLst/>
                <a:cxnLst/>
                <a:rect l="l" t="t" r="r" b="b"/>
                <a:pathLst>
                  <a:path w="1842134" h="1062990" extrusionOk="0">
                    <a:moveTo>
                      <a:pt x="921068" y="1062990"/>
                    </a:moveTo>
                    <a:lnTo>
                      <a:pt x="1842135" y="531495"/>
                    </a:lnTo>
                    <a:lnTo>
                      <a:pt x="921068" y="0"/>
                    </a:lnTo>
                    <a:lnTo>
                      <a:pt x="921068" y="0"/>
                    </a:lnTo>
                    <a:lnTo>
                      <a:pt x="0" y="531495"/>
                    </a:lnTo>
                    <a:lnTo>
                      <a:pt x="921068" y="10629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8677200" y="1214525"/>
                <a:ext cx="1351100" cy="2673100"/>
              </a:xfrm>
              <a:custGeom>
                <a:avLst/>
                <a:gdLst/>
                <a:ahLst/>
                <a:cxnLst/>
                <a:rect l="l" t="t" r="r" b="b"/>
                <a:pathLst>
                  <a:path w="54044" h="106924" extrusionOk="0">
                    <a:moveTo>
                      <a:pt x="54044" y="106924"/>
                    </a:moveTo>
                    <a:lnTo>
                      <a:pt x="34209" y="94192"/>
                    </a:lnTo>
                    <a:lnTo>
                      <a:pt x="34209" y="1856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4" name="Google Shape;84;p7"/>
            <p:cNvCxnSpPr/>
            <p:nvPr/>
          </p:nvCxnSpPr>
          <p:spPr>
            <a:xfrm>
              <a:off x="8788297" y="3589581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8563085" y="1781"/>
            <a:ext cx="1822847" cy="5139928"/>
            <a:chOff x="7958360" y="1794"/>
            <a:chExt cx="1822847" cy="5139928"/>
          </a:xfrm>
        </p:grpSpPr>
        <p:sp>
          <p:nvSpPr>
            <p:cNvPr id="88" name="Google Shape;88;p8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8"/>
          <p:cNvGrpSpPr/>
          <p:nvPr/>
        </p:nvGrpSpPr>
        <p:grpSpPr>
          <a:xfrm flipH="1">
            <a:off x="-660516" y="3351921"/>
            <a:ext cx="1243158" cy="1791579"/>
            <a:chOff x="8710401" y="539504"/>
            <a:chExt cx="1406128" cy="2026444"/>
          </a:xfrm>
        </p:grpSpPr>
        <p:sp>
          <p:nvSpPr>
            <p:cNvPr id="92" name="Google Shape;92;p8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 rot="5400000" flipH="1">
            <a:off x="929835" y="1849494"/>
            <a:ext cx="1822847" cy="5139928"/>
            <a:chOff x="7958360" y="1794"/>
            <a:chExt cx="1822847" cy="5139928"/>
          </a:xfrm>
        </p:grpSpPr>
        <p:sp>
          <p:nvSpPr>
            <p:cNvPr id="98" name="Google Shape;98;p9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9"/>
          <p:cNvGrpSpPr/>
          <p:nvPr/>
        </p:nvGrpSpPr>
        <p:grpSpPr>
          <a:xfrm>
            <a:off x="4572569" y="-86691"/>
            <a:ext cx="5139928" cy="1822847"/>
            <a:chOff x="4572569" y="-86691"/>
            <a:chExt cx="5139928" cy="1822847"/>
          </a:xfrm>
        </p:grpSpPr>
        <p:sp>
          <p:nvSpPr>
            <p:cNvPr id="102" name="Google Shape;102;p9"/>
            <p:cNvSpPr/>
            <p:nvPr/>
          </p:nvSpPr>
          <p:spPr>
            <a:xfrm rot="-5400000" flipH="1">
              <a:off x="8198022" y="-195037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-5400000" flipH="1">
              <a:off x="6321597" y="-14832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2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10"/>
          <p:cNvGrpSpPr/>
          <p:nvPr/>
        </p:nvGrpSpPr>
        <p:grpSpPr>
          <a:xfrm rot="10800000" flipH="1">
            <a:off x="10" y="-668806"/>
            <a:ext cx="1822847" cy="5139928"/>
            <a:chOff x="7958360" y="1794"/>
            <a:chExt cx="1822847" cy="5139928"/>
          </a:xfrm>
        </p:grpSpPr>
        <p:sp>
          <p:nvSpPr>
            <p:cNvPr id="107" name="Google Shape;107;p10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0"/>
          <p:cNvGrpSpPr/>
          <p:nvPr/>
        </p:nvGrpSpPr>
        <p:grpSpPr>
          <a:xfrm>
            <a:off x="8430785" y="-364475"/>
            <a:ext cx="1822840" cy="4968472"/>
            <a:chOff x="6786585" y="-364475"/>
            <a:chExt cx="1822840" cy="4968472"/>
          </a:xfrm>
        </p:grpSpPr>
        <p:sp>
          <p:nvSpPr>
            <p:cNvPr id="111" name="Google Shape;111;p10"/>
            <p:cNvSpPr/>
            <p:nvPr/>
          </p:nvSpPr>
          <p:spPr>
            <a:xfrm rot="10800000" flipH="1">
              <a:off x="6786585" y="952350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137625" y="-364475"/>
              <a:ext cx="1471800" cy="4476550"/>
            </a:xfrm>
            <a:custGeom>
              <a:avLst/>
              <a:gdLst/>
              <a:ahLst/>
              <a:cxnLst/>
              <a:rect l="l" t="t" r="r" b="b"/>
              <a:pathLst>
                <a:path w="58872" h="179062" extrusionOk="0">
                  <a:moveTo>
                    <a:pt x="0" y="179062"/>
                  </a:moveTo>
                  <a:lnTo>
                    <a:pt x="55" y="33575"/>
                  </a:lnTo>
                  <a:lnTo>
                    <a:pt x="588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7900834" y="1653925"/>
            <a:ext cx="1243159" cy="3690301"/>
            <a:chOff x="7900834" y="1453200"/>
            <a:chExt cx="1243159" cy="3690301"/>
          </a:xfrm>
        </p:grpSpPr>
        <p:sp>
          <p:nvSpPr>
            <p:cNvPr id="116" name="Google Shape;116;p11"/>
            <p:cNvSpPr/>
            <p:nvPr/>
          </p:nvSpPr>
          <p:spPr>
            <a:xfrm>
              <a:off x="8525950" y="1597425"/>
              <a:ext cx="613050" cy="3186874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900834" y="4427711"/>
              <a:ext cx="1243159" cy="715790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8395575" y="1453200"/>
              <a:ext cx="394200" cy="3362925"/>
            </a:xfrm>
            <a:custGeom>
              <a:avLst/>
              <a:gdLst/>
              <a:ahLst/>
              <a:cxnLst/>
              <a:rect l="l" t="t" r="r" b="b"/>
              <a:pathLst>
                <a:path w="15768" h="134517" extrusionOk="0">
                  <a:moveTo>
                    <a:pt x="0" y="134517"/>
                  </a:moveTo>
                  <a:lnTo>
                    <a:pt x="15410" y="124875"/>
                  </a:lnTo>
                  <a:lnTo>
                    <a:pt x="15410" y="111317"/>
                  </a:lnTo>
                  <a:lnTo>
                    <a:pt x="157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/>
          <p:nvPr/>
        </p:nvSpPr>
        <p:spPr>
          <a:xfrm>
            <a:off x="10" y="728956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1"/>
          <p:cNvSpPr/>
          <p:nvPr/>
        </p:nvSpPr>
        <p:spPr>
          <a:xfrm>
            <a:off x="10" y="4246063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347550" y="-223975"/>
            <a:ext cx="1475300" cy="5921400"/>
          </a:xfrm>
          <a:custGeom>
            <a:avLst/>
            <a:gdLst/>
            <a:ahLst/>
            <a:cxnLst/>
            <a:rect l="l" t="t" r="r" b="b"/>
            <a:pathLst>
              <a:path w="59012" h="236856" extrusionOk="0">
                <a:moveTo>
                  <a:pt x="0" y="0"/>
                </a:moveTo>
                <a:lnTo>
                  <a:pt x="195" y="203281"/>
                </a:lnTo>
                <a:lnTo>
                  <a:pt x="59012" y="23685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/>
          <p:nvPr/>
        </p:nvSpPr>
        <p:spPr>
          <a:xfrm rot="10800000">
            <a:off x="8441538" y="793350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/>
          <p:nvPr/>
        </p:nvSpPr>
        <p:spPr>
          <a:xfrm rot="10800000">
            <a:off x="7737879" y="-694931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7321150" y="-523475"/>
            <a:ext cx="1474125" cy="4460400"/>
          </a:xfrm>
          <a:custGeom>
            <a:avLst/>
            <a:gdLst/>
            <a:ahLst/>
            <a:cxnLst/>
            <a:rect l="l" t="t" r="r" b="b"/>
            <a:pathLst>
              <a:path w="58965" h="178416" extrusionOk="0">
                <a:moveTo>
                  <a:pt x="58965" y="178416"/>
                </a:moveTo>
                <a:lnTo>
                  <a:pt x="58817" y="33575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12"/>
          <p:cNvGrpSpPr/>
          <p:nvPr/>
        </p:nvGrpSpPr>
        <p:grpSpPr>
          <a:xfrm flipH="1">
            <a:off x="-622041" y="3351921"/>
            <a:ext cx="1243158" cy="1791579"/>
            <a:chOff x="8710401" y="539504"/>
            <a:chExt cx="1406128" cy="2026444"/>
          </a:xfrm>
        </p:grpSpPr>
        <p:sp>
          <p:nvSpPr>
            <p:cNvPr id="128" name="Google Shape;128;p1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720000" y="2322775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720000" y="879550"/>
            <a:ext cx="4294800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-5" y="3318266"/>
            <a:ext cx="703659" cy="1825228"/>
            <a:chOff x="-5" y="3318266"/>
            <a:chExt cx="703659" cy="1825228"/>
          </a:xfrm>
        </p:grpSpPr>
        <p:sp>
          <p:nvSpPr>
            <p:cNvPr id="137" name="Google Shape;137;p14"/>
            <p:cNvSpPr/>
            <p:nvPr/>
          </p:nvSpPr>
          <p:spPr>
            <a:xfrm>
              <a:off x="-5" y="33182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p14"/>
            <p:cNvCxnSpPr/>
            <p:nvPr/>
          </p:nvCxnSpPr>
          <p:spPr>
            <a:xfrm rot="10800000">
              <a:off x="385757" y="39515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7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7" r:id="rId17"/>
    <p:sldLayoutId id="2147483678" r:id="rId18"/>
    <p:sldLayoutId id="2147483682" r:id="rId19"/>
    <p:sldLayoutId id="2147483683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90ECA8-958F-DE5D-C327-550454C89204}"/>
              </a:ext>
            </a:extLst>
          </p:cNvPr>
          <p:cNvSpPr txBox="1"/>
          <p:nvPr/>
        </p:nvSpPr>
        <p:spPr>
          <a:xfrm>
            <a:off x="2256894" y="168865"/>
            <a:ext cx="4609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TRƯỜNG</a:t>
            </a:r>
            <a:r>
              <a:rPr lang="en-US" dirty="0">
                <a:latin typeface="+mj-lt"/>
              </a:rPr>
              <a:t> ĐẠI HỌC TRÀ VINH</a:t>
            </a:r>
          </a:p>
          <a:p>
            <a:pPr algn="ctr"/>
            <a:r>
              <a:rPr lang="en-US" dirty="0">
                <a:latin typeface="+mj-lt"/>
              </a:rPr>
              <a:t>TRƯỜNG KỸ THUẬT VÀ CÔNG NGHỆ</a:t>
            </a:r>
          </a:p>
          <a:p>
            <a:pPr algn="ctr"/>
            <a:r>
              <a:rPr lang="en-US" b="1" dirty="0">
                <a:latin typeface="+mj-lt"/>
              </a:rPr>
              <a:t>KHOA CÔNG NGHỆ THÔNG TIN</a:t>
            </a:r>
          </a:p>
        </p:txBody>
      </p:sp>
      <p:pic>
        <p:nvPicPr>
          <p:cNvPr id="7" name="Picture 4" descr="Trao đổi hợp tác với các chuyên gia tại trường Đại học Trà Vinh.">
            <a:extLst>
              <a:ext uri="{FF2B5EF4-FFF2-40B4-BE49-F238E27FC236}">
                <a16:creationId xmlns:a16="http://schemas.microsoft.com/office/drawing/2014/main" id="{4B6EECA4-03A1-6BE7-C10D-03FA5994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56" y="960953"/>
            <a:ext cx="676139" cy="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257431-A01E-8F81-330E-664A518EFE60}"/>
              </a:ext>
            </a:extLst>
          </p:cNvPr>
          <p:cNvSpPr txBox="1"/>
          <p:nvPr/>
        </p:nvSpPr>
        <p:spPr>
          <a:xfrm>
            <a:off x="1660459" y="1723602"/>
            <a:ext cx="5802732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BÁO CÁO KHÓA LUẬN TỐT NGHIỆP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552D7-7EE8-2988-5D0D-218653F3D503}"/>
              </a:ext>
            </a:extLst>
          </p:cNvPr>
          <p:cNvSpPr txBox="1"/>
          <p:nvPr/>
        </p:nvSpPr>
        <p:spPr>
          <a:xfrm>
            <a:off x="1680809" y="2049138"/>
            <a:ext cx="5802732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latin typeface="+mj-lt"/>
              </a:rPr>
              <a:t> </a:t>
            </a:r>
            <a:r>
              <a:rPr lang="en-US" sz="22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XÂY DỰNG MÔ HÌNH MẠNG WAN VỚI BẢO MẬT VÀ TỐI ƯU HIỆU SUẤT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6AD70-C160-08CF-2370-2E1A0A66E774}"/>
              </a:ext>
            </a:extLst>
          </p:cNvPr>
          <p:cNvSpPr txBox="1"/>
          <p:nvPr/>
        </p:nvSpPr>
        <p:spPr>
          <a:xfrm>
            <a:off x="4787397" y="3417118"/>
            <a:ext cx="3454151" cy="101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GVHD: </a:t>
            </a:r>
            <a:r>
              <a:rPr lang="en-US" dirty="0" err="1">
                <a:latin typeface="+mj-lt"/>
              </a:rPr>
              <a:t>ThS</a:t>
            </a:r>
            <a:r>
              <a:rPr lang="en-US" dirty="0">
                <a:latin typeface="+mj-lt"/>
              </a:rPr>
              <a:t>. Huỳnh Văn Thanh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SVTH: Trang Thành Hiếu – 110121023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+mj-lt"/>
              </a:rPr>
              <a:t>Mã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lớp</a:t>
            </a:r>
            <a:r>
              <a:rPr lang="en-US" dirty="0">
                <a:latin typeface="+mj-lt"/>
              </a:rPr>
              <a:t>: DA21TTB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74681-673E-BC2B-FCBD-B55782B8F2B7}"/>
              </a:ext>
            </a:extLst>
          </p:cNvPr>
          <p:cNvSpPr txBox="1"/>
          <p:nvPr/>
        </p:nvSpPr>
        <p:spPr>
          <a:xfrm>
            <a:off x="2267068" y="4666858"/>
            <a:ext cx="46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+mj-lt"/>
              </a:rPr>
              <a:t>Vĩnh</a:t>
            </a:r>
            <a:r>
              <a:rPr lang="en-US" b="1" dirty="0">
                <a:latin typeface="+mj-lt"/>
              </a:rPr>
              <a:t> Long, </a:t>
            </a:r>
            <a:r>
              <a:rPr lang="en-US" b="1" dirty="0" err="1">
                <a:latin typeface="+mj-lt"/>
              </a:rPr>
              <a:t>tháng</a:t>
            </a:r>
            <a:r>
              <a:rPr lang="en-US" b="1" dirty="0">
                <a:latin typeface="+mj-lt"/>
              </a:rPr>
              <a:t> 09 </a:t>
            </a:r>
            <a:r>
              <a:rPr lang="en-US" b="1" dirty="0" err="1">
                <a:latin typeface="+mj-lt"/>
              </a:rPr>
              <a:t>năm</a:t>
            </a:r>
            <a:r>
              <a:rPr lang="en-US" b="1" dirty="0">
                <a:latin typeface="+mj-lt"/>
              </a:rPr>
              <a:t>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iao Thức OSPF Là Gì? Cách Thức Hoạt Động Và Cấu Hình Định Tuyến OSPF">
            <a:extLst>
              <a:ext uri="{FF2B5EF4-FFF2-40B4-BE49-F238E27FC236}">
                <a16:creationId xmlns:a16="http://schemas.microsoft.com/office/drawing/2014/main" id="{156AAA67-B71C-A572-B39C-3ABBD58F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10" y="2718477"/>
            <a:ext cx="3168681" cy="196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A0E650-EA24-E2B0-FA82-5CA081F046DA}"/>
              </a:ext>
            </a:extLst>
          </p:cNvPr>
          <p:cNvSpPr txBox="1"/>
          <p:nvPr/>
        </p:nvSpPr>
        <p:spPr>
          <a:xfrm>
            <a:off x="957739" y="1148817"/>
            <a:ext cx="6281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G</a:t>
            </a:r>
            <a:r>
              <a:rPr lang="vi-VN" sz="1600" dirty="0" err="1">
                <a:latin typeface="+mn-lt"/>
              </a:rPr>
              <a:t>iao</a:t>
            </a:r>
            <a:r>
              <a:rPr lang="vi-VN" sz="1600" dirty="0">
                <a:latin typeface="+mn-lt"/>
              </a:rPr>
              <a:t> thức định tuyến động theo </a:t>
            </a:r>
            <a:r>
              <a:rPr lang="en-US" sz="1600" dirty="0" err="1">
                <a:latin typeface="+mn-lt"/>
              </a:rPr>
              <a:t>trạng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thái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liên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kết</a:t>
            </a:r>
            <a:r>
              <a:rPr lang="vi-VN" sz="1600" dirty="0">
                <a:latin typeface="+mn-lt"/>
              </a:rPr>
              <a:t>, tiêu chuẩn mở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Đặc điểm: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Dùng thuật toán </a:t>
            </a:r>
            <a:r>
              <a:rPr lang="vi-VN" sz="1600" dirty="0" err="1">
                <a:latin typeface="+mn-lt"/>
              </a:rPr>
              <a:t>Dijkstra</a:t>
            </a:r>
            <a:r>
              <a:rPr lang="vi-VN" sz="1600" dirty="0">
                <a:latin typeface="+mn-lt"/>
              </a:rPr>
              <a:t> để chọn đường ngắn nhất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Hỗ trợ phân chia nhiều 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→ giảm tải CPU &amp; bảng định tuyến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Cập nhật nhanh khi mạng thay đổi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</a:t>
            </a:r>
            <a:r>
              <a:rPr lang="vi-VN" sz="1600" dirty="0" err="1">
                <a:latin typeface="+mn-lt"/>
              </a:rPr>
              <a:t>iệu</a:t>
            </a:r>
            <a:r>
              <a:rPr lang="vi-VN" sz="1600" dirty="0">
                <a:latin typeface="+mn-lt"/>
              </a:rPr>
              <a:t> quả hơn RIP (theo khoảng cách)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Tiết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kiệm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tài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nguyên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không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tạo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lưu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lượng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trao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đổi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B7FC7-47BB-2FC4-025C-4B76D89BF883}"/>
              </a:ext>
            </a:extLst>
          </p:cNvPr>
          <p:cNvSpPr txBox="1"/>
          <p:nvPr/>
        </p:nvSpPr>
        <p:spPr>
          <a:xfrm>
            <a:off x="762000" y="526966"/>
            <a:ext cx="605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2.4 Open Shortest Path First (OSPF)</a:t>
            </a:r>
          </a:p>
        </p:txBody>
      </p:sp>
    </p:spTree>
    <p:extLst>
      <p:ext uri="{BB962C8B-B14F-4D97-AF65-F5344CB8AC3E}">
        <p14:creationId xmlns:p14="http://schemas.microsoft.com/office/powerpoint/2010/main" val="332231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we protect clients' servers anywhere in the world. Everything about GRE  tunneling - Gcore">
            <a:extLst>
              <a:ext uri="{FF2B5EF4-FFF2-40B4-BE49-F238E27FC236}">
                <a16:creationId xmlns:a16="http://schemas.microsoft.com/office/drawing/2014/main" id="{8E8FC791-1FFF-D1AE-C9FC-A95E96518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24331" r="2132" b="37655"/>
          <a:stretch>
            <a:fillRect/>
          </a:stretch>
        </p:blipFill>
        <p:spPr bwMode="auto">
          <a:xfrm>
            <a:off x="4417088" y="2404110"/>
            <a:ext cx="4576368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CD68E0-B89F-6FB8-4796-46BA1A0D3F40}"/>
              </a:ext>
            </a:extLst>
          </p:cNvPr>
          <p:cNvSpPr txBox="1"/>
          <p:nvPr/>
        </p:nvSpPr>
        <p:spPr>
          <a:xfrm>
            <a:off x="907256" y="1337699"/>
            <a:ext cx="72009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G</a:t>
            </a:r>
            <a:r>
              <a:rPr lang="vi-VN" sz="1600" dirty="0" err="1">
                <a:latin typeface="+mn-lt"/>
              </a:rPr>
              <a:t>iao</a:t>
            </a:r>
            <a:r>
              <a:rPr lang="vi-VN" sz="1600" dirty="0">
                <a:latin typeface="+mn-lt"/>
              </a:rPr>
              <a:t> thức </a:t>
            </a:r>
            <a:r>
              <a:rPr lang="vi-VN" sz="1600" dirty="0" err="1">
                <a:latin typeface="+mn-lt"/>
              </a:rPr>
              <a:t>tunneling</a:t>
            </a:r>
            <a:r>
              <a:rPr lang="vi-VN" sz="1600" dirty="0">
                <a:latin typeface="+mn-lt"/>
              </a:rPr>
              <a:t> cho phép đóng gói nhiều loại gói tin trong gói IP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Cơ chế: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Gói gốc → thêm </a:t>
            </a:r>
            <a:r>
              <a:rPr lang="en-US" sz="1600" dirty="0" err="1">
                <a:latin typeface="+mn-lt"/>
              </a:rPr>
              <a:t>tiêu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đề</a:t>
            </a:r>
            <a:r>
              <a:rPr lang="vi-VN" sz="1600" dirty="0">
                <a:latin typeface="+mn-lt"/>
              </a:rPr>
              <a:t> GRE → thêm </a:t>
            </a:r>
            <a:r>
              <a:rPr lang="en-US" sz="1600" dirty="0" err="1">
                <a:latin typeface="+mn-lt"/>
              </a:rPr>
              <a:t>tiêu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đề</a:t>
            </a:r>
            <a:r>
              <a:rPr lang="en-US" sz="1600" dirty="0">
                <a:latin typeface="+mn-lt"/>
              </a:rPr>
              <a:t> </a:t>
            </a:r>
            <a:r>
              <a:rPr lang="vi-VN" sz="1600" dirty="0">
                <a:latin typeface="+mn-lt"/>
              </a:rPr>
              <a:t>IP ngoài → truyền qua </a:t>
            </a:r>
            <a:r>
              <a:rPr lang="vi-VN" sz="1600" dirty="0" err="1">
                <a:latin typeface="+mn-lt"/>
              </a:rPr>
              <a:t>Internet</a:t>
            </a:r>
            <a:endParaRPr lang="vi-VN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Kết nối </a:t>
            </a:r>
            <a:r>
              <a:rPr lang="vi-VN" sz="1600" dirty="0" err="1">
                <a:latin typeface="+mn-lt"/>
              </a:rPr>
              <a:t>site</a:t>
            </a:r>
            <a:r>
              <a:rPr lang="vi-VN" sz="1600" dirty="0">
                <a:latin typeface="+mn-lt"/>
              </a:rPr>
              <a:t>-to-</a:t>
            </a:r>
            <a:r>
              <a:rPr lang="vi-VN" sz="1600" dirty="0" err="1">
                <a:latin typeface="+mn-lt"/>
              </a:rPr>
              <a:t>site</a:t>
            </a:r>
            <a:r>
              <a:rPr lang="vi-VN" sz="1600" dirty="0">
                <a:latin typeface="+mn-lt"/>
              </a:rPr>
              <a:t> qua </a:t>
            </a:r>
            <a:r>
              <a:rPr lang="vi-VN" sz="1600" dirty="0" err="1">
                <a:latin typeface="+mn-lt"/>
              </a:rPr>
              <a:t>Internet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Hỗ trợ nhiều giao thức (IPv4, IPv6...)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 err="1">
                <a:latin typeface="+mn-lt"/>
              </a:rPr>
              <a:t>Hỗ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trợ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lưu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lượng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đa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hướng</a:t>
            </a:r>
            <a:r>
              <a:rPr lang="fr-FR" sz="1600" dirty="0">
                <a:latin typeface="+mn-lt"/>
              </a:rPr>
              <a:t> qua </a:t>
            </a:r>
            <a:r>
              <a:rPr lang="fr-FR" sz="1600" dirty="0" err="1">
                <a:latin typeface="+mn-lt"/>
              </a:rPr>
              <a:t>các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mạng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không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hỗ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trợ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định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tuyến</a:t>
            </a:r>
            <a:endParaRPr lang="vi-VN" sz="16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77C8-846B-62C6-8456-4D9B0B464DCE}"/>
              </a:ext>
            </a:extLst>
          </p:cNvPr>
          <p:cNvSpPr txBox="1"/>
          <p:nvPr/>
        </p:nvSpPr>
        <p:spPr>
          <a:xfrm>
            <a:off x="907256" y="617010"/>
            <a:ext cx="640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2.5 Generic Routing Encapsulation (GRE)</a:t>
            </a:r>
          </a:p>
        </p:txBody>
      </p:sp>
    </p:spTree>
    <p:extLst>
      <p:ext uri="{BB962C8B-B14F-4D97-AF65-F5344CB8AC3E}">
        <p14:creationId xmlns:p14="http://schemas.microsoft.com/office/powerpoint/2010/main" val="386213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ad Balancing là gì? Có những lợi ích gì nổi bật?">
            <a:extLst>
              <a:ext uri="{FF2B5EF4-FFF2-40B4-BE49-F238E27FC236}">
                <a16:creationId xmlns:a16="http://schemas.microsoft.com/office/drawing/2014/main" id="{F12A1A12-9F7C-2BAA-1CBF-8978827B5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" t="7787" r="9256" b="12867"/>
          <a:stretch>
            <a:fillRect/>
          </a:stretch>
        </p:blipFill>
        <p:spPr bwMode="auto">
          <a:xfrm>
            <a:off x="5242560" y="2244272"/>
            <a:ext cx="3520440" cy="2452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7BE574-C8F7-4E31-9428-CE9D7BCBECB7}"/>
              </a:ext>
            </a:extLst>
          </p:cNvPr>
          <p:cNvSpPr txBox="1"/>
          <p:nvPr/>
        </p:nvSpPr>
        <p:spPr>
          <a:xfrm>
            <a:off x="596264" y="1189166"/>
            <a:ext cx="78543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P</a:t>
            </a:r>
            <a:r>
              <a:rPr lang="vi-VN" sz="1600" dirty="0">
                <a:latin typeface="+mn-lt"/>
              </a:rPr>
              <a:t>hân phối lưu lượng mạng qua nhiều đường truyền để tăng hiệu suất.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Phương pháp: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ECMP (</a:t>
            </a:r>
            <a:r>
              <a:rPr lang="vi-VN" sz="1600" dirty="0" err="1">
                <a:latin typeface="+mn-lt"/>
              </a:rPr>
              <a:t>Equal-Cost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Multi-Path</a:t>
            </a:r>
            <a:r>
              <a:rPr lang="vi-VN" sz="1600" dirty="0">
                <a:latin typeface="+mn-lt"/>
              </a:rPr>
              <a:t>): chia tải giữa các đường có cùng chi phí OSPF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Thuật toán: </a:t>
            </a:r>
            <a:r>
              <a:rPr lang="vi-VN" sz="1600" dirty="0" err="1">
                <a:latin typeface="+mn-lt"/>
              </a:rPr>
              <a:t>Round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Robin</a:t>
            </a:r>
            <a:r>
              <a:rPr lang="vi-VN" sz="1600" dirty="0">
                <a:latin typeface="+mn-lt"/>
              </a:rPr>
              <a:t>, </a:t>
            </a:r>
            <a:r>
              <a:rPr lang="vi-VN" sz="1600" dirty="0" err="1">
                <a:latin typeface="+mn-lt"/>
              </a:rPr>
              <a:t>Weighted</a:t>
            </a:r>
            <a:r>
              <a:rPr lang="en-US" sz="1600" dirty="0">
                <a:latin typeface="+mn-lt"/>
              </a:rPr>
              <a:t>…</a:t>
            </a:r>
            <a:r>
              <a:rPr lang="vi-VN" sz="1600" dirty="0">
                <a:latin typeface="+mn-lt"/>
              </a:rPr>
              <a:t> 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Tận dụng tối đa băng thông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Giảm độ trễ, tránh nghẽn mạng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Có khả năng dự phòng khi một đường hỏng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52491-48B9-11BD-BF8F-08697AE64FD7}"/>
              </a:ext>
            </a:extLst>
          </p:cNvPr>
          <p:cNvSpPr txBox="1"/>
          <p:nvPr/>
        </p:nvSpPr>
        <p:spPr>
          <a:xfrm>
            <a:off x="392430" y="611045"/>
            <a:ext cx="533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2.6 Load Balancing (Cân </a:t>
            </a:r>
            <a:r>
              <a:rPr lang="en-US" sz="2400" b="1" dirty="0" err="1">
                <a:latin typeface="+mj-lt"/>
              </a:rPr>
              <a:t>bằng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tải</a:t>
            </a:r>
            <a:r>
              <a:rPr lang="en-US" sz="2400" b="1" dirty="0">
                <a:latin typeface="+mj-lt"/>
              </a:rPr>
              <a:t>)</a:t>
            </a:r>
            <a:endParaRPr lang="vi-V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50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fferences between Packet Tracer, GNS3, and Cisco VIRL">
            <a:extLst>
              <a:ext uri="{FF2B5EF4-FFF2-40B4-BE49-F238E27FC236}">
                <a16:creationId xmlns:a16="http://schemas.microsoft.com/office/drawing/2014/main" id="{484F90C1-CD48-D479-9556-71584494F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5"/>
          <a:stretch>
            <a:fillRect/>
          </a:stretch>
        </p:blipFill>
        <p:spPr bwMode="auto">
          <a:xfrm>
            <a:off x="5417820" y="1648030"/>
            <a:ext cx="3412613" cy="2422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B8DDD-7DC9-B9D9-B42A-363108208993}"/>
              </a:ext>
            </a:extLst>
          </p:cNvPr>
          <p:cNvSpPr txBox="1"/>
          <p:nvPr/>
        </p:nvSpPr>
        <p:spPr>
          <a:xfrm>
            <a:off x="388620" y="533400"/>
            <a:ext cx="418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3. Cisco Packet Tracer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405A4-5F5F-C335-E7FB-3BEBC32D6F36}"/>
              </a:ext>
            </a:extLst>
          </p:cNvPr>
          <p:cNvSpPr txBox="1"/>
          <p:nvPr/>
        </p:nvSpPr>
        <p:spPr>
          <a:xfrm>
            <a:off x="772024" y="1710855"/>
            <a:ext cx="64711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Đặc điểm nổi bật: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Cung cấp môi trường trực quan để thiết kế mạng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Hỗ trợ nhiều thiết bị: </a:t>
            </a: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, 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, PC, Server…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</a:t>
            </a:r>
            <a:r>
              <a:rPr lang="vi-VN" sz="1600" dirty="0">
                <a:latin typeface="+mn-lt"/>
              </a:rPr>
              <a:t>ỗ trợ nhiều giao thức: VLAN, STP, OSPF, GRE</a:t>
            </a:r>
            <a:r>
              <a:rPr lang="en-US" sz="1600" dirty="0">
                <a:latin typeface="+mn-lt"/>
              </a:rPr>
              <a:t>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Không cần thiết bị thật, tiết kiệm chi phí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Giao diện đơn giản, dễ học, dễ cấu hình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Có chế độ mô phỏng </a:t>
            </a:r>
            <a:r>
              <a:rPr lang="vi-VN" sz="1600" dirty="0" err="1">
                <a:latin typeface="+mn-lt"/>
              </a:rPr>
              <a:t>Realtime</a:t>
            </a:r>
            <a:r>
              <a:rPr lang="vi-VN" sz="1600" dirty="0">
                <a:latin typeface="+mn-lt"/>
              </a:rPr>
              <a:t> và </a:t>
            </a:r>
            <a:r>
              <a:rPr lang="vi-VN" sz="1600" dirty="0" err="1">
                <a:latin typeface="+mn-lt"/>
              </a:rPr>
              <a:t>Simulation</a:t>
            </a:r>
            <a:r>
              <a:rPr lang="vi-VN" sz="1600" dirty="0">
                <a:latin typeface="+mn-lt"/>
              </a:rPr>
              <a:t> để kiểm tra gói tin</a:t>
            </a:r>
            <a:endParaRPr lang="en-US" sz="16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1CAE6-AE65-91C1-DAF4-CA420E28F693}"/>
              </a:ext>
            </a:extLst>
          </p:cNvPr>
          <p:cNvSpPr txBox="1"/>
          <p:nvPr/>
        </p:nvSpPr>
        <p:spPr>
          <a:xfrm>
            <a:off x="746760" y="1073010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Cisco Packet Tracer </a:t>
            </a:r>
            <a:r>
              <a:rPr lang="en-US" sz="1600" dirty="0" err="1">
                <a:latin typeface="+mn-lt"/>
              </a:rPr>
              <a:t>là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công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cụ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giả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lập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mạng</a:t>
            </a:r>
            <a:r>
              <a:rPr lang="en-US" sz="1600" dirty="0">
                <a:latin typeface="+mn-lt"/>
              </a:rPr>
              <a:t> do Cisco </a:t>
            </a:r>
            <a:r>
              <a:rPr lang="en-US" sz="1600" dirty="0" err="1">
                <a:latin typeface="+mn-lt"/>
              </a:rPr>
              <a:t>phát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triển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hỗ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trợ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việc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học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tập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thực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hành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về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mạng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789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4DAAD3-F194-4BD4-8E89-1E2AFA7A6028}"/>
              </a:ext>
            </a:extLst>
          </p:cNvPr>
          <p:cNvSpPr txBox="1"/>
          <p:nvPr/>
        </p:nvSpPr>
        <p:spPr>
          <a:xfrm>
            <a:off x="1219200" y="774561"/>
            <a:ext cx="763524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vi-VN" sz="1600" dirty="0">
                <a:latin typeface="+mn-lt"/>
              </a:rPr>
              <a:t>Thiết kế mô hình WAN: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 R1, R2, R3 kết nối theo nhiều 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OSPF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S1, S2, S3 cấu hình VLAN, STP, </a:t>
            </a:r>
            <a:r>
              <a:rPr lang="vi-VN" sz="1600" dirty="0" err="1">
                <a:latin typeface="+mn-lt"/>
              </a:rPr>
              <a:t>EtherChannel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vi-VN" sz="1600" dirty="0">
                <a:latin typeface="+mn-lt"/>
              </a:rPr>
              <a:t>Cấu hình công nghệ: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VLAN: chia nhóm người dùng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STP: tránh vòng lặp khi 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kết nối vòng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OSPF: định tuyến động giữa các </a:t>
            </a:r>
            <a:r>
              <a:rPr lang="vi-VN" sz="1600" dirty="0" err="1">
                <a:latin typeface="+mn-lt"/>
              </a:rPr>
              <a:t>router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GRE: tạo đường hầm giữa các </a:t>
            </a:r>
            <a:r>
              <a:rPr lang="vi-VN" sz="1600" dirty="0" err="1">
                <a:latin typeface="+mn-lt"/>
              </a:rPr>
              <a:t>site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 err="1">
                <a:latin typeface="+mn-lt"/>
              </a:rPr>
              <a:t>Load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Balancing</a:t>
            </a:r>
            <a:r>
              <a:rPr lang="vi-VN" sz="1600" dirty="0">
                <a:latin typeface="+mn-lt"/>
              </a:rPr>
              <a:t>: chia tải giữa các liên kết song </a:t>
            </a:r>
            <a:r>
              <a:rPr lang="vi-VN" sz="1600" dirty="0" err="1">
                <a:latin typeface="+mn-lt"/>
              </a:rPr>
              <a:t>song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vi-VN" sz="1600" dirty="0">
                <a:latin typeface="+mn-lt"/>
              </a:rPr>
              <a:t>Kiểm thử: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 err="1">
                <a:latin typeface="+mn-lt"/>
              </a:rPr>
              <a:t>Ping</a:t>
            </a:r>
            <a:r>
              <a:rPr lang="vi-VN" sz="1600" dirty="0">
                <a:latin typeface="+mn-lt"/>
              </a:rPr>
              <a:t> từ R2 đến PC trong VLAN để kiểm tra liên VLAN </a:t>
            </a:r>
            <a:r>
              <a:rPr lang="vi-VN" sz="1600" dirty="0" err="1">
                <a:latin typeface="+mn-lt"/>
              </a:rPr>
              <a:t>routing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Kiểm tra cân bằng tải bằng lệnh </a:t>
            </a:r>
            <a:r>
              <a:rPr lang="vi-VN" sz="1600" i="1" u="sng" dirty="0" err="1">
                <a:latin typeface="+mn-lt"/>
              </a:rPr>
              <a:t>show</a:t>
            </a:r>
            <a:r>
              <a:rPr lang="vi-VN" sz="1600" i="1" u="sng" dirty="0">
                <a:latin typeface="+mn-lt"/>
              </a:rPr>
              <a:t> </a:t>
            </a:r>
            <a:r>
              <a:rPr lang="vi-VN" sz="1600" i="1" u="sng" dirty="0" err="1">
                <a:latin typeface="+mn-lt"/>
              </a:rPr>
              <a:t>ip</a:t>
            </a:r>
            <a:r>
              <a:rPr lang="vi-VN" sz="1600" i="1" u="sng" dirty="0">
                <a:latin typeface="+mn-lt"/>
              </a:rPr>
              <a:t> </a:t>
            </a:r>
            <a:r>
              <a:rPr lang="vi-VN" sz="1600" i="1" u="sng" dirty="0" err="1">
                <a:latin typeface="+mn-lt"/>
              </a:rPr>
              <a:t>route</a:t>
            </a:r>
            <a:r>
              <a:rPr lang="vi-VN" sz="1600" i="1" u="sng" dirty="0">
                <a:latin typeface="+mn-lt"/>
              </a:rPr>
              <a:t> </a:t>
            </a:r>
            <a:r>
              <a:rPr lang="vi-VN" sz="1600" i="1" u="sng" dirty="0" err="1">
                <a:latin typeface="+mn-lt"/>
              </a:rPr>
              <a:t>ospf</a:t>
            </a:r>
            <a:endParaRPr lang="en-US" sz="1600" u="sng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Quan sát STP bằng </a:t>
            </a:r>
            <a:r>
              <a:rPr lang="vi-VN" sz="1600" i="1" u="sng" dirty="0" err="1">
                <a:latin typeface="+mn-lt"/>
              </a:rPr>
              <a:t>show</a:t>
            </a:r>
            <a:r>
              <a:rPr lang="vi-VN" sz="1600" i="1" u="sng" dirty="0">
                <a:latin typeface="+mn-lt"/>
              </a:rPr>
              <a:t> </a:t>
            </a:r>
            <a:r>
              <a:rPr lang="vi-VN" sz="1600" i="1" u="sng" dirty="0" err="1">
                <a:latin typeface="+mn-lt"/>
              </a:rPr>
              <a:t>spanning-tree</a:t>
            </a:r>
            <a:endParaRPr lang="en-US" sz="1600" u="sng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0C333-8C2F-25AD-DB90-E07B1593C61C}"/>
              </a:ext>
            </a:extLst>
          </p:cNvPr>
          <p:cNvSpPr txBox="1"/>
          <p:nvPr/>
        </p:nvSpPr>
        <p:spPr>
          <a:xfrm>
            <a:off x="815340" y="213360"/>
            <a:ext cx="608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+mj-lt"/>
              </a:rPr>
              <a:t>Ứng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dụng</a:t>
            </a:r>
            <a:r>
              <a:rPr lang="en-US" sz="2400" b="1" dirty="0">
                <a:latin typeface="+mj-lt"/>
              </a:rPr>
              <a:t> Packet Tracer </a:t>
            </a:r>
            <a:r>
              <a:rPr lang="en-US" sz="2400" b="1" dirty="0" err="1">
                <a:latin typeface="+mj-lt"/>
              </a:rPr>
              <a:t>trong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đề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tài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271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9"/>
          <p:cNvSpPr txBox="1">
            <a:spLocks/>
          </p:cNvSpPr>
          <p:nvPr/>
        </p:nvSpPr>
        <p:spPr>
          <a:xfrm>
            <a:off x="631442" y="637489"/>
            <a:ext cx="4244997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2800" b="1" dirty="0">
                <a:latin typeface="+mj-lt"/>
              </a:rPr>
              <a:t>III. Cài </a:t>
            </a:r>
            <a:r>
              <a:rPr lang="en-US" sz="2800" b="1" dirty="0" err="1">
                <a:latin typeface="+mj-lt"/>
              </a:rPr>
              <a:t>đặt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thực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nghiệm</a:t>
            </a:r>
            <a:r>
              <a:rPr lang="en-US" sz="2800" b="1" dirty="0">
                <a:latin typeface="+mj-lt"/>
              </a:rPr>
              <a:t> </a:t>
            </a:r>
          </a:p>
        </p:txBody>
      </p:sp>
      <p:grpSp>
        <p:nvGrpSpPr>
          <p:cNvPr id="677" name="Google Shape;677;p59"/>
          <p:cNvGrpSpPr/>
          <p:nvPr/>
        </p:nvGrpSpPr>
        <p:grpSpPr>
          <a:xfrm>
            <a:off x="631442" y="1620696"/>
            <a:ext cx="1211060" cy="1178158"/>
            <a:chOff x="4045063" y="635665"/>
            <a:chExt cx="868200" cy="868200"/>
          </a:xfrm>
        </p:grpSpPr>
        <p:sp>
          <p:nvSpPr>
            <p:cNvPr id="678" name="Google Shape;678;p59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9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10798115"/>
                <a:gd name="adj2" fmla="val 16256715"/>
                <a:gd name="adj3" fmla="val 1271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59"/>
          <p:cNvGrpSpPr/>
          <p:nvPr/>
        </p:nvGrpSpPr>
        <p:grpSpPr>
          <a:xfrm>
            <a:off x="2850032" y="1620696"/>
            <a:ext cx="1211060" cy="1178158"/>
            <a:chOff x="4045063" y="635665"/>
            <a:chExt cx="868200" cy="868200"/>
          </a:xfrm>
        </p:grpSpPr>
        <p:sp>
          <p:nvSpPr>
            <p:cNvPr id="681" name="Google Shape;681;p59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9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59"/>
          <p:cNvGrpSpPr/>
          <p:nvPr/>
        </p:nvGrpSpPr>
        <p:grpSpPr>
          <a:xfrm>
            <a:off x="5068622" y="1620696"/>
            <a:ext cx="1211060" cy="1178158"/>
            <a:chOff x="4045063" y="635665"/>
            <a:chExt cx="868200" cy="868200"/>
          </a:xfrm>
        </p:grpSpPr>
        <p:sp>
          <p:nvSpPr>
            <p:cNvPr id="684" name="Google Shape;684;p59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9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26082"/>
                <a:gd name="adj2" fmla="val 16256715"/>
                <a:gd name="adj3" fmla="val 12710"/>
              </a:avLst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2" name="Google Shape;692;p59"/>
          <p:cNvSpPr txBox="1"/>
          <p:nvPr/>
        </p:nvSpPr>
        <p:spPr>
          <a:xfrm>
            <a:off x="3095321" y="2038337"/>
            <a:ext cx="720482" cy="34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Anek Kannada"/>
                <a:cs typeface="Anek Kannada"/>
                <a:sym typeface="Anek Kannada"/>
              </a:rPr>
              <a:t>50%</a:t>
            </a:r>
            <a:endParaRPr sz="1600" b="1" dirty="0">
              <a:solidFill>
                <a:schemeClr val="dk1"/>
              </a:solidFill>
              <a:latin typeface="+mn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693" name="Google Shape;693;p59"/>
          <p:cNvSpPr txBox="1"/>
          <p:nvPr/>
        </p:nvSpPr>
        <p:spPr>
          <a:xfrm>
            <a:off x="5313911" y="2038337"/>
            <a:ext cx="720482" cy="34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Anek Kannada"/>
                <a:cs typeface="Anek Kannada"/>
                <a:sym typeface="Anek Kannada"/>
              </a:rPr>
              <a:t>75%</a:t>
            </a:r>
            <a:endParaRPr sz="1600" b="1" dirty="0">
              <a:solidFill>
                <a:schemeClr val="dk1"/>
              </a:solidFill>
              <a:latin typeface="+mn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694" name="Google Shape;694;p59"/>
          <p:cNvSpPr txBox="1"/>
          <p:nvPr/>
        </p:nvSpPr>
        <p:spPr>
          <a:xfrm>
            <a:off x="876731" y="2038337"/>
            <a:ext cx="720482" cy="34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Anek Kannada"/>
                <a:cs typeface="Anek Kannada"/>
                <a:sym typeface="Anek Kannada"/>
              </a:rPr>
              <a:t>25%</a:t>
            </a:r>
            <a:endParaRPr sz="1600" b="1" dirty="0">
              <a:solidFill>
                <a:schemeClr val="dk1"/>
              </a:solidFill>
              <a:latin typeface="+mn-lt"/>
              <a:ea typeface="Anek Kannada"/>
              <a:cs typeface="Anek Kannada"/>
              <a:sym typeface="Anek Kannada"/>
            </a:endParaRPr>
          </a:p>
        </p:txBody>
      </p:sp>
      <p:grpSp>
        <p:nvGrpSpPr>
          <p:cNvPr id="3" name="Google Shape;683;p59">
            <a:extLst>
              <a:ext uri="{FF2B5EF4-FFF2-40B4-BE49-F238E27FC236}">
                <a16:creationId xmlns:a16="http://schemas.microsoft.com/office/drawing/2014/main" id="{DEBF1D55-33E9-2F14-7873-02D4CBEBB73D}"/>
              </a:ext>
            </a:extLst>
          </p:cNvPr>
          <p:cNvGrpSpPr/>
          <p:nvPr/>
        </p:nvGrpSpPr>
        <p:grpSpPr>
          <a:xfrm>
            <a:off x="7287212" y="1620696"/>
            <a:ext cx="1211060" cy="1178158"/>
            <a:chOff x="4045063" y="635665"/>
            <a:chExt cx="868200" cy="868200"/>
          </a:xfrm>
        </p:grpSpPr>
        <p:sp>
          <p:nvSpPr>
            <p:cNvPr id="4" name="Google Shape;684;p59">
              <a:extLst>
                <a:ext uri="{FF2B5EF4-FFF2-40B4-BE49-F238E27FC236}">
                  <a16:creationId xmlns:a16="http://schemas.microsoft.com/office/drawing/2014/main" id="{B83FF53B-4F7F-A048-58D5-A2ABEF6DFFC4}"/>
                </a:ext>
              </a:extLst>
            </p:cNvPr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85;p59">
              <a:extLst>
                <a:ext uri="{FF2B5EF4-FFF2-40B4-BE49-F238E27FC236}">
                  <a16:creationId xmlns:a16="http://schemas.microsoft.com/office/drawing/2014/main" id="{052F2801-BFFA-B488-A043-7DA67C9FB987}"/>
                </a:ext>
              </a:extLst>
            </p:cNvPr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26082"/>
                <a:gd name="adj2" fmla="val 16256715"/>
                <a:gd name="adj3" fmla="val 1271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693;p59">
            <a:extLst>
              <a:ext uri="{FF2B5EF4-FFF2-40B4-BE49-F238E27FC236}">
                <a16:creationId xmlns:a16="http://schemas.microsoft.com/office/drawing/2014/main" id="{B9B478D8-7BB3-37F8-2448-A27391482757}"/>
              </a:ext>
            </a:extLst>
          </p:cNvPr>
          <p:cNvSpPr txBox="1"/>
          <p:nvPr/>
        </p:nvSpPr>
        <p:spPr>
          <a:xfrm>
            <a:off x="7532501" y="2038337"/>
            <a:ext cx="720482" cy="34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Anek Kannada"/>
                <a:cs typeface="Anek Kannada"/>
                <a:sym typeface="Anek Kannada"/>
              </a:rPr>
              <a:t>100%</a:t>
            </a:r>
            <a:endParaRPr sz="1600" b="1" dirty="0">
              <a:solidFill>
                <a:schemeClr val="dk1"/>
              </a:solidFill>
              <a:latin typeface="+mn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33416-472A-7DFA-27C8-18E9BECE45F6}"/>
              </a:ext>
            </a:extLst>
          </p:cNvPr>
          <p:cNvSpPr txBox="1"/>
          <p:nvPr/>
        </p:nvSpPr>
        <p:spPr>
          <a:xfrm>
            <a:off x="515452" y="2913331"/>
            <a:ext cx="141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1. </a:t>
            </a:r>
            <a:r>
              <a:rPr lang="en-US" sz="1800" dirty="0" err="1">
                <a:latin typeface="+mn-lt"/>
              </a:rPr>
              <a:t>Thiết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kế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mô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hình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2AE3F-FC11-1257-3FC6-25C56AF774D1}"/>
              </a:ext>
            </a:extLst>
          </p:cNvPr>
          <p:cNvSpPr txBox="1"/>
          <p:nvPr/>
        </p:nvSpPr>
        <p:spPr>
          <a:xfrm>
            <a:off x="2522798" y="2933725"/>
            <a:ext cx="186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2. </a:t>
            </a:r>
            <a:r>
              <a:rPr lang="en-US" sz="1800" dirty="0" err="1">
                <a:latin typeface="+mn-lt"/>
              </a:rPr>
              <a:t>Cấu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hình</a:t>
            </a:r>
            <a:r>
              <a:rPr lang="en-US" sz="1800" dirty="0">
                <a:latin typeface="+mn-lt"/>
              </a:rPr>
              <a:t> </a:t>
            </a:r>
          </a:p>
          <a:p>
            <a:pPr algn="ctr"/>
            <a:r>
              <a:rPr lang="en-US" sz="1800" dirty="0" err="1">
                <a:latin typeface="+mn-lt"/>
              </a:rPr>
              <a:t>địa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chỉ</a:t>
            </a:r>
            <a:r>
              <a:rPr lang="en-US" sz="1800" dirty="0">
                <a:latin typeface="+mn-lt"/>
              </a:rPr>
              <a:t> 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F8D71-DF29-9517-107A-D7F1A61FA413}"/>
              </a:ext>
            </a:extLst>
          </p:cNvPr>
          <p:cNvSpPr txBox="1"/>
          <p:nvPr/>
        </p:nvSpPr>
        <p:spPr>
          <a:xfrm>
            <a:off x="4666009" y="2913331"/>
            <a:ext cx="201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3. </a:t>
            </a:r>
            <a:r>
              <a:rPr lang="en-US" sz="1800" dirty="0" err="1">
                <a:latin typeface="+mn-lt"/>
              </a:rPr>
              <a:t>Triển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khai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các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công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nghệ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3BEA1-FA34-D9A2-B0DD-7679C8F453FC}"/>
              </a:ext>
            </a:extLst>
          </p:cNvPr>
          <p:cNvSpPr txBox="1"/>
          <p:nvPr/>
        </p:nvSpPr>
        <p:spPr>
          <a:xfrm>
            <a:off x="7156936" y="2933725"/>
            <a:ext cx="147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4. </a:t>
            </a:r>
            <a:r>
              <a:rPr lang="en-US" sz="1800" dirty="0" err="1">
                <a:latin typeface="+mn-lt"/>
              </a:rPr>
              <a:t>Kết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quả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kiểm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thử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131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88DAAA-28B8-02F6-8365-1C284C979B38}"/>
              </a:ext>
            </a:extLst>
          </p:cNvPr>
          <p:cNvSpPr txBox="1"/>
          <p:nvPr/>
        </p:nvSpPr>
        <p:spPr>
          <a:xfrm>
            <a:off x="815816" y="375941"/>
            <a:ext cx="331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3.1 </a:t>
            </a:r>
            <a:r>
              <a:rPr lang="en-US" sz="2200" b="1" dirty="0" err="1">
                <a:latin typeface="+mj-lt"/>
              </a:rPr>
              <a:t>Thiết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kế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mô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hình</a:t>
            </a:r>
            <a:endParaRPr lang="en-US" sz="22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8D0D7-9A5B-7A6C-667E-08C713CC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33" y="153116"/>
            <a:ext cx="3560387" cy="4837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2C90C2-0B1C-EB7D-B44F-BE753EBA0E31}"/>
              </a:ext>
            </a:extLst>
          </p:cNvPr>
          <p:cNvSpPr txBox="1"/>
          <p:nvPr/>
        </p:nvSpPr>
        <p:spPr>
          <a:xfrm>
            <a:off x="815816" y="936746"/>
            <a:ext cx="4903984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Mô hình được thiết kế trên </a:t>
            </a:r>
            <a:r>
              <a:rPr lang="vi-VN" sz="1600" dirty="0" err="1">
                <a:latin typeface="+mn-lt"/>
              </a:rPr>
              <a:t>Cisco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Packet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Tracer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Thành phần chính: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:</a:t>
            </a:r>
            <a:r>
              <a:rPr lang="en-US" sz="1600" dirty="0">
                <a:latin typeface="+mn-lt"/>
              </a:rPr>
              <a:t> </a:t>
            </a:r>
            <a:r>
              <a:rPr lang="vi-VN" sz="1600" dirty="0">
                <a:latin typeface="+mn-lt"/>
              </a:rPr>
              <a:t>R1 (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0</a:t>
            </a:r>
            <a:r>
              <a:rPr lang="en-US" sz="1600" dirty="0">
                <a:latin typeface="+mn-lt"/>
              </a:rPr>
              <a:t>-</a:t>
            </a:r>
            <a:r>
              <a:rPr lang="vi-VN" sz="1600" dirty="0" err="1">
                <a:latin typeface="+mn-lt"/>
              </a:rPr>
              <a:t>Backbone</a:t>
            </a:r>
            <a:r>
              <a:rPr lang="vi-VN" sz="1600" dirty="0">
                <a:latin typeface="+mn-lt"/>
              </a:rPr>
              <a:t>), R2 (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1), 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R3 (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2)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: S1 (</a:t>
            </a:r>
            <a:r>
              <a:rPr lang="vi-VN" sz="1600" dirty="0" err="1">
                <a:latin typeface="+mn-lt"/>
              </a:rPr>
              <a:t>Layer</a:t>
            </a:r>
            <a:r>
              <a:rPr lang="vi-VN" sz="1600" dirty="0">
                <a:latin typeface="+mn-lt"/>
              </a:rPr>
              <a:t> 3), S2, S3 (</a:t>
            </a:r>
            <a:r>
              <a:rPr lang="vi-VN" sz="1600" dirty="0" err="1">
                <a:latin typeface="+mn-lt"/>
              </a:rPr>
              <a:t>Layer</a:t>
            </a:r>
            <a:r>
              <a:rPr lang="vi-VN" sz="1600" dirty="0">
                <a:latin typeface="+mn-lt"/>
              </a:rPr>
              <a:t> 2)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PC: chia thành các VLAN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Các kết nối chính: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OSPF </a:t>
            </a:r>
            <a:r>
              <a:rPr lang="vi-VN" sz="1600" dirty="0" err="1">
                <a:latin typeface="+mn-lt"/>
              </a:rPr>
              <a:t>multi-area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 err="1">
                <a:latin typeface="+mn-lt"/>
              </a:rPr>
              <a:t>EtherChannel</a:t>
            </a:r>
            <a:r>
              <a:rPr lang="vi-VN" sz="1600" dirty="0">
                <a:latin typeface="+mn-lt"/>
              </a:rPr>
              <a:t> + STP giữa S1–S2–S3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GRE </a:t>
            </a:r>
            <a:r>
              <a:rPr lang="vi-VN" sz="1600" dirty="0" err="1">
                <a:latin typeface="+mn-lt"/>
              </a:rPr>
              <a:t>Tunnel</a:t>
            </a:r>
            <a:r>
              <a:rPr lang="vi-VN" sz="1600" dirty="0">
                <a:latin typeface="+mn-lt"/>
              </a:rPr>
              <a:t> giữa </a:t>
            </a:r>
            <a:r>
              <a:rPr lang="vi-VN" sz="1600" dirty="0"/>
              <a:t>R</a:t>
            </a:r>
            <a:r>
              <a:rPr lang="en-US" sz="1600" dirty="0"/>
              <a:t>1</a:t>
            </a:r>
            <a:r>
              <a:rPr lang="vi-VN" sz="1600" dirty="0"/>
              <a:t> ↔ R</a:t>
            </a:r>
            <a:r>
              <a:rPr lang="en-US" sz="1600" dirty="0"/>
              <a:t>2, </a:t>
            </a:r>
            <a:r>
              <a:rPr lang="vi-VN" sz="1600" dirty="0"/>
              <a:t>R</a:t>
            </a:r>
            <a:r>
              <a:rPr lang="en-US" sz="1600" dirty="0"/>
              <a:t>1</a:t>
            </a:r>
            <a:r>
              <a:rPr lang="vi-VN" sz="1600" dirty="0"/>
              <a:t> ↔ R3</a:t>
            </a:r>
            <a:r>
              <a:rPr lang="en-US" sz="1600" dirty="0">
                <a:latin typeface="+mn-lt"/>
              </a:rPr>
              <a:t>, </a:t>
            </a:r>
            <a:r>
              <a:rPr lang="vi-VN" sz="1600" dirty="0">
                <a:latin typeface="+mn-lt"/>
              </a:rPr>
              <a:t>R2 ↔ R3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354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A55FC2-48E4-C51F-6D36-508EB434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47728"/>
              </p:ext>
            </p:extLst>
          </p:nvPr>
        </p:nvGraphicFramePr>
        <p:xfrm>
          <a:off x="5227320" y="103951"/>
          <a:ext cx="3710940" cy="4935598"/>
        </p:xfrm>
        <a:graphic>
          <a:graphicData uri="http://schemas.openxmlformats.org/drawingml/2006/table">
            <a:tbl>
              <a:tblPr firstRow="1" firstCol="1" bandRow="1">
                <a:tableStyleId>{B04799C9-5D31-4280-97EC-18941C7163C7}</a:tableStyleId>
              </a:tblPr>
              <a:tblGrid>
                <a:gridCol w="432870">
                  <a:extLst>
                    <a:ext uri="{9D8B030D-6E8A-4147-A177-3AD203B41FA5}">
                      <a16:colId xmlns:a16="http://schemas.microsoft.com/office/drawing/2014/main" val="3447316200"/>
                    </a:ext>
                  </a:extLst>
                </a:gridCol>
                <a:gridCol w="683040">
                  <a:extLst>
                    <a:ext uri="{9D8B030D-6E8A-4147-A177-3AD203B41FA5}">
                      <a16:colId xmlns:a16="http://schemas.microsoft.com/office/drawing/2014/main" val="3761731394"/>
                    </a:ext>
                  </a:extLst>
                </a:gridCol>
                <a:gridCol w="869246">
                  <a:extLst>
                    <a:ext uri="{9D8B030D-6E8A-4147-A177-3AD203B41FA5}">
                      <a16:colId xmlns:a16="http://schemas.microsoft.com/office/drawing/2014/main" val="926920440"/>
                    </a:ext>
                  </a:extLst>
                </a:gridCol>
                <a:gridCol w="931897">
                  <a:extLst>
                    <a:ext uri="{9D8B030D-6E8A-4147-A177-3AD203B41FA5}">
                      <a16:colId xmlns:a16="http://schemas.microsoft.com/office/drawing/2014/main" val="2652623847"/>
                    </a:ext>
                  </a:extLst>
                </a:gridCol>
                <a:gridCol w="793887">
                  <a:extLst>
                    <a:ext uri="{9D8B030D-6E8A-4147-A177-3AD203B41FA5}">
                      <a16:colId xmlns:a16="http://schemas.microsoft.com/office/drawing/2014/main" val="2943553886"/>
                    </a:ext>
                  </a:extLst>
                </a:gridCol>
              </a:tblGrid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Device 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Interface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IP Address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Subnet Mask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Default Gateway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093358772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R1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G0/0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4228183897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S0/3/0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10.0.12.1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3724959375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S0/3/1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10.0.13.1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530422617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Tunnel1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172.16.100.1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3684423249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Tunnel2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172.16.200.1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3022904959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R2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S0/3/0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10.0.12.2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693870538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Lo1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192.168.40.1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91337177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Tunnel1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172.16.100.2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250084516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R3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S0/3/1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10.0.13.2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639103043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Lo1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192.168.40.2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389957646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Tunnel2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172.16.200.2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965013403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192.168.10.1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255.255.255.0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4153187304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20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064521864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30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192.168.30.1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948732175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457229478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20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728557017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30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192.168.30.2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4175310501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4217217179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20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908524235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30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192.168.30.3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905616611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PC-1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192.168.10.10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664809699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PC-2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192.168.10.11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735223355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PC-3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722481183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PC-4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192.168.30.10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192.168.30.1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490879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3A2F3-D44C-8026-4B2A-F1A85EDBE314}"/>
              </a:ext>
            </a:extLst>
          </p:cNvPr>
          <p:cNvSpPr txBox="1"/>
          <p:nvPr/>
        </p:nvSpPr>
        <p:spPr>
          <a:xfrm>
            <a:off x="451485" y="457200"/>
            <a:ext cx="3649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3.2 </a:t>
            </a:r>
            <a:r>
              <a:rPr lang="en-US" sz="2200" b="1" dirty="0" err="1">
                <a:latin typeface="+mj-lt"/>
              </a:rPr>
              <a:t>Cấu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hình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địa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chỉ</a:t>
            </a:r>
            <a:r>
              <a:rPr lang="en-US" sz="2200" b="1" dirty="0">
                <a:latin typeface="+mj-lt"/>
              </a:rPr>
              <a:t> 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4014B-2196-8711-4394-4C81223522EB}"/>
              </a:ext>
            </a:extLst>
          </p:cNvPr>
          <p:cNvSpPr txBox="1"/>
          <p:nvPr/>
        </p:nvSpPr>
        <p:spPr>
          <a:xfrm>
            <a:off x="458685" y="955179"/>
            <a:ext cx="4775835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+mn-lt"/>
              </a:rPr>
              <a:t>Bảng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địa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chỉ</a:t>
            </a:r>
            <a:r>
              <a:rPr lang="en-US" sz="1600" dirty="0">
                <a:latin typeface="+mn-lt"/>
              </a:rPr>
              <a:t> IP: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</a:rPr>
              <a:t>Router – </a:t>
            </a:r>
            <a:r>
              <a:rPr lang="en-US" sz="1600" dirty="0" err="1">
                <a:latin typeface="+mn-lt"/>
              </a:rPr>
              <a:t>dùng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dải</a:t>
            </a:r>
            <a:r>
              <a:rPr lang="en-US" sz="1600" dirty="0">
                <a:latin typeface="+mn-lt"/>
              </a:rPr>
              <a:t> 10.0.x.0/30 </a:t>
            </a:r>
            <a:r>
              <a:rPr lang="en-US" sz="1600" dirty="0" err="1">
                <a:latin typeface="+mn-lt"/>
              </a:rPr>
              <a:t>cho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kết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nối</a:t>
            </a:r>
            <a:r>
              <a:rPr lang="en-US" sz="1600" dirty="0">
                <a:latin typeface="+mn-lt"/>
              </a:rPr>
              <a:t> WAN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</a:rPr>
              <a:t>PC – </a:t>
            </a:r>
            <a:r>
              <a:rPr lang="en-US" sz="1600" dirty="0" err="1">
                <a:latin typeface="+mn-lt"/>
              </a:rPr>
              <a:t>dùng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dải</a:t>
            </a:r>
            <a:r>
              <a:rPr lang="en-US" sz="1600" dirty="0">
                <a:latin typeface="+mn-lt"/>
              </a:rPr>
              <a:t> 192.168.x.0/24 </a:t>
            </a:r>
            <a:r>
              <a:rPr lang="en-US" sz="1600" dirty="0" err="1">
                <a:latin typeface="+mn-lt"/>
              </a:rPr>
              <a:t>cho</a:t>
            </a:r>
            <a:r>
              <a:rPr lang="en-US" sz="1600" dirty="0">
                <a:latin typeface="+mn-lt"/>
              </a:rPr>
              <a:t> VLAN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+mn-lt"/>
              </a:rPr>
              <a:t>Cấu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hình</a:t>
            </a:r>
            <a:r>
              <a:rPr lang="en-US" sz="1600" dirty="0">
                <a:latin typeface="+mn-lt"/>
              </a:rPr>
              <a:t> VLAN: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VLAN 10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VLAN 20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VLAN 30</a:t>
            </a:r>
          </a:p>
        </p:txBody>
      </p:sp>
    </p:spTree>
    <p:extLst>
      <p:ext uri="{BB962C8B-B14F-4D97-AF65-F5344CB8AC3E}">
        <p14:creationId xmlns:p14="http://schemas.microsoft.com/office/powerpoint/2010/main" val="409291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342128-F3EE-C85A-DCE9-42B37C6CB878}"/>
              </a:ext>
            </a:extLst>
          </p:cNvPr>
          <p:cNvSpPr txBox="1"/>
          <p:nvPr/>
        </p:nvSpPr>
        <p:spPr>
          <a:xfrm>
            <a:off x="762000" y="301520"/>
            <a:ext cx="477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3.3 </a:t>
            </a:r>
            <a:r>
              <a:rPr lang="en-US" sz="2200" b="1" dirty="0" err="1">
                <a:latin typeface="+mj-lt"/>
              </a:rPr>
              <a:t>Triển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khai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các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công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nghệ</a:t>
            </a:r>
            <a:endParaRPr lang="en-US" sz="22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991104-6212-5E4F-49E2-D10BE6598CC6}"/>
              </a:ext>
            </a:extLst>
          </p:cNvPr>
          <p:cNvSpPr txBox="1"/>
          <p:nvPr/>
        </p:nvSpPr>
        <p:spPr>
          <a:xfrm>
            <a:off x="3219450" y="824793"/>
            <a:ext cx="2918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b="1" dirty="0"/>
              <a:t>VLAN &amp; Liên VLAN </a:t>
            </a:r>
            <a:r>
              <a:rPr lang="vi-VN" sz="1600" b="1" dirty="0" err="1">
                <a:latin typeface="+mn-lt"/>
              </a:rPr>
              <a:t>Routing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05F2B4-56E7-4FCB-5BB0-1C59884AD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08767"/>
              </p:ext>
            </p:extLst>
          </p:nvPr>
        </p:nvGraphicFramePr>
        <p:xfrm>
          <a:off x="975360" y="1286510"/>
          <a:ext cx="7193280" cy="2211070"/>
        </p:xfrm>
        <a:graphic>
          <a:graphicData uri="http://schemas.openxmlformats.org/drawingml/2006/table">
            <a:tbl>
              <a:tblPr firstRow="1" bandRow="1">
                <a:tableStyleId>{B04799C9-5D31-4280-97EC-18941C7163C7}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266556687"/>
                    </a:ext>
                  </a:extLst>
                </a:gridCol>
                <a:gridCol w="3627120">
                  <a:extLst>
                    <a:ext uri="{9D8B030D-6E8A-4147-A177-3AD203B41FA5}">
                      <a16:colId xmlns:a16="http://schemas.microsoft.com/office/drawing/2014/main" val="2224073104"/>
                    </a:ext>
                  </a:extLst>
                </a:gridCol>
              </a:tblGrid>
              <a:tr h="38227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+mn-lt"/>
                        </a:rPr>
                        <a:t>Cấu</a:t>
                      </a:r>
                      <a:r>
                        <a:rPr lang="en-US" b="1" dirty="0"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latin typeface="+mn-lt"/>
                        </a:rPr>
                        <a:t>hình</a:t>
                      </a:r>
                      <a:r>
                        <a:rPr lang="en-US" b="1" dirty="0">
                          <a:latin typeface="+mn-lt"/>
                        </a:rPr>
                        <a:t>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+mn-lt"/>
                        </a:rPr>
                        <a:t>Cấu</a:t>
                      </a:r>
                      <a:r>
                        <a:rPr lang="en-US" b="1" dirty="0"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latin typeface="+mn-lt"/>
                        </a:rPr>
                        <a:t>hình</a:t>
                      </a:r>
                      <a:r>
                        <a:rPr lang="en-US" b="1" dirty="0"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latin typeface="+mn-lt"/>
                        </a:rPr>
                        <a:t>liên</a:t>
                      </a:r>
                      <a:r>
                        <a:rPr lang="en-US" b="1" dirty="0">
                          <a:latin typeface="+mn-lt"/>
                        </a:rPr>
                        <a:t> VLAN Routing (S1-L3)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78197"/>
                  </a:ext>
                </a:extLst>
              </a:tr>
              <a:tr h="113601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S1(config)#vlan 10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S1(config-vlan)#name VLAN10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S1(config)#vlan 20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S1(config-vlan)#name VLAN20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S1(config)#vlan 30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S1(config-vlan)#name VLAN30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12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S1(config)# interface </a:t>
                      </a:r>
                      <a:r>
                        <a:rPr lang="en-US" sz="1200" i="1" dirty="0" err="1">
                          <a:latin typeface="+mn-lt"/>
                        </a:rPr>
                        <a:t>vlan</a:t>
                      </a:r>
                      <a:r>
                        <a:rPr lang="en-US" sz="1200" i="1" dirty="0">
                          <a:latin typeface="+mn-lt"/>
                        </a:rPr>
                        <a:t> 10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 </a:t>
                      </a:r>
                      <a:r>
                        <a:rPr lang="en-US" sz="1200" i="1" dirty="0" err="1">
                          <a:latin typeface="+mn-lt"/>
                        </a:rPr>
                        <a:t>ip</a:t>
                      </a:r>
                      <a:r>
                        <a:rPr lang="en-US" sz="1200" i="1" dirty="0">
                          <a:latin typeface="+mn-lt"/>
                        </a:rPr>
                        <a:t> address 192.168.10.1 255.255.255.0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 no shutdown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S1(config)# interface </a:t>
                      </a:r>
                      <a:r>
                        <a:rPr lang="en-US" sz="1200" i="1" dirty="0" err="1">
                          <a:latin typeface="+mn-lt"/>
                        </a:rPr>
                        <a:t>vlan</a:t>
                      </a:r>
                      <a:r>
                        <a:rPr lang="en-US" sz="1200" i="1" dirty="0">
                          <a:latin typeface="+mn-lt"/>
                        </a:rPr>
                        <a:t> 20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 </a:t>
                      </a:r>
                      <a:r>
                        <a:rPr lang="en-US" sz="1200" i="1" dirty="0" err="1">
                          <a:latin typeface="+mn-lt"/>
                        </a:rPr>
                        <a:t>ip</a:t>
                      </a:r>
                      <a:r>
                        <a:rPr lang="en-US" sz="1200" i="1" dirty="0">
                          <a:latin typeface="+mn-lt"/>
                        </a:rPr>
                        <a:t> address 192.168.20.1 255.255.255.0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 no shutdown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S1(config)# </a:t>
                      </a:r>
                      <a:r>
                        <a:rPr lang="en-US" sz="1200" i="1" dirty="0" err="1">
                          <a:latin typeface="+mn-lt"/>
                        </a:rPr>
                        <a:t>ip</a:t>
                      </a:r>
                      <a:r>
                        <a:rPr lang="en-US" sz="1200" i="1" dirty="0">
                          <a:latin typeface="+mn-lt"/>
                        </a:rPr>
                        <a:t> routing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2771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89E2A7B-4DB5-1B71-F9AC-4BF87DD21CEF}"/>
              </a:ext>
            </a:extLst>
          </p:cNvPr>
          <p:cNvSpPr txBox="1"/>
          <p:nvPr/>
        </p:nvSpPr>
        <p:spPr>
          <a:xfrm>
            <a:off x="1339215" y="3620743"/>
            <a:ext cx="51320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>
              <a:spcBef>
                <a:spcPts val="600"/>
              </a:spcBef>
            </a:pPr>
            <a:r>
              <a:rPr lang="en-US" dirty="0"/>
              <a:t>Ping </a:t>
            </a:r>
            <a:r>
              <a:rPr lang="en-US" dirty="0" err="1"/>
              <a:t>từ</a:t>
            </a:r>
            <a:r>
              <a:rPr lang="en-US" dirty="0"/>
              <a:t> PC VLAN 10 → PC VLAN 20 </a:t>
            </a:r>
          </a:p>
          <a:p>
            <a:pPr>
              <a:spcBef>
                <a:spcPts val="600"/>
              </a:spcBef>
            </a:pPr>
            <a:r>
              <a:rPr lang="en-US" i="1" dirty="0"/>
              <a:t>show </a:t>
            </a:r>
            <a:r>
              <a:rPr lang="en-US" i="1" dirty="0" err="1"/>
              <a:t>vlan</a:t>
            </a:r>
            <a:r>
              <a:rPr lang="en-US" i="1" dirty="0"/>
              <a:t> brief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VLAN </a:t>
            </a:r>
            <a:r>
              <a:rPr lang="en-US" dirty="0" err="1"/>
              <a:t>và</a:t>
            </a:r>
            <a:r>
              <a:rPr lang="en-US" dirty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2322826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E167942-7AB4-DF3C-E5D4-4E86DA890106}"/>
              </a:ext>
            </a:extLst>
          </p:cNvPr>
          <p:cNvSpPr txBox="1"/>
          <p:nvPr/>
        </p:nvSpPr>
        <p:spPr>
          <a:xfrm>
            <a:off x="1482428" y="449013"/>
            <a:ext cx="295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EtherChannel </a:t>
            </a:r>
            <a:r>
              <a:rPr lang="en-US" sz="2000" b="1" dirty="0" err="1">
                <a:latin typeface="+mj-lt"/>
              </a:rPr>
              <a:t>và</a:t>
            </a:r>
            <a:r>
              <a:rPr lang="en-US" sz="2000" b="1" dirty="0">
                <a:latin typeface="+mj-lt"/>
              </a:rPr>
              <a:t> STP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0CCD5-5A90-4301-D168-6D9FF388B633}"/>
              </a:ext>
            </a:extLst>
          </p:cNvPr>
          <p:cNvSpPr txBox="1"/>
          <p:nvPr/>
        </p:nvSpPr>
        <p:spPr>
          <a:xfrm>
            <a:off x="1848188" y="973603"/>
            <a:ext cx="3192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EtherChannel (S1, S2, S3):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B98371-BCC5-96AB-470D-DAB747AC1F4E}"/>
              </a:ext>
            </a:extLst>
          </p:cNvPr>
          <p:cNvSpPr txBox="1"/>
          <p:nvPr/>
        </p:nvSpPr>
        <p:spPr>
          <a:xfrm>
            <a:off x="2152988" y="1386810"/>
            <a:ext cx="5025052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S1(config)# interface range fa0/2 - 3</a:t>
            </a:r>
          </a:p>
          <a:p>
            <a:pPr>
              <a:spcBef>
                <a:spcPts val="600"/>
              </a:spcBef>
            </a:pPr>
            <a:r>
              <a:rPr lang="en-US" i="1" dirty="0"/>
              <a:t>S1(config-if-range)# channel-group 1 mode active</a:t>
            </a:r>
          </a:p>
          <a:p>
            <a:pPr>
              <a:spcBef>
                <a:spcPts val="600"/>
              </a:spcBef>
            </a:pPr>
            <a:endParaRPr lang="en-US" i="1" dirty="0"/>
          </a:p>
          <a:p>
            <a:pPr>
              <a:spcBef>
                <a:spcPts val="600"/>
              </a:spcBef>
            </a:pPr>
            <a:r>
              <a:rPr lang="en-US" i="1" dirty="0"/>
              <a:t>S2(config)# interface range fa0/1 - 2</a:t>
            </a:r>
          </a:p>
          <a:p>
            <a:pPr>
              <a:spcBef>
                <a:spcPts val="600"/>
              </a:spcBef>
            </a:pPr>
            <a:r>
              <a:rPr lang="en-US" i="1" dirty="0"/>
              <a:t>S2(config-if-range)# channel-group 1 mode active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E8F329-6D53-25CD-E25B-9D2FE24A3C9D}"/>
              </a:ext>
            </a:extLst>
          </p:cNvPr>
          <p:cNvSpPr txBox="1"/>
          <p:nvPr/>
        </p:nvSpPr>
        <p:spPr>
          <a:xfrm>
            <a:off x="1848188" y="3003219"/>
            <a:ext cx="3192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EtherChannel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F760D-FD9D-EA32-FC30-B8CF8AFD7186}"/>
              </a:ext>
            </a:extLst>
          </p:cNvPr>
          <p:cNvSpPr txBox="1"/>
          <p:nvPr/>
        </p:nvSpPr>
        <p:spPr>
          <a:xfrm>
            <a:off x="2197593" y="3367386"/>
            <a:ext cx="5025052" cy="8925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S1# show </a:t>
            </a:r>
            <a:r>
              <a:rPr lang="en-US" i="1" dirty="0" err="1"/>
              <a:t>etherchannel</a:t>
            </a:r>
            <a:r>
              <a:rPr lang="en-US" i="1" dirty="0"/>
              <a:t> summary</a:t>
            </a:r>
          </a:p>
          <a:p>
            <a:pPr>
              <a:spcBef>
                <a:spcPts val="600"/>
              </a:spcBef>
            </a:pPr>
            <a:r>
              <a:rPr lang="en-US" i="1" dirty="0"/>
              <a:t>Group  Port-channel  Protocol  Ports</a:t>
            </a:r>
          </a:p>
          <a:p>
            <a:pPr>
              <a:spcBef>
                <a:spcPts val="600"/>
              </a:spcBef>
            </a:pPr>
            <a:r>
              <a:rPr lang="en-US" i="1" dirty="0"/>
              <a:t>1      Po1(SU)      LACP      Fa0/2 Fa0/3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42084-FE50-5072-2324-52C2EA9683D7}"/>
              </a:ext>
            </a:extLst>
          </p:cNvPr>
          <p:cNvSpPr txBox="1"/>
          <p:nvPr/>
        </p:nvSpPr>
        <p:spPr>
          <a:xfrm>
            <a:off x="1848188" y="4316328"/>
            <a:ext cx="481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Port </a:t>
            </a:r>
            <a:r>
              <a:rPr lang="en-US" dirty="0" err="1"/>
              <a:t>đều</a:t>
            </a:r>
            <a:r>
              <a:rPr lang="en-US" dirty="0"/>
              <a:t> ở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(SU)</a:t>
            </a:r>
          </a:p>
        </p:txBody>
      </p:sp>
    </p:spTree>
    <p:extLst>
      <p:ext uri="{BB962C8B-B14F-4D97-AF65-F5344CB8AC3E}">
        <p14:creationId xmlns:p14="http://schemas.microsoft.com/office/powerpoint/2010/main" val="225377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5"/>
          <p:cNvSpPr txBox="1">
            <a:spLocks noGrp="1"/>
          </p:cNvSpPr>
          <p:nvPr>
            <p:ph type="title"/>
          </p:nvPr>
        </p:nvSpPr>
        <p:spPr>
          <a:xfrm>
            <a:off x="420681" y="476996"/>
            <a:ext cx="2554142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</a:rPr>
              <a:t>Nội dung</a:t>
            </a:r>
            <a:endParaRPr sz="3200" b="1" dirty="0">
              <a:latin typeface="+mj-lt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 flipH="1">
            <a:off x="778676" y="1734836"/>
            <a:ext cx="2196147" cy="61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400050" lvl="0" indent="-400050" algn="ctr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LÝ DO CHỌN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 ĐỀ TÀI</a:t>
            </a:r>
            <a:endParaRPr sz="18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842" name="Google Shape;842;p65"/>
          <p:cNvSpPr txBox="1"/>
          <p:nvPr/>
        </p:nvSpPr>
        <p:spPr>
          <a:xfrm flipH="1">
            <a:off x="2358719" y="3649981"/>
            <a:ext cx="2354582" cy="75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II. NGHIÊN CỨU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 LÝ THUYẾT</a:t>
            </a:r>
            <a:endParaRPr sz="18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844" name="Google Shape;844;p65"/>
          <p:cNvSpPr txBox="1"/>
          <p:nvPr/>
        </p:nvSpPr>
        <p:spPr>
          <a:xfrm flipH="1">
            <a:off x="4135753" y="1708918"/>
            <a:ext cx="2196143" cy="67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III. CÀI ĐẶT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 THỰC NGHIỆM</a:t>
            </a:r>
            <a:endParaRPr sz="18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846" name="Google Shape;846;p65"/>
          <p:cNvSpPr txBox="1"/>
          <p:nvPr/>
        </p:nvSpPr>
        <p:spPr>
          <a:xfrm flipH="1">
            <a:off x="5840750" y="3647671"/>
            <a:ext cx="2143200" cy="51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IV. KẾT LUẬN</a:t>
            </a:r>
            <a:endParaRPr sz="18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cxnSp>
        <p:nvCxnSpPr>
          <p:cNvPr id="848" name="Google Shape;848;p65"/>
          <p:cNvCxnSpPr>
            <a:cxnSpLocks/>
            <a:stCxn id="849" idx="0"/>
            <a:endCxn id="840" idx="2"/>
          </p:cNvCxnSpPr>
          <p:nvPr/>
        </p:nvCxnSpPr>
        <p:spPr>
          <a:xfrm flipH="1" flipV="1">
            <a:off x="1876749" y="2354033"/>
            <a:ext cx="1" cy="536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65"/>
          <p:cNvCxnSpPr>
            <a:cxnSpLocks/>
          </p:cNvCxnSpPr>
          <p:nvPr/>
        </p:nvCxnSpPr>
        <p:spPr>
          <a:xfrm>
            <a:off x="3555275" y="2958239"/>
            <a:ext cx="0" cy="6117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5"/>
          <p:cNvCxnSpPr>
            <a:cxnSpLocks/>
          </p:cNvCxnSpPr>
          <p:nvPr/>
        </p:nvCxnSpPr>
        <p:spPr>
          <a:xfrm flipV="1">
            <a:off x="5233825" y="2358398"/>
            <a:ext cx="0" cy="54608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65"/>
          <p:cNvCxnSpPr>
            <a:cxnSpLocks/>
          </p:cNvCxnSpPr>
          <p:nvPr/>
        </p:nvCxnSpPr>
        <p:spPr>
          <a:xfrm>
            <a:off x="6912350" y="2968075"/>
            <a:ext cx="0" cy="6018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" name="Google Shape;849;p65"/>
          <p:cNvSpPr/>
          <p:nvPr/>
        </p:nvSpPr>
        <p:spPr>
          <a:xfrm>
            <a:off x="1799050" y="2890375"/>
            <a:ext cx="155400" cy="1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1" name="Google Shape;851;p65"/>
          <p:cNvSpPr/>
          <p:nvPr/>
        </p:nvSpPr>
        <p:spPr>
          <a:xfrm>
            <a:off x="3477575" y="2890375"/>
            <a:ext cx="155400" cy="15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6" name="Google Shape;856;p65"/>
          <p:cNvSpPr/>
          <p:nvPr/>
        </p:nvSpPr>
        <p:spPr>
          <a:xfrm>
            <a:off x="5156125" y="2890375"/>
            <a:ext cx="155400" cy="15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7" name="Google Shape;857;p65"/>
          <p:cNvSpPr/>
          <p:nvPr/>
        </p:nvSpPr>
        <p:spPr>
          <a:xfrm>
            <a:off x="6834650" y="2890375"/>
            <a:ext cx="155400" cy="155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cxnSp>
        <p:nvCxnSpPr>
          <p:cNvPr id="858" name="Google Shape;858;p65"/>
          <p:cNvCxnSpPr>
            <a:stCxn id="849" idx="2"/>
          </p:cNvCxnSpPr>
          <p:nvPr/>
        </p:nvCxnSpPr>
        <p:spPr>
          <a:xfrm rot="10800000">
            <a:off x="936850" y="2968075"/>
            <a:ext cx="8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65"/>
          <p:cNvCxnSpPr>
            <a:stCxn id="849" idx="6"/>
            <a:endCxn id="860" idx="1"/>
          </p:cNvCxnSpPr>
          <p:nvPr/>
        </p:nvCxnSpPr>
        <p:spPr>
          <a:xfrm>
            <a:off x="1954450" y="2968075"/>
            <a:ext cx="1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65"/>
          <p:cNvCxnSpPr>
            <a:endCxn id="856" idx="2"/>
          </p:cNvCxnSpPr>
          <p:nvPr/>
        </p:nvCxnSpPr>
        <p:spPr>
          <a:xfrm>
            <a:off x="3633025" y="2968075"/>
            <a:ext cx="1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65"/>
          <p:cNvCxnSpPr>
            <a:endCxn id="857" idx="2"/>
          </p:cNvCxnSpPr>
          <p:nvPr/>
        </p:nvCxnSpPr>
        <p:spPr>
          <a:xfrm>
            <a:off x="5311550" y="2968075"/>
            <a:ext cx="1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65"/>
          <p:cNvCxnSpPr>
            <a:stCxn id="857" idx="6"/>
          </p:cNvCxnSpPr>
          <p:nvPr/>
        </p:nvCxnSpPr>
        <p:spPr>
          <a:xfrm>
            <a:off x="6990050" y="2968075"/>
            <a:ext cx="98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3E9F4-0C9A-85FA-A664-CF6A84D54D2C}"/>
              </a:ext>
            </a:extLst>
          </p:cNvPr>
          <p:cNvSpPr txBox="1"/>
          <p:nvPr/>
        </p:nvSpPr>
        <p:spPr>
          <a:xfrm>
            <a:off x="1230968" y="462320"/>
            <a:ext cx="295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EtherChannel </a:t>
            </a:r>
            <a:r>
              <a:rPr lang="en-US" sz="2000" b="1" dirty="0" err="1">
                <a:latin typeface="+mj-lt"/>
              </a:rPr>
              <a:t>và</a:t>
            </a:r>
            <a:r>
              <a:rPr lang="en-US" sz="2000" b="1" dirty="0">
                <a:latin typeface="+mj-lt"/>
              </a:rPr>
              <a:t> STP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2D25A-62A4-D672-2C0C-456D2C2F14E6}"/>
              </a:ext>
            </a:extLst>
          </p:cNvPr>
          <p:cNvSpPr txBox="1"/>
          <p:nvPr/>
        </p:nvSpPr>
        <p:spPr>
          <a:xfrm>
            <a:off x="2005965" y="1297372"/>
            <a:ext cx="5132070" cy="8925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S1(config)#spanning-tree </a:t>
            </a:r>
            <a:r>
              <a:rPr lang="en-US" i="1" dirty="0" err="1"/>
              <a:t>vlan</a:t>
            </a:r>
            <a:r>
              <a:rPr lang="en-US" i="1" dirty="0"/>
              <a:t> 10 priority 4096</a:t>
            </a:r>
          </a:p>
          <a:p>
            <a:pPr>
              <a:spcBef>
                <a:spcPts val="600"/>
              </a:spcBef>
            </a:pPr>
            <a:r>
              <a:rPr lang="en-US" i="1" dirty="0"/>
              <a:t>S1(config)#spanning-tree </a:t>
            </a:r>
            <a:r>
              <a:rPr lang="en-US" i="1" dirty="0" err="1"/>
              <a:t>vlan</a:t>
            </a:r>
            <a:r>
              <a:rPr lang="en-US" i="1" dirty="0"/>
              <a:t> 20 priority 4096</a:t>
            </a:r>
          </a:p>
          <a:p>
            <a:pPr>
              <a:spcBef>
                <a:spcPts val="600"/>
              </a:spcBef>
            </a:pPr>
            <a:r>
              <a:rPr lang="en-US" i="1" dirty="0"/>
              <a:t>S1(config)#spanning-tree </a:t>
            </a:r>
            <a:r>
              <a:rPr lang="en-US" i="1" dirty="0" err="1"/>
              <a:t>vlan</a:t>
            </a:r>
            <a:r>
              <a:rPr lang="en-US" i="1" dirty="0"/>
              <a:t> 30 priority 4096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F257B-CA5C-E8DC-CC38-1D802045B226}"/>
              </a:ext>
            </a:extLst>
          </p:cNvPr>
          <p:cNvSpPr txBox="1"/>
          <p:nvPr/>
        </p:nvSpPr>
        <p:spPr>
          <a:xfrm>
            <a:off x="2005965" y="2685759"/>
            <a:ext cx="5132070" cy="8925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S1# show spanning-tree </a:t>
            </a:r>
            <a:r>
              <a:rPr lang="en-US" i="1" dirty="0" err="1"/>
              <a:t>vlan</a:t>
            </a:r>
            <a:r>
              <a:rPr lang="en-US" i="1" dirty="0"/>
              <a:t> 10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Root ID    Priority    4096</a:t>
            </a:r>
          </a:p>
          <a:p>
            <a:pPr>
              <a:spcBef>
                <a:spcPts val="600"/>
              </a:spcBef>
            </a:pPr>
            <a:r>
              <a:rPr lang="en-US" i="1" dirty="0"/>
              <a:t>This bridge is the 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01E10-12B7-86CC-5B5B-EFB2759DA2B5}"/>
              </a:ext>
            </a:extLst>
          </p:cNvPr>
          <p:cNvSpPr txBox="1"/>
          <p:nvPr/>
        </p:nvSpPr>
        <p:spPr>
          <a:xfrm>
            <a:off x="1661498" y="3672340"/>
            <a:ext cx="659858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vi-VN" dirty="0"/>
              <a:t>Kết quả: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vi-VN" dirty="0"/>
              <a:t>S1 được chọn làm </a:t>
            </a:r>
            <a:r>
              <a:rPr lang="vi-VN" dirty="0" err="1"/>
              <a:t>Root</a:t>
            </a:r>
            <a:r>
              <a:rPr lang="vi-VN" dirty="0"/>
              <a:t> </a:t>
            </a:r>
            <a:r>
              <a:rPr lang="vi-VN" dirty="0" err="1"/>
              <a:t>Bridge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vi-VN" dirty="0"/>
              <a:t>Không xảy ra </a:t>
            </a:r>
            <a:r>
              <a:rPr lang="vi-VN" dirty="0" err="1"/>
              <a:t>loop</a:t>
            </a:r>
            <a:r>
              <a:rPr lang="vi-VN" dirty="0"/>
              <a:t> khi kết nối vòng S1–S2–S3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391AF-C35F-6479-72B4-FAD4521A97FB}"/>
              </a:ext>
            </a:extLst>
          </p:cNvPr>
          <p:cNvSpPr txBox="1"/>
          <p:nvPr/>
        </p:nvSpPr>
        <p:spPr>
          <a:xfrm>
            <a:off x="1661498" y="926012"/>
            <a:ext cx="167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FB8C4-1496-4724-3D50-AB0884400AF3}"/>
              </a:ext>
            </a:extLst>
          </p:cNvPr>
          <p:cNvSpPr txBox="1"/>
          <p:nvPr/>
        </p:nvSpPr>
        <p:spPr>
          <a:xfrm>
            <a:off x="1661498" y="2283953"/>
            <a:ext cx="209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STP</a:t>
            </a:r>
          </a:p>
        </p:txBody>
      </p:sp>
    </p:spTree>
    <p:extLst>
      <p:ext uri="{BB962C8B-B14F-4D97-AF65-F5344CB8AC3E}">
        <p14:creationId xmlns:p14="http://schemas.microsoft.com/office/powerpoint/2010/main" val="837982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41D6B3-3A2C-BFB6-EE60-5764B1150FB1}"/>
              </a:ext>
            </a:extLst>
          </p:cNvPr>
          <p:cNvSpPr txBox="1"/>
          <p:nvPr/>
        </p:nvSpPr>
        <p:spPr>
          <a:xfrm>
            <a:off x="1097280" y="524292"/>
            <a:ext cx="298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OSPF &amp; GRE Tunnel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C5B79-7FC0-E72A-CFD7-51C21E85C940}"/>
              </a:ext>
            </a:extLst>
          </p:cNvPr>
          <p:cNvSpPr txBox="1"/>
          <p:nvPr/>
        </p:nvSpPr>
        <p:spPr>
          <a:xfrm>
            <a:off x="1889760" y="1451373"/>
            <a:ext cx="4572000" cy="1184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R1(config)# router </a:t>
            </a:r>
            <a:r>
              <a:rPr lang="en-US" i="1" dirty="0" err="1"/>
              <a:t>ospf</a:t>
            </a:r>
            <a:r>
              <a:rPr lang="en-US" i="1" dirty="0"/>
              <a:t> 1</a:t>
            </a:r>
          </a:p>
          <a:p>
            <a:pPr>
              <a:spcBef>
                <a:spcPts val="600"/>
              </a:spcBef>
            </a:pPr>
            <a:r>
              <a:rPr lang="en-US" i="1" dirty="0"/>
              <a:t> router-id 1.1.1.1</a:t>
            </a:r>
          </a:p>
          <a:p>
            <a:pPr>
              <a:spcBef>
                <a:spcPts val="600"/>
              </a:spcBef>
            </a:pPr>
            <a:r>
              <a:rPr lang="en-US" i="1" dirty="0"/>
              <a:t> network 10.0.12.0 0.0.0.3 area 0</a:t>
            </a:r>
          </a:p>
          <a:p>
            <a:pPr>
              <a:spcBef>
                <a:spcPts val="600"/>
              </a:spcBef>
            </a:pPr>
            <a:r>
              <a:rPr lang="en-US" i="1" dirty="0"/>
              <a:t> network 10.0.13.0 0.0.0.3 area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708AC-B329-E79C-B7DC-0960D485ADFD}"/>
              </a:ext>
            </a:extLst>
          </p:cNvPr>
          <p:cNvSpPr txBox="1"/>
          <p:nvPr/>
        </p:nvSpPr>
        <p:spPr>
          <a:xfrm>
            <a:off x="1432560" y="1033999"/>
            <a:ext cx="351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Cấu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OSPF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R1, R2, R3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995A5-495C-EF8A-5B11-F191E2F86616}"/>
              </a:ext>
            </a:extLst>
          </p:cNvPr>
          <p:cNvSpPr txBox="1"/>
          <p:nvPr/>
        </p:nvSpPr>
        <p:spPr>
          <a:xfrm>
            <a:off x="1889760" y="2745910"/>
            <a:ext cx="4572000" cy="1184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R2(config)# router </a:t>
            </a:r>
            <a:r>
              <a:rPr lang="en-US" i="1" dirty="0" err="1"/>
              <a:t>ospf</a:t>
            </a:r>
            <a:r>
              <a:rPr lang="en-US" i="1" dirty="0"/>
              <a:t> 1</a:t>
            </a:r>
          </a:p>
          <a:p>
            <a:pPr>
              <a:spcBef>
                <a:spcPts val="600"/>
              </a:spcBef>
            </a:pPr>
            <a:r>
              <a:rPr lang="en-US" i="1" dirty="0"/>
              <a:t> router-id 2.2.2.2</a:t>
            </a:r>
          </a:p>
          <a:p>
            <a:pPr>
              <a:spcBef>
                <a:spcPts val="600"/>
              </a:spcBef>
            </a:pPr>
            <a:r>
              <a:rPr lang="en-US" i="1" dirty="0"/>
              <a:t> network 10.0.12.0 0.0.0.3 area 0</a:t>
            </a:r>
          </a:p>
          <a:p>
            <a:pPr>
              <a:spcBef>
                <a:spcPts val="600"/>
              </a:spcBef>
            </a:pPr>
            <a:r>
              <a:rPr lang="en-US" i="1" dirty="0"/>
              <a:t> network 192.168.10.0 0.0.0.255 area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0A1F0-EB19-0745-006D-8AC162DBEF8C}"/>
              </a:ext>
            </a:extLst>
          </p:cNvPr>
          <p:cNvSpPr txBox="1"/>
          <p:nvPr/>
        </p:nvSpPr>
        <p:spPr>
          <a:xfrm>
            <a:off x="1288560" y="4109501"/>
            <a:ext cx="6674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i="1" dirty="0"/>
              <a:t>show </a:t>
            </a:r>
            <a:r>
              <a:rPr lang="en-US" i="1" dirty="0" err="1"/>
              <a:t>ip</a:t>
            </a:r>
            <a:r>
              <a:rPr lang="en-US" i="1" dirty="0"/>
              <a:t> </a:t>
            </a:r>
            <a:r>
              <a:rPr lang="en-US" i="1" dirty="0" err="1"/>
              <a:t>ospf</a:t>
            </a:r>
            <a:r>
              <a:rPr lang="en-US" i="1" dirty="0"/>
              <a:t> neighbor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xem</a:t>
            </a:r>
            <a:r>
              <a:rPr lang="en-US" i="1" dirty="0"/>
              <a:t> </a:t>
            </a:r>
            <a:r>
              <a:rPr lang="en-US" dirty="0"/>
              <a:t>OSPF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láng</a:t>
            </a:r>
            <a:r>
              <a:rPr lang="en-US" dirty="0"/>
              <a:t> </a:t>
            </a:r>
            <a:r>
              <a:rPr lang="en-US" dirty="0" err="1"/>
              <a:t>giềng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6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AEEF4F-4B49-E3EC-5A70-57BA976FDC8F}"/>
              </a:ext>
            </a:extLst>
          </p:cNvPr>
          <p:cNvSpPr txBox="1"/>
          <p:nvPr/>
        </p:nvSpPr>
        <p:spPr>
          <a:xfrm>
            <a:off x="853440" y="538416"/>
            <a:ext cx="298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OSPF &amp; GRE Tunnel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30F07-8B4A-4999-6390-4679D008DD7C}"/>
              </a:ext>
            </a:extLst>
          </p:cNvPr>
          <p:cNvSpPr txBox="1"/>
          <p:nvPr/>
        </p:nvSpPr>
        <p:spPr>
          <a:xfrm>
            <a:off x="1280160" y="103728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Cấu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GRE Tunnel R1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R2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009AA-F2B3-3D51-35B2-95878CC897F1}"/>
              </a:ext>
            </a:extLst>
          </p:cNvPr>
          <p:cNvSpPr txBox="1"/>
          <p:nvPr/>
        </p:nvSpPr>
        <p:spPr>
          <a:xfrm>
            <a:off x="1802130" y="1429703"/>
            <a:ext cx="5086350" cy="1184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R1(config)#interface tunnel1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R1(config-if)#ip address 172.16.100.1 255.255.255.0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R1(config-if)#tunnel source s0/3/0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R1(config-if)#tunnel destination 10.0.12.2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71079-E197-C7E0-8BB9-DFF52C7BC70A}"/>
              </a:ext>
            </a:extLst>
          </p:cNvPr>
          <p:cNvSpPr txBox="1"/>
          <p:nvPr/>
        </p:nvSpPr>
        <p:spPr>
          <a:xfrm>
            <a:off x="1802130" y="2713405"/>
            <a:ext cx="5086350" cy="1184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R2(config)#interface tunnel1</a:t>
            </a:r>
          </a:p>
          <a:p>
            <a:pPr>
              <a:spcBef>
                <a:spcPts val="600"/>
              </a:spcBef>
            </a:pPr>
            <a:r>
              <a:rPr lang="en-US" i="1" dirty="0"/>
              <a:t>R2(config-if)#ip address 172.16.100.2 255.255.255.0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R2(config-if)#tunnel source s0/3/0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R2(config-if)#tunnel destination 10.0.12.1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E2D31-B4BA-F13F-FF73-018915C5F9E5}"/>
              </a:ext>
            </a:extLst>
          </p:cNvPr>
          <p:cNvSpPr txBox="1"/>
          <p:nvPr/>
        </p:nvSpPr>
        <p:spPr>
          <a:xfrm>
            <a:off x="1280160" y="3997107"/>
            <a:ext cx="46786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: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i="1" dirty="0"/>
              <a:t>show interface tunnel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pt-BR" dirty="0"/>
              <a:t>Ping từ R1 → R2 qua Tunnel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1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0A1FC32-9620-FA76-B893-892F47B2BEA9}"/>
              </a:ext>
            </a:extLst>
          </p:cNvPr>
          <p:cNvSpPr txBox="1"/>
          <p:nvPr/>
        </p:nvSpPr>
        <p:spPr>
          <a:xfrm>
            <a:off x="720090" y="543342"/>
            <a:ext cx="4065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Load Balancing (OSPF ECMP)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556C7-E9A8-4BC5-79FE-70422D8A7734}"/>
              </a:ext>
            </a:extLst>
          </p:cNvPr>
          <p:cNvSpPr txBox="1"/>
          <p:nvPr/>
        </p:nvSpPr>
        <p:spPr>
          <a:xfrm>
            <a:off x="1632585" y="1573411"/>
            <a:ext cx="5878830" cy="176971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R1(config)#interface tunnel1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R1(config-if)#ip </a:t>
            </a:r>
            <a:r>
              <a:rPr lang="en-US" i="1" dirty="0" err="1"/>
              <a:t>ospf</a:t>
            </a:r>
            <a:r>
              <a:rPr lang="en-US" i="1" dirty="0"/>
              <a:t> cost 10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R1(config-if)#exit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R1(config)#interface tunnel2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R1(config-if)#ip </a:t>
            </a:r>
            <a:r>
              <a:rPr lang="en-US" i="1" dirty="0" err="1"/>
              <a:t>ospf</a:t>
            </a:r>
            <a:r>
              <a:rPr lang="en-US" i="1" dirty="0"/>
              <a:t> cost 10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R1(config-if)#exit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46701-E8FA-B9A3-0CAA-493D885BD85C}"/>
              </a:ext>
            </a:extLst>
          </p:cNvPr>
          <p:cNvSpPr txBox="1"/>
          <p:nvPr/>
        </p:nvSpPr>
        <p:spPr>
          <a:xfrm>
            <a:off x="1036320" y="992654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Khi có ≥ 2 đường với chi phí bằng nhau → OSPF tự chia tải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Tunnel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ta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0649B-4D8B-A458-3ACD-5A009A8A343F}"/>
              </a:ext>
            </a:extLst>
          </p:cNvPr>
          <p:cNvSpPr txBox="1"/>
          <p:nvPr/>
        </p:nvSpPr>
        <p:spPr>
          <a:xfrm>
            <a:off x="1632585" y="3789017"/>
            <a:ext cx="5878830" cy="8925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R1# show </a:t>
            </a:r>
            <a:r>
              <a:rPr lang="en-US" i="1" dirty="0" err="1"/>
              <a:t>ip</a:t>
            </a:r>
            <a:r>
              <a:rPr lang="en-US" i="1" dirty="0"/>
              <a:t> route </a:t>
            </a:r>
            <a:r>
              <a:rPr lang="en-US" i="1" dirty="0" err="1"/>
              <a:t>ospf</a:t>
            </a:r>
            <a:endParaRPr lang="it-IT" i="1" dirty="0"/>
          </a:p>
          <a:p>
            <a:pPr>
              <a:spcBef>
                <a:spcPts val="600"/>
              </a:spcBef>
            </a:pPr>
            <a:r>
              <a:rPr lang="it-IT" i="1" dirty="0"/>
              <a:t>O       192.168.40.1 [110/1001] via 172.16.100.2, 00:10:13, Tunnel1</a:t>
            </a:r>
          </a:p>
          <a:p>
            <a:pPr>
              <a:spcBef>
                <a:spcPts val="600"/>
              </a:spcBef>
            </a:pPr>
            <a:r>
              <a:rPr lang="it-IT" i="1" dirty="0"/>
              <a:t>O       192.168.40.2 [110/1001] via 172.16.200.2, 00:10:13, Tunnel2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4E3742-484D-9BCE-E480-59AB9F039D5F}"/>
              </a:ext>
            </a:extLst>
          </p:cNvPr>
          <p:cNvSpPr txBox="1"/>
          <p:nvPr/>
        </p:nvSpPr>
        <p:spPr>
          <a:xfrm>
            <a:off x="1036320" y="3412183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7847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ADE813-86BE-C355-7E97-5A9AEB71B0DE}"/>
              </a:ext>
            </a:extLst>
          </p:cNvPr>
          <p:cNvSpPr txBox="1"/>
          <p:nvPr/>
        </p:nvSpPr>
        <p:spPr>
          <a:xfrm>
            <a:off x="1097280" y="367740"/>
            <a:ext cx="328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3.4 </a:t>
            </a:r>
            <a:r>
              <a:rPr lang="en-US" sz="2000" b="1" dirty="0" err="1">
                <a:latin typeface="+mj-lt"/>
              </a:rPr>
              <a:t>Kết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quả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kiểm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thử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773EB-5CBD-6630-D33E-EA3C620FB1D9}"/>
              </a:ext>
            </a:extLst>
          </p:cNvPr>
          <p:cNvSpPr txBox="1"/>
          <p:nvPr/>
        </p:nvSpPr>
        <p:spPr>
          <a:xfrm>
            <a:off x="1615440" y="792645"/>
            <a:ext cx="224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VLAN </a:t>
            </a:r>
            <a:r>
              <a:rPr lang="en-US" sz="1600" b="1" dirty="0" err="1">
                <a:latin typeface="+mj-lt"/>
              </a:rPr>
              <a:t>và</a:t>
            </a:r>
            <a:r>
              <a:rPr lang="en-US" sz="1600" b="1" dirty="0">
                <a:latin typeface="+mj-lt"/>
              </a:rPr>
              <a:t> STP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7236F-7D77-BBB6-87EC-3F2B96BA54E9}"/>
              </a:ext>
            </a:extLst>
          </p:cNvPr>
          <p:cNvSpPr txBox="1"/>
          <p:nvPr/>
        </p:nvSpPr>
        <p:spPr>
          <a:xfrm>
            <a:off x="2165985" y="1521440"/>
            <a:ext cx="513207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i="1" dirty="0"/>
              <a:t>C:\&gt;ping PC1 (VLAN10) → PC2 (VLAN10)</a:t>
            </a:r>
          </a:p>
          <a:p>
            <a:pPr>
              <a:spcBef>
                <a:spcPts val="200"/>
              </a:spcBef>
            </a:pPr>
            <a:r>
              <a:rPr lang="en-US" i="1" dirty="0"/>
              <a:t>Ping statistics for 192.168.10.11: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Packets: Sent = 4, Received = 4, Lost = 0 (0% loss)</a:t>
            </a:r>
          </a:p>
          <a:p>
            <a:pPr>
              <a:spcBef>
                <a:spcPts val="200"/>
              </a:spcBef>
            </a:pPr>
            <a:endParaRPr lang="en-US" i="1" dirty="0"/>
          </a:p>
          <a:p>
            <a:pPr>
              <a:spcBef>
                <a:spcPts val="200"/>
              </a:spcBef>
            </a:pPr>
            <a:r>
              <a:rPr lang="en-US" i="1" dirty="0"/>
              <a:t>C:\&gt;ping PC1 (VLAN10) → PC4 (VLAN30)</a:t>
            </a:r>
          </a:p>
          <a:p>
            <a:pPr>
              <a:spcBef>
                <a:spcPts val="200"/>
              </a:spcBef>
            </a:pPr>
            <a:r>
              <a:rPr lang="en-US" i="1" dirty="0"/>
              <a:t>Ping statistics for 192.168.30.1: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Packets: Sent = 4, Received = 4, Lost = 0 (0% loss)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D0FEF-BE70-BD2D-DCD1-CCF02046797B}"/>
              </a:ext>
            </a:extLst>
          </p:cNvPr>
          <p:cNvSpPr txBox="1"/>
          <p:nvPr/>
        </p:nvSpPr>
        <p:spPr>
          <a:xfrm>
            <a:off x="1897380" y="1213663"/>
            <a:ext cx="303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Ping VLAN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77ADF-0C3F-ABD3-A22E-D484D036CD19}"/>
              </a:ext>
            </a:extLst>
          </p:cNvPr>
          <p:cNvSpPr txBox="1"/>
          <p:nvPr/>
        </p:nvSpPr>
        <p:spPr>
          <a:xfrm>
            <a:off x="1897380" y="3407006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D9278-59D7-97DE-E2CE-FA34B368BB27}"/>
              </a:ext>
            </a:extLst>
          </p:cNvPr>
          <p:cNvSpPr txBox="1"/>
          <p:nvPr/>
        </p:nvSpPr>
        <p:spPr>
          <a:xfrm>
            <a:off x="2165985" y="3714783"/>
            <a:ext cx="5132070" cy="103105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i="1" dirty="0"/>
              <a:t>S1#show spanning-tree </a:t>
            </a:r>
            <a:r>
              <a:rPr lang="en-US" i="1" dirty="0" err="1"/>
              <a:t>vlan</a:t>
            </a:r>
            <a:r>
              <a:rPr lang="en-US" i="1" dirty="0"/>
              <a:t> 10</a:t>
            </a:r>
          </a:p>
          <a:p>
            <a:pPr>
              <a:spcBef>
                <a:spcPts val="200"/>
              </a:spcBef>
            </a:pPr>
            <a:r>
              <a:rPr lang="en-US" dirty="0"/>
              <a:t>Result: </a:t>
            </a:r>
            <a:r>
              <a:rPr lang="en-US" i="1" dirty="0"/>
              <a:t>S1 = Root Bridge, Po1 FWD, Po2 FWD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     S2: Po1 Root FWD, Po2 </a:t>
            </a:r>
            <a:r>
              <a:rPr lang="en-US" i="1" dirty="0" err="1"/>
              <a:t>Desg</a:t>
            </a:r>
            <a:r>
              <a:rPr lang="en-US" i="1" dirty="0"/>
              <a:t> FWD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     S3: Po1 Root FWD, Po2 Altn BLK</a:t>
            </a:r>
          </a:p>
        </p:txBody>
      </p:sp>
    </p:spTree>
    <p:extLst>
      <p:ext uri="{BB962C8B-B14F-4D97-AF65-F5344CB8AC3E}">
        <p14:creationId xmlns:p14="http://schemas.microsoft.com/office/powerpoint/2010/main" val="254140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98895E-A81B-860C-ADD2-BD42F415AD4F}"/>
              </a:ext>
            </a:extLst>
          </p:cNvPr>
          <p:cNvSpPr txBox="1"/>
          <p:nvPr/>
        </p:nvSpPr>
        <p:spPr>
          <a:xfrm>
            <a:off x="1333500" y="413505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EtherChannel </a:t>
            </a:r>
            <a:r>
              <a:rPr lang="en-US" sz="1800" b="1" dirty="0" err="1">
                <a:latin typeface="+mj-lt"/>
              </a:rPr>
              <a:t>và</a:t>
            </a:r>
            <a:r>
              <a:rPr lang="en-US" sz="1800" b="1" dirty="0">
                <a:latin typeface="+mj-lt"/>
              </a:rPr>
              <a:t> OSPF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57513-5C91-FAB7-3270-314460FD4BAF}"/>
              </a:ext>
            </a:extLst>
          </p:cNvPr>
          <p:cNvSpPr txBox="1"/>
          <p:nvPr/>
        </p:nvSpPr>
        <p:spPr>
          <a:xfrm>
            <a:off x="1905000" y="782837"/>
            <a:ext cx="17145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EtherChannel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41EBEE-4E33-4AAA-B7D0-1ADDE1CEC733}"/>
              </a:ext>
            </a:extLst>
          </p:cNvPr>
          <p:cNvSpPr txBox="1"/>
          <p:nvPr/>
        </p:nvSpPr>
        <p:spPr>
          <a:xfrm>
            <a:off x="2141220" y="1097906"/>
            <a:ext cx="4991100" cy="11079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Command: </a:t>
            </a:r>
            <a:r>
              <a:rPr lang="en-US" i="1" dirty="0"/>
              <a:t>show </a:t>
            </a:r>
            <a:r>
              <a:rPr lang="en-US" i="1" dirty="0" err="1"/>
              <a:t>etherchannel</a:t>
            </a:r>
            <a:r>
              <a:rPr lang="en-US" i="1" dirty="0"/>
              <a:t> summary</a:t>
            </a:r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</a:p>
          <a:p>
            <a:pPr>
              <a:spcBef>
                <a:spcPts val="400"/>
              </a:spcBef>
            </a:pPr>
            <a:r>
              <a:rPr lang="it-IT" i="1" dirty="0"/>
              <a:t>1      Po1(SU)           LACP   Fa0/2(P) Fa0/3(P) </a:t>
            </a:r>
          </a:p>
          <a:p>
            <a:pPr>
              <a:spcBef>
                <a:spcPts val="400"/>
              </a:spcBef>
            </a:pPr>
            <a:r>
              <a:rPr lang="it-IT" i="1" dirty="0"/>
              <a:t>2      Po2(SU)           LACP   Fa0/4(P) Fa0/5(P) 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B7217-D9F2-E2E1-658F-AF6C1AB69593}"/>
              </a:ext>
            </a:extLst>
          </p:cNvPr>
          <p:cNvSpPr txBox="1"/>
          <p:nvPr/>
        </p:nvSpPr>
        <p:spPr>
          <a:xfrm>
            <a:off x="1905000" y="2297102"/>
            <a:ext cx="209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OSPF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F23D4-B00E-B509-33B5-027055EAA1C2}"/>
              </a:ext>
            </a:extLst>
          </p:cNvPr>
          <p:cNvSpPr txBox="1"/>
          <p:nvPr/>
        </p:nvSpPr>
        <p:spPr>
          <a:xfrm>
            <a:off x="2141220" y="2604879"/>
            <a:ext cx="4991100" cy="244169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Command: </a:t>
            </a:r>
            <a:r>
              <a:rPr lang="en-US" i="1" dirty="0"/>
              <a:t>show </a:t>
            </a:r>
            <a:r>
              <a:rPr lang="en-US" i="1" dirty="0" err="1"/>
              <a:t>ip</a:t>
            </a:r>
            <a:r>
              <a:rPr lang="en-US" i="1" dirty="0"/>
              <a:t> </a:t>
            </a:r>
            <a:r>
              <a:rPr lang="en-US" i="1" dirty="0" err="1"/>
              <a:t>ospf</a:t>
            </a:r>
            <a:r>
              <a:rPr lang="en-US" i="1" dirty="0"/>
              <a:t> neighbor</a:t>
            </a:r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  <a:r>
              <a:rPr lang="en-US" i="1" dirty="0"/>
              <a:t>R1: 5 neighbors FULL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R2: 4 neighbors FULL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R3: 4 neighbors FULL</a:t>
            </a:r>
          </a:p>
          <a:p>
            <a:pPr>
              <a:spcBef>
                <a:spcPts val="400"/>
              </a:spcBef>
            </a:pPr>
            <a:endParaRPr lang="en-US" i="1" dirty="0"/>
          </a:p>
          <a:p>
            <a:r>
              <a:rPr lang="en-US" dirty="0"/>
              <a:t>Command: </a:t>
            </a:r>
            <a:r>
              <a:rPr lang="en-US" i="1" dirty="0"/>
              <a:t>show </a:t>
            </a:r>
            <a:r>
              <a:rPr lang="en-US" i="1" dirty="0" err="1"/>
              <a:t>ip</a:t>
            </a:r>
            <a:r>
              <a:rPr lang="en-US" i="1" dirty="0"/>
              <a:t> route </a:t>
            </a:r>
            <a:r>
              <a:rPr lang="en-US" i="1" dirty="0" err="1"/>
              <a:t>ospf</a:t>
            </a:r>
            <a:endParaRPr lang="en-US" i="1" dirty="0"/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  <a:r>
              <a:rPr lang="en-US" i="1" dirty="0"/>
              <a:t>R1: O 10.0.23.0 via Tu1, Tu2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R2: O IA 10.0.13.0 via Tu0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R3: O IA 10.0.12.0 via Tu0</a:t>
            </a:r>
          </a:p>
        </p:txBody>
      </p:sp>
    </p:spTree>
    <p:extLst>
      <p:ext uri="{BB962C8B-B14F-4D97-AF65-F5344CB8AC3E}">
        <p14:creationId xmlns:p14="http://schemas.microsoft.com/office/powerpoint/2010/main" val="2268896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BCE955-0BB8-40B7-3FC2-38F565C8950A}"/>
              </a:ext>
            </a:extLst>
          </p:cNvPr>
          <p:cNvSpPr txBox="1"/>
          <p:nvPr/>
        </p:nvSpPr>
        <p:spPr>
          <a:xfrm>
            <a:off x="773430" y="448106"/>
            <a:ext cx="424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 Tunnel </a:t>
            </a:r>
            <a:r>
              <a:rPr lang="en-US" sz="2000" b="1" dirty="0" err="1"/>
              <a:t>và</a:t>
            </a:r>
            <a:r>
              <a:rPr lang="en-US" sz="2000" b="1" dirty="0"/>
              <a:t> Load Balancing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77B39-BD92-64BA-BB82-6496038DFD49}"/>
              </a:ext>
            </a:extLst>
          </p:cNvPr>
          <p:cNvSpPr txBox="1"/>
          <p:nvPr/>
        </p:nvSpPr>
        <p:spPr>
          <a:xfrm>
            <a:off x="1303020" y="2417861"/>
            <a:ext cx="209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 Balancing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4D2D56-B9D8-DE5E-53DE-D622DB22B5A3}"/>
              </a:ext>
            </a:extLst>
          </p:cNvPr>
          <p:cNvSpPr txBox="1"/>
          <p:nvPr/>
        </p:nvSpPr>
        <p:spPr>
          <a:xfrm>
            <a:off x="1303020" y="851193"/>
            <a:ext cx="17145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GRE Tunnel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AEA68-721B-D8B3-3E2A-9D6A65C381A8}"/>
              </a:ext>
            </a:extLst>
          </p:cNvPr>
          <p:cNvSpPr txBox="1"/>
          <p:nvPr/>
        </p:nvSpPr>
        <p:spPr>
          <a:xfrm>
            <a:off x="1678304" y="1190608"/>
            <a:ext cx="5838825" cy="11079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Command: </a:t>
            </a:r>
            <a:r>
              <a:rPr lang="en-US" i="1" dirty="0"/>
              <a:t>show </a:t>
            </a:r>
            <a:r>
              <a:rPr lang="en-US" i="1" dirty="0" err="1"/>
              <a:t>ip</a:t>
            </a:r>
            <a:r>
              <a:rPr lang="en-US" i="1" dirty="0"/>
              <a:t> int brief | include Tunnel</a:t>
            </a:r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  <a:r>
              <a:rPr lang="en-US" i="1" dirty="0"/>
              <a:t>R1: Tu1 172.16.100.1 up, Tu2 172.16.200.1 up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R2: Tu0 172.16.23.1 up, Tu1 172.16.100.2 up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R3: Tu0 172.16.23.2 up, Tu2 172.16.200.2 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0A9F53-654C-83D6-0C82-BF4BA2037293}"/>
              </a:ext>
            </a:extLst>
          </p:cNvPr>
          <p:cNvSpPr txBox="1"/>
          <p:nvPr/>
        </p:nvSpPr>
        <p:spPr>
          <a:xfrm>
            <a:off x="1678304" y="2844895"/>
            <a:ext cx="5855970" cy="217495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Command:</a:t>
            </a:r>
            <a:r>
              <a:rPr lang="en-US" i="1" dirty="0"/>
              <a:t> show </a:t>
            </a:r>
            <a:r>
              <a:rPr lang="en-US" i="1" dirty="0" err="1"/>
              <a:t>ip</a:t>
            </a:r>
            <a:r>
              <a:rPr lang="en-US" i="1" dirty="0"/>
              <a:t> route</a:t>
            </a:r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  <a:r>
              <a:rPr lang="it-IT" i="1" dirty="0"/>
              <a:t>10.0.23.0 [110/2000] via 172.16.100.2, 00:46:23, Tunnel1</a:t>
            </a:r>
          </a:p>
          <a:p>
            <a:pPr>
              <a:spcBef>
                <a:spcPts val="400"/>
              </a:spcBef>
            </a:pPr>
            <a:r>
              <a:rPr lang="it-IT" i="1" dirty="0"/>
              <a:t>            	           [110/2000] via 172.16.200.2, 00:46:23, Tunnel2</a:t>
            </a:r>
          </a:p>
          <a:p>
            <a:pPr>
              <a:spcBef>
                <a:spcPts val="400"/>
              </a:spcBef>
            </a:pPr>
            <a:endParaRPr lang="it-IT" i="1" dirty="0"/>
          </a:p>
          <a:p>
            <a:pPr>
              <a:spcBef>
                <a:spcPts val="400"/>
              </a:spcBef>
            </a:pPr>
            <a:r>
              <a:rPr lang="it-IT" dirty="0"/>
              <a:t>Command: </a:t>
            </a:r>
            <a:r>
              <a:rPr lang="en-US" i="1" dirty="0"/>
              <a:t>traceroute 192.168.40.1 (192.168.40.2)</a:t>
            </a:r>
            <a:endParaRPr lang="it-IT" i="1" dirty="0"/>
          </a:p>
          <a:p>
            <a:pPr>
              <a:spcBef>
                <a:spcPts val="400"/>
              </a:spcBef>
            </a:pPr>
            <a:r>
              <a:rPr lang="it-IT" dirty="0"/>
              <a:t>Result: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i="1" dirty="0"/>
              <a:t> 1   172.16.100.2    12 msec   1 msec    11 msec   </a:t>
            </a:r>
          </a:p>
          <a:p>
            <a:pPr>
              <a:spcBef>
                <a:spcPts val="400"/>
              </a:spcBef>
            </a:pPr>
            <a:r>
              <a:rPr lang="en-US" i="1" dirty="0"/>
              <a:t> 1   172.16.200.2    8 msec    10 msec   17 msec 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162367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ABEDAD-F4D0-9551-35D6-8692747F596B}"/>
              </a:ext>
            </a:extLst>
          </p:cNvPr>
          <p:cNvSpPr txBox="1"/>
          <p:nvPr/>
        </p:nvSpPr>
        <p:spPr>
          <a:xfrm>
            <a:off x="647700" y="449580"/>
            <a:ext cx="310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IV. </a:t>
            </a:r>
            <a:r>
              <a:rPr lang="en-US" sz="2800" b="1" dirty="0" err="1">
                <a:latin typeface="+mj-lt"/>
              </a:rPr>
              <a:t>Kết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luận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10160-EC1B-25C9-5705-660EC98AE3E6}"/>
              </a:ext>
            </a:extLst>
          </p:cNvPr>
          <p:cNvSpPr txBox="1"/>
          <p:nvPr/>
        </p:nvSpPr>
        <p:spPr>
          <a:xfrm>
            <a:off x="1188720" y="1045875"/>
            <a:ext cx="2613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</a:rPr>
              <a:t>Kết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quả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đạt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được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D996FD-9E9A-CE73-FF6E-36858C739959}"/>
              </a:ext>
            </a:extLst>
          </p:cNvPr>
          <p:cNvSpPr txBox="1"/>
          <p:nvPr/>
        </p:nvSpPr>
        <p:spPr>
          <a:xfrm>
            <a:off x="1383030" y="1639908"/>
            <a:ext cx="68694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Xây dựng thành công mô hình mạng WAN trên </a:t>
            </a:r>
            <a:r>
              <a:rPr lang="vi-VN" sz="1600" dirty="0" err="1">
                <a:latin typeface="+mn-lt"/>
              </a:rPr>
              <a:t>Cisco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Packet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Tracer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Cấu hình VLAN, </a:t>
            </a:r>
            <a:r>
              <a:rPr lang="vi-VN" sz="1600" dirty="0" err="1">
                <a:latin typeface="+mn-lt"/>
              </a:rPr>
              <a:t>Trunking</a:t>
            </a:r>
            <a:r>
              <a:rPr lang="vi-VN" sz="1600" dirty="0">
                <a:latin typeface="+mn-lt"/>
              </a:rPr>
              <a:t> giúp phân chia và quản lý mạng hiệu quả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STP hoạt động ổn định, loại bỏ vòng lặp, chọn được 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Root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 err="1">
                <a:latin typeface="+mn-lt"/>
              </a:rPr>
              <a:t>EtherChannel</a:t>
            </a:r>
            <a:r>
              <a:rPr lang="vi-VN" sz="1600" dirty="0">
                <a:latin typeface="+mn-lt"/>
              </a:rPr>
              <a:t> tăng băng thông và kết nối</a:t>
            </a:r>
            <a:r>
              <a:rPr lang="en-US" sz="1600" dirty="0">
                <a:latin typeface="+mn-lt"/>
              </a:rPr>
              <a:t> </a:t>
            </a:r>
            <a:r>
              <a:rPr lang="vi-VN" sz="1600" dirty="0">
                <a:latin typeface="+mn-lt"/>
              </a:rPr>
              <a:t>dự phòng 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OSPF đa 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hoạt động ổn định, </a:t>
            </a: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 học được đầy đủ tuyến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GRE </a:t>
            </a:r>
            <a:r>
              <a:rPr lang="vi-VN" sz="1600" dirty="0" err="1">
                <a:latin typeface="+mn-lt"/>
              </a:rPr>
              <a:t>Tunnel</a:t>
            </a:r>
            <a:r>
              <a:rPr lang="vi-VN" sz="1600" dirty="0">
                <a:latin typeface="+mn-lt"/>
              </a:rPr>
              <a:t> thiết lập thành công, đảm bảo kết nối giữa các </a:t>
            </a:r>
            <a:r>
              <a:rPr lang="vi-VN" sz="1600" dirty="0" err="1">
                <a:latin typeface="+mn-lt"/>
              </a:rPr>
              <a:t>site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 err="1">
                <a:latin typeface="+mn-lt"/>
              </a:rPr>
              <a:t>Load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Balancing</a:t>
            </a:r>
            <a:r>
              <a:rPr lang="vi-VN" sz="1600" dirty="0">
                <a:latin typeface="+mn-lt"/>
              </a:rPr>
              <a:t> chia tải qua nhiều đường đi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 err="1">
                <a:latin typeface="+mn-lt"/>
              </a:rPr>
              <a:t>Ping</a:t>
            </a:r>
            <a:r>
              <a:rPr lang="vi-VN" sz="1600" dirty="0">
                <a:latin typeface="+mn-lt"/>
              </a:rPr>
              <a:t> kiểm chứng thành công, liên lạc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được</a:t>
            </a:r>
            <a:r>
              <a:rPr lang="vi-VN" sz="1600" dirty="0">
                <a:latin typeface="+mn-lt"/>
              </a:rPr>
              <a:t> toàn mạng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6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92A36-02F5-491E-ADA7-E83CB558C615}"/>
              </a:ext>
            </a:extLst>
          </p:cNvPr>
          <p:cNvSpPr txBox="1"/>
          <p:nvPr/>
        </p:nvSpPr>
        <p:spPr>
          <a:xfrm>
            <a:off x="883920" y="686036"/>
            <a:ext cx="225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+mj-lt"/>
              </a:rPr>
              <a:t>Ư</a:t>
            </a:r>
            <a:r>
              <a:rPr lang="en-US" sz="2000" b="1" dirty="0">
                <a:latin typeface="+mj-lt"/>
              </a:rPr>
              <a:t>u </a:t>
            </a:r>
            <a:r>
              <a:rPr lang="en-US" sz="2000" b="1" dirty="0" err="1">
                <a:latin typeface="+mj-lt"/>
              </a:rPr>
              <a:t>điểm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60C6E-CCF6-17E3-0C62-E2AA1B961F02}"/>
              </a:ext>
            </a:extLst>
          </p:cNvPr>
          <p:cNvSpPr txBox="1"/>
          <p:nvPr/>
        </p:nvSpPr>
        <p:spPr>
          <a:xfrm>
            <a:off x="1247774" y="1328170"/>
            <a:ext cx="648652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Mạng hoạt động ổn định, đảm bảo tính khả dụng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Tối ưu băng thông nhờ </a:t>
            </a:r>
            <a:r>
              <a:rPr lang="vi-VN" sz="1600" dirty="0" err="1">
                <a:latin typeface="+mn-lt"/>
              </a:rPr>
              <a:t>EtherChannel</a:t>
            </a:r>
            <a:r>
              <a:rPr lang="vi-VN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và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Load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Balancing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Hạn chế vòng lặp, tăng dự phòng nhờ STP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Dễ dàng mở rộng và quản lý nhờ VLAN </a:t>
            </a:r>
            <a:r>
              <a:rPr lang="en-US" sz="1600" dirty="0" err="1">
                <a:latin typeface="+mn-lt"/>
              </a:rPr>
              <a:t>và</a:t>
            </a:r>
            <a:r>
              <a:rPr lang="vi-VN" sz="1600" dirty="0">
                <a:latin typeface="+mn-lt"/>
              </a:rPr>
              <a:t> OSPF đa </a:t>
            </a:r>
            <a:r>
              <a:rPr lang="vi-VN" sz="1600" dirty="0" err="1">
                <a:latin typeface="+mn-lt"/>
              </a:rPr>
              <a:t>Area</a:t>
            </a:r>
            <a:endParaRPr lang="en-US" sz="1600" dirty="0">
              <a:latin typeface="+mn-lt"/>
            </a:endParaRPr>
          </a:p>
        </p:txBody>
      </p:sp>
      <p:grpSp>
        <p:nvGrpSpPr>
          <p:cNvPr id="7" name="Google Shape;544;p51">
            <a:extLst>
              <a:ext uri="{FF2B5EF4-FFF2-40B4-BE49-F238E27FC236}">
                <a16:creationId xmlns:a16="http://schemas.microsoft.com/office/drawing/2014/main" id="{57F81AFC-8D48-C607-5C87-ED3566E7F722}"/>
              </a:ext>
            </a:extLst>
          </p:cNvPr>
          <p:cNvGrpSpPr/>
          <p:nvPr/>
        </p:nvGrpSpPr>
        <p:grpSpPr>
          <a:xfrm rot="5400000">
            <a:off x="7134810" y="1890006"/>
            <a:ext cx="2108597" cy="5139928"/>
            <a:chOff x="7958360" y="1794"/>
            <a:chExt cx="2108597" cy="5139928"/>
          </a:xfrm>
        </p:grpSpPr>
        <p:sp>
          <p:nvSpPr>
            <p:cNvPr id="8" name="Google Shape;545;p51">
              <a:extLst>
                <a:ext uri="{FF2B5EF4-FFF2-40B4-BE49-F238E27FC236}">
                  <a16:creationId xmlns:a16="http://schemas.microsoft.com/office/drawing/2014/main" id="{3CB7E01C-2C36-CDF7-7765-A411BF085AB1}"/>
                </a:ext>
              </a:extLst>
            </p:cNvPr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46;p51">
              <a:extLst>
                <a:ext uri="{FF2B5EF4-FFF2-40B4-BE49-F238E27FC236}">
                  <a16:creationId xmlns:a16="http://schemas.microsoft.com/office/drawing/2014/main" id="{FBF08ED3-CF5B-99F9-A41F-3499016E4F32}"/>
                </a:ext>
              </a:extLst>
            </p:cNvPr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47;p51">
              <a:extLst>
                <a:ext uri="{FF2B5EF4-FFF2-40B4-BE49-F238E27FC236}">
                  <a16:creationId xmlns:a16="http://schemas.microsoft.com/office/drawing/2014/main" id="{B121C78F-97A0-A6E7-139E-03D3C42AA5DD}"/>
                </a:ext>
              </a:extLst>
            </p:cNvPr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48;p51">
              <a:extLst>
                <a:ext uri="{FF2B5EF4-FFF2-40B4-BE49-F238E27FC236}">
                  <a16:creationId xmlns:a16="http://schemas.microsoft.com/office/drawing/2014/main" id="{1B12288C-14F7-6BC4-7F96-1965882B5D6F}"/>
                </a:ext>
              </a:extLst>
            </p:cNvPr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49;p51">
              <a:extLst>
                <a:ext uri="{FF2B5EF4-FFF2-40B4-BE49-F238E27FC236}">
                  <a16:creationId xmlns:a16="http://schemas.microsoft.com/office/drawing/2014/main" id="{6B33E4CE-0AD9-4365-BD69-D38BE71F380F}"/>
                </a:ext>
              </a:extLst>
            </p:cNvPr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898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0D4562-38AF-2FEF-32F1-7A6BC0905B2E}"/>
              </a:ext>
            </a:extLst>
          </p:cNvPr>
          <p:cNvSpPr txBox="1"/>
          <p:nvPr/>
        </p:nvSpPr>
        <p:spPr>
          <a:xfrm>
            <a:off x="1346160" y="774410"/>
            <a:ext cx="288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</a:rPr>
              <a:t>Hướng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phát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triển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4241A-8432-D89C-1C02-A2344E3A8766}"/>
              </a:ext>
            </a:extLst>
          </p:cNvPr>
          <p:cNvSpPr txBox="1"/>
          <p:nvPr/>
        </p:nvSpPr>
        <p:spPr>
          <a:xfrm>
            <a:off x="1855447" y="1824382"/>
            <a:ext cx="5715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Nâng cấp mô hình từ mô phỏng </a:t>
            </a:r>
            <a:r>
              <a:rPr lang="en-US" sz="1600" dirty="0">
                <a:latin typeface="+mn-lt"/>
              </a:rPr>
              <a:t>sang </a:t>
            </a:r>
            <a:r>
              <a:rPr lang="en-US" sz="1600" dirty="0" err="1">
                <a:latin typeface="+mn-lt"/>
              </a:rPr>
              <a:t>trên</a:t>
            </a:r>
            <a:r>
              <a:rPr lang="vi-VN" sz="1600" dirty="0">
                <a:latin typeface="+mn-lt"/>
              </a:rPr>
              <a:t> thiết bị thật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Áp dụng ACL/</a:t>
            </a:r>
            <a:r>
              <a:rPr lang="vi-VN" sz="1600" dirty="0" err="1">
                <a:latin typeface="+mn-lt"/>
              </a:rPr>
              <a:t>Firewall</a:t>
            </a:r>
            <a:r>
              <a:rPr lang="vi-VN" sz="1600" dirty="0">
                <a:latin typeface="+mn-lt"/>
              </a:rPr>
              <a:t> tăng cường bảo mật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Sử dụng VPN cho kết nối an toàn giữa các </a:t>
            </a:r>
            <a:r>
              <a:rPr lang="vi-VN" sz="1600" dirty="0" err="1">
                <a:latin typeface="+mn-lt"/>
              </a:rPr>
              <a:t>site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Mở rộng thêm </a:t>
            </a:r>
            <a:r>
              <a:rPr lang="vi-VN" sz="1600" dirty="0" err="1">
                <a:latin typeface="+mn-lt"/>
              </a:rPr>
              <a:t>site</a:t>
            </a:r>
            <a:r>
              <a:rPr lang="vi-VN" sz="1600" dirty="0">
                <a:latin typeface="+mn-lt"/>
              </a:rPr>
              <a:t>, định hướng công nghệ SD-WAN</a:t>
            </a:r>
            <a:endParaRPr lang="en-US" sz="1600" dirty="0">
              <a:latin typeface="+mn-lt"/>
            </a:endParaRPr>
          </a:p>
        </p:txBody>
      </p:sp>
      <p:grpSp>
        <p:nvGrpSpPr>
          <p:cNvPr id="33" name="Google Shape;947;p70">
            <a:extLst>
              <a:ext uri="{FF2B5EF4-FFF2-40B4-BE49-F238E27FC236}">
                <a16:creationId xmlns:a16="http://schemas.microsoft.com/office/drawing/2014/main" id="{58A197F0-7283-7F88-ACF8-930FB7A9A1F9}"/>
              </a:ext>
            </a:extLst>
          </p:cNvPr>
          <p:cNvGrpSpPr/>
          <p:nvPr/>
        </p:nvGrpSpPr>
        <p:grpSpPr>
          <a:xfrm>
            <a:off x="7770420" y="810810"/>
            <a:ext cx="3508772" cy="4332684"/>
            <a:chOff x="-5" y="813197"/>
            <a:chExt cx="3508772" cy="4332684"/>
          </a:xfrm>
        </p:grpSpPr>
        <p:sp>
          <p:nvSpPr>
            <p:cNvPr id="34" name="Google Shape;948;p70">
              <a:extLst>
                <a:ext uri="{FF2B5EF4-FFF2-40B4-BE49-F238E27FC236}">
                  <a16:creationId xmlns:a16="http://schemas.microsoft.com/office/drawing/2014/main" id="{54FAB341-7A1A-1BF8-4BB1-FB0519C4340B}"/>
                </a:ext>
              </a:extLst>
            </p:cNvPr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49;p70">
              <a:extLst>
                <a:ext uri="{FF2B5EF4-FFF2-40B4-BE49-F238E27FC236}">
                  <a16:creationId xmlns:a16="http://schemas.microsoft.com/office/drawing/2014/main" id="{B3EA3CE4-0DC4-F879-E552-E790AB2DA171}"/>
                </a:ext>
              </a:extLst>
            </p:cNvPr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50;p70">
              <a:extLst>
                <a:ext uri="{FF2B5EF4-FFF2-40B4-BE49-F238E27FC236}">
                  <a16:creationId xmlns:a16="http://schemas.microsoft.com/office/drawing/2014/main" id="{3537E0C7-CF3C-0A47-2413-D87359201DDF}"/>
                </a:ext>
              </a:extLst>
            </p:cNvPr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51;p70">
              <a:extLst>
                <a:ext uri="{FF2B5EF4-FFF2-40B4-BE49-F238E27FC236}">
                  <a16:creationId xmlns:a16="http://schemas.microsoft.com/office/drawing/2014/main" id="{1AF209B9-3261-4106-ABEE-A83317C753E9}"/>
                </a:ext>
              </a:extLst>
            </p:cNvPr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52;p70">
              <a:extLst>
                <a:ext uri="{FF2B5EF4-FFF2-40B4-BE49-F238E27FC236}">
                  <a16:creationId xmlns:a16="http://schemas.microsoft.com/office/drawing/2014/main" id="{10EEDF07-9477-34A7-33EC-FB5EEBE8CC46}"/>
                </a:ext>
              </a:extLst>
            </p:cNvPr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" name="Google Shape;953;p70">
              <a:extLst>
                <a:ext uri="{FF2B5EF4-FFF2-40B4-BE49-F238E27FC236}">
                  <a16:creationId xmlns:a16="http://schemas.microsoft.com/office/drawing/2014/main" id="{F7F26F82-3055-DC88-63AA-4A8FDD786715}"/>
                </a:ext>
              </a:extLst>
            </p:cNvPr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" name="Google Shape;954;p70">
              <a:extLst>
                <a:ext uri="{FF2B5EF4-FFF2-40B4-BE49-F238E27FC236}">
                  <a16:creationId xmlns:a16="http://schemas.microsoft.com/office/drawing/2014/main" id="{2D7AFDC2-49A0-18D3-9A43-D30876BBE691}"/>
                </a:ext>
              </a:extLst>
            </p:cNvPr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" name="Google Shape;955;p70">
              <a:extLst>
                <a:ext uri="{FF2B5EF4-FFF2-40B4-BE49-F238E27FC236}">
                  <a16:creationId xmlns:a16="http://schemas.microsoft.com/office/drawing/2014/main" id="{209540AD-6C90-EA7B-A120-175278DF5BB3}"/>
                </a:ext>
              </a:extLst>
            </p:cNvPr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2" name="Google Shape;956;p70">
              <a:extLst>
                <a:ext uri="{FF2B5EF4-FFF2-40B4-BE49-F238E27FC236}">
                  <a16:creationId xmlns:a16="http://schemas.microsoft.com/office/drawing/2014/main" id="{84F7239E-B044-66FB-5A5F-A757BCDE8227}"/>
                </a:ext>
              </a:extLst>
            </p:cNvPr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57;p70">
              <a:extLst>
                <a:ext uri="{FF2B5EF4-FFF2-40B4-BE49-F238E27FC236}">
                  <a16:creationId xmlns:a16="http://schemas.microsoft.com/office/drawing/2014/main" id="{14BDA50E-47D6-C096-32BB-611C7D72B09E}"/>
                </a:ext>
              </a:extLst>
            </p:cNvPr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58;p70">
              <a:extLst>
                <a:ext uri="{FF2B5EF4-FFF2-40B4-BE49-F238E27FC236}">
                  <a16:creationId xmlns:a16="http://schemas.microsoft.com/office/drawing/2014/main" id="{14E2012D-51AD-F62D-E344-5FE9DA0586BC}"/>
                </a:ext>
              </a:extLst>
            </p:cNvPr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59;p70">
              <a:extLst>
                <a:ext uri="{FF2B5EF4-FFF2-40B4-BE49-F238E27FC236}">
                  <a16:creationId xmlns:a16="http://schemas.microsoft.com/office/drawing/2014/main" id="{E1DE4250-3A31-75C4-865D-8148649A23F2}"/>
                </a:ext>
              </a:extLst>
            </p:cNvPr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06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>
            <a:spLocks noGrp="1"/>
          </p:cNvSpPr>
          <p:nvPr>
            <p:ph type="title"/>
          </p:nvPr>
        </p:nvSpPr>
        <p:spPr>
          <a:xfrm>
            <a:off x="391388" y="507025"/>
            <a:ext cx="43092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</a:rPr>
              <a:t>I. Lý do chọn đề tài</a:t>
            </a:r>
            <a:endParaRPr sz="2800" b="1" dirty="0">
              <a:latin typeface="+mj-lt"/>
            </a:endParaRPr>
          </a:p>
        </p:txBody>
      </p:sp>
      <p:grpSp>
        <p:nvGrpSpPr>
          <p:cNvPr id="525" name="Google Shape;525;p50"/>
          <p:cNvGrpSpPr/>
          <p:nvPr/>
        </p:nvGrpSpPr>
        <p:grpSpPr>
          <a:xfrm>
            <a:off x="7376485" y="1781"/>
            <a:ext cx="2108597" cy="5139928"/>
            <a:chOff x="7958360" y="1794"/>
            <a:chExt cx="2108597" cy="5139928"/>
          </a:xfrm>
        </p:grpSpPr>
        <p:sp>
          <p:nvSpPr>
            <p:cNvPr id="526" name="Google Shape;526;p50"/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0"/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0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68250DBB-DFCD-4E74-5B58-B3FC7F442D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0797" y="1245807"/>
            <a:ext cx="67156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Xu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hướng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tất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yếu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oanh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nghiệp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nhiều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chi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nhánh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cần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WAN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để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kết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nối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Bảo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mật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dữ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liệu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WAN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dễ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bị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tấn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công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cần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giải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pháp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an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toàn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Hiệu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suất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ứng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dụng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hiện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đại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yêu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cầu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tốc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cao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trễ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thấp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tin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cậy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WAN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cần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dự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phòng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khi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đường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truyền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sự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cố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Mở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rộng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dễ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phát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triển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khi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doanh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nghiệp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tăng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chi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nhánh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dịch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v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ụ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Thực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tiễn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ứng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dụng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trong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doanh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nghiệp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giáo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dục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chính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phủ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63"/>
          <p:cNvGrpSpPr/>
          <p:nvPr/>
        </p:nvGrpSpPr>
        <p:grpSpPr>
          <a:xfrm>
            <a:off x="6715490" y="465262"/>
            <a:ext cx="3508772" cy="4332684"/>
            <a:chOff x="-5" y="813197"/>
            <a:chExt cx="3508772" cy="4332684"/>
          </a:xfrm>
        </p:grpSpPr>
        <p:sp>
          <p:nvSpPr>
            <p:cNvPr id="745" name="Google Shape;745;p63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63"/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63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63"/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63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0" name="Google Shape;750;p63"/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1" name="Google Shape;751;p63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2" name="Google Shape;752;p63"/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53" name="Google Shape;753;p63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63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63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63"/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63"/>
          <p:cNvGrpSpPr/>
          <p:nvPr/>
        </p:nvGrpSpPr>
        <p:grpSpPr>
          <a:xfrm>
            <a:off x="-1228840" y="3041300"/>
            <a:ext cx="3525788" cy="2810944"/>
            <a:chOff x="-1228840" y="3041300"/>
            <a:chExt cx="3525788" cy="2810944"/>
          </a:xfrm>
        </p:grpSpPr>
        <p:sp>
          <p:nvSpPr>
            <p:cNvPr id="758" name="Google Shape;758;p63"/>
            <p:cNvSpPr/>
            <p:nvPr/>
          </p:nvSpPr>
          <p:spPr>
            <a:xfrm rot="-1799999">
              <a:off x="-917328" y="3284124"/>
              <a:ext cx="1406129" cy="1622823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63"/>
            <p:cNvSpPr/>
            <p:nvPr/>
          </p:nvSpPr>
          <p:spPr>
            <a:xfrm rot="-5400000" flipH="1">
              <a:off x="97863" y="474377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63"/>
            <p:cNvSpPr/>
            <p:nvPr/>
          </p:nvSpPr>
          <p:spPr>
            <a:xfrm rot="-5400000" flipH="1">
              <a:off x="43094" y="4392538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63"/>
            <p:cNvSpPr/>
            <p:nvPr/>
          </p:nvSpPr>
          <p:spPr>
            <a:xfrm rot="-5400000" flipH="1">
              <a:off x="782472" y="36353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63"/>
            <p:cNvSpPr/>
            <p:nvPr/>
          </p:nvSpPr>
          <p:spPr>
            <a:xfrm>
              <a:off x="-698800" y="4096075"/>
              <a:ext cx="2824300" cy="1470425"/>
            </a:xfrm>
            <a:custGeom>
              <a:avLst/>
              <a:gdLst/>
              <a:ahLst/>
              <a:cxnLst/>
              <a:rect l="l" t="t" r="r" b="b"/>
              <a:pathLst>
                <a:path w="112972" h="58817" extrusionOk="0">
                  <a:moveTo>
                    <a:pt x="0" y="312"/>
                  </a:moveTo>
                  <a:lnTo>
                    <a:pt x="79396" y="0"/>
                  </a:lnTo>
                  <a:lnTo>
                    <a:pt x="112972" y="5881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757;p63">
            <a:extLst>
              <a:ext uri="{FF2B5EF4-FFF2-40B4-BE49-F238E27FC236}">
                <a16:creationId xmlns:a16="http://schemas.microsoft.com/office/drawing/2014/main" id="{88569B24-CF0F-03B1-B400-AED0D9849199}"/>
              </a:ext>
            </a:extLst>
          </p:cNvPr>
          <p:cNvGrpSpPr/>
          <p:nvPr/>
        </p:nvGrpSpPr>
        <p:grpSpPr>
          <a:xfrm>
            <a:off x="-1198360" y="3079029"/>
            <a:ext cx="3525788" cy="2810944"/>
            <a:chOff x="-1228840" y="3041300"/>
            <a:chExt cx="3525788" cy="2810944"/>
          </a:xfrm>
        </p:grpSpPr>
        <p:sp>
          <p:nvSpPr>
            <p:cNvPr id="7" name="Google Shape;758;p63">
              <a:extLst>
                <a:ext uri="{FF2B5EF4-FFF2-40B4-BE49-F238E27FC236}">
                  <a16:creationId xmlns:a16="http://schemas.microsoft.com/office/drawing/2014/main" id="{9C2BA9DE-400F-7E57-FA71-34CA29ED703A}"/>
                </a:ext>
              </a:extLst>
            </p:cNvPr>
            <p:cNvSpPr/>
            <p:nvPr/>
          </p:nvSpPr>
          <p:spPr>
            <a:xfrm rot="-1799999">
              <a:off x="-917328" y="3284124"/>
              <a:ext cx="1406129" cy="1622823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59;p63">
              <a:extLst>
                <a:ext uri="{FF2B5EF4-FFF2-40B4-BE49-F238E27FC236}">
                  <a16:creationId xmlns:a16="http://schemas.microsoft.com/office/drawing/2014/main" id="{90E17DAF-D444-1316-DDD4-7017F069E10F}"/>
                </a:ext>
              </a:extLst>
            </p:cNvPr>
            <p:cNvSpPr/>
            <p:nvPr/>
          </p:nvSpPr>
          <p:spPr>
            <a:xfrm rot="-5400000" flipH="1">
              <a:off x="97863" y="474377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60;p63">
              <a:extLst>
                <a:ext uri="{FF2B5EF4-FFF2-40B4-BE49-F238E27FC236}">
                  <a16:creationId xmlns:a16="http://schemas.microsoft.com/office/drawing/2014/main" id="{7E03693B-8F90-9FF3-8976-2975B1888880}"/>
                </a:ext>
              </a:extLst>
            </p:cNvPr>
            <p:cNvSpPr/>
            <p:nvPr/>
          </p:nvSpPr>
          <p:spPr>
            <a:xfrm rot="-5400000" flipH="1">
              <a:off x="43094" y="4392538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61;p63">
              <a:extLst>
                <a:ext uri="{FF2B5EF4-FFF2-40B4-BE49-F238E27FC236}">
                  <a16:creationId xmlns:a16="http://schemas.microsoft.com/office/drawing/2014/main" id="{9E6313A6-B03F-B8E4-51EC-D21E5FAFE8A7}"/>
                </a:ext>
              </a:extLst>
            </p:cNvPr>
            <p:cNvSpPr/>
            <p:nvPr/>
          </p:nvSpPr>
          <p:spPr>
            <a:xfrm rot="-5400000" flipH="1">
              <a:off x="782472" y="36353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62;p63">
              <a:extLst>
                <a:ext uri="{FF2B5EF4-FFF2-40B4-BE49-F238E27FC236}">
                  <a16:creationId xmlns:a16="http://schemas.microsoft.com/office/drawing/2014/main" id="{1108B796-CC44-E594-77A5-54B07ADF951E}"/>
                </a:ext>
              </a:extLst>
            </p:cNvPr>
            <p:cNvSpPr/>
            <p:nvPr/>
          </p:nvSpPr>
          <p:spPr>
            <a:xfrm>
              <a:off x="-698800" y="4096075"/>
              <a:ext cx="2824300" cy="1470425"/>
            </a:xfrm>
            <a:custGeom>
              <a:avLst/>
              <a:gdLst/>
              <a:ahLst/>
              <a:cxnLst/>
              <a:rect l="l" t="t" r="r" b="b"/>
              <a:pathLst>
                <a:path w="112972" h="58817" extrusionOk="0">
                  <a:moveTo>
                    <a:pt x="0" y="312"/>
                  </a:moveTo>
                  <a:lnTo>
                    <a:pt x="79396" y="0"/>
                  </a:lnTo>
                  <a:lnTo>
                    <a:pt x="112972" y="5881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1561;p116">
            <a:extLst>
              <a:ext uri="{FF2B5EF4-FFF2-40B4-BE49-F238E27FC236}">
                <a16:creationId xmlns:a16="http://schemas.microsoft.com/office/drawing/2014/main" id="{8A76DF11-47F6-5B5D-6157-1CE4AEC7C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428" y="1491448"/>
            <a:ext cx="6681943" cy="1255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err="1">
                <a:latin typeface="+mj-lt"/>
              </a:rPr>
              <a:t>Cảm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ơn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Thầy</a:t>
            </a:r>
            <a:r>
              <a:rPr lang="en-US" sz="3600" b="1" dirty="0">
                <a:latin typeface="+mj-lt"/>
              </a:rPr>
              <a:t>/</a:t>
            </a:r>
            <a:r>
              <a:rPr lang="en-US" sz="3600" b="1" dirty="0" err="1">
                <a:latin typeface="+mj-lt"/>
              </a:rPr>
              <a:t>Cô</a:t>
            </a:r>
            <a:r>
              <a:rPr lang="en-US" sz="3600" b="1" dirty="0">
                <a:latin typeface="+mj-lt"/>
              </a:rPr>
              <a:t> </a:t>
            </a:r>
            <a:br>
              <a:rPr lang="en-US" sz="3600" b="1" dirty="0">
                <a:latin typeface="+mj-lt"/>
              </a:rPr>
            </a:br>
            <a:r>
              <a:rPr lang="en-US" sz="3600" b="1" dirty="0">
                <a:latin typeface="+mj-lt"/>
              </a:rPr>
              <a:t>	</a:t>
            </a:r>
            <a:r>
              <a:rPr lang="en-US" sz="3600" b="1" dirty="0" err="1">
                <a:latin typeface="+mj-lt"/>
              </a:rPr>
              <a:t>và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các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bạn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đã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lắng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nghe</a:t>
            </a:r>
            <a:r>
              <a:rPr lang="en-US" sz="3600" b="1" dirty="0">
                <a:latin typeface="+mj-lt"/>
              </a:rPr>
              <a:t>!</a:t>
            </a:r>
            <a:endParaRPr sz="3600" b="1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73"/>
          <p:cNvSpPr/>
          <p:nvPr/>
        </p:nvSpPr>
        <p:spPr>
          <a:xfrm>
            <a:off x="4809726" y="2611168"/>
            <a:ext cx="665400" cy="66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1074" name="Google Shape;1074;p73"/>
          <p:cNvSpPr/>
          <p:nvPr/>
        </p:nvSpPr>
        <p:spPr>
          <a:xfrm>
            <a:off x="4806891" y="677691"/>
            <a:ext cx="665400" cy="66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1075" name="Google Shape;1075;p73"/>
          <p:cNvSpPr/>
          <p:nvPr/>
        </p:nvSpPr>
        <p:spPr>
          <a:xfrm>
            <a:off x="3176451" y="2611180"/>
            <a:ext cx="665400" cy="66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1076" name="Google Shape;1076;p73"/>
          <p:cNvSpPr/>
          <p:nvPr/>
        </p:nvSpPr>
        <p:spPr>
          <a:xfrm>
            <a:off x="3173616" y="677678"/>
            <a:ext cx="665400" cy="66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1078" name="Google Shape;1078;p73"/>
          <p:cNvSpPr txBox="1"/>
          <p:nvPr/>
        </p:nvSpPr>
        <p:spPr>
          <a:xfrm>
            <a:off x="1146959" y="676434"/>
            <a:ext cx="176238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M</a:t>
            </a:r>
            <a:r>
              <a:rPr lang="en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ục tiêu</a:t>
            </a:r>
            <a:endParaRPr sz="20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1080" name="Google Shape;1080;p73"/>
          <p:cNvSpPr txBox="1"/>
          <p:nvPr/>
        </p:nvSpPr>
        <p:spPr>
          <a:xfrm>
            <a:off x="1090391" y="2648987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P</a:t>
            </a:r>
            <a:r>
              <a:rPr lang="en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hạm vi</a:t>
            </a:r>
            <a:endParaRPr sz="20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1082" name="Google Shape;1082;p73"/>
          <p:cNvSpPr txBox="1"/>
          <p:nvPr/>
        </p:nvSpPr>
        <p:spPr>
          <a:xfrm>
            <a:off x="5742841" y="676434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Anek Kannada"/>
                <a:cs typeface="Anek Kannada"/>
                <a:sym typeface="Anek Kannada"/>
              </a:rPr>
              <a:t>Đ</a:t>
            </a:r>
            <a:r>
              <a:rPr lang="en" sz="2000" b="1" dirty="0">
                <a:solidFill>
                  <a:schemeClr val="tx1"/>
                </a:solidFill>
                <a:latin typeface="+mj-lt"/>
                <a:ea typeface="Anek Kannada"/>
                <a:cs typeface="Anek Kannada"/>
                <a:sym typeface="Anek Kannada"/>
              </a:rPr>
              <a:t>ối tượng</a:t>
            </a:r>
            <a:endParaRPr sz="2000" b="1" dirty="0">
              <a:solidFill>
                <a:schemeClr val="tx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1084" name="Google Shape;1084;p73"/>
          <p:cNvSpPr txBox="1"/>
          <p:nvPr/>
        </p:nvSpPr>
        <p:spPr>
          <a:xfrm>
            <a:off x="5777525" y="2612148"/>
            <a:ext cx="221458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P</a:t>
            </a:r>
            <a:r>
              <a:rPr lang="en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hương pháp</a:t>
            </a:r>
            <a:endParaRPr sz="20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cxnSp>
        <p:nvCxnSpPr>
          <p:cNvPr id="1085" name="Google Shape;1085;p73"/>
          <p:cNvCxnSpPr>
            <a:stCxn id="1076" idx="6"/>
            <a:endCxn id="1074" idx="2"/>
          </p:cNvCxnSpPr>
          <p:nvPr/>
        </p:nvCxnSpPr>
        <p:spPr>
          <a:xfrm>
            <a:off x="3839016" y="1010378"/>
            <a:ext cx="9678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6" name="Google Shape;1086;p73"/>
          <p:cNvCxnSpPr>
            <a:stCxn id="1074" idx="4"/>
            <a:endCxn id="1073" idx="0"/>
          </p:cNvCxnSpPr>
          <p:nvPr/>
        </p:nvCxnSpPr>
        <p:spPr>
          <a:xfrm>
            <a:off x="5139591" y="1343091"/>
            <a:ext cx="2835" cy="12680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7" name="Google Shape;1087;p73"/>
          <p:cNvCxnSpPr>
            <a:stCxn id="1073" idx="2"/>
            <a:endCxn id="1075" idx="6"/>
          </p:cNvCxnSpPr>
          <p:nvPr/>
        </p:nvCxnSpPr>
        <p:spPr>
          <a:xfrm rot="10800000">
            <a:off x="3841926" y="2943868"/>
            <a:ext cx="96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8" name="Google Shape;1088;p73"/>
          <p:cNvCxnSpPr>
            <a:stCxn id="1075" idx="0"/>
            <a:endCxn id="1076" idx="4"/>
          </p:cNvCxnSpPr>
          <p:nvPr/>
        </p:nvCxnSpPr>
        <p:spPr>
          <a:xfrm flipH="1" flipV="1">
            <a:off x="3506316" y="1343078"/>
            <a:ext cx="2835" cy="12681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Google Shape;11484;p95">
            <a:extLst>
              <a:ext uri="{FF2B5EF4-FFF2-40B4-BE49-F238E27FC236}">
                <a16:creationId xmlns:a16="http://schemas.microsoft.com/office/drawing/2014/main" id="{2E54C8AE-D780-BCE7-31E2-A937AA32BC4A}"/>
              </a:ext>
            </a:extLst>
          </p:cNvPr>
          <p:cNvSpPr/>
          <p:nvPr/>
        </p:nvSpPr>
        <p:spPr>
          <a:xfrm>
            <a:off x="3308955" y="761831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63" name="Google Shape;10863;p93"/>
          <p:cNvGrpSpPr/>
          <p:nvPr/>
        </p:nvGrpSpPr>
        <p:grpSpPr>
          <a:xfrm>
            <a:off x="4962849" y="2781455"/>
            <a:ext cx="359154" cy="357424"/>
            <a:chOff x="-49786250" y="2316650"/>
            <a:chExt cx="300900" cy="299450"/>
          </a:xfrm>
          <a:solidFill>
            <a:schemeClr val="tx1"/>
          </a:solidFill>
        </p:grpSpPr>
        <p:sp>
          <p:nvSpPr>
            <p:cNvPr id="10864" name="Google Shape;10864;p93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5" name="Google Shape;10865;p93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6" name="Google Shape;10866;p93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7" name="Google Shape;10867;p93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8" name="Google Shape;10868;p93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9" name="Google Shape;10869;p93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0" name="Google Shape;10870;p93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7" name="Google Shape;11437;p95"/>
          <p:cNvGrpSpPr/>
          <p:nvPr/>
        </p:nvGrpSpPr>
        <p:grpSpPr>
          <a:xfrm>
            <a:off x="4908752" y="799993"/>
            <a:ext cx="407581" cy="405391"/>
            <a:chOff x="-3854375" y="2046625"/>
            <a:chExt cx="293025" cy="291450"/>
          </a:xfrm>
          <a:solidFill>
            <a:schemeClr val="tx1"/>
          </a:solidFill>
        </p:grpSpPr>
        <p:sp>
          <p:nvSpPr>
            <p:cNvPr id="11438" name="Google Shape;11438;p95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9" name="Google Shape;11439;p95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1484;p95">
            <a:extLst>
              <a:ext uri="{FF2B5EF4-FFF2-40B4-BE49-F238E27FC236}">
                <a16:creationId xmlns:a16="http://schemas.microsoft.com/office/drawing/2014/main" id="{2808CAD7-FC30-3124-A682-DB2D08D0BD15}"/>
              </a:ext>
            </a:extLst>
          </p:cNvPr>
          <p:cNvSpPr/>
          <p:nvPr/>
        </p:nvSpPr>
        <p:spPr>
          <a:xfrm>
            <a:off x="3301962" y="761774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05" name="Google Shape;11405;p95"/>
          <p:cNvGrpSpPr/>
          <p:nvPr/>
        </p:nvGrpSpPr>
        <p:grpSpPr>
          <a:xfrm>
            <a:off x="3345680" y="2705368"/>
            <a:ext cx="321859" cy="424225"/>
            <a:chOff x="-4178875" y="2405775"/>
            <a:chExt cx="222925" cy="293825"/>
          </a:xfrm>
          <a:solidFill>
            <a:schemeClr val="tx1"/>
          </a:solidFill>
        </p:grpSpPr>
        <p:sp>
          <p:nvSpPr>
            <p:cNvPr id="11406" name="Google Shape;11406;p95"/>
            <p:cNvSpPr/>
            <p:nvPr/>
          </p:nvSpPr>
          <p:spPr>
            <a:xfrm>
              <a:off x="-4178875" y="2405775"/>
              <a:ext cx="222925" cy="293825"/>
            </a:xfrm>
            <a:custGeom>
              <a:avLst/>
              <a:gdLst/>
              <a:ahLst/>
              <a:cxnLst/>
              <a:rect l="l" t="t" r="r" b="b"/>
              <a:pathLst>
                <a:path w="8917" h="11753" extrusionOk="0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7" name="Google Shape;11407;p95"/>
            <p:cNvSpPr/>
            <p:nvPr/>
          </p:nvSpPr>
          <p:spPr>
            <a:xfrm>
              <a:off x="-4093025" y="24916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8" name="Google Shape;11408;p95"/>
            <p:cNvSpPr/>
            <p:nvPr/>
          </p:nvSpPr>
          <p:spPr>
            <a:xfrm>
              <a:off x="-4145800" y="2439650"/>
              <a:ext cx="155975" cy="155200"/>
            </a:xfrm>
            <a:custGeom>
              <a:avLst/>
              <a:gdLst/>
              <a:ahLst/>
              <a:cxnLst/>
              <a:rect l="l" t="t" r="r" b="b"/>
              <a:pathLst>
                <a:path w="6239" h="6208" extrusionOk="0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6C80D1D-475E-54E3-7C2A-0320D6962B03}"/>
              </a:ext>
            </a:extLst>
          </p:cNvPr>
          <p:cNvSpPr txBox="1"/>
          <p:nvPr/>
        </p:nvSpPr>
        <p:spPr>
          <a:xfrm>
            <a:off x="276791" y="1266126"/>
            <a:ext cx="3183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Xây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dựng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mô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hình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WAN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bảo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mật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&amp;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tối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ưu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hiệu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suất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Tích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hợp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VLAN, STP, OSPF, GRE Tunnel, Load Balancing</a:t>
            </a:r>
            <a:endParaRPr lang="en-US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F2A0B9-2BD3-9DEC-9C59-8F9E8AC69CCE}"/>
              </a:ext>
            </a:extLst>
          </p:cNvPr>
          <p:cNvSpPr txBox="1"/>
          <p:nvPr/>
        </p:nvSpPr>
        <p:spPr>
          <a:xfrm>
            <a:off x="5319169" y="1266126"/>
            <a:ext cx="3166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Thiết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bị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mạng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Router, Switch, PC, Server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Công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nghệ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VLAN, OSPF, STP, GRE Tunnel, Load Balancing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494C6-9E49-785F-BD7E-8ED2212FF52A}"/>
              </a:ext>
            </a:extLst>
          </p:cNvPr>
          <p:cNvSpPr txBox="1"/>
          <p:nvPr/>
        </p:nvSpPr>
        <p:spPr>
          <a:xfrm>
            <a:off x="563025" y="3295612"/>
            <a:ext cx="3040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Thực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hiện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mô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phỏng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trên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Cisco Packet Tracer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Mô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phỏng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hệ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thống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mạng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với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nhiều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site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kết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nối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WAN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4769E-3DA6-60F0-F271-E6ADBECB4421}"/>
              </a:ext>
            </a:extLst>
          </p:cNvPr>
          <p:cNvSpPr txBox="1"/>
          <p:nvPr/>
        </p:nvSpPr>
        <p:spPr>
          <a:xfrm>
            <a:off x="5193746" y="3300922"/>
            <a:ext cx="3291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Lý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thuyết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: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tìm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hiểu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tài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liệu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học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thuật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giáo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trình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tài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liệu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Cisco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Thực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nghiệm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: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thiết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kế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mô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hình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cấu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hình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kiểm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thử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và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đánh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giá</a:t>
            </a:r>
            <a:endParaRPr lang="en-US" dirty="0">
              <a:solidFill>
                <a:schemeClr val="dk1"/>
              </a:solidFill>
              <a:ea typeface="Anek Kannada Medium"/>
              <a:cs typeface="Anek Kannada Medium"/>
              <a:sym typeface="Anek Kannad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77;p71">
            <a:extLst>
              <a:ext uri="{FF2B5EF4-FFF2-40B4-BE49-F238E27FC236}">
                <a16:creationId xmlns:a16="http://schemas.microsoft.com/office/drawing/2014/main" id="{16DC2F81-10F8-84A8-1B38-C07AF5E115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833" y="692462"/>
            <a:ext cx="4259339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</a:rPr>
              <a:t>II. Nghiên cứu lý thuyết</a:t>
            </a:r>
            <a:endParaRPr sz="2800" b="1" dirty="0">
              <a:latin typeface="+mj-lt"/>
            </a:endParaRPr>
          </a:p>
        </p:txBody>
      </p:sp>
      <p:sp>
        <p:nvSpPr>
          <p:cNvPr id="8" name="Google Shape;978;p71">
            <a:extLst>
              <a:ext uri="{FF2B5EF4-FFF2-40B4-BE49-F238E27FC236}">
                <a16:creationId xmlns:a16="http://schemas.microsoft.com/office/drawing/2014/main" id="{33DCBD09-48EB-D13F-36C8-075D74DB3736}"/>
              </a:ext>
            </a:extLst>
          </p:cNvPr>
          <p:cNvSpPr/>
          <p:nvPr/>
        </p:nvSpPr>
        <p:spPr>
          <a:xfrm>
            <a:off x="3403819" y="2854759"/>
            <a:ext cx="1311300" cy="131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9" name="Google Shape;979;p71">
            <a:extLst>
              <a:ext uri="{FF2B5EF4-FFF2-40B4-BE49-F238E27FC236}">
                <a16:creationId xmlns:a16="http://schemas.microsoft.com/office/drawing/2014/main" id="{5850A6F5-2771-6F8E-9809-52523EFC6F12}"/>
              </a:ext>
            </a:extLst>
          </p:cNvPr>
          <p:cNvSpPr/>
          <p:nvPr/>
        </p:nvSpPr>
        <p:spPr>
          <a:xfrm>
            <a:off x="3830646" y="1924264"/>
            <a:ext cx="1311300" cy="1311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10" name="Google Shape;980;p71">
            <a:extLst>
              <a:ext uri="{FF2B5EF4-FFF2-40B4-BE49-F238E27FC236}">
                <a16:creationId xmlns:a16="http://schemas.microsoft.com/office/drawing/2014/main" id="{1DE4E90E-3C58-DD83-A608-86784FAE810F}"/>
              </a:ext>
            </a:extLst>
          </p:cNvPr>
          <p:cNvSpPr/>
          <p:nvPr/>
        </p:nvSpPr>
        <p:spPr>
          <a:xfrm>
            <a:off x="4351389" y="2854759"/>
            <a:ext cx="1311300" cy="131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cxnSp>
        <p:nvCxnSpPr>
          <p:cNvPr id="11" name="Google Shape;987;p71">
            <a:extLst>
              <a:ext uri="{FF2B5EF4-FFF2-40B4-BE49-F238E27FC236}">
                <a16:creationId xmlns:a16="http://schemas.microsoft.com/office/drawing/2014/main" id="{BBC13E07-6E89-71BF-CE7B-F44D0BC3E480}"/>
              </a:ext>
            </a:extLst>
          </p:cNvPr>
          <p:cNvCxnSpPr>
            <a:stCxn id="9" idx="6"/>
            <a:endCxn id="10" idx="7"/>
          </p:cNvCxnSpPr>
          <p:nvPr/>
        </p:nvCxnSpPr>
        <p:spPr>
          <a:xfrm>
            <a:off x="5141946" y="2579914"/>
            <a:ext cx="328800" cy="4668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988;p71">
            <a:extLst>
              <a:ext uri="{FF2B5EF4-FFF2-40B4-BE49-F238E27FC236}">
                <a16:creationId xmlns:a16="http://schemas.microsoft.com/office/drawing/2014/main" id="{B762B9ED-A89F-47A8-6F60-8DF62FFBA5B3}"/>
              </a:ext>
            </a:extLst>
          </p:cNvPr>
          <p:cNvCxnSpPr>
            <a:stCxn id="10" idx="4"/>
            <a:endCxn id="8" idx="4"/>
          </p:cNvCxnSpPr>
          <p:nvPr/>
        </p:nvCxnSpPr>
        <p:spPr>
          <a:xfrm rot="5400000">
            <a:off x="4532889" y="3692509"/>
            <a:ext cx="600" cy="947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989;p71">
            <a:extLst>
              <a:ext uri="{FF2B5EF4-FFF2-40B4-BE49-F238E27FC236}">
                <a16:creationId xmlns:a16="http://schemas.microsoft.com/office/drawing/2014/main" id="{3137C99F-2513-DD4F-5FB8-7AEDF38DB692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6200000">
            <a:off x="3479904" y="2695944"/>
            <a:ext cx="466800" cy="2349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" name="Google Shape;990;p71">
            <a:extLst>
              <a:ext uri="{FF2B5EF4-FFF2-40B4-BE49-F238E27FC236}">
                <a16:creationId xmlns:a16="http://schemas.microsoft.com/office/drawing/2014/main" id="{1A2EC34F-3845-43A0-E9E3-B4B129AAEE84}"/>
              </a:ext>
            </a:extLst>
          </p:cNvPr>
          <p:cNvGrpSpPr/>
          <p:nvPr/>
        </p:nvGrpSpPr>
        <p:grpSpPr>
          <a:xfrm>
            <a:off x="4908408" y="3339867"/>
            <a:ext cx="256725" cy="330839"/>
            <a:chOff x="8896351" y="3179763"/>
            <a:chExt cx="533400" cy="687386"/>
          </a:xfrm>
        </p:grpSpPr>
        <p:sp>
          <p:nvSpPr>
            <p:cNvPr id="15" name="Google Shape;991;p71">
              <a:extLst>
                <a:ext uri="{FF2B5EF4-FFF2-40B4-BE49-F238E27FC236}">
                  <a16:creationId xmlns:a16="http://schemas.microsoft.com/office/drawing/2014/main" id="{21480E5C-472C-6DF8-479B-C9FD9A78E4B8}"/>
                </a:ext>
              </a:extLst>
            </p:cNvPr>
            <p:cNvSpPr/>
            <p:nvPr/>
          </p:nvSpPr>
          <p:spPr>
            <a:xfrm>
              <a:off x="8896351" y="3179763"/>
              <a:ext cx="533400" cy="687386"/>
            </a:xfrm>
            <a:custGeom>
              <a:avLst/>
              <a:gdLst/>
              <a:ahLst/>
              <a:cxnLst/>
              <a:rect l="l" t="t" r="r" b="b"/>
              <a:pathLst>
                <a:path w="1592" h="2048" extrusionOk="0">
                  <a:moveTo>
                    <a:pt x="1562" y="694"/>
                  </a:moveTo>
                  <a:cubicBezTo>
                    <a:pt x="1578" y="694"/>
                    <a:pt x="1592" y="681"/>
                    <a:pt x="1592" y="664"/>
                  </a:cubicBezTo>
                  <a:cubicBezTo>
                    <a:pt x="1592" y="580"/>
                    <a:pt x="1592" y="580"/>
                    <a:pt x="1592" y="580"/>
                  </a:cubicBezTo>
                  <a:cubicBezTo>
                    <a:pt x="1592" y="550"/>
                    <a:pt x="1567" y="525"/>
                    <a:pt x="1537" y="525"/>
                  </a:cubicBezTo>
                  <a:cubicBezTo>
                    <a:pt x="1040" y="525"/>
                    <a:pt x="1040" y="525"/>
                    <a:pt x="1040" y="525"/>
                  </a:cubicBezTo>
                  <a:cubicBezTo>
                    <a:pt x="1040" y="403"/>
                    <a:pt x="1040" y="403"/>
                    <a:pt x="1040" y="403"/>
                  </a:cubicBezTo>
                  <a:cubicBezTo>
                    <a:pt x="1040" y="390"/>
                    <a:pt x="1037" y="377"/>
                    <a:pt x="1032" y="364"/>
                  </a:cubicBezTo>
                  <a:cubicBezTo>
                    <a:pt x="891" y="30"/>
                    <a:pt x="891" y="30"/>
                    <a:pt x="891" y="30"/>
                  </a:cubicBezTo>
                  <a:cubicBezTo>
                    <a:pt x="884" y="12"/>
                    <a:pt x="866" y="0"/>
                    <a:pt x="847" y="0"/>
                  </a:cubicBezTo>
                  <a:cubicBezTo>
                    <a:pt x="827" y="0"/>
                    <a:pt x="809" y="12"/>
                    <a:pt x="802" y="30"/>
                  </a:cubicBezTo>
                  <a:cubicBezTo>
                    <a:pt x="661" y="364"/>
                    <a:pt x="661" y="364"/>
                    <a:pt x="661" y="364"/>
                  </a:cubicBezTo>
                  <a:cubicBezTo>
                    <a:pt x="656" y="377"/>
                    <a:pt x="654" y="390"/>
                    <a:pt x="654" y="403"/>
                  </a:cubicBezTo>
                  <a:cubicBezTo>
                    <a:pt x="654" y="439"/>
                    <a:pt x="654" y="439"/>
                    <a:pt x="654" y="439"/>
                  </a:cubicBezTo>
                  <a:cubicBezTo>
                    <a:pt x="579" y="439"/>
                    <a:pt x="579" y="439"/>
                    <a:pt x="579" y="439"/>
                  </a:cubicBezTo>
                  <a:cubicBezTo>
                    <a:pt x="540" y="439"/>
                    <a:pt x="509" y="471"/>
                    <a:pt x="509" y="509"/>
                  </a:cubicBezTo>
                  <a:cubicBezTo>
                    <a:pt x="509" y="635"/>
                    <a:pt x="509" y="635"/>
                    <a:pt x="509" y="635"/>
                  </a:cubicBezTo>
                  <a:cubicBezTo>
                    <a:pt x="509" y="640"/>
                    <a:pt x="506" y="643"/>
                    <a:pt x="502" y="645"/>
                  </a:cubicBezTo>
                  <a:cubicBezTo>
                    <a:pt x="483" y="651"/>
                    <a:pt x="465" y="659"/>
                    <a:pt x="447" y="667"/>
                  </a:cubicBezTo>
                  <a:cubicBezTo>
                    <a:pt x="443" y="669"/>
                    <a:pt x="439" y="669"/>
                    <a:pt x="436" y="666"/>
                  </a:cubicBezTo>
                  <a:cubicBezTo>
                    <a:pt x="346" y="576"/>
                    <a:pt x="346" y="576"/>
                    <a:pt x="346" y="576"/>
                  </a:cubicBezTo>
                  <a:cubicBezTo>
                    <a:pt x="319" y="549"/>
                    <a:pt x="275" y="549"/>
                    <a:pt x="247" y="576"/>
                  </a:cubicBezTo>
                  <a:cubicBezTo>
                    <a:pt x="137" y="686"/>
                    <a:pt x="137" y="686"/>
                    <a:pt x="137" y="686"/>
                  </a:cubicBezTo>
                  <a:cubicBezTo>
                    <a:pt x="110" y="714"/>
                    <a:pt x="110" y="758"/>
                    <a:pt x="137" y="785"/>
                  </a:cubicBezTo>
                  <a:cubicBezTo>
                    <a:pt x="227" y="875"/>
                    <a:pt x="227" y="875"/>
                    <a:pt x="227" y="875"/>
                  </a:cubicBezTo>
                  <a:cubicBezTo>
                    <a:pt x="230" y="878"/>
                    <a:pt x="230" y="882"/>
                    <a:pt x="228" y="886"/>
                  </a:cubicBezTo>
                  <a:cubicBezTo>
                    <a:pt x="220" y="904"/>
                    <a:pt x="212" y="922"/>
                    <a:pt x="206" y="941"/>
                  </a:cubicBezTo>
                  <a:cubicBezTo>
                    <a:pt x="204" y="945"/>
                    <a:pt x="201" y="948"/>
                    <a:pt x="196" y="948"/>
                  </a:cubicBezTo>
                  <a:cubicBezTo>
                    <a:pt x="70" y="948"/>
                    <a:pt x="70" y="948"/>
                    <a:pt x="70" y="948"/>
                  </a:cubicBezTo>
                  <a:cubicBezTo>
                    <a:pt x="32" y="948"/>
                    <a:pt x="0" y="979"/>
                    <a:pt x="0" y="1018"/>
                  </a:cubicBezTo>
                  <a:cubicBezTo>
                    <a:pt x="0" y="1173"/>
                    <a:pt x="0" y="1173"/>
                    <a:pt x="0" y="1173"/>
                  </a:cubicBezTo>
                  <a:cubicBezTo>
                    <a:pt x="0" y="1212"/>
                    <a:pt x="32" y="1243"/>
                    <a:pt x="70" y="1243"/>
                  </a:cubicBezTo>
                  <a:cubicBezTo>
                    <a:pt x="196" y="1243"/>
                    <a:pt x="196" y="1243"/>
                    <a:pt x="196" y="1243"/>
                  </a:cubicBezTo>
                  <a:cubicBezTo>
                    <a:pt x="201" y="1243"/>
                    <a:pt x="204" y="1246"/>
                    <a:pt x="206" y="1250"/>
                  </a:cubicBezTo>
                  <a:cubicBezTo>
                    <a:pt x="212" y="1269"/>
                    <a:pt x="220" y="1287"/>
                    <a:pt x="228" y="1305"/>
                  </a:cubicBezTo>
                  <a:cubicBezTo>
                    <a:pt x="230" y="1309"/>
                    <a:pt x="230" y="1313"/>
                    <a:pt x="227" y="1316"/>
                  </a:cubicBezTo>
                  <a:cubicBezTo>
                    <a:pt x="137" y="1405"/>
                    <a:pt x="137" y="1405"/>
                    <a:pt x="137" y="1405"/>
                  </a:cubicBezTo>
                  <a:cubicBezTo>
                    <a:pt x="110" y="1433"/>
                    <a:pt x="110" y="1477"/>
                    <a:pt x="137" y="1504"/>
                  </a:cubicBezTo>
                  <a:cubicBezTo>
                    <a:pt x="247" y="1614"/>
                    <a:pt x="247" y="1614"/>
                    <a:pt x="247" y="1614"/>
                  </a:cubicBezTo>
                  <a:cubicBezTo>
                    <a:pt x="261" y="1628"/>
                    <a:pt x="278" y="1635"/>
                    <a:pt x="297" y="1635"/>
                  </a:cubicBezTo>
                  <a:cubicBezTo>
                    <a:pt x="316" y="1635"/>
                    <a:pt x="333" y="1628"/>
                    <a:pt x="346" y="1614"/>
                  </a:cubicBezTo>
                  <a:cubicBezTo>
                    <a:pt x="436" y="1525"/>
                    <a:pt x="436" y="1525"/>
                    <a:pt x="436" y="1525"/>
                  </a:cubicBezTo>
                  <a:cubicBezTo>
                    <a:pt x="439" y="1522"/>
                    <a:pt x="443" y="1521"/>
                    <a:pt x="447" y="1523"/>
                  </a:cubicBezTo>
                  <a:cubicBezTo>
                    <a:pt x="465" y="1532"/>
                    <a:pt x="483" y="1540"/>
                    <a:pt x="502" y="1546"/>
                  </a:cubicBezTo>
                  <a:cubicBezTo>
                    <a:pt x="506" y="1547"/>
                    <a:pt x="509" y="1551"/>
                    <a:pt x="509" y="1556"/>
                  </a:cubicBezTo>
                  <a:cubicBezTo>
                    <a:pt x="509" y="1681"/>
                    <a:pt x="509" y="1681"/>
                    <a:pt x="509" y="1681"/>
                  </a:cubicBezTo>
                  <a:cubicBezTo>
                    <a:pt x="509" y="1720"/>
                    <a:pt x="540" y="1752"/>
                    <a:pt x="579" y="1752"/>
                  </a:cubicBezTo>
                  <a:cubicBezTo>
                    <a:pt x="654" y="1752"/>
                    <a:pt x="654" y="1752"/>
                    <a:pt x="654" y="1752"/>
                  </a:cubicBezTo>
                  <a:cubicBezTo>
                    <a:pt x="654" y="1855"/>
                    <a:pt x="654" y="1855"/>
                    <a:pt x="654" y="1855"/>
                  </a:cubicBezTo>
                  <a:cubicBezTo>
                    <a:pt x="654" y="1962"/>
                    <a:pt x="740" y="2048"/>
                    <a:pt x="847" y="2048"/>
                  </a:cubicBezTo>
                  <a:cubicBezTo>
                    <a:pt x="953" y="2048"/>
                    <a:pt x="1040" y="1962"/>
                    <a:pt x="1040" y="1855"/>
                  </a:cubicBezTo>
                  <a:cubicBezTo>
                    <a:pt x="1040" y="1400"/>
                    <a:pt x="1040" y="1400"/>
                    <a:pt x="1040" y="1400"/>
                  </a:cubicBezTo>
                  <a:cubicBezTo>
                    <a:pt x="1040" y="1384"/>
                    <a:pt x="1026" y="1370"/>
                    <a:pt x="1010" y="1370"/>
                  </a:cubicBezTo>
                  <a:cubicBezTo>
                    <a:pt x="993" y="1370"/>
                    <a:pt x="980" y="1384"/>
                    <a:pt x="980" y="1400"/>
                  </a:cubicBezTo>
                  <a:cubicBezTo>
                    <a:pt x="980" y="1495"/>
                    <a:pt x="980" y="1495"/>
                    <a:pt x="980" y="1495"/>
                  </a:cubicBezTo>
                  <a:cubicBezTo>
                    <a:pt x="877" y="1495"/>
                    <a:pt x="877" y="1495"/>
                    <a:pt x="877" y="1495"/>
                  </a:cubicBezTo>
                  <a:cubicBezTo>
                    <a:pt x="877" y="433"/>
                    <a:pt x="877" y="433"/>
                    <a:pt x="877" y="433"/>
                  </a:cubicBezTo>
                  <a:cubicBezTo>
                    <a:pt x="980" y="433"/>
                    <a:pt x="980" y="433"/>
                    <a:pt x="980" y="433"/>
                  </a:cubicBezTo>
                  <a:cubicBezTo>
                    <a:pt x="980" y="1260"/>
                    <a:pt x="980" y="1260"/>
                    <a:pt x="980" y="1260"/>
                  </a:cubicBezTo>
                  <a:cubicBezTo>
                    <a:pt x="980" y="1277"/>
                    <a:pt x="993" y="1290"/>
                    <a:pt x="1010" y="1290"/>
                  </a:cubicBezTo>
                  <a:cubicBezTo>
                    <a:pt x="1026" y="1290"/>
                    <a:pt x="1040" y="1277"/>
                    <a:pt x="1040" y="1260"/>
                  </a:cubicBezTo>
                  <a:cubicBezTo>
                    <a:pt x="1040" y="1179"/>
                    <a:pt x="1040" y="1179"/>
                    <a:pt x="1040" y="1179"/>
                  </a:cubicBezTo>
                  <a:cubicBezTo>
                    <a:pt x="1069" y="1202"/>
                    <a:pt x="1106" y="1216"/>
                    <a:pt x="1147" y="1217"/>
                  </a:cubicBezTo>
                  <a:cubicBezTo>
                    <a:pt x="1147" y="1581"/>
                    <a:pt x="1147" y="1581"/>
                    <a:pt x="1147" y="1581"/>
                  </a:cubicBezTo>
                  <a:cubicBezTo>
                    <a:pt x="1147" y="1656"/>
                    <a:pt x="1207" y="1717"/>
                    <a:pt x="1282" y="1717"/>
                  </a:cubicBezTo>
                  <a:cubicBezTo>
                    <a:pt x="1357" y="1717"/>
                    <a:pt x="1417" y="1656"/>
                    <a:pt x="1417" y="1581"/>
                  </a:cubicBezTo>
                  <a:cubicBezTo>
                    <a:pt x="1417" y="1217"/>
                    <a:pt x="1417" y="1217"/>
                    <a:pt x="1417" y="1217"/>
                  </a:cubicBezTo>
                  <a:cubicBezTo>
                    <a:pt x="1514" y="1216"/>
                    <a:pt x="1592" y="1137"/>
                    <a:pt x="1592" y="1040"/>
                  </a:cubicBezTo>
                  <a:cubicBezTo>
                    <a:pt x="1592" y="804"/>
                    <a:pt x="1592" y="804"/>
                    <a:pt x="1592" y="804"/>
                  </a:cubicBezTo>
                  <a:cubicBezTo>
                    <a:pt x="1592" y="788"/>
                    <a:pt x="1578" y="774"/>
                    <a:pt x="1562" y="774"/>
                  </a:cubicBezTo>
                  <a:cubicBezTo>
                    <a:pt x="1545" y="774"/>
                    <a:pt x="1532" y="788"/>
                    <a:pt x="1532" y="804"/>
                  </a:cubicBezTo>
                  <a:cubicBezTo>
                    <a:pt x="1532" y="886"/>
                    <a:pt x="1532" y="886"/>
                    <a:pt x="1532" y="886"/>
                  </a:cubicBezTo>
                  <a:cubicBezTo>
                    <a:pt x="1040" y="886"/>
                    <a:pt x="1040" y="886"/>
                    <a:pt x="1040" y="886"/>
                  </a:cubicBezTo>
                  <a:cubicBezTo>
                    <a:pt x="1040" y="585"/>
                    <a:pt x="1040" y="585"/>
                    <a:pt x="1040" y="585"/>
                  </a:cubicBezTo>
                  <a:cubicBezTo>
                    <a:pt x="1138" y="585"/>
                    <a:pt x="1138" y="585"/>
                    <a:pt x="1138" y="585"/>
                  </a:cubicBezTo>
                  <a:cubicBezTo>
                    <a:pt x="1138" y="760"/>
                    <a:pt x="1138" y="760"/>
                    <a:pt x="1138" y="760"/>
                  </a:cubicBezTo>
                  <a:cubicBezTo>
                    <a:pt x="1138" y="776"/>
                    <a:pt x="1151" y="790"/>
                    <a:pt x="1168" y="790"/>
                  </a:cubicBezTo>
                  <a:cubicBezTo>
                    <a:pt x="1184" y="790"/>
                    <a:pt x="1198" y="776"/>
                    <a:pt x="1198" y="760"/>
                  </a:cubicBezTo>
                  <a:cubicBezTo>
                    <a:pt x="1198" y="585"/>
                    <a:pt x="1198" y="585"/>
                    <a:pt x="1198" y="585"/>
                  </a:cubicBezTo>
                  <a:cubicBezTo>
                    <a:pt x="1252" y="585"/>
                    <a:pt x="1252" y="585"/>
                    <a:pt x="1252" y="585"/>
                  </a:cubicBezTo>
                  <a:cubicBezTo>
                    <a:pt x="1252" y="760"/>
                    <a:pt x="1252" y="760"/>
                    <a:pt x="1252" y="760"/>
                  </a:cubicBezTo>
                  <a:cubicBezTo>
                    <a:pt x="1252" y="776"/>
                    <a:pt x="1265" y="790"/>
                    <a:pt x="1282" y="790"/>
                  </a:cubicBezTo>
                  <a:cubicBezTo>
                    <a:pt x="1299" y="790"/>
                    <a:pt x="1312" y="776"/>
                    <a:pt x="1312" y="760"/>
                  </a:cubicBezTo>
                  <a:cubicBezTo>
                    <a:pt x="1312" y="585"/>
                    <a:pt x="1312" y="585"/>
                    <a:pt x="1312" y="585"/>
                  </a:cubicBezTo>
                  <a:cubicBezTo>
                    <a:pt x="1366" y="585"/>
                    <a:pt x="1366" y="585"/>
                    <a:pt x="1366" y="585"/>
                  </a:cubicBezTo>
                  <a:cubicBezTo>
                    <a:pt x="1366" y="760"/>
                    <a:pt x="1366" y="760"/>
                    <a:pt x="1366" y="760"/>
                  </a:cubicBezTo>
                  <a:cubicBezTo>
                    <a:pt x="1366" y="776"/>
                    <a:pt x="1380" y="790"/>
                    <a:pt x="1396" y="790"/>
                  </a:cubicBezTo>
                  <a:cubicBezTo>
                    <a:pt x="1413" y="790"/>
                    <a:pt x="1426" y="776"/>
                    <a:pt x="1426" y="760"/>
                  </a:cubicBezTo>
                  <a:cubicBezTo>
                    <a:pt x="1426" y="585"/>
                    <a:pt x="1426" y="585"/>
                    <a:pt x="1426" y="585"/>
                  </a:cubicBezTo>
                  <a:cubicBezTo>
                    <a:pt x="1532" y="585"/>
                    <a:pt x="1532" y="585"/>
                    <a:pt x="1532" y="585"/>
                  </a:cubicBezTo>
                  <a:cubicBezTo>
                    <a:pt x="1532" y="664"/>
                    <a:pt x="1532" y="664"/>
                    <a:pt x="1532" y="664"/>
                  </a:cubicBezTo>
                  <a:cubicBezTo>
                    <a:pt x="1532" y="681"/>
                    <a:pt x="1545" y="694"/>
                    <a:pt x="1562" y="694"/>
                  </a:cubicBezTo>
                  <a:close/>
                  <a:moveTo>
                    <a:pt x="654" y="1201"/>
                  </a:moveTo>
                  <a:cubicBezTo>
                    <a:pt x="597" y="1200"/>
                    <a:pt x="551" y="1153"/>
                    <a:pt x="551" y="1095"/>
                  </a:cubicBezTo>
                  <a:cubicBezTo>
                    <a:pt x="551" y="1038"/>
                    <a:pt x="597" y="991"/>
                    <a:pt x="654" y="990"/>
                  </a:cubicBezTo>
                  <a:lnTo>
                    <a:pt x="654" y="1201"/>
                  </a:lnTo>
                  <a:close/>
                  <a:moveTo>
                    <a:pt x="654" y="779"/>
                  </a:moveTo>
                  <a:cubicBezTo>
                    <a:pt x="585" y="780"/>
                    <a:pt x="521" y="802"/>
                    <a:pt x="466" y="843"/>
                  </a:cubicBezTo>
                  <a:cubicBezTo>
                    <a:pt x="413" y="883"/>
                    <a:pt x="373" y="940"/>
                    <a:pt x="354" y="1004"/>
                  </a:cubicBezTo>
                  <a:cubicBezTo>
                    <a:pt x="349" y="1019"/>
                    <a:pt x="358" y="1036"/>
                    <a:pt x="374" y="1041"/>
                  </a:cubicBezTo>
                  <a:cubicBezTo>
                    <a:pt x="390" y="1046"/>
                    <a:pt x="406" y="1037"/>
                    <a:pt x="411" y="1021"/>
                  </a:cubicBezTo>
                  <a:cubicBezTo>
                    <a:pt x="443" y="915"/>
                    <a:pt x="543" y="840"/>
                    <a:pt x="654" y="839"/>
                  </a:cubicBezTo>
                  <a:cubicBezTo>
                    <a:pt x="654" y="930"/>
                    <a:pt x="654" y="930"/>
                    <a:pt x="654" y="930"/>
                  </a:cubicBezTo>
                  <a:cubicBezTo>
                    <a:pt x="564" y="931"/>
                    <a:pt x="491" y="1005"/>
                    <a:pt x="491" y="1095"/>
                  </a:cubicBezTo>
                  <a:cubicBezTo>
                    <a:pt x="491" y="1186"/>
                    <a:pt x="564" y="1260"/>
                    <a:pt x="654" y="1261"/>
                  </a:cubicBezTo>
                  <a:cubicBezTo>
                    <a:pt x="654" y="1352"/>
                    <a:pt x="654" y="1352"/>
                    <a:pt x="654" y="1352"/>
                  </a:cubicBezTo>
                  <a:cubicBezTo>
                    <a:pt x="533" y="1350"/>
                    <a:pt x="429" y="1264"/>
                    <a:pt x="405" y="1146"/>
                  </a:cubicBezTo>
                  <a:cubicBezTo>
                    <a:pt x="402" y="1130"/>
                    <a:pt x="386" y="1120"/>
                    <a:pt x="370" y="1123"/>
                  </a:cubicBezTo>
                  <a:cubicBezTo>
                    <a:pt x="354" y="1126"/>
                    <a:pt x="343" y="1142"/>
                    <a:pt x="346" y="1158"/>
                  </a:cubicBezTo>
                  <a:cubicBezTo>
                    <a:pt x="376" y="1304"/>
                    <a:pt x="505" y="1410"/>
                    <a:pt x="654" y="1412"/>
                  </a:cubicBezTo>
                  <a:cubicBezTo>
                    <a:pt x="654" y="1692"/>
                    <a:pt x="654" y="1692"/>
                    <a:pt x="654" y="1692"/>
                  </a:cubicBezTo>
                  <a:cubicBezTo>
                    <a:pt x="579" y="1692"/>
                    <a:pt x="579" y="1692"/>
                    <a:pt x="579" y="1692"/>
                  </a:cubicBezTo>
                  <a:cubicBezTo>
                    <a:pt x="573" y="1692"/>
                    <a:pt x="569" y="1687"/>
                    <a:pt x="569" y="1681"/>
                  </a:cubicBezTo>
                  <a:cubicBezTo>
                    <a:pt x="569" y="1556"/>
                    <a:pt x="569" y="1556"/>
                    <a:pt x="569" y="1556"/>
                  </a:cubicBezTo>
                  <a:cubicBezTo>
                    <a:pt x="569" y="1526"/>
                    <a:pt x="550" y="1499"/>
                    <a:pt x="521" y="1489"/>
                  </a:cubicBezTo>
                  <a:cubicBezTo>
                    <a:pt x="505" y="1484"/>
                    <a:pt x="489" y="1477"/>
                    <a:pt x="474" y="1470"/>
                  </a:cubicBezTo>
                  <a:cubicBezTo>
                    <a:pt x="464" y="1465"/>
                    <a:pt x="453" y="1462"/>
                    <a:pt x="443" y="1462"/>
                  </a:cubicBezTo>
                  <a:cubicBezTo>
                    <a:pt x="424" y="1462"/>
                    <a:pt x="407" y="1469"/>
                    <a:pt x="393" y="1483"/>
                  </a:cubicBezTo>
                  <a:cubicBezTo>
                    <a:pt x="304" y="1572"/>
                    <a:pt x="304" y="1572"/>
                    <a:pt x="304" y="1572"/>
                  </a:cubicBezTo>
                  <a:cubicBezTo>
                    <a:pt x="301" y="1575"/>
                    <a:pt x="298" y="1575"/>
                    <a:pt x="297" y="1575"/>
                  </a:cubicBezTo>
                  <a:cubicBezTo>
                    <a:pt x="295" y="1575"/>
                    <a:pt x="292" y="1575"/>
                    <a:pt x="290" y="1572"/>
                  </a:cubicBezTo>
                  <a:cubicBezTo>
                    <a:pt x="180" y="1462"/>
                    <a:pt x="180" y="1462"/>
                    <a:pt x="180" y="1462"/>
                  </a:cubicBezTo>
                  <a:cubicBezTo>
                    <a:pt x="176" y="1458"/>
                    <a:pt x="176" y="1452"/>
                    <a:pt x="180" y="1448"/>
                  </a:cubicBezTo>
                  <a:cubicBezTo>
                    <a:pt x="269" y="1359"/>
                    <a:pt x="269" y="1359"/>
                    <a:pt x="269" y="1359"/>
                  </a:cubicBezTo>
                  <a:cubicBezTo>
                    <a:pt x="290" y="1338"/>
                    <a:pt x="295" y="1305"/>
                    <a:pt x="282" y="1278"/>
                  </a:cubicBezTo>
                  <a:cubicBezTo>
                    <a:pt x="275" y="1263"/>
                    <a:pt x="268" y="1247"/>
                    <a:pt x="263" y="1231"/>
                  </a:cubicBezTo>
                  <a:cubicBezTo>
                    <a:pt x="253" y="1202"/>
                    <a:pt x="226" y="1183"/>
                    <a:pt x="196" y="1183"/>
                  </a:cubicBezTo>
                  <a:cubicBezTo>
                    <a:pt x="70" y="1183"/>
                    <a:pt x="70" y="1183"/>
                    <a:pt x="70" y="1183"/>
                  </a:cubicBezTo>
                  <a:cubicBezTo>
                    <a:pt x="65" y="1183"/>
                    <a:pt x="60" y="1179"/>
                    <a:pt x="60" y="1173"/>
                  </a:cubicBezTo>
                  <a:cubicBezTo>
                    <a:pt x="60" y="1018"/>
                    <a:pt x="60" y="1018"/>
                    <a:pt x="60" y="1018"/>
                  </a:cubicBezTo>
                  <a:cubicBezTo>
                    <a:pt x="60" y="1012"/>
                    <a:pt x="65" y="1008"/>
                    <a:pt x="70" y="1008"/>
                  </a:cubicBezTo>
                  <a:cubicBezTo>
                    <a:pt x="196" y="1008"/>
                    <a:pt x="196" y="1008"/>
                    <a:pt x="196" y="1008"/>
                  </a:cubicBezTo>
                  <a:cubicBezTo>
                    <a:pt x="226" y="1008"/>
                    <a:pt x="253" y="989"/>
                    <a:pt x="263" y="960"/>
                  </a:cubicBezTo>
                  <a:cubicBezTo>
                    <a:pt x="268" y="944"/>
                    <a:pt x="275" y="928"/>
                    <a:pt x="282" y="913"/>
                  </a:cubicBezTo>
                  <a:cubicBezTo>
                    <a:pt x="295" y="886"/>
                    <a:pt x="290" y="853"/>
                    <a:pt x="269" y="832"/>
                  </a:cubicBezTo>
                  <a:cubicBezTo>
                    <a:pt x="180" y="743"/>
                    <a:pt x="180" y="743"/>
                    <a:pt x="180" y="743"/>
                  </a:cubicBezTo>
                  <a:cubicBezTo>
                    <a:pt x="176" y="739"/>
                    <a:pt x="176" y="733"/>
                    <a:pt x="180" y="729"/>
                  </a:cubicBezTo>
                  <a:cubicBezTo>
                    <a:pt x="290" y="619"/>
                    <a:pt x="290" y="619"/>
                    <a:pt x="290" y="619"/>
                  </a:cubicBezTo>
                  <a:cubicBezTo>
                    <a:pt x="294" y="615"/>
                    <a:pt x="300" y="615"/>
                    <a:pt x="304" y="619"/>
                  </a:cubicBezTo>
                  <a:cubicBezTo>
                    <a:pt x="393" y="708"/>
                    <a:pt x="393" y="708"/>
                    <a:pt x="393" y="708"/>
                  </a:cubicBezTo>
                  <a:cubicBezTo>
                    <a:pt x="414" y="729"/>
                    <a:pt x="447" y="734"/>
                    <a:pt x="474" y="721"/>
                  </a:cubicBezTo>
                  <a:cubicBezTo>
                    <a:pt x="489" y="714"/>
                    <a:pt x="505" y="707"/>
                    <a:pt x="521" y="702"/>
                  </a:cubicBezTo>
                  <a:cubicBezTo>
                    <a:pt x="550" y="692"/>
                    <a:pt x="569" y="665"/>
                    <a:pt x="569" y="635"/>
                  </a:cubicBezTo>
                  <a:cubicBezTo>
                    <a:pt x="569" y="509"/>
                    <a:pt x="569" y="509"/>
                    <a:pt x="569" y="509"/>
                  </a:cubicBezTo>
                  <a:cubicBezTo>
                    <a:pt x="569" y="504"/>
                    <a:pt x="573" y="499"/>
                    <a:pt x="579" y="499"/>
                  </a:cubicBezTo>
                  <a:cubicBezTo>
                    <a:pt x="654" y="499"/>
                    <a:pt x="654" y="499"/>
                    <a:pt x="654" y="499"/>
                  </a:cubicBezTo>
                  <a:cubicBezTo>
                    <a:pt x="654" y="779"/>
                    <a:pt x="654" y="779"/>
                    <a:pt x="654" y="779"/>
                  </a:cubicBezTo>
                  <a:close/>
                  <a:moveTo>
                    <a:pt x="847" y="78"/>
                  </a:moveTo>
                  <a:cubicBezTo>
                    <a:pt x="896" y="196"/>
                    <a:pt x="896" y="196"/>
                    <a:pt x="896" y="196"/>
                  </a:cubicBezTo>
                  <a:cubicBezTo>
                    <a:pt x="797" y="196"/>
                    <a:pt x="797" y="196"/>
                    <a:pt x="797" y="196"/>
                  </a:cubicBezTo>
                  <a:lnTo>
                    <a:pt x="847" y="78"/>
                  </a:lnTo>
                  <a:close/>
                  <a:moveTo>
                    <a:pt x="714" y="433"/>
                  </a:moveTo>
                  <a:cubicBezTo>
                    <a:pt x="817" y="433"/>
                    <a:pt x="817" y="433"/>
                    <a:pt x="817" y="433"/>
                  </a:cubicBezTo>
                  <a:cubicBezTo>
                    <a:pt x="817" y="1495"/>
                    <a:pt x="817" y="1495"/>
                    <a:pt x="817" y="1495"/>
                  </a:cubicBezTo>
                  <a:cubicBezTo>
                    <a:pt x="714" y="1495"/>
                    <a:pt x="714" y="1495"/>
                    <a:pt x="714" y="1495"/>
                  </a:cubicBezTo>
                  <a:lnTo>
                    <a:pt x="714" y="433"/>
                  </a:lnTo>
                  <a:close/>
                  <a:moveTo>
                    <a:pt x="980" y="1855"/>
                  </a:moveTo>
                  <a:cubicBezTo>
                    <a:pt x="980" y="1929"/>
                    <a:pt x="920" y="1988"/>
                    <a:pt x="847" y="1988"/>
                  </a:cubicBezTo>
                  <a:cubicBezTo>
                    <a:pt x="773" y="1988"/>
                    <a:pt x="714" y="1929"/>
                    <a:pt x="714" y="1855"/>
                  </a:cubicBezTo>
                  <a:cubicBezTo>
                    <a:pt x="714" y="1736"/>
                    <a:pt x="714" y="1736"/>
                    <a:pt x="714" y="1736"/>
                  </a:cubicBezTo>
                  <a:cubicBezTo>
                    <a:pt x="980" y="1736"/>
                    <a:pt x="980" y="1736"/>
                    <a:pt x="980" y="1736"/>
                  </a:cubicBezTo>
                  <a:cubicBezTo>
                    <a:pt x="980" y="1855"/>
                    <a:pt x="980" y="1855"/>
                    <a:pt x="980" y="1855"/>
                  </a:cubicBezTo>
                  <a:close/>
                  <a:moveTo>
                    <a:pt x="980" y="1555"/>
                  </a:moveTo>
                  <a:cubicBezTo>
                    <a:pt x="980" y="1676"/>
                    <a:pt x="980" y="1676"/>
                    <a:pt x="980" y="1676"/>
                  </a:cubicBezTo>
                  <a:cubicBezTo>
                    <a:pt x="714" y="1676"/>
                    <a:pt x="714" y="1676"/>
                    <a:pt x="714" y="1676"/>
                  </a:cubicBezTo>
                  <a:cubicBezTo>
                    <a:pt x="714" y="1555"/>
                    <a:pt x="714" y="1555"/>
                    <a:pt x="714" y="1555"/>
                  </a:cubicBezTo>
                  <a:lnTo>
                    <a:pt x="980" y="1555"/>
                  </a:lnTo>
                  <a:close/>
                  <a:moveTo>
                    <a:pt x="723" y="373"/>
                  </a:moveTo>
                  <a:cubicBezTo>
                    <a:pt x="772" y="256"/>
                    <a:pt x="772" y="256"/>
                    <a:pt x="772" y="256"/>
                  </a:cubicBezTo>
                  <a:cubicBezTo>
                    <a:pt x="921" y="256"/>
                    <a:pt x="921" y="256"/>
                    <a:pt x="921" y="256"/>
                  </a:cubicBezTo>
                  <a:cubicBezTo>
                    <a:pt x="970" y="373"/>
                    <a:pt x="970" y="373"/>
                    <a:pt x="970" y="373"/>
                  </a:cubicBezTo>
                  <a:lnTo>
                    <a:pt x="723" y="373"/>
                  </a:lnTo>
                  <a:close/>
                  <a:moveTo>
                    <a:pt x="1357" y="1581"/>
                  </a:moveTo>
                  <a:cubicBezTo>
                    <a:pt x="1357" y="1623"/>
                    <a:pt x="1324" y="1657"/>
                    <a:pt x="1282" y="1657"/>
                  </a:cubicBezTo>
                  <a:cubicBezTo>
                    <a:pt x="1240" y="1657"/>
                    <a:pt x="1207" y="1623"/>
                    <a:pt x="1207" y="1581"/>
                  </a:cubicBezTo>
                  <a:cubicBezTo>
                    <a:pt x="1207" y="1217"/>
                    <a:pt x="1207" y="1217"/>
                    <a:pt x="1207" y="1217"/>
                  </a:cubicBezTo>
                  <a:cubicBezTo>
                    <a:pt x="1357" y="1217"/>
                    <a:pt x="1357" y="1217"/>
                    <a:pt x="1357" y="1217"/>
                  </a:cubicBezTo>
                  <a:lnTo>
                    <a:pt x="1357" y="1581"/>
                  </a:lnTo>
                  <a:close/>
                  <a:moveTo>
                    <a:pt x="1532" y="946"/>
                  </a:moveTo>
                  <a:cubicBezTo>
                    <a:pt x="1532" y="1040"/>
                    <a:pt x="1532" y="1040"/>
                    <a:pt x="1532" y="1040"/>
                  </a:cubicBezTo>
                  <a:cubicBezTo>
                    <a:pt x="1532" y="1104"/>
                    <a:pt x="1479" y="1157"/>
                    <a:pt x="1414" y="1157"/>
                  </a:cubicBezTo>
                  <a:cubicBezTo>
                    <a:pt x="1150" y="1157"/>
                    <a:pt x="1150" y="1157"/>
                    <a:pt x="1150" y="1157"/>
                  </a:cubicBezTo>
                  <a:cubicBezTo>
                    <a:pt x="1099" y="1157"/>
                    <a:pt x="1056" y="1125"/>
                    <a:pt x="1040" y="1081"/>
                  </a:cubicBezTo>
                  <a:cubicBezTo>
                    <a:pt x="1040" y="946"/>
                    <a:pt x="1040" y="946"/>
                    <a:pt x="1040" y="946"/>
                  </a:cubicBezTo>
                  <a:lnTo>
                    <a:pt x="1532" y="9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92;p71">
              <a:extLst>
                <a:ext uri="{FF2B5EF4-FFF2-40B4-BE49-F238E27FC236}">
                  <a16:creationId xmlns:a16="http://schemas.microsoft.com/office/drawing/2014/main" id="{7C98E95B-A407-F331-21C4-F1BED50BCE93}"/>
                </a:ext>
              </a:extLst>
            </p:cNvPr>
            <p:cNvSpPr/>
            <p:nvPr/>
          </p:nvSpPr>
          <p:spPr>
            <a:xfrm>
              <a:off x="9315451" y="3675063"/>
              <a:ext cx="20638" cy="42863"/>
            </a:xfrm>
            <a:custGeom>
              <a:avLst/>
              <a:gdLst/>
              <a:ahLst/>
              <a:cxnLst/>
              <a:rect l="l" t="t" r="r" b="b"/>
              <a:pathLst>
                <a:path w="60" h="127" extrusionOk="0">
                  <a:moveTo>
                    <a:pt x="30" y="127"/>
                  </a:moveTo>
                  <a:cubicBezTo>
                    <a:pt x="47" y="127"/>
                    <a:pt x="60" y="114"/>
                    <a:pt x="60" y="9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14"/>
                    <a:pt x="13" y="127"/>
                    <a:pt x="3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93;p71">
              <a:extLst>
                <a:ext uri="{FF2B5EF4-FFF2-40B4-BE49-F238E27FC236}">
                  <a16:creationId xmlns:a16="http://schemas.microsoft.com/office/drawing/2014/main" id="{F2351D12-A9D0-3C17-F30A-2AEE4B80410D}"/>
                </a:ext>
              </a:extLst>
            </p:cNvPr>
            <p:cNvSpPr/>
            <p:nvPr/>
          </p:nvSpPr>
          <p:spPr>
            <a:xfrm>
              <a:off x="9248776" y="3195638"/>
              <a:ext cx="101600" cy="103188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28" y="191"/>
                  </a:moveTo>
                  <a:cubicBezTo>
                    <a:pt x="79" y="209"/>
                    <a:pt x="96" y="226"/>
                    <a:pt x="113" y="277"/>
                  </a:cubicBezTo>
                  <a:cubicBezTo>
                    <a:pt x="119" y="294"/>
                    <a:pt x="135" y="305"/>
                    <a:pt x="153" y="305"/>
                  </a:cubicBezTo>
                  <a:cubicBezTo>
                    <a:pt x="153" y="305"/>
                    <a:pt x="153" y="305"/>
                    <a:pt x="153" y="305"/>
                  </a:cubicBezTo>
                  <a:cubicBezTo>
                    <a:pt x="170" y="305"/>
                    <a:pt x="186" y="294"/>
                    <a:pt x="192" y="277"/>
                  </a:cubicBezTo>
                  <a:cubicBezTo>
                    <a:pt x="209" y="226"/>
                    <a:pt x="226" y="209"/>
                    <a:pt x="277" y="191"/>
                  </a:cubicBezTo>
                  <a:cubicBezTo>
                    <a:pt x="294" y="186"/>
                    <a:pt x="305" y="170"/>
                    <a:pt x="305" y="152"/>
                  </a:cubicBezTo>
                  <a:cubicBezTo>
                    <a:pt x="305" y="135"/>
                    <a:pt x="294" y="119"/>
                    <a:pt x="277" y="113"/>
                  </a:cubicBezTo>
                  <a:cubicBezTo>
                    <a:pt x="226" y="96"/>
                    <a:pt x="209" y="79"/>
                    <a:pt x="192" y="28"/>
                  </a:cubicBezTo>
                  <a:cubicBezTo>
                    <a:pt x="186" y="11"/>
                    <a:pt x="170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5" y="0"/>
                    <a:pt x="119" y="11"/>
                    <a:pt x="113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96" y="79"/>
                    <a:pt x="79" y="96"/>
                    <a:pt x="28" y="113"/>
                  </a:cubicBezTo>
                  <a:cubicBezTo>
                    <a:pt x="11" y="119"/>
                    <a:pt x="0" y="135"/>
                    <a:pt x="0" y="152"/>
                  </a:cubicBezTo>
                  <a:cubicBezTo>
                    <a:pt x="0" y="170"/>
                    <a:pt x="11" y="186"/>
                    <a:pt x="28" y="191"/>
                  </a:cubicBezTo>
                  <a:close/>
                  <a:moveTo>
                    <a:pt x="153" y="89"/>
                  </a:moveTo>
                  <a:cubicBezTo>
                    <a:pt x="168" y="117"/>
                    <a:pt x="188" y="137"/>
                    <a:pt x="216" y="152"/>
                  </a:cubicBezTo>
                  <a:cubicBezTo>
                    <a:pt x="188" y="168"/>
                    <a:pt x="168" y="187"/>
                    <a:pt x="153" y="216"/>
                  </a:cubicBezTo>
                  <a:cubicBezTo>
                    <a:pt x="137" y="187"/>
                    <a:pt x="118" y="168"/>
                    <a:pt x="89" y="152"/>
                  </a:cubicBezTo>
                  <a:cubicBezTo>
                    <a:pt x="118" y="137"/>
                    <a:pt x="137" y="117"/>
                    <a:pt x="153" y="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94;p71">
              <a:extLst>
                <a:ext uri="{FF2B5EF4-FFF2-40B4-BE49-F238E27FC236}">
                  <a16:creationId xmlns:a16="http://schemas.microsoft.com/office/drawing/2014/main" id="{D9EA0B52-991D-FCE4-C594-3C6B8112CE9B}"/>
                </a:ext>
              </a:extLst>
            </p:cNvPr>
            <p:cNvSpPr/>
            <p:nvPr/>
          </p:nvSpPr>
          <p:spPr>
            <a:xfrm>
              <a:off x="8931276" y="3195638"/>
              <a:ext cx="142875" cy="158750"/>
            </a:xfrm>
            <a:custGeom>
              <a:avLst/>
              <a:gdLst/>
              <a:ahLst/>
              <a:cxnLst/>
              <a:rect l="l" t="t" r="r" b="b"/>
              <a:pathLst>
                <a:path w="424" h="476" extrusionOk="0">
                  <a:moveTo>
                    <a:pt x="26" y="376"/>
                  </a:moveTo>
                  <a:cubicBezTo>
                    <a:pt x="186" y="469"/>
                    <a:pt x="186" y="469"/>
                    <a:pt x="186" y="469"/>
                  </a:cubicBezTo>
                  <a:cubicBezTo>
                    <a:pt x="194" y="473"/>
                    <a:pt x="203" y="476"/>
                    <a:pt x="212" y="476"/>
                  </a:cubicBezTo>
                  <a:cubicBezTo>
                    <a:pt x="221" y="476"/>
                    <a:pt x="230" y="473"/>
                    <a:pt x="238" y="469"/>
                  </a:cubicBezTo>
                  <a:cubicBezTo>
                    <a:pt x="398" y="376"/>
                    <a:pt x="398" y="376"/>
                    <a:pt x="398" y="376"/>
                  </a:cubicBezTo>
                  <a:cubicBezTo>
                    <a:pt x="414" y="367"/>
                    <a:pt x="424" y="350"/>
                    <a:pt x="424" y="332"/>
                  </a:cubicBezTo>
                  <a:cubicBezTo>
                    <a:pt x="424" y="146"/>
                    <a:pt x="424" y="146"/>
                    <a:pt x="424" y="146"/>
                  </a:cubicBezTo>
                  <a:cubicBezTo>
                    <a:pt x="424" y="128"/>
                    <a:pt x="414" y="111"/>
                    <a:pt x="398" y="10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22" y="0"/>
                    <a:pt x="202" y="0"/>
                    <a:pt x="186" y="9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10" y="111"/>
                    <a:pt x="0" y="128"/>
                    <a:pt x="0" y="146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50"/>
                    <a:pt x="10" y="367"/>
                    <a:pt x="26" y="376"/>
                  </a:cubicBezTo>
                  <a:close/>
                  <a:moveTo>
                    <a:pt x="60" y="151"/>
                  </a:moveTo>
                  <a:cubicBezTo>
                    <a:pt x="212" y="63"/>
                    <a:pt x="212" y="63"/>
                    <a:pt x="212" y="63"/>
                  </a:cubicBezTo>
                  <a:cubicBezTo>
                    <a:pt x="364" y="151"/>
                    <a:pt x="364" y="151"/>
                    <a:pt x="364" y="151"/>
                  </a:cubicBezTo>
                  <a:cubicBezTo>
                    <a:pt x="364" y="327"/>
                    <a:pt x="364" y="327"/>
                    <a:pt x="364" y="327"/>
                  </a:cubicBezTo>
                  <a:cubicBezTo>
                    <a:pt x="212" y="414"/>
                    <a:pt x="212" y="414"/>
                    <a:pt x="212" y="414"/>
                  </a:cubicBezTo>
                  <a:cubicBezTo>
                    <a:pt x="60" y="327"/>
                    <a:pt x="60" y="327"/>
                    <a:pt x="60" y="327"/>
                  </a:cubicBezTo>
                  <a:lnTo>
                    <a:pt x="60" y="1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95;p71">
              <a:extLst>
                <a:ext uri="{FF2B5EF4-FFF2-40B4-BE49-F238E27FC236}">
                  <a16:creationId xmlns:a16="http://schemas.microsoft.com/office/drawing/2014/main" id="{3FC9B678-3067-0043-B334-7DDA2438861A}"/>
                </a:ext>
              </a:extLst>
            </p:cNvPr>
            <p:cNvSpPr/>
            <p:nvPr/>
          </p:nvSpPr>
          <p:spPr>
            <a:xfrm>
              <a:off x="8966201" y="3236913"/>
              <a:ext cx="74613" cy="76200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224" y="112"/>
                  </a:moveTo>
                  <a:cubicBezTo>
                    <a:pt x="224" y="50"/>
                    <a:pt x="174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74"/>
                    <a:pt x="50" y="224"/>
                    <a:pt x="112" y="224"/>
                  </a:cubicBezTo>
                  <a:cubicBezTo>
                    <a:pt x="174" y="224"/>
                    <a:pt x="224" y="174"/>
                    <a:pt x="224" y="112"/>
                  </a:cubicBezTo>
                  <a:close/>
                  <a:moveTo>
                    <a:pt x="60" y="112"/>
                  </a:moveTo>
                  <a:cubicBezTo>
                    <a:pt x="60" y="83"/>
                    <a:pt x="84" y="60"/>
                    <a:pt x="112" y="60"/>
                  </a:cubicBezTo>
                  <a:cubicBezTo>
                    <a:pt x="141" y="60"/>
                    <a:pt x="164" y="83"/>
                    <a:pt x="164" y="112"/>
                  </a:cubicBezTo>
                  <a:cubicBezTo>
                    <a:pt x="164" y="140"/>
                    <a:pt x="141" y="164"/>
                    <a:pt x="112" y="164"/>
                  </a:cubicBezTo>
                  <a:cubicBezTo>
                    <a:pt x="84" y="164"/>
                    <a:pt x="60" y="140"/>
                    <a:pt x="6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96;p71">
              <a:extLst>
                <a:ext uri="{FF2B5EF4-FFF2-40B4-BE49-F238E27FC236}">
                  <a16:creationId xmlns:a16="http://schemas.microsoft.com/office/drawing/2014/main" id="{8167ADDD-3637-47FA-CCF5-D65453C499EA}"/>
                </a:ext>
              </a:extLst>
            </p:cNvPr>
            <p:cNvSpPr/>
            <p:nvPr/>
          </p:nvSpPr>
          <p:spPr>
            <a:xfrm>
              <a:off x="9356726" y="3267076"/>
              <a:ext cx="65088" cy="6667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30" y="127"/>
                  </a:moveTo>
                  <a:cubicBezTo>
                    <a:pt x="67" y="127"/>
                    <a:pt x="67" y="127"/>
                    <a:pt x="67" y="127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82"/>
                    <a:pt x="81" y="195"/>
                    <a:pt x="97" y="195"/>
                  </a:cubicBezTo>
                  <a:cubicBezTo>
                    <a:pt x="114" y="195"/>
                    <a:pt x="127" y="182"/>
                    <a:pt x="127" y="165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82" y="127"/>
                    <a:pt x="195" y="114"/>
                    <a:pt x="195" y="97"/>
                  </a:cubicBezTo>
                  <a:cubicBezTo>
                    <a:pt x="195" y="81"/>
                    <a:pt x="182" y="67"/>
                    <a:pt x="165" y="67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13"/>
                    <a:pt x="114" y="0"/>
                    <a:pt x="97" y="0"/>
                  </a:cubicBezTo>
                  <a:cubicBezTo>
                    <a:pt x="81" y="0"/>
                    <a:pt x="67" y="13"/>
                    <a:pt x="67" y="30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13" y="67"/>
                    <a:pt x="0" y="81"/>
                    <a:pt x="0" y="97"/>
                  </a:cubicBezTo>
                  <a:cubicBezTo>
                    <a:pt x="0" y="114"/>
                    <a:pt x="13" y="127"/>
                    <a:pt x="3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997;p71">
            <a:extLst>
              <a:ext uri="{FF2B5EF4-FFF2-40B4-BE49-F238E27FC236}">
                <a16:creationId xmlns:a16="http://schemas.microsoft.com/office/drawing/2014/main" id="{CC826319-FDED-8574-97B2-5C02A6653E98}"/>
              </a:ext>
            </a:extLst>
          </p:cNvPr>
          <p:cNvGrpSpPr/>
          <p:nvPr/>
        </p:nvGrpSpPr>
        <p:grpSpPr>
          <a:xfrm>
            <a:off x="3880725" y="3321936"/>
            <a:ext cx="293401" cy="330840"/>
            <a:chOff x="10036176" y="3179763"/>
            <a:chExt cx="609600" cy="687388"/>
          </a:xfrm>
        </p:grpSpPr>
        <p:sp>
          <p:nvSpPr>
            <p:cNvPr id="22" name="Google Shape;998;p71">
              <a:extLst>
                <a:ext uri="{FF2B5EF4-FFF2-40B4-BE49-F238E27FC236}">
                  <a16:creationId xmlns:a16="http://schemas.microsoft.com/office/drawing/2014/main" id="{B57D1225-2C37-6534-0D50-8B5C45042F16}"/>
                </a:ext>
              </a:extLst>
            </p:cNvPr>
            <p:cNvSpPr/>
            <p:nvPr/>
          </p:nvSpPr>
          <p:spPr>
            <a:xfrm>
              <a:off x="10099676" y="3721101"/>
              <a:ext cx="314325" cy="146050"/>
            </a:xfrm>
            <a:custGeom>
              <a:avLst/>
              <a:gdLst/>
              <a:ahLst/>
              <a:cxnLst/>
              <a:rect l="l" t="t" r="r" b="b"/>
              <a:pathLst>
                <a:path w="936" h="435" extrusionOk="0">
                  <a:moveTo>
                    <a:pt x="906" y="237"/>
                  </a:moveTo>
                  <a:cubicBezTo>
                    <a:pt x="890" y="237"/>
                    <a:pt x="876" y="251"/>
                    <a:pt x="876" y="267"/>
                  </a:cubicBezTo>
                  <a:cubicBezTo>
                    <a:pt x="876" y="375"/>
                    <a:pt x="876" y="375"/>
                    <a:pt x="876" y="375"/>
                  </a:cubicBezTo>
                  <a:cubicBezTo>
                    <a:pt x="384" y="375"/>
                    <a:pt x="384" y="375"/>
                    <a:pt x="384" y="375"/>
                  </a:cubicBezTo>
                  <a:cubicBezTo>
                    <a:pt x="384" y="143"/>
                    <a:pt x="384" y="143"/>
                    <a:pt x="384" y="143"/>
                  </a:cubicBezTo>
                  <a:cubicBezTo>
                    <a:pt x="384" y="127"/>
                    <a:pt x="371" y="113"/>
                    <a:pt x="354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04" y="113"/>
                    <a:pt x="64" y="76"/>
                    <a:pt x="61" y="29"/>
                  </a:cubicBezTo>
                  <a:cubicBezTo>
                    <a:pt x="60" y="13"/>
                    <a:pt x="45" y="0"/>
                    <a:pt x="29" y="1"/>
                  </a:cubicBezTo>
                  <a:cubicBezTo>
                    <a:pt x="12" y="2"/>
                    <a:pt x="0" y="17"/>
                    <a:pt x="1" y="33"/>
                  </a:cubicBezTo>
                  <a:cubicBezTo>
                    <a:pt x="6" y="112"/>
                    <a:pt x="72" y="173"/>
                    <a:pt x="151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4" y="405"/>
                    <a:pt x="324" y="405"/>
                    <a:pt x="324" y="405"/>
                  </a:cubicBezTo>
                  <a:cubicBezTo>
                    <a:pt x="324" y="422"/>
                    <a:pt x="338" y="435"/>
                    <a:pt x="354" y="435"/>
                  </a:cubicBezTo>
                  <a:cubicBezTo>
                    <a:pt x="906" y="435"/>
                    <a:pt x="906" y="435"/>
                    <a:pt x="906" y="435"/>
                  </a:cubicBezTo>
                  <a:cubicBezTo>
                    <a:pt x="923" y="435"/>
                    <a:pt x="936" y="422"/>
                    <a:pt x="936" y="405"/>
                  </a:cubicBezTo>
                  <a:cubicBezTo>
                    <a:pt x="936" y="267"/>
                    <a:pt x="936" y="267"/>
                    <a:pt x="936" y="267"/>
                  </a:cubicBezTo>
                  <a:cubicBezTo>
                    <a:pt x="936" y="251"/>
                    <a:pt x="923" y="237"/>
                    <a:pt x="906" y="2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99;p71">
              <a:extLst>
                <a:ext uri="{FF2B5EF4-FFF2-40B4-BE49-F238E27FC236}">
                  <a16:creationId xmlns:a16="http://schemas.microsoft.com/office/drawing/2014/main" id="{AD324819-760A-C168-BA55-EE0AA1B2F0AE}"/>
                </a:ext>
              </a:extLst>
            </p:cNvPr>
            <p:cNvSpPr/>
            <p:nvPr/>
          </p:nvSpPr>
          <p:spPr>
            <a:xfrm>
              <a:off x="10140951" y="3560763"/>
              <a:ext cx="85725" cy="34925"/>
            </a:xfrm>
            <a:custGeom>
              <a:avLst/>
              <a:gdLst/>
              <a:ahLst/>
              <a:cxnLst/>
              <a:rect l="l" t="t" r="r" b="b"/>
              <a:pathLst>
                <a:path w="257" h="102" extrusionOk="0">
                  <a:moveTo>
                    <a:pt x="246" y="54"/>
                  </a:moveTo>
                  <a:cubicBezTo>
                    <a:pt x="257" y="42"/>
                    <a:pt x="257" y="23"/>
                    <a:pt x="246" y="12"/>
                  </a:cubicBezTo>
                  <a:cubicBezTo>
                    <a:pt x="234" y="0"/>
                    <a:pt x="215" y="0"/>
                    <a:pt x="203" y="12"/>
                  </a:cubicBezTo>
                  <a:cubicBezTo>
                    <a:pt x="162" y="53"/>
                    <a:pt x="95" y="53"/>
                    <a:pt x="54" y="12"/>
                  </a:cubicBezTo>
                  <a:cubicBezTo>
                    <a:pt x="43" y="0"/>
                    <a:pt x="24" y="0"/>
                    <a:pt x="12" y="12"/>
                  </a:cubicBezTo>
                  <a:cubicBezTo>
                    <a:pt x="0" y="23"/>
                    <a:pt x="0" y="42"/>
                    <a:pt x="12" y="54"/>
                  </a:cubicBezTo>
                  <a:cubicBezTo>
                    <a:pt x="44" y="86"/>
                    <a:pt x="87" y="102"/>
                    <a:pt x="129" y="102"/>
                  </a:cubicBezTo>
                  <a:cubicBezTo>
                    <a:pt x="171" y="102"/>
                    <a:pt x="214" y="86"/>
                    <a:pt x="246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00;p71">
              <a:extLst>
                <a:ext uri="{FF2B5EF4-FFF2-40B4-BE49-F238E27FC236}">
                  <a16:creationId xmlns:a16="http://schemas.microsoft.com/office/drawing/2014/main" id="{9ED5A7A7-1252-9D13-E85B-60A355F742AF}"/>
                </a:ext>
              </a:extLst>
            </p:cNvPr>
            <p:cNvSpPr/>
            <p:nvPr/>
          </p:nvSpPr>
          <p:spPr>
            <a:xfrm>
              <a:off x="10036176" y="3278188"/>
              <a:ext cx="595314" cy="495301"/>
            </a:xfrm>
            <a:custGeom>
              <a:avLst/>
              <a:gdLst/>
              <a:ahLst/>
              <a:cxnLst/>
              <a:rect l="l" t="t" r="r" b="b"/>
              <a:pathLst>
                <a:path w="1778" h="1476" extrusionOk="0">
                  <a:moveTo>
                    <a:pt x="1616" y="396"/>
                  </a:moveTo>
                  <a:cubicBezTo>
                    <a:pt x="1585" y="396"/>
                    <a:pt x="1585" y="396"/>
                    <a:pt x="1585" y="396"/>
                  </a:cubicBezTo>
                  <a:cubicBezTo>
                    <a:pt x="1595" y="368"/>
                    <a:pt x="1602" y="338"/>
                    <a:pt x="1604" y="307"/>
                  </a:cubicBezTo>
                  <a:cubicBezTo>
                    <a:pt x="1605" y="291"/>
                    <a:pt x="1592" y="277"/>
                    <a:pt x="1575" y="276"/>
                  </a:cubicBezTo>
                  <a:cubicBezTo>
                    <a:pt x="1559" y="275"/>
                    <a:pt x="1545" y="288"/>
                    <a:pt x="1544" y="304"/>
                  </a:cubicBezTo>
                  <a:cubicBezTo>
                    <a:pt x="1542" y="342"/>
                    <a:pt x="1530" y="379"/>
                    <a:pt x="1511" y="411"/>
                  </a:cubicBezTo>
                  <a:cubicBezTo>
                    <a:pt x="1505" y="420"/>
                    <a:pt x="1505" y="432"/>
                    <a:pt x="1510" y="441"/>
                  </a:cubicBezTo>
                  <a:cubicBezTo>
                    <a:pt x="1516" y="450"/>
                    <a:pt x="1526" y="456"/>
                    <a:pt x="1537" y="456"/>
                  </a:cubicBezTo>
                  <a:cubicBezTo>
                    <a:pt x="1616" y="456"/>
                    <a:pt x="1616" y="456"/>
                    <a:pt x="1616" y="456"/>
                  </a:cubicBezTo>
                  <a:cubicBezTo>
                    <a:pt x="1672" y="456"/>
                    <a:pt x="1718" y="502"/>
                    <a:pt x="1718" y="558"/>
                  </a:cubicBezTo>
                  <a:cubicBezTo>
                    <a:pt x="1718" y="615"/>
                    <a:pt x="1672" y="660"/>
                    <a:pt x="1616" y="660"/>
                  </a:cubicBezTo>
                  <a:cubicBezTo>
                    <a:pt x="1238" y="660"/>
                    <a:pt x="1238" y="660"/>
                    <a:pt x="1238" y="660"/>
                  </a:cubicBezTo>
                  <a:cubicBezTo>
                    <a:pt x="1222" y="660"/>
                    <a:pt x="1209" y="673"/>
                    <a:pt x="1208" y="689"/>
                  </a:cubicBezTo>
                  <a:cubicBezTo>
                    <a:pt x="1207" y="724"/>
                    <a:pt x="1178" y="751"/>
                    <a:pt x="1143" y="751"/>
                  </a:cubicBezTo>
                  <a:cubicBezTo>
                    <a:pt x="1108" y="751"/>
                    <a:pt x="1079" y="724"/>
                    <a:pt x="1077" y="689"/>
                  </a:cubicBezTo>
                  <a:cubicBezTo>
                    <a:pt x="1076" y="673"/>
                    <a:pt x="1063" y="660"/>
                    <a:pt x="1047" y="660"/>
                  </a:cubicBezTo>
                  <a:cubicBezTo>
                    <a:pt x="740" y="660"/>
                    <a:pt x="740" y="660"/>
                    <a:pt x="740" y="660"/>
                  </a:cubicBezTo>
                  <a:cubicBezTo>
                    <a:pt x="683" y="660"/>
                    <a:pt x="638" y="615"/>
                    <a:pt x="638" y="558"/>
                  </a:cubicBezTo>
                  <a:cubicBezTo>
                    <a:pt x="638" y="502"/>
                    <a:pt x="683" y="456"/>
                    <a:pt x="740" y="456"/>
                  </a:cubicBezTo>
                  <a:cubicBezTo>
                    <a:pt x="791" y="456"/>
                    <a:pt x="791" y="456"/>
                    <a:pt x="791" y="456"/>
                  </a:cubicBezTo>
                  <a:cubicBezTo>
                    <a:pt x="801" y="456"/>
                    <a:pt x="810" y="452"/>
                    <a:pt x="816" y="444"/>
                  </a:cubicBezTo>
                  <a:cubicBezTo>
                    <a:pt x="821" y="436"/>
                    <a:pt x="823" y="426"/>
                    <a:pt x="820" y="417"/>
                  </a:cubicBezTo>
                  <a:cubicBezTo>
                    <a:pt x="814" y="401"/>
                    <a:pt x="812" y="383"/>
                    <a:pt x="812" y="366"/>
                  </a:cubicBezTo>
                  <a:cubicBezTo>
                    <a:pt x="812" y="277"/>
                    <a:pt x="884" y="204"/>
                    <a:pt x="974" y="204"/>
                  </a:cubicBezTo>
                  <a:cubicBezTo>
                    <a:pt x="1002" y="204"/>
                    <a:pt x="1029" y="211"/>
                    <a:pt x="1054" y="225"/>
                  </a:cubicBezTo>
                  <a:cubicBezTo>
                    <a:pt x="1061" y="230"/>
                    <a:pt x="1071" y="230"/>
                    <a:pt x="1079" y="227"/>
                  </a:cubicBezTo>
                  <a:cubicBezTo>
                    <a:pt x="1087" y="224"/>
                    <a:pt x="1094" y="218"/>
                    <a:pt x="1097" y="210"/>
                  </a:cubicBezTo>
                  <a:cubicBezTo>
                    <a:pt x="1130" y="120"/>
                    <a:pt x="1217" y="60"/>
                    <a:pt x="1313" y="60"/>
                  </a:cubicBezTo>
                  <a:cubicBezTo>
                    <a:pt x="1399" y="60"/>
                    <a:pt x="1477" y="107"/>
                    <a:pt x="1517" y="183"/>
                  </a:cubicBezTo>
                  <a:cubicBezTo>
                    <a:pt x="1525" y="197"/>
                    <a:pt x="1543" y="203"/>
                    <a:pt x="1558" y="195"/>
                  </a:cubicBezTo>
                  <a:cubicBezTo>
                    <a:pt x="1572" y="187"/>
                    <a:pt x="1578" y="169"/>
                    <a:pt x="1570" y="154"/>
                  </a:cubicBezTo>
                  <a:cubicBezTo>
                    <a:pt x="1519" y="59"/>
                    <a:pt x="1421" y="0"/>
                    <a:pt x="1313" y="0"/>
                  </a:cubicBezTo>
                  <a:cubicBezTo>
                    <a:pt x="1203" y="0"/>
                    <a:pt x="1103" y="63"/>
                    <a:pt x="1054" y="159"/>
                  </a:cubicBezTo>
                  <a:cubicBezTo>
                    <a:pt x="1028" y="149"/>
                    <a:pt x="1001" y="144"/>
                    <a:pt x="974" y="144"/>
                  </a:cubicBezTo>
                  <a:cubicBezTo>
                    <a:pt x="890" y="144"/>
                    <a:pt x="818" y="190"/>
                    <a:pt x="780" y="258"/>
                  </a:cubicBezTo>
                  <a:cubicBezTo>
                    <a:pt x="756" y="256"/>
                    <a:pt x="732" y="255"/>
                    <a:pt x="708" y="255"/>
                  </a:cubicBezTo>
                  <a:cubicBezTo>
                    <a:pt x="547" y="257"/>
                    <a:pt x="396" y="320"/>
                    <a:pt x="283" y="435"/>
                  </a:cubicBezTo>
                  <a:cubicBezTo>
                    <a:pt x="170" y="549"/>
                    <a:pt x="108" y="700"/>
                    <a:pt x="108" y="861"/>
                  </a:cubicBezTo>
                  <a:cubicBezTo>
                    <a:pt x="108" y="862"/>
                    <a:pt x="108" y="899"/>
                    <a:pt x="108" y="916"/>
                  </a:cubicBezTo>
                  <a:cubicBezTo>
                    <a:pt x="10" y="1090"/>
                    <a:pt x="10" y="1090"/>
                    <a:pt x="10" y="1090"/>
                  </a:cubicBezTo>
                  <a:cubicBezTo>
                    <a:pt x="0" y="1108"/>
                    <a:pt x="0" y="1129"/>
                    <a:pt x="10" y="1147"/>
                  </a:cubicBezTo>
                  <a:cubicBezTo>
                    <a:pt x="20" y="1165"/>
                    <a:pt x="39" y="1175"/>
                    <a:pt x="59" y="1175"/>
                  </a:cubicBezTo>
                  <a:cubicBezTo>
                    <a:pt x="190" y="1175"/>
                    <a:pt x="190" y="1175"/>
                    <a:pt x="190" y="1175"/>
                  </a:cubicBezTo>
                  <a:cubicBezTo>
                    <a:pt x="190" y="1210"/>
                    <a:pt x="190" y="1210"/>
                    <a:pt x="190" y="1210"/>
                  </a:cubicBezTo>
                  <a:cubicBezTo>
                    <a:pt x="190" y="1227"/>
                    <a:pt x="203" y="1240"/>
                    <a:pt x="220" y="1240"/>
                  </a:cubicBezTo>
                  <a:cubicBezTo>
                    <a:pt x="236" y="1240"/>
                    <a:pt x="250" y="1227"/>
                    <a:pt x="250" y="1210"/>
                  </a:cubicBezTo>
                  <a:cubicBezTo>
                    <a:pt x="250" y="1158"/>
                    <a:pt x="250" y="1158"/>
                    <a:pt x="250" y="1158"/>
                  </a:cubicBezTo>
                  <a:cubicBezTo>
                    <a:pt x="250" y="1152"/>
                    <a:pt x="248" y="1147"/>
                    <a:pt x="245" y="1142"/>
                  </a:cubicBezTo>
                  <a:cubicBezTo>
                    <a:pt x="243" y="1138"/>
                    <a:pt x="241" y="1134"/>
                    <a:pt x="239" y="1130"/>
                  </a:cubicBezTo>
                  <a:cubicBezTo>
                    <a:pt x="233" y="1121"/>
                    <a:pt x="223" y="1115"/>
                    <a:pt x="212" y="1115"/>
                  </a:cubicBezTo>
                  <a:cubicBezTo>
                    <a:pt x="64" y="1115"/>
                    <a:pt x="64" y="1115"/>
                    <a:pt x="64" y="1115"/>
                  </a:cubicBezTo>
                  <a:cubicBezTo>
                    <a:pt x="164" y="938"/>
                    <a:pt x="164" y="938"/>
                    <a:pt x="164" y="938"/>
                  </a:cubicBezTo>
                  <a:cubicBezTo>
                    <a:pt x="166" y="934"/>
                    <a:pt x="168" y="928"/>
                    <a:pt x="168" y="923"/>
                  </a:cubicBezTo>
                  <a:cubicBezTo>
                    <a:pt x="168" y="921"/>
                    <a:pt x="168" y="865"/>
                    <a:pt x="168" y="861"/>
                  </a:cubicBezTo>
                  <a:cubicBezTo>
                    <a:pt x="168" y="716"/>
                    <a:pt x="224" y="580"/>
                    <a:pt x="326" y="477"/>
                  </a:cubicBezTo>
                  <a:cubicBezTo>
                    <a:pt x="428" y="374"/>
                    <a:pt x="564" y="316"/>
                    <a:pt x="708" y="315"/>
                  </a:cubicBezTo>
                  <a:cubicBezTo>
                    <a:pt x="725" y="315"/>
                    <a:pt x="741" y="315"/>
                    <a:pt x="757" y="317"/>
                  </a:cubicBezTo>
                  <a:cubicBezTo>
                    <a:pt x="754" y="333"/>
                    <a:pt x="752" y="349"/>
                    <a:pt x="752" y="366"/>
                  </a:cubicBezTo>
                  <a:cubicBezTo>
                    <a:pt x="752" y="376"/>
                    <a:pt x="752" y="386"/>
                    <a:pt x="754" y="396"/>
                  </a:cubicBezTo>
                  <a:cubicBezTo>
                    <a:pt x="740" y="396"/>
                    <a:pt x="740" y="396"/>
                    <a:pt x="740" y="396"/>
                  </a:cubicBezTo>
                  <a:cubicBezTo>
                    <a:pt x="650" y="396"/>
                    <a:pt x="578" y="469"/>
                    <a:pt x="578" y="558"/>
                  </a:cubicBezTo>
                  <a:cubicBezTo>
                    <a:pt x="578" y="648"/>
                    <a:pt x="650" y="720"/>
                    <a:pt x="740" y="720"/>
                  </a:cubicBezTo>
                  <a:cubicBezTo>
                    <a:pt x="1022" y="720"/>
                    <a:pt x="1022" y="720"/>
                    <a:pt x="1022" y="720"/>
                  </a:cubicBezTo>
                  <a:cubicBezTo>
                    <a:pt x="1037" y="773"/>
                    <a:pt x="1086" y="811"/>
                    <a:pt x="1143" y="811"/>
                  </a:cubicBezTo>
                  <a:cubicBezTo>
                    <a:pt x="1187" y="811"/>
                    <a:pt x="1227" y="788"/>
                    <a:pt x="1249" y="752"/>
                  </a:cubicBezTo>
                  <a:cubicBezTo>
                    <a:pt x="1256" y="787"/>
                    <a:pt x="1260" y="823"/>
                    <a:pt x="1260" y="859"/>
                  </a:cubicBezTo>
                  <a:cubicBezTo>
                    <a:pt x="1261" y="1017"/>
                    <a:pt x="1193" y="1166"/>
                    <a:pt x="1075" y="1271"/>
                  </a:cubicBezTo>
                  <a:cubicBezTo>
                    <a:pt x="1069" y="1276"/>
                    <a:pt x="1065" y="1285"/>
                    <a:pt x="1065" y="1293"/>
                  </a:cubicBezTo>
                  <a:cubicBezTo>
                    <a:pt x="1065" y="1446"/>
                    <a:pt x="1065" y="1446"/>
                    <a:pt x="1065" y="1446"/>
                  </a:cubicBezTo>
                  <a:cubicBezTo>
                    <a:pt x="1065" y="1463"/>
                    <a:pt x="1079" y="1476"/>
                    <a:pt x="1095" y="1476"/>
                  </a:cubicBezTo>
                  <a:cubicBezTo>
                    <a:pt x="1112" y="1476"/>
                    <a:pt x="1125" y="1463"/>
                    <a:pt x="1125" y="1446"/>
                  </a:cubicBezTo>
                  <a:cubicBezTo>
                    <a:pt x="1125" y="1306"/>
                    <a:pt x="1125" y="1306"/>
                    <a:pt x="1125" y="1306"/>
                  </a:cubicBezTo>
                  <a:cubicBezTo>
                    <a:pt x="1250" y="1191"/>
                    <a:pt x="1321" y="1029"/>
                    <a:pt x="1320" y="859"/>
                  </a:cubicBezTo>
                  <a:cubicBezTo>
                    <a:pt x="1320" y="812"/>
                    <a:pt x="1314" y="765"/>
                    <a:pt x="1304" y="720"/>
                  </a:cubicBezTo>
                  <a:cubicBezTo>
                    <a:pt x="1616" y="720"/>
                    <a:pt x="1616" y="720"/>
                    <a:pt x="1616" y="720"/>
                  </a:cubicBezTo>
                  <a:cubicBezTo>
                    <a:pt x="1706" y="720"/>
                    <a:pt x="1778" y="648"/>
                    <a:pt x="1778" y="558"/>
                  </a:cubicBezTo>
                  <a:cubicBezTo>
                    <a:pt x="1778" y="469"/>
                    <a:pt x="1706" y="396"/>
                    <a:pt x="1616" y="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01;p71">
              <a:extLst>
                <a:ext uri="{FF2B5EF4-FFF2-40B4-BE49-F238E27FC236}">
                  <a16:creationId xmlns:a16="http://schemas.microsoft.com/office/drawing/2014/main" id="{E2660B0F-EB9A-F5F2-35D5-8E214CE29D22}"/>
                </a:ext>
              </a:extLst>
            </p:cNvPr>
            <p:cNvSpPr/>
            <p:nvPr/>
          </p:nvSpPr>
          <p:spPr>
            <a:xfrm>
              <a:off x="10313988" y="3549651"/>
              <a:ext cx="68263" cy="66675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201" y="101"/>
                  </a:moveTo>
                  <a:cubicBezTo>
                    <a:pt x="201" y="45"/>
                    <a:pt x="156" y="0"/>
                    <a:pt x="101" y="0"/>
                  </a:cubicBezTo>
                  <a:cubicBezTo>
                    <a:pt x="45" y="0"/>
                    <a:pt x="0" y="45"/>
                    <a:pt x="0" y="101"/>
                  </a:cubicBezTo>
                  <a:cubicBezTo>
                    <a:pt x="0" y="156"/>
                    <a:pt x="45" y="201"/>
                    <a:pt x="101" y="201"/>
                  </a:cubicBezTo>
                  <a:cubicBezTo>
                    <a:pt x="156" y="201"/>
                    <a:pt x="201" y="156"/>
                    <a:pt x="201" y="101"/>
                  </a:cubicBezTo>
                  <a:close/>
                  <a:moveTo>
                    <a:pt x="60" y="101"/>
                  </a:moveTo>
                  <a:cubicBezTo>
                    <a:pt x="60" y="78"/>
                    <a:pt x="78" y="60"/>
                    <a:pt x="101" y="60"/>
                  </a:cubicBezTo>
                  <a:cubicBezTo>
                    <a:pt x="123" y="60"/>
                    <a:pt x="141" y="78"/>
                    <a:pt x="141" y="101"/>
                  </a:cubicBezTo>
                  <a:cubicBezTo>
                    <a:pt x="141" y="123"/>
                    <a:pt x="123" y="141"/>
                    <a:pt x="101" y="141"/>
                  </a:cubicBezTo>
                  <a:cubicBezTo>
                    <a:pt x="78" y="141"/>
                    <a:pt x="60" y="123"/>
                    <a:pt x="60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02;p71">
              <a:extLst>
                <a:ext uri="{FF2B5EF4-FFF2-40B4-BE49-F238E27FC236}">
                  <a16:creationId xmlns:a16="http://schemas.microsoft.com/office/drawing/2014/main" id="{BCEF1CC4-8EC0-E40C-443B-0854334A1C6B}"/>
                </a:ext>
              </a:extLst>
            </p:cNvPr>
            <p:cNvSpPr/>
            <p:nvPr/>
          </p:nvSpPr>
          <p:spPr>
            <a:xfrm>
              <a:off x="10279063" y="3179763"/>
              <a:ext cx="115888" cy="115888"/>
            </a:xfrm>
            <a:custGeom>
              <a:avLst/>
              <a:gdLst/>
              <a:ahLst/>
              <a:cxnLst/>
              <a:rect l="l" t="t" r="r" b="b"/>
              <a:pathLst>
                <a:path w="344" h="345" extrusionOk="0">
                  <a:moveTo>
                    <a:pt x="29" y="214"/>
                  </a:moveTo>
                  <a:cubicBezTo>
                    <a:pt x="90" y="234"/>
                    <a:pt x="110" y="255"/>
                    <a:pt x="131" y="316"/>
                  </a:cubicBezTo>
                  <a:cubicBezTo>
                    <a:pt x="137" y="333"/>
                    <a:pt x="154" y="345"/>
                    <a:pt x="172" y="345"/>
                  </a:cubicBezTo>
                  <a:cubicBezTo>
                    <a:pt x="191" y="345"/>
                    <a:pt x="207" y="333"/>
                    <a:pt x="213" y="316"/>
                  </a:cubicBezTo>
                  <a:cubicBezTo>
                    <a:pt x="234" y="255"/>
                    <a:pt x="254" y="234"/>
                    <a:pt x="315" y="214"/>
                  </a:cubicBezTo>
                  <a:cubicBezTo>
                    <a:pt x="333" y="208"/>
                    <a:pt x="344" y="191"/>
                    <a:pt x="344" y="173"/>
                  </a:cubicBezTo>
                  <a:cubicBezTo>
                    <a:pt x="344" y="154"/>
                    <a:pt x="333" y="138"/>
                    <a:pt x="315" y="132"/>
                  </a:cubicBezTo>
                  <a:cubicBezTo>
                    <a:pt x="254" y="111"/>
                    <a:pt x="234" y="91"/>
                    <a:pt x="213" y="30"/>
                  </a:cubicBezTo>
                  <a:cubicBezTo>
                    <a:pt x="207" y="12"/>
                    <a:pt x="191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54" y="0"/>
                    <a:pt x="137" y="12"/>
                    <a:pt x="131" y="30"/>
                  </a:cubicBezTo>
                  <a:cubicBezTo>
                    <a:pt x="110" y="91"/>
                    <a:pt x="90" y="111"/>
                    <a:pt x="29" y="132"/>
                  </a:cubicBezTo>
                  <a:cubicBezTo>
                    <a:pt x="11" y="138"/>
                    <a:pt x="0" y="154"/>
                    <a:pt x="0" y="173"/>
                  </a:cubicBezTo>
                  <a:cubicBezTo>
                    <a:pt x="0" y="191"/>
                    <a:pt x="11" y="208"/>
                    <a:pt x="29" y="214"/>
                  </a:cubicBezTo>
                  <a:close/>
                  <a:moveTo>
                    <a:pt x="172" y="88"/>
                  </a:moveTo>
                  <a:cubicBezTo>
                    <a:pt x="191" y="128"/>
                    <a:pt x="216" y="153"/>
                    <a:pt x="256" y="173"/>
                  </a:cubicBezTo>
                  <a:cubicBezTo>
                    <a:pt x="216" y="192"/>
                    <a:pt x="191" y="217"/>
                    <a:pt x="172" y="257"/>
                  </a:cubicBezTo>
                  <a:cubicBezTo>
                    <a:pt x="153" y="217"/>
                    <a:pt x="128" y="192"/>
                    <a:pt x="88" y="173"/>
                  </a:cubicBezTo>
                  <a:cubicBezTo>
                    <a:pt x="128" y="153"/>
                    <a:pt x="153" y="128"/>
                    <a:pt x="172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03;p71">
              <a:extLst>
                <a:ext uri="{FF2B5EF4-FFF2-40B4-BE49-F238E27FC236}">
                  <a16:creationId xmlns:a16="http://schemas.microsoft.com/office/drawing/2014/main" id="{EAF9A376-4E7A-77F5-A356-CE06DFF625E5}"/>
                </a:ext>
              </a:extLst>
            </p:cNvPr>
            <p:cNvSpPr/>
            <p:nvPr/>
          </p:nvSpPr>
          <p:spPr>
            <a:xfrm>
              <a:off x="10404476" y="3352801"/>
              <a:ext cx="115888" cy="115888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214" y="30"/>
                  </a:moveTo>
                  <a:cubicBezTo>
                    <a:pt x="208" y="12"/>
                    <a:pt x="191" y="0"/>
                    <a:pt x="173" y="0"/>
                  </a:cubicBezTo>
                  <a:cubicBezTo>
                    <a:pt x="154" y="0"/>
                    <a:pt x="138" y="12"/>
                    <a:pt x="132" y="30"/>
                  </a:cubicBezTo>
                  <a:cubicBezTo>
                    <a:pt x="111" y="91"/>
                    <a:pt x="91" y="111"/>
                    <a:pt x="30" y="132"/>
                  </a:cubicBezTo>
                  <a:cubicBezTo>
                    <a:pt x="12" y="138"/>
                    <a:pt x="0" y="154"/>
                    <a:pt x="0" y="173"/>
                  </a:cubicBezTo>
                  <a:cubicBezTo>
                    <a:pt x="0" y="191"/>
                    <a:pt x="12" y="208"/>
                    <a:pt x="30" y="213"/>
                  </a:cubicBezTo>
                  <a:cubicBezTo>
                    <a:pt x="91" y="234"/>
                    <a:pt x="111" y="254"/>
                    <a:pt x="132" y="316"/>
                  </a:cubicBezTo>
                  <a:cubicBezTo>
                    <a:pt x="138" y="333"/>
                    <a:pt x="154" y="345"/>
                    <a:pt x="173" y="345"/>
                  </a:cubicBezTo>
                  <a:cubicBezTo>
                    <a:pt x="191" y="345"/>
                    <a:pt x="208" y="333"/>
                    <a:pt x="214" y="316"/>
                  </a:cubicBezTo>
                  <a:cubicBezTo>
                    <a:pt x="234" y="254"/>
                    <a:pt x="255" y="234"/>
                    <a:pt x="316" y="213"/>
                  </a:cubicBezTo>
                  <a:cubicBezTo>
                    <a:pt x="333" y="208"/>
                    <a:pt x="345" y="191"/>
                    <a:pt x="345" y="173"/>
                  </a:cubicBezTo>
                  <a:cubicBezTo>
                    <a:pt x="345" y="154"/>
                    <a:pt x="333" y="138"/>
                    <a:pt x="316" y="132"/>
                  </a:cubicBezTo>
                  <a:cubicBezTo>
                    <a:pt x="255" y="111"/>
                    <a:pt x="234" y="91"/>
                    <a:pt x="214" y="30"/>
                  </a:cubicBezTo>
                  <a:close/>
                  <a:moveTo>
                    <a:pt x="173" y="257"/>
                  </a:moveTo>
                  <a:cubicBezTo>
                    <a:pt x="153" y="217"/>
                    <a:pt x="128" y="192"/>
                    <a:pt x="88" y="173"/>
                  </a:cubicBezTo>
                  <a:cubicBezTo>
                    <a:pt x="128" y="153"/>
                    <a:pt x="153" y="128"/>
                    <a:pt x="173" y="88"/>
                  </a:cubicBezTo>
                  <a:cubicBezTo>
                    <a:pt x="192" y="128"/>
                    <a:pt x="217" y="153"/>
                    <a:pt x="257" y="173"/>
                  </a:cubicBezTo>
                  <a:cubicBezTo>
                    <a:pt x="217" y="192"/>
                    <a:pt x="192" y="217"/>
                    <a:pt x="173" y="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04;p71">
              <a:extLst>
                <a:ext uri="{FF2B5EF4-FFF2-40B4-BE49-F238E27FC236}">
                  <a16:creationId xmlns:a16="http://schemas.microsoft.com/office/drawing/2014/main" id="{A9B11F36-62EA-4734-F205-B75D41E74689}"/>
                </a:ext>
              </a:extLst>
            </p:cNvPr>
            <p:cNvSpPr/>
            <p:nvPr/>
          </p:nvSpPr>
          <p:spPr>
            <a:xfrm>
              <a:off x="10552113" y="3228976"/>
              <a:ext cx="93663" cy="93663"/>
            </a:xfrm>
            <a:custGeom>
              <a:avLst/>
              <a:gdLst/>
              <a:ahLst/>
              <a:cxnLst/>
              <a:rect l="l" t="t" r="r" b="b"/>
              <a:pathLst>
                <a:path w="279" h="279" extrusionOk="0">
                  <a:moveTo>
                    <a:pt x="251" y="101"/>
                  </a:moveTo>
                  <a:cubicBezTo>
                    <a:pt x="206" y="86"/>
                    <a:pt x="192" y="72"/>
                    <a:pt x="177" y="27"/>
                  </a:cubicBezTo>
                  <a:cubicBezTo>
                    <a:pt x="172" y="11"/>
                    <a:pt x="156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22" y="0"/>
                    <a:pt x="107" y="11"/>
                    <a:pt x="101" y="27"/>
                  </a:cubicBezTo>
                  <a:cubicBezTo>
                    <a:pt x="86" y="72"/>
                    <a:pt x="72" y="86"/>
                    <a:pt x="27" y="101"/>
                  </a:cubicBezTo>
                  <a:cubicBezTo>
                    <a:pt x="10" y="107"/>
                    <a:pt x="0" y="122"/>
                    <a:pt x="0" y="139"/>
                  </a:cubicBezTo>
                  <a:cubicBezTo>
                    <a:pt x="0" y="157"/>
                    <a:pt x="10" y="172"/>
                    <a:pt x="27" y="177"/>
                  </a:cubicBezTo>
                  <a:cubicBezTo>
                    <a:pt x="72" y="193"/>
                    <a:pt x="86" y="207"/>
                    <a:pt x="101" y="252"/>
                  </a:cubicBezTo>
                  <a:cubicBezTo>
                    <a:pt x="107" y="268"/>
                    <a:pt x="122" y="279"/>
                    <a:pt x="139" y="279"/>
                  </a:cubicBezTo>
                  <a:cubicBezTo>
                    <a:pt x="156" y="279"/>
                    <a:pt x="172" y="268"/>
                    <a:pt x="177" y="252"/>
                  </a:cubicBezTo>
                  <a:cubicBezTo>
                    <a:pt x="192" y="207"/>
                    <a:pt x="206" y="193"/>
                    <a:pt x="251" y="177"/>
                  </a:cubicBezTo>
                  <a:cubicBezTo>
                    <a:pt x="268" y="172"/>
                    <a:pt x="279" y="157"/>
                    <a:pt x="279" y="139"/>
                  </a:cubicBezTo>
                  <a:cubicBezTo>
                    <a:pt x="279" y="122"/>
                    <a:pt x="268" y="107"/>
                    <a:pt x="251" y="101"/>
                  </a:cubicBezTo>
                  <a:close/>
                  <a:moveTo>
                    <a:pt x="139" y="190"/>
                  </a:moveTo>
                  <a:cubicBezTo>
                    <a:pt x="126" y="168"/>
                    <a:pt x="111" y="152"/>
                    <a:pt x="89" y="139"/>
                  </a:cubicBezTo>
                  <a:cubicBezTo>
                    <a:pt x="111" y="127"/>
                    <a:pt x="126" y="111"/>
                    <a:pt x="139" y="89"/>
                  </a:cubicBezTo>
                  <a:cubicBezTo>
                    <a:pt x="152" y="111"/>
                    <a:pt x="168" y="127"/>
                    <a:pt x="189" y="139"/>
                  </a:cubicBezTo>
                  <a:cubicBezTo>
                    <a:pt x="168" y="152"/>
                    <a:pt x="152" y="168"/>
                    <a:pt x="139" y="1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05;p71">
              <a:extLst>
                <a:ext uri="{FF2B5EF4-FFF2-40B4-BE49-F238E27FC236}">
                  <a16:creationId xmlns:a16="http://schemas.microsoft.com/office/drawing/2014/main" id="{6A9C3CCF-23F2-FB52-91DD-C674764BB16E}"/>
                </a:ext>
              </a:extLst>
            </p:cNvPr>
            <p:cNvSpPr/>
            <p:nvPr/>
          </p:nvSpPr>
          <p:spPr>
            <a:xfrm>
              <a:off x="10329863" y="3422651"/>
              <a:ext cx="57150" cy="55563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84" y="168"/>
                  </a:moveTo>
                  <a:cubicBezTo>
                    <a:pt x="101" y="168"/>
                    <a:pt x="114" y="155"/>
                    <a:pt x="114" y="138"/>
                  </a:cubicBezTo>
                  <a:cubicBezTo>
                    <a:pt x="114" y="114"/>
                    <a:pt x="114" y="114"/>
                    <a:pt x="114" y="114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55" y="114"/>
                    <a:pt x="168" y="101"/>
                    <a:pt x="168" y="84"/>
                  </a:cubicBezTo>
                  <a:cubicBezTo>
                    <a:pt x="168" y="68"/>
                    <a:pt x="155" y="54"/>
                    <a:pt x="138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14"/>
                    <a:pt x="101" y="0"/>
                    <a:pt x="84" y="0"/>
                  </a:cubicBezTo>
                  <a:cubicBezTo>
                    <a:pt x="68" y="0"/>
                    <a:pt x="54" y="14"/>
                    <a:pt x="54" y="30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14" y="54"/>
                    <a:pt x="0" y="68"/>
                    <a:pt x="0" y="84"/>
                  </a:cubicBezTo>
                  <a:cubicBezTo>
                    <a:pt x="0" y="101"/>
                    <a:pt x="14" y="114"/>
                    <a:pt x="30" y="114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54" y="155"/>
                    <a:pt x="68" y="168"/>
                    <a:pt x="84" y="1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1006;p71">
            <a:extLst>
              <a:ext uri="{FF2B5EF4-FFF2-40B4-BE49-F238E27FC236}">
                <a16:creationId xmlns:a16="http://schemas.microsoft.com/office/drawing/2014/main" id="{406C9AD9-DBE8-1599-4B22-FC526A20336E}"/>
              </a:ext>
            </a:extLst>
          </p:cNvPr>
          <p:cNvGrpSpPr/>
          <p:nvPr/>
        </p:nvGrpSpPr>
        <p:grpSpPr>
          <a:xfrm>
            <a:off x="4351383" y="2355911"/>
            <a:ext cx="291872" cy="330839"/>
            <a:chOff x="2827338" y="4678363"/>
            <a:chExt cx="606425" cy="687386"/>
          </a:xfrm>
        </p:grpSpPr>
        <p:sp>
          <p:nvSpPr>
            <p:cNvPr id="31" name="Google Shape;1007;p71">
              <a:extLst>
                <a:ext uri="{FF2B5EF4-FFF2-40B4-BE49-F238E27FC236}">
                  <a16:creationId xmlns:a16="http://schemas.microsoft.com/office/drawing/2014/main" id="{3A94C968-63F0-55D4-A603-8B1587CAE088}"/>
                </a:ext>
              </a:extLst>
            </p:cNvPr>
            <p:cNvSpPr/>
            <p:nvPr/>
          </p:nvSpPr>
          <p:spPr>
            <a:xfrm>
              <a:off x="3127376" y="4721226"/>
              <a:ext cx="20700" cy="20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08;p71">
              <a:extLst>
                <a:ext uri="{FF2B5EF4-FFF2-40B4-BE49-F238E27FC236}">
                  <a16:creationId xmlns:a16="http://schemas.microsoft.com/office/drawing/2014/main" id="{A5BFDA21-53AA-0F5E-8B3A-4141B4E0B486}"/>
                </a:ext>
              </a:extLst>
            </p:cNvPr>
            <p:cNvSpPr/>
            <p:nvPr/>
          </p:nvSpPr>
          <p:spPr>
            <a:xfrm>
              <a:off x="3100388" y="4721226"/>
              <a:ext cx="20700" cy="20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09;p71">
              <a:extLst>
                <a:ext uri="{FF2B5EF4-FFF2-40B4-BE49-F238E27FC236}">
                  <a16:creationId xmlns:a16="http://schemas.microsoft.com/office/drawing/2014/main" id="{03236E55-B540-B727-730E-F7E2E3C5792A}"/>
                </a:ext>
              </a:extLst>
            </p:cNvPr>
            <p:cNvSpPr/>
            <p:nvPr/>
          </p:nvSpPr>
          <p:spPr>
            <a:xfrm>
              <a:off x="3021013" y="4721226"/>
              <a:ext cx="19200" cy="20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10;p71">
              <a:extLst>
                <a:ext uri="{FF2B5EF4-FFF2-40B4-BE49-F238E27FC236}">
                  <a16:creationId xmlns:a16="http://schemas.microsoft.com/office/drawing/2014/main" id="{187AD04C-9DB7-FAD6-879C-A875D44E3BB9}"/>
                </a:ext>
              </a:extLst>
            </p:cNvPr>
            <p:cNvSpPr/>
            <p:nvPr/>
          </p:nvSpPr>
          <p:spPr>
            <a:xfrm>
              <a:off x="3360738" y="4711701"/>
              <a:ext cx="73025" cy="469899"/>
            </a:xfrm>
            <a:custGeom>
              <a:avLst/>
              <a:gdLst/>
              <a:ahLst/>
              <a:cxnLst/>
              <a:rect l="l" t="t" r="r" b="b"/>
              <a:pathLst>
                <a:path w="216" h="1401" extrusionOk="0">
                  <a:moveTo>
                    <a:pt x="186" y="255"/>
                  </a:moveTo>
                  <a:cubicBezTo>
                    <a:pt x="202" y="255"/>
                    <a:pt x="216" y="242"/>
                    <a:pt x="216" y="225"/>
                  </a:cubicBezTo>
                  <a:cubicBezTo>
                    <a:pt x="216" y="108"/>
                    <a:pt x="216" y="108"/>
                    <a:pt x="216" y="108"/>
                  </a:cubicBezTo>
                  <a:cubicBezTo>
                    <a:pt x="216" y="48"/>
                    <a:pt x="167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194"/>
                    <a:pt x="0" y="1194"/>
                    <a:pt x="0" y="1194"/>
                  </a:cubicBezTo>
                  <a:cubicBezTo>
                    <a:pt x="0" y="1198"/>
                    <a:pt x="1" y="1202"/>
                    <a:pt x="3" y="1206"/>
                  </a:cubicBezTo>
                  <a:cubicBezTo>
                    <a:pt x="80" y="1383"/>
                    <a:pt x="80" y="1383"/>
                    <a:pt x="80" y="1383"/>
                  </a:cubicBezTo>
                  <a:cubicBezTo>
                    <a:pt x="85" y="1394"/>
                    <a:pt x="96" y="1401"/>
                    <a:pt x="108" y="1401"/>
                  </a:cubicBezTo>
                  <a:cubicBezTo>
                    <a:pt x="120" y="1401"/>
                    <a:pt x="130" y="1394"/>
                    <a:pt x="135" y="1383"/>
                  </a:cubicBezTo>
                  <a:cubicBezTo>
                    <a:pt x="213" y="1206"/>
                    <a:pt x="213" y="1206"/>
                    <a:pt x="213" y="1206"/>
                  </a:cubicBezTo>
                  <a:cubicBezTo>
                    <a:pt x="215" y="1202"/>
                    <a:pt x="216" y="1198"/>
                    <a:pt x="216" y="1194"/>
                  </a:cubicBezTo>
                  <a:cubicBezTo>
                    <a:pt x="216" y="365"/>
                    <a:pt x="216" y="365"/>
                    <a:pt x="216" y="365"/>
                  </a:cubicBezTo>
                  <a:cubicBezTo>
                    <a:pt x="216" y="349"/>
                    <a:pt x="202" y="335"/>
                    <a:pt x="186" y="335"/>
                  </a:cubicBezTo>
                  <a:cubicBezTo>
                    <a:pt x="169" y="335"/>
                    <a:pt x="156" y="349"/>
                    <a:pt x="156" y="365"/>
                  </a:cubicBezTo>
                  <a:cubicBezTo>
                    <a:pt x="156" y="1188"/>
                    <a:pt x="156" y="1188"/>
                    <a:pt x="156" y="1188"/>
                  </a:cubicBezTo>
                  <a:cubicBezTo>
                    <a:pt x="108" y="1296"/>
                    <a:pt x="108" y="1296"/>
                    <a:pt x="108" y="1296"/>
                  </a:cubicBezTo>
                  <a:cubicBezTo>
                    <a:pt x="60" y="1188"/>
                    <a:pt x="60" y="1188"/>
                    <a:pt x="60" y="118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0" y="81"/>
                    <a:pt x="82" y="60"/>
                    <a:pt x="108" y="60"/>
                  </a:cubicBezTo>
                  <a:cubicBezTo>
                    <a:pt x="134" y="60"/>
                    <a:pt x="156" y="81"/>
                    <a:pt x="156" y="108"/>
                  </a:cubicBezTo>
                  <a:cubicBezTo>
                    <a:pt x="156" y="225"/>
                    <a:pt x="156" y="225"/>
                    <a:pt x="156" y="225"/>
                  </a:cubicBezTo>
                  <a:cubicBezTo>
                    <a:pt x="156" y="242"/>
                    <a:pt x="169" y="255"/>
                    <a:pt x="186" y="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11;p71">
              <a:extLst>
                <a:ext uri="{FF2B5EF4-FFF2-40B4-BE49-F238E27FC236}">
                  <a16:creationId xmlns:a16="http://schemas.microsoft.com/office/drawing/2014/main" id="{A4DF1079-70E5-2F77-3695-433E43F15FCF}"/>
                </a:ext>
              </a:extLst>
            </p:cNvPr>
            <p:cNvSpPr/>
            <p:nvPr/>
          </p:nvSpPr>
          <p:spPr>
            <a:xfrm>
              <a:off x="2976563" y="4794251"/>
              <a:ext cx="217488" cy="20638"/>
            </a:xfrm>
            <a:custGeom>
              <a:avLst/>
              <a:gdLst/>
              <a:ahLst/>
              <a:cxnLst/>
              <a:rect l="l" t="t" r="r" b="b"/>
              <a:pathLst>
                <a:path w="645" h="60" extrusionOk="0">
                  <a:moveTo>
                    <a:pt x="645" y="30"/>
                  </a:moveTo>
                  <a:cubicBezTo>
                    <a:pt x="645" y="14"/>
                    <a:pt x="632" y="0"/>
                    <a:pt x="6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615" y="60"/>
                    <a:pt x="615" y="60"/>
                    <a:pt x="615" y="60"/>
                  </a:cubicBezTo>
                  <a:cubicBezTo>
                    <a:pt x="632" y="60"/>
                    <a:pt x="645" y="47"/>
                    <a:pt x="64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12;p71">
              <a:extLst>
                <a:ext uri="{FF2B5EF4-FFF2-40B4-BE49-F238E27FC236}">
                  <a16:creationId xmlns:a16="http://schemas.microsoft.com/office/drawing/2014/main" id="{66AABC79-9E62-D37E-3B23-08B06432A086}"/>
                </a:ext>
              </a:extLst>
            </p:cNvPr>
            <p:cNvSpPr/>
            <p:nvPr/>
          </p:nvSpPr>
          <p:spPr>
            <a:xfrm>
              <a:off x="3035301" y="4846638"/>
              <a:ext cx="185739" cy="20638"/>
            </a:xfrm>
            <a:custGeom>
              <a:avLst/>
              <a:gdLst/>
              <a:ahLst/>
              <a:cxnLst/>
              <a:rect l="l" t="t" r="r" b="b"/>
              <a:pathLst>
                <a:path w="558" h="60" extrusionOk="0">
                  <a:moveTo>
                    <a:pt x="52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45" y="60"/>
                    <a:pt x="558" y="47"/>
                    <a:pt x="558" y="30"/>
                  </a:cubicBezTo>
                  <a:cubicBezTo>
                    <a:pt x="558" y="14"/>
                    <a:pt x="545" y="0"/>
                    <a:pt x="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13;p71">
              <a:extLst>
                <a:ext uri="{FF2B5EF4-FFF2-40B4-BE49-F238E27FC236}">
                  <a16:creationId xmlns:a16="http://schemas.microsoft.com/office/drawing/2014/main" id="{78C4D8F5-D253-0C32-F9D2-C8C1F403F26C}"/>
                </a:ext>
              </a:extLst>
            </p:cNvPr>
            <p:cNvSpPr/>
            <p:nvPr/>
          </p:nvSpPr>
          <p:spPr>
            <a:xfrm>
              <a:off x="3035301" y="4884738"/>
              <a:ext cx="139700" cy="20638"/>
            </a:xfrm>
            <a:custGeom>
              <a:avLst/>
              <a:gdLst/>
              <a:ahLst/>
              <a:cxnLst/>
              <a:rect l="l" t="t" r="r" b="b"/>
              <a:pathLst>
                <a:path w="420" h="60" extrusionOk="0">
                  <a:moveTo>
                    <a:pt x="30" y="60"/>
                  </a:moveTo>
                  <a:cubicBezTo>
                    <a:pt x="390" y="60"/>
                    <a:pt x="390" y="60"/>
                    <a:pt x="390" y="60"/>
                  </a:cubicBezTo>
                  <a:cubicBezTo>
                    <a:pt x="407" y="60"/>
                    <a:pt x="420" y="47"/>
                    <a:pt x="420" y="30"/>
                  </a:cubicBezTo>
                  <a:cubicBezTo>
                    <a:pt x="420" y="14"/>
                    <a:pt x="407" y="0"/>
                    <a:pt x="39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14;p71">
              <a:extLst>
                <a:ext uri="{FF2B5EF4-FFF2-40B4-BE49-F238E27FC236}">
                  <a16:creationId xmlns:a16="http://schemas.microsoft.com/office/drawing/2014/main" id="{84331577-D5D8-F81D-A634-AFB420EF02B0}"/>
                </a:ext>
              </a:extLst>
            </p:cNvPr>
            <p:cNvSpPr/>
            <p:nvPr/>
          </p:nvSpPr>
          <p:spPr>
            <a:xfrm>
              <a:off x="3035301" y="4932363"/>
              <a:ext cx="185739" cy="19050"/>
            </a:xfrm>
            <a:custGeom>
              <a:avLst/>
              <a:gdLst/>
              <a:ahLst/>
              <a:cxnLst/>
              <a:rect l="l" t="t" r="r" b="b"/>
              <a:pathLst>
                <a:path w="558" h="60" extrusionOk="0">
                  <a:moveTo>
                    <a:pt x="52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45" y="60"/>
                    <a:pt x="558" y="47"/>
                    <a:pt x="558" y="30"/>
                  </a:cubicBezTo>
                  <a:cubicBezTo>
                    <a:pt x="558" y="13"/>
                    <a:pt x="545" y="0"/>
                    <a:pt x="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15;p71">
              <a:extLst>
                <a:ext uri="{FF2B5EF4-FFF2-40B4-BE49-F238E27FC236}">
                  <a16:creationId xmlns:a16="http://schemas.microsoft.com/office/drawing/2014/main" id="{819E1B1E-99F4-E1D6-E86B-30F69BEB8F02}"/>
                </a:ext>
              </a:extLst>
            </p:cNvPr>
            <p:cNvSpPr/>
            <p:nvPr/>
          </p:nvSpPr>
          <p:spPr>
            <a:xfrm>
              <a:off x="3035301" y="4970463"/>
              <a:ext cx="139700" cy="20638"/>
            </a:xfrm>
            <a:custGeom>
              <a:avLst/>
              <a:gdLst/>
              <a:ahLst/>
              <a:cxnLst/>
              <a:rect l="l" t="t" r="r" b="b"/>
              <a:pathLst>
                <a:path w="420" h="60" extrusionOk="0">
                  <a:moveTo>
                    <a:pt x="30" y="60"/>
                  </a:moveTo>
                  <a:cubicBezTo>
                    <a:pt x="390" y="60"/>
                    <a:pt x="390" y="60"/>
                    <a:pt x="390" y="60"/>
                  </a:cubicBezTo>
                  <a:cubicBezTo>
                    <a:pt x="407" y="60"/>
                    <a:pt x="420" y="47"/>
                    <a:pt x="420" y="30"/>
                  </a:cubicBezTo>
                  <a:cubicBezTo>
                    <a:pt x="420" y="14"/>
                    <a:pt x="407" y="0"/>
                    <a:pt x="39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16;p71">
              <a:extLst>
                <a:ext uri="{FF2B5EF4-FFF2-40B4-BE49-F238E27FC236}">
                  <a16:creationId xmlns:a16="http://schemas.microsoft.com/office/drawing/2014/main" id="{F3BE7EA9-2E1D-0AF9-D85F-6AE78FA2F237}"/>
                </a:ext>
              </a:extLst>
            </p:cNvPr>
            <p:cNvSpPr/>
            <p:nvPr/>
          </p:nvSpPr>
          <p:spPr>
            <a:xfrm>
              <a:off x="2949576" y="4846638"/>
              <a:ext cx="58738" cy="58738"/>
            </a:xfrm>
            <a:custGeom>
              <a:avLst/>
              <a:gdLst/>
              <a:ahLst/>
              <a:cxnLst/>
              <a:rect l="l" t="t" r="r" b="b"/>
              <a:pathLst>
                <a:path w="176" h="175" extrusionOk="0">
                  <a:moveTo>
                    <a:pt x="176" y="42"/>
                  </a:moveTo>
                  <a:cubicBezTo>
                    <a:pt x="176" y="19"/>
                    <a:pt x="157" y="0"/>
                    <a:pt x="13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7"/>
                    <a:pt x="19" y="175"/>
                    <a:pt x="42" y="175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57" y="175"/>
                    <a:pt x="176" y="157"/>
                    <a:pt x="176" y="133"/>
                  </a:cubicBezTo>
                  <a:lnTo>
                    <a:pt x="176" y="42"/>
                  </a:lnTo>
                  <a:close/>
                  <a:moveTo>
                    <a:pt x="116" y="115"/>
                  </a:moveTo>
                  <a:cubicBezTo>
                    <a:pt x="60" y="115"/>
                    <a:pt x="60" y="115"/>
                    <a:pt x="60" y="11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116" y="60"/>
                    <a:pt x="116" y="60"/>
                    <a:pt x="116" y="60"/>
                  </a:cubicBezTo>
                  <a:lnTo>
                    <a:pt x="116" y="1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17;p71">
              <a:extLst>
                <a:ext uri="{FF2B5EF4-FFF2-40B4-BE49-F238E27FC236}">
                  <a16:creationId xmlns:a16="http://schemas.microsoft.com/office/drawing/2014/main" id="{60E64757-AA27-85D9-7348-AEC39B964FFD}"/>
                </a:ext>
              </a:extLst>
            </p:cNvPr>
            <p:cNvSpPr/>
            <p:nvPr/>
          </p:nvSpPr>
          <p:spPr>
            <a:xfrm>
              <a:off x="2949576" y="4932363"/>
              <a:ext cx="58738" cy="58738"/>
            </a:xfrm>
            <a:custGeom>
              <a:avLst/>
              <a:gdLst/>
              <a:ahLst/>
              <a:cxnLst/>
              <a:rect l="l" t="t" r="r" b="b"/>
              <a:pathLst>
                <a:path w="176" h="175" extrusionOk="0">
                  <a:moveTo>
                    <a:pt x="176" y="42"/>
                  </a:moveTo>
                  <a:cubicBezTo>
                    <a:pt x="176" y="19"/>
                    <a:pt x="157" y="0"/>
                    <a:pt x="13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6"/>
                    <a:pt x="19" y="175"/>
                    <a:pt x="42" y="175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57" y="175"/>
                    <a:pt x="176" y="156"/>
                    <a:pt x="176" y="133"/>
                  </a:cubicBezTo>
                  <a:lnTo>
                    <a:pt x="176" y="42"/>
                  </a:lnTo>
                  <a:close/>
                  <a:moveTo>
                    <a:pt x="116" y="115"/>
                  </a:moveTo>
                  <a:cubicBezTo>
                    <a:pt x="60" y="115"/>
                    <a:pt x="60" y="115"/>
                    <a:pt x="60" y="11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116" y="60"/>
                    <a:pt x="116" y="60"/>
                    <a:pt x="116" y="60"/>
                  </a:cubicBezTo>
                  <a:lnTo>
                    <a:pt x="116" y="1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18;p71">
              <a:extLst>
                <a:ext uri="{FF2B5EF4-FFF2-40B4-BE49-F238E27FC236}">
                  <a16:creationId xmlns:a16="http://schemas.microsoft.com/office/drawing/2014/main" id="{0A885DA0-6534-85D6-E6C2-E1231A7FBD69}"/>
                </a:ext>
              </a:extLst>
            </p:cNvPr>
            <p:cNvSpPr/>
            <p:nvPr/>
          </p:nvSpPr>
          <p:spPr>
            <a:xfrm>
              <a:off x="2949576" y="5016501"/>
              <a:ext cx="58738" cy="58738"/>
            </a:xfrm>
            <a:custGeom>
              <a:avLst/>
              <a:gdLst/>
              <a:ahLst/>
              <a:cxnLst/>
              <a:rect l="l" t="t" r="r" b="b"/>
              <a:pathLst>
                <a:path w="176" h="175" extrusionOk="0">
                  <a:moveTo>
                    <a:pt x="134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6"/>
                    <a:pt x="19" y="175"/>
                    <a:pt x="42" y="175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57" y="175"/>
                    <a:pt x="176" y="156"/>
                    <a:pt x="176" y="133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19"/>
                    <a:pt x="157" y="0"/>
                    <a:pt x="134" y="0"/>
                  </a:cubicBezTo>
                  <a:close/>
                  <a:moveTo>
                    <a:pt x="116" y="115"/>
                  </a:moveTo>
                  <a:cubicBezTo>
                    <a:pt x="60" y="115"/>
                    <a:pt x="60" y="115"/>
                    <a:pt x="60" y="11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116" y="60"/>
                    <a:pt x="116" y="60"/>
                    <a:pt x="116" y="60"/>
                  </a:cubicBezTo>
                  <a:lnTo>
                    <a:pt x="116" y="1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19;p71">
              <a:extLst>
                <a:ext uri="{FF2B5EF4-FFF2-40B4-BE49-F238E27FC236}">
                  <a16:creationId xmlns:a16="http://schemas.microsoft.com/office/drawing/2014/main" id="{7022B0A8-4D33-3B88-1DEC-1B182B14507C}"/>
                </a:ext>
              </a:extLst>
            </p:cNvPr>
            <p:cNvSpPr/>
            <p:nvPr/>
          </p:nvSpPr>
          <p:spPr>
            <a:xfrm>
              <a:off x="3035301" y="5016501"/>
              <a:ext cx="185739" cy="20638"/>
            </a:xfrm>
            <a:custGeom>
              <a:avLst/>
              <a:gdLst/>
              <a:ahLst/>
              <a:cxnLst/>
              <a:rect l="l" t="t" r="r" b="b"/>
              <a:pathLst>
                <a:path w="558" h="60" extrusionOk="0">
                  <a:moveTo>
                    <a:pt x="558" y="30"/>
                  </a:moveTo>
                  <a:cubicBezTo>
                    <a:pt x="558" y="13"/>
                    <a:pt x="545" y="0"/>
                    <a:pt x="52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45" y="60"/>
                    <a:pt x="558" y="46"/>
                    <a:pt x="55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20;p71">
              <a:extLst>
                <a:ext uri="{FF2B5EF4-FFF2-40B4-BE49-F238E27FC236}">
                  <a16:creationId xmlns:a16="http://schemas.microsoft.com/office/drawing/2014/main" id="{5F13EED9-2476-0D12-1409-7D3D8ACB3EF3}"/>
                </a:ext>
              </a:extLst>
            </p:cNvPr>
            <p:cNvSpPr/>
            <p:nvPr/>
          </p:nvSpPr>
          <p:spPr>
            <a:xfrm>
              <a:off x="3035301" y="5056188"/>
              <a:ext cx="139700" cy="19050"/>
            </a:xfrm>
            <a:custGeom>
              <a:avLst/>
              <a:gdLst/>
              <a:ahLst/>
              <a:cxnLst/>
              <a:rect l="l" t="t" r="r" b="b"/>
              <a:pathLst>
                <a:path w="420" h="60" extrusionOk="0"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407" y="60"/>
                    <a:pt x="420" y="47"/>
                    <a:pt x="420" y="30"/>
                  </a:cubicBezTo>
                  <a:cubicBezTo>
                    <a:pt x="420" y="13"/>
                    <a:pt x="407" y="0"/>
                    <a:pt x="390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1;p71">
              <a:extLst>
                <a:ext uri="{FF2B5EF4-FFF2-40B4-BE49-F238E27FC236}">
                  <a16:creationId xmlns:a16="http://schemas.microsoft.com/office/drawing/2014/main" id="{DCB56D75-663D-278A-BE39-C6B285BAC2F7}"/>
                </a:ext>
              </a:extLst>
            </p:cNvPr>
            <p:cNvSpPr/>
            <p:nvPr/>
          </p:nvSpPr>
          <p:spPr>
            <a:xfrm>
              <a:off x="2827338" y="4678363"/>
              <a:ext cx="523876" cy="687386"/>
            </a:xfrm>
            <a:custGeom>
              <a:avLst/>
              <a:gdLst/>
              <a:ahLst/>
              <a:cxnLst/>
              <a:rect l="l" t="t" r="r" b="b"/>
              <a:pathLst>
                <a:path w="1565" h="2048" extrusionOk="0">
                  <a:moveTo>
                    <a:pt x="1539" y="1330"/>
                  </a:moveTo>
                  <a:cubicBezTo>
                    <a:pt x="1539" y="105"/>
                    <a:pt x="1539" y="105"/>
                    <a:pt x="1539" y="105"/>
                  </a:cubicBezTo>
                  <a:cubicBezTo>
                    <a:pt x="1539" y="47"/>
                    <a:pt x="1492" y="0"/>
                    <a:pt x="143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943"/>
                    <a:pt x="0" y="1943"/>
                    <a:pt x="0" y="1943"/>
                  </a:cubicBezTo>
                  <a:cubicBezTo>
                    <a:pt x="0" y="2001"/>
                    <a:pt x="47" y="2048"/>
                    <a:pt x="105" y="2048"/>
                  </a:cubicBezTo>
                  <a:cubicBezTo>
                    <a:pt x="368" y="2048"/>
                    <a:pt x="368" y="2048"/>
                    <a:pt x="368" y="2048"/>
                  </a:cubicBezTo>
                  <a:cubicBezTo>
                    <a:pt x="384" y="2048"/>
                    <a:pt x="398" y="2035"/>
                    <a:pt x="398" y="2018"/>
                  </a:cubicBezTo>
                  <a:cubicBezTo>
                    <a:pt x="398" y="2002"/>
                    <a:pt x="384" y="1988"/>
                    <a:pt x="368" y="1988"/>
                  </a:cubicBezTo>
                  <a:cubicBezTo>
                    <a:pt x="105" y="1988"/>
                    <a:pt x="105" y="1988"/>
                    <a:pt x="105" y="1988"/>
                  </a:cubicBezTo>
                  <a:cubicBezTo>
                    <a:pt x="80" y="1988"/>
                    <a:pt x="60" y="1968"/>
                    <a:pt x="60" y="1943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80"/>
                    <a:pt x="80" y="60"/>
                    <a:pt x="105" y="60"/>
                  </a:cubicBezTo>
                  <a:cubicBezTo>
                    <a:pt x="1434" y="60"/>
                    <a:pt x="1434" y="60"/>
                    <a:pt x="1434" y="60"/>
                  </a:cubicBezTo>
                  <a:cubicBezTo>
                    <a:pt x="1458" y="60"/>
                    <a:pt x="1479" y="80"/>
                    <a:pt x="1479" y="105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59" y="1232"/>
                    <a:pt x="1437" y="1217"/>
                    <a:pt x="1414" y="1205"/>
                  </a:cubicBezTo>
                  <a:cubicBezTo>
                    <a:pt x="1414" y="1032"/>
                    <a:pt x="1414" y="1032"/>
                    <a:pt x="1414" y="1032"/>
                  </a:cubicBezTo>
                  <a:cubicBezTo>
                    <a:pt x="1414" y="1016"/>
                    <a:pt x="1400" y="1002"/>
                    <a:pt x="1384" y="1002"/>
                  </a:cubicBezTo>
                  <a:cubicBezTo>
                    <a:pt x="1367" y="1002"/>
                    <a:pt x="1354" y="1016"/>
                    <a:pt x="1354" y="1032"/>
                  </a:cubicBezTo>
                  <a:cubicBezTo>
                    <a:pt x="1354" y="1185"/>
                    <a:pt x="1354" y="1185"/>
                    <a:pt x="1354" y="1185"/>
                  </a:cubicBezTo>
                  <a:cubicBezTo>
                    <a:pt x="1336" y="1181"/>
                    <a:pt x="1317" y="1179"/>
                    <a:pt x="1298" y="1179"/>
                  </a:cubicBezTo>
                  <a:cubicBezTo>
                    <a:pt x="1202" y="1179"/>
                    <a:pt x="1117" y="1231"/>
                    <a:pt x="1070" y="1308"/>
                  </a:cubicBezTo>
                  <a:cubicBezTo>
                    <a:pt x="392" y="1308"/>
                    <a:pt x="392" y="1308"/>
                    <a:pt x="392" y="1308"/>
                  </a:cubicBezTo>
                  <a:cubicBezTo>
                    <a:pt x="376" y="1308"/>
                    <a:pt x="362" y="1322"/>
                    <a:pt x="362" y="1338"/>
                  </a:cubicBezTo>
                  <a:cubicBezTo>
                    <a:pt x="362" y="1355"/>
                    <a:pt x="376" y="1368"/>
                    <a:pt x="392" y="1368"/>
                  </a:cubicBezTo>
                  <a:cubicBezTo>
                    <a:pt x="1044" y="1368"/>
                    <a:pt x="1044" y="1368"/>
                    <a:pt x="1044" y="1368"/>
                  </a:cubicBezTo>
                  <a:cubicBezTo>
                    <a:pt x="1038" y="1386"/>
                    <a:pt x="1034" y="1405"/>
                    <a:pt x="1033" y="1425"/>
                  </a:cubicBezTo>
                  <a:cubicBezTo>
                    <a:pt x="392" y="1425"/>
                    <a:pt x="392" y="1425"/>
                    <a:pt x="392" y="1425"/>
                  </a:cubicBezTo>
                  <a:cubicBezTo>
                    <a:pt x="376" y="1425"/>
                    <a:pt x="362" y="1438"/>
                    <a:pt x="362" y="1455"/>
                  </a:cubicBezTo>
                  <a:cubicBezTo>
                    <a:pt x="362" y="1471"/>
                    <a:pt x="376" y="1485"/>
                    <a:pt x="392" y="1485"/>
                  </a:cubicBezTo>
                  <a:cubicBezTo>
                    <a:pt x="1035" y="1485"/>
                    <a:pt x="1035" y="1485"/>
                    <a:pt x="1035" y="1485"/>
                  </a:cubicBezTo>
                  <a:cubicBezTo>
                    <a:pt x="1038" y="1504"/>
                    <a:pt x="1043" y="1523"/>
                    <a:pt x="1050" y="1541"/>
                  </a:cubicBezTo>
                  <a:cubicBezTo>
                    <a:pt x="392" y="1541"/>
                    <a:pt x="392" y="1541"/>
                    <a:pt x="392" y="1541"/>
                  </a:cubicBezTo>
                  <a:cubicBezTo>
                    <a:pt x="376" y="1541"/>
                    <a:pt x="362" y="1555"/>
                    <a:pt x="362" y="1571"/>
                  </a:cubicBezTo>
                  <a:cubicBezTo>
                    <a:pt x="362" y="1588"/>
                    <a:pt x="376" y="1601"/>
                    <a:pt x="392" y="1601"/>
                  </a:cubicBezTo>
                  <a:cubicBezTo>
                    <a:pt x="1083" y="1601"/>
                    <a:pt x="1083" y="1601"/>
                    <a:pt x="1083" y="1601"/>
                  </a:cubicBezTo>
                  <a:cubicBezTo>
                    <a:pt x="1131" y="1668"/>
                    <a:pt x="1210" y="1712"/>
                    <a:pt x="1298" y="1712"/>
                  </a:cubicBezTo>
                  <a:cubicBezTo>
                    <a:pt x="1317" y="1712"/>
                    <a:pt x="1336" y="1710"/>
                    <a:pt x="1354" y="1706"/>
                  </a:cubicBezTo>
                  <a:cubicBezTo>
                    <a:pt x="1354" y="1863"/>
                    <a:pt x="1354" y="1863"/>
                    <a:pt x="1354" y="1863"/>
                  </a:cubicBezTo>
                  <a:cubicBezTo>
                    <a:pt x="1226" y="1863"/>
                    <a:pt x="1226" y="1863"/>
                    <a:pt x="1226" y="1863"/>
                  </a:cubicBezTo>
                  <a:cubicBezTo>
                    <a:pt x="1226" y="1786"/>
                    <a:pt x="1226" y="1786"/>
                    <a:pt x="1226" y="1786"/>
                  </a:cubicBezTo>
                  <a:cubicBezTo>
                    <a:pt x="1226" y="1757"/>
                    <a:pt x="1203" y="1734"/>
                    <a:pt x="1174" y="1734"/>
                  </a:cubicBezTo>
                  <a:cubicBezTo>
                    <a:pt x="364" y="1734"/>
                    <a:pt x="364" y="1734"/>
                    <a:pt x="364" y="1734"/>
                  </a:cubicBezTo>
                  <a:cubicBezTo>
                    <a:pt x="335" y="1734"/>
                    <a:pt x="312" y="1757"/>
                    <a:pt x="312" y="1786"/>
                  </a:cubicBezTo>
                  <a:cubicBezTo>
                    <a:pt x="312" y="1863"/>
                    <a:pt x="312" y="1863"/>
                    <a:pt x="312" y="1863"/>
                  </a:cubicBezTo>
                  <a:cubicBezTo>
                    <a:pt x="185" y="1863"/>
                    <a:pt x="185" y="1863"/>
                    <a:pt x="185" y="1863"/>
                  </a:cubicBezTo>
                  <a:cubicBezTo>
                    <a:pt x="185" y="185"/>
                    <a:pt x="185" y="185"/>
                    <a:pt x="185" y="185"/>
                  </a:cubicBezTo>
                  <a:cubicBezTo>
                    <a:pt x="482" y="185"/>
                    <a:pt x="482" y="185"/>
                    <a:pt x="482" y="185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11" y="257"/>
                    <a:pt x="537" y="274"/>
                    <a:pt x="565" y="274"/>
                  </a:cubicBezTo>
                  <a:cubicBezTo>
                    <a:pt x="974" y="274"/>
                    <a:pt x="974" y="274"/>
                    <a:pt x="974" y="274"/>
                  </a:cubicBezTo>
                  <a:cubicBezTo>
                    <a:pt x="1003" y="274"/>
                    <a:pt x="1028" y="257"/>
                    <a:pt x="1039" y="230"/>
                  </a:cubicBezTo>
                  <a:cubicBezTo>
                    <a:pt x="1057" y="185"/>
                    <a:pt x="1057" y="185"/>
                    <a:pt x="1057" y="185"/>
                  </a:cubicBezTo>
                  <a:cubicBezTo>
                    <a:pt x="1354" y="185"/>
                    <a:pt x="1354" y="185"/>
                    <a:pt x="1354" y="185"/>
                  </a:cubicBezTo>
                  <a:cubicBezTo>
                    <a:pt x="1354" y="892"/>
                    <a:pt x="1354" y="892"/>
                    <a:pt x="1354" y="892"/>
                  </a:cubicBezTo>
                  <a:cubicBezTo>
                    <a:pt x="1354" y="909"/>
                    <a:pt x="1367" y="922"/>
                    <a:pt x="1384" y="922"/>
                  </a:cubicBezTo>
                  <a:cubicBezTo>
                    <a:pt x="1400" y="922"/>
                    <a:pt x="1414" y="909"/>
                    <a:pt x="1414" y="892"/>
                  </a:cubicBezTo>
                  <a:cubicBezTo>
                    <a:pt x="1414" y="175"/>
                    <a:pt x="1414" y="175"/>
                    <a:pt x="1414" y="175"/>
                  </a:cubicBezTo>
                  <a:cubicBezTo>
                    <a:pt x="1414" y="148"/>
                    <a:pt x="1391" y="125"/>
                    <a:pt x="1364" y="125"/>
                  </a:cubicBezTo>
                  <a:cubicBezTo>
                    <a:pt x="1050" y="125"/>
                    <a:pt x="1050" y="125"/>
                    <a:pt x="1050" y="125"/>
                  </a:cubicBezTo>
                  <a:cubicBezTo>
                    <a:pt x="1030" y="125"/>
                    <a:pt x="1012" y="137"/>
                    <a:pt x="1004" y="156"/>
                  </a:cubicBezTo>
                  <a:cubicBezTo>
                    <a:pt x="983" y="208"/>
                    <a:pt x="983" y="208"/>
                    <a:pt x="983" y="208"/>
                  </a:cubicBezTo>
                  <a:cubicBezTo>
                    <a:pt x="982" y="212"/>
                    <a:pt x="978" y="214"/>
                    <a:pt x="974" y="214"/>
                  </a:cubicBezTo>
                  <a:cubicBezTo>
                    <a:pt x="565" y="214"/>
                    <a:pt x="565" y="214"/>
                    <a:pt x="565" y="214"/>
                  </a:cubicBezTo>
                  <a:cubicBezTo>
                    <a:pt x="561" y="214"/>
                    <a:pt x="557" y="212"/>
                    <a:pt x="556" y="208"/>
                  </a:cubicBezTo>
                  <a:cubicBezTo>
                    <a:pt x="535" y="156"/>
                    <a:pt x="535" y="156"/>
                    <a:pt x="535" y="156"/>
                  </a:cubicBezTo>
                  <a:cubicBezTo>
                    <a:pt x="527" y="137"/>
                    <a:pt x="509" y="125"/>
                    <a:pt x="488" y="125"/>
                  </a:cubicBezTo>
                  <a:cubicBezTo>
                    <a:pt x="175" y="125"/>
                    <a:pt x="175" y="125"/>
                    <a:pt x="175" y="125"/>
                  </a:cubicBezTo>
                  <a:cubicBezTo>
                    <a:pt x="147" y="125"/>
                    <a:pt x="125" y="148"/>
                    <a:pt x="125" y="175"/>
                  </a:cubicBezTo>
                  <a:cubicBezTo>
                    <a:pt x="125" y="1873"/>
                    <a:pt x="125" y="1873"/>
                    <a:pt x="125" y="1873"/>
                  </a:cubicBezTo>
                  <a:cubicBezTo>
                    <a:pt x="125" y="1901"/>
                    <a:pt x="147" y="1923"/>
                    <a:pt x="175" y="1923"/>
                  </a:cubicBezTo>
                  <a:cubicBezTo>
                    <a:pt x="1364" y="1923"/>
                    <a:pt x="1364" y="1923"/>
                    <a:pt x="1364" y="1923"/>
                  </a:cubicBezTo>
                  <a:cubicBezTo>
                    <a:pt x="1391" y="1923"/>
                    <a:pt x="1414" y="1901"/>
                    <a:pt x="1414" y="1873"/>
                  </a:cubicBezTo>
                  <a:cubicBezTo>
                    <a:pt x="1414" y="1686"/>
                    <a:pt x="1414" y="1686"/>
                    <a:pt x="1414" y="1686"/>
                  </a:cubicBezTo>
                  <a:cubicBezTo>
                    <a:pt x="1437" y="1674"/>
                    <a:pt x="1459" y="1659"/>
                    <a:pt x="1479" y="1642"/>
                  </a:cubicBezTo>
                  <a:cubicBezTo>
                    <a:pt x="1479" y="1943"/>
                    <a:pt x="1479" y="1943"/>
                    <a:pt x="1479" y="1943"/>
                  </a:cubicBezTo>
                  <a:cubicBezTo>
                    <a:pt x="1479" y="1968"/>
                    <a:pt x="1458" y="1988"/>
                    <a:pt x="1434" y="1988"/>
                  </a:cubicBezTo>
                  <a:cubicBezTo>
                    <a:pt x="508" y="1988"/>
                    <a:pt x="508" y="1988"/>
                    <a:pt x="508" y="1988"/>
                  </a:cubicBezTo>
                  <a:cubicBezTo>
                    <a:pt x="491" y="1988"/>
                    <a:pt x="478" y="2002"/>
                    <a:pt x="478" y="2018"/>
                  </a:cubicBezTo>
                  <a:cubicBezTo>
                    <a:pt x="478" y="2035"/>
                    <a:pt x="491" y="2048"/>
                    <a:pt x="508" y="2048"/>
                  </a:cubicBezTo>
                  <a:cubicBezTo>
                    <a:pt x="1434" y="2048"/>
                    <a:pt x="1434" y="2048"/>
                    <a:pt x="1434" y="2048"/>
                  </a:cubicBezTo>
                  <a:cubicBezTo>
                    <a:pt x="1492" y="2048"/>
                    <a:pt x="1539" y="2001"/>
                    <a:pt x="1539" y="1943"/>
                  </a:cubicBezTo>
                  <a:cubicBezTo>
                    <a:pt x="1539" y="1561"/>
                    <a:pt x="1539" y="1561"/>
                    <a:pt x="1539" y="1561"/>
                  </a:cubicBezTo>
                  <a:cubicBezTo>
                    <a:pt x="1555" y="1526"/>
                    <a:pt x="1565" y="1487"/>
                    <a:pt x="1565" y="1445"/>
                  </a:cubicBezTo>
                  <a:cubicBezTo>
                    <a:pt x="1565" y="1404"/>
                    <a:pt x="1555" y="1365"/>
                    <a:pt x="1539" y="1330"/>
                  </a:cubicBezTo>
                  <a:close/>
                  <a:moveTo>
                    <a:pt x="1166" y="1863"/>
                  </a:moveTo>
                  <a:cubicBezTo>
                    <a:pt x="372" y="1863"/>
                    <a:pt x="372" y="1863"/>
                    <a:pt x="372" y="1863"/>
                  </a:cubicBezTo>
                  <a:cubicBezTo>
                    <a:pt x="372" y="1794"/>
                    <a:pt x="372" y="1794"/>
                    <a:pt x="372" y="1794"/>
                  </a:cubicBezTo>
                  <a:cubicBezTo>
                    <a:pt x="1166" y="1794"/>
                    <a:pt x="1166" y="1794"/>
                    <a:pt x="1166" y="1794"/>
                  </a:cubicBezTo>
                  <a:lnTo>
                    <a:pt x="1166" y="1863"/>
                  </a:lnTo>
                  <a:close/>
                  <a:moveTo>
                    <a:pt x="1298" y="1652"/>
                  </a:moveTo>
                  <a:cubicBezTo>
                    <a:pt x="1185" y="1652"/>
                    <a:pt x="1092" y="1559"/>
                    <a:pt x="1092" y="1445"/>
                  </a:cubicBezTo>
                  <a:cubicBezTo>
                    <a:pt x="1092" y="1332"/>
                    <a:pt x="1185" y="1239"/>
                    <a:pt x="1298" y="1239"/>
                  </a:cubicBezTo>
                  <a:cubicBezTo>
                    <a:pt x="1412" y="1239"/>
                    <a:pt x="1505" y="1332"/>
                    <a:pt x="1505" y="1445"/>
                  </a:cubicBezTo>
                  <a:cubicBezTo>
                    <a:pt x="1505" y="1559"/>
                    <a:pt x="1412" y="1652"/>
                    <a:pt x="1298" y="16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22;p71">
              <a:extLst>
                <a:ext uri="{FF2B5EF4-FFF2-40B4-BE49-F238E27FC236}">
                  <a16:creationId xmlns:a16="http://schemas.microsoft.com/office/drawing/2014/main" id="{588736EF-5E6F-0523-E080-02C26E71CE5C}"/>
                </a:ext>
              </a:extLst>
            </p:cNvPr>
            <p:cNvSpPr/>
            <p:nvPr/>
          </p:nvSpPr>
          <p:spPr>
            <a:xfrm>
              <a:off x="3217863" y="5137151"/>
              <a:ext cx="88900" cy="58738"/>
            </a:xfrm>
            <a:custGeom>
              <a:avLst/>
              <a:gdLst/>
              <a:ahLst/>
              <a:cxnLst/>
              <a:rect l="l" t="t" r="r" b="b"/>
              <a:pathLst>
                <a:path w="265" h="176" extrusionOk="0">
                  <a:moveTo>
                    <a:pt x="211" y="12"/>
                  </a:moveTo>
                  <a:cubicBezTo>
                    <a:pt x="119" y="103"/>
                    <a:pt x="119" y="103"/>
                    <a:pt x="119" y="103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42" y="26"/>
                    <a:pt x="23" y="26"/>
                    <a:pt x="12" y="38"/>
                  </a:cubicBezTo>
                  <a:cubicBezTo>
                    <a:pt x="0" y="50"/>
                    <a:pt x="0" y="69"/>
                    <a:pt x="12" y="80"/>
                  </a:cubicBezTo>
                  <a:cubicBezTo>
                    <a:pt x="98" y="167"/>
                    <a:pt x="98" y="167"/>
                    <a:pt x="98" y="167"/>
                  </a:cubicBezTo>
                  <a:cubicBezTo>
                    <a:pt x="104" y="172"/>
                    <a:pt x="111" y="176"/>
                    <a:pt x="119" y="176"/>
                  </a:cubicBezTo>
                  <a:cubicBezTo>
                    <a:pt x="127" y="176"/>
                    <a:pt x="135" y="172"/>
                    <a:pt x="141" y="167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65" y="42"/>
                    <a:pt x="265" y="23"/>
                    <a:pt x="253" y="12"/>
                  </a:cubicBezTo>
                  <a:cubicBezTo>
                    <a:pt x="242" y="0"/>
                    <a:pt x="223" y="0"/>
                    <a:pt x="211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73539C6-D2FA-51FE-DEEE-F0D05882473B}"/>
              </a:ext>
            </a:extLst>
          </p:cNvPr>
          <p:cNvSpPr txBox="1"/>
          <p:nvPr/>
        </p:nvSpPr>
        <p:spPr>
          <a:xfrm>
            <a:off x="818691" y="3127631"/>
            <a:ext cx="25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1. </a:t>
            </a:r>
            <a:r>
              <a:rPr lang="en-US" sz="1800" dirty="0" err="1"/>
              <a:t>Mục</a:t>
            </a:r>
            <a:r>
              <a:rPr lang="en-US" sz="1800" dirty="0"/>
              <a:t>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nghiên</a:t>
            </a:r>
            <a:r>
              <a:rPr lang="en-US" sz="1800" dirty="0"/>
              <a:t> </a:t>
            </a:r>
            <a:r>
              <a:rPr lang="en-US" sz="1800" dirty="0" err="1"/>
              <a:t>cứu</a:t>
            </a:r>
            <a:r>
              <a:rPr lang="en-US" sz="1800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36CA45-17EF-4906-ECBB-2D8A370BBA21}"/>
              </a:ext>
            </a:extLst>
          </p:cNvPr>
          <p:cNvSpPr txBox="1"/>
          <p:nvPr/>
        </p:nvSpPr>
        <p:spPr>
          <a:xfrm>
            <a:off x="3300770" y="1473179"/>
            <a:ext cx="25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2. Công </a:t>
            </a:r>
            <a:r>
              <a:rPr lang="en-US" sz="1800" dirty="0" err="1"/>
              <a:t>nghệ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endParaRPr lang="en-US" sz="1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AEF603-7C20-CD07-BD4C-CD659028E350}"/>
              </a:ext>
            </a:extLst>
          </p:cNvPr>
          <p:cNvSpPr txBox="1"/>
          <p:nvPr/>
        </p:nvSpPr>
        <p:spPr>
          <a:xfrm>
            <a:off x="5798692" y="3152788"/>
            <a:ext cx="24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3. 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134235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47"/>
          <p:cNvGrpSpPr/>
          <p:nvPr/>
        </p:nvGrpSpPr>
        <p:grpSpPr>
          <a:xfrm>
            <a:off x="4769025" y="-94775"/>
            <a:ext cx="5005941" cy="4698782"/>
            <a:chOff x="4769025" y="-94775"/>
            <a:chExt cx="5005941" cy="4698782"/>
          </a:xfrm>
        </p:grpSpPr>
        <p:sp>
          <p:nvSpPr>
            <p:cNvPr id="476" name="Google Shape;476;p47"/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47"/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47"/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47"/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4" name="Google Shape;484;p47"/>
            <p:cNvSpPr/>
            <p:nvPr/>
          </p:nvSpPr>
          <p:spPr>
            <a:xfrm>
              <a:off x="7674414" y="132849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8111CD1-B2BE-F089-E305-8278D849082C}"/>
              </a:ext>
            </a:extLst>
          </p:cNvPr>
          <p:cNvSpPr txBox="1"/>
          <p:nvPr/>
        </p:nvSpPr>
        <p:spPr>
          <a:xfrm>
            <a:off x="538678" y="821688"/>
            <a:ext cx="439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1. </a:t>
            </a:r>
            <a:r>
              <a:rPr lang="en-US" sz="2400" b="1" dirty="0" err="1">
                <a:latin typeface="+mj-lt"/>
              </a:rPr>
              <a:t>Mục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tiêu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nghiên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cứu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5D693-440A-7847-A54F-1DF3367DC034}"/>
              </a:ext>
            </a:extLst>
          </p:cNvPr>
          <p:cNvSpPr txBox="1"/>
          <p:nvPr/>
        </p:nvSpPr>
        <p:spPr>
          <a:xfrm>
            <a:off x="741766" y="1488141"/>
            <a:ext cx="57813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/>
              <a:t>Xây dựng mô hình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vi-VN" sz="1600" dirty="0"/>
              <a:t> WAN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tối</a:t>
            </a:r>
            <a:r>
              <a:rPr lang="en-US" sz="1600" dirty="0"/>
              <a:t> </a:t>
            </a:r>
            <a:r>
              <a:rPr lang="en-US" sz="1600" dirty="0" err="1"/>
              <a:t>ưu</a:t>
            </a:r>
            <a:r>
              <a:rPr lang="en-US" sz="1600" dirty="0"/>
              <a:t> </a:t>
            </a:r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dirty="0" err="1"/>
              <a:t>suất</a:t>
            </a:r>
            <a:endParaRPr lang="en-US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/>
              <a:t>Đảm bảo 4 yếu tố:</a:t>
            </a: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»"/>
            </a:pPr>
            <a:r>
              <a:rPr lang="vi-VN" sz="1600" dirty="0"/>
              <a:t>Bảo mật: bảo vệ dữ liệu truyền tải</a:t>
            </a: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»"/>
            </a:pPr>
            <a:r>
              <a:rPr lang="vi-VN" sz="1600" dirty="0"/>
              <a:t>Hiệu suất: giảm độ trễ, tối ưu băng thông</a:t>
            </a: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»"/>
            </a:pPr>
            <a:r>
              <a:rPr lang="vi-VN" sz="1600" dirty="0"/>
              <a:t>Độ tin cậy: hệ thống vẫn hoạt động khi có sự cố</a:t>
            </a: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»"/>
            </a:pPr>
            <a:r>
              <a:rPr lang="vi-VN" sz="1600" dirty="0"/>
              <a:t>Khả năng mở rộng: dễ bổ sung chi nhánh mới</a:t>
            </a:r>
            <a:endParaRPr lang="en-US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K</a:t>
            </a:r>
            <a:r>
              <a:rPr lang="vi-VN" sz="1600" dirty="0" err="1"/>
              <a:t>ết</a:t>
            </a:r>
            <a:r>
              <a:rPr lang="vi-VN" sz="1600" dirty="0"/>
              <a:t> hợp </a:t>
            </a:r>
            <a:r>
              <a:rPr lang="en-US" sz="1600" dirty="0" err="1"/>
              <a:t>giữa</a:t>
            </a:r>
            <a:r>
              <a:rPr lang="en-US" sz="1600" dirty="0"/>
              <a:t> </a:t>
            </a:r>
            <a:r>
              <a:rPr lang="vi-VN" sz="1600" dirty="0"/>
              <a:t>nghiên cứu lý thuyết và mô phỏng thực nghiệm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70744D-012B-5CDE-C458-923193C22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" r="7411"/>
          <a:stretch>
            <a:fillRect/>
          </a:stretch>
        </p:blipFill>
        <p:spPr>
          <a:xfrm>
            <a:off x="4942465" y="1724934"/>
            <a:ext cx="4094855" cy="2367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BD90B3-0D08-603B-2AAE-8D271DE1FFA8}"/>
              </a:ext>
            </a:extLst>
          </p:cNvPr>
          <p:cNvSpPr txBox="1"/>
          <p:nvPr/>
        </p:nvSpPr>
        <p:spPr>
          <a:xfrm>
            <a:off x="360998" y="337840"/>
            <a:ext cx="495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2. Các </a:t>
            </a:r>
            <a:r>
              <a:rPr lang="en-US" sz="2800" b="1" dirty="0" err="1">
                <a:latin typeface="+mj-lt"/>
              </a:rPr>
              <a:t>công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nghệ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dụng</a:t>
            </a:r>
            <a:endParaRPr lang="en-US" sz="28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CA98D-68D0-692E-1528-D6F2B301A385}"/>
              </a:ext>
            </a:extLst>
          </p:cNvPr>
          <p:cNvSpPr txBox="1"/>
          <p:nvPr/>
        </p:nvSpPr>
        <p:spPr>
          <a:xfrm>
            <a:off x="714372" y="1436816"/>
            <a:ext cx="6699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Mạng diện rộng kết nối nhiều LAN hoặc MAN qua khoảng cách lớn 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Đặc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Phạm vi rộng, phụ thuộc hạ tầng ISP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Băng thông thay đổi, chi phí triển khai cao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Đòi hỏi nhiều công nghệ bảo mật và quản lý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Ứng dụng: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Kết nối trụ sở chính ↔ chi nhánh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Hệ thống ngân hàng, trường học, chính phủ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Công nghệ WAN phổ biến: MPLS, VPN, </a:t>
            </a:r>
            <a:r>
              <a:rPr lang="vi-VN" sz="1600" dirty="0" err="1">
                <a:latin typeface="+mn-lt"/>
              </a:rPr>
              <a:t>Frame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Relay</a:t>
            </a:r>
            <a:r>
              <a:rPr lang="vi-VN" sz="1600" dirty="0">
                <a:latin typeface="+mn-lt"/>
              </a:rPr>
              <a:t>, SD-WAN</a:t>
            </a:r>
            <a:endParaRPr lang="en-US" sz="16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DB95B-C6D4-FA91-7B5A-1A5E58FEBAED}"/>
              </a:ext>
            </a:extLst>
          </p:cNvPr>
          <p:cNvSpPr txBox="1"/>
          <p:nvPr/>
        </p:nvSpPr>
        <p:spPr>
          <a:xfrm>
            <a:off x="714372" y="948883"/>
            <a:ext cx="386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2.1 Wide Area Network (WAN)</a:t>
            </a:r>
          </a:p>
        </p:txBody>
      </p:sp>
    </p:spTree>
    <p:extLst>
      <p:ext uri="{BB962C8B-B14F-4D97-AF65-F5344CB8AC3E}">
        <p14:creationId xmlns:p14="http://schemas.microsoft.com/office/powerpoint/2010/main" val="131423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7CA852-18CE-DCD4-8986-697494C5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r="1757" b="6241"/>
          <a:stretch>
            <a:fillRect/>
          </a:stretch>
        </p:blipFill>
        <p:spPr>
          <a:xfrm>
            <a:off x="5091351" y="2316578"/>
            <a:ext cx="3825477" cy="2269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B448D4-7284-888D-9AD5-D325958C1E3A}"/>
              </a:ext>
            </a:extLst>
          </p:cNvPr>
          <p:cNvSpPr txBox="1"/>
          <p:nvPr/>
        </p:nvSpPr>
        <p:spPr>
          <a:xfrm>
            <a:off x="773905" y="1409162"/>
            <a:ext cx="7262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Công nghệ chia nhỏ một LAN vật lý thành nhiều mạng </a:t>
            </a:r>
            <a:r>
              <a:rPr lang="vi-VN" sz="1600" dirty="0" err="1">
                <a:latin typeface="+mn-lt"/>
              </a:rPr>
              <a:t>logic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Cơ chế hoạt động gán các </a:t>
            </a:r>
            <a:r>
              <a:rPr lang="vi-VN" sz="1600" dirty="0" err="1">
                <a:latin typeface="+mn-lt"/>
              </a:rPr>
              <a:t>port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vào VLAN → lưu lượng giữa các VLAN chỉ giao tiếp qua </a:t>
            </a: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/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Bảo mật: cô lập lưu lượng giữa các nhóm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Hiệu suất: giảm </a:t>
            </a:r>
            <a:r>
              <a:rPr lang="vi-VN" sz="1600" dirty="0" err="1">
                <a:latin typeface="+mn-lt"/>
              </a:rPr>
              <a:t>broadcast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domain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Quản lý: dễ tổ chức theo phòng ban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BA322-663C-B3D5-8782-4DA8099D1BAB}"/>
              </a:ext>
            </a:extLst>
          </p:cNvPr>
          <p:cNvSpPr txBox="1"/>
          <p:nvPr/>
        </p:nvSpPr>
        <p:spPr>
          <a:xfrm>
            <a:off x="592930" y="687350"/>
            <a:ext cx="573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2.2 Virtual Local Area Network (VLAN)</a:t>
            </a:r>
          </a:p>
        </p:txBody>
      </p:sp>
    </p:spTree>
    <p:extLst>
      <p:ext uri="{BB962C8B-B14F-4D97-AF65-F5344CB8AC3E}">
        <p14:creationId xmlns:p14="http://schemas.microsoft.com/office/powerpoint/2010/main" val="154939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E83B10-5E0A-B85D-5DA8-A0322A386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20" y="1654368"/>
            <a:ext cx="2537460" cy="2521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255B2-329C-6CF2-5D58-5B4AB7468DCB}"/>
              </a:ext>
            </a:extLst>
          </p:cNvPr>
          <p:cNvSpPr txBox="1"/>
          <p:nvPr/>
        </p:nvSpPr>
        <p:spPr>
          <a:xfrm>
            <a:off x="914399" y="1145420"/>
            <a:ext cx="7795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G</a:t>
            </a:r>
            <a:r>
              <a:rPr lang="vi-VN" sz="1600" dirty="0" err="1">
                <a:latin typeface="+mn-lt"/>
              </a:rPr>
              <a:t>iao</a:t>
            </a:r>
            <a:r>
              <a:rPr lang="vi-VN" sz="1600" dirty="0">
                <a:latin typeface="+mn-lt"/>
              </a:rPr>
              <a:t> thức mạng L</a:t>
            </a:r>
            <a:r>
              <a:rPr lang="en-US" sz="1600" dirty="0" err="1">
                <a:latin typeface="+mn-lt"/>
              </a:rPr>
              <a:t>ayer</a:t>
            </a:r>
            <a:r>
              <a:rPr lang="vi-VN" sz="1600" dirty="0">
                <a:latin typeface="+mn-lt"/>
              </a:rPr>
              <a:t> 2 được sử dụng để ngăn chặn vòng lặp trong cấu trúc mạng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Nguyên lý hoạt động: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Chọn </a:t>
            </a:r>
            <a:r>
              <a:rPr lang="vi-VN" sz="1600" dirty="0" err="1">
                <a:latin typeface="+mn-lt"/>
              </a:rPr>
              <a:t>Root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Bridge</a:t>
            </a:r>
            <a:endParaRPr lang="vi-VN" sz="1600" dirty="0">
              <a:latin typeface="+mn-lt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Xác định </a:t>
            </a:r>
            <a:r>
              <a:rPr lang="vi-VN" sz="1600" dirty="0" err="1">
                <a:latin typeface="+mn-lt"/>
              </a:rPr>
              <a:t>Root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Port</a:t>
            </a:r>
            <a:r>
              <a:rPr lang="vi-VN" sz="1600" dirty="0">
                <a:latin typeface="+mn-lt"/>
              </a:rPr>
              <a:t> (đường ngắn nhất về </a:t>
            </a:r>
            <a:r>
              <a:rPr lang="vi-VN" sz="1600" dirty="0" err="1">
                <a:latin typeface="+mn-lt"/>
              </a:rPr>
              <a:t>Root</a:t>
            </a:r>
            <a:r>
              <a:rPr lang="vi-VN" sz="1600" dirty="0">
                <a:latin typeface="+mn-lt"/>
              </a:rPr>
              <a:t>)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Các cổng dư thừa → </a:t>
            </a:r>
            <a:r>
              <a:rPr lang="vi-VN" sz="1600" dirty="0" err="1">
                <a:latin typeface="+mn-lt"/>
              </a:rPr>
              <a:t>Blocking</a:t>
            </a:r>
            <a:r>
              <a:rPr lang="vi-VN" sz="1600" dirty="0">
                <a:latin typeface="+mn-lt"/>
              </a:rPr>
              <a:t> để ngăn </a:t>
            </a:r>
            <a:r>
              <a:rPr lang="vi-VN" sz="1600" dirty="0" err="1">
                <a:latin typeface="+mn-lt"/>
              </a:rPr>
              <a:t>loop</a:t>
            </a:r>
            <a:endParaRPr lang="vi-VN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Ngăn </a:t>
            </a:r>
            <a:r>
              <a:rPr lang="en-US" sz="1600" dirty="0" err="1">
                <a:latin typeface="+mn-lt"/>
              </a:rPr>
              <a:t>chặn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các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đường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có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thể</a:t>
            </a:r>
            <a:r>
              <a:rPr lang="en-US" sz="1600" dirty="0">
                <a:latin typeface="+mn-lt"/>
              </a:rPr>
              <a:t> gay </a:t>
            </a:r>
            <a:r>
              <a:rPr lang="en-US" sz="1600" dirty="0" err="1">
                <a:latin typeface="+mn-lt"/>
              </a:rPr>
              <a:t>vòng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lặp</a:t>
            </a:r>
            <a:endParaRPr lang="vi-VN" sz="1600" dirty="0">
              <a:latin typeface="+mn-lt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Đảm bảo tính ổn định của mạng</a:t>
            </a:r>
            <a:endParaRPr lang="en-US" sz="1600" dirty="0">
              <a:latin typeface="+mn-lt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+mn-lt"/>
              </a:rPr>
              <a:t>Tối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ưu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hóa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các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tuyến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đường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dữ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liệu</a:t>
            </a:r>
            <a:endParaRPr lang="vi-VN" sz="16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F07FF-C277-B332-41A5-CF30DED8F4CC}"/>
              </a:ext>
            </a:extLst>
          </p:cNvPr>
          <p:cNvSpPr txBox="1"/>
          <p:nvPr/>
        </p:nvSpPr>
        <p:spPr>
          <a:xfrm>
            <a:off x="736282" y="458650"/>
            <a:ext cx="542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2.3 Spanning Tree Protocol (STP)</a:t>
            </a:r>
            <a:endParaRPr lang="vi-V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6079492"/>
      </p:ext>
    </p:extLst>
  </p:cSld>
  <p:clrMapOvr>
    <a:masterClrMapping/>
  </p:clrMapOvr>
</p:sld>
</file>

<file path=ppt/theme/theme1.xml><?xml version="1.0" encoding="utf-8"?>
<a:theme xmlns:a="http://schemas.openxmlformats.org/drawingml/2006/main" name="Peach Fuzz COTY 2024 Design Inspiration by Slidesgo">
  <a:themeElements>
    <a:clrScheme name="Simple Light">
      <a:dk1>
        <a:srgbClr val="2F4044"/>
      </a:dk1>
      <a:lt1>
        <a:srgbClr val="FFFFFF"/>
      </a:lt1>
      <a:dk2>
        <a:srgbClr val="595959"/>
      </a:dk2>
      <a:lt2>
        <a:srgbClr val="FFDCB6"/>
      </a:lt2>
      <a:accent1>
        <a:srgbClr val="E97529"/>
      </a:accent1>
      <a:accent2>
        <a:srgbClr val="FFA85C"/>
      </a:accent2>
      <a:accent3>
        <a:srgbClr val="FFB18D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10218</TotalTime>
  <Words>2522</Words>
  <Application>Microsoft Office PowerPoint</Application>
  <PresentationFormat>On-screen Show (16:9)</PresentationFormat>
  <Paragraphs>428</Paragraphs>
  <Slides>30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Wingdings</vt:lpstr>
      <vt:lpstr>Times New Roman</vt:lpstr>
      <vt:lpstr>Anek Kannada ExtraBold</vt:lpstr>
      <vt:lpstr>Nunito Light</vt:lpstr>
      <vt:lpstr>Darker Grotesque Black</vt:lpstr>
      <vt:lpstr>Calibri</vt:lpstr>
      <vt:lpstr>Courier New</vt:lpstr>
      <vt:lpstr>Anek Kannada Medium</vt:lpstr>
      <vt:lpstr>Bebas Neue</vt:lpstr>
      <vt:lpstr>Arial</vt:lpstr>
      <vt:lpstr>Anek Kannada</vt:lpstr>
      <vt:lpstr>Peach Fuzz COTY 2024 Design Inspiration by Slidesgo</vt:lpstr>
      <vt:lpstr>PowerPoint Presentation</vt:lpstr>
      <vt:lpstr>Nội dung</vt:lpstr>
      <vt:lpstr>I. Lý do chọn đề tài</vt:lpstr>
      <vt:lpstr>PowerPoint Presentation</vt:lpstr>
      <vt:lpstr>II. Nghiên cứu lý thuyết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Thầy/Cô  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Thành Hiếu</dc:creator>
  <cp:lastModifiedBy>Thanh Hieu Trang</cp:lastModifiedBy>
  <cp:revision>14</cp:revision>
  <dcterms:modified xsi:type="dcterms:W3CDTF">2025-09-05T07:33:43Z</dcterms:modified>
</cp:coreProperties>
</file>