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74100" cy="30276800"/>
  <p:notesSz cx="6858000" cy="9144000"/>
  <p:embeddedFontLst>
    <p:embeddedFont>
      <p:font typeface="Noto Sans" panose="020B0502040504020204" pitchFamily="34" charset="0"/>
      <p:regular r:id="rId4"/>
      <p:bold r:id="rId5"/>
    </p:embeddedFont>
    <p:embeddedFont>
      <p:font typeface="Noto Sans Armenian Bold" panose="020B0604020202020204"/>
      <p:regular r:id="rId6"/>
    </p:embeddedFont>
    <p:embeddedFont>
      <p:font typeface="Noto Serif Display Bold" panose="020B0604020202020204"/>
      <p:regular r:id="rId7"/>
    </p:embeddedFont>
    <p:embeddedFont>
      <p:font typeface="Noto Serif Display Italics" panose="020B0604020202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BF"/>
    <a:srgbClr val="F1F1E7"/>
    <a:srgbClr val="F5F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805" autoAdjust="0"/>
  </p:normalViewPr>
  <p:slideViewPr>
    <p:cSldViewPr>
      <p:cViewPr>
        <p:scale>
          <a:sx n="33" d="100"/>
          <a:sy n="33" d="100"/>
        </p:scale>
        <p:origin x="1637" y="-15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59E12-D1CF-4E7E-9349-EEA5D68448B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D1C9E-ACD0-4294-A872-730888B2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5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D1C9E-ACD0-4294-A872-730888B2E8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2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Diagonal Corners Rounded 55">
            <a:extLst>
              <a:ext uri="{FF2B5EF4-FFF2-40B4-BE49-F238E27FC236}">
                <a16:creationId xmlns:a16="http://schemas.microsoft.com/office/drawing/2014/main" id="{8AB3EB4F-E578-917F-8901-4B26480A1687}"/>
              </a:ext>
            </a:extLst>
          </p:cNvPr>
          <p:cNvSpPr/>
          <p:nvPr/>
        </p:nvSpPr>
        <p:spPr>
          <a:xfrm>
            <a:off x="8137663" y="24211428"/>
            <a:ext cx="8117413" cy="3869346"/>
          </a:xfrm>
          <a:prstGeom prst="round2DiagRect">
            <a:avLst>
              <a:gd name="adj1" fmla="val 31731"/>
              <a:gd name="adj2" fmla="val 0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5CD666-DD37-C5D4-EA70-E47D5214C957}"/>
              </a:ext>
            </a:extLst>
          </p:cNvPr>
          <p:cNvSpPr/>
          <p:nvPr/>
        </p:nvSpPr>
        <p:spPr>
          <a:xfrm>
            <a:off x="948436" y="13076254"/>
            <a:ext cx="5367154" cy="3713583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B98CB3-FAE4-D247-9375-EC4D0E5C4A68}"/>
              </a:ext>
            </a:extLst>
          </p:cNvPr>
          <p:cNvSpPr/>
          <p:nvPr/>
        </p:nvSpPr>
        <p:spPr>
          <a:xfrm>
            <a:off x="0" y="-47218"/>
            <a:ext cx="21374100" cy="5868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E6B57A-2A87-9DC4-2CA8-98B84C8CD553}"/>
              </a:ext>
            </a:extLst>
          </p:cNvPr>
          <p:cNvSpPr/>
          <p:nvPr/>
        </p:nvSpPr>
        <p:spPr>
          <a:xfrm>
            <a:off x="0" y="28511485"/>
            <a:ext cx="21374100" cy="17262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2"/>
          <p:cNvSpPr/>
          <p:nvPr/>
        </p:nvSpPr>
        <p:spPr>
          <a:xfrm>
            <a:off x="304386" y="0"/>
            <a:ext cx="11891984" cy="2746831"/>
          </a:xfrm>
          <a:custGeom>
            <a:avLst/>
            <a:gdLst/>
            <a:ahLst/>
            <a:cxnLst/>
            <a:rect l="l" t="t" r="r" b="b"/>
            <a:pathLst>
              <a:path w="11891984" h="2746831">
                <a:moveTo>
                  <a:pt x="0" y="0"/>
                </a:moveTo>
                <a:lnTo>
                  <a:pt x="11891985" y="0"/>
                </a:lnTo>
                <a:lnTo>
                  <a:pt x="11891985" y="2746831"/>
                </a:lnTo>
                <a:lnTo>
                  <a:pt x="0" y="2746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06" t="-69916" r="-61" b="-776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693164" y="408774"/>
            <a:ext cx="8376550" cy="202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36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NGÀNH CÔNG NGHỆ THÔNG TIN</a:t>
            </a:r>
          </a:p>
          <a:p>
            <a:pPr algn="ctr">
              <a:lnSpc>
                <a:spcPts val="5400"/>
              </a:lnSpc>
            </a:pPr>
            <a:r>
              <a:rPr lang="en-US" sz="36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KHOÁ LUẬN TỐT NGHIỆP</a:t>
            </a:r>
          </a:p>
          <a:p>
            <a:pPr marL="0" lvl="0" indent="0" algn="ctr">
              <a:lnSpc>
                <a:spcPts val="5400"/>
              </a:lnSpc>
            </a:pPr>
            <a:r>
              <a:rPr lang="en-US" sz="36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NĂM HỌC 2024 - 2025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15404" y="3203678"/>
            <a:ext cx="16726408" cy="237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XÂY DỰNG MÔ HÌNH MẠNG WAN VỚI BẢO MẬT VÀ TỐI ƯU HIỆU SUẤT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6289" y="28798434"/>
            <a:ext cx="9422086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Sinh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viên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thực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hiện</a:t>
            </a:r>
            <a:endParaRPr lang="en-US" sz="3600" b="1" dirty="0">
              <a:solidFill>
                <a:srgbClr val="ED5324"/>
              </a:solidFill>
              <a:latin typeface="Noto Serif Display Bold"/>
              <a:ea typeface="Noto Serif Display Bold"/>
              <a:cs typeface="Noto Serif Display Bold"/>
              <a:sym typeface="Noto Serif Display Bold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4AAD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Trang Thành Hiếu - 110121023 - DA21TTB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68261" y="28787906"/>
            <a:ext cx="5489550" cy="126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Giảng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viên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hướng</a:t>
            </a:r>
            <a:r>
              <a:rPr lang="en-US" sz="3600" b="1" dirty="0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 </a:t>
            </a:r>
            <a:r>
              <a:rPr lang="en-US" sz="3600" b="1" dirty="0" err="1">
                <a:solidFill>
                  <a:srgbClr val="ED5324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dẫn</a:t>
            </a:r>
            <a:endParaRPr lang="en-US" sz="3600" b="1" dirty="0">
              <a:solidFill>
                <a:srgbClr val="ED5324"/>
              </a:solidFill>
              <a:latin typeface="Noto Serif Display Bold"/>
              <a:ea typeface="Noto Serif Display Bold"/>
              <a:cs typeface="Noto Serif Display Bold"/>
              <a:sym typeface="Noto Serif Display Bold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solidFill>
                  <a:srgbClr val="004AAD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ThS</a:t>
            </a:r>
            <a:r>
              <a:rPr lang="en-US" sz="3600" b="1" dirty="0">
                <a:solidFill>
                  <a:srgbClr val="004AAD"/>
                </a:solidFill>
                <a:latin typeface="Noto Serif Display Bold"/>
                <a:ea typeface="Noto Serif Display Bold"/>
                <a:cs typeface="Noto Serif Display Bold"/>
                <a:sym typeface="Noto Serif Display Bold"/>
              </a:rPr>
              <a:t>. Huỳnh Văn Thanh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9046" y="7080570"/>
            <a:ext cx="9279532" cy="386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WAN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quan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trọng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trong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kết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nối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tổ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chức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doanh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nghiệp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Nhu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cầu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tốc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độ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–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mật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–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ổn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định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ngày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càng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cao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Giúp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sinh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viên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rèn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kỹ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năng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thiết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kế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&amp;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quản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trị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24779" y="5980059"/>
            <a:ext cx="441192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Mục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tiêu</a:t>
            </a:r>
            <a:endParaRPr lang="en-US" sz="4800" b="1" dirty="0">
              <a:solidFill>
                <a:srgbClr val="ED5324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 Armeni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93113" y="7080570"/>
            <a:ext cx="9019931" cy="386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Xây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dựng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&amp;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mô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phỏng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WAN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trên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Cisco Packet Tracer</a:t>
            </a: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Ứng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dụng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nghệ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 VLAN, STP, EtherChannel, OSPF, GRE, Load Balancing</a:t>
            </a:r>
          </a:p>
          <a:p>
            <a:pPr marL="734061" lvl="1" indent="-367031" algn="l">
              <a:lnSpc>
                <a:spcPts val="5100"/>
              </a:lnSpc>
              <a:buFont typeface="Arial"/>
              <a:buChar char="•"/>
            </a:pP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Đảm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hiệu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suất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an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toàn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4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mật</a:t>
            </a:r>
            <a:endParaRPr lang="en-US" sz="34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505387" y="12944640"/>
            <a:ext cx="3439374" cy="491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3200" i="1" dirty="0" err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Bảng</a:t>
            </a:r>
            <a:r>
              <a:rPr lang="en-US" sz="3200" i="1" dirty="0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địa</a:t>
            </a:r>
            <a:r>
              <a:rPr lang="en-US" sz="3200" i="1" dirty="0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 </a:t>
            </a:r>
            <a:r>
              <a:rPr lang="en-US" sz="3200" i="1" dirty="0" err="1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chỉ</a:t>
            </a:r>
            <a:r>
              <a:rPr lang="en-US" sz="3200" i="1" dirty="0">
                <a:solidFill>
                  <a:srgbClr val="000000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 IP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8783" y="18295122"/>
            <a:ext cx="5437142" cy="841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Kết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quả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đạt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được</a:t>
            </a:r>
            <a:endParaRPr lang="en-US" sz="5000" b="1" dirty="0">
              <a:solidFill>
                <a:srgbClr val="ED5324"/>
              </a:solidFill>
              <a:latin typeface="Noto Sans Armenian Bold"/>
              <a:ea typeface="Noto Sans Armenian Bold"/>
              <a:cs typeface="Noto Sans Armenian Bold"/>
              <a:sym typeface="Noto Sans Armenian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18416" y="19459070"/>
            <a:ext cx="6466188" cy="5694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8" lvl="1" indent="-457200" algn="l">
              <a:lnSpc>
                <a:spcPts val="5100"/>
              </a:lnSpc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Xây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dựng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thành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mô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hình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WAN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mô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phỏng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lnSpc>
                <a:spcPts val="51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Các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nghệ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áp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dụng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hoạt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động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ổn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định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lnSpc>
                <a:spcPts val="51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Liên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lạc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trên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toàn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mạng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thành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công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824228" lvl="1" indent="-457200">
              <a:lnSpc>
                <a:spcPts val="5100"/>
              </a:lnSpc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Đảm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bảo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hiệu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suất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&amp;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khả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năng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dự</a:t>
            </a:r>
            <a:r>
              <a:rPr lang="en-US" sz="339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phòng</a:t>
            </a:r>
            <a:endParaRPr lang="en-US" sz="339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065871" y="11637177"/>
            <a:ext cx="7865070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MÔ HÌNH HỆ THỐNG</a:t>
            </a:r>
          </a:p>
        </p:txBody>
      </p:sp>
      <p:sp>
        <p:nvSpPr>
          <p:cNvPr id="19" name="Freeform 19"/>
          <p:cNvSpPr/>
          <p:nvPr/>
        </p:nvSpPr>
        <p:spPr>
          <a:xfrm>
            <a:off x="1938658" y="14094752"/>
            <a:ext cx="3712007" cy="2429664"/>
          </a:xfrm>
          <a:custGeom>
            <a:avLst/>
            <a:gdLst/>
            <a:ahLst/>
            <a:cxnLst/>
            <a:rect l="l" t="t" r="r" b="b"/>
            <a:pathLst>
              <a:path w="4952770" h="3513092">
                <a:moveTo>
                  <a:pt x="0" y="0"/>
                </a:moveTo>
                <a:lnTo>
                  <a:pt x="4952770" y="0"/>
                </a:lnTo>
                <a:lnTo>
                  <a:pt x="4952770" y="3513092"/>
                </a:lnTo>
                <a:lnTo>
                  <a:pt x="0" y="3513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333662" y="13231719"/>
            <a:ext cx="4678262" cy="708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Công </a:t>
            </a:r>
            <a:r>
              <a:rPr lang="en-US" sz="42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cụ</a:t>
            </a:r>
            <a:r>
              <a:rPr lang="en-US" sz="42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42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thực</a:t>
            </a:r>
            <a:r>
              <a:rPr lang="en-US" sz="4200" b="1" dirty="0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4200" b="1" dirty="0" err="1">
                <a:solidFill>
                  <a:srgbClr val="004AAD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hiện</a:t>
            </a:r>
            <a:endParaRPr lang="en-US" sz="4200" b="1" dirty="0">
              <a:solidFill>
                <a:srgbClr val="004AAD"/>
              </a:solidFill>
              <a:latin typeface="Noto Sans Armenian Bold"/>
              <a:ea typeface="Noto Sans Armenian Bold"/>
              <a:cs typeface="Noto Sans Armenian Bold"/>
              <a:sym typeface="Noto Sans Armenian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740078" y="24241146"/>
            <a:ext cx="645944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Hướng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phát</a:t>
            </a:r>
            <a:r>
              <a:rPr lang="en-US" sz="5000" b="1" dirty="0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 </a:t>
            </a:r>
            <a:r>
              <a:rPr lang="en-US" sz="5000" b="1" dirty="0" err="1">
                <a:solidFill>
                  <a:srgbClr val="ED5324"/>
                </a:solidFill>
                <a:latin typeface="Noto Sans Armenian Bold"/>
                <a:ea typeface="Noto Sans Armenian Bold"/>
                <a:cs typeface="Noto Sans Armenian Bold"/>
                <a:sym typeface="Noto Sans Armenian Bold"/>
              </a:rPr>
              <a:t>triển</a:t>
            </a:r>
            <a:endParaRPr lang="en-US" sz="5000" b="1" dirty="0">
              <a:solidFill>
                <a:srgbClr val="ED5324"/>
              </a:solidFill>
              <a:latin typeface="Noto Sans Armenian Bold"/>
              <a:ea typeface="Noto Sans Armenian Bold"/>
              <a:cs typeface="Noto Sans Armenian Bold"/>
              <a:sym typeface="Noto Sans Armenian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8414373" y="25181774"/>
            <a:ext cx="7383069" cy="2709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l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Thử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nghiệm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trên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thiết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bị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thật</a:t>
            </a:r>
            <a:endParaRPr lang="en-US" sz="3400" spc="179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571500" indent="-571500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Tích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hợp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QoS, ACL, VPN</a:t>
            </a:r>
          </a:p>
          <a:p>
            <a:pPr marL="571500" indent="-571500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Giám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sát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bằng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SNMP, Syslog</a:t>
            </a:r>
          </a:p>
          <a:p>
            <a:pPr marL="571500" indent="-571500">
              <a:lnSpc>
                <a:spcPts val="54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Noto Sans" panose="020B0502040504020204" pitchFamily="34" charset="0"/>
              <a:buChar char="»"/>
            </a:pP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Mở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rộng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hướng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400" spc="179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tới</a:t>
            </a:r>
            <a:r>
              <a:rPr lang="en-US" sz="3400" spc="179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SD-WAN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712983FB-3D20-17CE-F677-19FB47736057}"/>
              </a:ext>
            </a:extLst>
          </p:cNvPr>
          <p:cNvSpPr txBox="1"/>
          <p:nvPr/>
        </p:nvSpPr>
        <p:spPr>
          <a:xfrm>
            <a:off x="2553482" y="5957927"/>
            <a:ext cx="6010850" cy="841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Lý do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chọn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đề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</a:t>
            </a:r>
            <a:r>
              <a:rPr lang="en-US" sz="4800" b="1" dirty="0" err="1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tài</a:t>
            </a:r>
            <a:r>
              <a:rPr lang="en-US" sz="4800" b="1" dirty="0">
                <a:solidFill>
                  <a:srgbClr val="ED5324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 Armenian Bold"/>
              </a:rPr>
              <a:t> 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3932BC-37BC-C6C1-F40D-88E305A63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7152" y="13701898"/>
            <a:ext cx="6403518" cy="87742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788ED6-DA7D-615C-6EA4-1816305F0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4765" y="12929331"/>
            <a:ext cx="7238721" cy="10899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212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Noto Serif Display Bold</vt:lpstr>
      <vt:lpstr>Noto Sans Armenian Bold</vt:lpstr>
      <vt:lpstr>Noto Sans</vt:lpstr>
      <vt:lpstr>Wingdings</vt:lpstr>
      <vt:lpstr>Noto Serif Display Italics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NGÀNH CÔNG NGHỆ THÔNG TIN ĐỒ ÁN THỰC TẬP CHUYÊN NGÀNH NĂM HỌC 2024 - 2025</dc:title>
  <cp:lastModifiedBy>Thanh Hieu Trang</cp:lastModifiedBy>
  <cp:revision>6</cp:revision>
  <dcterms:created xsi:type="dcterms:W3CDTF">2006-08-16T00:00:00Z</dcterms:created>
  <dcterms:modified xsi:type="dcterms:W3CDTF">2025-09-17T15:22:59Z</dcterms:modified>
  <dc:identifier>DAGxhglN0IA</dc:identifier>
</cp:coreProperties>
</file>