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74100" cy="30276800"/>
  <p:notesSz cx="6858000" cy="9144000"/>
  <p:embeddedFontLst>
    <p:embeddedFont>
      <p:font typeface="Noto Sans" panose="020B0502040504020204" pitchFamily="34" charset="0"/>
      <p:regular r:id="rId4"/>
      <p:bold r:id="rId5"/>
    </p:embeddedFont>
    <p:embeddedFont>
      <p:font typeface="Noto Sans Armenian Bold" panose="020B0604020202020204"/>
      <p:regular r:id="rId6"/>
    </p:embeddedFont>
    <p:embeddedFont>
      <p:font typeface="Noto Serif Display Bold" panose="020B0604020202020204"/>
      <p:regular r:id="rId7"/>
    </p:embeddedFont>
    <p:embeddedFont>
      <p:font typeface="Noto Serif Display Italics" panose="020B0604020202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BF"/>
    <a:srgbClr val="F1F1E7"/>
    <a:srgbClr val="F5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637" y="-25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59E12-D1CF-4E7E-9349-EEA5D68448B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D1C9E-ACD0-4294-A872-730888B2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D1C9E-ACD0-4294-A872-730888B2E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31F61B70-2A74-55A7-DD23-B7A6BA440A0C}"/>
              </a:ext>
            </a:extLst>
          </p:cNvPr>
          <p:cNvSpPr/>
          <p:nvPr/>
        </p:nvSpPr>
        <p:spPr>
          <a:xfrm>
            <a:off x="392800" y="24127143"/>
            <a:ext cx="11226080" cy="4136251"/>
          </a:xfrm>
          <a:prstGeom prst="homePlat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341770" y="12389019"/>
            <a:ext cx="8284190" cy="12274596"/>
          </a:xfrm>
          <a:custGeom>
            <a:avLst/>
            <a:gdLst/>
            <a:ahLst/>
            <a:cxnLst/>
            <a:rect l="l" t="t" r="r" b="b"/>
            <a:pathLst>
              <a:path w="7790436" h="11642132">
                <a:moveTo>
                  <a:pt x="0" y="0"/>
                </a:moveTo>
                <a:lnTo>
                  <a:pt x="7790435" y="0"/>
                </a:lnTo>
                <a:lnTo>
                  <a:pt x="7790435" y="11642132"/>
                </a:lnTo>
                <a:lnTo>
                  <a:pt x="0" y="11642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AB3EB4F-E578-917F-8901-4B26480A1687}"/>
              </a:ext>
            </a:extLst>
          </p:cNvPr>
          <p:cNvSpPr/>
          <p:nvPr/>
        </p:nvSpPr>
        <p:spPr>
          <a:xfrm>
            <a:off x="12863886" y="24394048"/>
            <a:ext cx="8117413" cy="3869346"/>
          </a:xfrm>
          <a:prstGeom prst="round2DiagRect">
            <a:avLst>
              <a:gd name="adj1" fmla="val 31731"/>
              <a:gd name="adj2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5CD666-DD37-C5D4-EA70-E47D5214C957}"/>
              </a:ext>
            </a:extLst>
          </p:cNvPr>
          <p:cNvSpPr/>
          <p:nvPr/>
        </p:nvSpPr>
        <p:spPr>
          <a:xfrm>
            <a:off x="15460177" y="12014926"/>
            <a:ext cx="5367154" cy="371358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B98CB3-FAE4-D247-9375-EC4D0E5C4A68}"/>
              </a:ext>
            </a:extLst>
          </p:cNvPr>
          <p:cNvSpPr/>
          <p:nvPr/>
        </p:nvSpPr>
        <p:spPr>
          <a:xfrm>
            <a:off x="0" y="-47218"/>
            <a:ext cx="21374100" cy="5868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E6B57A-2A87-9DC4-2CA8-98B84C8CD553}"/>
              </a:ext>
            </a:extLst>
          </p:cNvPr>
          <p:cNvSpPr/>
          <p:nvPr/>
        </p:nvSpPr>
        <p:spPr>
          <a:xfrm>
            <a:off x="0" y="28511485"/>
            <a:ext cx="21374100" cy="1726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EF5C53CE-3F12-B727-E2A9-1BA02BFF9CDC}"/>
              </a:ext>
            </a:extLst>
          </p:cNvPr>
          <p:cNvSpPr/>
          <p:nvPr/>
        </p:nvSpPr>
        <p:spPr>
          <a:xfrm>
            <a:off x="10967808" y="6981440"/>
            <a:ext cx="9859523" cy="4118249"/>
          </a:xfrm>
          <a:prstGeom prst="snip2DiagRect">
            <a:avLst>
              <a:gd name="adj1" fmla="val 26644"/>
              <a:gd name="adj2" fmla="val 3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D864B14E-3E3C-EB35-6B3B-6F79578903D9}"/>
              </a:ext>
            </a:extLst>
          </p:cNvPr>
          <p:cNvSpPr/>
          <p:nvPr/>
        </p:nvSpPr>
        <p:spPr>
          <a:xfrm>
            <a:off x="680469" y="6981440"/>
            <a:ext cx="9859523" cy="4118249"/>
          </a:xfrm>
          <a:prstGeom prst="snip2DiagRect">
            <a:avLst>
              <a:gd name="adj1" fmla="val 0"/>
              <a:gd name="adj2" fmla="val 262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304386" y="0"/>
            <a:ext cx="11891984" cy="2746831"/>
          </a:xfrm>
          <a:custGeom>
            <a:avLst/>
            <a:gdLst/>
            <a:ahLst/>
            <a:cxnLst/>
            <a:rect l="l" t="t" r="r" b="b"/>
            <a:pathLst>
              <a:path w="11891984" h="2746831">
                <a:moveTo>
                  <a:pt x="0" y="0"/>
                </a:moveTo>
                <a:lnTo>
                  <a:pt x="11891985" y="0"/>
                </a:lnTo>
                <a:lnTo>
                  <a:pt x="11891985" y="2746831"/>
                </a:lnTo>
                <a:lnTo>
                  <a:pt x="0" y="2746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06" t="-69916" r="-61" b="-776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93164" y="408774"/>
            <a:ext cx="8376550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NGÀNH CÔNG NGHỆ THÔNG TIN</a:t>
            </a:r>
          </a:p>
          <a:p>
            <a:pPr algn="ctr">
              <a:lnSpc>
                <a:spcPts val="5400"/>
              </a:lnSpc>
            </a:pPr>
            <a:r>
              <a:rPr lang="en-US" sz="36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KHOÁ LUẬN TỐT NGHIỆP</a:t>
            </a:r>
          </a:p>
          <a:p>
            <a:pPr marL="0" lvl="0" indent="0" algn="ctr">
              <a:lnSpc>
                <a:spcPts val="5400"/>
              </a:lnSpc>
            </a:pPr>
            <a:r>
              <a:rPr lang="en-US" sz="36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NĂM HỌC 2024 - 2025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15404" y="3203678"/>
            <a:ext cx="16726408" cy="237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XÂY DỰNG MÔ HÌNH MẠNG WAN VỚI BẢO MẬT VÀ TỐI ƯU HIỆU SUẤT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6289" y="28798434"/>
            <a:ext cx="9422086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Sinh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viên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thực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hiện</a:t>
            </a:r>
            <a:endParaRPr lang="en-US" sz="3600" b="1" dirty="0">
              <a:solidFill>
                <a:srgbClr val="ED5324"/>
              </a:solidFill>
              <a:latin typeface="Noto Serif Display Bold"/>
              <a:ea typeface="Noto Serif Display Bold"/>
              <a:cs typeface="Noto Serif Display Bold"/>
              <a:sym typeface="Noto Serif Display Bold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4AAD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Trang Thành Hiếu - 110121023 - DA21TTB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68261" y="28787906"/>
            <a:ext cx="5489550" cy="126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Giảng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viên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hướng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dẫn</a:t>
            </a:r>
            <a:endParaRPr lang="en-US" sz="3600" b="1" dirty="0">
              <a:solidFill>
                <a:srgbClr val="ED5324"/>
              </a:solidFill>
              <a:latin typeface="Noto Serif Display Bold"/>
              <a:ea typeface="Noto Serif Display Bold"/>
              <a:cs typeface="Noto Serif Display Bold"/>
              <a:sym typeface="Noto Serif Display Bold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004AAD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ThS</a:t>
            </a:r>
            <a:r>
              <a:rPr lang="en-US" sz="3600" b="1" dirty="0">
                <a:solidFill>
                  <a:srgbClr val="004AAD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. Huỳnh Văn Thanh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9046" y="7080570"/>
            <a:ext cx="9279532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WAN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quan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trọng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trong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kết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nối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tổ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chức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doanh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nghiệp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Nhu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cầu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tốc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độ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–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mật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–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ổn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định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ngày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càng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cao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Giúp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sinh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viên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rèn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kỹ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năng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thiết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kế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&amp;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quản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trị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24779" y="5980059"/>
            <a:ext cx="44119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Mục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tiêu</a:t>
            </a:r>
            <a:endParaRPr lang="en-US" sz="4800" b="1" dirty="0">
              <a:solidFill>
                <a:srgbClr val="ED5324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 Armeni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93113" y="7080570"/>
            <a:ext cx="9019931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Xây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dựng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&amp;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mô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phỏng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WAN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trên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Cisco Packet Tracer</a:t>
            </a: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Ứng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dụng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nghệ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VLAN, STP, EtherChannel, OSPF, GRE, Load Balancing</a:t>
            </a: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Đảm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hiệu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suất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an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toàn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mật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58317" y="12595085"/>
            <a:ext cx="3805156" cy="480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3200" i="1" dirty="0" err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Bảng</a:t>
            </a:r>
            <a:r>
              <a:rPr lang="en-US" sz="3200" i="1" dirty="0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địa</a:t>
            </a:r>
            <a:r>
              <a:rPr lang="en-US" sz="3200" i="1" dirty="0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chỉ</a:t>
            </a:r>
            <a:r>
              <a:rPr lang="en-US" sz="3200" i="1" dirty="0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 IP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77712" y="15909790"/>
            <a:ext cx="5532084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Mô</a:t>
            </a:r>
            <a:r>
              <a:rPr lang="en-US" sz="44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4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tả</a:t>
            </a:r>
            <a:r>
              <a:rPr lang="en-US" sz="44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4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hệ</a:t>
            </a:r>
            <a:r>
              <a:rPr lang="en-US" sz="44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4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thống</a:t>
            </a:r>
            <a:endParaRPr lang="en-US" sz="4400" b="1" dirty="0">
              <a:solidFill>
                <a:srgbClr val="004AAD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274004" y="16846086"/>
            <a:ext cx="5821059" cy="7354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800"/>
              </a:spcBef>
              <a:spcAft>
                <a:spcPts val="600"/>
              </a:spcAft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  Các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nghệ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áp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dụng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</a:t>
            </a:r>
          </a:p>
          <a:p>
            <a:pPr marL="824228" lvl="1" indent="-457200" algn="l">
              <a:spcBef>
                <a:spcPts val="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VLAN: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phân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chia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nội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bộ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STP: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loại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bỏ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vòng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lặp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EtherChannel: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gộp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cổng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tăng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băng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thông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OSPF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đa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Area: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định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tuyến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động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linh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hoạt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GRE Tunnel: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hỗ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trợ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kết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nối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liên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Load Balancing: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phân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phối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lưu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lượng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tải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56255" y="24231815"/>
            <a:ext cx="5561076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Kết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quả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đạt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được</a:t>
            </a:r>
            <a:endParaRPr lang="en-US" sz="5000" b="1" dirty="0">
              <a:solidFill>
                <a:srgbClr val="ED5324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04386" y="25325444"/>
            <a:ext cx="11345160" cy="2707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8" lvl="1" indent="-457200" algn="l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Xây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dựng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thành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mô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hình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WAN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mô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phỏng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Các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nghệ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áp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dụng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hoạt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động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ổn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định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Liên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lạc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trên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toàn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thành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Đảm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hiệu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suất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&amp;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khả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năng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dự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phòng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035273" y="11377734"/>
            <a:ext cx="7865070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MÔ HÌNH HỆ THỐNG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450399" y="13033424"/>
            <a:ext cx="3712007" cy="2429664"/>
          </a:xfrm>
          <a:custGeom>
            <a:avLst/>
            <a:gdLst/>
            <a:ahLst/>
            <a:cxnLst/>
            <a:rect l="l" t="t" r="r" b="b"/>
            <a:pathLst>
              <a:path w="4952770" h="3513092">
                <a:moveTo>
                  <a:pt x="0" y="0"/>
                </a:moveTo>
                <a:lnTo>
                  <a:pt x="4952770" y="0"/>
                </a:lnTo>
                <a:lnTo>
                  <a:pt x="4952770" y="3513092"/>
                </a:lnTo>
                <a:lnTo>
                  <a:pt x="0" y="3513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845403" y="12170391"/>
            <a:ext cx="4678262" cy="708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Công </a:t>
            </a:r>
            <a:r>
              <a:rPr lang="en-US" sz="42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cụ</a:t>
            </a:r>
            <a:r>
              <a:rPr lang="en-US" sz="42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2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thực</a:t>
            </a:r>
            <a:r>
              <a:rPr lang="en-US" sz="42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2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hiện</a:t>
            </a:r>
            <a:endParaRPr lang="en-US" sz="4200" b="1" dirty="0">
              <a:solidFill>
                <a:srgbClr val="004AAD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466301" y="24423766"/>
            <a:ext cx="645944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Hướng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phát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triển</a:t>
            </a:r>
            <a:endParaRPr lang="en-US" sz="5000" b="1" dirty="0">
              <a:solidFill>
                <a:srgbClr val="ED5324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140596" y="25364394"/>
            <a:ext cx="7383069" cy="2709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Thử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nghiệm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trên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thiết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bị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thật</a:t>
            </a:r>
            <a:endParaRPr lang="en-US" sz="3400" spc="17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571500" indent="-571500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Tích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hợp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QoS, ACL, VPN</a:t>
            </a:r>
          </a:p>
          <a:p>
            <a:pPr marL="571500" indent="-571500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Giám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sát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bằng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SNMP, Syslog</a:t>
            </a:r>
          </a:p>
          <a:p>
            <a:pPr marL="571500" indent="-571500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Mở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rộng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hướng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tới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SD-WAN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12983FB-3D20-17CE-F677-19FB47736057}"/>
              </a:ext>
            </a:extLst>
          </p:cNvPr>
          <p:cNvSpPr txBox="1"/>
          <p:nvPr/>
        </p:nvSpPr>
        <p:spPr>
          <a:xfrm>
            <a:off x="2553482" y="5957927"/>
            <a:ext cx="6010850" cy="841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Lý do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chọn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đề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tài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3932BC-37BC-C6C1-F40D-88E305A63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76" y="13177138"/>
            <a:ext cx="7077438" cy="9697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270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Noto Sans</vt:lpstr>
      <vt:lpstr>Wingdings</vt:lpstr>
      <vt:lpstr>Noto Serif Display Bold</vt:lpstr>
      <vt:lpstr>Noto Serif Display Italics</vt:lpstr>
      <vt:lpstr>Noto Sans Armenian Bold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NGÀNH CÔNG NGHỆ THÔNG TIN ĐỒ ÁN THỰC TẬP CHUYÊN NGÀNH NĂM HỌC 2024 - 2025</dc:title>
  <cp:lastModifiedBy>Thanh Hieu Trang</cp:lastModifiedBy>
  <cp:revision>3</cp:revision>
  <dcterms:created xsi:type="dcterms:W3CDTF">2006-08-16T00:00:00Z</dcterms:created>
  <dcterms:modified xsi:type="dcterms:W3CDTF">2025-09-03T09:38:46Z</dcterms:modified>
  <dc:identifier>DAGxhglN0IA</dc:identifier>
</cp:coreProperties>
</file>