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476" y="-49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3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3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11AC-980B-485A-851E-DBD0B8F4CBA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8F227CF-116B-B33A-B001-808E7993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07" y="1401467"/>
            <a:ext cx="550800" cy="539929"/>
          </a:xfrm>
          <a:prstGeom prst="rect">
            <a:avLst/>
          </a:prstGeom>
          <a:noFill/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34C510F2-7255-D7C3-9DCD-43BEBE1666BB}"/>
              </a:ext>
            </a:extLst>
          </p:cNvPr>
          <p:cNvGrpSpPr/>
          <p:nvPr/>
        </p:nvGrpSpPr>
        <p:grpSpPr>
          <a:xfrm>
            <a:off x="6009740" y="1966271"/>
            <a:ext cx="683266" cy="212921"/>
            <a:chOff x="6071533" y="2181217"/>
            <a:chExt cx="683266" cy="21544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A57E6C6-5BC4-200A-55C5-E63038F9478E}"/>
                </a:ext>
              </a:extLst>
            </p:cNvPr>
            <p:cNvSpPr txBox="1"/>
            <p:nvPr/>
          </p:nvSpPr>
          <p:spPr>
            <a:xfrm>
              <a:off x="6105590" y="2181217"/>
              <a:ext cx="6492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 err="1">
                  <a:latin typeface="Arial Hebrew Scholar" pitchFamily="2" charset="-79"/>
                  <a:cs typeface="Arial Hebrew Scholar" pitchFamily="2" charset="-79"/>
                </a:rPr>
                <a:t>Github</a:t>
              </a:r>
              <a:endParaRPr lang="en-US" sz="800" b="1" dirty="0">
                <a:latin typeface="Arial Hebrew Scholar" pitchFamily="2" charset="-79"/>
                <a:cs typeface="Arial Hebrew Scholar" pitchFamily="2" charset="-79"/>
              </a:endParaRPr>
            </a:p>
          </p:txBody>
        </p:sp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4C95027D-6E4F-D713-8DAE-329A92FB3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6071533" y="2197843"/>
              <a:ext cx="166522" cy="166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EBFABA5-206B-548E-3C0E-CC2EE202A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94704"/>
              </p:ext>
            </p:extLst>
          </p:nvPr>
        </p:nvGraphicFramePr>
        <p:xfrm>
          <a:off x="71979" y="2356347"/>
          <a:ext cx="3890421" cy="143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421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243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Giới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thiệu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1189349">
                <a:tc>
                  <a:txBody>
                    <a:bodyPr/>
                    <a:lstStyle/>
                    <a:p>
                      <a:pPr algn="just"/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Hệ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thống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được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xây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dựng</a:t>
                      </a:r>
                      <a:r>
                        <a:rPr lang="vi-VN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để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vi-VN" sz="900" dirty="0">
                          <a:latin typeface="Arial" panose="020B0604020202020204" pitchFamily="34" charset="0"/>
                          <a:cs typeface="Arial Hebrew Scholar"/>
                        </a:rPr>
                        <a:t>quản lý tài sản của một tổ chức. 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Các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chức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năng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của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hệ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thống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 Hebrew Scholar"/>
                        </a:rPr>
                        <a:t> bao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 Hebrew Scholar"/>
                        </a:rPr>
                        <a:t>gồm</a:t>
                      </a:r>
                      <a:r>
                        <a:rPr lang="vi-VN" sz="900" dirty="0">
                          <a:latin typeface="Arial" panose="020B0604020202020204" pitchFamily="34" charset="0"/>
                          <a:cs typeface="Arial Hebrew Scholar"/>
                        </a:rPr>
                        <a:t>:</a:t>
                      </a:r>
                    </a:p>
                    <a:p>
                      <a:pPr marL="45720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vi-VN" sz="900" dirty="0">
                          <a:latin typeface="+mn-lt"/>
                          <a:cs typeface="Arial Hebrew Scholar"/>
                        </a:rPr>
                        <a:t>Quản lý phương tiện</a:t>
                      </a:r>
                      <a:endParaRPr lang="en-US" sz="900" dirty="0">
                        <a:latin typeface="+mn-lt"/>
                        <a:cs typeface="Arial Hebrew Scholar"/>
                      </a:endParaRPr>
                    </a:p>
                    <a:p>
                      <a:pPr marL="45720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vi-VN" sz="900" dirty="0">
                          <a:latin typeface="+mn-lt"/>
                          <a:cs typeface="Arial Hebrew Scholar"/>
                        </a:rPr>
                        <a:t>Quản lý lịch trình</a:t>
                      </a:r>
                      <a:endParaRPr lang="en-US" sz="900" dirty="0">
                        <a:latin typeface="+mn-lt"/>
                        <a:cs typeface="Arial Hebrew Scholar"/>
                      </a:endParaRPr>
                    </a:p>
                    <a:p>
                      <a:pPr marL="45720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vi-VN" sz="900" dirty="0">
                          <a:latin typeface="+mn-lt"/>
                          <a:cs typeface="Arial Hebrew Scholar"/>
                        </a:rPr>
                        <a:t>Quản lý chi phí vận hành</a:t>
                      </a:r>
                      <a:endParaRPr lang="en-US" sz="900" dirty="0">
                        <a:latin typeface="+mn-lt"/>
                        <a:cs typeface="Arial Hebrew Scholar"/>
                      </a:endParaRPr>
                    </a:p>
                    <a:p>
                      <a:pPr marL="45720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vi-VN" sz="900" dirty="0">
                          <a:latin typeface="+mn-lt"/>
                          <a:cs typeface="Arial Hebrew Scholar"/>
                        </a:rPr>
                        <a:t>Quản lý tài xế</a:t>
                      </a:r>
                      <a:endParaRPr lang="en-US" sz="900" dirty="0">
                        <a:latin typeface="+mn-lt"/>
                        <a:cs typeface="Arial Hebrew Scholar"/>
                      </a:endParaRPr>
                    </a:p>
                    <a:p>
                      <a:pPr marL="45720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vi-VN" sz="900" dirty="0">
                          <a:latin typeface="+mn-lt"/>
                          <a:cs typeface="Arial Hebrew Scholar"/>
                        </a:rPr>
                        <a:t>Báo cáo và phân tích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308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751592-98ED-BE76-ED93-630A31DCD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52932"/>
              </p:ext>
            </p:extLst>
          </p:nvPr>
        </p:nvGraphicFramePr>
        <p:xfrm>
          <a:off x="4027952" y="2360409"/>
          <a:ext cx="2789416" cy="2289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416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25244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Kiến trúc hệ thống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20371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30843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518BA7C7-D5B3-521F-4863-EB6372F08A16}"/>
              </a:ext>
            </a:extLst>
          </p:cNvPr>
          <p:cNvGrpSpPr/>
          <p:nvPr/>
        </p:nvGrpSpPr>
        <p:grpSpPr>
          <a:xfrm>
            <a:off x="0" y="-40063"/>
            <a:ext cx="6858000" cy="2289646"/>
            <a:chOff x="0" y="-40063"/>
            <a:chExt cx="6858000" cy="228964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6F30E7-DE29-4869-A261-9356210766F3}"/>
                </a:ext>
              </a:extLst>
            </p:cNvPr>
            <p:cNvGrpSpPr/>
            <p:nvPr/>
          </p:nvGrpSpPr>
          <p:grpSpPr>
            <a:xfrm>
              <a:off x="0" y="-40063"/>
              <a:ext cx="6858000" cy="1149907"/>
              <a:chOff x="0" y="-40063"/>
              <a:chExt cx="6858000" cy="1149907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7ABF4E65-9336-CED4-40B5-828F0E50C5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1275"/>
                <a:ext cx="6858000" cy="1111119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C724AE-79C3-CBF7-13D9-AFB8C50186BA}"/>
                  </a:ext>
                </a:extLst>
              </p:cNvPr>
              <p:cNvSpPr txBox="1"/>
              <p:nvPr/>
            </p:nvSpPr>
            <p:spPr>
              <a:xfrm>
                <a:off x="2370087" y="-40063"/>
                <a:ext cx="21291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 Hebrew Scholar" pitchFamily="2" charset="-79"/>
                    <a:cs typeface="Arial Hebrew Scholar" pitchFamily="2" charset="-79"/>
                  </a:rPr>
                  <a:t>TRƯỜNG ĐẠI HỌC ĐẠI NAM</a:t>
                </a:r>
              </a:p>
              <a:p>
                <a:pPr algn="ctr"/>
                <a:r>
                  <a:rPr lang="en-US" sz="1000" b="1">
                    <a:solidFill>
                      <a:schemeClr val="bg1"/>
                    </a:solidFill>
                    <a:latin typeface="Arial Hebrew Scholar" pitchFamily="2" charset="-79"/>
                    <a:cs typeface="Arial Hebrew Scholar" pitchFamily="2" charset="-79"/>
                  </a:rPr>
                  <a:t>KHOA CÔNG NGHỆ THÔNG TIN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6EBD40C-8A27-10B2-BA61-9E94053E57EA}"/>
                </a:ext>
              </a:extLst>
            </p:cNvPr>
            <p:cNvGrpSpPr/>
            <p:nvPr/>
          </p:nvGrpSpPr>
          <p:grpSpPr>
            <a:xfrm>
              <a:off x="0" y="1082578"/>
              <a:ext cx="6858000" cy="1167005"/>
              <a:chOff x="0" y="1082578"/>
              <a:chExt cx="6858000" cy="1167005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3D9E4F7B-BDBB-AF4A-B4AD-63280788DE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82578"/>
                <a:ext cx="6765928" cy="329891"/>
              </a:xfrm>
              <a:prstGeom prst="rect">
                <a:avLst/>
              </a:prstGeom>
            </p:spPr>
            <p:txBody>
              <a:bodyPr vert="horz" lIns="20299" tIns="10150" rIns="20299" bIns="10150" rtlCol="0" anchor="ctr">
                <a:noAutofit/>
              </a:bodyPr>
              <a:lstStyle>
                <a:lvl1pPr algn="ctr" defTabSz="288036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189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" b="1" dirty="0" err="1">
                    <a:solidFill>
                      <a:schemeClr val="accent2"/>
                    </a:solidFill>
                    <a:latin typeface="Arial Hebrew Scholar" pitchFamily="2" charset="-79"/>
                    <a:cs typeface="Arial Hebrew Scholar" pitchFamily="2" charset="-79"/>
                  </a:rPr>
                  <a:t>ERP: HỆ THỐNG QUẢN LÝ TÀI SẢN</a:t>
                </a:r>
                <a:endParaRPr lang="en-US" sz="1200" b="1" dirty="0">
                  <a:solidFill>
                    <a:schemeClr val="accent2"/>
                  </a:solidFill>
                  <a:latin typeface="Arial Hebrew Scholar" pitchFamily="2" charset="-79"/>
                  <a:cs typeface="Arial Hebrew Scholar" pitchFamily="2" charset="-79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DB71301-74E9-3D33-787D-882C46CB1337}"/>
                  </a:ext>
                </a:extLst>
              </p:cNvPr>
              <p:cNvSpPr/>
              <p:nvPr/>
            </p:nvSpPr>
            <p:spPr>
              <a:xfrm>
                <a:off x="0" y="1337994"/>
                <a:ext cx="6858000" cy="1455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799" b="1" dirty="0" err="1"/>
                  <a:t>Trần</a:t>
                </a:r>
                <a:r>
                  <a:rPr lang="en-US" sz="799" b="1" dirty="0"/>
                  <a:t> Khánh Long, Nguyễn Mạnh Nguyên, Lê Mạnh Đạt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7C1551A-D245-378A-F0E2-59C5BABF9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0895" y="1512206"/>
                <a:ext cx="1616210" cy="737377"/>
              </a:xfrm>
              <a:prstGeom prst="rect">
                <a:avLst/>
              </a:prstGeom>
            </p:spPr>
          </p:pic>
        </p:grpSp>
      </p:grp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1CED74D1-B04A-EC38-34C4-DD7DDC446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46593"/>
              </p:ext>
            </p:extLst>
          </p:nvPr>
        </p:nvGraphicFramePr>
        <p:xfrm>
          <a:off x="4027952" y="4670365"/>
          <a:ext cx="2789415" cy="192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415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25572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 nghệ sử dụng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1670284">
                <a:tc>
                  <a:txBody>
                    <a:bodyPr/>
                    <a:lstStyle/>
                    <a:p>
                      <a:pPr algn="just"/>
                      <a:endParaRPr lang="vi-VN" sz="900" dirty="0">
                        <a:latin typeface="Arial" panose="020B0604020202020204" pitchFamily="34" charset="0"/>
                        <a:cs typeface="Arial Hebrew Scho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30843"/>
                  </a:ext>
                </a:extLst>
              </a:tr>
            </a:tbl>
          </a:graphicData>
        </a:graphic>
      </p:graphicFrame>
      <p:pic>
        <p:nvPicPr>
          <p:cNvPr id="81" name="Picture 80">
            <a:extLst>
              <a:ext uri="{FF2B5EF4-FFF2-40B4-BE49-F238E27FC236}">
                <a16:creationId xmlns:a16="http://schemas.microsoft.com/office/drawing/2014/main" id="{45E4A238-974A-5123-8480-455EF722B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751" y="2610021"/>
            <a:ext cx="2704317" cy="19993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3B2A99-2661-4945-745B-F6C3161DB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334" y="4963336"/>
            <a:ext cx="2378325" cy="1608543"/>
          </a:xfrm>
          <a:prstGeom prst="rect">
            <a:avLst/>
          </a:prstGeom>
        </p:spPr>
      </p:pic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232FA873-71B4-C434-9F8C-88FB366D9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80633"/>
              </p:ext>
            </p:extLst>
          </p:nvPr>
        </p:nvGraphicFramePr>
        <p:xfrm>
          <a:off x="46842" y="3792555"/>
          <a:ext cx="3890421" cy="605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421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12232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Giao diện ứng dụng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581134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733821"/>
                  </a:ext>
                </a:extLst>
              </a:tr>
            </a:tbl>
          </a:graphicData>
        </a:graphic>
      </p:graphicFrame>
      <p:pic>
        <p:nvPicPr>
          <p:cNvPr id="84" name="Picture 83">
            <a:extLst>
              <a:ext uri="{FF2B5EF4-FFF2-40B4-BE49-F238E27FC236}">
                <a16:creationId xmlns:a16="http://schemas.microsoft.com/office/drawing/2014/main" id="{A6A1CFAA-8278-0AA9-91E6-34C6F4019A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" r="4855"/>
          <a:stretch/>
        </p:blipFill>
        <p:spPr>
          <a:xfrm>
            <a:off x="197008" y="4070400"/>
            <a:ext cx="3556963" cy="2217284"/>
          </a:xfrm>
          <a:prstGeom prst="rect">
            <a:avLst/>
          </a:prstGeom>
        </p:spPr>
      </p:pic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F959286E-D53A-FB49-5826-7326306DB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86706"/>
              </p:ext>
            </p:extLst>
          </p:nvPr>
        </p:nvGraphicFramePr>
        <p:xfrm>
          <a:off x="4027951" y="6619313"/>
          <a:ext cx="2789417" cy="142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417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1465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11823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30843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0335167A-EED6-A656-BA4F-2AD2225B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41861"/>
              </p:ext>
            </p:extLst>
          </p:nvPr>
        </p:nvGraphicFramePr>
        <p:xfrm>
          <a:off x="4027950" y="8068432"/>
          <a:ext cx="2789417" cy="1426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417">
                  <a:extLst>
                    <a:ext uri="{9D8B030D-6E8A-4147-A177-3AD203B41FA5}">
                      <a16:colId xmlns:a16="http://schemas.microsoft.com/office/drawing/2014/main" val="1520847292"/>
                    </a:ext>
                  </a:extLst>
                </a:gridCol>
              </a:tblGrid>
              <a:tr h="14651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33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13272"/>
                  </a:ext>
                </a:extLst>
              </a:tr>
              <a:tr h="1182341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346075" indent="-171450">
                        <a:buFont typeface="Arial" panose="020B0604020202020204" pitchFamily="34" charset="0"/>
                        <a:buChar char="•"/>
                      </a:pPr>
                      <a:r>
                        <a:rPr lang="vi-VN" sz="1000" dirty="0">
                          <a:latin typeface="+mn-lt"/>
                          <a:cs typeface="Arial" panose="020B0604020202020204" pitchFamily="34" charset="0"/>
                        </a:rPr>
                        <a:t>Theo dõi phương tiện và tài xế trong thời gian thực</a:t>
                      </a:r>
                      <a:endParaRPr lang="en-US" sz="1000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3460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30843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A0C06921-7CE0-2846-54DF-FEF2E2972390}"/>
              </a:ext>
            </a:extLst>
          </p:cNvPr>
          <p:cNvSpPr txBox="1"/>
          <p:nvPr/>
        </p:nvSpPr>
        <p:spPr>
          <a:xfrm>
            <a:off x="3943438" y="9586860"/>
            <a:ext cx="295843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50">
                <a:latin typeface="Arial" panose="020B0604020202020204" pitchFamily="34" charset="0"/>
                <a:cs typeface="Arial Hebrew Scholar"/>
              </a:rPr>
              <a:t>©AIoTLab, Faculty of Information Technology, DaiNam University</a:t>
            </a: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0562D391-43B6-D4F6-6532-81436F2CD571}"/>
              </a:ext>
            </a:extLst>
          </p:cNvPr>
          <p:cNvGrpSpPr/>
          <p:nvPr/>
        </p:nvGrpSpPr>
        <p:grpSpPr>
          <a:xfrm>
            <a:off x="4499195" y="6914797"/>
            <a:ext cx="719300" cy="1047123"/>
            <a:chOff x="4417915" y="6935117"/>
            <a:chExt cx="719300" cy="1047123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F3BB07E-429A-4D1B-E75A-400FEBD0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17915" y="6935117"/>
              <a:ext cx="658340" cy="648000"/>
            </a:xfrm>
            <a:prstGeom prst="rect">
              <a:avLst/>
            </a:prstGeom>
          </p:spPr>
        </p:pic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744A033B-ADB1-65DC-6E8B-77A248771067}"/>
                </a:ext>
              </a:extLst>
            </p:cNvPr>
            <p:cNvGrpSpPr/>
            <p:nvPr/>
          </p:nvGrpSpPr>
          <p:grpSpPr>
            <a:xfrm>
              <a:off x="4453949" y="7619477"/>
              <a:ext cx="683266" cy="362763"/>
              <a:chOff x="6071533" y="2197843"/>
              <a:chExt cx="683266" cy="367061"/>
            </a:xfrm>
          </p:grpSpPr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F232106F-BB02-AEDC-69E9-2BDE01BDE00D}"/>
                  </a:ext>
                </a:extLst>
              </p:cNvPr>
              <p:cNvSpPr txBox="1"/>
              <p:nvPr/>
            </p:nvSpPr>
            <p:spPr>
              <a:xfrm>
                <a:off x="6105590" y="2222338"/>
                <a:ext cx="649209" cy="342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b="1">
                    <a:latin typeface="Arial Hebrew Scholar" pitchFamily="2" charset="-79"/>
                    <a:cs typeface="Arial Hebrew Scholar" pitchFamily="2" charset="-79"/>
                  </a:rPr>
                  <a:t>Github Platform</a:t>
                </a:r>
                <a:endParaRPr lang="en-US" sz="800" b="1" dirty="0">
                  <a:latin typeface="Arial Hebrew Scholar" pitchFamily="2" charset="-79"/>
                  <a:cs typeface="Arial Hebrew Scholar" pitchFamily="2" charset="-79"/>
                </a:endParaRPr>
              </a:p>
            </p:txBody>
          </p:sp>
          <p:pic>
            <p:nvPicPr>
              <p:cNvPr id="1026" name="Picture 4" descr="Github Logo - Free social media icons">
                <a:extLst>
                  <a:ext uri="{FF2B5EF4-FFF2-40B4-BE49-F238E27FC236}">
                    <a16:creationId xmlns:a16="http://schemas.microsoft.com/office/drawing/2014/main" id="{58468723-8BEE-E9A8-37F1-25D443A78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6071533" y="2197843"/>
                <a:ext cx="166522" cy="166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A4AE13E-261B-CCD9-0CCB-E209746E8442}"/>
              </a:ext>
            </a:extLst>
          </p:cNvPr>
          <p:cNvGrpSpPr/>
          <p:nvPr/>
        </p:nvGrpSpPr>
        <p:grpSpPr>
          <a:xfrm>
            <a:off x="5679061" y="6914401"/>
            <a:ext cx="725093" cy="1027194"/>
            <a:chOff x="5729861" y="6934721"/>
            <a:chExt cx="725093" cy="1027194"/>
          </a:xfrm>
        </p:grpSpPr>
        <p:pic>
          <p:nvPicPr>
            <p:cNvPr id="1029" name="Picture 1028">
              <a:extLst>
                <a:ext uri="{FF2B5EF4-FFF2-40B4-BE49-F238E27FC236}">
                  <a16:creationId xmlns:a16="http://schemas.microsoft.com/office/drawing/2014/main" id="{9A6FA28E-24A2-971C-1329-B9C39D802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29861" y="6934721"/>
              <a:ext cx="658860" cy="648000"/>
            </a:xfrm>
            <a:prstGeom prst="rect">
              <a:avLst/>
            </a:prstGeom>
          </p:spPr>
        </p:pic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CF614D1B-5E22-CCB8-7095-13F12F04FD96}"/>
                </a:ext>
              </a:extLst>
            </p:cNvPr>
            <p:cNvGrpSpPr/>
            <p:nvPr/>
          </p:nvGrpSpPr>
          <p:grpSpPr>
            <a:xfrm>
              <a:off x="5771688" y="7623361"/>
              <a:ext cx="683266" cy="338554"/>
              <a:chOff x="6071533" y="2191497"/>
              <a:chExt cx="683266" cy="342566"/>
            </a:xfrm>
          </p:grpSpPr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C3051B63-3463-6494-3CCA-F8F194D0A4B7}"/>
                  </a:ext>
                </a:extLst>
              </p:cNvPr>
              <p:cNvSpPr txBox="1"/>
              <p:nvPr/>
            </p:nvSpPr>
            <p:spPr>
              <a:xfrm>
                <a:off x="6105590" y="2191497"/>
                <a:ext cx="649209" cy="342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" b="1">
                    <a:latin typeface="Arial Hebrew Scholar" pitchFamily="2" charset="-79"/>
                    <a:cs typeface="Arial Hebrew Scholar" pitchFamily="2" charset="-79"/>
                  </a:rPr>
                  <a:t>Github FIT-DNU</a:t>
                </a:r>
                <a:endParaRPr lang="en-US" sz="800" b="1" dirty="0">
                  <a:latin typeface="Arial Hebrew Scholar" pitchFamily="2" charset="-79"/>
                  <a:cs typeface="Arial Hebrew Scholar" pitchFamily="2" charset="-79"/>
                </a:endParaRPr>
              </a:p>
            </p:txBody>
          </p:sp>
          <p:pic>
            <p:nvPicPr>
              <p:cNvPr id="1033" name="Picture 4" descr="Github Logo - Free social media icons">
                <a:extLst>
                  <a:ext uri="{FF2B5EF4-FFF2-40B4-BE49-F238E27FC236}">
                    <a16:creationId xmlns:a16="http://schemas.microsoft.com/office/drawing/2014/main" id="{E7E7E365-5E2E-837C-A71B-F336329B51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 flipV="1">
                <a:off x="6071533" y="2197843"/>
                <a:ext cx="166522" cy="166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66EC9DC0-B691-A0F6-BDE2-0998570E7F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9" b="4769"/>
          <a:stretch/>
        </p:blipFill>
        <p:spPr>
          <a:xfrm>
            <a:off x="181978" y="6212840"/>
            <a:ext cx="3571993" cy="181871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EFF00A4-2DA0-3D36-30F6-D147228E83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4" b="3074"/>
          <a:stretch/>
        </p:blipFill>
        <p:spPr>
          <a:xfrm>
            <a:off x="197008" y="7908033"/>
            <a:ext cx="3556963" cy="1878908"/>
          </a:xfrm>
          <a:prstGeom prst="rect">
            <a:avLst/>
          </a:prstGeom>
        </p:spPr>
      </p:pic>
      <p:pic>
        <p:nvPicPr>
          <p:cNvPr id="4" name="Hình ảnh 3" descr="Ảnh có chứa mẫu, Đồ họa, điểm ảnh, thiết kế&#10;&#10;Nội dung do AI tạo ra có thể không chính xác.">
            <a:extLst>
              <a:ext uri="{FF2B5EF4-FFF2-40B4-BE49-F238E27FC236}">
                <a16:creationId xmlns:a16="http://schemas.microsoft.com/office/drawing/2014/main" id="{4277142E-DB6E-7AAE-121B-42A6230FE6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943" y="1249737"/>
            <a:ext cx="720527" cy="72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128</Words>
  <Application>Microsoft Office PowerPoint</Application>
  <PresentationFormat>Khổ A4 (210x297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Arial Hebrew Scholar</vt:lpstr>
      <vt:lpstr>Calibri</vt:lpstr>
      <vt:lpstr>Calibri Light</vt:lpstr>
      <vt:lpstr>Office Theme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Thái Khánh Nguyễn</dc:creator>
  <cp:lastModifiedBy>Tran Khanh Long</cp:lastModifiedBy>
  <cp:revision>89</cp:revision>
  <dcterms:created xsi:type="dcterms:W3CDTF">2023-07-02T07:57:15Z</dcterms:created>
  <dcterms:modified xsi:type="dcterms:W3CDTF">2025-03-21T10:29:40Z</dcterms:modified>
</cp:coreProperties>
</file>