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0" r:id="rId7"/>
    <p:sldId id="261" r:id="rId8"/>
    <p:sldId id="262" r:id="rId9"/>
    <p:sldId id="264" r:id="rId10"/>
    <p:sldId id="265" r:id="rId11"/>
    <p:sldId id="266" r:id="rId12"/>
    <p:sldId id="268" r:id="rId13"/>
    <p:sldId id="267" r:id="rId14"/>
    <p:sldId id="269" r:id="rId15"/>
    <p:sldId id="271" r:id="rId16"/>
    <p:sldId id="270"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F0652E2-3CFF-40E2-8413-6A788E65202E}" type="datetimeFigureOut">
              <a:rPr lang="en-US" smtClean="0"/>
              <a:t>25-Dec-24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96F3E-7E93-4341-BF74-307C42CCA533}" type="slidenum">
              <a:rPr lang="en-US" smtClean="0"/>
              <a:t>‹#›</a:t>
            </a:fld>
            <a:endParaRPr lang="en-US"/>
          </a:p>
        </p:txBody>
      </p:sp>
    </p:spTree>
    <p:extLst>
      <p:ext uri="{BB962C8B-B14F-4D97-AF65-F5344CB8AC3E}">
        <p14:creationId xmlns:p14="http://schemas.microsoft.com/office/powerpoint/2010/main" val="122075057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0652E2-3CFF-40E2-8413-6A788E65202E}" type="datetimeFigureOut">
              <a:rPr lang="en-US" smtClean="0"/>
              <a:t>25-Dec-24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96F3E-7E93-4341-BF74-307C42CCA533}" type="slidenum">
              <a:rPr lang="en-US" smtClean="0"/>
              <a:t>‹#›</a:t>
            </a:fld>
            <a:endParaRPr lang="en-US"/>
          </a:p>
        </p:txBody>
      </p:sp>
    </p:spTree>
    <p:extLst>
      <p:ext uri="{BB962C8B-B14F-4D97-AF65-F5344CB8AC3E}">
        <p14:creationId xmlns:p14="http://schemas.microsoft.com/office/powerpoint/2010/main" val="72697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0652E2-3CFF-40E2-8413-6A788E65202E}" type="datetimeFigureOut">
              <a:rPr lang="en-US" smtClean="0"/>
              <a:t>25-Dec-24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96F3E-7E93-4341-BF74-307C42CCA533}" type="slidenum">
              <a:rPr lang="en-US" smtClean="0"/>
              <a:t>‹#›</a:t>
            </a:fld>
            <a:endParaRPr lang="en-US"/>
          </a:p>
        </p:txBody>
      </p:sp>
    </p:spTree>
    <p:extLst>
      <p:ext uri="{BB962C8B-B14F-4D97-AF65-F5344CB8AC3E}">
        <p14:creationId xmlns:p14="http://schemas.microsoft.com/office/powerpoint/2010/main" val="1263940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0652E2-3CFF-40E2-8413-6A788E65202E}" type="datetimeFigureOut">
              <a:rPr lang="en-US" smtClean="0"/>
              <a:t>25-Dec-24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96F3E-7E93-4341-BF74-307C42CCA533}" type="slidenum">
              <a:rPr lang="en-US" smtClean="0"/>
              <a:t>‹#›</a:t>
            </a:fld>
            <a:endParaRPr lang="en-US"/>
          </a:p>
        </p:txBody>
      </p:sp>
    </p:spTree>
    <p:extLst>
      <p:ext uri="{BB962C8B-B14F-4D97-AF65-F5344CB8AC3E}">
        <p14:creationId xmlns:p14="http://schemas.microsoft.com/office/powerpoint/2010/main" val="1316188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0F0652E2-3CFF-40E2-8413-6A788E65202E}" type="datetimeFigureOut">
              <a:rPr lang="en-US" smtClean="0"/>
              <a:t>25-Dec-24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96F3E-7E93-4341-BF74-307C42CCA533}" type="slidenum">
              <a:rPr lang="en-US" smtClean="0"/>
              <a:t>‹#›</a:t>
            </a:fld>
            <a:endParaRPr lang="en-US"/>
          </a:p>
        </p:txBody>
      </p:sp>
    </p:spTree>
    <p:extLst>
      <p:ext uri="{BB962C8B-B14F-4D97-AF65-F5344CB8AC3E}">
        <p14:creationId xmlns:p14="http://schemas.microsoft.com/office/powerpoint/2010/main" val="29226851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F0652E2-3CFF-40E2-8413-6A788E65202E}" type="datetimeFigureOut">
              <a:rPr lang="en-US" smtClean="0"/>
              <a:t>25-Dec-24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0296F3E-7E93-4341-BF74-307C42CCA533}" type="slidenum">
              <a:rPr lang="en-US" smtClean="0"/>
              <a:t>‹#›</a:t>
            </a:fld>
            <a:endParaRPr lang="en-US"/>
          </a:p>
        </p:txBody>
      </p:sp>
    </p:spTree>
    <p:extLst>
      <p:ext uri="{BB962C8B-B14F-4D97-AF65-F5344CB8AC3E}">
        <p14:creationId xmlns:p14="http://schemas.microsoft.com/office/powerpoint/2010/main" val="1599830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0F0652E2-3CFF-40E2-8413-6A788E65202E}" type="datetimeFigureOut">
              <a:rPr lang="en-US" smtClean="0"/>
              <a:t>25-Dec-24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96F3E-7E93-4341-BF74-307C42CCA533}"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10758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0652E2-3CFF-40E2-8413-6A788E65202E}" type="datetimeFigureOut">
              <a:rPr lang="en-US" smtClean="0"/>
              <a:t>25-Dec-24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96F3E-7E93-4341-BF74-307C42CCA533}" type="slidenum">
              <a:rPr lang="en-US" smtClean="0"/>
              <a:t>‹#›</a:t>
            </a:fld>
            <a:endParaRPr lang="en-US"/>
          </a:p>
        </p:txBody>
      </p:sp>
    </p:spTree>
    <p:extLst>
      <p:ext uri="{BB962C8B-B14F-4D97-AF65-F5344CB8AC3E}">
        <p14:creationId xmlns:p14="http://schemas.microsoft.com/office/powerpoint/2010/main" val="4095949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0652E2-3CFF-40E2-8413-6A788E65202E}" type="datetimeFigureOut">
              <a:rPr lang="en-US" smtClean="0"/>
              <a:t>25-Dec-24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96F3E-7E93-4341-BF74-307C42CCA533}" type="slidenum">
              <a:rPr lang="en-US" smtClean="0"/>
              <a:t>‹#›</a:t>
            </a:fld>
            <a:endParaRPr lang="en-US"/>
          </a:p>
        </p:txBody>
      </p:sp>
    </p:spTree>
    <p:extLst>
      <p:ext uri="{BB962C8B-B14F-4D97-AF65-F5344CB8AC3E}">
        <p14:creationId xmlns:p14="http://schemas.microsoft.com/office/powerpoint/2010/main" val="3291711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0F0652E2-3CFF-40E2-8413-6A788E65202E}" type="datetimeFigureOut">
              <a:rPr lang="en-US" smtClean="0"/>
              <a:t>25-Dec-24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A0296F3E-7E93-4341-BF74-307C42CCA533}" type="slidenum">
              <a:rPr lang="en-US" smtClean="0"/>
              <a:t>‹#›</a:t>
            </a:fld>
            <a:endParaRPr lang="en-US"/>
          </a:p>
        </p:txBody>
      </p:sp>
    </p:spTree>
    <p:extLst>
      <p:ext uri="{BB962C8B-B14F-4D97-AF65-F5344CB8AC3E}">
        <p14:creationId xmlns:p14="http://schemas.microsoft.com/office/powerpoint/2010/main" val="309067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F0652E2-3CFF-40E2-8413-6A788E65202E}" type="datetimeFigureOut">
              <a:rPr lang="en-US" smtClean="0"/>
              <a:t>25-Dec-24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A0296F3E-7E93-4341-BF74-307C42CCA533}" type="slidenum">
              <a:rPr lang="en-US" smtClean="0"/>
              <a:t>‹#›</a:t>
            </a:fld>
            <a:endParaRPr lang="en-US"/>
          </a:p>
        </p:txBody>
      </p:sp>
    </p:spTree>
    <p:extLst>
      <p:ext uri="{BB962C8B-B14F-4D97-AF65-F5344CB8AC3E}">
        <p14:creationId xmlns:p14="http://schemas.microsoft.com/office/powerpoint/2010/main" val="3030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F0652E2-3CFF-40E2-8413-6A788E65202E}" type="datetimeFigureOut">
              <a:rPr lang="en-US" smtClean="0"/>
              <a:t>25-Dec-24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0296F3E-7E93-4341-BF74-307C42CCA533}" type="slidenum">
              <a:rPr lang="en-US" smtClean="0"/>
              <a:t>‹#›</a:t>
            </a:fld>
            <a:endParaRPr lang="en-US"/>
          </a:p>
        </p:txBody>
      </p:sp>
    </p:spTree>
    <p:extLst>
      <p:ext uri="{BB962C8B-B14F-4D97-AF65-F5344CB8AC3E}">
        <p14:creationId xmlns:p14="http://schemas.microsoft.com/office/powerpoint/2010/main" val="3715807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0138-0556-42C8-8241-AB16404DEC35}"/>
              </a:ext>
            </a:extLst>
          </p:cNvPr>
          <p:cNvSpPr>
            <a:spLocks noGrp="1"/>
          </p:cNvSpPr>
          <p:nvPr>
            <p:ph type="ctrTitle"/>
          </p:nvPr>
        </p:nvSpPr>
        <p:spPr>
          <a:xfrm>
            <a:off x="901148" y="1048275"/>
            <a:ext cx="10389704" cy="1239895"/>
          </a:xfrm>
        </p:spPr>
        <p:txBody>
          <a:bodyPr/>
          <a:lstStyle/>
          <a:p>
            <a:r>
              <a:rPr lang="en-US" dirty="0">
                <a:latin typeface="Calibri Light" panose="020F0302020204030204" pitchFamily="34" charset="0"/>
                <a:cs typeface="Calibri Light" panose="020F0302020204030204" pitchFamily="34" charset="0"/>
              </a:rPr>
              <a:t>Bài tập Lớn </a:t>
            </a:r>
            <a:r>
              <a:rPr lang="en-US" dirty="0" err="1">
                <a:latin typeface="Calibri Light" panose="020F0302020204030204" pitchFamily="34" charset="0"/>
                <a:cs typeface="Calibri Light" panose="020F0302020204030204" pitchFamily="34" charset="0"/>
              </a:rPr>
              <a:t>CÔng</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Nghệ</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Phần</a:t>
            </a:r>
            <a:r>
              <a:rPr lang="en-US" dirty="0">
                <a:latin typeface="Calibri Light" panose="020F0302020204030204" pitchFamily="34" charset="0"/>
                <a:cs typeface="Calibri Light" panose="020F0302020204030204" pitchFamily="34" charset="0"/>
              </a:rPr>
              <a:t> MỀM</a:t>
            </a:r>
          </a:p>
        </p:txBody>
      </p:sp>
      <p:sp>
        <p:nvSpPr>
          <p:cNvPr id="3" name="Subtitle 2">
            <a:extLst>
              <a:ext uri="{FF2B5EF4-FFF2-40B4-BE49-F238E27FC236}">
                <a16:creationId xmlns:a16="http://schemas.microsoft.com/office/drawing/2014/main" id="{2E4E8398-4FFE-4C9E-9A6B-AD8F29EA280A}"/>
              </a:ext>
            </a:extLst>
          </p:cNvPr>
          <p:cNvSpPr>
            <a:spLocks noGrp="1"/>
          </p:cNvSpPr>
          <p:nvPr>
            <p:ph type="subTitle" idx="1"/>
          </p:nvPr>
        </p:nvSpPr>
        <p:spPr>
          <a:xfrm>
            <a:off x="2536168" y="2672122"/>
            <a:ext cx="6621084" cy="505087"/>
          </a:xfrm>
        </p:spPr>
        <p:txBody>
          <a:bodyPr>
            <a:noAutofit/>
          </a:bodyPr>
          <a:lstStyle/>
          <a:p>
            <a:r>
              <a:rPr lang="en-US" sz="2800" dirty="0">
                <a:solidFill>
                  <a:schemeClr val="tx1"/>
                </a:solidFill>
                <a:latin typeface="Calibri Light" panose="020F0302020204030204" pitchFamily="34" charset="0"/>
                <a:cs typeface="Calibri Light" panose="020F0302020204030204" pitchFamily="34" charset="0"/>
              </a:rPr>
              <a:t>Đề tài: </a:t>
            </a:r>
            <a:r>
              <a:rPr lang="en-US" sz="2800" dirty="0" err="1">
                <a:solidFill>
                  <a:schemeClr val="tx1"/>
                </a:solidFill>
                <a:latin typeface="Calibri Light" panose="020F0302020204030204" pitchFamily="34" charset="0"/>
                <a:cs typeface="Calibri Light" panose="020F0302020204030204" pitchFamily="34" charset="0"/>
              </a:rPr>
              <a:t>Phần</a:t>
            </a:r>
            <a:r>
              <a:rPr lang="en-US" sz="2800" dirty="0">
                <a:solidFill>
                  <a:schemeClr val="tx1"/>
                </a:solidFill>
                <a:latin typeface="Calibri Light" panose="020F0302020204030204" pitchFamily="34" charset="0"/>
                <a:cs typeface="Calibri Light" panose="020F0302020204030204" pitchFamily="34" charset="0"/>
              </a:rPr>
              <a:t> </a:t>
            </a:r>
            <a:r>
              <a:rPr lang="en-US" sz="2800" dirty="0" err="1">
                <a:solidFill>
                  <a:schemeClr val="tx1"/>
                </a:solidFill>
                <a:latin typeface="Calibri Light" panose="020F0302020204030204" pitchFamily="34" charset="0"/>
                <a:cs typeface="Calibri Light" panose="020F0302020204030204" pitchFamily="34" charset="0"/>
              </a:rPr>
              <a:t>mềm</a:t>
            </a:r>
            <a:r>
              <a:rPr lang="en-US" sz="2800" dirty="0">
                <a:solidFill>
                  <a:schemeClr val="tx1"/>
                </a:solidFill>
                <a:latin typeface="Calibri Light" panose="020F0302020204030204" pitchFamily="34" charset="0"/>
                <a:cs typeface="Calibri Light" panose="020F0302020204030204" pitchFamily="34" charset="0"/>
              </a:rPr>
              <a:t> </a:t>
            </a:r>
            <a:r>
              <a:rPr lang="en-US" sz="2800" dirty="0" err="1">
                <a:solidFill>
                  <a:schemeClr val="tx1"/>
                </a:solidFill>
                <a:latin typeface="Calibri Light" panose="020F0302020204030204" pitchFamily="34" charset="0"/>
                <a:cs typeface="Calibri Light" panose="020F0302020204030204" pitchFamily="34" charset="0"/>
              </a:rPr>
              <a:t>quản</a:t>
            </a:r>
            <a:r>
              <a:rPr lang="en-US" sz="2800" dirty="0">
                <a:solidFill>
                  <a:schemeClr val="tx1"/>
                </a:solidFill>
                <a:latin typeface="Calibri Light" panose="020F0302020204030204" pitchFamily="34" charset="0"/>
                <a:cs typeface="Calibri Light" panose="020F0302020204030204" pitchFamily="34" charset="0"/>
              </a:rPr>
              <a:t> lý </a:t>
            </a:r>
            <a:r>
              <a:rPr lang="en-US" sz="2800" dirty="0" err="1">
                <a:solidFill>
                  <a:schemeClr val="tx1"/>
                </a:solidFill>
                <a:latin typeface="Calibri Light" panose="020F0302020204030204" pitchFamily="34" charset="0"/>
                <a:cs typeface="Calibri Light" panose="020F0302020204030204" pitchFamily="34" charset="0"/>
              </a:rPr>
              <a:t>bán</a:t>
            </a:r>
            <a:r>
              <a:rPr lang="en-US" sz="2800" dirty="0">
                <a:solidFill>
                  <a:schemeClr val="tx1"/>
                </a:solidFill>
                <a:latin typeface="Calibri Light" panose="020F0302020204030204" pitchFamily="34" charset="0"/>
                <a:cs typeface="Calibri Light" panose="020F0302020204030204" pitchFamily="34" charset="0"/>
              </a:rPr>
              <a:t> </a:t>
            </a:r>
            <a:r>
              <a:rPr lang="en-US" sz="2800" dirty="0" err="1">
                <a:solidFill>
                  <a:schemeClr val="tx1"/>
                </a:solidFill>
                <a:latin typeface="Calibri Light" panose="020F0302020204030204" pitchFamily="34" charset="0"/>
                <a:cs typeface="Calibri Light" panose="020F0302020204030204" pitchFamily="34" charset="0"/>
              </a:rPr>
              <a:t>hàng</a:t>
            </a:r>
            <a:endParaRPr lang="en-US" sz="2800" dirty="0">
              <a:solidFill>
                <a:schemeClr val="tx1"/>
              </a:soli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4F9DD65B-2A7C-42D5-9AD1-D84BDE45A982}"/>
              </a:ext>
            </a:extLst>
          </p:cNvPr>
          <p:cNvSpPr txBox="1"/>
          <p:nvPr/>
        </p:nvSpPr>
        <p:spPr>
          <a:xfrm>
            <a:off x="596347" y="3869636"/>
            <a:ext cx="4770784" cy="1200329"/>
          </a:xfrm>
          <a:prstGeom prst="rect">
            <a:avLst/>
          </a:prstGeom>
          <a:noFill/>
        </p:spPr>
        <p:txBody>
          <a:bodyPr wrap="square" rtlCol="0">
            <a:spAutoFit/>
          </a:bodyPr>
          <a:lstStyle/>
          <a:p>
            <a:r>
              <a:rPr lang="en-US" sz="2400" dirty="0">
                <a:latin typeface="Calibri Light" panose="020F0302020204030204" pitchFamily="34" charset="0"/>
                <a:cs typeface="Calibri Light" panose="020F0302020204030204" pitchFamily="34" charset="0"/>
              </a:rPr>
              <a:t>Sinh viên thực hiện:</a:t>
            </a:r>
          </a:p>
          <a:p>
            <a:r>
              <a:rPr lang="en-US" sz="2400" dirty="0">
                <a:latin typeface="Calibri Light" panose="020F0302020204030204" pitchFamily="34" charset="0"/>
                <a:cs typeface="Calibri Light" panose="020F0302020204030204" pitchFamily="34" charset="0"/>
              </a:rPr>
              <a:t>Trần Ngọc Phúc – 21000431</a:t>
            </a:r>
          </a:p>
          <a:p>
            <a:r>
              <a:rPr lang="en-US" sz="2400" dirty="0" err="1">
                <a:latin typeface="Calibri Light" panose="020F0302020204030204" pitchFamily="34" charset="0"/>
                <a:cs typeface="Calibri Light" panose="020F0302020204030204" pitchFamily="34" charset="0"/>
              </a:rPr>
              <a:t>Nguyễn</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Hữu</a:t>
            </a:r>
            <a:r>
              <a:rPr lang="en-US" sz="2400" dirty="0">
                <a:latin typeface="Calibri Light" panose="020F0302020204030204" pitchFamily="34" charset="0"/>
                <a:cs typeface="Calibri Light" panose="020F0302020204030204" pitchFamily="34" charset="0"/>
              </a:rPr>
              <a:t> Thắng – 21002238 </a:t>
            </a:r>
          </a:p>
        </p:txBody>
      </p:sp>
    </p:spTree>
    <p:extLst>
      <p:ext uri="{BB962C8B-B14F-4D97-AF65-F5344CB8AC3E}">
        <p14:creationId xmlns:p14="http://schemas.microsoft.com/office/powerpoint/2010/main" val="4022660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FD7FD-7423-41F5-87C9-502A992F3A23}"/>
              </a:ext>
            </a:extLst>
          </p:cNvPr>
          <p:cNvSpPr>
            <a:spLocks noGrp="1"/>
          </p:cNvSpPr>
          <p:nvPr>
            <p:ph type="title"/>
          </p:nvPr>
        </p:nvSpPr>
        <p:spPr>
          <a:xfrm>
            <a:off x="3490093" y="71052"/>
            <a:ext cx="4686499" cy="485540"/>
          </a:xfrm>
        </p:spPr>
        <p:txBody>
          <a:bodyPr>
            <a:normAutofit fontScale="90000"/>
          </a:bodyPr>
          <a:lstStyle/>
          <a:p>
            <a:r>
              <a:rPr lang="en-US" b="1" dirty="0">
                <a:latin typeface="Calibri Light" panose="020F0302020204030204" pitchFamily="34" charset="0"/>
                <a:cs typeface="Calibri Light" panose="020F0302020204030204" pitchFamily="34" charset="0"/>
              </a:rPr>
              <a:t>Thông TIN DỰ ÁN</a:t>
            </a:r>
          </a:p>
        </p:txBody>
      </p:sp>
      <p:sp>
        <p:nvSpPr>
          <p:cNvPr id="3" name="Content Placeholder 2">
            <a:extLst>
              <a:ext uri="{FF2B5EF4-FFF2-40B4-BE49-F238E27FC236}">
                <a16:creationId xmlns:a16="http://schemas.microsoft.com/office/drawing/2014/main" id="{60FEC084-A2A0-4023-951C-661365D41900}"/>
              </a:ext>
            </a:extLst>
          </p:cNvPr>
          <p:cNvSpPr>
            <a:spLocks noGrp="1"/>
          </p:cNvSpPr>
          <p:nvPr>
            <p:ph idx="1"/>
          </p:nvPr>
        </p:nvSpPr>
        <p:spPr>
          <a:xfrm>
            <a:off x="-1" y="556592"/>
            <a:ext cx="12099235" cy="6230356"/>
          </a:xfrm>
        </p:spPr>
        <p:txBody>
          <a:bodyPr>
            <a:normAutofit/>
          </a:bodyPr>
          <a:lstStyle/>
          <a:p>
            <a:pPr>
              <a:buClr>
                <a:schemeClr val="tx1"/>
              </a:buClr>
            </a:pPr>
            <a:r>
              <a:rPr lang="en-US" dirty="0">
                <a:latin typeface="Calibri" panose="020F0502020204030204" pitchFamily="34" charset="0"/>
                <a:cs typeface="Calibri" panose="020F0502020204030204" pitchFamily="34" charset="0"/>
              </a:rPr>
              <a:t>Tên </a:t>
            </a:r>
            <a:r>
              <a:rPr lang="en-US" dirty="0" err="1">
                <a:latin typeface="Calibri" panose="020F0502020204030204" pitchFamily="34" charset="0"/>
                <a:cs typeface="Calibri" panose="020F0502020204030204" pitchFamily="34" charset="0"/>
              </a:rPr>
              <a:t>dự</a:t>
            </a:r>
            <a:r>
              <a:rPr lang="en-US" dirty="0">
                <a:latin typeface="Calibri" panose="020F0502020204030204" pitchFamily="34" charset="0"/>
                <a:cs typeface="Calibri" panose="020F0502020204030204" pitchFamily="34" charset="0"/>
              </a:rPr>
              <a:t> án: </a:t>
            </a:r>
            <a:r>
              <a:rPr lang="en-US" dirty="0" err="1">
                <a:latin typeface="Calibri" panose="020F0502020204030204" pitchFamily="34" charset="0"/>
                <a:cs typeface="Calibri" panose="020F0502020204030204" pitchFamily="34" charset="0"/>
              </a:rPr>
              <a:t>Phần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mềm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quản</a:t>
            </a:r>
            <a:r>
              <a:rPr lang="en-US" dirty="0">
                <a:latin typeface="Calibri" panose="020F0502020204030204" pitchFamily="34" charset="0"/>
                <a:cs typeface="Calibri" panose="020F0502020204030204" pitchFamily="34" charset="0"/>
              </a:rPr>
              <a:t> lý </a:t>
            </a:r>
            <a:r>
              <a:rPr lang="en-US" dirty="0" err="1">
                <a:latin typeface="Calibri" panose="020F0502020204030204" pitchFamily="34" charset="0"/>
                <a:cs typeface="Calibri" panose="020F0502020204030204" pitchFamily="34" charset="0"/>
              </a:rPr>
              <a:t>bán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hàng</a:t>
            </a:r>
            <a:endParaRPr lang="en-US" dirty="0">
              <a:latin typeface="Calibri" panose="020F0502020204030204" pitchFamily="34" charset="0"/>
              <a:cs typeface="Calibri" panose="020F0502020204030204" pitchFamily="34" charset="0"/>
            </a:endParaRPr>
          </a:p>
          <a:p>
            <a:pPr>
              <a:buClr>
                <a:schemeClr val="tx1"/>
              </a:buClr>
            </a:pPr>
            <a:r>
              <a:rPr lang="en-US" dirty="0">
                <a:latin typeface="Calibri" panose="020F0502020204030204" pitchFamily="34" charset="0"/>
                <a:cs typeface="Calibri" panose="020F0502020204030204" pitchFamily="34" charset="0"/>
              </a:rPr>
              <a:t>Ngày </a:t>
            </a:r>
            <a:r>
              <a:rPr lang="en-US" dirty="0" err="1">
                <a:latin typeface="Calibri" panose="020F0502020204030204" pitchFamily="34" charset="0"/>
                <a:cs typeface="Calibri" panose="020F0502020204030204" pitchFamily="34" charset="0"/>
              </a:rPr>
              <a:t>bắt</a:t>
            </a:r>
            <a:r>
              <a:rPr lang="en-US" dirty="0">
                <a:latin typeface="Calibri" panose="020F0502020204030204" pitchFamily="34" charset="0"/>
                <a:cs typeface="Calibri" panose="020F0502020204030204" pitchFamily="34" charset="0"/>
              </a:rPr>
              <a:t> đầu: 14/10/2024</a:t>
            </a:r>
          </a:p>
          <a:p>
            <a:pPr>
              <a:buClr>
                <a:schemeClr val="tx1"/>
              </a:buClr>
            </a:pPr>
            <a:r>
              <a:rPr lang="en-US" dirty="0">
                <a:latin typeface="Calibri" panose="020F0502020204030204" pitchFamily="34" charset="0"/>
                <a:cs typeface="Calibri" panose="020F0502020204030204" pitchFamily="34" charset="0"/>
              </a:rPr>
              <a:t>Ngày kết </a:t>
            </a:r>
            <a:r>
              <a:rPr lang="en-US" dirty="0" err="1">
                <a:latin typeface="Calibri" panose="020F0502020204030204" pitchFamily="34" charset="0"/>
                <a:cs typeface="Calibri" panose="020F0502020204030204" pitchFamily="34" charset="0"/>
              </a:rPr>
              <a:t>thúc</a:t>
            </a:r>
            <a:r>
              <a:rPr lang="en-US" dirty="0">
                <a:latin typeface="Calibri" panose="020F0502020204030204" pitchFamily="34" charset="0"/>
                <a:cs typeface="Calibri" panose="020F0502020204030204" pitchFamily="34" charset="0"/>
              </a:rPr>
              <a:t>: 27/12/2024</a:t>
            </a:r>
          </a:p>
          <a:p>
            <a:pPr>
              <a:buClr>
                <a:schemeClr val="tx1"/>
              </a:buClr>
            </a:pPr>
            <a:r>
              <a:rPr lang="en-US" dirty="0">
                <a:latin typeface="Calibri" panose="020F0502020204030204" pitchFamily="34" charset="0"/>
                <a:cs typeface="Calibri" panose="020F0502020204030204" pitchFamily="34" charset="0"/>
              </a:rPr>
              <a:t>Công </a:t>
            </a:r>
            <a:r>
              <a:rPr lang="en-US" dirty="0" err="1">
                <a:latin typeface="Calibri" panose="020F0502020204030204" pitchFamily="34" charset="0"/>
                <a:cs typeface="Calibri" panose="020F0502020204030204" pitchFamily="34" charset="0"/>
              </a:rPr>
              <a:t>cụ</a:t>
            </a:r>
            <a:r>
              <a:rPr lang="en-US" dirty="0">
                <a:latin typeface="Calibri" panose="020F0502020204030204" pitchFamily="34" charset="0"/>
                <a:cs typeface="Calibri" panose="020F0502020204030204" pitchFamily="34" charset="0"/>
              </a:rPr>
              <a:t> sử dụng</a:t>
            </a:r>
          </a:p>
          <a:p>
            <a:pPr lvl="1">
              <a:buClr>
                <a:schemeClr val="tx1"/>
              </a:buClr>
              <a:buFont typeface="Courier New" panose="02070309020205020404" pitchFamily="49" charset="0"/>
              <a:buChar char="o"/>
            </a:pPr>
            <a:r>
              <a:rPr lang="en-US" sz="1800" dirty="0" err="1">
                <a:latin typeface="Calibri" panose="020F0502020204030204" pitchFamily="34" charset="0"/>
                <a:cs typeface="Calibri" panose="020F0502020204030204" pitchFamily="34" charset="0"/>
              </a:rPr>
              <a:t>Soạn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thảo</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văn</a:t>
            </a:r>
            <a:r>
              <a:rPr lang="en-US" sz="1800" dirty="0">
                <a:latin typeface="Calibri" panose="020F0502020204030204" pitchFamily="34" charset="0"/>
                <a:cs typeface="Calibri" panose="020F0502020204030204" pitchFamily="34" charset="0"/>
              </a:rPr>
              <a:t> bản, </a:t>
            </a:r>
            <a:r>
              <a:rPr lang="en-US" sz="1800" dirty="0" err="1">
                <a:latin typeface="Calibri" panose="020F0502020204030204" pitchFamily="34" charset="0"/>
                <a:cs typeface="Calibri" panose="020F0502020204030204" pitchFamily="34" charset="0"/>
              </a:rPr>
              <a:t>lên</a:t>
            </a:r>
            <a:r>
              <a:rPr lang="en-US" sz="1800" dirty="0">
                <a:latin typeface="Calibri" panose="020F0502020204030204" pitchFamily="34" charset="0"/>
                <a:cs typeface="Calibri" panose="020F0502020204030204" pitchFamily="34" charset="0"/>
              </a:rPr>
              <a:t> kế </a:t>
            </a:r>
            <a:r>
              <a:rPr lang="en-US" sz="1800" dirty="0" err="1">
                <a:latin typeface="Calibri" panose="020F0502020204030204" pitchFamily="34" charset="0"/>
                <a:cs typeface="Calibri" panose="020F0502020204030204" pitchFamily="34" charset="0"/>
              </a:rPr>
              <a:t>hoạch</a:t>
            </a:r>
            <a:r>
              <a:rPr lang="en-US" sz="1800" dirty="0">
                <a:latin typeface="Calibri" panose="020F0502020204030204" pitchFamily="34" charset="0"/>
                <a:cs typeface="Calibri" panose="020F0502020204030204" pitchFamily="34" charset="0"/>
              </a:rPr>
              <a:t>: Microsoft Word, Microsoft Project</a:t>
            </a:r>
          </a:p>
          <a:p>
            <a:pPr lvl="1">
              <a:buClr>
                <a:schemeClr val="tx1"/>
              </a:buClr>
              <a:buFont typeface="Courier New" panose="02070309020205020404" pitchFamily="49" charset="0"/>
              <a:buChar char="o"/>
            </a:pPr>
            <a:r>
              <a:rPr lang="en-US" sz="1800" dirty="0">
                <a:latin typeface="Calibri" panose="020F0502020204030204" pitchFamily="34" charset="0"/>
                <a:cs typeface="Calibri" panose="020F0502020204030204" pitchFamily="34" charset="0"/>
              </a:rPr>
              <a:t>Thiết kế, vẽ s</a:t>
            </a:r>
            <a:r>
              <a:rPr lang="vi-VN" sz="1800" dirty="0">
                <a:latin typeface="Calibri" panose="020F0502020204030204" pitchFamily="34" charset="0"/>
                <a:cs typeface="Calibri" panose="020F0502020204030204" pitchFamily="34" charset="0"/>
              </a:rPr>
              <a:t>ơ</a:t>
            </a:r>
            <a:r>
              <a:rPr lang="en-US" sz="1800" dirty="0">
                <a:latin typeface="Calibri" panose="020F0502020204030204" pitchFamily="34" charset="0"/>
                <a:cs typeface="Calibri" panose="020F0502020204030204" pitchFamily="34" charset="0"/>
              </a:rPr>
              <a:t> đồ: Draw.io</a:t>
            </a:r>
          </a:p>
          <a:p>
            <a:pPr lvl="1">
              <a:buClr>
                <a:schemeClr val="tx1"/>
              </a:buClr>
              <a:buFont typeface="Courier New" panose="02070309020205020404" pitchFamily="49" charset="0"/>
              <a:buChar char="o"/>
            </a:pPr>
            <a:r>
              <a:rPr lang="en-US" sz="1800" dirty="0" err="1">
                <a:latin typeface="Calibri" panose="020F0502020204030204" pitchFamily="34" charset="0"/>
                <a:cs typeface="Calibri" panose="020F0502020204030204" pitchFamily="34" charset="0"/>
              </a:rPr>
              <a:t>Ngôn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ngữ</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lập</a:t>
            </a:r>
            <a:r>
              <a:rPr lang="en-US" sz="1800" dirty="0">
                <a:latin typeface="Calibri" panose="020F0502020204030204" pitchFamily="34" charset="0"/>
                <a:cs typeface="Calibri" panose="020F0502020204030204" pitchFamily="34" charset="0"/>
              </a:rPr>
              <a:t> trình: Java</a:t>
            </a:r>
          </a:p>
          <a:p>
            <a:pPr lvl="1">
              <a:buClr>
                <a:schemeClr val="tx1"/>
              </a:buClr>
              <a:buFont typeface="Courier New" panose="02070309020205020404" pitchFamily="49" charset="0"/>
              <a:buChar char="o"/>
            </a:pPr>
            <a:r>
              <a:rPr lang="en-US" sz="1800" dirty="0" err="1">
                <a:latin typeface="Calibri" panose="020F0502020204030204" pitchFamily="34" charset="0"/>
                <a:cs typeface="Calibri" panose="020F0502020204030204" pitchFamily="34" charset="0"/>
              </a:rPr>
              <a:t>Phần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mềm</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lập</a:t>
            </a:r>
            <a:r>
              <a:rPr lang="en-US" sz="1800" dirty="0">
                <a:latin typeface="Calibri" panose="020F0502020204030204" pitchFamily="34" charset="0"/>
                <a:cs typeface="Calibri" panose="020F0502020204030204" pitchFamily="34" charset="0"/>
              </a:rPr>
              <a:t> trình: Visual studio code </a:t>
            </a:r>
            <a:r>
              <a:rPr lang="en-US" sz="1800" dirty="0" err="1">
                <a:latin typeface="Calibri" panose="020F0502020204030204" pitchFamily="34" charset="0"/>
                <a:cs typeface="Calibri" panose="020F0502020204030204" pitchFamily="34" charset="0"/>
              </a:rPr>
              <a:t>hoặc</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Intellij</a:t>
            </a:r>
            <a:endParaRPr lang="en-US" sz="1800" dirty="0">
              <a:latin typeface="Calibri" panose="020F0502020204030204" pitchFamily="34" charset="0"/>
              <a:cs typeface="Calibri" panose="020F0502020204030204" pitchFamily="34" charset="0"/>
            </a:endParaRPr>
          </a:p>
          <a:p>
            <a:pPr lvl="1">
              <a:buClr>
                <a:schemeClr val="tx1"/>
              </a:buClr>
              <a:buFont typeface="Courier New" panose="02070309020205020404" pitchFamily="49" charset="0"/>
              <a:buChar char="o"/>
            </a:pPr>
            <a:r>
              <a:rPr lang="en-US" sz="1800" dirty="0">
                <a:latin typeface="Calibri" panose="020F0502020204030204" pitchFamily="34" charset="0"/>
                <a:cs typeface="Calibri" panose="020F0502020204030204" pitchFamily="34" charset="0"/>
              </a:rPr>
              <a:t>Hệ </a:t>
            </a:r>
            <a:r>
              <a:rPr lang="en-US" sz="1800" dirty="0" err="1">
                <a:latin typeface="Calibri" panose="020F0502020204030204" pitchFamily="34" charset="0"/>
                <a:cs typeface="Calibri" panose="020F0502020204030204" pitchFamily="34" charset="0"/>
              </a:rPr>
              <a:t>quản</a:t>
            </a:r>
            <a:r>
              <a:rPr lang="en-US" sz="1800" dirty="0">
                <a:latin typeface="Calibri" panose="020F0502020204030204" pitchFamily="34" charset="0"/>
                <a:cs typeface="Calibri" panose="020F0502020204030204" pitchFamily="34" charset="0"/>
              </a:rPr>
              <a:t> trị c</a:t>
            </a:r>
            <a:r>
              <a:rPr lang="vi-VN" sz="1800" dirty="0">
                <a:latin typeface="Calibri" panose="020F0502020204030204" pitchFamily="34" charset="0"/>
                <a:cs typeface="Calibri" panose="020F0502020204030204" pitchFamily="34" charset="0"/>
              </a:rPr>
              <a:t>ơ</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sở</a:t>
            </a:r>
            <a:r>
              <a:rPr lang="en-US" sz="1800" dirty="0">
                <a:latin typeface="Calibri" panose="020F0502020204030204" pitchFamily="34" charset="0"/>
                <a:cs typeface="Calibri" panose="020F0502020204030204" pitchFamily="34" charset="0"/>
              </a:rPr>
              <a:t> dữ liệu: PostgreSQL</a:t>
            </a:r>
          </a:p>
          <a:p>
            <a:pPr>
              <a:buClr>
                <a:schemeClr val="tx1"/>
              </a:buClr>
            </a:pPr>
            <a:r>
              <a:rPr lang="en-US" dirty="0">
                <a:latin typeface="Calibri" panose="020F0502020204030204" pitchFamily="34" charset="0"/>
                <a:cs typeface="Calibri" panose="020F0502020204030204" pitchFamily="34" charset="0"/>
              </a:rPr>
              <a:t>Mục </a:t>
            </a:r>
            <a:r>
              <a:rPr lang="en-US" dirty="0" err="1">
                <a:latin typeface="Calibri" panose="020F0502020204030204" pitchFamily="34" charset="0"/>
                <a:cs typeface="Calibri" panose="020F0502020204030204" pitchFamily="34" charset="0"/>
              </a:rPr>
              <a:t>tiêu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dự</a:t>
            </a:r>
            <a:r>
              <a:rPr lang="en-US" dirty="0">
                <a:latin typeface="Calibri" panose="020F0502020204030204" pitchFamily="34" charset="0"/>
                <a:cs typeface="Calibri" panose="020F0502020204030204" pitchFamily="34" charset="0"/>
              </a:rPr>
              <a:t> án:</a:t>
            </a:r>
          </a:p>
          <a:p>
            <a:pPr lvl="1">
              <a:buClrTx/>
              <a:buFont typeface="Courier New" panose="02070309020205020404" pitchFamily="49" charset="0"/>
              <a:buChar char="o"/>
            </a:pPr>
            <a:r>
              <a:rPr lang="en-US" sz="1800" dirty="0" err="1">
                <a:latin typeface="Calibri" panose="020F0502020204030204" pitchFamily="34" charset="0"/>
                <a:cs typeface="Calibri" panose="020F0502020204030204" pitchFamily="34" charset="0"/>
              </a:rPr>
              <a:t>Xây</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dựng</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phần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mềm</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quản</a:t>
            </a:r>
            <a:r>
              <a:rPr lang="en-US" sz="1800" dirty="0">
                <a:latin typeface="Calibri" panose="020F0502020204030204" pitchFamily="34" charset="0"/>
                <a:cs typeface="Calibri" panose="020F0502020204030204" pitchFamily="34" charset="0"/>
              </a:rPr>
              <a:t> lý </a:t>
            </a:r>
            <a:r>
              <a:rPr lang="en-US" sz="1800" dirty="0" err="1">
                <a:latin typeface="Calibri" panose="020F0502020204030204" pitchFamily="34" charset="0"/>
                <a:cs typeface="Calibri" panose="020F0502020204030204" pitchFamily="34" charset="0"/>
              </a:rPr>
              <a:t>bán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hàng</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cho</a:t>
            </a:r>
            <a:r>
              <a:rPr lang="en-US" sz="1800" dirty="0">
                <a:latin typeface="Calibri" panose="020F0502020204030204" pitchFamily="34" charset="0"/>
                <a:cs typeface="Calibri" panose="020F0502020204030204" pitchFamily="34" charset="0"/>
              </a:rPr>
              <a:t> các </a:t>
            </a:r>
            <a:r>
              <a:rPr lang="en-US" sz="1800" dirty="0" err="1">
                <a:latin typeface="Calibri" panose="020F0502020204030204" pitchFamily="34" charset="0"/>
                <a:cs typeface="Calibri" panose="020F0502020204030204" pitchFamily="34" charset="0"/>
              </a:rPr>
              <a:t>chuỗi</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cửa</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hàng</a:t>
            </a:r>
            <a:r>
              <a:rPr lang="en-US" sz="1800" dirty="0">
                <a:latin typeface="Calibri" panose="020F0502020204030204" pitchFamily="34" charset="0"/>
                <a:cs typeface="Calibri" panose="020F0502020204030204" pitchFamily="34" charset="0"/>
              </a:rPr>
              <a:t> và </a:t>
            </a:r>
            <a:r>
              <a:rPr lang="en-US" sz="1800" dirty="0" err="1">
                <a:latin typeface="Calibri" panose="020F0502020204030204" pitchFamily="34" charset="0"/>
                <a:cs typeface="Calibri" panose="020F0502020204030204" pitchFamily="34" charset="0"/>
              </a:rPr>
              <a:t>trang</a:t>
            </a:r>
            <a:r>
              <a:rPr lang="en-US" sz="1800" dirty="0">
                <a:latin typeface="Calibri" panose="020F0502020204030204" pitchFamily="34" charset="0"/>
                <a:cs typeface="Calibri" panose="020F0502020204030204" pitchFamily="34" charset="0"/>
              </a:rPr>
              <a:t> web </a:t>
            </a:r>
            <a:r>
              <a:rPr lang="en-US" sz="1800" dirty="0" err="1">
                <a:latin typeface="Calibri" panose="020F0502020204030204" pitchFamily="34" charset="0"/>
                <a:cs typeface="Calibri" panose="020F0502020204030204" pitchFamily="34" charset="0"/>
              </a:rPr>
              <a:t>bán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hàng</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trực</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tuyến</a:t>
            </a:r>
            <a:r>
              <a:rPr lang="en-US" sz="1800" dirty="0">
                <a:latin typeface="Calibri" panose="020F0502020204030204" pitchFamily="34" charset="0"/>
                <a:cs typeface="Calibri" panose="020F0502020204030204" pitchFamily="34" charset="0"/>
              </a:rPr>
              <a:t>.</a:t>
            </a:r>
          </a:p>
          <a:p>
            <a:pPr lvl="1">
              <a:buClrTx/>
              <a:buFont typeface="Courier New" panose="02070309020205020404" pitchFamily="49" charset="0"/>
              <a:buChar char="o"/>
            </a:pPr>
            <a:r>
              <a:rPr lang="en-US" sz="1800" dirty="0">
                <a:latin typeface="Calibri" panose="020F0502020204030204" pitchFamily="34" charset="0"/>
                <a:cs typeface="Calibri" panose="020F0502020204030204" pitchFamily="34" charset="0"/>
              </a:rPr>
              <a:t>Lưu </a:t>
            </a:r>
            <a:r>
              <a:rPr lang="en-US" sz="1800" dirty="0" err="1">
                <a:latin typeface="Calibri" panose="020F0502020204030204" pitchFamily="34" charset="0"/>
                <a:cs typeface="Calibri" panose="020F0502020204030204" pitchFamily="34" charset="0"/>
              </a:rPr>
              <a:t>trữ</a:t>
            </a:r>
            <a:r>
              <a:rPr lang="en-US" sz="1800" dirty="0">
                <a:latin typeface="Calibri" panose="020F0502020204030204" pitchFamily="34" charset="0"/>
                <a:cs typeface="Calibri" panose="020F0502020204030204" pitchFamily="34" charset="0"/>
              </a:rPr>
              <a:t> thông tin về </a:t>
            </a:r>
            <a:r>
              <a:rPr lang="en-US" sz="1800" dirty="0" err="1">
                <a:latin typeface="Calibri" panose="020F0502020204030204" pitchFamily="34" charset="0"/>
                <a:cs typeface="Calibri" panose="020F0502020204030204" pitchFamily="34" charset="0"/>
              </a:rPr>
              <a:t>sản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phẩm</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nhân</a:t>
            </a:r>
            <a:r>
              <a:rPr lang="en-US" sz="1800" dirty="0">
                <a:latin typeface="Calibri" panose="020F0502020204030204" pitchFamily="34" charset="0"/>
                <a:cs typeface="Calibri" panose="020F0502020204030204" pitchFamily="34" charset="0"/>
              </a:rPr>
              <a:t> viên </a:t>
            </a:r>
            <a:r>
              <a:rPr lang="en-US" sz="1800" dirty="0" err="1">
                <a:latin typeface="Calibri" panose="020F0502020204030204" pitchFamily="34" charset="0"/>
                <a:cs typeface="Calibri" panose="020F0502020204030204" pitchFamily="34" charset="0"/>
              </a:rPr>
              <a:t>cửa</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hàng</a:t>
            </a:r>
            <a:r>
              <a:rPr lang="en-US" sz="1800" dirty="0">
                <a:latin typeface="Calibri" panose="020F0502020204030204" pitchFamily="34" charset="0"/>
                <a:cs typeface="Calibri" panose="020F0502020204030204" pitchFamily="34" charset="0"/>
              </a:rPr>
              <a:t> một cách đầy đủ và </a:t>
            </a:r>
            <a:r>
              <a:rPr lang="en-US" sz="1800" dirty="0" err="1">
                <a:latin typeface="Calibri" panose="020F0502020204030204" pitchFamily="34" charset="0"/>
                <a:cs typeface="Calibri" panose="020F0502020204030204" pitchFamily="34" charset="0"/>
              </a:rPr>
              <a:t>chính</a:t>
            </a:r>
            <a:r>
              <a:rPr lang="en-US" sz="1800" dirty="0">
                <a:latin typeface="Calibri" panose="020F0502020204030204" pitchFamily="34" charset="0"/>
                <a:cs typeface="Calibri" panose="020F0502020204030204" pitchFamily="34" charset="0"/>
              </a:rPr>
              <a:t> xác.</a:t>
            </a:r>
          </a:p>
          <a:p>
            <a:pPr lvl="1">
              <a:buClrTx/>
              <a:buFont typeface="Courier New" panose="02070309020205020404" pitchFamily="49" charset="0"/>
              <a:buChar char="o"/>
            </a:pPr>
            <a:r>
              <a:rPr lang="en-US" sz="1800" dirty="0" err="1">
                <a:latin typeface="Calibri" panose="020F0502020204030204" pitchFamily="34" charset="0"/>
                <a:cs typeface="Calibri" panose="020F0502020204030204" pitchFamily="34" charset="0"/>
              </a:rPr>
              <a:t>Đảm</a:t>
            </a:r>
            <a:r>
              <a:rPr lang="en-US" sz="1800" dirty="0">
                <a:latin typeface="Calibri" panose="020F0502020204030204" pitchFamily="34" charset="0"/>
                <a:cs typeface="Calibri" panose="020F0502020204030204" pitchFamily="34" charset="0"/>
              </a:rPr>
              <a:t> bảo quá trình thực hiện </a:t>
            </a:r>
            <a:r>
              <a:rPr lang="en-US" sz="1800" dirty="0" err="1">
                <a:latin typeface="Calibri" panose="020F0502020204030204" pitchFamily="34" charset="0"/>
                <a:cs typeface="Calibri" panose="020F0502020204030204" pitchFamily="34" charset="0"/>
              </a:rPr>
              <a:t>quản</a:t>
            </a:r>
            <a:r>
              <a:rPr lang="en-US" sz="1800" dirty="0">
                <a:latin typeface="Calibri" panose="020F0502020204030204" pitchFamily="34" charset="0"/>
                <a:cs typeface="Calibri" panose="020F0502020204030204" pitchFamily="34" charset="0"/>
              </a:rPr>
              <a:t> lý </a:t>
            </a:r>
            <a:r>
              <a:rPr lang="en-US" sz="1800" dirty="0" err="1">
                <a:latin typeface="Calibri" panose="020F0502020204030204" pitchFamily="34" charset="0"/>
                <a:cs typeface="Calibri" panose="020F0502020204030204" pitchFamily="34" charset="0"/>
              </a:rPr>
              <a:t>đơn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hàng</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quản</a:t>
            </a:r>
            <a:r>
              <a:rPr lang="en-US" sz="1800" dirty="0">
                <a:latin typeface="Calibri" panose="020F0502020204030204" pitchFamily="34" charset="0"/>
                <a:cs typeface="Calibri" panose="020F0502020204030204" pitchFamily="34" charset="0"/>
              </a:rPr>
              <a:t> lý </a:t>
            </a:r>
            <a:r>
              <a:rPr lang="en-US" sz="1800" dirty="0" err="1">
                <a:latin typeface="Calibri" panose="020F0502020204030204" pitchFamily="34" charset="0"/>
                <a:cs typeface="Calibri" panose="020F0502020204030204" pitchFamily="34" charset="0"/>
              </a:rPr>
              <a:t>thanh</a:t>
            </a:r>
            <a:r>
              <a:rPr lang="en-US" sz="1800" dirty="0">
                <a:latin typeface="Calibri" panose="020F0502020204030204" pitchFamily="34" charset="0"/>
                <a:cs typeface="Calibri" panose="020F0502020204030204" pitchFamily="34" charset="0"/>
              </a:rPr>
              <a:t> toán, </a:t>
            </a:r>
            <a:r>
              <a:rPr lang="en-US" sz="1800" dirty="0" err="1">
                <a:latin typeface="Calibri" panose="020F0502020204030204" pitchFamily="34" charset="0"/>
                <a:cs typeface="Calibri" panose="020F0502020204030204" pitchFamily="34" charset="0"/>
              </a:rPr>
              <a:t>quản</a:t>
            </a:r>
            <a:r>
              <a:rPr lang="en-US" sz="1800" dirty="0">
                <a:latin typeface="Calibri" panose="020F0502020204030204" pitchFamily="34" charset="0"/>
                <a:cs typeface="Calibri" panose="020F0502020204030204" pitchFamily="34" charset="0"/>
              </a:rPr>
              <a:t> lý mã giảm giá </a:t>
            </a:r>
            <a:r>
              <a:rPr lang="en-US" sz="1800" dirty="0" err="1">
                <a:latin typeface="Calibri" panose="020F0502020204030204" pitchFamily="34" charset="0"/>
                <a:cs typeface="Calibri" panose="020F0502020204030204" pitchFamily="34" charset="0"/>
              </a:rPr>
              <a:t>diễn</a:t>
            </a:r>
            <a:r>
              <a:rPr lang="en-US" sz="1800" dirty="0">
                <a:latin typeface="Calibri" panose="020F0502020204030204" pitchFamily="34" charset="0"/>
                <a:cs typeface="Calibri" panose="020F0502020204030204" pitchFamily="34" charset="0"/>
              </a:rPr>
              <a:t> ra một cách </a:t>
            </a:r>
            <a:r>
              <a:rPr lang="en-US" sz="1800" dirty="0" err="1">
                <a:latin typeface="Calibri" panose="020F0502020204030204" pitchFamily="34" charset="0"/>
                <a:cs typeface="Calibri" panose="020F0502020204030204" pitchFamily="34" charset="0"/>
              </a:rPr>
              <a:t>hiệu</a:t>
            </a:r>
            <a:r>
              <a:rPr lang="en-US" sz="1800" dirty="0">
                <a:latin typeface="Calibri" panose="020F0502020204030204" pitchFamily="34" charset="0"/>
                <a:cs typeface="Calibri" panose="020F0502020204030204" pitchFamily="34" charset="0"/>
              </a:rPr>
              <a:t> quả.</a:t>
            </a:r>
          </a:p>
          <a:p>
            <a:pPr lvl="1">
              <a:buClrTx/>
              <a:buFont typeface="Courier New" panose="02070309020205020404" pitchFamily="49" charset="0"/>
              <a:buChar char="o"/>
            </a:pPr>
            <a:r>
              <a:rPr lang="en-US" sz="1800" dirty="0">
                <a:latin typeface="Calibri" panose="020F0502020204030204" pitchFamily="34" charset="0"/>
                <a:cs typeface="Calibri" panose="020F0502020204030204" pitchFamily="34" charset="0"/>
              </a:rPr>
              <a:t>Tận dụng công </a:t>
            </a:r>
            <a:r>
              <a:rPr lang="en-US" sz="1800" dirty="0" err="1">
                <a:latin typeface="Calibri" panose="020F0502020204030204" pitchFamily="34" charset="0"/>
                <a:cs typeface="Calibri" panose="020F0502020204030204" pitchFamily="34" charset="0"/>
              </a:rPr>
              <a:t>nghệ</a:t>
            </a:r>
            <a:r>
              <a:rPr lang="en-US" sz="1800" dirty="0">
                <a:latin typeface="Calibri" panose="020F0502020204030204" pitchFamily="34" charset="0"/>
                <a:cs typeface="Calibri" panose="020F0502020204030204" pitchFamily="34" charset="0"/>
              </a:rPr>
              <a:t> để </a:t>
            </a:r>
            <a:r>
              <a:rPr lang="en-US" sz="1800" dirty="0" err="1">
                <a:latin typeface="Calibri" panose="020F0502020204030204" pitchFamily="34" charset="0"/>
                <a:cs typeface="Calibri" panose="020F0502020204030204" pitchFamily="34" charset="0"/>
              </a:rPr>
              <a:t>theo</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dõi</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lịch</a:t>
            </a:r>
            <a:r>
              <a:rPr lang="en-US" sz="1800" dirty="0">
                <a:latin typeface="Calibri" panose="020F0502020204030204" pitchFamily="34" charset="0"/>
                <a:cs typeface="Calibri" panose="020F0502020204030204" pitchFamily="34" charset="0"/>
              </a:rPr>
              <a:t> làm việc của </a:t>
            </a:r>
            <a:r>
              <a:rPr lang="en-US" sz="1800" dirty="0" err="1">
                <a:latin typeface="Calibri" panose="020F0502020204030204" pitchFamily="34" charset="0"/>
                <a:cs typeface="Calibri" panose="020F0502020204030204" pitchFamily="34" charset="0"/>
              </a:rPr>
              <a:t>nhân</a:t>
            </a:r>
            <a:r>
              <a:rPr lang="en-US" sz="1800" dirty="0">
                <a:latin typeface="Calibri" panose="020F0502020204030204" pitchFamily="34" charset="0"/>
                <a:cs typeface="Calibri" panose="020F0502020204030204" pitchFamily="34" charset="0"/>
              </a:rPr>
              <a:t> viên, </a:t>
            </a:r>
            <a:r>
              <a:rPr lang="en-US" sz="1800" dirty="0" err="1">
                <a:latin typeface="Calibri" panose="020F0502020204030204" pitchFamily="34" charset="0"/>
                <a:cs typeface="Calibri" panose="020F0502020204030204" pitchFamily="34" charset="0"/>
              </a:rPr>
              <a:t>trạng</a:t>
            </a:r>
            <a:r>
              <a:rPr lang="en-US" sz="1800" dirty="0">
                <a:latin typeface="Calibri" panose="020F0502020204030204" pitchFamily="34" charset="0"/>
                <a:cs typeface="Calibri" panose="020F0502020204030204" pitchFamily="34" charset="0"/>
              </a:rPr>
              <a:t> thái </a:t>
            </a:r>
            <a:r>
              <a:rPr lang="en-US" sz="1800" dirty="0" err="1">
                <a:latin typeface="Calibri" panose="020F0502020204030204" pitchFamily="34" charset="0"/>
                <a:cs typeface="Calibri" panose="020F0502020204030204" pitchFamily="34" charset="0"/>
              </a:rPr>
              <a:t>đơn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hàng</a:t>
            </a:r>
            <a:r>
              <a:rPr lang="en-US" sz="1800" dirty="0">
                <a:latin typeface="Calibri" panose="020F0502020204030204" pitchFamily="34" charset="0"/>
                <a:cs typeface="Calibri" panose="020F0502020204030204" pitchFamily="34" charset="0"/>
              </a:rPr>
              <a:t> và </a:t>
            </a:r>
            <a:r>
              <a:rPr lang="en-US" sz="1800" dirty="0" err="1">
                <a:latin typeface="Calibri" panose="020F0502020204030204" pitchFamily="34" charset="0"/>
                <a:cs typeface="Calibri" panose="020F0502020204030204" pitchFamily="34" charset="0"/>
              </a:rPr>
              <a:t>quản</a:t>
            </a:r>
            <a:r>
              <a:rPr lang="en-US" sz="1800" dirty="0">
                <a:latin typeface="Calibri" panose="020F0502020204030204" pitchFamily="34" charset="0"/>
                <a:cs typeface="Calibri" panose="020F0502020204030204" pitchFamily="34" charset="0"/>
              </a:rPr>
              <a:t> lý dữ liệu </a:t>
            </a:r>
            <a:r>
              <a:rPr lang="en-US" sz="1800" dirty="0" err="1">
                <a:latin typeface="Calibri" panose="020F0502020204030204" pitchFamily="34" charset="0"/>
                <a:cs typeface="Calibri" panose="020F0502020204030204" pitchFamily="34" charset="0"/>
              </a:rPr>
              <a:t>khách</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hàng</a:t>
            </a:r>
            <a:r>
              <a:rPr lang="en-US" sz="1800"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a:buClr>
                <a:schemeClr val="tx1"/>
              </a:buClr>
            </a:pPr>
            <a:endParaRPr lang="en-US" dirty="0">
              <a:latin typeface="Calibri" panose="020F0502020204030204" pitchFamily="34" charset="0"/>
              <a:cs typeface="Calibri" panose="020F0502020204030204" pitchFamily="34" charset="0"/>
            </a:endParaRPr>
          </a:p>
        </p:txBody>
      </p:sp>
      <p:pic>
        <p:nvPicPr>
          <p:cNvPr id="3074" name="Picture 2" descr="Cách viết, chèn chữ lên ảnh trong Word mọi phiên bản">
            <a:extLst>
              <a:ext uri="{FF2B5EF4-FFF2-40B4-BE49-F238E27FC236}">
                <a16:creationId xmlns:a16="http://schemas.microsoft.com/office/drawing/2014/main" id="{5D5B7DB2-7F0F-4D60-8948-77803628A3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2631" y="556592"/>
            <a:ext cx="1484243" cy="148424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33DA963-598D-4FC6-81FF-7341FD1AE289}"/>
              </a:ext>
            </a:extLst>
          </p:cNvPr>
          <p:cNvPicPr>
            <a:picLocks noChangeAspect="1"/>
          </p:cNvPicPr>
          <p:nvPr/>
        </p:nvPicPr>
        <p:blipFill>
          <a:blip r:embed="rId3"/>
          <a:stretch>
            <a:fillRect/>
          </a:stretch>
        </p:blipFill>
        <p:spPr>
          <a:xfrm>
            <a:off x="9426438" y="750405"/>
            <a:ext cx="1096615" cy="1096615"/>
          </a:xfrm>
          <a:prstGeom prst="rect">
            <a:avLst/>
          </a:prstGeom>
        </p:spPr>
      </p:pic>
      <p:pic>
        <p:nvPicPr>
          <p:cNvPr id="5" name="Picture 4">
            <a:extLst>
              <a:ext uri="{FF2B5EF4-FFF2-40B4-BE49-F238E27FC236}">
                <a16:creationId xmlns:a16="http://schemas.microsoft.com/office/drawing/2014/main" id="{FFA1A448-DC70-48B5-BB37-9E3458C07D55}"/>
              </a:ext>
            </a:extLst>
          </p:cNvPr>
          <p:cNvPicPr>
            <a:picLocks noChangeAspect="1"/>
          </p:cNvPicPr>
          <p:nvPr/>
        </p:nvPicPr>
        <p:blipFill>
          <a:blip r:embed="rId4"/>
          <a:stretch>
            <a:fillRect/>
          </a:stretch>
        </p:blipFill>
        <p:spPr>
          <a:xfrm>
            <a:off x="10676697" y="771942"/>
            <a:ext cx="1268893" cy="1268893"/>
          </a:xfrm>
          <a:prstGeom prst="rect">
            <a:avLst/>
          </a:prstGeom>
        </p:spPr>
      </p:pic>
      <p:pic>
        <p:nvPicPr>
          <p:cNvPr id="3076" name="Picture 4" descr="Tập tin:IntelliJ IDEA Icon.svg – Wikipedia tiếng Việt">
            <a:extLst>
              <a:ext uri="{FF2B5EF4-FFF2-40B4-BE49-F238E27FC236}">
                <a16:creationId xmlns:a16="http://schemas.microsoft.com/office/drawing/2014/main" id="{3A89CE76-7604-412D-A2E1-F757519BEF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5590" y="2647214"/>
            <a:ext cx="1177785" cy="117778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7837C37-D953-44B1-A67E-AC5D05BCB6A8}"/>
              </a:ext>
            </a:extLst>
          </p:cNvPr>
          <p:cNvPicPr>
            <a:picLocks noChangeAspect="1"/>
          </p:cNvPicPr>
          <p:nvPr/>
        </p:nvPicPr>
        <p:blipFill>
          <a:blip r:embed="rId6"/>
          <a:stretch>
            <a:fillRect/>
          </a:stretch>
        </p:blipFill>
        <p:spPr>
          <a:xfrm>
            <a:off x="8072455" y="2564480"/>
            <a:ext cx="1026102" cy="1058151"/>
          </a:xfrm>
          <a:prstGeom prst="rect">
            <a:avLst/>
          </a:prstGeom>
        </p:spPr>
      </p:pic>
    </p:spTree>
    <p:extLst>
      <p:ext uri="{BB962C8B-B14F-4D97-AF65-F5344CB8AC3E}">
        <p14:creationId xmlns:p14="http://schemas.microsoft.com/office/powerpoint/2010/main" val="176239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E16E-1118-460B-8B1D-51DA86E014D8}"/>
              </a:ext>
            </a:extLst>
          </p:cNvPr>
          <p:cNvSpPr>
            <a:spLocks noGrp="1"/>
          </p:cNvSpPr>
          <p:nvPr>
            <p:ph type="title"/>
          </p:nvPr>
        </p:nvSpPr>
        <p:spPr>
          <a:xfrm>
            <a:off x="2906997" y="156309"/>
            <a:ext cx="5706916" cy="811099"/>
          </a:xfrm>
        </p:spPr>
        <p:txBody>
          <a:bodyPr/>
          <a:lstStyle/>
          <a:p>
            <a:r>
              <a:rPr lang="en-US" b="1" dirty="0" err="1">
                <a:latin typeface="Calibri Light" panose="020F0302020204030204" pitchFamily="34" charset="0"/>
                <a:cs typeface="Calibri Light" panose="020F0302020204030204" pitchFamily="34" charset="0"/>
              </a:rPr>
              <a:t>Vai</a:t>
            </a:r>
            <a:r>
              <a:rPr lang="en-US" b="1" dirty="0">
                <a:latin typeface="Calibri Light" panose="020F0302020204030204" pitchFamily="34" charset="0"/>
                <a:cs typeface="Calibri Light" panose="020F0302020204030204" pitchFamily="34" charset="0"/>
              </a:rPr>
              <a:t> </a:t>
            </a:r>
            <a:r>
              <a:rPr lang="en-US" b="1" dirty="0" err="1">
                <a:latin typeface="Calibri Light" panose="020F0302020204030204" pitchFamily="34" charset="0"/>
                <a:cs typeface="Calibri Light" panose="020F0302020204030204" pitchFamily="34" charset="0"/>
              </a:rPr>
              <a:t>trò</a:t>
            </a:r>
            <a:r>
              <a:rPr lang="en-US" b="1" dirty="0">
                <a:latin typeface="Calibri Light" panose="020F0302020204030204" pitchFamily="34" charset="0"/>
                <a:cs typeface="Calibri Light" panose="020F0302020204030204" pitchFamily="34" charset="0"/>
              </a:rPr>
              <a:t> </a:t>
            </a:r>
            <a:r>
              <a:rPr lang="en-US" b="1" dirty="0" err="1">
                <a:latin typeface="Calibri Light" panose="020F0302020204030204" pitchFamily="34" charset="0"/>
                <a:cs typeface="Calibri Light" panose="020F0302020204030204" pitchFamily="34" charset="0"/>
              </a:rPr>
              <a:t>trách</a:t>
            </a:r>
            <a:r>
              <a:rPr lang="en-US" b="1" dirty="0">
                <a:latin typeface="Calibri Light" panose="020F0302020204030204" pitchFamily="34" charset="0"/>
                <a:cs typeface="Calibri Light" panose="020F0302020204030204" pitchFamily="34" charset="0"/>
              </a:rPr>
              <a:t> </a:t>
            </a:r>
            <a:r>
              <a:rPr lang="en-US" b="1" dirty="0" err="1">
                <a:latin typeface="Calibri Light" panose="020F0302020204030204" pitchFamily="34" charset="0"/>
                <a:cs typeface="Calibri Light" panose="020F0302020204030204" pitchFamily="34" charset="0"/>
              </a:rPr>
              <a:t>nhiệm</a:t>
            </a:r>
            <a:endParaRPr lang="en-US" b="1" dirty="0">
              <a:latin typeface="Calibri Light" panose="020F0302020204030204" pitchFamily="34" charset="0"/>
              <a:cs typeface="Calibri Light" panose="020F0302020204030204" pitchFamily="34" charset="0"/>
            </a:endParaRPr>
          </a:p>
        </p:txBody>
      </p:sp>
      <p:graphicFrame>
        <p:nvGraphicFramePr>
          <p:cNvPr id="7" name="Content Placeholder 6">
            <a:extLst>
              <a:ext uri="{FF2B5EF4-FFF2-40B4-BE49-F238E27FC236}">
                <a16:creationId xmlns:a16="http://schemas.microsoft.com/office/drawing/2014/main" id="{C61922F3-EE70-4992-B505-C8CCDA0F1E06}"/>
              </a:ext>
            </a:extLst>
          </p:cNvPr>
          <p:cNvGraphicFramePr>
            <a:graphicFrameLocks noGrp="1"/>
          </p:cNvGraphicFramePr>
          <p:nvPr>
            <p:ph idx="1"/>
            <p:extLst>
              <p:ext uri="{D42A27DB-BD31-4B8C-83A1-F6EECF244321}">
                <p14:modId xmlns:p14="http://schemas.microsoft.com/office/powerpoint/2010/main" val="4088911284"/>
              </p:ext>
            </p:extLst>
          </p:nvPr>
        </p:nvGraphicFramePr>
        <p:xfrm>
          <a:off x="2044908" y="1538494"/>
          <a:ext cx="8305040" cy="3285296"/>
        </p:xfrm>
        <a:graphic>
          <a:graphicData uri="http://schemas.openxmlformats.org/drawingml/2006/table">
            <a:tbl>
              <a:tblPr firstRow="1" bandRow="1">
                <a:tableStyleId>{21E4AEA4-8DFA-4A89-87EB-49C32662AFE0}</a:tableStyleId>
              </a:tblPr>
              <a:tblGrid>
                <a:gridCol w="4152520">
                  <a:extLst>
                    <a:ext uri="{9D8B030D-6E8A-4147-A177-3AD203B41FA5}">
                      <a16:colId xmlns:a16="http://schemas.microsoft.com/office/drawing/2014/main" val="3159039558"/>
                    </a:ext>
                  </a:extLst>
                </a:gridCol>
                <a:gridCol w="4152520">
                  <a:extLst>
                    <a:ext uri="{9D8B030D-6E8A-4147-A177-3AD203B41FA5}">
                      <a16:colId xmlns:a16="http://schemas.microsoft.com/office/drawing/2014/main" val="1167623311"/>
                    </a:ext>
                  </a:extLst>
                </a:gridCol>
              </a:tblGrid>
              <a:tr h="540618">
                <a:tc>
                  <a:txBody>
                    <a:bodyPr/>
                    <a:lstStyle/>
                    <a:p>
                      <a:r>
                        <a:rPr lang="en-US" sz="2000" dirty="0" err="1">
                          <a:latin typeface="Calibri" panose="020F0502020204030204" pitchFamily="34" charset="0"/>
                          <a:cs typeface="Calibri" panose="020F0502020204030204" pitchFamily="34" charset="0"/>
                        </a:rPr>
                        <a:t>Họ</a:t>
                      </a:r>
                      <a:r>
                        <a:rPr lang="en-US" sz="2000" dirty="0">
                          <a:latin typeface="Calibri" panose="020F0502020204030204" pitchFamily="34" charset="0"/>
                          <a:cs typeface="Calibri" panose="020F0502020204030204" pitchFamily="34" charset="0"/>
                        </a:rPr>
                        <a:t> và tên</a:t>
                      </a:r>
                    </a:p>
                  </a:txBody>
                  <a:tcPr/>
                </a:tc>
                <a:tc>
                  <a:txBody>
                    <a:bodyPr/>
                    <a:lstStyle/>
                    <a:p>
                      <a:r>
                        <a:rPr lang="en-US" sz="2000" dirty="0" err="1">
                          <a:latin typeface="Calibri" panose="020F0502020204030204" pitchFamily="34" charset="0"/>
                          <a:cs typeface="Calibri" panose="020F0502020204030204" pitchFamily="34" charset="0"/>
                        </a:rPr>
                        <a:t>Vai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trò</a:t>
                      </a:r>
                      <a:endParaRPr lang="en-US"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82367610"/>
                  </a:ext>
                </a:extLst>
              </a:tr>
              <a:tr h="1372339">
                <a:tc>
                  <a:txBody>
                    <a:bodyPr/>
                    <a:lstStyle/>
                    <a:p>
                      <a:r>
                        <a:rPr lang="en-US" sz="2000" dirty="0">
                          <a:latin typeface="Calibri" panose="020F0502020204030204" pitchFamily="34" charset="0"/>
                          <a:cs typeface="Calibri" panose="020F0502020204030204" pitchFamily="34" charset="0"/>
                        </a:rPr>
                        <a:t>Trần Ngọc Phúc</a:t>
                      </a:r>
                    </a:p>
                  </a:txBody>
                  <a:tcPr/>
                </a:tc>
                <a:tc>
                  <a:txBody>
                    <a:bodyPr/>
                    <a:lstStyle/>
                    <a:p>
                      <a:r>
                        <a:rPr lang="en-US" sz="2000" kern="1200" dirty="0" err="1">
                          <a:solidFill>
                            <a:schemeClr val="dk1"/>
                          </a:solidFill>
                          <a:effectLst/>
                          <a:latin typeface="Calibri" panose="020F0502020204030204" pitchFamily="34" charset="0"/>
                          <a:ea typeface="+mn-ea"/>
                          <a:cs typeface="Calibri" panose="020F0502020204030204" pitchFamily="34" charset="0"/>
                        </a:rPr>
                        <a:t>Trưởng</a:t>
                      </a:r>
                      <a:r>
                        <a:rPr lang="en-US" sz="2000" kern="1200" dirty="0">
                          <a:solidFill>
                            <a:schemeClr val="dk1"/>
                          </a:solidFill>
                          <a:effectLst/>
                          <a:latin typeface="Calibri" panose="020F0502020204030204" pitchFamily="34" charset="0"/>
                          <a:ea typeface="+mn-ea"/>
                          <a:cs typeface="Calibri" panose="020F0502020204030204" pitchFamily="34" charset="0"/>
                        </a:rPr>
                        <a:t> nhóm, phân </a:t>
                      </a:r>
                      <a:r>
                        <a:rPr lang="en-US" sz="2000" kern="1200" dirty="0" err="1">
                          <a:solidFill>
                            <a:schemeClr val="dk1"/>
                          </a:solidFill>
                          <a:effectLst/>
                          <a:latin typeface="Calibri" panose="020F0502020204030204" pitchFamily="34" charset="0"/>
                          <a:ea typeface="+mn-ea"/>
                          <a:cs typeface="Calibri" panose="020F0502020204030204" pitchFamily="34" charset="0"/>
                        </a:rPr>
                        <a:t>tích</a:t>
                      </a:r>
                      <a:r>
                        <a:rPr lang="en-US" sz="2000" kern="1200" dirty="0">
                          <a:solidFill>
                            <a:schemeClr val="dk1"/>
                          </a:solidFill>
                          <a:effectLst/>
                          <a:latin typeface="Calibri" panose="020F0502020204030204" pitchFamily="34" charset="0"/>
                          <a:ea typeface="+mn-ea"/>
                          <a:cs typeface="Calibri" panose="020F0502020204030204" pitchFamily="34" charset="0"/>
                        </a:rPr>
                        <a:t> thiết kế </a:t>
                      </a:r>
                      <a:r>
                        <a:rPr lang="en-US" sz="2000" kern="1200" dirty="0" err="1">
                          <a:solidFill>
                            <a:schemeClr val="dk1"/>
                          </a:solidFill>
                          <a:effectLst/>
                          <a:latin typeface="Calibri" panose="020F0502020204030204" pitchFamily="34" charset="0"/>
                          <a:ea typeface="+mn-ea"/>
                          <a:cs typeface="Calibri" panose="020F0502020204030204" pitchFamily="34" charset="0"/>
                        </a:rPr>
                        <a:t>dự</a:t>
                      </a:r>
                      <a:r>
                        <a:rPr lang="en-US" sz="2000" kern="1200" dirty="0">
                          <a:solidFill>
                            <a:schemeClr val="dk1"/>
                          </a:solidFill>
                          <a:effectLst/>
                          <a:latin typeface="Calibri" panose="020F0502020204030204" pitchFamily="34" charset="0"/>
                          <a:ea typeface="+mn-ea"/>
                          <a:cs typeface="Calibri" panose="020F0502020204030204" pitchFamily="34" charset="0"/>
                        </a:rPr>
                        <a:t> án, </a:t>
                      </a:r>
                      <a:r>
                        <a:rPr lang="en-US" sz="2000" kern="1200" dirty="0" err="1">
                          <a:solidFill>
                            <a:schemeClr val="dk1"/>
                          </a:solidFill>
                          <a:effectLst/>
                          <a:latin typeface="Calibri" panose="020F0502020204030204" pitchFamily="34" charset="0"/>
                          <a:ea typeface="+mn-ea"/>
                          <a:cs typeface="Calibri" panose="020F0502020204030204" pitchFamily="34" charset="0"/>
                        </a:rPr>
                        <a:t>lập</a:t>
                      </a:r>
                      <a:r>
                        <a:rPr lang="en-US" sz="2000" kern="1200" dirty="0">
                          <a:solidFill>
                            <a:schemeClr val="dk1"/>
                          </a:solidFill>
                          <a:effectLst/>
                          <a:latin typeface="Calibri" panose="020F0502020204030204" pitchFamily="34" charset="0"/>
                          <a:ea typeface="+mn-ea"/>
                          <a:cs typeface="Calibri" panose="020F0502020204030204" pitchFamily="34" charset="0"/>
                        </a:rPr>
                        <a:t> trình </a:t>
                      </a:r>
                      <a:r>
                        <a:rPr lang="en-US" sz="2000" kern="1200" dirty="0" err="1">
                          <a:solidFill>
                            <a:schemeClr val="dk1"/>
                          </a:solidFill>
                          <a:effectLst/>
                          <a:latin typeface="Calibri" panose="020F0502020204030204" pitchFamily="34" charset="0"/>
                          <a:ea typeface="+mn-ea"/>
                          <a:cs typeface="Calibri" panose="020F0502020204030204" pitchFamily="34" charset="0"/>
                        </a:rPr>
                        <a:t>phía</a:t>
                      </a:r>
                      <a:r>
                        <a:rPr lang="en-US" sz="2000" kern="1200" dirty="0">
                          <a:solidFill>
                            <a:schemeClr val="dk1"/>
                          </a:solidFill>
                          <a:effectLst/>
                          <a:latin typeface="Calibri" panose="020F0502020204030204" pitchFamily="34" charset="0"/>
                          <a:ea typeface="+mn-ea"/>
                          <a:cs typeface="Calibri" panose="020F0502020204030204" pitchFamily="34" charset="0"/>
                        </a:rPr>
                        <a:t> frontend, </a:t>
                      </a:r>
                      <a:r>
                        <a:rPr lang="en-US" sz="2000" kern="1200" dirty="0" err="1">
                          <a:solidFill>
                            <a:schemeClr val="dk1"/>
                          </a:solidFill>
                          <a:effectLst/>
                          <a:latin typeface="Calibri" panose="020F0502020204030204" pitchFamily="34" charset="0"/>
                          <a:ea typeface="+mn-ea"/>
                          <a:cs typeface="Calibri" panose="020F0502020204030204" pitchFamily="34" charset="0"/>
                        </a:rPr>
                        <a:t>kiểm</a:t>
                      </a:r>
                      <a:r>
                        <a:rPr lang="en-US" sz="2000" kern="1200" dirty="0">
                          <a:solidFill>
                            <a:schemeClr val="dk1"/>
                          </a:solidFill>
                          <a:effectLst/>
                          <a:latin typeface="Calibri" panose="020F0502020204030204" pitchFamily="34" charset="0"/>
                          <a:ea typeface="+mn-ea"/>
                          <a:cs typeface="Calibri" panose="020F0502020204030204" pitchFamily="34" charset="0"/>
                        </a:rPr>
                        <a:t> thử, viết báo cáo.</a:t>
                      </a:r>
                      <a:endParaRPr lang="en-US"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807451557"/>
                  </a:ext>
                </a:extLst>
              </a:tr>
              <a:tr h="1372339">
                <a:tc>
                  <a:txBody>
                    <a:bodyPr/>
                    <a:lstStyle/>
                    <a:p>
                      <a:r>
                        <a:rPr lang="en-US" sz="2000" kern="1200" dirty="0" err="1">
                          <a:solidFill>
                            <a:schemeClr val="dk1"/>
                          </a:solidFill>
                          <a:effectLst/>
                          <a:latin typeface="Calibri" panose="020F0502020204030204" pitchFamily="34" charset="0"/>
                          <a:ea typeface="+mn-ea"/>
                          <a:cs typeface="Calibri" panose="020F0502020204030204" pitchFamily="34" charset="0"/>
                        </a:rPr>
                        <a:t>Nguyễn</a:t>
                      </a:r>
                      <a:r>
                        <a:rPr lang="en-US" sz="2000" kern="1200" dirty="0">
                          <a:solidFill>
                            <a:schemeClr val="dk1"/>
                          </a:solidFill>
                          <a:effectLst/>
                          <a:latin typeface="Calibri" panose="020F0502020204030204" pitchFamily="34" charset="0"/>
                          <a:ea typeface="+mn-ea"/>
                          <a:cs typeface="Calibri" panose="020F0502020204030204" pitchFamily="34" charset="0"/>
                        </a:rPr>
                        <a:t> </a:t>
                      </a:r>
                      <a:r>
                        <a:rPr lang="en-US" sz="2000" kern="1200" dirty="0" err="1">
                          <a:solidFill>
                            <a:schemeClr val="dk1"/>
                          </a:solidFill>
                          <a:effectLst/>
                          <a:latin typeface="Calibri" panose="020F0502020204030204" pitchFamily="34" charset="0"/>
                          <a:ea typeface="+mn-ea"/>
                          <a:cs typeface="Calibri" panose="020F0502020204030204" pitchFamily="34" charset="0"/>
                        </a:rPr>
                        <a:t>Hữu</a:t>
                      </a:r>
                      <a:r>
                        <a:rPr lang="en-US" sz="2000" kern="1200" dirty="0">
                          <a:solidFill>
                            <a:schemeClr val="dk1"/>
                          </a:solidFill>
                          <a:effectLst/>
                          <a:latin typeface="Calibri" panose="020F0502020204030204" pitchFamily="34" charset="0"/>
                          <a:ea typeface="+mn-ea"/>
                          <a:cs typeface="Calibri" panose="020F0502020204030204" pitchFamily="34" charset="0"/>
                        </a:rPr>
                        <a:t> Thắng</a:t>
                      </a:r>
                      <a:endParaRPr lang="en-US" sz="2000" dirty="0">
                        <a:latin typeface="Calibri" panose="020F0502020204030204" pitchFamily="34" charset="0"/>
                        <a:cs typeface="Calibri" panose="020F0502020204030204" pitchFamily="34" charset="0"/>
                      </a:endParaRPr>
                    </a:p>
                  </a:txBody>
                  <a:tcPr/>
                </a:tc>
                <a:tc>
                  <a:txBody>
                    <a:bodyPr/>
                    <a:lstStyle/>
                    <a:p>
                      <a:r>
                        <a:rPr lang="en-US" sz="2000" kern="1200" dirty="0">
                          <a:solidFill>
                            <a:schemeClr val="dk1"/>
                          </a:solidFill>
                          <a:effectLst/>
                          <a:latin typeface="Calibri" panose="020F0502020204030204" pitchFamily="34" charset="0"/>
                          <a:ea typeface="+mn-ea"/>
                          <a:cs typeface="Calibri" panose="020F0502020204030204" pitchFamily="34" charset="0"/>
                        </a:rPr>
                        <a:t>Phân </a:t>
                      </a:r>
                      <a:r>
                        <a:rPr lang="en-US" sz="2000" kern="1200" dirty="0" err="1">
                          <a:solidFill>
                            <a:schemeClr val="dk1"/>
                          </a:solidFill>
                          <a:effectLst/>
                          <a:latin typeface="Calibri" panose="020F0502020204030204" pitchFamily="34" charset="0"/>
                          <a:ea typeface="+mn-ea"/>
                          <a:cs typeface="Calibri" panose="020F0502020204030204" pitchFamily="34" charset="0"/>
                        </a:rPr>
                        <a:t>tích</a:t>
                      </a:r>
                      <a:r>
                        <a:rPr lang="en-US" sz="2000" kern="1200" dirty="0">
                          <a:solidFill>
                            <a:schemeClr val="dk1"/>
                          </a:solidFill>
                          <a:effectLst/>
                          <a:latin typeface="Calibri" panose="020F0502020204030204" pitchFamily="34" charset="0"/>
                          <a:ea typeface="+mn-ea"/>
                          <a:cs typeface="Calibri" panose="020F0502020204030204" pitchFamily="34" charset="0"/>
                        </a:rPr>
                        <a:t> thiết kế </a:t>
                      </a:r>
                      <a:r>
                        <a:rPr lang="en-US" sz="2000" kern="1200" dirty="0" err="1">
                          <a:solidFill>
                            <a:schemeClr val="dk1"/>
                          </a:solidFill>
                          <a:effectLst/>
                          <a:latin typeface="Calibri" panose="020F0502020204030204" pitchFamily="34" charset="0"/>
                          <a:ea typeface="+mn-ea"/>
                          <a:cs typeface="Calibri" panose="020F0502020204030204" pitchFamily="34" charset="0"/>
                        </a:rPr>
                        <a:t>dự</a:t>
                      </a:r>
                      <a:r>
                        <a:rPr lang="en-US" sz="2000" kern="1200" dirty="0">
                          <a:solidFill>
                            <a:schemeClr val="dk1"/>
                          </a:solidFill>
                          <a:effectLst/>
                          <a:latin typeface="Calibri" panose="020F0502020204030204" pitchFamily="34" charset="0"/>
                          <a:ea typeface="+mn-ea"/>
                          <a:cs typeface="Calibri" panose="020F0502020204030204" pitchFamily="34" charset="0"/>
                        </a:rPr>
                        <a:t> án, </a:t>
                      </a:r>
                      <a:r>
                        <a:rPr lang="en-US" sz="2000" kern="1200" dirty="0" err="1">
                          <a:solidFill>
                            <a:schemeClr val="dk1"/>
                          </a:solidFill>
                          <a:effectLst/>
                          <a:latin typeface="Calibri" panose="020F0502020204030204" pitchFamily="34" charset="0"/>
                          <a:ea typeface="+mn-ea"/>
                          <a:cs typeface="Calibri" panose="020F0502020204030204" pitchFamily="34" charset="0"/>
                        </a:rPr>
                        <a:t>xây</a:t>
                      </a:r>
                      <a:r>
                        <a:rPr lang="en-US" sz="2000" kern="1200" dirty="0">
                          <a:solidFill>
                            <a:schemeClr val="dk1"/>
                          </a:solidFill>
                          <a:effectLst/>
                          <a:latin typeface="Calibri" panose="020F0502020204030204" pitchFamily="34" charset="0"/>
                          <a:ea typeface="+mn-ea"/>
                          <a:cs typeface="Calibri" panose="020F0502020204030204" pitchFamily="34" charset="0"/>
                        </a:rPr>
                        <a:t> </a:t>
                      </a:r>
                      <a:r>
                        <a:rPr lang="en-US" sz="2000" kern="1200" dirty="0" err="1">
                          <a:solidFill>
                            <a:schemeClr val="dk1"/>
                          </a:solidFill>
                          <a:effectLst/>
                          <a:latin typeface="Calibri" panose="020F0502020204030204" pitchFamily="34" charset="0"/>
                          <a:ea typeface="+mn-ea"/>
                          <a:cs typeface="Calibri" panose="020F0502020204030204" pitchFamily="34" charset="0"/>
                        </a:rPr>
                        <a:t>dựng</a:t>
                      </a:r>
                      <a:r>
                        <a:rPr lang="en-US" sz="2000" kern="1200" dirty="0">
                          <a:solidFill>
                            <a:schemeClr val="dk1"/>
                          </a:solidFill>
                          <a:effectLst/>
                          <a:latin typeface="Calibri" panose="020F0502020204030204" pitchFamily="34" charset="0"/>
                          <a:ea typeface="+mn-ea"/>
                          <a:cs typeface="Calibri" panose="020F0502020204030204" pitchFamily="34" charset="0"/>
                        </a:rPr>
                        <a:t> </a:t>
                      </a:r>
                      <a:r>
                        <a:rPr lang="en-US" sz="2000" kern="1200" dirty="0" err="1">
                          <a:solidFill>
                            <a:schemeClr val="dk1"/>
                          </a:solidFill>
                          <a:effectLst/>
                          <a:latin typeface="Calibri" panose="020F0502020204030204" pitchFamily="34" charset="0"/>
                          <a:ea typeface="+mn-ea"/>
                          <a:cs typeface="Calibri" panose="020F0502020204030204" pitchFamily="34" charset="0"/>
                        </a:rPr>
                        <a:t>cấu</a:t>
                      </a:r>
                      <a:r>
                        <a:rPr lang="en-US" sz="2000" kern="1200" dirty="0">
                          <a:solidFill>
                            <a:schemeClr val="dk1"/>
                          </a:solidFill>
                          <a:effectLst/>
                          <a:latin typeface="Calibri" panose="020F0502020204030204" pitchFamily="34" charset="0"/>
                          <a:ea typeface="+mn-ea"/>
                          <a:cs typeface="Calibri" panose="020F0502020204030204" pitchFamily="34" charset="0"/>
                        </a:rPr>
                        <a:t> </a:t>
                      </a:r>
                      <a:r>
                        <a:rPr lang="en-US" sz="2000" kern="1200" dirty="0" err="1">
                          <a:solidFill>
                            <a:schemeClr val="dk1"/>
                          </a:solidFill>
                          <a:effectLst/>
                          <a:latin typeface="Calibri" panose="020F0502020204030204" pitchFamily="34" charset="0"/>
                          <a:ea typeface="+mn-ea"/>
                          <a:cs typeface="Calibri" panose="020F0502020204030204" pitchFamily="34" charset="0"/>
                        </a:rPr>
                        <a:t>trúc</a:t>
                      </a:r>
                      <a:r>
                        <a:rPr lang="en-US" sz="2000" kern="1200" dirty="0">
                          <a:solidFill>
                            <a:schemeClr val="dk1"/>
                          </a:solidFill>
                          <a:effectLst/>
                          <a:latin typeface="Calibri" panose="020F0502020204030204" pitchFamily="34" charset="0"/>
                          <a:ea typeface="+mn-ea"/>
                          <a:cs typeface="Calibri" panose="020F0502020204030204" pitchFamily="34" charset="0"/>
                        </a:rPr>
                        <a:t> hệ thống, </a:t>
                      </a:r>
                      <a:r>
                        <a:rPr lang="en-US" sz="2000" kern="1200" dirty="0" err="1">
                          <a:solidFill>
                            <a:schemeClr val="dk1"/>
                          </a:solidFill>
                          <a:effectLst/>
                          <a:latin typeface="Calibri" panose="020F0502020204030204" pitchFamily="34" charset="0"/>
                          <a:ea typeface="+mn-ea"/>
                          <a:cs typeface="Calibri" panose="020F0502020204030204" pitchFamily="34" charset="0"/>
                        </a:rPr>
                        <a:t>lập</a:t>
                      </a:r>
                      <a:r>
                        <a:rPr lang="en-US" sz="2000" kern="1200" dirty="0">
                          <a:solidFill>
                            <a:schemeClr val="dk1"/>
                          </a:solidFill>
                          <a:effectLst/>
                          <a:latin typeface="Calibri" panose="020F0502020204030204" pitchFamily="34" charset="0"/>
                          <a:ea typeface="+mn-ea"/>
                          <a:cs typeface="Calibri" panose="020F0502020204030204" pitchFamily="34" charset="0"/>
                        </a:rPr>
                        <a:t> trình </a:t>
                      </a:r>
                      <a:r>
                        <a:rPr lang="en-US" sz="2000" kern="1200" dirty="0" err="1">
                          <a:solidFill>
                            <a:schemeClr val="dk1"/>
                          </a:solidFill>
                          <a:effectLst/>
                          <a:latin typeface="Calibri" panose="020F0502020204030204" pitchFamily="34" charset="0"/>
                          <a:ea typeface="+mn-ea"/>
                          <a:cs typeface="Calibri" panose="020F0502020204030204" pitchFamily="34" charset="0"/>
                        </a:rPr>
                        <a:t>phía</a:t>
                      </a:r>
                      <a:r>
                        <a:rPr lang="en-US" sz="2000" kern="1200" dirty="0">
                          <a:solidFill>
                            <a:schemeClr val="dk1"/>
                          </a:solidFill>
                          <a:effectLst/>
                          <a:latin typeface="Calibri" panose="020F0502020204030204" pitchFamily="34" charset="0"/>
                          <a:ea typeface="+mn-ea"/>
                          <a:cs typeface="Calibri" panose="020F0502020204030204" pitchFamily="34" charset="0"/>
                        </a:rPr>
                        <a:t> backend.</a:t>
                      </a:r>
                      <a:endParaRPr lang="en-US"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817782697"/>
                  </a:ext>
                </a:extLst>
              </a:tr>
            </a:tbl>
          </a:graphicData>
        </a:graphic>
      </p:graphicFrame>
    </p:spTree>
    <p:extLst>
      <p:ext uri="{BB962C8B-B14F-4D97-AF65-F5344CB8AC3E}">
        <p14:creationId xmlns:p14="http://schemas.microsoft.com/office/powerpoint/2010/main" val="3185504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2562EB-758C-4747-88CB-3EF6FD30949C}"/>
              </a:ext>
            </a:extLst>
          </p:cNvPr>
          <p:cNvSpPr>
            <a:spLocks noGrp="1"/>
          </p:cNvSpPr>
          <p:nvPr>
            <p:ph type="ctrTitle"/>
          </p:nvPr>
        </p:nvSpPr>
        <p:spPr/>
        <p:txBody>
          <a:bodyPr/>
          <a:lstStyle/>
          <a:p>
            <a:r>
              <a:rPr lang="en-US" dirty="0" err="1">
                <a:latin typeface="Calibri" panose="020F0502020204030204" pitchFamily="34" charset="0"/>
                <a:cs typeface="Calibri" panose="020F0502020204030204" pitchFamily="34" charset="0"/>
              </a:rPr>
              <a:t>Xây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dựng</a:t>
            </a:r>
            <a:r>
              <a:rPr lang="en-US" dirty="0">
                <a:latin typeface="Calibri" panose="020F0502020204030204" pitchFamily="34" charset="0"/>
                <a:cs typeface="Calibri" panose="020F0502020204030204" pitchFamily="34" charset="0"/>
              </a:rPr>
              <a:t> kế </a:t>
            </a:r>
            <a:r>
              <a:rPr lang="en-US" dirty="0" err="1">
                <a:latin typeface="Calibri" panose="020F0502020204030204" pitchFamily="34" charset="0"/>
                <a:cs typeface="Calibri" panose="020F0502020204030204" pitchFamily="34" charset="0"/>
              </a:rPr>
              <a:t>hoạch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quản</a:t>
            </a:r>
            <a:r>
              <a:rPr lang="en-US" dirty="0">
                <a:latin typeface="Calibri" panose="020F0502020204030204" pitchFamily="34" charset="0"/>
                <a:cs typeface="Calibri" panose="020F0502020204030204" pitchFamily="34" charset="0"/>
              </a:rPr>
              <a:t> lý </a:t>
            </a:r>
            <a:r>
              <a:rPr lang="en-US" dirty="0" err="1">
                <a:latin typeface="Calibri" panose="020F0502020204030204" pitchFamily="34" charset="0"/>
                <a:cs typeface="Calibri" panose="020F0502020204030204" pitchFamily="34" charset="0"/>
              </a:rPr>
              <a:t>dự</a:t>
            </a:r>
            <a:r>
              <a:rPr lang="en-US" dirty="0">
                <a:latin typeface="Calibri" panose="020F0502020204030204" pitchFamily="34" charset="0"/>
                <a:cs typeface="Calibri" panose="020F0502020204030204" pitchFamily="34" charset="0"/>
              </a:rPr>
              <a:t> án</a:t>
            </a:r>
          </a:p>
        </p:txBody>
      </p:sp>
    </p:spTree>
    <p:extLst>
      <p:ext uri="{BB962C8B-B14F-4D97-AF65-F5344CB8AC3E}">
        <p14:creationId xmlns:p14="http://schemas.microsoft.com/office/powerpoint/2010/main" val="3955686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630A-1BD6-4C30-9652-BCB5DF870992}"/>
              </a:ext>
            </a:extLst>
          </p:cNvPr>
          <p:cNvSpPr>
            <a:spLocks noGrp="1"/>
          </p:cNvSpPr>
          <p:nvPr>
            <p:ph type="title"/>
          </p:nvPr>
        </p:nvSpPr>
        <p:spPr>
          <a:xfrm>
            <a:off x="2990750" y="235824"/>
            <a:ext cx="6210499" cy="559308"/>
          </a:xfrm>
        </p:spPr>
        <p:txBody>
          <a:bodyPr>
            <a:normAutofit fontScale="90000"/>
          </a:bodyPr>
          <a:lstStyle/>
          <a:p>
            <a:r>
              <a:rPr lang="en-US" b="1" dirty="0" err="1">
                <a:latin typeface="Calibri" panose="020F0502020204030204" pitchFamily="34" charset="0"/>
                <a:cs typeface="Calibri" panose="020F0502020204030204" pitchFamily="34" charset="0"/>
              </a:rPr>
              <a:t>TÍnh</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khả</a:t>
            </a:r>
            <a:r>
              <a:rPr lang="en-US" b="1" dirty="0">
                <a:latin typeface="Calibri" panose="020F0502020204030204" pitchFamily="34" charset="0"/>
                <a:cs typeface="Calibri" panose="020F0502020204030204" pitchFamily="34" charset="0"/>
              </a:rPr>
              <a:t> thi </a:t>
            </a:r>
            <a:r>
              <a:rPr lang="en-US" b="1" dirty="0" err="1">
                <a:latin typeface="Calibri" panose="020F0502020204030204" pitchFamily="34" charset="0"/>
                <a:cs typeface="Calibri" panose="020F0502020204030204" pitchFamily="34" charset="0"/>
              </a:rPr>
              <a:t>dự</a:t>
            </a:r>
            <a:r>
              <a:rPr lang="en-US" b="1" dirty="0">
                <a:latin typeface="Calibri" panose="020F0502020204030204" pitchFamily="34" charset="0"/>
                <a:cs typeface="Calibri" panose="020F0502020204030204" pitchFamily="34" charset="0"/>
              </a:rPr>
              <a:t> án</a:t>
            </a:r>
          </a:p>
        </p:txBody>
      </p:sp>
      <p:sp>
        <p:nvSpPr>
          <p:cNvPr id="3" name="Content Placeholder 2">
            <a:extLst>
              <a:ext uri="{FF2B5EF4-FFF2-40B4-BE49-F238E27FC236}">
                <a16:creationId xmlns:a16="http://schemas.microsoft.com/office/drawing/2014/main" id="{EF304B19-FBB5-44EE-A657-C7895EF43F2E}"/>
              </a:ext>
            </a:extLst>
          </p:cNvPr>
          <p:cNvSpPr>
            <a:spLocks noGrp="1"/>
          </p:cNvSpPr>
          <p:nvPr>
            <p:ph idx="1"/>
          </p:nvPr>
        </p:nvSpPr>
        <p:spPr>
          <a:xfrm>
            <a:off x="198783" y="967409"/>
            <a:ext cx="11807687" cy="5890591"/>
          </a:xfrm>
        </p:spPr>
        <p:txBody>
          <a:bodyPr>
            <a:normAutofit/>
          </a:bodyPr>
          <a:lstStyle/>
          <a:p>
            <a:pPr>
              <a:buClrTx/>
            </a:pPr>
            <a:r>
              <a:rPr lang="en-US" dirty="0">
                <a:latin typeface="Calibri Light" panose="020F0302020204030204" pitchFamily="34" charset="0"/>
                <a:cs typeface="Calibri Light" panose="020F0302020204030204" pitchFamily="34" charset="0"/>
              </a:rPr>
              <a:t>Tính </a:t>
            </a:r>
            <a:r>
              <a:rPr lang="en-US" dirty="0" err="1">
                <a:latin typeface="Calibri Light" panose="020F0302020204030204" pitchFamily="34" charset="0"/>
                <a:cs typeface="Calibri Light" panose="020F0302020204030204" pitchFamily="34" charset="0"/>
              </a:rPr>
              <a:t>khả</a:t>
            </a:r>
            <a:r>
              <a:rPr lang="en-US" dirty="0">
                <a:latin typeface="Calibri Light" panose="020F0302020204030204" pitchFamily="34" charset="0"/>
                <a:cs typeface="Calibri Light" panose="020F0302020204030204" pitchFamily="34" charset="0"/>
              </a:rPr>
              <a:t> thi về </a:t>
            </a:r>
            <a:r>
              <a:rPr lang="en-US" dirty="0" err="1">
                <a:latin typeface="Calibri Light" panose="020F0302020204030204" pitchFamily="34" charset="0"/>
                <a:cs typeface="Calibri Light" panose="020F0302020204030204" pitchFamily="34" charset="0"/>
              </a:rPr>
              <a:t>mặt</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kỹ</a:t>
            </a:r>
            <a:r>
              <a:rPr lang="en-US" dirty="0">
                <a:latin typeface="Calibri Light" panose="020F0302020204030204" pitchFamily="34" charset="0"/>
                <a:cs typeface="Calibri Light" panose="020F0302020204030204" pitchFamily="34" charset="0"/>
              </a:rPr>
              <a:t> thuật</a:t>
            </a:r>
          </a:p>
          <a:p>
            <a:pPr lvl="1">
              <a:buClr>
                <a:schemeClr val="tx1"/>
              </a:buClr>
              <a:buFont typeface="Courier New" panose="02070309020205020404" pitchFamily="49" charset="0"/>
              <a:buChar char="o"/>
            </a:pPr>
            <a:r>
              <a:rPr lang="en-US" sz="1800" dirty="0" err="1">
                <a:latin typeface="Calibri Light" panose="020F0302020204030204" pitchFamily="34" charset="0"/>
                <a:cs typeface="Calibri Light" panose="020F0302020204030204" pitchFamily="34" charset="0"/>
              </a:rPr>
              <a:t>Sản</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phẩm</a:t>
            </a:r>
            <a:r>
              <a:rPr lang="en-US" sz="1800" dirty="0">
                <a:latin typeface="Calibri Light" panose="020F0302020204030204" pitchFamily="34" charset="0"/>
                <a:cs typeface="Calibri Light" panose="020F0302020204030204" pitchFamily="34" charset="0"/>
              </a:rPr>
              <a:t> được phát </a:t>
            </a:r>
            <a:r>
              <a:rPr lang="en-US" sz="1800" dirty="0" err="1">
                <a:latin typeface="Calibri Light" panose="020F0302020204030204" pitchFamily="34" charset="0"/>
                <a:cs typeface="Calibri Light" panose="020F0302020204030204" pitchFamily="34" charset="0"/>
              </a:rPr>
              <a:t>triển</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dựa</a:t>
            </a:r>
            <a:r>
              <a:rPr lang="en-US" sz="1800" dirty="0">
                <a:latin typeface="Calibri Light" panose="020F0302020204030204" pitchFamily="34" charset="0"/>
                <a:cs typeface="Calibri Light" panose="020F0302020204030204" pitchFamily="34" charset="0"/>
              </a:rPr>
              <a:t> trên </a:t>
            </a:r>
            <a:r>
              <a:rPr lang="en-US" sz="1800" dirty="0" err="1">
                <a:latin typeface="Calibri Light" panose="020F0302020204030204" pitchFamily="34" charset="0"/>
                <a:cs typeface="Calibri Light" panose="020F0302020204030204" pitchFamily="34" charset="0"/>
              </a:rPr>
              <a:t>ngôn</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ngữ</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lập</a:t>
            </a:r>
            <a:r>
              <a:rPr lang="en-US" sz="1800" dirty="0">
                <a:latin typeface="Calibri Light" panose="020F0302020204030204" pitchFamily="34" charset="0"/>
                <a:cs typeface="Calibri Light" panose="020F0302020204030204" pitchFamily="34" charset="0"/>
              </a:rPr>
              <a:t> trình Java và PostgreSQL, đây là những công </a:t>
            </a:r>
            <a:r>
              <a:rPr lang="en-US" sz="1800" dirty="0" err="1">
                <a:latin typeface="Calibri Light" panose="020F0302020204030204" pitchFamily="34" charset="0"/>
                <a:cs typeface="Calibri Light" panose="020F0302020204030204" pitchFamily="34" charset="0"/>
              </a:rPr>
              <a:t>cụ</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mạnh</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mẽ</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đảm</a:t>
            </a:r>
            <a:r>
              <a:rPr lang="en-US" sz="1800" dirty="0">
                <a:latin typeface="Calibri Light" panose="020F0302020204030204" pitchFamily="34" charset="0"/>
                <a:cs typeface="Calibri Light" panose="020F0302020204030204" pitchFamily="34" charset="0"/>
              </a:rPr>
              <a:t> bảo tính </a:t>
            </a:r>
            <a:r>
              <a:rPr lang="en-US" sz="1800" dirty="0" err="1">
                <a:latin typeface="Calibri Light" panose="020F0302020204030204" pitchFamily="34" charset="0"/>
                <a:cs typeface="Calibri Light" panose="020F0302020204030204" pitchFamily="34" charset="0"/>
              </a:rPr>
              <a:t>khả</a:t>
            </a:r>
            <a:r>
              <a:rPr lang="en-US" sz="1800" dirty="0">
                <a:latin typeface="Calibri Light" panose="020F0302020204030204" pitchFamily="34" charset="0"/>
                <a:cs typeface="Calibri Light" panose="020F0302020204030204" pitchFamily="34" charset="0"/>
              </a:rPr>
              <a:t> thi về </a:t>
            </a:r>
            <a:r>
              <a:rPr lang="en-US" sz="1800" dirty="0" err="1">
                <a:latin typeface="Calibri Light" panose="020F0302020204030204" pitchFamily="34" charset="0"/>
                <a:cs typeface="Calibri Light" panose="020F0302020204030204" pitchFamily="34" charset="0"/>
              </a:rPr>
              <a:t>mặt</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kỹ</a:t>
            </a:r>
            <a:r>
              <a:rPr lang="en-US" sz="1800" dirty="0">
                <a:latin typeface="Calibri Light" panose="020F0302020204030204" pitchFamily="34" charset="0"/>
                <a:cs typeface="Calibri Light" panose="020F0302020204030204" pitchFamily="34" charset="0"/>
              </a:rPr>
              <a:t> thuật, </a:t>
            </a:r>
            <a:r>
              <a:rPr lang="en-US" sz="1800" dirty="0" err="1">
                <a:latin typeface="Calibri Light" panose="020F0302020204030204" pitchFamily="34" charset="0"/>
                <a:cs typeface="Calibri Light" panose="020F0302020204030204" pitchFamily="34" charset="0"/>
              </a:rPr>
              <a:t>hiệu</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suất</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cao</a:t>
            </a:r>
            <a:r>
              <a:rPr lang="en-US" sz="1800" dirty="0">
                <a:latin typeface="Calibri Light" panose="020F0302020204030204" pitchFamily="34" charset="0"/>
                <a:cs typeface="Calibri Light" panose="020F0302020204030204" pitchFamily="34" charset="0"/>
              </a:rPr>
              <a:t>, hiện đại, chi </a:t>
            </a:r>
            <a:r>
              <a:rPr lang="en-US" sz="1800" dirty="0" err="1">
                <a:latin typeface="Calibri Light" panose="020F0302020204030204" pitchFamily="34" charset="0"/>
                <a:cs typeface="Calibri Light" panose="020F0302020204030204" pitchFamily="34" charset="0"/>
              </a:rPr>
              <a:t>phí</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thấp</a:t>
            </a:r>
            <a:r>
              <a:rPr lang="en-US" sz="1800" dirty="0">
                <a:latin typeface="Calibri Light" panose="020F0302020204030204" pitchFamily="34" charset="0"/>
                <a:cs typeface="Calibri Light" panose="020F0302020204030204" pitchFamily="34" charset="0"/>
              </a:rPr>
              <a:t>, dễ bảo </a:t>
            </a:r>
            <a:r>
              <a:rPr lang="en-US" sz="1800" dirty="0" err="1">
                <a:latin typeface="Calibri Light" panose="020F0302020204030204" pitchFamily="34" charset="0"/>
                <a:cs typeface="Calibri Light" panose="020F0302020204030204" pitchFamily="34" charset="0"/>
              </a:rPr>
              <a:t>trì</a:t>
            </a:r>
            <a:r>
              <a:rPr lang="en-US" sz="1800" dirty="0">
                <a:latin typeface="Calibri Light" panose="020F0302020204030204" pitchFamily="34" charset="0"/>
                <a:cs typeface="Calibri Light" panose="020F0302020204030204" pitchFamily="34" charset="0"/>
              </a:rPr>
              <a:t> và </a:t>
            </a:r>
            <a:r>
              <a:rPr lang="en-US" sz="1800" dirty="0" err="1">
                <a:latin typeface="Calibri Light" panose="020F0302020204030204" pitchFamily="34" charset="0"/>
                <a:cs typeface="Calibri Light" panose="020F0302020204030204" pitchFamily="34" charset="0"/>
              </a:rPr>
              <a:t>nâng</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cấp</a:t>
            </a:r>
            <a:r>
              <a:rPr lang="en-US" sz="1800" dirty="0">
                <a:latin typeface="Calibri Light" panose="020F0302020204030204" pitchFamily="34" charset="0"/>
                <a:cs typeface="Calibri Light" panose="020F0302020204030204" pitchFamily="34" charset="0"/>
              </a:rPr>
              <a:t>.</a:t>
            </a:r>
          </a:p>
          <a:p>
            <a:pPr lvl="1">
              <a:buClr>
                <a:schemeClr val="tx1"/>
              </a:buClr>
              <a:buFont typeface="Courier New" panose="02070309020205020404" pitchFamily="49" charset="0"/>
              <a:buChar char="o"/>
            </a:pPr>
            <a:r>
              <a:rPr lang="en-US" sz="1800" dirty="0" err="1">
                <a:latin typeface="Calibri Light" panose="020F0302020204030204" pitchFamily="34" charset="0"/>
                <a:cs typeface="Calibri Light" panose="020F0302020204030204" pitchFamily="34" charset="0"/>
              </a:rPr>
              <a:t>Sản</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phẩm</a:t>
            </a:r>
            <a:r>
              <a:rPr lang="en-US" sz="1800" dirty="0">
                <a:latin typeface="Calibri Light" panose="020F0302020204030204" pitchFamily="34" charset="0"/>
                <a:cs typeface="Calibri Light" panose="020F0302020204030204" pitchFamily="34" charset="0"/>
              </a:rPr>
              <a:t> được thiết kế chạy trên </a:t>
            </a:r>
            <a:r>
              <a:rPr lang="en-US" sz="1800" dirty="0" err="1">
                <a:latin typeface="Calibri Light" panose="020F0302020204030204" pitchFamily="34" charset="0"/>
                <a:cs typeface="Calibri Light" panose="020F0302020204030204" pitchFamily="34" charset="0"/>
              </a:rPr>
              <a:t>nền</a:t>
            </a:r>
            <a:r>
              <a:rPr lang="en-US" sz="1800" dirty="0">
                <a:latin typeface="Calibri Light" panose="020F0302020204030204" pitchFamily="34" charset="0"/>
                <a:cs typeface="Calibri Light" panose="020F0302020204030204" pitchFamily="34" charset="0"/>
              </a:rPr>
              <a:t> window </a:t>
            </a:r>
            <a:r>
              <a:rPr lang="en-US" sz="1800" dirty="0" err="1">
                <a:latin typeface="Calibri Light" panose="020F0302020204030204" pitchFamily="34" charset="0"/>
                <a:cs typeface="Calibri Light" panose="020F0302020204030204" pitchFamily="34" charset="0"/>
              </a:rPr>
              <a:t>đảm</a:t>
            </a:r>
            <a:r>
              <a:rPr lang="en-US" sz="1800" dirty="0">
                <a:latin typeface="Calibri Light" panose="020F0302020204030204" pitchFamily="34" charset="0"/>
                <a:cs typeface="Calibri Light" panose="020F0302020204030204" pitchFamily="34" charset="0"/>
              </a:rPr>
              <a:t> bảo </a:t>
            </a:r>
            <a:r>
              <a:rPr lang="en-US" sz="1800" dirty="0" err="1">
                <a:latin typeface="Calibri Light" panose="020F0302020204030204" pitchFamily="34" charset="0"/>
                <a:cs typeface="Calibri Light" panose="020F0302020204030204" pitchFamily="34" charset="0"/>
              </a:rPr>
              <a:t>phù</a:t>
            </a:r>
            <a:r>
              <a:rPr lang="en-US" sz="1800" dirty="0">
                <a:latin typeface="Calibri Light" panose="020F0302020204030204" pitchFamily="34" charset="0"/>
                <a:cs typeface="Calibri Light" panose="020F0302020204030204" pitchFamily="34" charset="0"/>
              </a:rPr>
              <a:t> hợp với </a:t>
            </a:r>
            <a:r>
              <a:rPr lang="en-US" sz="1800" dirty="0" err="1">
                <a:latin typeface="Calibri Light" panose="020F0302020204030204" pitchFamily="34" charset="0"/>
                <a:cs typeface="Calibri Light" panose="020F0302020204030204" pitchFamily="34" charset="0"/>
              </a:rPr>
              <a:t>đa</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số</a:t>
            </a:r>
            <a:r>
              <a:rPr lang="en-US" sz="1800" dirty="0">
                <a:latin typeface="Calibri Light" panose="020F0302020204030204" pitchFamily="34" charset="0"/>
                <a:cs typeface="Calibri Light" panose="020F0302020204030204" pitchFamily="34" charset="0"/>
              </a:rPr>
              <a:t> người </a:t>
            </a:r>
            <a:r>
              <a:rPr lang="en-US" sz="1800" dirty="0" err="1">
                <a:latin typeface="Calibri Light" panose="020F0302020204030204" pitchFamily="34" charset="0"/>
                <a:cs typeface="Calibri Light" panose="020F0302020204030204" pitchFamily="34" charset="0"/>
              </a:rPr>
              <a:t>dùng</a:t>
            </a:r>
            <a:r>
              <a:rPr lang="en-US" sz="1800" dirty="0">
                <a:latin typeface="Calibri Light" panose="020F0302020204030204" pitchFamily="34" charset="0"/>
                <a:cs typeface="Calibri Light" panose="020F0302020204030204" pitchFamily="34" charset="0"/>
              </a:rPr>
              <a:t>.</a:t>
            </a:r>
          </a:p>
          <a:p>
            <a:pPr lvl="1">
              <a:buClr>
                <a:schemeClr val="tx1"/>
              </a:buClr>
              <a:buFont typeface="Courier New" panose="02070309020205020404" pitchFamily="49" charset="0"/>
              <a:buChar char="o"/>
            </a:pPr>
            <a:r>
              <a:rPr lang="en-US" sz="1800" dirty="0" err="1">
                <a:latin typeface="Calibri Light" panose="020F0302020204030204" pitchFamily="34" charset="0"/>
                <a:cs typeface="Calibri Light" panose="020F0302020204030204" pitchFamily="34" charset="0"/>
              </a:rPr>
              <a:t>Dự</a:t>
            </a:r>
            <a:r>
              <a:rPr lang="en-US" sz="1800" dirty="0">
                <a:latin typeface="Calibri Light" panose="020F0302020204030204" pitchFamily="34" charset="0"/>
                <a:cs typeface="Calibri Light" panose="020F0302020204030204" pitchFamily="34" charset="0"/>
              </a:rPr>
              <a:t> án phát </a:t>
            </a:r>
            <a:r>
              <a:rPr lang="en-US" sz="1800" dirty="0" err="1">
                <a:latin typeface="Calibri Light" panose="020F0302020204030204" pitchFamily="34" charset="0"/>
                <a:cs typeface="Calibri Light" panose="020F0302020204030204" pitchFamily="34" charset="0"/>
              </a:rPr>
              <a:t>triển</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phần</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mềm</a:t>
            </a:r>
            <a:r>
              <a:rPr lang="en-US" sz="1800" dirty="0">
                <a:latin typeface="Calibri Light" panose="020F0302020204030204" pitchFamily="34" charset="0"/>
                <a:cs typeface="Calibri Light" panose="020F0302020204030204" pitchFamily="34" charset="0"/>
              </a:rPr>
              <a:t> có quy </a:t>
            </a:r>
            <a:r>
              <a:rPr lang="en-US" sz="1800" dirty="0" err="1">
                <a:latin typeface="Calibri Light" panose="020F0302020204030204" pitchFamily="34" charset="0"/>
                <a:cs typeface="Calibri Light" panose="020F0302020204030204" pitchFamily="34" charset="0"/>
              </a:rPr>
              <a:t>mô</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vừa</a:t>
            </a:r>
            <a:r>
              <a:rPr lang="en-US" sz="1800" dirty="0">
                <a:latin typeface="Calibri Light" panose="020F0302020204030204" pitchFamily="34" charset="0"/>
                <a:cs typeface="Calibri Light" panose="020F0302020204030204" pitchFamily="34" charset="0"/>
              </a:rPr>
              <a:t> phải, </a:t>
            </a:r>
            <a:r>
              <a:rPr lang="en-US" sz="1800" dirty="0" err="1">
                <a:latin typeface="Calibri Light" panose="020F0302020204030204" pitchFamily="34" charset="0"/>
                <a:cs typeface="Calibri Light" panose="020F0302020204030204" pitchFamily="34" charset="0"/>
              </a:rPr>
              <a:t>áp</a:t>
            </a:r>
            <a:r>
              <a:rPr lang="en-US" sz="1800" dirty="0">
                <a:latin typeface="Calibri Light" panose="020F0302020204030204" pitchFamily="34" charset="0"/>
                <a:cs typeface="Calibri Light" panose="020F0302020204030204" pitchFamily="34" charset="0"/>
              </a:rPr>
              <a:t> dụng </a:t>
            </a:r>
            <a:r>
              <a:rPr lang="en-US" sz="1800" dirty="0" err="1">
                <a:latin typeface="Calibri Light" panose="020F0302020204030204" pitchFamily="34" charset="0"/>
                <a:cs typeface="Calibri Light" panose="020F0302020204030204" pitchFamily="34" charset="0"/>
              </a:rPr>
              <a:t>cho</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doanh</a:t>
            </a:r>
            <a:r>
              <a:rPr lang="en-US" sz="1800" dirty="0">
                <a:latin typeface="Calibri Light" panose="020F0302020204030204" pitchFamily="34" charset="0"/>
                <a:cs typeface="Calibri Light" panose="020F0302020204030204" pitchFamily="34" charset="0"/>
              </a:rPr>
              <a:t> nghiệp </a:t>
            </a:r>
            <a:r>
              <a:rPr lang="en-US" sz="1800" dirty="0" err="1">
                <a:latin typeface="Calibri Light" panose="020F0302020204030204" pitchFamily="34" charset="0"/>
                <a:cs typeface="Calibri Light" panose="020F0302020204030204" pitchFamily="34" charset="0"/>
              </a:rPr>
              <a:t>vừa</a:t>
            </a:r>
            <a:r>
              <a:rPr lang="en-US" sz="1800" dirty="0">
                <a:latin typeface="Calibri Light" panose="020F0302020204030204" pitchFamily="34" charset="0"/>
                <a:cs typeface="Calibri Light" panose="020F0302020204030204" pitchFamily="34" charset="0"/>
              </a:rPr>
              <a:t> và </a:t>
            </a:r>
            <a:r>
              <a:rPr lang="en-US" sz="1800" dirty="0" err="1">
                <a:latin typeface="Calibri Light" panose="020F0302020204030204" pitchFamily="34" charset="0"/>
                <a:cs typeface="Calibri Light" panose="020F0302020204030204" pitchFamily="34" charset="0"/>
              </a:rPr>
              <a:t>nhỏ</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cho</a:t>
            </a:r>
            <a:r>
              <a:rPr lang="en-US" sz="1800" dirty="0">
                <a:latin typeface="Calibri Light" panose="020F0302020204030204" pitchFamily="34" charset="0"/>
                <a:cs typeface="Calibri Light" panose="020F0302020204030204" pitchFamily="34" charset="0"/>
              </a:rPr>
              <a:t> các chủ kinh </a:t>
            </a:r>
            <a:r>
              <a:rPr lang="en-US" sz="1800" dirty="0" err="1">
                <a:latin typeface="Calibri Light" panose="020F0302020204030204" pitchFamily="34" charset="0"/>
                <a:cs typeface="Calibri Light" panose="020F0302020204030204" pitchFamily="34" charset="0"/>
              </a:rPr>
              <a:t>doanh</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vừa</a:t>
            </a:r>
            <a:r>
              <a:rPr lang="en-US" sz="1800" dirty="0">
                <a:latin typeface="Calibri Light" panose="020F0302020204030204" pitchFamily="34" charset="0"/>
                <a:cs typeface="Calibri Light" panose="020F0302020204030204" pitchFamily="34" charset="0"/>
              </a:rPr>
              <a:t> và </a:t>
            </a:r>
            <a:r>
              <a:rPr lang="en-US" sz="1800" dirty="0" err="1">
                <a:latin typeface="Calibri Light" panose="020F0302020204030204" pitchFamily="34" charset="0"/>
                <a:cs typeface="Calibri Light" panose="020F0302020204030204" pitchFamily="34" charset="0"/>
              </a:rPr>
              <a:t>nhỏ</a:t>
            </a:r>
            <a:r>
              <a:rPr lang="en-US" sz="1800" dirty="0">
                <a:latin typeface="Calibri Light" panose="020F0302020204030204" pitchFamily="34" charset="0"/>
                <a:cs typeface="Calibri Light" panose="020F0302020204030204" pitchFamily="34" charset="0"/>
              </a:rPr>
              <a:t>, nên có thể </a:t>
            </a:r>
            <a:r>
              <a:rPr lang="en-US" sz="1800" dirty="0" err="1">
                <a:latin typeface="Calibri Light" panose="020F0302020204030204" pitchFamily="34" charset="0"/>
                <a:cs typeface="Calibri Light" panose="020F0302020204030204" pitchFamily="34" charset="0"/>
              </a:rPr>
              <a:t>đam</a:t>
            </a:r>
            <a:r>
              <a:rPr lang="en-US" sz="1800" dirty="0">
                <a:latin typeface="Calibri Light" panose="020F0302020204030204" pitchFamily="34" charset="0"/>
                <a:cs typeface="Calibri Light" panose="020F0302020204030204" pitchFamily="34" charset="0"/>
              </a:rPr>
              <a:t> bảo thực </a:t>
            </a:r>
          </a:p>
          <a:p>
            <a:pPr>
              <a:buClr>
                <a:schemeClr val="tx1"/>
              </a:buClr>
            </a:pPr>
            <a:r>
              <a:rPr lang="en-US" dirty="0">
                <a:latin typeface="Calibri Light" panose="020F0302020204030204" pitchFamily="34" charset="0"/>
                <a:cs typeface="Calibri Light" panose="020F0302020204030204" pitchFamily="34" charset="0"/>
              </a:rPr>
              <a:t>Tính </a:t>
            </a:r>
            <a:r>
              <a:rPr lang="en-US" dirty="0" err="1">
                <a:latin typeface="Calibri Light" panose="020F0302020204030204" pitchFamily="34" charset="0"/>
                <a:cs typeface="Calibri Light" panose="020F0302020204030204" pitchFamily="34" charset="0"/>
              </a:rPr>
              <a:t>khả</a:t>
            </a:r>
            <a:r>
              <a:rPr lang="en-US" dirty="0">
                <a:latin typeface="Calibri Light" panose="020F0302020204030204" pitchFamily="34" charset="0"/>
                <a:cs typeface="Calibri Light" panose="020F0302020204030204" pitchFamily="34" charset="0"/>
              </a:rPr>
              <a:t> thi về </a:t>
            </a:r>
            <a:r>
              <a:rPr lang="en-US" dirty="0" err="1">
                <a:latin typeface="Calibri Light" panose="020F0302020204030204" pitchFamily="34" charset="0"/>
                <a:cs typeface="Calibri Light" panose="020F0302020204030204" pitchFamily="34" charset="0"/>
              </a:rPr>
              <a:t>mặt</a:t>
            </a:r>
            <a:r>
              <a:rPr lang="en-US" dirty="0">
                <a:latin typeface="Calibri Light" panose="020F0302020204030204" pitchFamily="34" charset="0"/>
                <a:cs typeface="Calibri Light" panose="020F0302020204030204" pitchFamily="34" charset="0"/>
              </a:rPr>
              <a:t> kinh tế</a:t>
            </a:r>
          </a:p>
          <a:p>
            <a:pPr lvl="1">
              <a:buClr>
                <a:schemeClr val="tx1"/>
              </a:buClr>
              <a:buFont typeface="Courier New" panose="02070309020205020404" pitchFamily="49" charset="0"/>
              <a:buChar char="o"/>
            </a:pPr>
            <a:r>
              <a:rPr lang="vi-VN" sz="1800" dirty="0">
                <a:latin typeface="Calibri Light" panose="020F0302020204030204" pitchFamily="34" charset="0"/>
                <a:cs typeface="Calibri Light" panose="020F0302020204030204" pitchFamily="34" charset="0"/>
              </a:rPr>
              <a:t>Do được phát triển trên Java và PostgreSQL nên đảm bảo tốn ít tài nguyên hệ thống, giá thành rẻ.</a:t>
            </a:r>
          </a:p>
          <a:p>
            <a:pPr lvl="1">
              <a:buClr>
                <a:schemeClr val="tx1"/>
              </a:buClr>
              <a:buFont typeface="Courier New" panose="02070309020205020404" pitchFamily="49" charset="0"/>
              <a:buChar char="o"/>
            </a:pPr>
            <a:r>
              <a:rPr lang="vi-VN" sz="1800" dirty="0">
                <a:latin typeface="Calibri Light" panose="020F0302020204030204" pitchFamily="34" charset="0"/>
                <a:cs typeface="Calibri Light" panose="020F0302020204030204" pitchFamily="34" charset="0"/>
              </a:rPr>
              <a:t>Giảm thiểu thời gian quản lý, giúp thời gian quản lý linh hoạt.</a:t>
            </a:r>
          </a:p>
          <a:p>
            <a:pPr lvl="1">
              <a:buClr>
                <a:schemeClr val="tx1"/>
              </a:buClr>
              <a:buFont typeface="Courier New" panose="02070309020205020404" pitchFamily="49" charset="0"/>
              <a:buChar char="o"/>
            </a:pPr>
            <a:r>
              <a:rPr lang="vi-VN" sz="1800" dirty="0">
                <a:latin typeface="Calibri Light" panose="020F0302020204030204" pitchFamily="34" charset="0"/>
                <a:cs typeface="Calibri Light" panose="020F0302020204030204" pitchFamily="34" charset="0"/>
              </a:rPr>
              <a:t>Tạo sự hài lòng cho khách hàng bằng việc tích hợp các phương thức thanh toán, vận chuyển chuyên nghiệp.</a:t>
            </a:r>
            <a:endParaRPr lang="en-US" sz="1800" dirty="0">
              <a:latin typeface="Calibri Light" panose="020F0302020204030204" pitchFamily="34" charset="0"/>
              <a:cs typeface="Calibri Light" panose="020F0302020204030204" pitchFamily="34" charset="0"/>
            </a:endParaRPr>
          </a:p>
          <a:p>
            <a:pPr>
              <a:buClr>
                <a:schemeClr val="tx1"/>
              </a:buClr>
            </a:pPr>
            <a:r>
              <a:rPr lang="en-US" dirty="0">
                <a:latin typeface="Calibri Light" panose="020F0302020204030204" pitchFamily="34" charset="0"/>
                <a:cs typeface="Calibri Light" panose="020F0302020204030204" pitchFamily="34" charset="0"/>
              </a:rPr>
              <a:t>Tính </a:t>
            </a:r>
            <a:r>
              <a:rPr lang="en-US" dirty="0" err="1">
                <a:latin typeface="Calibri Light" panose="020F0302020204030204" pitchFamily="34" charset="0"/>
                <a:cs typeface="Calibri Light" panose="020F0302020204030204" pitchFamily="34" charset="0"/>
              </a:rPr>
              <a:t>khả</a:t>
            </a:r>
            <a:r>
              <a:rPr lang="en-US" dirty="0">
                <a:latin typeface="Calibri Light" panose="020F0302020204030204" pitchFamily="34" charset="0"/>
                <a:cs typeface="Calibri Light" panose="020F0302020204030204" pitchFamily="34" charset="0"/>
              </a:rPr>
              <a:t> thi về </a:t>
            </a:r>
            <a:r>
              <a:rPr lang="en-US" dirty="0" err="1">
                <a:latin typeface="Calibri Light" panose="020F0302020204030204" pitchFamily="34" charset="0"/>
                <a:cs typeface="Calibri Light" panose="020F0302020204030204" pitchFamily="34" charset="0"/>
              </a:rPr>
              <a:t>mặt</a:t>
            </a:r>
            <a:r>
              <a:rPr lang="en-US" dirty="0">
                <a:latin typeface="Calibri Light" panose="020F0302020204030204" pitchFamily="34" charset="0"/>
                <a:cs typeface="Calibri Light" panose="020F0302020204030204" pitchFamily="34" charset="0"/>
              </a:rPr>
              <a:t> tổ </a:t>
            </a:r>
            <a:r>
              <a:rPr lang="en-US" dirty="0" err="1">
                <a:latin typeface="Calibri Light" panose="020F0302020204030204" pitchFamily="34" charset="0"/>
                <a:cs typeface="Calibri Light" panose="020F0302020204030204" pitchFamily="34" charset="0"/>
              </a:rPr>
              <a:t>chức</a:t>
            </a:r>
            <a:endParaRPr lang="en-US" dirty="0">
              <a:latin typeface="Calibri Light" panose="020F0302020204030204" pitchFamily="34" charset="0"/>
              <a:cs typeface="Calibri Light" panose="020F0302020204030204" pitchFamily="34" charset="0"/>
            </a:endParaRPr>
          </a:p>
          <a:p>
            <a:pPr lvl="1">
              <a:buClr>
                <a:schemeClr val="tx1"/>
              </a:buClr>
              <a:buFont typeface="Courier New" panose="02070309020205020404" pitchFamily="49" charset="0"/>
              <a:buChar char="o"/>
            </a:pPr>
            <a:r>
              <a:rPr lang="en-US" sz="1800" dirty="0">
                <a:latin typeface="Calibri Light" panose="020F0302020204030204" pitchFamily="34" charset="0"/>
                <a:cs typeface="Calibri Light" panose="020F0302020204030204" pitchFamily="34" charset="0"/>
              </a:rPr>
              <a:t>Nguồn </a:t>
            </a:r>
            <a:r>
              <a:rPr lang="en-US" sz="1800" dirty="0" err="1">
                <a:latin typeface="Calibri Light" panose="020F0302020204030204" pitchFamily="34" charset="0"/>
                <a:cs typeface="Calibri Light" panose="020F0302020204030204" pitchFamily="34" charset="0"/>
              </a:rPr>
              <a:t>nhân</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lực</a:t>
            </a:r>
            <a:r>
              <a:rPr lang="en-US" sz="1800" dirty="0">
                <a:latin typeface="Calibri Light" panose="020F0302020204030204" pitchFamily="34" charset="0"/>
                <a:cs typeface="Calibri Light" panose="020F0302020204030204" pitchFamily="34" charset="0"/>
              </a:rPr>
              <a:t> và </a:t>
            </a:r>
            <a:r>
              <a:rPr lang="en-US" sz="1800" dirty="0" err="1">
                <a:latin typeface="Calibri Light" panose="020F0302020204030204" pitchFamily="34" charset="0"/>
                <a:cs typeface="Calibri Light" panose="020F0302020204030204" pitchFamily="34" charset="0"/>
              </a:rPr>
              <a:t>vai</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trò</a:t>
            </a:r>
            <a:r>
              <a:rPr lang="en-US" sz="1800" dirty="0">
                <a:latin typeface="Calibri Light" panose="020F0302020204030204" pitchFamily="34" charset="0"/>
                <a:cs typeface="Calibri Light" panose="020F0302020204030204" pitchFamily="34" charset="0"/>
              </a:rPr>
              <a:t> của từng người trong nhóm được phân công rõ </a:t>
            </a:r>
            <a:r>
              <a:rPr lang="en-US" sz="1800" dirty="0" err="1">
                <a:latin typeface="Calibri Light" panose="020F0302020204030204" pitchFamily="34" charset="0"/>
                <a:cs typeface="Calibri Light" panose="020F0302020204030204" pitchFamily="34" charset="0"/>
              </a:rPr>
              <a:t>ràng</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phù</a:t>
            </a:r>
            <a:r>
              <a:rPr lang="en-US" sz="1800" dirty="0">
                <a:latin typeface="Calibri Light" panose="020F0302020204030204" pitchFamily="34" charset="0"/>
                <a:cs typeface="Calibri Light" panose="020F0302020204030204" pitchFamily="34" charset="0"/>
              </a:rPr>
              <a:t> hợp với </a:t>
            </a:r>
            <a:r>
              <a:rPr lang="en-US" sz="1800" dirty="0" err="1">
                <a:latin typeface="Calibri Light" panose="020F0302020204030204" pitchFamily="34" charset="0"/>
                <a:cs typeface="Calibri Light" panose="020F0302020204030204" pitchFamily="34" charset="0"/>
              </a:rPr>
              <a:t>năng</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lực</a:t>
            </a:r>
            <a:endParaRPr lang="en-US" sz="1800" dirty="0">
              <a:latin typeface="Calibri Light" panose="020F0302020204030204" pitchFamily="34" charset="0"/>
              <a:cs typeface="Calibri Light" panose="020F0302020204030204" pitchFamily="34" charset="0"/>
            </a:endParaRPr>
          </a:p>
          <a:p>
            <a:pPr lvl="1">
              <a:buClr>
                <a:schemeClr val="tx1"/>
              </a:buClr>
              <a:buFont typeface="Courier New" panose="02070309020205020404" pitchFamily="49" charset="0"/>
              <a:buChar char="o"/>
            </a:pPr>
            <a:r>
              <a:rPr lang="en-US" sz="1800" dirty="0">
                <a:latin typeface="Calibri Light" panose="020F0302020204030204" pitchFamily="34" charset="0"/>
                <a:cs typeface="Calibri Light" panose="020F0302020204030204" pitchFamily="34" charset="0"/>
              </a:rPr>
              <a:t>Do phát </a:t>
            </a:r>
            <a:r>
              <a:rPr lang="en-US" sz="1800" dirty="0" err="1">
                <a:latin typeface="Calibri Light" panose="020F0302020204030204" pitchFamily="34" charset="0"/>
                <a:cs typeface="Calibri Light" panose="020F0302020204030204" pitchFamily="34" charset="0"/>
              </a:rPr>
              <a:t>triển</a:t>
            </a:r>
            <a:r>
              <a:rPr lang="en-US" sz="1800" dirty="0">
                <a:latin typeface="Calibri Light" panose="020F0302020204030204" pitchFamily="34" charset="0"/>
                <a:cs typeface="Calibri Light" panose="020F0302020204030204" pitchFamily="34" charset="0"/>
              </a:rPr>
              <a:t> trên các bộ tài </a:t>
            </a:r>
            <a:r>
              <a:rPr lang="en-US" sz="1800" dirty="0" err="1">
                <a:latin typeface="Calibri Light" panose="020F0302020204030204" pitchFamily="34" charset="0"/>
                <a:cs typeface="Calibri Light" panose="020F0302020204030204" pitchFamily="34" charset="0"/>
              </a:rPr>
              <a:t>nguyên</a:t>
            </a:r>
            <a:r>
              <a:rPr lang="en-US" sz="1800" dirty="0">
                <a:latin typeface="Calibri Light" panose="020F0302020204030204" pitchFamily="34" charset="0"/>
                <a:cs typeface="Calibri Light" panose="020F0302020204030204" pitchFamily="34" charset="0"/>
              </a:rPr>
              <a:t> sẵn có, </a:t>
            </a:r>
            <a:r>
              <a:rPr lang="en-US" sz="1800" dirty="0" err="1">
                <a:latin typeface="Calibri Light" panose="020F0302020204030204" pitchFamily="34" charset="0"/>
                <a:cs typeface="Calibri Light" panose="020F0302020204030204" pitchFamily="34" charset="0"/>
              </a:rPr>
              <a:t>miễn</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phí</a:t>
            </a:r>
            <a:r>
              <a:rPr lang="en-US" sz="1800" dirty="0">
                <a:latin typeface="Calibri Light" panose="020F0302020204030204" pitchFamily="34" charset="0"/>
                <a:cs typeface="Calibri Light" panose="020F0302020204030204" pitchFamily="34" charset="0"/>
              </a:rPr>
              <a:t>, có </a:t>
            </a:r>
            <a:r>
              <a:rPr lang="en-US" sz="1800" dirty="0" err="1">
                <a:latin typeface="Calibri Light" panose="020F0302020204030204" pitchFamily="34" charset="0"/>
                <a:cs typeface="Calibri Light" panose="020F0302020204030204" pitchFamily="34" charset="0"/>
              </a:rPr>
              <a:t>cộng</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đồng</a:t>
            </a:r>
            <a:r>
              <a:rPr lang="en-US" sz="1800" dirty="0">
                <a:latin typeface="Calibri Light" panose="020F0302020204030204" pitchFamily="34" charset="0"/>
                <a:cs typeface="Calibri Light" panose="020F0302020204030204" pitchFamily="34" charset="0"/>
              </a:rPr>
              <a:t> người </a:t>
            </a:r>
            <a:r>
              <a:rPr lang="en-US" sz="1800" dirty="0" err="1">
                <a:latin typeface="Calibri Light" panose="020F0302020204030204" pitchFamily="34" charset="0"/>
                <a:cs typeface="Calibri Light" panose="020F0302020204030204" pitchFamily="34" charset="0"/>
              </a:rPr>
              <a:t>dùng</a:t>
            </a:r>
            <a:r>
              <a:rPr lang="en-US" sz="1800" dirty="0">
                <a:latin typeface="Calibri Light" panose="020F0302020204030204" pitchFamily="34" charset="0"/>
                <a:cs typeface="Calibri Light" panose="020F0302020204030204" pitchFamily="34" charset="0"/>
              </a:rPr>
              <a:t> lớn, nguồn học liệu </a:t>
            </a:r>
            <a:r>
              <a:rPr lang="en-US" sz="1800" dirty="0" err="1">
                <a:latin typeface="Calibri Light" panose="020F0302020204030204" pitchFamily="34" charset="0"/>
                <a:cs typeface="Calibri Light" panose="020F0302020204030204" pitchFamily="34" charset="0"/>
              </a:rPr>
              <a:t>đa</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dạng</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phù</a:t>
            </a:r>
            <a:r>
              <a:rPr lang="en-US" sz="1800" dirty="0">
                <a:latin typeface="Calibri Light" panose="020F0302020204030204" pitchFamily="34" charset="0"/>
                <a:cs typeface="Calibri Light" panose="020F0302020204030204" pitchFamily="34" charset="0"/>
              </a:rPr>
              <a:t> hợp thành viên trong quá trình nghiên cứu và thực hiện </a:t>
            </a:r>
            <a:r>
              <a:rPr lang="en-US" sz="1800" dirty="0" err="1">
                <a:latin typeface="Calibri Light" panose="020F0302020204030204" pitchFamily="34" charset="0"/>
                <a:cs typeface="Calibri Light" panose="020F0302020204030204" pitchFamily="34" charset="0"/>
              </a:rPr>
              <a:t>dự</a:t>
            </a:r>
            <a:r>
              <a:rPr lang="en-US" sz="1800" dirty="0">
                <a:latin typeface="Calibri Light" panose="020F0302020204030204" pitchFamily="34" charset="0"/>
                <a:cs typeface="Calibri Light" panose="020F0302020204030204" pitchFamily="34" charset="0"/>
              </a:rPr>
              <a:t> án.</a:t>
            </a:r>
          </a:p>
          <a:p>
            <a:pPr lvl="1">
              <a:buClr>
                <a:schemeClr val="tx1"/>
              </a:buClr>
              <a:buFont typeface="Courier New" panose="02070309020205020404" pitchFamily="49" charset="0"/>
              <a:buChar char="o"/>
            </a:pPr>
            <a:r>
              <a:rPr lang="en-US" sz="1800" dirty="0">
                <a:latin typeface="Calibri Light" panose="020F0302020204030204" pitchFamily="34" charset="0"/>
                <a:cs typeface="Calibri Light" panose="020F0302020204030204" pitchFamily="34" charset="0"/>
              </a:rPr>
              <a:t>Có quy trình </a:t>
            </a:r>
            <a:r>
              <a:rPr lang="en-US" sz="1800" dirty="0" err="1">
                <a:latin typeface="Calibri Light" panose="020F0302020204030204" pitchFamily="34" charset="0"/>
                <a:cs typeface="Calibri Light" panose="020F0302020204030204" pitchFamily="34" charset="0"/>
              </a:rPr>
              <a:t>quản</a:t>
            </a:r>
            <a:r>
              <a:rPr lang="en-US" sz="1800" dirty="0">
                <a:latin typeface="Calibri Light" panose="020F0302020204030204" pitchFamily="34" charset="0"/>
                <a:cs typeface="Calibri Light" panose="020F0302020204030204" pitchFamily="34" charset="0"/>
              </a:rPr>
              <a:t> lý, </a:t>
            </a:r>
            <a:r>
              <a:rPr lang="en-US" sz="1800" dirty="0" err="1">
                <a:latin typeface="Calibri Light" panose="020F0302020204030204" pitchFamily="34" charset="0"/>
                <a:cs typeface="Calibri Light" panose="020F0302020204030204" pitchFamily="34" charset="0"/>
              </a:rPr>
              <a:t>xây</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dựng</a:t>
            </a:r>
            <a:r>
              <a:rPr lang="en-US" sz="1800" dirty="0">
                <a:latin typeface="Calibri Light" panose="020F0302020204030204" pitchFamily="34" charset="0"/>
                <a:cs typeface="Calibri Light" panose="020F0302020204030204" pitchFamily="34" charset="0"/>
              </a:rPr>
              <a:t> kế </a:t>
            </a:r>
            <a:r>
              <a:rPr lang="en-US" sz="1800" dirty="0" err="1">
                <a:latin typeface="Calibri Light" panose="020F0302020204030204" pitchFamily="34" charset="0"/>
                <a:cs typeface="Calibri Light" panose="020F0302020204030204" pitchFamily="34" charset="0"/>
              </a:rPr>
              <a:t>hoạch</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chặt</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chẽ</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đảm</a:t>
            </a:r>
            <a:r>
              <a:rPr lang="en-US" sz="1800" dirty="0">
                <a:latin typeface="Calibri Light" panose="020F0302020204030204" pitchFamily="34" charset="0"/>
                <a:cs typeface="Calibri Light" panose="020F0302020204030204" pitchFamily="34" charset="0"/>
              </a:rPr>
              <a:t> bảo quá trình thực hiện </a:t>
            </a:r>
            <a:r>
              <a:rPr lang="en-US" sz="1800" dirty="0" err="1">
                <a:latin typeface="Calibri Light" panose="020F0302020204030204" pitchFamily="34" charset="0"/>
                <a:cs typeface="Calibri Light" panose="020F0302020204030204" pitchFamily="34" charset="0"/>
              </a:rPr>
              <a:t>dự</a:t>
            </a:r>
            <a:r>
              <a:rPr lang="en-US" sz="1800" dirty="0">
                <a:latin typeface="Calibri Light" panose="020F0302020204030204" pitchFamily="34" charset="0"/>
                <a:cs typeface="Calibri Light" panose="020F0302020204030204" pitchFamily="34" charset="0"/>
              </a:rPr>
              <a:t> án </a:t>
            </a:r>
            <a:r>
              <a:rPr lang="en-US" sz="1800" dirty="0" err="1">
                <a:latin typeface="Calibri Light" panose="020F0302020204030204" pitchFamily="34" charset="0"/>
                <a:cs typeface="Calibri Light" panose="020F0302020204030204" pitchFamily="34" charset="0"/>
              </a:rPr>
              <a:t>diễn</a:t>
            </a:r>
            <a:r>
              <a:rPr lang="en-US" sz="1800" dirty="0">
                <a:latin typeface="Calibri Light" panose="020F0302020204030204" pitchFamily="34" charset="0"/>
                <a:cs typeface="Calibri Light" panose="020F0302020204030204" pitchFamily="34" charset="0"/>
              </a:rPr>
              <a:t> ra một cách </a:t>
            </a:r>
            <a:r>
              <a:rPr lang="en-US" sz="1800" dirty="0" err="1">
                <a:latin typeface="Calibri Light" panose="020F0302020204030204" pitchFamily="34" charset="0"/>
                <a:cs typeface="Calibri Light" panose="020F0302020204030204" pitchFamily="34" charset="0"/>
              </a:rPr>
              <a:t>trọn</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vẹn</a:t>
            </a:r>
            <a:r>
              <a:rPr lang="en-US" sz="1800" dirty="0">
                <a:latin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2621033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05655-721D-4F92-8A8C-58361D42FD58}"/>
              </a:ext>
            </a:extLst>
          </p:cNvPr>
          <p:cNvSpPr>
            <a:spLocks noGrp="1"/>
          </p:cNvSpPr>
          <p:nvPr>
            <p:ph type="title"/>
          </p:nvPr>
        </p:nvSpPr>
        <p:spPr>
          <a:xfrm>
            <a:off x="2138172" y="262327"/>
            <a:ext cx="7729728" cy="824351"/>
          </a:xfrm>
        </p:spPr>
        <p:txBody>
          <a:bodyPr/>
          <a:lstStyle/>
          <a:p>
            <a:r>
              <a:rPr lang="en-US" b="1" dirty="0">
                <a:latin typeface="Calibri Light" panose="020F0302020204030204" pitchFamily="34" charset="0"/>
                <a:cs typeface="Calibri Light" panose="020F0302020204030204" pitchFamily="34" charset="0"/>
              </a:rPr>
              <a:t>S</a:t>
            </a:r>
            <a:r>
              <a:rPr lang="vi-VN" b="1" dirty="0">
                <a:latin typeface="Calibri Light" panose="020F0302020204030204" pitchFamily="34" charset="0"/>
                <a:cs typeface="Calibri Light" panose="020F0302020204030204" pitchFamily="34" charset="0"/>
              </a:rPr>
              <a:t>ơ</a:t>
            </a:r>
            <a:r>
              <a:rPr lang="en-US" b="1" dirty="0">
                <a:latin typeface="Calibri Light" panose="020F0302020204030204" pitchFamily="34" charset="0"/>
                <a:cs typeface="Calibri Light" panose="020F0302020204030204" pitchFamily="34" charset="0"/>
              </a:rPr>
              <a:t> đồ WBS phân chia công việc</a:t>
            </a:r>
          </a:p>
        </p:txBody>
      </p:sp>
      <p:pic>
        <p:nvPicPr>
          <p:cNvPr id="4" name="Picture 3">
            <a:extLst>
              <a:ext uri="{FF2B5EF4-FFF2-40B4-BE49-F238E27FC236}">
                <a16:creationId xmlns:a16="http://schemas.microsoft.com/office/drawing/2014/main" id="{FD698510-81A5-44D0-A4D8-E33092348BB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205949" y="1272209"/>
            <a:ext cx="10018642" cy="5323464"/>
          </a:xfrm>
          <a:prstGeom prst="rect">
            <a:avLst/>
          </a:prstGeom>
        </p:spPr>
      </p:pic>
    </p:spTree>
    <p:extLst>
      <p:ext uri="{BB962C8B-B14F-4D97-AF65-F5344CB8AC3E}">
        <p14:creationId xmlns:p14="http://schemas.microsoft.com/office/powerpoint/2010/main" val="3558973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05655-721D-4F92-8A8C-58361D42FD58}"/>
              </a:ext>
            </a:extLst>
          </p:cNvPr>
          <p:cNvSpPr>
            <a:spLocks noGrp="1"/>
          </p:cNvSpPr>
          <p:nvPr>
            <p:ph type="title"/>
          </p:nvPr>
        </p:nvSpPr>
        <p:spPr>
          <a:xfrm>
            <a:off x="2032155" y="129805"/>
            <a:ext cx="7729728" cy="625569"/>
          </a:xfrm>
        </p:spPr>
        <p:txBody>
          <a:bodyPr>
            <a:normAutofit fontScale="90000"/>
          </a:bodyPr>
          <a:lstStyle/>
          <a:p>
            <a:r>
              <a:rPr lang="en-US" dirty="0" err="1">
                <a:latin typeface="Calibri Light" panose="020F0302020204030204" pitchFamily="34" charset="0"/>
                <a:cs typeface="Calibri Light" panose="020F0302020204030204" pitchFamily="34" charset="0"/>
              </a:rPr>
              <a:t>Quản</a:t>
            </a:r>
            <a:r>
              <a:rPr lang="en-US" dirty="0">
                <a:latin typeface="Calibri Light" panose="020F0302020204030204" pitchFamily="34" charset="0"/>
                <a:cs typeface="Calibri Light" panose="020F0302020204030204" pitchFamily="34" charset="0"/>
              </a:rPr>
              <a:t> lý </a:t>
            </a:r>
            <a:r>
              <a:rPr lang="en-US" dirty="0" err="1">
                <a:latin typeface="Calibri Light" panose="020F0302020204030204" pitchFamily="34" charset="0"/>
                <a:cs typeface="Calibri Light" panose="020F0302020204030204" pitchFamily="34" charset="0"/>
              </a:rPr>
              <a:t>thời</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gian</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tiến</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độ</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dự</a:t>
            </a:r>
            <a:r>
              <a:rPr lang="en-US" dirty="0">
                <a:latin typeface="Calibri Light" panose="020F0302020204030204" pitchFamily="34" charset="0"/>
                <a:cs typeface="Calibri Light" panose="020F0302020204030204" pitchFamily="34" charset="0"/>
              </a:rPr>
              <a:t> án</a:t>
            </a:r>
          </a:p>
        </p:txBody>
      </p:sp>
      <p:pic>
        <p:nvPicPr>
          <p:cNvPr id="5" name="Picture 4">
            <a:extLst>
              <a:ext uri="{FF2B5EF4-FFF2-40B4-BE49-F238E27FC236}">
                <a16:creationId xmlns:a16="http://schemas.microsoft.com/office/drawing/2014/main" id="{E7C835AB-13F4-450F-A965-6281AB5A8A0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32253" y="940903"/>
            <a:ext cx="9727295" cy="5787292"/>
          </a:xfrm>
          <a:prstGeom prst="rect">
            <a:avLst/>
          </a:prstGeom>
          <a:noFill/>
          <a:ln>
            <a:noFill/>
          </a:ln>
        </p:spPr>
      </p:pic>
    </p:spTree>
    <p:extLst>
      <p:ext uri="{BB962C8B-B14F-4D97-AF65-F5344CB8AC3E}">
        <p14:creationId xmlns:p14="http://schemas.microsoft.com/office/powerpoint/2010/main" val="3866368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0ABB-CECC-4542-BABE-46E6BD5C752A}"/>
              </a:ext>
            </a:extLst>
          </p:cNvPr>
          <p:cNvSpPr>
            <a:spLocks noGrp="1"/>
          </p:cNvSpPr>
          <p:nvPr>
            <p:ph type="title"/>
          </p:nvPr>
        </p:nvSpPr>
        <p:spPr>
          <a:xfrm>
            <a:off x="2778716" y="169562"/>
            <a:ext cx="6634568" cy="652073"/>
          </a:xfrm>
        </p:spPr>
        <p:txBody>
          <a:bodyPr>
            <a:normAutofit fontScale="90000"/>
          </a:bodyPr>
          <a:lstStyle/>
          <a:p>
            <a:r>
              <a:rPr lang="en-US" dirty="0" err="1">
                <a:latin typeface="Calibri" panose="020F0502020204030204" pitchFamily="34" charset="0"/>
                <a:cs typeface="Calibri" panose="020F0502020204030204" pitchFamily="34" charset="0"/>
              </a:rPr>
              <a:t>Quản</a:t>
            </a:r>
            <a:r>
              <a:rPr lang="en-US" dirty="0">
                <a:latin typeface="Calibri" panose="020F0502020204030204" pitchFamily="34" charset="0"/>
                <a:cs typeface="Calibri" panose="020F0502020204030204" pitchFamily="34" charset="0"/>
              </a:rPr>
              <a:t> lý </a:t>
            </a:r>
            <a:r>
              <a:rPr lang="en-US" dirty="0" err="1">
                <a:latin typeface="Calibri" panose="020F0502020204030204" pitchFamily="34" charset="0"/>
                <a:cs typeface="Calibri" panose="020F0502020204030204" pitchFamily="34" charset="0"/>
              </a:rPr>
              <a:t>rủi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ro</a:t>
            </a:r>
            <a:endParaRPr lang="en-US" dirty="0">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F72F77DD-1C59-4920-BA62-EB7C65F9A4A0}"/>
              </a:ext>
            </a:extLst>
          </p:cNvPr>
          <p:cNvSpPr>
            <a:spLocks noGrp="1"/>
          </p:cNvSpPr>
          <p:nvPr>
            <p:ph idx="1"/>
          </p:nvPr>
        </p:nvSpPr>
        <p:spPr>
          <a:xfrm>
            <a:off x="0" y="980662"/>
            <a:ext cx="12192000" cy="5707776"/>
          </a:xfrm>
        </p:spPr>
        <p:txBody>
          <a:bodyPr/>
          <a:lstStyle/>
          <a:p>
            <a:pPr marL="342900" indent="-342900">
              <a:buClrTx/>
              <a:buFont typeface="+mj-lt"/>
              <a:buAutoNum type="arabicPeriod"/>
            </a:pPr>
            <a:r>
              <a:rPr lang="en-US" sz="2000" dirty="0">
                <a:latin typeface="Calibri" panose="020F0502020204030204" pitchFamily="34" charset="0"/>
                <a:cs typeface="Calibri" panose="020F0502020204030204" pitchFamily="34" charset="0"/>
              </a:rPr>
              <a:t>Xác định </a:t>
            </a:r>
            <a:r>
              <a:rPr lang="en-US" sz="2000" dirty="0" err="1">
                <a:latin typeface="Calibri" panose="020F0502020204030204" pitchFamily="34" charset="0"/>
                <a:cs typeface="Calibri" panose="020F0502020204030204" pitchFamily="34" charset="0"/>
              </a:rPr>
              <a:t>rủi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ro</a:t>
            </a:r>
            <a:endParaRPr lang="en-US" sz="2000" dirty="0">
              <a:latin typeface="Calibri" panose="020F0502020204030204" pitchFamily="34" charset="0"/>
              <a:cs typeface="Calibri" panose="020F0502020204030204" pitchFamily="34" charset="0"/>
            </a:endParaRPr>
          </a:p>
          <a:p>
            <a:pPr marL="342900" indent="-342900">
              <a:buClrTx/>
              <a:buFont typeface="+mj-lt"/>
              <a:buAutoNum type="alphaLcParenR"/>
            </a:pPr>
            <a:r>
              <a:rPr lang="en-US" sz="2000" dirty="0" err="1">
                <a:latin typeface="Calibri" panose="020F0502020204030204" pitchFamily="34" charset="0"/>
                <a:cs typeface="Calibri" panose="020F0502020204030204" pitchFamily="34" charset="0"/>
              </a:rPr>
              <a:t>Rủi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ro</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kỹ</a:t>
            </a:r>
            <a:r>
              <a:rPr lang="en-US" sz="2000" dirty="0">
                <a:latin typeface="Calibri" panose="020F0502020204030204" pitchFamily="34" charset="0"/>
                <a:cs typeface="Calibri" panose="020F0502020204030204" pitchFamily="34" charset="0"/>
              </a:rPr>
              <a:t> thuật: </a:t>
            </a:r>
          </a:p>
          <a:p>
            <a:pPr lvl="1">
              <a:buClrTx/>
            </a:pPr>
            <a:r>
              <a:rPr lang="en-US" sz="2000" dirty="0">
                <a:latin typeface="Calibri" panose="020F0502020204030204" pitchFamily="34" charset="0"/>
                <a:cs typeface="Calibri" panose="020F0502020204030204" pitchFamily="34" charset="0"/>
              </a:rPr>
              <a:t>Trong quá trình làm việc, các thành viên gặp </a:t>
            </a:r>
            <a:r>
              <a:rPr lang="en-US" sz="2000" dirty="0" err="1">
                <a:latin typeface="Calibri" panose="020F0502020204030204" pitchFamily="34" charset="0"/>
                <a:cs typeface="Calibri" panose="020F0502020204030204" pitchFamily="34" charset="0"/>
              </a:rPr>
              <a:t>nhiều</a:t>
            </a:r>
            <a:r>
              <a:rPr lang="en-US" sz="2000" dirty="0">
                <a:latin typeface="Calibri" panose="020F0502020204030204" pitchFamily="34" charset="0"/>
                <a:cs typeface="Calibri" panose="020F0502020204030204" pitchFamily="34" charset="0"/>
              </a:rPr>
              <a:t> vấn đề, khó </a:t>
            </a:r>
            <a:r>
              <a:rPr lang="en-US" sz="2000" dirty="0" err="1">
                <a:latin typeface="Calibri" panose="020F0502020204030204" pitchFamily="34" charset="0"/>
                <a:cs typeface="Calibri" panose="020F0502020204030204" pitchFamily="34" charset="0"/>
              </a:rPr>
              <a:t>khăn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mất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nhiều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thời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gian</a:t>
            </a:r>
            <a:r>
              <a:rPr lang="en-US" sz="2000" dirty="0">
                <a:latin typeface="Calibri" panose="020F0502020204030204" pitchFamily="34" charset="0"/>
                <a:cs typeface="Calibri" panose="020F0502020204030204" pitchFamily="34" charset="0"/>
              </a:rPr>
              <a:t> trong việc sử dụng các </a:t>
            </a:r>
            <a:r>
              <a:rPr lang="en-US" sz="2000" dirty="0" err="1">
                <a:latin typeface="Calibri" panose="020F0502020204030204" pitchFamily="34" charset="0"/>
                <a:cs typeface="Calibri" panose="020F0502020204030204" pitchFamily="34" charset="0"/>
              </a:rPr>
              <a:t>môi</a:t>
            </a:r>
            <a:r>
              <a:rPr lang="en-US" sz="2000" dirty="0">
                <a:latin typeface="Calibri" panose="020F0502020204030204" pitchFamily="34" charset="0"/>
                <a:cs typeface="Calibri" panose="020F0502020204030204" pitchFamily="34" charset="0"/>
              </a:rPr>
              <a:t> trường phát </a:t>
            </a:r>
            <a:r>
              <a:rPr lang="en-US" sz="2000" dirty="0" err="1">
                <a:latin typeface="Calibri" panose="020F0502020204030204" pitchFamily="34" charset="0"/>
                <a:cs typeface="Calibri" panose="020F0502020204030204" pitchFamily="34" charset="0"/>
              </a:rPr>
              <a:t>triển</a:t>
            </a:r>
            <a:r>
              <a:rPr lang="en-US" sz="2000" dirty="0">
                <a:latin typeface="Calibri" panose="020F0502020204030204" pitchFamily="34" charset="0"/>
                <a:cs typeface="Calibri" panose="020F0502020204030204" pitchFamily="34" charset="0"/>
              </a:rPr>
              <a:t>, lỗi trong </a:t>
            </a:r>
            <a:r>
              <a:rPr lang="en-US" sz="2000" dirty="0" err="1">
                <a:latin typeface="Calibri" panose="020F0502020204030204" pitchFamily="34" charset="0"/>
                <a:cs typeface="Calibri" panose="020F0502020204030204" pitchFamily="34" charset="0"/>
              </a:rPr>
              <a:t>lập</a:t>
            </a:r>
            <a:r>
              <a:rPr lang="en-US" sz="2000" dirty="0">
                <a:latin typeface="Calibri" panose="020F0502020204030204" pitchFamily="34" charset="0"/>
                <a:cs typeface="Calibri" panose="020F0502020204030204" pitchFamily="34" charset="0"/>
              </a:rPr>
              <a:t> trình.</a:t>
            </a:r>
          </a:p>
          <a:p>
            <a:pPr lvl="1">
              <a:buClrTx/>
            </a:pPr>
            <a:r>
              <a:rPr lang="en-US" sz="2000" dirty="0" err="1">
                <a:latin typeface="Calibri" panose="020F0502020204030204" pitchFamily="34" charset="0"/>
                <a:cs typeface="Calibri" panose="020F0502020204030204" pitchFamily="34" charset="0"/>
              </a:rPr>
              <a:t>Nguyên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nhân</a:t>
            </a:r>
            <a:r>
              <a:rPr lang="en-US" sz="2000" dirty="0">
                <a:latin typeface="Calibri" panose="020F0502020204030204" pitchFamily="34" charset="0"/>
                <a:cs typeface="Calibri" panose="020F0502020204030204" pitchFamily="34" charset="0"/>
              </a:rPr>
              <a:t>: Các thành viên chưa tiếp xúc </a:t>
            </a:r>
            <a:r>
              <a:rPr lang="en-US" sz="2000" dirty="0" err="1">
                <a:latin typeface="Calibri" panose="020F0502020204030204" pitchFamily="34" charset="0"/>
                <a:cs typeface="Calibri" panose="020F0502020204030204" pitchFamily="34" charset="0"/>
              </a:rPr>
              <a:t>nhiều</a:t>
            </a:r>
            <a:r>
              <a:rPr lang="en-US" sz="2000" dirty="0">
                <a:latin typeface="Calibri" panose="020F0502020204030204" pitchFamily="34" charset="0"/>
                <a:cs typeface="Calibri" panose="020F0502020204030204" pitchFamily="34" charset="0"/>
              </a:rPr>
              <a:t> với các công </a:t>
            </a:r>
            <a:r>
              <a:rPr lang="en-US" sz="2000" dirty="0" err="1">
                <a:latin typeface="Calibri" panose="020F0502020204030204" pitchFamily="34" charset="0"/>
                <a:cs typeface="Calibri" panose="020F0502020204030204" pitchFamily="34" charset="0"/>
              </a:rPr>
              <a:t>nghệ</a:t>
            </a:r>
            <a:r>
              <a:rPr lang="en-US" sz="2000" dirty="0">
                <a:latin typeface="Calibri" panose="020F0502020204030204" pitchFamily="34" charset="0"/>
                <a:cs typeface="Calibri" panose="020F0502020204030204" pitchFamily="34" charset="0"/>
              </a:rPr>
              <a:t>, thiếu kinh nghiệm trong quá trình </a:t>
            </a:r>
            <a:r>
              <a:rPr lang="en-US" sz="2000" dirty="0" err="1">
                <a:latin typeface="Calibri" panose="020F0502020204030204" pitchFamily="34" charset="0"/>
                <a:cs typeface="Calibri" panose="020F0502020204030204" pitchFamily="34" charset="0"/>
              </a:rPr>
              <a:t>kiểm</a:t>
            </a:r>
            <a:r>
              <a:rPr lang="en-US" sz="2000" dirty="0">
                <a:latin typeface="Calibri" panose="020F0502020204030204" pitchFamily="34" charset="0"/>
                <a:cs typeface="Calibri" panose="020F0502020204030204" pitchFamily="34" charset="0"/>
              </a:rPr>
              <a:t> tra và xử lý lỗi </a:t>
            </a:r>
            <a:r>
              <a:rPr lang="en-US" sz="2000" dirty="0" err="1">
                <a:latin typeface="Calibri" panose="020F0502020204030204" pitchFamily="34" charset="0"/>
                <a:cs typeface="Calibri" panose="020F0502020204030204" pitchFamily="34" charset="0"/>
              </a:rPr>
              <a:t>lập</a:t>
            </a:r>
            <a:r>
              <a:rPr lang="en-US" sz="2000" dirty="0">
                <a:latin typeface="Calibri" panose="020F0502020204030204" pitchFamily="34" charset="0"/>
                <a:cs typeface="Calibri" panose="020F0502020204030204" pitchFamily="34" charset="0"/>
              </a:rPr>
              <a:t> trình.</a:t>
            </a:r>
          </a:p>
          <a:p>
            <a:pPr lvl="1">
              <a:buClrTx/>
            </a:pPr>
            <a:r>
              <a:rPr lang="en-US" sz="2000" dirty="0" err="1">
                <a:latin typeface="Calibri" panose="020F0502020204030204" pitchFamily="34" charset="0"/>
                <a:cs typeface="Calibri" panose="020F0502020204030204" pitchFamily="34" charset="0"/>
              </a:rPr>
              <a:t>Hậu</a:t>
            </a:r>
            <a:r>
              <a:rPr lang="en-US" sz="2000" dirty="0">
                <a:latin typeface="Calibri" panose="020F0502020204030204" pitchFamily="34" charset="0"/>
                <a:cs typeface="Calibri" panose="020F0502020204030204" pitchFamily="34" charset="0"/>
              </a:rPr>
              <a:t> quả: </a:t>
            </a:r>
            <a:r>
              <a:rPr lang="en-US" sz="2000" dirty="0" err="1">
                <a:latin typeface="Calibri" panose="020F0502020204030204" pitchFamily="34" charset="0"/>
                <a:cs typeface="Calibri" panose="020F0502020204030204" pitchFamily="34" charset="0"/>
              </a:rPr>
              <a:t>Dự</a:t>
            </a:r>
            <a:r>
              <a:rPr lang="en-US" sz="2000" dirty="0">
                <a:latin typeface="Calibri" panose="020F0502020204030204" pitchFamily="34" charset="0"/>
                <a:cs typeface="Calibri" panose="020F0502020204030204" pitchFamily="34" charset="0"/>
              </a:rPr>
              <a:t> án bị </a:t>
            </a:r>
            <a:r>
              <a:rPr lang="en-US" sz="2000" dirty="0" err="1">
                <a:latin typeface="Calibri" panose="020F0502020204030204" pitchFamily="34" charset="0"/>
                <a:cs typeface="Calibri" panose="020F0502020204030204" pitchFamily="34" charset="0"/>
              </a:rPr>
              <a:t>chậm</a:t>
            </a:r>
            <a:r>
              <a:rPr lang="en-US" sz="2000" dirty="0">
                <a:latin typeface="Calibri" panose="020F0502020204030204" pitchFamily="34" charset="0"/>
                <a:cs typeface="Calibri" panose="020F0502020204030204" pitchFamily="34" charset="0"/>
              </a:rPr>
              <a:t> do phải </a:t>
            </a:r>
            <a:r>
              <a:rPr lang="en-US" sz="2000" dirty="0" err="1">
                <a:latin typeface="Calibri" panose="020F0502020204030204" pitchFamily="34" charset="0"/>
                <a:cs typeface="Calibri" panose="020F0502020204030204" pitchFamily="34" charset="0"/>
              </a:rPr>
              <a:t>khắc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phục</a:t>
            </a:r>
            <a:r>
              <a:rPr lang="en-US" sz="2000" dirty="0">
                <a:latin typeface="Calibri" panose="020F0502020204030204" pitchFamily="34" charset="0"/>
                <a:cs typeface="Calibri" panose="020F0502020204030204" pitchFamily="34" charset="0"/>
              </a:rPr>
              <a:t> lỗi </a:t>
            </a:r>
            <a:r>
              <a:rPr lang="en-US" sz="2000" dirty="0" err="1">
                <a:latin typeface="Calibri" panose="020F0502020204030204" pitchFamily="34" charset="0"/>
                <a:cs typeface="Calibri" panose="020F0502020204030204" pitchFamily="34" charset="0"/>
              </a:rPr>
              <a:t>kỹ</a:t>
            </a:r>
            <a:r>
              <a:rPr lang="en-US" sz="2000" dirty="0">
                <a:latin typeface="Calibri" panose="020F0502020204030204" pitchFamily="34" charset="0"/>
                <a:cs typeface="Calibri" panose="020F0502020204030204" pitchFamily="34" charset="0"/>
              </a:rPr>
              <a:t> thuật.</a:t>
            </a:r>
          </a:p>
          <a:p>
            <a:pPr marL="342900" indent="-342900">
              <a:buClrTx/>
              <a:buFont typeface="+mj-lt"/>
              <a:buAutoNum type="alphaLcParenR"/>
            </a:pPr>
            <a:r>
              <a:rPr lang="en-US" sz="2000" dirty="0" err="1">
                <a:latin typeface="Calibri" panose="020F0502020204030204" pitchFamily="34" charset="0"/>
                <a:cs typeface="Calibri" panose="020F0502020204030204" pitchFamily="34" charset="0"/>
              </a:rPr>
              <a:t>Rủi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ro</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tiến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độ</a:t>
            </a:r>
            <a:endParaRPr lang="en-US" sz="2000" dirty="0">
              <a:latin typeface="Calibri" panose="020F0502020204030204" pitchFamily="34" charset="0"/>
              <a:cs typeface="Calibri" panose="020F0502020204030204" pitchFamily="34" charset="0"/>
            </a:endParaRPr>
          </a:p>
          <a:p>
            <a:pPr lvl="1">
              <a:buClr>
                <a:schemeClr val="tx1"/>
              </a:buClr>
            </a:pPr>
            <a:r>
              <a:rPr lang="en-US" sz="2000" dirty="0">
                <a:latin typeface="Calibri" panose="020F0502020204030204" pitchFamily="34" charset="0"/>
                <a:cs typeface="Calibri" panose="020F0502020204030204" pitchFamily="34" charset="0"/>
              </a:rPr>
              <a:t>Trong quá trình làm việc, các thành viên đôi khi sẽ không thể hoàn thành công việc đúng </a:t>
            </a:r>
            <a:r>
              <a:rPr lang="en-US" sz="2000" dirty="0" err="1">
                <a:latin typeface="Calibri" panose="020F0502020204030204" pitchFamily="34" charset="0"/>
                <a:cs typeface="Calibri" panose="020F0502020204030204" pitchFamily="34" charset="0"/>
              </a:rPr>
              <a:t>theo</a:t>
            </a:r>
            <a:r>
              <a:rPr lang="en-US" sz="2000" dirty="0">
                <a:latin typeface="Calibri" panose="020F0502020204030204" pitchFamily="34" charset="0"/>
                <a:cs typeface="Calibri" panose="020F0502020204030204" pitchFamily="34" charset="0"/>
              </a:rPr>
              <a:t> kế </a:t>
            </a:r>
            <a:r>
              <a:rPr lang="en-US" sz="2000" dirty="0" err="1">
                <a:latin typeface="Calibri" panose="020F0502020204030204" pitchFamily="34" charset="0"/>
                <a:cs typeface="Calibri" panose="020F0502020204030204" pitchFamily="34" charset="0"/>
              </a:rPr>
              <a:t>hoạch</a:t>
            </a:r>
            <a:r>
              <a:rPr lang="en-US" sz="2000" dirty="0">
                <a:latin typeface="Calibri" panose="020F0502020204030204" pitchFamily="34" charset="0"/>
                <a:cs typeface="Calibri" panose="020F0502020204030204" pitchFamily="34" charset="0"/>
              </a:rPr>
              <a:t>, đôi khi phải xem xét với </a:t>
            </a:r>
            <a:r>
              <a:rPr lang="en-US" sz="2000" dirty="0" err="1">
                <a:latin typeface="Calibri" panose="020F0502020204030204" pitchFamily="34" charset="0"/>
                <a:cs typeface="Calibri" panose="020F0502020204030204" pitchFamily="34" charset="0"/>
              </a:rPr>
              <a:t>trưởng</a:t>
            </a:r>
            <a:r>
              <a:rPr lang="en-US" sz="2000" dirty="0">
                <a:latin typeface="Calibri" panose="020F0502020204030204" pitchFamily="34" charset="0"/>
                <a:cs typeface="Calibri" panose="020F0502020204030204" pitchFamily="34" charset="0"/>
              </a:rPr>
              <a:t> nhóm thêm </a:t>
            </a:r>
            <a:r>
              <a:rPr lang="en-US" sz="2000" dirty="0" err="1">
                <a:latin typeface="Calibri" panose="020F0502020204030204" pitchFamily="34" charset="0"/>
                <a:cs typeface="Calibri" panose="020F0502020204030204" pitchFamily="34" charset="0"/>
              </a:rPr>
              <a:t>thời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gian</a:t>
            </a:r>
            <a:r>
              <a:rPr lang="en-US" sz="2000" dirty="0">
                <a:latin typeface="Calibri" panose="020F0502020204030204" pitchFamily="34" charset="0"/>
                <a:cs typeface="Calibri" panose="020F0502020204030204" pitchFamily="34" charset="0"/>
              </a:rPr>
              <a:t> để thực hiện </a:t>
            </a:r>
            <a:r>
              <a:rPr lang="en-US" sz="2000" dirty="0" err="1">
                <a:latin typeface="Calibri" panose="020F0502020204030204" pitchFamily="34" charset="0"/>
                <a:cs typeface="Calibri" panose="020F0502020204030204" pitchFamily="34" charset="0"/>
              </a:rPr>
              <a:t>dự</a:t>
            </a:r>
            <a:r>
              <a:rPr lang="en-US" sz="2000" dirty="0">
                <a:latin typeface="Calibri" panose="020F0502020204030204" pitchFamily="34" charset="0"/>
                <a:cs typeface="Calibri" panose="020F0502020204030204" pitchFamily="34" charset="0"/>
              </a:rPr>
              <a:t> án</a:t>
            </a:r>
          </a:p>
          <a:p>
            <a:pPr lvl="1">
              <a:buClr>
                <a:schemeClr val="tx1"/>
              </a:buClr>
            </a:pPr>
            <a:r>
              <a:rPr lang="en-US" sz="2000" dirty="0" err="1">
                <a:latin typeface="Calibri" panose="020F0502020204030204" pitchFamily="34" charset="0"/>
                <a:cs typeface="Calibri" panose="020F0502020204030204" pitchFamily="34" charset="0"/>
              </a:rPr>
              <a:t>Nguyên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nhân</a:t>
            </a:r>
            <a:r>
              <a:rPr lang="en-US" sz="2000" dirty="0">
                <a:latin typeface="Calibri" panose="020F0502020204030204" pitchFamily="34" charset="0"/>
                <a:cs typeface="Calibri" panose="020F0502020204030204" pitchFamily="34" charset="0"/>
              </a:rPr>
              <a:t>: Do </a:t>
            </a:r>
            <a:r>
              <a:rPr lang="en-US" sz="2000" dirty="0" err="1">
                <a:latin typeface="Calibri" panose="020F0502020204030204" pitchFamily="34" charset="0"/>
                <a:cs typeface="Calibri" panose="020F0502020204030204" pitchFamily="34" charset="0"/>
              </a:rPr>
              <a:t>khối</a:t>
            </a:r>
            <a:r>
              <a:rPr lang="en-US" sz="2000" dirty="0">
                <a:latin typeface="Calibri" panose="020F0502020204030204" pitchFamily="34" charset="0"/>
                <a:cs typeface="Calibri" panose="020F0502020204030204" pitchFamily="34" charset="0"/>
              </a:rPr>
              <a:t> lượng công việc lớn, </a:t>
            </a:r>
            <a:r>
              <a:rPr lang="en-US" sz="2000" dirty="0" err="1">
                <a:latin typeface="Calibri" panose="020F0502020204030204" pitchFamily="34" charset="0"/>
                <a:cs typeface="Calibri" panose="020F0502020204030204" pitchFamily="34" charset="0"/>
              </a:rPr>
              <a:t>số</a:t>
            </a:r>
            <a:r>
              <a:rPr lang="en-US" sz="2000" dirty="0">
                <a:latin typeface="Calibri" panose="020F0502020204030204" pitchFamily="34" charset="0"/>
                <a:cs typeface="Calibri" panose="020F0502020204030204" pitchFamily="34" charset="0"/>
              </a:rPr>
              <a:t> lượng thành viên có 2 người, các thành viên trong nhóm có các công việc bên </a:t>
            </a:r>
            <a:r>
              <a:rPr lang="en-US" sz="2000" dirty="0" err="1">
                <a:latin typeface="Calibri" panose="020F0502020204030204" pitchFamily="34" charset="0"/>
                <a:cs typeface="Calibri" panose="020F0502020204030204" pitchFamily="34" charset="0"/>
              </a:rPr>
              <a:t>ngoài</a:t>
            </a:r>
            <a:r>
              <a:rPr lang="en-US" sz="2000" dirty="0">
                <a:latin typeface="Calibri" panose="020F0502020204030204" pitchFamily="34" charset="0"/>
                <a:cs typeface="Calibri" panose="020F0502020204030204" pitchFamily="34" charset="0"/>
              </a:rPr>
              <a:t>, làm giảm </a:t>
            </a:r>
            <a:r>
              <a:rPr lang="en-US" sz="2000" dirty="0" err="1">
                <a:latin typeface="Calibri" panose="020F0502020204030204" pitchFamily="34" charset="0"/>
                <a:cs typeface="Calibri" panose="020F0502020204030204" pitchFamily="34" charset="0"/>
              </a:rPr>
              <a:t>thời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gian</a:t>
            </a:r>
            <a:r>
              <a:rPr lang="en-US" sz="2000" dirty="0">
                <a:latin typeface="Calibri" panose="020F0502020204030204" pitchFamily="34" charset="0"/>
                <a:cs typeface="Calibri" panose="020F0502020204030204" pitchFamily="34" charset="0"/>
              </a:rPr>
              <a:t> thực hiện </a:t>
            </a:r>
            <a:r>
              <a:rPr lang="en-US" sz="2000" dirty="0" err="1">
                <a:latin typeface="Calibri" panose="020F0502020204030204" pitchFamily="34" charset="0"/>
                <a:cs typeface="Calibri" panose="020F0502020204030204" pitchFamily="34" charset="0"/>
              </a:rPr>
              <a:t>dự</a:t>
            </a:r>
            <a:r>
              <a:rPr lang="en-US" sz="2000" dirty="0">
                <a:latin typeface="Calibri" panose="020F0502020204030204" pitchFamily="34" charset="0"/>
                <a:cs typeface="Calibri" panose="020F0502020204030204" pitchFamily="34" charset="0"/>
              </a:rPr>
              <a:t> án.</a:t>
            </a:r>
          </a:p>
          <a:p>
            <a:pPr lvl="1">
              <a:buClr>
                <a:schemeClr val="tx1"/>
              </a:buClr>
            </a:pPr>
            <a:r>
              <a:rPr lang="en-US" sz="2000" dirty="0" err="1">
                <a:latin typeface="Calibri" panose="020F0502020204030204" pitchFamily="34" charset="0"/>
                <a:cs typeface="Calibri" panose="020F0502020204030204" pitchFamily="34" charset="0"/>
              </a:rPr>
              <a:t>Hậu</a:t>
            </a:r>
            <a:r>
              <a:rPr lang="en-US" sz="2000" dirty="0">
                <a:latin typeface="Calibri" panose="020F0502020204030204" pitchFamily="34" charset="0"/>
                <a:cs typeface="Calibri" panose="020F0502020204030204" pitchFamily="34" charset="0"/>
              </a:rPr>
              <a:t> quả: Không hoàn thành công việc đúng hạn</a:t>
            </a:r>
          </a:p>
          <a:p>
            <a:pPr lvl="1">
              <a:buClr>
                <a:schemeClr val="tx1"/>
              </a:buClr>
            </a:pPr>
            <a:endParaRPr lang="en-US" dirty="0"/>
          </a:p>
          <a:p>
            <a:pPr lvl="1">
              <a:buClrTx/>
            </a:pPr>
            <a:endParaRPr lang="en-US" dirty="0"/>
          </a:p>
          <a:p>
            <a:pPr>
              <a:buClrTx/>
            </a:pPr>
            <a:endParaRPr lang="en-US" dirty="0"/>
          </a:p>
        </p:txBody>
      </p:sp>
    </p:spTree>
    <p:extLst>
      <p:ext uri="{BB962C8B-B14F-4D97-AF65-F5344CB8AC3E}">
        <p14:creationId xmlns:p14="http://schemas.microsoft.com/office/powerpoint/2010/main" val="242945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0ABB-CECC-4542-BABE-46E6BD5C752A}"/>
              </a:ext>
            </a:extLst>
          </p:cNvPr>
          <p:cNvSpPr>
            <a:spLocks noGrp="1"/>
          </p:cNvSpPr>
          <p:nvPr>
            <p:ph type="title"/>
          </p:nvPr>
        </p:nvSpPr>
        <p:spPr>
          <a:xfrm>
            <a:off x="2778716" y="169562"/>
            <a:ext cx="6634568" cy="652073"/>
          </a:xfrm>
        </p:spPr>
        <p:txBody>
          <a:bodyPr>
            <a:normAutofit fontScale="90000"/>
          </a:bodyPr>
          <a:lstStyle/>
          <a:p>
            <a:r>
              <a:rPr lang="en-US" dirty="0" err="1">
                <a:latin typeface="Calibri" panose="020F0502020204030204" pitchFamily="34" charset="0"/>
                <a:cs typeface="Calibri" panose="020F0502020204030204" pitchFamily="34" charset="0"/>
              </a:rPr>
              <a:t>Quản</a:t>
            </a:r>
            <a:r>
              <a:rPr lang="en-US" dirty="0">
                <a:latin typeface="Calibri" panose="020F0502020204030204" pitchFamily="34" charset="0"/>
                <a:cs typeface="Calibri" panose="020F0502020204030204" pitchFamily="34" charset="0"/>
              </a:rPr>
              <a:t> lý </a:t>
            </a:r>
            <a:r>
              <a:rPr lang="en-US" dirty="0" err="1">
                <a:latin typeface="Calibri" panose="020F0502020204030204" pitchFamily="34" charset="0"/>
                <a:cs typeface="Calibri" panose="020F0502020204030204" pitchFamily="34" charset="0"/>
              </a:rPr>
              <a:t>rủi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ro</a:t>
            </a:r>
            <a:endParaRPr lang="en-US" dirty="0">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F72F77DD-1C59-4920-BA62-EB7C65F9A4A0}"/>
              </a:ext>
            </a:extLst>
          </p:cNvPr>
          <p:cNvSpPr>
            <a:spLocks noGrp="1"/>
          </p:cNvSpPr>
          <p:nvPr>
            <p:ph idx="1"/>
          </p:nvPr>
        </p:nvSpPr>
        <p:spPr>
          <a:xfrm>
            <a:off x="0" y="980662"/>
            <a:ext cx="12192000" cy="5707776"/>
          </a:xfrm>
        </p:spPr>
        <p:txBody>
          <a:bodyPr>
            <a:normAutofit/>
          </a:bodyPr>
          <a:lstStyle/>
          <a:p>
            <a:pPr marL="342900" indent="-342900">
              <a:buClrTx/>
              <a:buFont typeface="+mj-lt"/>
              <a:buAutoNum type="arabicPeriod"/>
            </a:pPr>
            <a:r>
              <a:rPr lang="en-US" sz="2000" dirty="0">
                <a:latin typeface="Calibri" panose="020F0502020204030204" pitchFamily="34" charset="0"/>
                <a:cs typeface="Calibri" panose="020F0502020204030204" pitchFamily="34" charset="0"/>
              </a:rPr>
              <a:t>Xác định </a:t>
            </a:r>
            <a:r>
              <a:rPr lang="en-US" sz="2000" dirty="0" err="1">
                <a:latin typeface="Calibri" panose="020F0502020204030204" pitchFamily="34" charset="0"/>
                <a:cs typeface="Calibri" panose="020F0502020204030204" pitchFamily="34" charset="0"/>
              </a:rPr>
              <a:t>rủi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ro</a:t>
            </a:r>
            <a:endParaRPr lang="en-US" sz="2000" dirty="0">
              <a:latin typeface="Calibri" panose="020F0502020204030204" pitchFamily="34" charset="0"/>
              <a:cs typeface="Calibri" panose="020F0502020204030204" pitchFamily="34" charset="0"/>
            </a:endParaRPr>
          </a:p>
          <a:p>
            <a:pPr marL="342900" indent="-342900">
              <a:buClrTx/>
              <a:buFont typeface="+mj-lt"/>
              <a:buAutoNum type="alphaLcParenR" startAt="3"/>
            </a:pPr>
            <a:r>
              <a:rPr lang="en-US" sz="2000" dirty="0" err="1">
                <a:latin typeface="Calibri" panose="020F0502020204030204" pitchFamily="34" charset="0"/>
                <a:cs typeface="Calibri" panose="020F0502020204030204" pitchFamily="34" charset="0"/>
              </a:rPr>
              <a:t>Rủi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ro</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nhân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lực</a:t>
            </a:r>
            <a:endParaRPr lang="en-US" sz="2000" dirty="0">
              <a:latin typeface="Calibri" panose="020F0502020204030204" pitchFamily="34" charset="0"/>
              <a:cs typeface="Calibri" panose="020F0502020204030204" pitchFamily="34" charset="0"/>
            </a:endParaRPr>
          </a:p>
          <a:p>
            <a:pPr lvl="1">
              <a:buClrTx/>
            </a:pPr>
            <a:r>
              <a:rPr lang="vi-VN" sz="2000" dirty="0">
                <a:latin typeface="Calibri" panose="020F0502020204030204" pitchFamily="34" charset="0"/>
                <a:cs typeface="Calibri" panose="020F0502020204030204" pitchFamily="34" charset="0"/>
              </a:rPr>
              <a:t>Nguyên nhân: Do các thành viên gặp các vấn đề cá nhân như vấn đề sức khoẻ, công việc cá nhân,… khiến cho công việc không thể hoàn thành.</a:t>
            </a:r>
          </a:p>
          <a:p>
            <a:pPr lvl="1">
              <a:buClrTx/>
            </a:pPr>
            <a:r>
              <a:rPr lang="vi-VN" sz="2000" dirty="0">
                <a:latin typeface="Calibri" panose="020F0502020204030204" pitchFamily="34" charset="0"/>
                <a:cs typeface="Calibri" panose="020F0502020204030204" pitchFamily="34" charset="0"/>
              </a:rPr>
              <a:t>Hậu quả: Ảnh hưởng đến tiến độ và chất lượng công việc.</a:t>
            </a:r>
            <a:endParaRPr lang="en-US" sz="2000" dirty="0">
              <a:latin typeface="Calibri" panose="020F0502020204030204" pitchFamily="34" charset="0"/>
              <a:cs typeface="Calibri" panose="020F0502020204030204" pitchFamily="34" charset="0"/>
            </a:endParaRPr>
          </a:p>
          <a:p>
            <a:pPr marL="342900" indent="-342900">
              <a:buClrTx/>
              <a:buFont typeface="+mj-lt"/>
              <a:buAutoNum type="alphaLcParenR" startAt="4"/>
            </a:pPr>
            <a:r>
              <a:rPr lang="en-US" sz="2000" dirty="0" err="1">
                <a:latin typeface="Calibri" panose="020F0502020204030204" pitchFamily="34" charset="0"/>
                <a:cs typeface="Calibri" panose="020F0502020204030204" pitchFamily="34" charset="0"/>
              </a:rPr>
              <a:t>Rủi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ro</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yêu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cầu</a:t>
            </a:r>
            <a:endParaRPr lang="en-US" sz="2000" dirty="0">
              <a:latin typeface="Calibri" panose="020F0502020204030204" pitchFamily="34" charset="0"/>
              <a:cs typeface="Calibri" panose="020F0502020204030204" pitchFamily="34" charset="0"/>
            </a:endParaRPr>
          </a:p>
          <a:p>
            <a:pPr>
              <a:buClr>
                <a:schemeClr val="tx1"/>
              </a:buClr>
            </a:pPr>
            <a:r>
              <a:rPr lang="en-US" sz="2000" dirty="0" err="1">
                <a:latin typeface="Calibri" panose="020F0502020204030204" pitchFamily="34" charset="0"/>
                <a:cs typeface="Calibri" panose="020F0502020204030204" pitchFamily="34" charset="0"/>
              </a:rPr>
              <a:t>Nguyên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nhân</a:t>
            </a:r>
            <a:r>
              <a:rPr lang="en-US" sz="2000" dirty="0">
                <a:latin typeface="Calibri" panose="020F0502020204030204" pitchFamily="34" charset="0"/>
                <a:cs typeface="Calibri" panose="020F0502020204030204" pitchFamily="34" charset="0"/>
              </a:rPr>
              <a:t>: Trong quá trình làm việc, các thành viên </a:t>
            </a:r>
            <a:r>
              <a:rPr lang="en-US" sz="2000" dirty="0" err="1">
                <a:latin typeface="Calibri" panose="020F0502020204030204" pitchFamily="34" charset="0"/>
                <a:cs typeface="Calibri" panose="020F0502020204030204" pitchFamily="34" charset="0"/>
              </a:rPr>
              <a:t>hiểu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sai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yêu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cầu</a:t>
            </a:r>
            <a:r>
              <a:rPr lang="en-US" sz="2000" dirty="0">
                <a:latin typeface="Calibri" panose="020F0502020204030204" pitchFamily="34" charset="0"/>
                <a:cs typeface="Calibri" panose="020F0502020204030204" pitchFamily="34" charset="0"/>
              </a:rPr>
              <a:t> của người </a:t>
            </a:r>
            <a:r>
              <a:rPr lang="en-US" sz="2000" dirty="0" err="1">
                <a:latin typeface="Calibri" panose="020F0502020204030204" pitchFamily="34" charset="0"/>
                <a:cs typeface="Calibri" panose="020F0502020204030204" pitchFamily="34" charset="0"/>
              </a:rPr>
              <a:t>dùng</a:t>
            </a:r>
            <a:r>
              <a:rPr lang="en-US" sz="2000" dirty="0">
                <a:latin typeface="Calibri" panose="020F0502020204030204" pitchFamily="34" charset="0"/>
                <a:cs typeface="Calibri" panose="020F0502020204030204" pitchFamily="34" charset="0"/>
              </a:rPr>
              <a:t>, kỳ </a:t>
            </a:r>
            <a:r>
              <a:rPr lang="en-US" sz="2000" dirty="0" err="1">
                <a:latin typeface="Calibri" panose="020F0502020204030204" pitchFamily="34" charset="0"/>
                <a:cs typeface="Calibri" panose="020F0502020204030204" pitchFamily="34" charset="0"/>
              </a:rPr>
              <a:t>vọng</a:t>
            </a:r>
            <a:r>
              <a:rPr lang="en-US" sz="2000" dirty="0">
                <a:latin typeface="Calibri" panose="020F0502020204030204" pitchFamily="34" charset="0"/>
                <a:cs typeface="Calibri" panose="020F0502020204030204" pitchFamily="34" charset="0"/>
              </a:rPr>
              <a:t> từ </a:t>
            </a:r>
            <a:r>
              <a:rPr lang="en-US" sz="2000" dirty="0" err="1">
                <a:latin typeface="Calibri" panose="020F0502020204030204" pitchFamily="34" charset="0"/>
                <a:cs typeface="Calibri" panose="020F0502020204030204" pitchFamily="34" charset="0"/>
              </a:rPr>
              <a:t>trưởng</a:t>
            </a:r>
            <a:r>
              <a:rPr lang="en-US" sz="2000" dirty="0">
                <a:latin typeface="Calibri" panose="020F0502020204030204" pitchFamily="34" charset="0"/>
                <a:cs typeface="Calibri" panose="020F0502020204030204" pitchFamily="34" charset="0"/>
              </a:rPr>
              <a:t> nhóm về </a:t>
            </a:r>
            <a:r>
              <a:rPr lang="en-US" sz="2000" dirty="0" err="1">
                <a:latin typeface="Calibri" panose="020F0502020204030204" pitchFamily="34" charset="0"/>
                <a:cs typeface="Calibri" panose="020F0502020204030204" pitchFamily="34" charset="0"/>
              </a:rPr>
              <a:t>chất</a:t>
            </a:r>
            <a:r>
              <a:rPr lang="en-US" sz="2000" dirty="0">
                <a:latin typeface="Calibri" panose="020F0502020204030204" pitchFamily="34" charset="0"/>
                <a:cs typeface="Calibri" panose="020F0502020204030204" pitchFamily="34" charset="0"/>
              </a:rPr>
              <a:t> lượng công việc.</a:t>
            </a:r>
          </a:p>
          <a:p>
            <a:pPr>
              <a:buClr>
                <a:schemeClr val="tx1"/>
              </a:buClr>
            </a:pPr>
            <a:r>
              <a:rPr lang="en-US" sz="2000" dirty="0" err="1">
                <a:latin typeface="Calibri" panose="020F0502020204030204" pitchFamily="34" charset="0"/>
                <a:cs typeface="Calibri" panose="020F0502020204030204" pitchFamily="34" charset="0"/>
              </a:rPr>
              <a:t>Hậu</a:t>
            </a:r>
            <a:r>
              <a:rPr lang="en-US" sz="2000" dirty="0">
                <a:latin typeface="Calibri" panose="020F0502020204030204" pitchFamily="34" charset="0"/>
                <a:cs typeface="Calibri" panose="020F0502020204030204" pitchFamily="34" charset="0"/>
              </a:rPr>
              <a:t> quả: </a:t>
            </a:r>
            <a:r>
              <a:rPr lang="en-US" sz="2000" dirty="0" err="1">
                <a:latin typeface="Calibri" panose="020F0502020204030204" pitchFamily="34" charset="0"/>
                <a:cs typeface="Calibri" panose="020F0502020204030204" pitchFamily="34" charset="0"/>
              </a:rPr>
              <a:t>Mất</a:t>
            </a:r>
            <a:r>
              <a:rPr lang="en-US" sz="2000" dirty="0">
                <a:latin typeface="Calibri" panose="020F0502020204030204" pitchFamily="34" charset="0"/>
                <a:cs typeface="Calibri" panose="020F0502020204030204" pitchFamily="34" charset="0"/>
              </a:rPr>
              <a:t> thêm </a:t>
            </a:r>
            <a:r>
              <a:rPr lang="en-US" sz="2000" dirty="0" err="1">
                <a:latin typeface="Calibri" panose="020F0502020204030204" pitchFamily="34" charset="0"/>
                <a:cs typeface="Calibri" panose="020F0502020204030204" pitchFamily="34" charset="0"/>
              </a:rPr>
              <a:t>thời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gian</a:t>
            </a:r>
            <a:r>
              <a:rPr lang="en-US" sz="2000" dirty="0">
                <a:latin typeface="Calibri" panose="020F0502020204030204" pitchFamily="34" charset="0"/>
                <a:cs typeface="Calibri" panose="020F0502020204030204" pitchFamily="34" charset="0"/>
              </a:rPr>
              <a:t> để thực hiện </a:t>
            </a:r>
            <a:r>
              <a:rPr lang="en-US" sz="2000" dirty="0" err="1">
                <a:latin typeface="Calibri" panose="020F0502020204030204" pitchFamily="34" charset="0"/>
                <a:cs typeface="Calibri" panose="020F0502020204030204" pitchFamily="34" charset="0"/>
              </a:rPr>
              <a:t>theo</a:t>
            </a:r>
            <a:r>
              <a:rPr lang="en-US" sz="2000" dirty="0">
                <a:latin typeface="Calibri" panose="020F0502020204030204" pitchFamily="34" charset="0"/>
                <a:cs typeface="Calibri" panose="020F0502020204030204" pitchFamily="34" charset="0"/>
              </a:rPr>
              <a:t> đúng </a:t>
            </a:r>
            <a:r>
              <a:rPr lang="en-US" sz="2000" dirty="0" err="1">
                <a:latin typeface="Calibri" panose="020F0502020204030204" pitchFamily="34" charset="0"/>
                <a:cs typeface="Calibri" panose="020F0502020204030204" pitchFamily="34" charset="0"/>
              </a:rPr>
              <a:t>yêu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cầu</a:t>
            </a:r>
            <a:r>
              <a:rPr lang="en-US" sz="2000" dirty="0">
                <a:latin typeface="Calibri" panose="020F0502020204030204" pitchFamily="34" charset="0"/>
                <a:cs typeface="Calibri" panose="020F0502020204030204" pitchFamily="34" charset="0"/>
              </a:rPr>
              <a:t>, không </a:t>
            </a:r>
            <a:r>
              <a:rPr lang="en-US" sz="2000" dirty="0" err="1">
                <a:latin typeface="Calibri" panose="020F0502020204030204" pitchFamily="34" charset="0"/>
                <a:cs typeface="Calibri" panose="020F0502020204030204" pitchFamily="34" charset="0"/>
              </a:rPr>
              <a:t>đáp</a:t>
            </a:r>
            <a:r>
              <a:rPr lang="en-US" sz="2000" dirty="0">
                <a:latin typeface="Calibri" panose="020F0502020204030204" pitchFamily="34" charset="0"/>
                <a:cs typeface="Calibri" panose="020F0502020204030204" pitchFamily="34" charset="0"/>
              </a:rPr>
              <a:t> ứng được </a:t>
            </a:r>
            <a:r>
              <a:rPr lang="en-US" sz="2000" dirty="0" err="1">
                <a:latin typeface="Calibri" panose="020F0502020204030204" pitchFamily="34" charset="0"/>
                <a:cs typeface="Calibri" panose="020F0502020204030204" pitchFamily="34" charset="0"/>
              </a:rPr>
              <a:t>tiến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độ</a:t>
            </a:r>
            <a:r>
              <a:rPr lang="en-US" sz="2000" dirty="0">
                <a:latin typeface="Calibri" panose="020F0502020204030204" pitchFamily="34" charset="0"/>
                <a:cs typeface="Calibri" panose="020F0502020204030204" pitchFamily="34" charset="0"/>
              </a:rPr>
              <a:t> công việc.</a:t>
            </a:r>
          </a:p>
          <a:p>
            <a:pPr>
              <a:buClrTx/>
            </a:pPr>
            <a:endParaRPr lang="vi-VN" sz="2000" dirty="0">
              <a:latin typeface="Calibri" panose="020F0502020204030204" pitchFamily="34" charset="0"/>
              <a:cs typeface="Calibri" panose="020F0502020204030204" pitchFamily="34" charset="0"/>
            </a:endParaRPr>
          </a:p>
          <a:p>
            <a:pPr>
              <a:buClrTx/>
            </a:pPr>
            <a:endParaRPr lang="en-US" sz="2000" dirty="0">
              <a:latin typeface="Calibri" panose="020F0502020204030204" pitchFamily="34" charset="0"/>
              <a:cs typeface="Calibri" panose="020F0502020204030204" pitchFamily="34" charset="0"/>
            </a:endParaRPr>
          </a:p>
          <a:p>
            <a:pPr lvl="1">
              <a:buClrTx/>
            </a:pPr>
            <a:endParaRPr lang="en-US" sz="2000" dirty="0">
              <a:latin typeface="Calibri" panose="020F0502020204030204" pitchFamily="34" charset="0"/>
              <a:cs typeface="Calibri" panose="020F0502020204030204" pitchFamily="34" charset="0"/>
            </a:endParaRPr>
          </a:p>
          <a:p>
            <a:pPr>
              <a:buClrTx/>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87762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0ABB-CECC-4542-BABE-46E6BD5C752A}"/>
              </a:ext>
            </a:extLst>
          </p:cNvPr>
          <p:cNvSpPr>
            <a:spLocks noGrp="1"/>
          </p:cNvSpPr>
          <p:nvPr>
            <p:ph type="title"/>
          </p:nvPr>
        </p:nvSpPr>
        <p:spPr>
          <a:xfrm>
            <a:off x="2778716" y="169562"/>
            <a:ext cx="6634568" cy="652073"/>
          </a:xfrm>
        </p:spPr>
        <p:txBody>
          <a:bodyPr>
            <a:normAutofit fontScale="90000"/>
          </a:bodyPr>
          <a:lstStyle/>
          <a:p>
            <a:r>
              <a:rPr lang="en-US" dirty="0" err="1">
                <a:latin typeface="Calibri" panose="020F0502020204030204" pitchFamily="34" charset="0"/>
                <a:cs typeface="Calibri" panose="020F0502020204030204" pitchFamily="34" charset="0"/>
              </a:rPr>
              <a:t>Quản</a:t>
            </a:r>
            <a:r>
              <a:rPr lang="en-US" dirty="0">
                <a:latin typeface="Calibri" panose="020F0502020204030204" pitchFamily="34" charset="0"/>
                <a:cs typeface="Calibri" panose="020F0502020204030204" pitchFamily="34" charset="0"/>
              </a:rPr>
              <a:t> lý </a:t>
            </a:r>
            <a:r>
              <a:rPr lang="en-US" dirty="0" err="1">
                <a:latin typeface="Calibri" panose="020F0502020204030204" pitchFamily="34" charset="0"/>
                <a:cs typeface="Calibri" panose="020F0502020204030204" pitchFamily="34" charset="0"/>
              </a:rPr>
              <a:t>rủi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ro</a:t>
            </a:r>
            <a:endParaRPr lang="en-US"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44A091E6-B73A-49F6-95BA-3B87694A35CA}"/>
              </a:ext>
            </a:extLst>
          </p:cNvPr>
          <p:cNvSpPr>
            <a:spLocks noGrp="1"/>
          </p:cNvSpPr>
          <p:nvPr>
            <p:ph idx="1"/>
          </p:nvPr>
        </p:nvSpPr>
        <p:spPr>
          <a:xfrm>
            <a:off x="693884" y="1153801"/>
            <a:ext cx="2407125" cy="449713"/>
          </a:xfrm>
        </p:spPr>
        <p:txBody>
          <a:bodyPr>
            <a:normAutofit/>
          </a:bodyPr>
          <a:lstStyle/>
          <a:p>
            <a:pPr marL="0" indent="0">
              <a:buNone/>
            </a:pPr>
            <a:r>
              <a:rPr lang="en-US" sz="2000" dirty="0">
                <a:latin typeface="Calibri" panose="020F0502020204030204" pitchFamily="34" charset="0"/>
                <a:cs typeface="Calibri" panose="020F0502020204030204" pitchFamily="34" charset="0"/>
              </a:rPr>
              <a:t>PHÂN TÍCH RỦI RO</a:t>
            </a:r>
          </a:p>
        </p:txBody>
      </p:sp>
      <p:pic>
        <p:nvPicPr>
          <p:cNvPr id="9" name="Picture 8">
            <a:extLst>
              <a:ext uri="{FF2B5EF4-FFF2-40B4-BE49-F238E27FC236}">
                <a16:creationId xmlns:a16="http://schemas.microsoft.com/office/drawing/2014/main" id="{28D13159-BA86-4DB7-983E-2C61FFBE7C2A}"/>
              </a:ext>
            </a:extLst>
          </p:cNvPr>
          <p:cNvPicPr>
            <a:picLocks noChangeAspect="1"/>
          </p:cNvPicPr>
          <p:nvPr/>
        </p:nvPicPr>
        <p:blipFill>
          <a:blip r:embed="rId2"/>
          <a:stretch>
            <a:fillRect/>
          </a:stretch>
        </p:blipFill>
        <p:spPr>
          <a:xfrm>
            <a:off x="4223250" y="1153801"/>
            <a:ext cx="7716959" cy="5111661"/>
          </a:xfrm>
          <a:prstGeom prst="rect">
            <a:avLst/>
          </a:prstGeom>
        </p:spPr>
      </p:pic>
      <p:sp>
        <p:nvSpPr>
          <p:cNvPr id="10" name="TextBox 9">
            <a:extLst>
              <a:ext uri="{FF2B5EF4-FFF2-40B4-BE49-F238E27FC236}">
                <a16:creationId xmlns:a16="http://schemas.microsoft.com/office/drawing/2014/main" id="{5BEF4DFC-7EFA-461A-B559-BFDF773DFAFE}"/>
              </a:ext>
            </a:extLst>
          </p:cNvPr>
          <p:cNvSpPr txBox="1"/>
          <p:nvPr/>
        </p:nvSpPr>
        <p:spPr>
          <a:xfrm>
            <a:off x="106017" y="1603514"/>
            <a:ext cx="3905198" cy="3139321"/>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Phân </a:t>
            </a:r>
            <a:r>
              <a:rPr lang="en-US" sz="2000" dirty="0" err="1">
                <a:latin typeface="Calibri" panose="020F0502020204030204" pitchFamily="34" charset="0"/>
                <a:cs typeface="Calibri" panose="020F0502020204030204" pitchFamily="34" charset="0"/>
              </a:rPr>
              <a:t>tích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rủi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ro</a:t>
            </a:r>
            <a:r>
              <a:rPr lang="en-US" sz="2000" dirty="0">
                <a:latin typeface="Calibri" panose="020F0502020204030204" pitchFamily="34" charset="0"/>
                <a:cs typeface="Calibri" panose="020F0502020204030204" pitchFamily="34" charset="0"/>
              </a:rPr>
              <a:t> đ</a:t>
            </a:r>
            <a:r>
              <a:rPr lang="vi-VN" sz="2000" dirty="0">
                <a:latin typeface="Calibri" panose="020F0502020204030204" pitchFamily="34" charset="0"/>
                <a:cs typeface="Calibri" panose="020F0502020204030204" pitchFamily="34" charset="0"/>
              </a:rPr>
              <a:t>ư</a:t>
            </a:r>
            <a:r>
              <a:rPr lang="en-US" sz="2000" dirty="0" err="1">
                <a:latin typeface="Calibri" panose="020F0502020204030204" pitchFamily="34" charset="0"/>
                <a:cs typeface="Calibri" panose="020F0502020204030204" pitchFamily="34" charset="0"/>
              </a:rPr>
              <a:t>ợc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đánh</a:t>
            </a:r>
            <a:r>
              <a:rPr lang="en-US" sz="2000" dirty="0">
                <a:latin typeface="Calibri" panose="020F0502020204030204" pitchFamily="34" charset="0"/>
                <a:cs typeface="Calibri" panose="020F0502020204030204" pitchFamily="34" charset="0"/>
              </a:rPr>
              <a:t> giá bằng các </a:t>
            </a:r>
            <a:r>
              <a:rPr lang="en-US" sz="2000" dirty="0" err="1">
                <a:latin typeface="Calibri" panose="020F0502020204030204" pitchFamily="34" charset="0"/>
                <a:cs typeface="Calibri" panose="020F0502020204030204" pitchFamily="34" charset="0"/>
              </a:rPr>
              <a:t>tiêu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chí</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sau</a:t>
            </a:r>
            <a:r>
              <a:rPr lang="en-US" sz="2000" dirty="0">
                <a:latin typeface="Calibri" panose="020F0502020204030204" pitchFamily="34" charset="0"/>
                <a:cs typeface="Calibri" panose="020F0502020204030204" pitchFamily="34" charset="0"/>
              </a:rPr>
              <a:t>:</a:t>
            </a:r>
          </a:p>
          <a:p>
            <a:pPr marL="285750" lvl="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Xác định xác </a:t>
            </a:r>
            <a:r>
              <a:rPr lang="en-US" sz="2000" dirty="0" err="1">
                <a:latin typeface="Calibri" panose="020F0502020204030204" pitchFamily="34" charset="0"/>
                <a:cs typeface="Calibri" panose="020F0502020204030204" pitchFamily="34" charset="0"/>
              </a:rPr>
              <a:t>suất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xảy</a:t>
            </a:r>
            <a:r>
              <a:rPr lang="en-US" sz="2000" dirty="0">
                <a:latin typeface="Calibri" panose="020F0502020204030204" pitchFamily="34" charset="0"/>
                <a:cs typeface="Calibri" panose="020F0502020204030204" pitchFamily="34" charset="0"/>
              </a:rPr>
              <a:t> ra </a:t>
            </a:r>
            <a:r>
              <a:rPr lang="en-US" sz="2000" dirty="0" err="1">
                <a:latin typeface="Calibri" panose="020F0502020204030204" pitchFamily="34" charset="0"/>
                <a:cs typeface="Calibri" panose="020F0502020204030204" pitchFamily="34" charset="0"/>
              </a:rPr>
              <a:t>rủi</a:t>
            </a:r>
            <a:r>
              <a:rPr lang="en-US" sz="2000" dirty="0">
                <a:latin typeface="Calibri" panose="020F0502020204030204" pitchFamily="34" charset="0"/>
                <a:cs typeface="Calibri" panose="020F0502020204030204" pitchFamily="34" charset="0"/>
              </a:rPr>
              <a:t> ro.</a:t>
            </a:r>
          </a:p>
          <a:p>
            <a:pPr marL="285750" lvl="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Xác định </a:t>
            </a:r>
            <a:r>
              <a:rPr lang="en-US" sz="2000" dirty="0" err="1">
                <a:latin typeface="Calibri" panose="020F0502020204030204" pitchFamily="34" charset="0"/>
                <a:cs typeface="Calibri" panose="020F0502020204030204" pitchFamily="34" charset="0"/>
              </a:rPr>
              <a:t>mức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độ</a:t>
            </a:r>
            <a:r>
              <a:rPr lang="en-US" sz="2000" dirty="0">
                <a:latin typeface="Calibri" panose="020F0502020204030204" pitchFamily="34" charset="0"/>
                <a:cs typeface="Calibri" panose="020F0502020204030204" pitchFamily="34" charset="0"/>
              </a:rPr>
              <a:t> nghiệm </a:t>
            </a:r>
            <a:r>
              <a:rPr lang="en-US" sz="2000" dirty="0" err="1">
                <a:latin typeface="Calibri" panose="020F0502020204030204" pitchFamily="34" charset="0"/>
                <a:cs typeface="Calibri" panose="020F0502020204030204" pitchFamily="34" charset="0"/>
              </a:rPr>
              <a:t>trọng</a:t>
            </a:r>
            <a:r>
              <a:rPr lang="en-US" sz="2000" dirty="0">
                <a:latin typeface="Calibri" panose="020F0502020204030204" pitchFamily="34" charset="0"/>
                <a:cs typeface="Calibri" panose="020F0502020204030204" pitchFamily="34" charset="0"/>
              </a:rPr>
              <a:t> của </a:t>
            </a:r>
            <a:r>
              <a:rPr lang="en-US" sz="2000" dirty="0" err="1">
                <a:latin typeface="Calibri" panose="020F0502020204030204" pitchFamily="34" charset="0"/>
                <a:cs typeface="Calibri" panose="020F0502020204030204" pitchFamily="34" charset="0"/>
              </a:rPr>
              <a:t>rủi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ro</a:t>
            </a:r>
            <a:r>
              <a:rPr lang="en-US" sz="2000" dirty="0">
                <a:latin typeface="Calibri" panose="020F0502020204030204" pitchFamily="34" charset="0"/>
                <a:cs typeface="Calibri" panose="020F0502020204030204" pitchFamily="34" charset="0"/>
              </a:rPr>
              <a:t> tới </a:t>
            </a:r>
            <a:r>
              <a:rPr lang="en-US" sz="2000" dirty="0" err="1">
                <a:latin typeface="Calibri" panose="020F0502020204030204" pitchFamily="34" charset="0"/>
                <a:cs typeface="Calibri" panose="020F0502020204030204" pitchFamily="34" charset="0"/>
              </a:rPr>
              <a:t>tiến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độ</a:t>
            </a:r>
            <a:r>
              <a:rPr lang="en-US" sz="2000" dirty="0">
                <a:latin typeface="Calibri" panose="020F0502020204030204" pitchFamily="34" charset="0"/>
                <a:cs typeface="Calibri" panose="020F0502020204030204" pitchFamily="34" charset="0"/>
              </a:rPr>
              <a:t> và </a:t>
            </a:r>
            <a:r>
              <a:rPr lang="en-US" sz="2000" dirty="0" err="1">
                <a:latin typeface="Calibri" panose="020F0502020204030204" pitchFamily="34" charset="0"/>
                <a:cs typeface="Calibri" panose="020F0502020204030204" pitchFamily="34" charset="0"/>
              </a:rPr>
              <a:t>chất</a:t>
            </a:r>
            <a:r>
              <a:rPr lang="en-US" sz="2000" dirty="0">
                <a:latin typeface="Calibri" panose="020F0502020204030204" pitchFamily="34" charset="0"/>
                <a:cs typeface="Calibri" panose="020F0502020204030204" pitchFamily="34" charset="0"/>
              </a:rPr>
              <a:t> lượng </a:t>
            </a:r>
            <a:r>
              <a:rPr lang="en-US" sz="2000" dirty="0" err="1">
                <a:latin typeface="Calibri" panose="020F0502020204030204" pitchFamily="34" charset="0"/>
                <a:cs typeface="Calibri" panose="020F0502020204030204" pitchFamily="34" charset="0"/>
              </a:rPr>
              <a:t>dự</a:t>
            </a:r>
            <a:r>
              <a:rPr lang="en-US" sz="2000" dirty="0">
                <a:latin typeface="Calibri" panose="020F0502020204030204" pitchFamily="34" charset="0"/>
                <a:cs typeface="Calibri" panose="020F0502020204030204" pitchFamily="34" charset="0"/>
              </a:rPr>
              <a:t> án.</a:t>
            </a:r>
          </a:p>
          <a:p>
            <a:pPr marL="285750" lvl="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Xác định </a:t>
            </a:r>
            <a:r>
              <a:rPr lang="en-US" sz="2000" dirty="0" err="1">
                <a:latin typeface="Calibri" panose="020F0502020204030204" pitchFamily="34" charset="0"/>
                <a:cs typeface="Calibri" panose="020F0502020204030204" pitchFamily="34" charset="0"/>
              </a:rPr>
              <a:t>đánh</a:t>
            </a:r>
            <a:r>
              <a:rPr lang="en-US" sz="2000" dirty="0">
                <a:latin typeface="Calibri" panose="020F0502020204030204" pitchFamily="34" charset="0"/>
                <a:cs typeface="Calibri" panose="020F0502020204030204" pitchFamily="34" charset="0"/>
              </a:rPr>
              <a:t> giá tổng thể </a:t>
            </a:r>
            <a:r>
              <a:rPr lang="en-US" sz="2000" dirty="0" err="1">
                <a:latin typeface="Calibri" panose="020F0502020204030204" pitchFamily="34" charset="0"/>
                <a:cs typeface="Calibri" panose="020F0502020204030204" pitchFamily="34" charset="0"/>
              </a:rPr>
              <a:t>dựa</a:t>
            </a:r>
            <a:r>
              <a:rPr lang="en-US" sz="2000" dirty="0">
                <a:latin typeface="Calibri" panose="020F0502020204030204" pitchFamily="34" charset="0"/>
                <a:cs typeface="Calibri" panose="020F0502020204030204" pitchFamily="34" charset="0"/>
              </a:rPr>
              <a:t> trên </a:t>
            </a:r>
            <a:r>
              <a:rPr lang="en-US" sz="2000" dirty="0" err="1">
                <a:latin typeface="Calibri" panose="020F0502020204030204" pitchFamily="34" charset="0"/>
                <a:cs typeface="Calibri" panose="020F0502020204030204" pitchFamily="34" charset="0"/>
              </a:rPr>
              <a:t>sự</a:t>
            </a:r>
            <a:r>
              <a:rPr lang="en-US" sz="2000" dirty="0">
                <a:latin typeface="Calibri" panose="020F0502020204030204" pitchFamily="34" charset="0"/>
                <a:cs typeface="Calibri" panose="020F0502020204030204" pitchFamily="34" charset="0"/>
              </a:rPr>
              <a:t> kết hợp giữa </a:t>
            </a:r>
            <a:r>
              <a:rPr lang="en-US" sz="2000" dirty="0" err="1">
                <a:latin typeface="Calibri" panose="020F0502020204030204" pitchFamily="34" charset="0"/>
                <a:cs typeface="Calibri" panose="020F0502020204030204" pitchFamily="34" charset="0"/>
              </a:rPr>
              <a:t>khả</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năng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xảy</a:t>
            </a:r>
            <a:r>
              <a:rPr lang="en-US" sz="2000" dirty="0">
                <a:latin typeface="Calibri" panose="020F0502020204030204" pitchFamily="34" charset="0"/>
                <a:cs typeface="Calibri" panose="020F0502020204030204" pitchFamily="34" charset="0"/>
              </a:rPr>
              <a:t> ra và </a:t>
            </a:r>
            <a:r>
              <a:rPr lang="en-US" sz="2000" dirty="0" err="1">
                <a:latin typeface="Calibri" panose="020F0502020204030204" pitchFamily="34" charset="0"/>
                <a:cs typeface="Calibri" panose="020F0502020204030204" pitchFamily="34" charset="0"/>
              </a:rPr>
              <a:t>mức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độ</a:t>
            </a:r>
            <a:r>
              <a:rPr lang="en-US" sz="2000" dirty="0">
                <a:latin typeface="Calibri" panose="020F0502020204030204" pitchFamily="34" charset="0"/>
                <a:cs typeface="Calibri" panose="020F0502020204030204" pitchFamily="34" charset="0"/>
              </a:rPr>
              <a:t> nghiệm </a:t>
            </a:r>
            <a:r>
              <a:rPr lang="en-US" sz="2000" dirty="0" err="1">
                <a:latin typeface="Calibri" panose="020F0502020204030204" pitchFamily="34" charset="0"/>
                <a:cs typeface="Calibri" panose="020F0502020204030204" pitchFamily="34" charset="0"/>
              </a:rPr>
              <a:t>trọng</a:t>
            </a:r>
            <a:r>
              <a:rPr lang="en-US" sz="2000"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95401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0ABB-CECC-4542-BABE-46E6BD5C752A}"/>
              </a:ext>
            </a:extLst>
          </p:cNvPr>
          <p:cNvSpPr>
            <a:spLocks noGrp="1"/>
          </p:cNvSpPr>
          <p:nvPr>
            <p:ph type="title"/>
          </p:nvPr>
        </p:nvSpPr>
        <p:spPr>
          <a:xfrm>
            <a:off x="2778716" y="169562"/>
            <a:ext cx="6634568" cy="652073"/>
          </a:xfrm>
        </p:spPr>
        <p:txBody>
          <a:bodyPr>
            <a:normAutofit fontScale="90000"/>
          </a:bodyPr>
          <a:lstStyle/>
          <a:p>
            <a:r>
              <a:rPr lang="en-US" dirty="0" err="1">
                <a:latin typeface="Calibri" panose="020F0502020204030204" pitchFamily="34" charset="0"/>
                <a:cs typeface="Calibri" panose="020F0502020204030204" pitchFamily="34" charset="0"/>
              </a:rPr>
              <a:t>Quản</a:t>
            </a:r>
            <a:r>
              <a:rPr lang="en-US" dirty="0">
                <a:latin typeface="Calibri" panose="020F0502020204030204" pitchFamily="34" charset="0"/>
                <a:cs typeface="Calibri" panose="020F0502020204030204" pitchFamily="34" charset="0"/>
              </a:rPr>
              <a:t> lý </a:t>
            </a:r>
            <a:r>
              <a:rPr lang="en-US" dirty="0" err="1">
                <a:latin typeface="Calibri" panose="020F0502020204030204" pitchFamily="34" charset="0"/>
                <a:cs typeface="Calibri" panose="020F0502020204030204" pitchFamily="34" charset="0"/>
              </a:rPr>
              <a:t>rủi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ro</a:t>
            </a:r>
            <a:endParaRPr lang="en-US"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44A091E6-B73A-49F6-95BA-3B87694A35CA}"/>
              </a:ext>
            </a:extLst>
          </p:cNvPr>
          <p:cNvSpPr>
            <a:spLocks noGrp="1"/>
          </p:cNvSpPr>
          <p:nvPr>
            <p:ph idx="1"/>
          </p:nvPr>
        </p:nvSpPr>
        <p:spPr>
          <a:xfrm>
            <a:off x="150545" y="1114044"/>
            <a:ext cx="2628171" cy="652073"/>
          </a:xfrm>
        </p:spPr>
        <p:txBody>
          <a:bodyPr>
            <a:normAutofit/>
          </a:bodyPr>
          <a:lstStyle/>
          <a:p>
            <a:pPr marL="0" indent="0">
              <a:buNone/>
            </a:pPr>
            <a:r>
              <a:rPr lang="en-US" sz="2000" dirty="0">
                <a:latin typeface="Calibri" panose="020F0502020204030204" pitchFamily="34" charset="0"/>
                <a:cs typeface="Calibri" panose="020F0502020204030204" pitchFamily="34" charset="0"/>
              </a:rPr>
              <a:t>Kế </a:t>
            </a:r>
            <a:r>
              <a:rPr lang="en-US" sz="2000" dirty="0" err="1">
                <a:latin typeface="Calibri" panose="020F0502020204030204" pitchFamily="34" charset="0"/>
                <a:cs typeface="Calibri" panose="020F0502020204030204" pitchFamily="34" charset="0"/>
              </a:rPr>
              <a:t>hoạch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đối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phó</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rủi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ro</a:t>
            </a:r>
            <a:endParaRPr lang="en-US" sz="2000" dirty="0">
              <a:latin typeface="Calibri" panose="020F0502020204030204" pitchFamily="34" charset="0"/>
              <a:cs typeface="Calibri" panose="020F0502020204030204" pitchFamily="34" charset="0"/>
            </a:endParaRPr>
          </a:p>
        </p:txBody>
      </p:sp>
      <p:graphicFrame>
        <p:nvGraphicFramePr>
          <p:cNvPr id="3" name="Table 2">
            <a:extLst>
              <a:ext uri="{FF2B5EF4-FFF2-40B4-BE49-F238E27FC236}">
                <a16:creationId xmlns:a16="http://schemas.microsoft.com/office/drawing/2014/main" id="{33A1BDDF-FEA0-45BD-BA1B-FE19BED83E3B}"/>
              </a:ext>
            </a:extLst>
          </p:cNvPr>
          <p:cNvGraphicFramePr>
            <a:graphicFrameLocks noGrp="1"/>
          </p:cNvGraphicFramePr>
          <p:nvPr>
            <p:extLst>
              <p:ext uri="{D42A27DB-BD31-4B8C-83A1-F6EECF244321}">
                <p14:modId xmlns:p14="http://schemas.microsoft.com/office/powerpoint/2010/main" val="1601051389"/>
              </p:ext>
            </p:extLst>
          </p:nvPr>
        </p:nvGraphicFramePr>
        <p:xfrm>
          <a:off x="1464630" y="1766117"/>
          <a:ext cx="8128000" cy="3854170"/>
        </p:xfrm>
        <a:graphic>
          <a:graphicData uri="http://schemas.openxmlformats.org/drawingml/2006/table">
            <a:tbl>
              <a:tblPr firstRow="1" bandRow="1">
                <a:tableStyleId>{21E4AEA4-8DFA-4A89-87EB-49C32662AFE0}</a:tableStyleId>
              </a:tblPr>
              <a:tblGrid>
                <a:gridCol w="1676135">
                  <a:extLst>
                    <a:ext uri="{9D8B030D-6E8A-4147-A177-3AD203B41FA5}">
                      <a16:colId xmlns:a16="http://schemas.microsoft.com/office/drawing/2014/main" val="52269693"/>
                    </a:ext>
                  </a:extLst>
                </a:gridCol>
                <a:gridCol w="6451865">
                  <a:extLst>
                    <a:ext uri="{9D8B030D-6E8A-4147-A177-3AD203B41FA5}">
                      <a16:colId xmlns:a16="http://schemas.microsoft.com/office/drawing/2014/main" val="662510486"/>
                    </a:ext>
                  </a:extLst>
                </a:gridCol>
              </a:tblGrid>
              <a:tr h="653770">
                <a:tc>
                  <a:txBody>
                    <a:bodyPr/>
                    <a:lstStyle/>
                    <a:p>
                      <a:r>
                        <a:rPr lang="en-US" sz="1800" dirty="0" err="1">
                          <a:latin typeface="Calibri" panose="020F0502020204030204" pitchFamily="34" charset="0"/>
                          <a:cs typeface="Calibri" panose="020F0502020204030204" pitchFamily="34" charset="0"/>
                        </a:rPr>
                        <a:t>Loại</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rủi</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ro</a:t>
                      </a:r>
                      <a:endParaRPr lang="en-US" sz="1800" dirty="0">
                        <a:latin typeface="Calibri" panose="020F0502020204030204" pitchFamily="34" charset="0"/>
                        <a:cs typeface="Calibri" panose="020F0502020204030204" pitchFamily="34" charset="0"/>
                      </a:endParaRPr>
                    </a:p>
                  </a:txBody>
                  <a:tcPr/>
                </a:tc>
                <a:tc>
                  <a:txBody>
                    <a:bodyPr/>
                    <a:lstStyle/>
                    <a:p>
                      <a:r>
                        <a:rPr lang="en-US" sz="1800" dirty="0" err="1">
                          <a:latin typeface="Calibri" panose="020F0502020204030204" pitchFamily="34" charset="0"/>
                          <a:cs typeface="Calibri" panose="020F0502020204030204" pitchFamily="34" charset="0"/>
                        </a:rPr>
                        <a:t>Biện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pháp</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đối</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phó</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rủi</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ro</a:t>
                      </a:r>
                      <a:endParaRPr lang="en-US"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6476164"/>
                  </a:ext>
                </a:extLst>
              </a:tr>
              <a:tr h="653770">
                <a:tc>
                  <a:txBody>
                    <a:bodyPr/>
                    <a:lstStyle/>
                    <a:p>
                      <a:r>
                        <a:rPr lang="en-US" sz="1800" dirty="0" err="1">
                          <a:latin typeface="Calibri" panose="020F0502020204030204" pitchFamily="34" charset="0"/>
                          <a:cs typeface="Calibri" panose="020F0502020204030204" pitchFamily="34" charset="0"/>
                        </a:rPr>
                        <a:t>Kỹ</a:t>
                      </a:r>
                      <a:r>
                        <a:rPr lang="en-US" sz="1800" dirty="0">
                          <a:latin typeface="Calibri" panose="020F0502020204030204" pitchFamily="34" charset="0"/>
                          <a:cs typeface="Calibri" panose="020F0502020204030204" pitchFamily="34" charset="0"/>
                        </a:rPr>
                        <a:t> thuật</a:t>
                      </a:r>
                    </a:p>
                  </a:txBody>
                  <a:tcPr/>
                </a:tc>
                <a:tc>
                  <a:txBody>
                    <a:bodyPr/>
                    <a:lstStyle/>
                    <a:p>
                      <a:pPr marL="285750" lvl="0" indent="-285750">
                        <a:buFont typeface="Arial" panose="020B0604020202020204" pitchFamily="34" charset="0"/>
                        <a:buChar char="•"/>
                      </a:pPr>
                      <a:r>
                        <a:rPr lang="en-US" sz="1800" kern="1200" dirty="0">
                          <a:solidFill>
                            <a:schemeClr val="dk1"/>
                          </a:solidFill>
                          <a:effectLst/>
                          <a:latin typeface="Calibri" panose="020F0502020204030204" pitchFamily="34" charset="0"/>
                          <a:ea typeface="+mn-ea"/>
                          <a:cs typeface="Calibri" panose="020F0502020204030204" pitchFamily="34" charset="0"/>
                        </a:rPr>
                        <a:t>Phân chia công việc </a:t>
                      </a:r>
                      <a:r>
                        <a:rPr lang="en-US" sz="1800" kern="1200" dirty="0" err="1">
                          <a:solidFill>
                            <a:schemeClr val="dk1"/>
                          </a:solidFill>
                          <a:effectLst/>
                          <a:latin typeface="Calibri" panose="020F0502020204030204" pitchFamily="34" charset="0"/>
                          <a:ea typeface="+mn-ea"/>
                          <a:cs typeface="Calibri" panose="020F0502020204030204" pitchFamily="34" charset="0"/>
                        </a:rPr>
                        <a:t>theo</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kỹ</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năng</a:t>
                      </a:r>
                      <a:r>
                        <a:rPr lang="en-US" sz="1800" kern="1200" dirty="0">
                          <a:solidFill>
                            <a:schemeClr val="dk1"/>
                          </a:solidFill>
                          <a:effectLst/>
                          <a:latin typeface="Calibri" panose="020F0502020204030204" pitchFamily="34" charset="0"/>
                          <a:ea typeface="+mn-ea"/>
                          <a:cs typeface="Calibri" panose="020F0502020204030204" pitchFamily="34" charset="0"/>
                        </a:rPr>
                        <a:t> và </a:t>
                      </a:r>
                      <a:r>
                        <a:rPr lang="en-US" sz="1800" kern="1200" dirty="0" err="1">
                          <a:solidFill>
                            <a:schemeClr val="dk1"/>
                          </a:solidFill>
                          <a:effectLst/>
                          <a:latin typeface="Calibri" panose="020F0502020204030204" pitchFamily="34" charset="0"/>
                          <a:ea typeface="+mn-ea"/>
                          <a:cs typeface="Calibri" panose="020F0502020204030204" pitchFamily="34" charset="0"/>
                        </a:rPr>
                        <a:t>sở</a:t>
                      </a:r>
                      <a:r>
                        <a:rPr lang="en-US" sz="1800" kern="1200" dirty="0">
                          <a:solidFill>
                            <a:schemeClr val="dk1"/>
                          </a:solidFill>
                          <a:effectLst/>
                          <a:latin typeface="Calibri" panose="020F0502020204030204" pitchFamily="34" charset="0"/>
                          <a:ea typeface="+mn-ea"/>
                          <a:cs typeface="Calibri" panose="020F0502020204030204" pitchFamily="34" charset="0"/>
                        </a:rPr>
                        <a:t> trường.</a:t>
                      </a:r>
                    </a:p>
                    <a:p>
                      <a:pPr marL="285750" lvl="0" indent="-285750">
                        <a:buFont typeface="Arial" panose="020B0604020202020204" pitchFamily="34" charset="0"/>
                        <a:buChar char="•"/>
                      </a:pPr>
                      <a:r>
                        <a:rPr lang="en-US" sz="1800" kern="1200" dirty="0">
                          <a:solidFill>
                            <a:schemeClr val="dk1"/>
                          </a:solidFill>
                          <a:effectLst/>
                          <a:latin typeface="Calibri" panose="020F0502020204030204" pitchFamily="34" charset="0"/>
                          <a:ea typeface="+mn-ea"/>
                          <a:cs typeface="Calibri" panose="020F0502020204030204" pitchFamily="34" charset="0"/>
                        </a:rPr>
                        <a:t>Thực hiện việc </a:t>
                      </a:r>
                      <a:r>
                        <a:rPr lang="en-US" sz="1800" kern="1200" dirty="0" err="1">
                          <a:solidFill>
                            <a:schemeClr val="dk1"/>
                          </a:solidFill>
                          <a:effectLst/>
                          <a:latin typeface="Calibri" panose="020F0502020204030204" pitchFamily="34" charset="0"/>
                          <a:ea typeface="+mn-ea"/>
                          <a:cs typeface="Calibri" panose="020F0502020204030204" pitchFamily="34" charset="0"/>
                        </a:rPr>
                        <a:t>kiểm</a:t>
                      </a:r>
                      <a:r>
                        <a:rPr lang="en-US" sz="1800" kern="1200" dirty="0">
                          <a:solidFill>
                            <a:schemeClr val="dk1"/>
                          </a:solidFill>
                          <a:effectLst/>
                          <a:latin typeface="Calibri" panose="020F0502020204030204" pitchFamily="34" charset="0"/>
                          <a:ea typeface="+mn-ea"/>
                          <a:cs typeface="Calibri" panose="020F0502020204030204" pitchFamily="34" charset="0"/>
                        </a:rPr>
                        <a:t> thử thường xuyên </a:t>
                      </a:r>
                      <a:r>
                        <a:rPr lang="en-US" sz="1800" kern="1200" dirty="0" err="1">
                          <a:solidFill>
                            <a:schemeClr val="dk1"/>
                          </a:solidFill>
                          <a:effectLst/>
                          <a:latin typeface="Calibri" panose="020F0502020204030204" pitchFamily="34" charset="0"/>
                          <a:ea typeface="+mn-ea"/>
                          <a:cs typeface="Calibri" panose="020F0502020204030204" pitchFamily="34" charset="0"/>
                        </a:rPr>
                        <a:t>sau</a:t>
                      </a:r>
                      <a:r>
                        <a:rPr lang="en-US" sz="1800" kern="1200" dirty="0">
                          <a:solidFill>
                            <a:schemeClr val="dk1"/>
                          </a:solidFill>
                          <a:effectLst/>
                          <a:latin typeface="Calibri" panose="020F0502020204030204" pitchFamily="34" charset="0"/>
                          <a:ea typeface="+mn-ea"/>
                          <a:cs typeface="Calibri" panose="020F0502020204030204" pitchFamily="34" charset="0"/>
                        </a:rPr>
                        <a:t> mỗi </a:t>
                      </a:r>
                      <a:r>
                        <a:rPr lang="en-US" sz="1800" kern="1200" dirty="0" err="1">
                          <a:solidFill>
                            <a:schemeClr val="dk1"/>
                          </a:solidFill>
                          <a:effectLst/>
                          <a:latin typeface="Calibri" panose="020F0502020204030204" pitchFamily="34" charset="0"/>
                          <a:ea typeface="+mn-ea"/>
                          <a:cs typeface="Calibri" panose="020F0502020204030204" pitchFamily="34" charset="0"/>
                        </a:rPr>
                        <a:t>chức</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năng</a:t>
                      </a:r>
                      <a:r>
                        <a:rPr lang="en-US" sz="1800" kern="1200" dirty="0">
                          <a:solidFill>
                            <a:schemeClr val="dk1"/>
                          </a:solidFill>
                          <a:effectLst/>
                          <a:latin typeface="Calibri" panose="020F0502020204030204" pitchFamily="34" charset="0"/>
                          <a:ea typeface="+mn-ea"/>
                          <a:cs typeface="Calibri" panose="020F0502020204030204" pitchFamily="34" charset="0"/>
                        </a:rPr>
                        <a:t> được hoàn </a:t>
                      </a:r>
                      <a:r>
                        <a:rPr lang="en-US" sz="1800" kern="1200" dirty="0" err="1">
                          <a:solidFill>
                            <a:schemeClr val="dk1"/>
                          </a:solidFill>
                          <a:effectLst/>
                          <a:latin typeface="Calibri" panose="020F0502020204030204" pitchFamily="34" charset="0"/>
                          <a:ea typeface="+mn-ea"/>
                          <a:cs typeface="Calibri" panose="020F0502020204030204" pitchFamily="34" charset="0"/>
                        </a:rPr>
                        <a:t>thiện</a:t>
                      </a:r>
                      <a:r>
                        <a:rPr lang="en-US" sz="1800" kern="1200" dirty="0">
                          <a:solidFill>
                            <a:schemeClr val="dk1"/>
                          </a:solidFill>
                          <a:effectLst/>
                          <a:latin typeface="Calibri" panose="020F0502020204030204" pitchFamily="34" charset="0"/>
                          <a:ea typeface="+mn-ea"/>
                          <a:cs typeface="Calibri" panose="020F0502020204030204" pitchFamily="34" charset="0"/>
                        </a:rPr>
                        <a:t>.</a:t>
                      </a:r>
                    </a:p>
                    <a:p>
                      <a:pPr marL="285750" lvl="0" indent="-285750">
                        <a:buFont typeface="Arial" panose="020B0604020202020204" pitchFamily="34" charset="0"/>
                        <a:buChar char="•"/>
                      </a:pPr>
                      <a:r>
                        <a:rPr lang="en-US" sz="1800" kern="1200" dirty="0">
                          <a:solidFill>
                            <a:schemeClr val="dk1"/>
                          </a:solidFill>
                          <a:effectLst/>
                          <a:latin typeface="Calibri" panose="020F0502020204030204" pitchFamily="34" charset="0"/>
                          <a:ea typeface="+mn-ea"/>
                          <a:cs typeface="Calibri" panose="020F0502020204030204" pitchFamily="34" charset="0"/>
                        </a:rPr>
                        <a:t>Tìm </a:t>
                      </a:r>
                      <a:r>
                        <a:rPr lang="en-US" sz="1800" kern="1200" dirty="0" err="1">
                          <a:solidFill>
                            <a:schemeClr val="dk1"/>
                          </a:solidFill>
                          <a:effectLst/>
                          <a:latin typeface="Calibri" panose="020F0502020204030204" pitchFamily="34" charset="0"/>
                          <a:ea typeface="+mn-ea"/>
                          <a:cs typeface="Calibri" panose="020F0502020204030204" pitchFamily="34" charset="0"/>
                        </a:rPr>
                        <a:t>hiểu</a:t>
                      </a:r>
                      <a:r>
                        <a:rPr lang="en-US" sz="1800" kern="1200" dirty="0">
                          <a:solidFill>
                            <a:schemeClr val="dk1"/>
                          </a:solidFill>
                          <a:effectLst/>
                          <a:latin typeface="Calibri" panose="020F0502020204030204" pitchFamily="34" charset="0"/>
                          <a:ea typeface="+mn-ea"/>
                          <a:cs typeface="Calibri" panose="020F0502020204030204" pitchFamily="34" charset="0"/>
                        </a:rPr>
                        <a:t> và </a:t>
                      </a:r>
                      <a:r>
                        <a:rPr lang="en-US" sz="1800" kern="1200" dirty="0" err="1">
                          <a:solidFill>
                            <a:schemeClr val="dk1"/>
                          </a:solidFill>
                          <a:effectLst/>
                          <a:latin typeface="Calibri" panose="020F0502020204030204" pitchFamily="34" charset="0"/>
                          <a:ea typeface="+mn-ea"/>
                          <a:cs typeface="Calibri" panose="020F0502020204030204" pitchFamily="34" charset="0"/>
                        </a:rPr>
                        <a:t>áp</a:t>
                      </a:r>
                      <a:r>
                        <a:rPr lang="en-US" sz="1800" kern="1200" dirty="0">
                          <a:solidFill>
                            <a:schemeClr val="dk1"/>
                          </a:solidFill>
                          <a:effectLst/>
                          <a:latin typeface="Calibri" panose="020F0502020204030204" pitchFamily="34" charset="0"/>
                          <a:ea typeface="+mn-ea"/>
                          <a:cs typeface="Calibri" panose="020F0502020204030204" pitchFamily="34" charset="0"/>
                        </a:rPr>
                        <a:t> dụng các tài liệu hướng </a:t>
                      </a:r>
                      <a:r>
                        <a:rPr lang="en-US" sz="1800" kern="1200" dirty="0" err="1">
                          <a:solidFill>
                            <a:schemeClr val="dk1"/>
                          </a:solidFill>
                          <a:effectLst/>
                          <a:latin typeface="Calibri" panose="020F0502020204030204" pitchFamily="34" charset="0"/>
                          <a:ea typeface="+mn-ea"/>
                          <a:cs typeface="Calibri" panose="020F0502020204030204" pitchFamily="34" charset="0"/>
                        </a:rPr>
                        <a:t>dẫn</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hoặc</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mẫu</a:t>
                      </a:r>
                      <a:r>
                        <a:rPr lang="en-US" sz="1800" kern="1200" dirty="0">
                          <a:solidFill>
                            <a:schemeClr val="dk1"/>
                          </a:solidFill>
                          <a:effectLst/>
                          <a:latin typeface="Calibri" panose="020F0502020204030204" pitchFamily="34" charset="0"/>
                          <a:ea typeface="+mn-ea"/>
                          <a:cs typeface="Calibri" panose="020F0502020204030204" pitchFamily="34" charset="0"/>
                        </a:rPr>
                        <a:t> mã nguồn mở </a:t>
                      </a:r>
                      <a:r>
                        <a:rPr lang="en-US" sz="1800" kern="1200" dirty="0" err="1">
                          <a:solidFill>
                            <a:schemeClr val="dk1"/>
                          </a:solidFill>
                          <a:effectLst/>
                          <a:latin typeface="Calibri" panose="020F0502020204030204" pitchFamily="34" charset="0"/>
                          <a:ea typeface="+mn-ea"/>
                          <a:cs typeface="Calibri" panose="020F0502020204030204" pitchFamily="34" charset="0"/>
                        </a:rPr>
                        <a:t>đáng</a:t>
                      </a:r>
                      <a:r>
                        <a:rPr lang="en-US" sz="1800" kern="1200" dirty="0">
                          <a:solidFill>
                            <a:schemeClr val="dk1"/>
                          </a:solidFill>
                          <a:effectLst/>
                          <a:latin typeface="Calibri" panose="020F0502020204030204" pitchFamily="34" charset="0"/>
                          <a:ea typeface="+mn-ea"/>
                          <a:cs typeface="Calibri" panose="020F0502020204030204" pitchFamily="34" charset="0"/>
                        </a:rPr>
                        <a:t> tin </a:t>
                      </a:r>
                      <a:r>
                        <a:rPr lang="en-US" sz="1800" kern="1200" dirty="0" err="1">
                          <a:solidFill>
                            <a:schemeClr val="dk1"/>
                          </a:solidFill>
                          <a:effectLst/>
                          <a:latin typeface="Calibri" panose="020F0502020204030204" pitchFamily="34" charset="0"/>
                          <a:ea typeface="+mn-ea"/>
                          <a:cs typeface="Calibri" panose="020F0502020204030204" pitchFamily="34" charset="0"/>
                        </a:rPr>
                        <a:t>cậy</a:t>
                      </a:r>
                      <a:r>
                        <a:rPr lang="en-US" sz="1800" kern="1200" dirty="0">
                          <a:solidFill>
                            <a:schemeClr val="dk1"/>
                          </a:solidFill>
                          <a:effectLst/>
                          <a:latin typeface="Calibri" panose="020F0502020204030204" pitchFamily="34" charset="0"/>
                          <a:ea typeface="+mn-ea"/>
                          <a:cs typeface="Calibri" panose="020F0502020204030204" pitchFamily="34" charset="0"/>
                        </a:rPr>
                        <a:t>.</a:t>
                      </a:r>
                    </a:p>
                    <a:p>
                      <a:pPr marL="285750" indent="-285750">
                        <a:buFont typeface="Arial" panose="020B0604020202020204" pitchFamily="34" charset="0"/>
                        <a:buChar char="•"/>
                      </a:pPr>
                      <a:r>
                        <a:rPr lang="en-US" sz="1800" kern="1200" dirty="0" err="1">
                          <a:solidFill>
                            <a:schemeClr val="dk1"/>
                          </a:solidFill>
                          <a:effectLst/>
                          <a:latin typeface="Calibri" panose="020F0502020204030204" pitchFamily="34" charset="0"/>
                          <a:ea typeface="+mn-ea"/>
                          <a:cs typeface="Calibri" panose="020F0502020204030204" pitchFamily="34" charset="0"/>
                        </a:rPr>
                        <a:t>Dự</a:t>
                      </a:r>
                      <a:r>
                        <a:rPr lang="en-US" sz="1800" kern="1200" dirty="0">
                          <a:solidFill>
                            <a:schemeClr val="dk1"/>
                          </a:solidFill>
                          <a:effectLst/>
                          <a:latin typeface="Calibri" panose="020F0502020204030204" pitchFamily="34" charset="0"/>
                          <a:ea typeface="+mn-ea"/>
                          <a:cs typeface="Calibri" panose="020F0502020204030204" pitchFamily="34" charset="0"/>
                        </a:rPr>
                        <a:t> phòng </a:t>
                      </a:r>
                      <a:r>
                        <a:rPr lang="en-US" sz="1800" kern="1200" dirty="0" err="1">
                          <a:solidFill>
                            <a:schemeClr val="dk1"/>
                          </a:solidFill>
                          <a:effectLst/>
                          <a:latin typeface="Calibri" panose="020F0502020204030204" pitchFamily="34" charset="0"/>
                          <a:ea typeface="+mn-ea"/>
                          <a:cs typeface="Calibri" panose="020F0502020204030204" pitchFamily="34" charset="0"/>
                        </a:rPr>
                        <a:t>thời</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gian</a:t>
                      </a:r>
                      <a:r>
                        <a:rPr lang="en-US" sz="1800" kern="1200" dirty="0">
                          <a:solidFill>
                            <a:schemeClr val="dk1"/>
                          </a:solidFill>
                          <a:effectLst/>
                          <a:latin typeface="Calibri" panose="020F0502020204030204" pitchFamily="34" charset="0"/>
                          <a:ea typeface="+mn-ea"/>
                          <a:cs typeface="Calibri" panose="020F0502020204030204" pitchFamily="34" charset="0"/>
                        </a:rPr>
                        <a:t> để sửa lỗi </a:t>
                      </a:r>
                      <a:r>
                        <a:rPr lang="en-US" sz="1800" kern="1200" dirty="0" err="1">
                          <a:solidFill>
                            <a:schemeClr val="dk1"/>
                          </a:solidFill>
                          <a:effectLst/>
                          <a:latin typeface="Calibri" panose="020F0502020204030204" pitchFamily="34" charset="0"/>
                          <a:ea typeface="+mn-ea"/>
                          <a:cs typeface="Calibri" panose="020F0502020204030204" pitchFamily="34" charset="0"/>
                        </a:rPr>
                        <a:t>kỹ</a:t>
                      </a:r>
                      <a:r>
                        <a:rPr lang="en-US" sz="1800" kern="1200" dirty="0">
                          <a:solidFill>
                            <a:schemeClr val="dk1"/>
                          </a:solidFill>
                          <a:effectLst/>
                          <a:latin typeface="Calibri" panose="020F0502020204030204" pitchFamily="34" charset="0"/>
                          <a:ea typeface="+mn-ea"/>
                          <a:cs typeface="Calibri" panose="020F0502020204030204" pitchFamily="34" charset="0"/>
                        </a:rPr>
                        <a:t> thuật.</a:t>
                      </a:r>
                      <a:endParaRPr lang="en-US"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768692096"/>
                  </a:ext>
                </a:extLst>
              </a:tr>
              <a:tr h="653770">
                <a:tc>
                  <a:txBody>
                    <a:bodyPr/>
                    <a:lstStyle/>
                    <a:p>
                      <a:r>
                        <a:rPr lang="en-US" sz="1800" dirty="0" err="1">
                          <a:latin typeface="Calibri" panose="020F0502020204030204" pitchFamily="34" charset="0"/>
                          <a:cs typeface="Calibri" panose="020F0502020204030204" pitchFamily="34" charset="0"/>
                        </a:rPr>
                        <a:t>Tiến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độ</a:t>
                      </a:r>
                      <a:endParaRPr lang="en-US" sz="1800" dirty="0">
                        <a:latin typeface="Calibri" panose="020F0502020204030204" pitchFamily="34" charset="0"/>
                        <a:cs typeface="Calibri" panose="020F0502020204030204" pitchFamily="34" charset="0"/>
                      </a:endParaRPr>
                    </a:p>
                  </a:txBody>
                  <a:tcPr/>
                </a:tc>
                <a:tc>
                  <a:txBody>
                    <a:bodyPr/>
                    <a:lstStyle/>
                    <a:p>
                      <a:pPr marL="285750" lvl="0" indent="-285750">
                        <a:buFont typeface="Arial" panose="020B0604020202020204" pitchFamily="34" charset="0"/>
                        <a:buChar char="•"/>
                      </a:pPr>
                      <a:r>
                        <a:rPr lang="en-US" sz="1800" kern="1200" dirty="0">
                          <a:solidFill>
                            <a:schemeClr val="dk1"/>
                          </a:solidFill>
                          <a:effectLst/>
                          <a:latin typeface="Calibri" panose="020F0502020204030204" pitchFamily="34" charset="0"/>
                          <a:ea typeface="+mn-ea"/>
                          <a:cs typeface="Calibri" panose="020F0502020204030204" pitchFamily="34" charset="0"/>
                        </a:rPr>
                        <a:t>Sử dụng các công </a:t>
                      </a:r>
                      <a:r>
                        <a:rPr lang="en-US" sz="1800" kern="1200" dirty="0" err="1">
                          <a:solidFill>
                            <a:schemeClr val="dk1"/>
                          </a:solidFill>
                          <a:effectLst/>
                          <a:latin typeface="Calibri" panose="020F0502020204030204" pitchFamily="34" charset="0"/>
                          <a:ea typeface="+mn-ea"/>
                          <a:cs typeface="Calibri" panose="020F0502020204030204" pitchFamily="34" charset="0"/>
                        </a:rPr>
                        <a:t>cụ</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quản</a:t>
                      </a:r>
                      <a:r>
                        <a:rPr lang="en-US" sz="1800" kern="1200" dirty="0">
                          <a:solidFill>
                            <a:schemeClr val="dk1"/>
                          </a:solidFill>
                          <a:effectLst/>
                          <a:latin typeface="Calibri" panose="020F0502020204030204" pitchFamily="34" charset="0"/>
                          <a:ea typeface="+mn-ea"/>
                          <a:cs typeface="Calibri" panose="020F0502020204030204" pitchFamily="34" charset="0"/>
                        </a:rPr>
                        <a:t> lý </a:t>
                      </a:r>
                      <a:r>
                        <a:rPr lang="en-US" sz="1800" kern="1200" dirty="0" err="1">
                          <a:solidFill>
                            <a:schemeClr val="dk1"/>
                          </a:solidFill>
                          <a:effectLst/>
                          <a:latin typeface="Calibri" panose="020F0502020204030204" pitchFamily="34" charset="0"/>
                          <a:ea typeface="+mn-ea"/>
                          <a:cs typeface="Calibri" panose="020F0502020204030204" pitchFamily="34" charset="0"/>
                        </a:rPr>
                        <a:t>tiến</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độ</a:t>
                      </a:r>
                      <a:r>
                        <a:rPr lang="en-US" sz="1800" kern="1200" dirty="0">
                          <a:solidFill>
                            <a:schemeClr val="dk1"/>
                          </a:solidFill>
                          <a:effectLst/>
                          <a:latin typeface="Calibri" panose="020F0502020204030204" pitchFamily="34" charset="0"/>
                          <a:ea typeface="+mn-ea"/>
                          <a:cs typeface="Calibri" panose="020F0502020204030204" pitchFamily="34" charset="0"/>
                        </a:rPr>
                        <a:t> để </a:t>
                      </a:r>
                      <a:r>
                        <a:rPr lang="en-US" sz="1800" kern="1200" dirty="0" err="1">
                          <a:solidFill>
                            <a:schemeClr val="dk1"/>
                          </a:solidFill>
                          <a:effectLst/>
                          <a:latin typeface="Calibri" panose="020F0502020204030204" pitchFamily="34" charset="0"/>
                          <a:ea typeface="+mn-ea"/>
                          <a:cs typeface="Calibri" panose="020F0502020204030204" pitchFamily="34" charset="0"/>
                        </a:rPr>
                        <a:t>theo</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dõi</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trạng</a:t>
                      </a:r>
                      <a:r>
                        <a:rPr lang="en-US" sz="1800" kern="1200" dirty="0">
                          <a:solidFill>
                            <a:schemeClr val="dk1"/>
                          </a:solidFill>
                          <a:effectLst/>
                          <a:latin typeface="Calibri" panose="020F0502020204030204" pitchFamily="34" charset="0"/>
                          <a:ea typeface="+mn-ea"/>
                          <a:cs typeface="Calibri" panose="020F0502020204030204" pitchFamily="34" charset="0"/>
                        </a:rPr>
                        <a:t> thái từng công việc</a:t>
                      </a:r>
                    </a:p>
                    <a:p>
                      <a:pPr marL="285750" lvl="0" indent="-285750">
                        <a:buFont typeface="Arial" panose="020B0604020202020204" pitchFamily="34" charset="0"/>
                        <a:buChar char="•"/>
                      </a:pPr>
                      <a:r>
                        <a:rPr lang="en-US" sz="1800" kern="1200" dirty="0" err="1">
                          <a:solidFill>
                            <a:schemeClr val="dk1"/>
                          </a:solidFill>
                          <a:effectLst/>
                          <a:latin typeface="Calibri" panose="020F0502020204030204" pitchFamily="34" charset="0"/>
                          <a:ea typeface="+mn-ea"/>
                          <a:cs typeface="Calibri" panose="020F0502020204030204" pitchFamily="34" charset="0"/>
                        </a:rPr>
                        <a:t>Phẩn</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bổ</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thời</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gian</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dự</a:t>
                      </a:r>
                      <a:r>
                        <a:rPr lang="en-US" sz="1800" kern="1200" dirty="0">
                          <a:solidFill>
                            <a:schemeClr val="dk1"/>
                          </a:solidFill>
                          <a:effectLst/>
                          <a:latin typeface="Calibri" panose="020F0502020204030204" pitchFamily="34" charset="0"/>
                          <a:ea typeface="+mn-ea"/>
                          <a:cs typeface="Calibri" panose="020F0502020204030204" pitchFamily="34" charset="0"/>
                        </a:rPr>
                        <a:t> phòng, </a:t>
                      </a:r>
                      <a:r>
                        <a:rPr lang="en-US" sz="1800" kern="1200" dirty="0" err="1">
                          <a:solidFill>
                            <a:schemeClr val="dk1"/>
                          </a:solidFill>
                          <a:effectLst/>
                          <a:latin typeface="Calibri" panose="020F0502020204030204" pitchFamily="34" charset="0"/>
                          <a:ea typeface="+mn-ea"/>
                          <a:cs typeface="Calibri" panose="020F0502020204030204" pitchFamily="34" charset="0"/>
                        </a:rPr>
                        <a:t>tăng</a:t>
                      </a:r>
                      <a:r>
                        <a:rPr lang="en-US" sz="1800" kern="1200" dirty="0">
                          <a:solidFill>
                            <a:schemeClr val="dk1"/>
                          </a:solidFill>
                          <a:effectLst/>
                          <a:latin typeface="Calibri" panose="020F0502020204030204" pitchFamily="34" charset="0"/>
                          <a:ea typeface="+mn-ea"/>
                          <a:cs typeface="Calibri" panose="020F0502020204030204" pitchFamily="34" charset="0"/>
                        </a:rPr>
                        <a:t> thêm </a:t>
                      </a:r>
                      <a:r>
                        <a:rPr lang="en-US" sz="1800" kern="1200" dirty="0" err="1">
                          <a:solidFill>
                            <a:schemeClr val="dk1"/>
                          </a:solidFill>
                          <a:effectLst/>
                          <a:latin typeface="Calibri" panose="020F0502020204030204" pitchFamily="34" charset="0"/>
                          <a:ea typeface="+mn-ea"/>
                          <a:cs typeface="Calibri" panose="020F0502020204030204" pitchFamily="34" charset="0"/>
                        </a:rPr>
                        <a:t>thời</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gian</a:t>
                      </a:r>
                      <a:r>
                        <a:rPr lang="en-US" sz="1800" kern="1200" dirty="0">
                          <a:solidFill>
                            <a:schemeClr val="dk1"/>
                          </a:solidFill>
                          <a:effectLst/>
                          <a:latin typeface="Calibri" panose="020F0502020204030204" pitchFamily="34" charset="0"/>
                          <a:ea typeface="+mn-ea"/>
                          <a:cs typeface="Calibri" panose="020F0502020204030204" pitchFamily="34" charset="0"/>
                        </a:rPr>
                        <a:t> làm để xử lý công việc </a:t>
                      </a:r>
                      <a:r>
                        <a:rPr lang="en-US" sz="1800" kern="1200" dirty="0" err="1">
                          <a:solidFill>
                            <a:schemeClr val="dk1"/>
                          </a:solidFill>
                          <a:effectLst/>
                          <a:latin typeface="Calibri" panose="020F0502020204030204" pitchFamily="34" charset="0"/>
                          <a:ea typeface="+mn-ea"/>
                          <a:cs typeface="Calibri" panose="020F0502020204030204" pitchFamily="34" charset="0"/>
                        </a:rPr>
                        <a:t>chậm</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tiến</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độ</a:t>
                      </a:r>
                      <a:r>
                        <a:rPr lang="en-US" sz="1800" kern="1200" dirty="0">
                          <a:solidFill>
                            <a:schemeClr val="dk1"/>
                          </a:solidFill>
                          <a:effectLst/>
                          <a:latin typeface="Calibri" panose="020F0502020204030204" pitchFamily="34" charset="0"/>
                          <a:ea typeface="+mn-ea"/>
                          <a:cs typeface="Calibri" panose="020F0502020204030204" pitchFamily="34" charset="0"/>
                        </a:rPr>
                        <a:t>.</a:t>
                      </a:r>
                    </a:p>
                    <a:p>
                      <a:pPr marL="285750" indent="-285750">
                        <a:buFont typeface="Arial" panose="020B0604020202020204" pitchFamily="34" charset="0"/>
                        <a:buChar char="•"/>
                      </a:pPr>
                      <a:r>
                        <a:rPr lang="en-US" sz="1800" kern="1200" dirty="0">
                          <a:solidFill>
                            <a:schemeClr val="dk1"/>
                          </a:solidFill>
                          <a:effectLst/>
                          <a:latin typeface="Calibri" panose="020F0502020204030204" pitchFamily="34" charset="0"/>
                          <a:ea typeface="+mn-ea"/>
                          <a:cs typeface="Calibri" panose="020F0502020204030204" pitchFamily="34" charset="0"/>
                        </a:rPr>
                        <a:t>Họp định kỳ </a:t>
                      </a:r>
                      <a:r>
                        <a:rPr lang="en-US" sz="1800" kern="1200" dirty="0" err="1">
                          <a:solidFill>
                            <a:schemeClr val="dk1"/>
                          </a:solidFill>
                          <a:effectLst/>
                          <a:latin typeface="Calibri" panose="020F0502020204030204" pitchFamily="34" charset="0"/>
                          <a:ea typeface="+mn-ea"/>
                          <a:cs typeface="Calibri" panose="020F0502020204030204" pitchFamily="34" charset="0"/>
                        </a:rPr>
                        <a:t>hàng</a:t>
                      </a:r>
                      <a:r>
                        <a:rPr lang="en-US" sz="1800" kern="1200" dirty="0">
                          <a:solidFill>
                            <a:schemeClr val="dk1"/>
                          </a:solidFill>
                          <a:effectLst/>
                          <a:latin typeface="Calibri" panose="020F0502020204030204" pitchFamily="34" charset="0"/>
                          <a:ea typeface="+mn-ea"/>
                          <a:cs typeface="Calibri" panose="020F0502020204030204" pitchFamily="34" charset="0"/>
                        </a:rPr>
                        <a:t> tuần để </a:t>
                      </a:r>
                      <a:r>
                        <a:rPr lang="en-US" sz="1800" kern="1200" dirty="0" err="1">
                          <a:solidFill>
                            <a:schemeClr val="dk1"/>
                          </a:solidFill>
                          <a:effectLst/>
                          <a:latin typeface="Calibri" panose="020F0502020204030204" pitchFamily="34" charset="0"/>
                          <a:ea typeface="+mn-ea"/>
                          <a:cs typeface="Calibri" panose="020F0502020204030204" pitchFamily="34" charset="0"/>
                        </a:rPr>
                        <a:t>theo</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dõi</a:t>
                      </a:r>
                      <a:r>
                        <a:rPr lang="en-US" sz="1800" kern="1200" dirty="0">
                          <a:solidFill>
                            <a:schemeClr val="dk1"/>
                          </a:solidFill>
                          <a:effectLst/>
                          <a:latin typeface="Calibri" panose="020F0502020204030204" pitchFamily="34" charset="0"/>
                          <a:ea typeface="+mn-ea"/>
                          <a:cs typeface="Calibri" panose="020F0502020204030204" pitchFamily="34" charset="0"/>
                        </a:rPr>
                        <a:t> và điều chỉnh </a:t>
                      </a:r>
                      <a:r>
                        <a:rPr lang="en-US" sz="1800" kern="1200" dirty="0" err="1">
                          <a:solidFill>
                            <a:schemeClr val="dk1"/>
                          </a:solidFill>
                          <a:effectLst/>
                          <a:latin typeface="Calibri" panose="020F0502020204030204" pitchFamily="34" charset="0"/>
                          <a:ea typeface="+mn-ea"/>
                          <a:cs typeface="Calibri" panose="020F0502020204030204" pitchFamily="34" charset="0"/>
                        </a:rPr>
                        <a:t>tiến</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độ</a:t>
                      </a:r>
                      <a:r>
                        <a:rPr lang="en-US" sz="1800" kern="1200" dirty="0">
                          <a:solidFill>
                            <a:schemeClr val="dk1"/>
                          </a:solidFill>
                          <a:effectLst/>
                          <a:latin typeface="Calibri" panose="020F0502020204030204" pitchFamily="34" charset="0"/>
                          <a:ea typeface="+mn-ea"/>
                          <a:cs typeface="Calibri" panose="020F0502020204030204" pitchFamily="34" charset="0"/>
                        </a:rPr>
                        <a:t>.</a:t>
                      </a:r>
                      <a:endParaRPr lang="en-US"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619461423"/>
                  </a:ext>
                </a:extLst>
              </a:tr>
            </a:tbl>
          </a:graphicData>
        </a:graphic>
      </p:graphicFrame>
    </p:spTree>
    <p:extLst>
      <p:ext uri="{BB962C8B-B14F-4D97-AF65-F5344CB8AC3E}">
        <p14:creationId xmlns:p14="http://schemas.microsoft.com/office/powerpoint/2010/main" val="2020220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6C1D3-31D8-4F20-ADF4-C5F790090DD5}"/>
              </a:ext>
            </a:extLst>
          </p:cNvPr>
          <p:cNvSpPr>
            <a:spLocks noGrp="1"/>
          </p:cNvSpPr>
          <p:nvPr>
            <p:ph type="title"/>
          </p:nvPr>
        </p:nvSpPr>
        <p:spPr>
          <a:xfrm>
            <a:off x="892666" y="262326"/>
            <a:ext cx="4076899" cy="612317"/>
          </a:xfrm>
        </p:spPr>
        <p:txBody>
          <a:bodyPr>
            <a:normAutofit fontScale="90000"/>
          </a:bodyPr>
          <a:lstStyle/>
          <a:p>
            <a:r>
              <a:rPr lang="en-US" b="1" dirty="0" err="1">
                <a:solidFill>
                  <a:schemeClr val="tx1"/>
                </a:solidFill>
                <a:latin typeface="Calibri Light" panose="020F0302020204030204" pitchFamily="34" charset="0"/>
                <a:cs typeface="Calibri Light" panose="020F0302020204030204" pitchFamily="34" charset="0"/>
              </a:rPr>
              <a:t>Nội</a:t>
            </a:r>
            <a:r>
              <a:rPr lang="en-US" b="1" dirty="0">
                <a:solidFill>
                  <a:schemeClr val="tx1"/>
                </a:solidFill>
                <a:latin typeface="Calibri Light" panose="020F0302020204030204" pitchFamily="34" charset="0"/>
                <a:cs typeface="Calibri Light" panose="020F0302020204030204" pitchFamily="34" charset="0"/>
              </a:rPr>
              <a:t> DUNG TRÌNH BÀY</a:t>
            </a:r>
          </a:p>
        </p:txBody>
      </p:sp>
      <p:sp>
        <p:nvSpPr>
          <p:cNvPr id="3" name="Content Placeholder 2">
            <a:extLst>
              <a:ext uri="{FF2B5EF4-FFF2-40B4-BE49-F238E27FC236}">
                <a16:creationId xmlns:a16="http://schemas.microsoft.com/office/drawing/2014/main" id="{8CFF0739-1938-4337-90F8-5033F08261F7}"/>
              </a:ext>
            </a:extLst>
          </p:cNvPr>
          <p:cNvSpPr>
            <a:spLocks noGrp="1"/>
          </p:cNvSpPr>
          <p:nvPr>
            <p:ph idx="1"/>
          </p:nvPr>
        </p:nvSpPr>
        <p:spPr>
          <a:xfrm>
            <a:off x="1011936" y="1379088"/>
            <a:ext cx="7729728" cy="3101983"/>
          </a:xfrm>
        </p:spPr>
        <p:txBody>
          <a:bodyPr>
            <a:normAutofit/>
          </a:bodyPr>
          <a:lstStyle/>
          <a:p>
            <a:pPr marL="342900" indent="-342900">
              <a:buClrTx/>
              <a:buFont typeface="+mj-lt"/>
              <a:buAutoNum type="arabicPeriod"/>
            </a:pPr>
            <a:r>
              <a:rPr lang="en-US" sz="2400" dirty="0">
                <a:solidFill>
                  <a:schemeClr val="tx1"/>
                </a:solidFill>
                <a:latin typeface="Calibri Light" panose="020F0302020204030204" pitchFamily="34" charset="0"/>
                <a:cs typeface="Calibri Light" panose="020F0302020204030204" pitchFamily="34" charset="0"/>
              </a:rPr>
              <a:t>Đặt vấn đề</a:t>
            </a:r>
          </a:p>
          <a:p>
            <a:pPr marL="342900" indent="-342900">
              <a:buClrTx/>
              <a:buFont typeface="+mj-lt"/>
              <a:buAutoNum type="arabicPeriod"/>
            </a:pPr>
            <a:r>
              <a:rPr lang="en-US" sz="2400" dirty="0">
                <a:solidFill>
                  <a:schemeClr val="tx1"/>
                </a:solidFill>
                <a:latin typeface="Calibri Light" panose="020F0302020204030204" pitchFamily="34" charset="0"/>
                <a:cs typeface="Calibri Light" panose="020F0302020204030204" pitchFamily="34" charset="0"/>
              </a:rPr>
              <a:t>Tổng </a:t>
            </a:r>
            <a:r>
              <a:rPr lang="en-US" sz="2400" dirty="0" err="1">
                <a:solidFill>
                  <a:schemeClr val="tx1"/>
                </a:solidFill>
                <a:latin typeface="Calibri Light" panose="020F0302020204030204" pitchFamily="34" charset="0"/>
                <a:cs typeface="Calibri Light" panose="020F0302020204030204" pitchFamily="34" charset="0"/>
              </a:rPr>
              <a:t>quan</a:t>
            </a:r>
            <a:r>
              <a:rPr lang="en-US" sz="2400" dirty="0">
                <a:solidFill>
                  <a:schemeClr val="tx1"/>
                </a:solidFill>
                <a:latin typeface="Calibri Light" panose="020F0302020204030204" pitchFamily="34" charset="0"/>
                <a:cs typeface="Calibri Light" panose="020F0302020204030204" pitchFamily="34" charset="0"/>
              </a:rPr>
              <a:t> </a:t>
            </a:r>
            <a:r>
              <a:rPr lang="en-US" sz="2400" dirty="0" err="1">
                <a:solidFill>
                  <a:schemeClr val="tx1"/>
                </a:solidFill>
                <a:latin typeface="Calibri Light" panose="020F0302020204030204" pitchFamily="34" charset="0"/>
                <a:cs typeface="Calibri Light" panose="020F0302020204030204" pitchFamily="34" charset="0"/>
              </a:rPr>
              <a:t>dự</a:t>
            </a:r>
            <a:r>
              <a:rPr lang="en-US" sz="2400" dirty="0">
                <a:solidFill>
                  <a:schemeClr val="tx1"/>
                </a:solidFill>
                <a:latin typeface="Calibri Light" panose="020F0302020204030204" pitchFamily="34" charset="0"/>
                <a:cs typeface="Calibri Light" panose="020F0302020204030204" pitchFamily="34" charset="0"/>
              </a:rPr>
              <a:t> án</a:t>
            </a:r>
          </a:p>
          <a:p>
            <a:pPr marL="342900" indent="-342900">
              <a:buClrTx/>
              <a:buFont typeface="+mj-lt"/>
              <a:buAutoNum type="arabicPeriod"/>
            </a:pPr>
            <a:r>
              <a:rPr lang="en-US" sz="2400" dirty="0" err="1">
                <a:solidFill>
                  <a:schemeClr val="tx1"/>
                </a:solidFill>
                <a:latin typeface="Calibri Light" panose="020F0302020204030204" pitchFamily="34" charset="0"/>
                <a:cs typeface="Calibri Light" panose="020F0302020204030204" pitchFamily="34" charset="0"/>
              </a:rPr>
              <a:t>Quản</a:t>
            </a:r>
            <a:r>
              <a:rPr lang="en-US" sz="2400" dirty="0">
                <a:solidFill>
                  <a:schemeClr val="tx1"/>
                </a:solidFill>
                <a:latin typeface="Calibri Light" panose="020F0302020204030204" pitchFamily="34" charset="0"/>
                <a:cs typeface="Calibri Light" panose="020F0302020204030204" pitchFamily="34" charset="0"/>
              </a:rPr>
              <a:t> lý </a:t>
            </a:r>
            <a:r>
              <a:rPr lang="en-US" sz="2400" dirty="0" err="1">
                <a:solidFill>
                  <a:schemeClr val="tx1"/>
                </a:solidFill>
                <a:latin typeface="Calibri Light" panose="020F0302020204030204" pitchFamily="34" charset="0"/>
                <a:cs typeface="Calibri Light" panose="020F0302020204030204" pitchFamily="34" charset="0"/>
              </a:rPr>
              <a:t>dự</a:t>
            </a:r>
            <a:r>
              <a:rPr lang="en-US" sz="2400" dirty="0">
                <a:solidFill>
                  <a:schemeClr val="tx1"/>
                </a:solidFill>
                <a:latin typeface="Calibri Light" panose="020F0302020204030204" pitchFamily="34" charset="0"/>
                <a:cs typeface="Calibri Light" panose="020F0302020204030204" pitchFamily="34" charset="0"/>
              </a:rPr>
              <a:t> án</a:t>
            </a:r>
          </a:p>
          <a:p>
            <a:pPr marL="342900" indent="-342900">
              <a:buClrTx/>
              <a:buFont typeface="+mj-lt"/>
              <a:buAutoNum type="arabicPeriod"/>
            </a:pPr>
            <a:r>
              <a:rPr lang="en-US" sz="2400" dirty="0">
                <a:solidFill>
                  <a:schemeClr val="tx1"/>
                </a:solidFill>
                <a:latin typeface="Calibri Light" panose="020F0302020204030204" pitchFamily="34" charset="0"/>
                <a:cs typeface="Calibri Light" panose="020F0302020204030204" pitchFamily="34" charset="0"/>
              </a:rPr>
              <a:t>Phân </a:t>
            </a:r>
            <a:r>
              <a:rPr lang="en-US" sz="2400" dirty="0" err="1">
                <a:solidFill>
                  <a:schemeClr val="tx1"/>
                </a:solidFill>
                <a:latin typeface="Calibri Light" panose="020F0302020204030204" pitchFamily="34" charset="0"/>
                <a:cs typeface="Calibri Light" panose="020F0302020204030204" pitchFamily="34" charset="0"/>
              </a:rPr>
              <a:t>tích</a:t>
            </a:r>
            <a:r>
              <a:rPr lang="en-US" sz="2400" dirty="0">
                <a:solidFill>
                  <a:schemeClr val="tx1"/>
                </a:solidFill>
                <a:latin typeface="Calibri Light" panose="020F0302020204030204" pitchFamily="34" charset="0"/>
                <a:cs typeface="Calibri Light" panose="020F0302020204030204" pitchFamily="34" charset="0"/>
              </a:rPr>
              <a:t> đặc </a:t>
            </a:r>
            <a:r>
              <a:rPr lang="en-US" sz="2400" dirty="0" err="1">
                <a:solidFill>
                  <a:schemeClr val="tx1"/>
                </a:solidFill>
                <a:latin typeface="Calibri Light" panose="020F0302020204030204" pitchFamily="34" charset="0"/>
                <a:cs typeface="Calibri Light" panose="020F0302020204030204" pitchFamily="34" charset="0"/>
              </a:rPr>
              <a:t>tả</a:t>
            </a:r>
            <a:r>
              <a:rPr lang="en-US" sz="2400" dirty="0">
                <a:solidFill>
                  <a:schemeClr val="tx1"/>
                </a:solidFill>
                <a:latin typeface="Calibri Light" panose="020F0302020204030204" pitchFamily="34" charset="0"/>
                <a:cs typeface="Calibri Light" panose="020F0302020204030204" pitchFamily="34" charset="0"/>
              </a:rPr>
              <a:t> </a:t>
            </a:r>
            <a:r>
              <a:rPr lang="en-US" sz="2400" dirty="0" err="1">
                <a:solidFill>
                  <a:schemeClr val="tx1"/>
                </a:solidFill>
                <a:latin typeface="Calibri Light" panose="020F0302020204030204" pitchFamily="34" charset="0"/>
                <a:cs typeface="Calibri Light" panose="020F0302020204030204" pitchFamily="34" charset="0"/>
              </a:rPr>
              <a:t>yêu</a:t>
            </a:r>
            <a:r>
              <a:rPr lang="en-US" sz="2400" dirty="0">
                <a:solidFill>
                  <a:schemeClr val="tx1"/>
                </a:solidFill>
                <a:latin typeface="Calibri Light" panose="020F0302020204030204" pitchFamily="34" charset="0"/>
                <a:cs typeface="Calibri Light" panose="020F0302020204030204" pitchFamily="34" charset="0"/>
              </a:rPr>
              <a:t> </a:t>
            </a:r>
            <a:r>
              <a:rPr lang="en-US" sz="2400" dirty="0" err="1">
                <a:solidFill>
                  <a:schemeClr val="tx1"/>
                </a:solidFill>
                <a:latin typeface="Calibri Light" panose="020F0302020204030204" pitchFamily="34" charset="0"/>
                <a:cs typeface="Calibri Light" panose="020F0302020204030204" pitchFamily="34" charset="0"/>
              </a:rPr>
              <a:t>cầu</a:t>
            </a:r>
            <a:r>
              <a:rPr lang="en-US" sz="2400" dirty="0">
                <a:solidFill>
                  <a:schemeClr val="tx1"/>
                </a:solidFill>
                <a:latin typeface="Calibri Light" panose="020F0302020204030204" pitchFamily="34" charset="0"/>
                <a:cs typeface="Calibri Light" panose="020F0302020204030204" pitchFamily="34" charset="0"/>
              </a:rPr>
              <a:t> ng</a:t>
            </a:r>
            <a:r>
              <a:rPr lang="vi-VN" sz="2400" dirty="0">
                <a:solidFill>
                  <a:schemeClr val="tx1"/>
                </a:solidFill>
                <a:latin typeface="Calibri Light" panose="020F0302020204030204" pitchFamily="34" charset="0"/>
                <a:cs typeface="Calibri Light" panose="020F0302020204030204" pitchFamily="34" charset="0"/>
              </a:rPr>
              <a:t>ư</a:t>
            </a:r>
            <a:r>
              <a:rPr lang="en-US" sz="2400" dirty="0" err="1">
                <a:solidFill>
                  <a:schemeClr val="tx1"/>
                </a:solidFill>
                <a:latin typeface="Calibri Light" panose="020F0302020204030204" pitchFamily="34" charset="0"/>
                <a:cs typeface="Calibri Light" panose="020F0302020204030204" pitchFamily="34" charset="0"/>
              </a:rPr>
              <a:t>ời</a:t>
            </a:r>
            <a:r>
              <a:rPr lang="en-US" sz="2400" dirty="0">
                <a:solidFill>
                  <a:schemeClr val="tx1"/>
                </a:solidFill>
                <a:latin typeface="Calibri Light" panose="020F0302020204030204" pitchFamily="34" charset="0"/>
                <a:cs typeface="Calibri Light" panose="020F0302020204030204" pitchFamily="34" charset="0"/>
              </a:rPr>
              <a:t> </a:t>
            </a:r>
            <a:r>
              <a:rPr lang="en-US" sz="2400" dirty="0" err="1">
                <a:solidFill>
                  <a:schemeClr val="tx1"/>
                </a:solidFill>
                <a:latin typeface="Calibri Light" panose="020F0302020204030204" pitchFamily="34" charset="0"/>
                <a:cs typeface="Calibri Light" panose="020F0302020204030204" pitchFamily="34" charset="0"/>
              </a:rPr>
              <a:t>dùng</a:t>
            </a:r>
            <a:endParaRPr lang="en-US" sz="2400" dirty="0">
              <a:solidFill>
                <a:schemeClr val="tx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095097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0ABB-CECC-4542-BABE-46E6BD5C752A}"/>
              </a:ext>
            </a:extLst>
          </p:cNvPr>
          <p:cNvSpPr>
            <a:spLocks noGrp="1"/>
          </p:cNvSpPr>
          <p:nvPr>
            <p:ph type="title"/>
          </p:nvPr>
        </p:nvSpPr>
        <p:spPr>
          <a:xfrm>
            <a:off x="2778716" y="169562"/>
            <a:ext cx="6634568" cy="652073"/>
          </a:xfrm>
        </p:spPr>
        <p:txBody>
          <a:bodyPr>
            <a:normAutofit fontScale="90000"/>
          </a:bodyPr>
          <a:lstStyle/>
          <a:p>
            <a:r>
              <a:rPr lang="en-US" dirty="0" err="1">
                <a:latin typeface="Calibri" panose="020F0502020204030204" pitchFamily="34" charset="0"/>
                <a:cs typeface="Calibri" panose="020F0502020204030204" pitchFamily="34" charset="0"/>
              </a:rPr>
              <a:t>Quản</a:t>
            </a:r>
            <a:r>
              <a:rPr lang="en-US" dirty="0">
                <a:latin typeface="Calibri" panose="020F0502020204030204" pitchFamily="34" charset="0"/>
                <a:cs typeface="Calibri" panose="020F0502020204030204" pitchFamily="34" charset="0"/>
              </a:rPr>
              <a:t> lý </a:t>
            </a:r>
            <a:r>
              <a:rPr lang="en-US" dirty="0" err="1">
                <a:latin typeface="Calibri" panose="020F0502020204030204" pitchFamily="34" charset="0"/>
                <a:cs typeface="Calibri" panose="020F0502020204030204" pitchFamily="34" charset="0"/>
              </a:rPr>
              <a:t>rủi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ro</a:t>
            </a:r>
            <a:endParaRPr lang="en-US"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44A091E6-B73A-49F6-95BA-3B87694A35CA}"/>
              </a:ext>
            </a:extLst>
          </p:cNvPr>
          <p:cNvSpPr>
            <a:spLocks noGrp="1"/>
          </p:cNvSpPr>
          <p:nvPr>
            <p:ph idx="1"/>
          </p:nvPr>
        </p:nvSpPr>
        <p:spPr>
          <a:xfrm>
            <a:off x="150545" y="1114044"/>
            <a:ext cx="2628171" cy="652073"/>
          </a:xfrm>
        </p:spPr>
        <p:txBody>
          <a:bodyPr>
            <a:normAutofit/>
          </a:bodyPr>
          <a:lstStyle/>
          <a:p>
            <a:pPr marL="0" indent="0">
              <a:buNone/>
            </a:pPr>
            <a:r>
              <a:rPr lang="en-US" sz="2000" dirty="0">
                <a:latin typeface="Calibri" panose="020F0502020204030204" pitchFamily="34" charset="0"/>
                <a:cs typeface="Calibri" panose="020F0502020204030204" pitchFamily="34" charset="0"/>
              </a:rPr>
              <a:t>Kế </a:t>
            </a:r>
            <a:r>
              <a:rPr lang="en-US" sz="2000" dirty="0" err="1">
                <a:latin typeface="Calibri" panose="020F0502020204030204" pitchFamily="34" charset="0"/>
                <a:cs typeface="Calibri" panose="020F0502020204030204" pitchFamily="34" charset="0"/>
              </a:rPr>
              <a:t>hoạch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đối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phó</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rủi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ro</a:t>
            </a:r>
            <a:endParaRPr lang="en-US" sz="2000" dirty="0">
              <a:latin typeface="Calibri" panose="020F0502020204030204" pitchFamily="34" charset="0"/>
              <a:cs typeface="Calibri" panose="020F0502020204030204" pitchFamily="34" charset="0"/>
            </a:endParaRPr>
          </a:p>
        </p:txBody>
      </p:sp>
      <p:graphicFrame>
        <p:nvGraphicFramePr>
          <p:cNvPr id="3" name="Table 2">
            <a:extLst>
              <a:ext uri="{FF2B5EF4-FFF2-40B4-BE49-F238E27FC236}">
                <a16:creationId xmlns:a16="http://schemas.microsoft.com/office/drawing/2014/main" id="{33A1BDDF-FEA0-45BD-BA1B-FE19BED83E3B}"/>
              </a:ext>
            </a:extLst>
          </p:cNvPr>
          <p:cNvGraphicFramePr>
            <a:graphicFrameLocks noGrp="1"/>
          </p:cNvGraphicFramePr>
          <p:nvPr>
            <p:extLst>
              <p:ext uri="{D42A27DB-BD31-4B8C-83A1-F6EECF244321}">
                <p14:modId xmlns:p14="http://schemas.microsoft.com/office/powerpoint/2010/main" val="1839483133"/>
              </p:ext>
            </p:extLst>
          </p:nvPr>
        </p:nvGraphicFramePr>
        <p:xfrm>
          <a:off x="2032000" y="1961322"/>
          <a:ext cx="8128000" cy="4128490"/>
        </p:xfrm>
        <a:graphic>
          <a:graphicData uri="http://schemas.openxmlformats.org/drawingml/2006/table">
            <a:tbl>
              <a:tblPr firstRow="1" bandRow="1">
                <a:tableStyleId>{21E4AEA4-8DFA-4A89-87EB-49C32662AFE0}</a:tableStyleId>
              </a:tblPr>
              <a:tblGrid>
                <a:gridCol w="1676135">
                  <a:extLst>
                    <a:ext uri="{9D8B030D-6E8A-4147-A177-3AD203B41FA5}">
                      <a16:colId xmlns:a16="http://schemas.microsoft.com/office/drawing/2014/main" val="52269693"/>
                    </a:ext>
                  </a:extLst>
                </a:gridCol>
                <a:gridCol w="6451865">
                  <a:extLst>
                    <a:ext uri="{9D8B030D-6E8A-4147-A177-3AD203B41FA5}">
                      <a16:colId xmlns:a16="http://schemas.microsoft.com/office/drawing/2014/main" val="662510486"/>
                    </a:ext>
                  </a:extLst>
                </a:gridCol>
              </a:tblGrid>
              <a:tr h="653770">
                <a:tc>
                  <a:txBody>
                    <a:bodyPr/>
                    <a:lstStyle/>
                    <a:p>
                      <a:r>
                        <a:rPr lang="en-US" sz="1800" dirty="0" err="1">
                          <a:latin typeface="Calibri" panose="020F0502020204030204" pitchFamily="34" charset="0"/>
                          <a:cs typeface="Calibri" panose="020F0502020204030204" pitchFamily="34" charset="0"/>
                        </a:rPr>
                        <a:t>Loại</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rủi</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ro</a:t>
                      </a:r>
                      <a:endParaRPr lang="en-US" sz="1800" dirty="0">
                        <a:latin typeface="Calibri" panose="020F0502020204030204" pitchFamily="34" charset="0"/>
                        <a:cs typeface="Calibri" panose="020F0502020204030204" pitchFamily="34" charset="0"/>
                      </a:endParaRPr>
                    </a:p>
                  </a:txBody>
                  <a:tcPr/>
                </a:tc>
                <a:tc>
                  <a:txBody>
                    <a:bodyPr/>
                    <a:lstStyle/>
                    <a:p>
                      <a:r>
                        <a:rPr lang="en-US" sz="1800" dirty="0" err="1">
                          <a:latin typeface="Calibri" panose="020F0502020204030204" pitchFamily="34" charset="0"/>
                          <a:cs typeface="Calibri" panose="020F0502020204030204" pitchFamily="34" charset="0"/>
                        </a:rPr>
                        <a:t>Biện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pháp</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đối</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phó</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rủi</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ro</a:t>
                      </a:r>
                      <a:endParaRPr lang="en-US"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6476164"/>
                  </a:ext>
                </a:extLst>
              </a:tr>
              <a:tr h="653770">
                <a:tc>
                  <a:txBody>
                    <a:bodyPr/>
                    <a:lstStyle/>
                    <a:p>
                      <a:r>
                        <a:rPr lang="en-US" sz="1800" dirty="0" err="1">
                          <a:latin typeface="Calibri" panose="020F0502020204030204" pitchFamily="34" charset="0"/>
                          <a:cs typeface="Calibri" panose="020F0502020204030204" pitchFamily="34" charset="0"/>
                        </a:rPr>
                        <a:t>Nhân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lực</a:t>
                      </a:r>
                      <a:endParaRPr lang="en-US" sz="1800" dirty="0">
                        <a:latin typeface="Calibri" panose="020F0502020204030204" pitchFamily="34" charset="0"/>
                        <a:cs typeface="Calibri" panose="020F0502020204030204" pitchFamily="34" charset="0"/>
                      </a:endParaRPr>
                    </a:p>
                  </a:txBody>
                  <a:tcPr/>
                </a:tc>
                <a:tc>
                  <a:txBody>
                    <a:bodyPr/>
                    <a:lstStyle/>
                    <a:p>
                      <a:pPr marL="285750" lvl="0" indent="-285750">
                        <a:buFont typeface="Arial" panose="020B0604020202020204" pitchFamily="34" charset="0"/>
                        <a:buChar char="•"/>
                      </a:pPr>
                      <a:r>
                        <a:rPr lang="en-US" sz="1800" kern="1200" dirty="0">
                          <a:solidFill>
                            <a:schemeClr val="dk1"/>
                          </a:solidFill>
                          <a:effectLst/>
                          <a:latin typeface="Calibri" panose="020F0502020204030204" pitchFamily="34" charset="0"/>
                          <a:ea typeface="+mn-ea"/>
                          <a:cs typeface="Calibri" panose="020F0502020204030204" pitchFamily="34" charset="0"/>
                        </a:rPr>
                        <a:t>Phân công </a:t>
                      </a:r>
                      <a:r>
                        <a:rPr lang="en-US" sz="1800" kern="1200" dirty="0" err="1">
                          <a:solidFill>
                            <a:schemeClr val="dk1"/>
                          </a:solidFill>
                          <a:effectLst/>
                          <a:latin typeface="Calibri" panose="020F0502020204030204" pitchFamily="34" charset="0"/>
                          <a:ea typeface="+mn-ea"/>
                          <a:cs typeface="Calibri" panose="020F0502020204030204" pitchFamily="34" charset="0"/>
                        </a:rPr>
                        <a:t>công</a:t>
                      </a:r>
                      <a:r>
                        <a:rPr lang="en-US" sz="1800" kern="1200" dirty="0">
                          <a:solidFill>
                            <a:schemeClr val="dk1"/>
                          </a:solidFill>
                          <a:effectLst/>
                          <a:latin typeface="Calibri" panose="020F0502020204030204" pitchFamily="34" charset="0"/>
                          <a:ea typeface="+mn-ea"/>
                          <a:cs typeface="Calibri" panose="020F0502020204030204" pitchFamily="34" charset="0"/>
                        </a:rPr>
                        <a:t> việc </a:t>
                      </a:r>
                      <a:r>
                        <a:rPr lang="en-US" sz="1800" kern="1200" dirty="0" err="1">
                          <a:solidFill>
                            <a:schemeClr val="dk1"/>
                          </a:solidFill>
                          <a:effectLst/>
                          <a:latin typeface="Calibri" panose="020F0502020204030204" pitchFamily="34" charset="0"/>
                          <a:ea typeface="+mn-ea"/>
                          <a:cs typeface="Calibri" panose="020F0502020204030204" pitchFamily="34" charset="0"/>
                        </a:rPr>
                        <a:t>chồng</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chéo</a:t>
                      </a:r>
                      <a:r>
                        <a:rPr lang="en-US" sz="1800" kern="1200" dirty="0">
                          <a:solidFill>
                            <a:schemeClr val="dk1"/>
                          </a:solidFill>
                          <a:effectLst/>
                          <a:latin typeface="Calibri" panose="020F0502020204030204" pitchFamily="34" charset="0"/>
                          <a:ea typeface="+mn-ea"/>
                          <a:cs typeface="Calibri" panose="020F0502020204030204" pitchFamily="34" charset="0"/>
                        </a:rPr>
                        <a:t>, các thành viên giúp </a:t>
                      </a:r>
                      <a:r>
                        <a:rPr lang="en-US" sz="1800" kern="1200" dirty="0" err="1">
                          <a:solidFill>
                            <a:schemeClr val="dk1"/>
                          </a:solidFill>
                          <a:effectLst/>
                          <a:latin typeface="Calibri" panose="020F0502020204030204" pitchFamily="34" charset="0"/>
                          <a:ea typeface="+mn-ea"/>
                          <a:cs typeface="Calibri" panose="020F0502020204030204" pitchFamily="34" charset="0"/>
                        </a:rPr>
                        <a:t>đỡ</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nhau</a:t>
                      </a:r>
                      <a:r>
                        <a:rPr lang="en-US" sz="1800" kern="1200" dirty="0">
                          <a:solidFill>
                            <a:schemeClr val="dk1"/>
                          </a:solidFill>
                          <a:effectLst/>
                          <a:latin typeface="Calibri" panose="020F0502020204030204" pitchFamily="34" charset="0"/>
                          <a:ea typeface="+mn-ea"/>
                          <a:cs typeface="Calibri" panose="020F0502020204030204" pitchFamily="34" charset="0"/>
                        </a:rPr>
                        <a:t> trong các </a:t>
                      </a:r>
                      <a:r>
                        <a:rPr lang="en-US" sz="1800" kern="1200" dirty="0" err="1">
                          <a:solidFill>
                            <a:schemeClr val="dk1"/>
                          </a:solidFill>
                          <a:effectLst/>
                          <a:latin typeface="Calibri" panose="020F0502020204030204" pitchFamily="34" charset="0"/>
                          <a:ea typeface="+mn-ea"/>
                          <a:cs typeface="Calibri" panose="020F0502020204030204" pitchFamily="34" charset="0"/>
                        </a:rPr>
                        <a:t>nhiệm</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vụ</a:t>
                      </a:r>
                      <a:r>
                        <a:rPr lang="en-US" sz="1800" kern="1200" dirty="0">
                          <a:solidFill>
                            <a:schemeClr val="dk1"/>
                          </a:solidFill>
                          <a:effectLst/>
                          <a:latin typeface="Calibri" panose="020F0502020204030204" pitchFamily="34" charset="0"/>
                          <a:ea typeface="+mn-ea"/>
                          <a:cs typeface="Calibri" panose="020F0502020204030204" pitchFamily="34" charset="0"/>
                        </a:rPr>
                        <a:t>.</a:t>
                      </a:r>
                    </a:p>
                    <a:p>
                      <a:pPr marL="285750" lvl="0" indent="-285750">
                        <a:buFont typeface="Arial" panose="020B0604020202020204" pitchFamily="34" charset="0"/>
                        <a:buChar char="•"/>
                      </a:pPr>
                      <a:r>
                        <a:rPr lang="en-US" sz="1800" kern="1200" dirty="0" err="1">
                          <a:solidFill>
                            <a:schemeClr val="dk1"/>
                          </a:solidFill>
                          <a:effectLst/>
                          <a:latin typeface="Calibri" panose="020F0502020204030204" pitchFamily="34" charset="0"/>
                          <a:ea typeface="+mn-ea"/>
                          <a:cs typeface="Calibri" panose="020F0502020204030204" pitchFamily="34" charset="0"/>
                        </a:rPr>
                        <a:t>Tăng</a:t>
                      </a:r>
                      <a:r>
                        <a:rPr lang="en-US" sz="1800" kern="1200" dirty="0">
                          <a:solidFill>
                            <a:schemeClr val="dk1"/>
                          </a:solidFill>
                          <a:effectLst/>
                          <a:latin typeface="Calibri" panose="020F0502020204030204" pitchFamily="34" charset="0"/>
                          <a:ea typeface="+mn-ea"/>
                          <a:cs typeface="Calibri" panose="020F0502020204030204" pitchFamily="34" charset="0"/>
                        </a:rPr>
                        <a:t> cường </a:t>
                      </a:r>
                      <a:r>
                        <a:rPr lang="en-US" sz="1800" kern="1200" dirty="0" err="1">
                          <a:solidFill>
                            <a:schemeClr val="dk1"/>
                          </a:solidFill>
                          <a:effectLst/>
                          <a:latin typeface="Calibri" panose="020F0502020204030204" pitchFamily="34" charset="0"/>
                          <a:ea typeface="+mn-ea"/>
                          <a:cs typeface="Calibri" panose="020F0502020204030204" pitchFamily="34" charset="0"/>
                        </a:rPr>
                        <a:t>trao</a:t>
                      </a:r>
                      <a:r>
                        <a:rPr lang="en-US" sz="1800" kern="1200" dirty="0">
                          <a:solidFill>
                            <a:schemeClr val="dk1"/>
                          </a:solidFill>
                          <a:effectLst/>
                          <a:latin typeface="Calibri" panose="020F0502020204030204" pitchFamily="34" charset="0"/>
                          <a:ea typeface="+mn-ea"/>
                          <a:cs typeface="Calibri" panose="020F0502020204030204" pitchFamily="34" charset="0"/>
                        </a:rPr>
                        <a:t> đổi giữa các thành viên để cập </a:t>
                      </a:r>
                      <a:r>
                        <a:rPr lang="en-US" sz="1800" kern="1200" dirty="0" err="1">
                          <a:solidFill>
                            <a:schemeClr val="dk1"/>
                          </a:solidFill>
                          <a:effectLst/>
                          <a:latin typeface="Calibri" panose="020F0502020204030204" pitchFamily="34" charset="0"/>
                          <a:ea typeface="+mn-ea"/>
                          <a:cs typeface="Calibri" panose="020F0502020204030204" pitchFamily="34" charset="0"/>
                        </a:rPr>
                        <a:t>nhật</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tình</a:t>
                      </a:r>
                      <a:r>
                        <a:rPr lang="en-US" sz="1800" kern="1200" dirty="0">
                          <a:solidFill>
                            <a:schemeClr val="dk1"/>
                          </a:solidFill>
                          <a:effectLst/>
                          <a:latin typeface="Calibri" panose="020F0502020204030204" pitchFamily="34" charset="0"/>
                          <a:ea typeface="+mn-ea"/>
                          <a:cs typeface="Calibri" panose="020F0502020204030204" pitchFamily="34" charset="0"/>
                        </a:rPr>
                        <a:t> hình công việc.</a:t>
                      </a:r>
                    </a:p>
                    <a:p>
                      <a:pPr marL="285750" indent="-285750">
                        <a:buFont typeface="Arial" panose="020B0604020202020204" pitchFamily="34" charset="0"/>
                        <a:buChar char="•"/>
                      </a:pPr>
                      <a:r>
                        <a:rPr lang="en-US" sz="1800" kern="1200" dirty="0" err="1">
                          <a:solidFill>
                            <a:schemeClr val="dk1"/>
                          </a:solidFill>
                          <a:effectLst/>
                          <a:latin typeface="Calibri" panose="020F0502020204030204" pitchFamily="34" charset="0"/>
                          <a:ea typeface="+mn-ea"/>
                          <a:cs typeface="Calibri" panose="020F0502020204030204" pitchFamily="34" charset="0"/>
                        </a:rPr>
                        <a:t>Hỗ</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trợ</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kỹ</a:t>
                      </a:r>
                      <a:r>
                        <a:rPr lang="en-US" sz="1800" kern="1200" dirty="0">
                          <a:solidFill>
                            <a:schemeClr val="dk1"/>
                          </a:solidFill>
                          <a:effectLst/>
                          <a:latin typeface="Calibri" panose="020F0502020204030204" pitchFamily="34" charset="0"/>
                          <a:ea typeface="+mn-ea"/>
                          <a:cs typeface="Calibri" panose="020F0502020204030204" pitchFamily="34" charset="0"/>
                        </a:rPr>
                        <a:t> thuật </a:t>
                      </a:r>
                      <a:r>
                        <a:rPr lang="en-US" sz="1800" kern="1200" dirty="0" err="1">
                          <a:solidFill>
                            <a:schemeClr val="dk1"/>
                          </a:solidFill>
                          <a:effectLst/>
                          <a:latin typeface="Calibri" panose="020F0502020204030204" pitchFamily="34" charset="0"/>
                          <a:ea typeface="+mn-ea"/>
                          <a:cs typeface="Calibri" panose="020F0502020204030204" pitchFamily="34" charset="0"/>
                        </a:rPr>
                        <a:t>lẫn</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nhau</a:t>
                      </a:r>
                      <a:r>
                        <a:rPr lang="en-US" sz="1800" kern="1200" dirty="0">
                          <a:solidFill>
                            <a:schemeClr val="dk1"/>
                          </a:solidFill>
                          <a:effectLst/>
                          <a:latin typeface="Calibri" panose="020F0502020204030204" pitchFamily="34" charset="0"/>
                          <a:ea typeface="+mn-ea"/>
                          <a:cs typeface="Calibri" panose="020F0502020204030204" pitchFamily="34" charset="0"/>
                        </a:rPr>
                        <a:t>, tổ </a:t>
                      </a:r>
                      <a:r>
                        <a:rPr lang="en-US" sz="1800" kern="1200" dirty="0" err="1">
                          <a:solidFill>
                            <a:schemeClr val="dk1"/>
                          </a:solidFill>
                          <a:effectLst/>
                          <a:latin typeface="Calibri" panose="020F0502020204030204" pitchFamily="34" charset="0"/>
                          <a:ea typeface="+mn-ea"/>
                          <a:cs typeface="Calibri" panose="020F0502020204030204" pitchFamily="34" charset="0"/>
                        </a:rPr>
                        <a:t>chức</a:t>
                      </a:r>
                      <a:r>
                        <a:rPr lang="en-US" sz="1800" kern="1200" dirty="0">
                          <a:solidFill>
                            <a:schemeClr val="dk1"/>
                          </a:solidFill>
                          <a:effectLst/>
                          <a:latin typeface="Calibri" panose="020F0502020204030204" pitchFamily="34" charset="0"/>
                          <a:ea typeface="+mn-ea"/>
                          <a:cs typeface="Calibri" panose="020F0502020204030204" pitchFamily="34" charset="0"/>
                        </a:rPr>
                        <a:t> các buổi học nhóm để giải </a:t>
                      </a:r>
                      <a:r>
                        <a:rPr lang="en-US" sz="1800" kern="1200" dirty="0" err="1">
                          <a:solidFill>
                            <a:schemeClr val="dk1"/>
                          </a:solidFill>
                          <a:effectLst/>
                          <a:latin typeface="Calibri" panose="020F0502020204030204" pitchFamily="34" charset="0"/>
                          <a:ea typeface="+mn-ea"/>
                          <a:cs typeface="Calibri" panose="020F0502020204030204" pitchFamily="34" charset="0"/>
                        </a:rPr>
                        <a:t>quyết</a:t>
                      </a:r>
                      <a:r>
                        <a:rPr lang="en-US" sz="1800" kern="1200" dirty="0">
                          <a:solidFill>
                            <a:schemeClr val="dk1"/>
                          </a:solidFill>
                          <a:effectLst/>
                          <a:latin typeface="Calibri" panose="020F0502020204030204" pitchFamily="34" charset="0"/>
                          <a:ea typeface="+mn-ea"/>
                          <a:cs typeface="Calibri" panose="020F0502020204030204" pitchFamily="34" charset="0"/>
                        </a:rPr>
                        <a:t> khó </a:t>
                      </a:r>
                      <a:r>
                        <a:rPr lang="en-US" sz="1800" kern="1200" dirty="0" err="1">
                          <a:solidFill>
                            <a:schemeClr val="dk1"/>
                          </a:solidFill>
                          <a:effectLst/>
                          <a:latin typeface="Calibri" panose="020F0502020204030204" pitchFamily="34" charset="0"/>
                          <a:ea typeface="+mn-ea"/>
                          <a:cs typeface="Calibri" panose="020F0502020204030204" pitchFamily="34" charset="0"/>
                        </a:rPr>
                        <a:t>khăn</a:t>
                      </a:r>
                      <a:r>
                        <a:rPr lang="en-US" sz="1800" kern="1200" dirty="0">
                          <a:solidFill>
                            <a:schemeClr val="dk1"/>
                          </a:solidFill>
                          <a:effectLst/>
                          <a:latin typeface="Calibri" panose="020F0502020204030204" pitchFamily="34" charset="0"/>
                          <a:ea typeface="+mn-ea"/>
                          <a:cs typeface="Calibri" panose="020F0502020204030204" pitchFamily="34" charset="0"/>
                        </a:rPr>
                        <a:t>.</a:t>
                      </a:r>
                      <a:endParaRPr lang="en-US"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768692096"/>
                  </a:ext>
                </a:extLst>
              </a:tr>
              <a:tr h="653770">
                <a:tc>
                  <a:txBody>
                    <a:bodyPr/>
                    <a:lstStyle/>
                    <a:p>
                      <a:r>
                        <a:rPr lang="en-US" sz="1800" dirty="0" err="1">
                          <a:latin typeface="Calibri" panose="020F0502020204030204" pitchFamily="34" charset="0"/>
                          <a:cs typeface="Calibri" panose="020F0502020204030204" pitchFamily="34" charset="0"/>
                        </a:rPr>
                        <a:t>Yêu</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cầu</a:t>
                      </a:r>
                      <a:endParaRPr lang="en-US" sz="1800" dirty="0">
                        <a:latin typeface="Calibri" panose="020F0502020204030204" pitchFamily="34" charset="0"/>
                        <a:cs typeface="Calibri" panose="020F0502020204030204" pitchFamily="34" charset="0"/>
                      </a:endParaRPr>
                    </a:p>
                  </a:txBody>
                  <a:tcPr/>
                </a:tc>
                <a:tc>
                  <a:txBody>
                    <a:bodyPr/>
                    <a:lstStyle/>
                    <a:p>
                      <a:pPr marL="285750" lvl="0" indent="-285750">
                        <a:buFont typeface="Arial" panose="020B0604020202020204" pitchFamily="34" charset="0"/>
                        <a:buChar char="•"/>
                      </a:pPr>
                      <a:r>
                        <a:rPr lang="en-US" sz="1800" kern="1200" dirty="0" err="1">
                          <a:solidFill>
                            <a:schemeClr val="dk1"/>
                          </a:solidFill>
                          <a:effectLst/>
                          <a:latin typeface="Calibri" panose="020F0502020204030204" pitchFamily="34" charset="0"/>
                          <a:ea typeface="+mn-ea"/>
                          <a:cs typeface="Calibri" panose="020F0502020204030204" pitchFamily="34" charset="0"/>
                        </a:rPr>
                        <a:t>Trao</a:t>
                      </a:r>
                      <a:r>
                        <a:rPr lang="en-US" sz="1800" kern="1200" dirty="0">
                          <a:solidFill>
                            <a:schemeClr val="dk1"/>
                          </a:solidFill>
                          <a:effectLst/>
                          <a:latin typeface="Calibri" panose="020F0502020204030204" pitchFamily="34" charset="0"/>
                          <a:ea typeface="+mn-ea"/>
                          <a:cs typeface="Calibri" panose="020F0502020204030204" pitchFamily="34" charset="0"/>
                        </a:rPr>
                        <a:t> đổi chi </a:t>
                      </a:r>
                      <a:r>
                        <a:rPr lang="en-US" sz="1800" kern="1200" dirty="0" err="1">
                          <a:solidFill>
                            <a:schemeClr val="dk1"/>
                          </a:solidFill>
                          <a:effectLst/>
                          <a:latin typeface="Calibri" panose="020F0502020204030204" pitchFamily="34" charset="0"/>
                          <a:ea typeface="+mn-ea"/>
                          <a:cs typeface="Calibri" panose="020F0502020204030204" pitchFamily="34" charset="0"/>
                        </a:rPr>
                        <a:t>tiết</a:t>
                      </a:r>
                      <a:r>
                        <a:rPr lang="en-US" sz="1800" kern="1200" dirty="0">
                          <a:solidFill>
                            <a:schemeClr val="dk1"/>
                          </a:solidFill>
                          <a:effectLst/>
                          <a:latin typeface="Calibri" panose="020F0502020204030204" pitchFamily="34" charset="0"/>
                          <a:ea typeface="+mn-ea"/>
                          <a:cs typeface="Calibri" panose="020F0502020204030204" pitchFamily="34" charset="0"/>
                        </a:rPr>
                        <a:t> và thống nhất </a:t>
                      </a:r>
                      <a:r>
                        <a:rPr lang="en-US" sz="1800" kern="1200" dirty="0" err="1">
                          <a:solidFill>
                            <a:schemeClr val="dk1"/>
                          </a:solidFill>
                          <a:effectLst/>
                          <a:latin typeface="Calibri" panose="020F0502020204030204" pitchFamily="34" charset="0"/>
                          <a:ea typeface="+mn-ea"/>
                          <a:cs typeface="Calibri" panose="020F0502020204030204" pitchFamily="34" charset="0"/>
                        </a:rPr>
                        <a:t>yêu</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cầu</a:t>
                      </a:r>
                      <a:r>
                        <a:rPr lang="en-US" sz="1800" kern="1200" dirty="0">
                          <a:solidFill>
                            <a:schemeClr val="dk1"/>
                          </a:solidFill>
                          <a:effectLst/>
                          <a:latin typeface="Calibri" panose="020F0502020204030204" pitchFamily="34" charset="0"/>
                          <a:ea typeface="+mn-ea"/>
                          <a:cs typeface="Calibri" panose="020F0502020204030204" pitchFamily="34" charset="0"/>
                        </a:rPr>
                        <a:t> với các thành viên trong nhóm trước khi thực hiện</a:t>
                      </a:r>
                    </a:p>
                    <a:p>
                      <a:pPr marL="285750" lvl="0" indent="-285750">
                        <a:buFont typeface="Arial" panose="020B0604020202020204" pitchFamily="34" charset="0"/>
                        <a:buChar char="•"/>
                      </a:pPr>
                      <a:r>
                        <a:rPr lang="en-US" sz="1800" kern="1200" dirty="0" err="1">
                          <a:solidFill>
                            <a:schemeClr val="dk1"/>
                          </a:solidFill>
                          <a:effectLst/>
                          <a:latin typeface="Calibri" panose="020F0502020204030204" pitchFamily="34" charset="0"/>
                          <a:ea typeface="+mn-ea"/>
                          <a:cs typeface="Calibri" panose="020F0502020204030204" pitchFamily="34" charset="0"/>
                        </a:rPr>
                        <a:t>Xây</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dựng</a:t>
                      </a:r>
                      <a:r>
                        <a:rPr lang="en-US" sz="1800" kern="1200" dirty="0">
                          <a:solidFill>
                            <a:schemeClr val="dk1"/>
                          </a:solidFill>
                          <a:effectLst/>
                          <a:latin typeface="Calibri" panose="020F0502020204030204" pitchFamily="34" charset="0"/>
                          <a:ea typeface="+mn-ea"/>
                          <a:cs typeface="Calibri" panose="020F0502020204030204" pitchFamily="34" charset="0"/>
                        </a:rPr>
                        <a:t> đặc </a:t>
                      </a:r>
                      <a:r>
                        <a:rPr lang="en-US" sz="1800" kern="1200" dirty="0" err="1">
                          <a:solidFill>
                            <a:schemeClr val="dk1"/>
                          </a:solidFill>
                          <a:effectLst/>
                          <a:latin typeface="Calibri" panose="020F0502020204030204" pitchFamily="34" charset="0"/>
                          <a:ea typeface="+mn-ea"/>
                          <a:cs typeface="Calibri" panose="020F0502020204030204" pitchFamily="34" charset="0"/>
                        </a:rPr>
                        <a:t>tả</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yêu</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cầu</a:t>
                      </a:r>
                      <a:r>
                        <a:rPr lang="en-US" sz="1800" kern="1200" dirty="0">
                          <a:solidFill>
                            <a:schemeClr val="dk1"/>
                          </a:solidFill>
                          <a:effectLst/>
                          <a:latin typeface="Calibri" panose="020F0502020204030204" pitchFamily="34" charset="0"/>
                          <a:ea typeface="+mn-ea"/>
                          <a:cs typeface="Calibri" panose="020F0502020204030204" pitchFamily="34" charset="0"/>
                        </a:rPr>
                        <a:t> người </a:t>
                      </a:r>
                      <a:r>
                        <a:rPr lang="en-US" sz="1800" kern="1200" dirty="0" err="1">
                          <a:solidFill>
                            <a:schemeClr val="dk1"/>
                          </a:solidFill>
                          <a:effectLst/>
                          <a:latin typeface="Calibri" panose="020F0502020204030204" pitchFamily="34" charset="0"/>
                          <a:ea typeface="+mn-ea"/>
                          <a:cs typeface="Calibri" panose="020F0502020204030204" pitchFamily="34" charset="0"/>
                        </a:rPr>
                        <a:t>dùng</a:t>
                      </a:r>
                      <a:r>
                        <a:rPr lang="en-US" sz="1800" kern="1200" dirty="0">
                          <a:solidFill>
                            <a:schemeClr val="dk1"/>
                          </a:solidFill>
                          <a:effectLst/>
                          <a:latin typeface="Calibri" panose="020F0502020204030204" pitchFamily="34" charset="0"/>
                          <a:ea typeface="+mn-ea"/>
                          <a:cs typeface="Calibri" panose="020F0502020204030204" pitchFamily="34" charset="0"/>
                        </a:rPr>
                        <a:t> và </a:t>
                      </a:r>
                      <a:r>
                        <a:rPr lang="en-US" sz="1800" kern="1200" dirty="0" err="1">
                          <a:solidFill>
                            <a:schemeClr val="dk1"/>
                          </a:solidFill>
                          <a:effectLst/>
                          <a:latin typeface="Calibri" panose="020F0502020204030204" pitchFamily="34" charset="0"/>
                          <a:ea typeface="+mn-ea"/>
                          <a:cs typeface="Calibri" panose="020F0502020204030204" pitchFamily="34" charset="0"/>
                        </a:rPr>
                        <a:t>phần</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mềm</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đảm</a:t>
                      </a:r>
                      <a:r>
                        <a:rPr lang="en-US" sz="1800" kern="1200" dirty="0">
                          <a:solidFill>
                            <a:schemeClr val="dk1"/>
                          </a:solidFill>
                          <a:effectLst/>
                          <a:latin typeface="Calibri" panose="020F0502020204030204" pitchFamily="34" charset="0"/>
                          <a:ea typeface="+mn-ea"/>
                          <a:cs typeface="Calibri" panose="020F0502020204030204" pitchFamily="34" charset="0"/>
                        </a:rPr>
                        <a:t> bảo tính rõ rang, đầy đủ.</a:t>
                      </a:r>
                    </a:p>
                    <a:p>
                      <a:pPr marL="285750" indent="-285750">
                        <a:buFont typeface="Arial" panose="020B0604020202020204" pitchFamily="34" charset="0"/>
                        <a:buChar char="•"/>
                      </a:pPr>
                      <a:r>
                        <a:rPr lang="en-US" sz="1800" kern="1200" dirty="0">
                          <a:solidFill>
                            <a:schemeClr val="dk1"/>
                          </a:solidFill>
                          <a:effectLst/>
                          <a:latin typeface="Calibri" panose="020F0502020204030204" pitchFamily="34" charset="0"/>
                          <a:ea typeface="+mn-ea"/>
                          <a:cs typeface="Calibri" panose="020F0502020204030204" pitchFamily="34" charset="0"/>
                        </a:rPr>
                        <a:t>Cập </a:t>
                      </a:r>
                      <a:r>
                        <a:rPr lang="en-US" sz="1800" kern="1200" dirty="0" err="1">
                          <a:solidFill>
                            <a:schemeClr val="dk1"/>
                          </a:solidFill>
                          <a:effectLst/>
                          <a:latin typeface="Calibri" panose="020F0502020204030204" pitchFamily="34" charset="0"/>
                          <a:ea typeface="+mn-ea"/>
                          <a:cs typeface="Calibri" panose="020F0502020204030204" pitchFamily="34" charset="0"/>
                        </a:rPr>
                        <a:t>nhật</a:t>
                      </a:r>
                      <a:r>
                        <a:rPr lang="en-US" sz="1800" kern="1200" dirty="0">
                          <a:solidFill>
                            <a:schemeClr val="dk1"/>
                          </a:solidFill>
                          <a:effectLst/>
                          <a:latin typeface="Calibri" panose="020F0502020204030204" pitchFamily="34" charset="0"/>
                          <a:ea typeface="+mn-ea"/>
                          <a:cs typeface="Calibri" panose="020F0502020204030204" pitchFamily="34" charset="0"/>
                        </a:rPr>
                        <a:t> ngay khi có </a:t>
                      </a:r>
                      <a:r>
                        <a:rPr lang="en-US" sz="1800" kern="1200" dirty="0" err="1">
                          <a:solidFill>
                            <a:schemeClr val="dk1"/>
                          </a:solidFill>
                          <a:effectLst/>
                          <a:latin typeface="Calibri" panose="020F0502020204030204" pitchFamily="34" charset="0"/>
                          <a:ea typeface="+mn-ea"/>
                          <a:cs typeface="Calibri" panose="020F0502020204030204" pitchFamily="34" charset="0"/>
                        </a:rPr>
                        <a:t>sự</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thay</a:t>
                      </a:r>
                      <a:r>
                        <a:rPr lang="en-US" sz="1800" kern="1200" dirty="0">
                          <a:solidFill>
                            <a:schemeClr val="dk1"/>
                          </a:solidFill>
                          <a:effectLst/>
                          <a:latin typeface="Calibri" panose="020F0502020204030204" pitchFamily="34" charset="0"/>
                          <a:ea typeface="+mn-ea"/>
                          <a:cs typeface="Calibri" panose="020F0502020204030204" pitchFamily="34" charset="0"/>
                        </a:rPr>
                        <a:t> đổi </a:t>
                      </a:r>
                      <a:r>
                        <a:rPr lang="en-US" sz="1800" kern="1200" dirty="0" err="1">
                          <a:solidFill>
                            <a:schemeClr val="dk1"/>
                          </a:solidFill>
                          <a:effectLst/>
                          <a:latin typeface="Calibri" panose="020F0502020204030204" pitchFamily="34" charset="0"/>
                          <a:ea typeface="+mn-ea"/>
                          <a:cs typeface="Calibri" panose="020F0502020204030204" pitchFamily="34" charset="0"/>
                        </a:rPr>
                        <a:t>yêu</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cầu</a:t>
                      </a:r>
                      <a:r>
                        <a:rPr lang="en-US" sz="1800" kern="1200" dirty="0">
                          <a:solidFill>
                            <a:schemeClr val="dk1"/>
                          </a:solidFill>
                          <a:effectLst/>
                          <a:latin typeface="Calibri" panose="020F0502020204030204" pitchFamily="34" charset="0"/>
                          <a:ea typeface="+mn-ea"/>
                          <a:cs typeface="Calibri" panose="020F0502020204030204" pitchFamily="34" charset="0"/>
                        </a:rPr>
                        <a:t> và </a:t>
                      </a:r>
                      <a:r>
                        <a:rPr lang="en-US" sz="1800" kern="1200" dirty="0" err="1">
                          <a:solidFill>
                            <a:schemeClr val="dk1"/>
                          </a:solidFill>
                          <a:effectLst/>
                          <a:latin typeface="Calibri" panose="020F0502020204030204" pitchFamily="34" charset="0"/>
                          <a:ea typeface="+mn-ea"/>
                          <a:cs typeface="Calibri" panose="020F0502020204030204" pitchFamily="34" charset="0"/>
                        </a:rPr>
                        <a:t>đánh</a:t>
                      </a:r>
                      <a:r>
                        <a:rPr lang="en-US" sz="1800" kern="1200" dirty="0">
                          <a:solidFill>
                            <a:schemeClr val="dk1"/>
                          </a:solidFill>
                          <a:effectLst/>
                          <a:latin typeface="Calibri" panose="020F0502020204030204" pitchFamily="34" charset="0"/>
                          <a:ea typeface="+mn-ea"/>
                          <a:cs typeface="Calibri" panose="020F0502020204030204" pitchFamily="34" charset="0"/>
                        </a:rPr>
                        <a:t> giá </a:t>
                      </a:r>
                      <a:r>
                        <a:rPr lang="en-US" sz="1800" kern="1200" dirty="0" err="1">
                          <a:solidFill>
                            <a:schemeClr val="dk1"/>
                          </a:solidFill>
                          <a:effectLst/>
                          <a:latin typeface="Calibri" panose="020F0502020204030204" pitchFamily="34" charset="0"/>
                          <a:ea typeface="+mn-ea"/>
                          <a:cs typeface="Calibri" panose="020F0502020204030204" pitchFamily="34" charset="0"/>
                        </a:rPr>
                        <a:t>tác</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động</a:t>
                      </a:r>
                      <a:r>
                        <a:rPr lang="en-US" sz="1800" kern="1200" dirty="0">
                          <a:solidFill>
                            <a:schemeClr val="dk1"/>
                          </a:solidFill>
                          <a:effectLst/>
                          <a:latin typeface="Calibri" panose="020F0502020204030204" pitchFamily="34" charset="0"/>
                          <a:ea typeface="+mn-ea"/>
                          <a:cs typeface="Calibri" panose="020F0502020204030204" pitchFamily="34" charset="0"/>
                        </a:rPr>
                        <a:t> đến </a:t>
                      </a:r>
                      <a:r>
                        <a:rPr lang="en-US" sz="1800" kern="1200" dirty="0" err="1">
                          <a:solidFill>
                            <a:schemeClr val="dk1"/>
                          </a:solidFill>
                          <a:effectLst/>
                          <a:latin typeface="Calibri" panose="020F0502020204030204" pitchFamily="34" charset="0"/>
                          <a:ea typeface="+mn-ea"/>
                          <a:cs typeface="Calibri" panose="020F0502020204030204" pitchFamily="34" charset="0"/>
                        </a:rPr>
                        <a:t>dự</a:t>
                      </a:r>
                      <a:r>
                        <a:rPr lang="en-US" sz="1800" kern="1200" dirty="0">
                          <a:solidFill>
                            <a:schemeClr val="dk1"/>
                          </a:solidFill>
                          <a:effectLst/>
                          <a:latin typeface="Calibri" panose="020F0502020204030204" pitchFamily="34" charset="0"/>
                          <a:ea typeface="+mn-ea"/>
                          <a:cs typeface="Calibri" panose="020F0502020204030204" pitchFamily="34" charset="0"/>
                        </a:rPr>
                        <a:t> án.</a:t>
                      </a:r>
                      <a:endParaRPr lang="en-US"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619461423"/>
                  </a:ext>
                </a:extLst>
              </a:tr>
            </a:tbl>
          </a:graphicData>
        </a:graphic>
      </p:graphicFrame>
    </p:spTree>
    <p:extLst>
      <p:ext uri="{BB962C8B-B14F-4D97-AF65-F5344CB8AC3E}">
        <p14:creationId xmlns:p14="http://schemas.microsoft.com/office/powerpoint/2010/main" val="1825654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0ABB-CECC-4542-BABE-46E6BD5C752A}"/>
              </a:ext>
            </a:extLst>
          </p:cNvPr>
          <p:cNvSpPr>
            <a:spLocks noGrp="1"/>
          </p:cNvSpPr>
          <p:nvPr>
            <p:ph type="title"/>
          </p:nvPr>
        </p:nvSpPr>
        <p:spPr>
          <a:xfrm>
            <a:off x="2778716" y="169562"/>
            <a:ext cx="6634568" cy="652073"/>
          </a:xfrm>
        </p:spPr>
        <p:txBody>
          <a:bodyPr>
            <a:normAutofit fontScale="90000"/>
          </a:bodyPr>
          <a:lstStyle/>
          <a:p>
            <a:r>
              <a:rPr lang="en-US" dirty="0" err="1">
                <a:latin typeface="Calibri" panose="020F0502020204030204" pitchFamily="34" charset="0"/>
                <a:cs typeface="Calibri" panose="020F0502020204030204" pitchFamily="34" charset="0"/>
              </a:rPr>
              <a:t>Quản</a:t>
            </a:r>
            <a:r>
              <a:rPr lang="en-US" dirty="0">
                <a:latin typeface="Calibri" panose="020F0502020204030204" pitchFamily="34" charset="0"/>
                <a:cs typeface="Calibri" panose="020F0502020204030204" pitchFamily="34" charset="0"/>
              </a:rPr>
              <a:t> lý Chi </a:t>
            </a:r>
            <a:r>
              <a:rPr lang="en-US" dirty="0" err="1">
                <a:latin typeface="Calibri" panose="020F0502020204030204" pitchFamily="34" charset="0"/>
                <a:cs typeface="Calibri" panose="020F0502020204030204" pitchFamily="34" charset="0"/>
              </a:rPr>
              <a:t>phí</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dự</a:t>
            </a:r>
            <a:r>
              <a:rPr lang="en-US" dirty="0">
                <a:latin typeface="Calibri" panose="020F0502020204030204" pitchFamily="34" charset="0"/>
                <a:cs typeface="Calibri" panose="020F0502020204030204" pitchFamily="34" charset="0"/>
              </a:rPr>
              <a:t> án</a:t>
            </a:r>
          </a:p>
        </p:txBody>
      </p:sp>
      <p:sp>
        <p:nvSpPr>
          <p:cNvPr id="6" name="Content Placeholder 5">
            <a:extLst>
              <a:ext uri="{FF2B5EF4-FFF2-40B4-BE49-F238E27FC236}">
                <a16:creationId xmlns:a16="http://schemas.microsoft.com/office/drawing/2014/main" id="{464C55AF-FD71-4708-8682-612FE653E395}"/>
              </a:ext>
            </a:extLst>
          </p:cNvPr>
          <p:cNvSpPr>
            <a:spLocks noGrp="1"/>
          </p:cNvSpPr>
          <p:nvPr>
            <p:ph idx="1"/>
          </p:nvPr>
        </p:nvSpPr>
        <p:spPr>
          <a:xfrm>
            <a:off x="1046922" y="1338470"/>
            <a:ext cx="8913942" cy="4401557"/>
          </a:xfrm>
        </p:spPr>
        <p:txBody>
          <a:bodyPr>
            <a:normAutofit/>
          </a:bodyPr>
          <a:lstStyle/>
          <a:p>
            <a:pPr marL="0" indent="0">
              <a:buNone/>
            </a:pPr>
            <a:r>
              <a:rPr lang="en-US" sz="2000" dirty="0" err="1">
                <a:latin typeface="Calibri" panose="020F0502020204030204" pitchFamily="34" charset="0"/>
                <a:cs typeface="Calibri" panose="020F0502020204030204" pitchFamily="34" charset="0"/>
              </a:rPr>
              <a:t>Ước</a:t>
            </a:r>
            <a:r>
              <a:rPr lang="en-US" sz="2000" dirty="0">
                <a:latin typeface="Calibri" panose="020F0502020204030204" pitchFamily="34" charset="0"/>
                <a:cs typeface="Calibri" panose="020F0502020204030204" pitchFamily="34" charset="0"/>
              </a:rPr>
              <a:t> tính chi </a:t>
            </a:r>
            <a:r>
              <a:rPr lang="en-US" sz="2000" dirty="0" err="1">
                <a:latin typeface="Calibri" panose="020F0502020204030204" pitchFamily="34" charset="0"/>
                <a:cs typeface="Calibri" panose="020F0502020204030204" pitchFamily="34" charset="0"/>
              </a:rPr>
              <a:t>phí</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dự</a:t>
            </a:r>
            <a:r>
              <a:rPr lang="en-US" sz="2000" dirty="0">
                <a:latin typeface="Calibri" panose="020F0502020204030204" pitchFamily="34" charset="0"/>
                <a:cs typeface="Calibri" panose="020F0502020204030204" pitchFamily="34" charset="0"/>
              </a:rPr>
              <a:t> án:</a:t>
            </a:r>
          </a:p>
          <a:p>
            <a:pPr>
              <a:buClr>
                <a:schemeClr val="tx1"/>
              </a:buClr>
            </a:pPr>
            <a:r>
              <a:rPr lang="en-US" sz="2000" dirty="0">
                <a:latin typeface="Calibri" panose="020F0502020204030204" pitchFamily="34" charset="0"/>
                <a:cs typeface="Calibri" panose="020F0502020204030204" pitchFamily="34" charset="0"/>
              </a:rPr>
              <a:t>Xác định </a:t>
            </a:r>
            <a:r>
              <a:rPr lang="en-US" sz="2000" dirty="0" err="1">
                <a:latin typeface="Calibri" panose="020F0502020204030204" pitchFamily="34" charset="0"/>
                <a:cs typeface="Calibri" panose="020F0502020204030204" pitchFamily="34" charset="0"/>
              </a:rPr>
              <a:t>phạm</a:t>
            </a:r>
            <a:r>
              <a:rPr lang="en-US" sz="2000" dirty="0">
                <a:latin typeface="Calibri" panose="020F0502020204030204" pitchFamily="34" charset="0"/>
                <a:cs typeface="Calibri" panose="020F0502020204030204" pitchFamily="34" charset="0"/>
              </a:rPr>
              <a:t> vi </a:t>
            </a:r>
            <a:r>
              <a:rPr lang="en-US" sz="2000" dirty="0" err="1">
                <a:latin typeface="Calibri" panose="020F0502020204030204" pitchFamily="34" charset="0"/>
                <a:cs typeface="Calibri" panose="020F0502020204030204" pitchFamily="34" charset="0"/>
              </a:rPr>
              <a:t>dự</a:t>
            </a:r>
            <a:r>
              <a:rPr lang="en-US" sz="2000" dirty="0">
                <a:latin typeface="Calibri" panose="020F0502020204030204" pitchFamily="34" charset="0"/>
                <a:cs typeface="Calibri" panose="020F0502020204030204" pitchFamily="34" charset="0"/>
              </a:rPr>
              <a:t> án: 700.000 VNĐ</a:t>
            </a:r>
          </a:p>
          <a:p>
            <a:pPr>
              <a:buClr>
                <a:schemeClr val="tx1"/>
              </a:buClr>
            </a:pPr>
            <a:r>
              <a:rPr lang="en-US" sz="2000" dirty="0">
                <a:latin typeface="Calibri" panose="020F0502020204030204" pitchFamily="34" charset="0"/>
                <a:cs typeface="Calibri" panose="020F0502020204030204" pitchFamily="34" charset="0"/>
              </a:rPr>
              <a:t>Phân </a:t>
            </a:r>
            <a:r>
              <a:rPr lang="en-US" sz="2000" dirty="0" err="1">
                <a:latin typeface="Calibri" panose="020F0502020204030204" pitchFamily="34" charset="0"/>
                <a:cs typeface="Calibri" panose="020F0502020204030204" pitchFamily="34" charset="0"/>
              </a:rPr>
              <a:t>tích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yêu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cầu</a:t>
            </a:r>
            <a:r>
              <a:rPr lang="en-US" sz="2000" dirty="0">
                <a:latin typeface="Calibri" panose="020F0502020204030204" pitchFamily="34" charset="0"/>
                <a:cs typeface="Calibri" panose="020F0502020204030204" pitchFamily="34" charset="0"/>
              </a:rPr>
              <a:t>:  19.000.000 VNĐ</a:t>
            </a:r>
          </a:p>
          <a:p>
            <a:pPr>
              <a:buClr>
                <a:schemeClr val="tx1"/>
              </a:buClr>
            </a:pPr>
            <a:r>
              <a:rPr lang="en-US" sz="2000" dirty="0">
                <a:latin typeface="Calibri" panose="020F0502020204030204" pitchFamily="34" charset="0"/>
                <a:cs typeface="Calibri" panose="020F0502020204030204" pitchFamily="34" charset="0"/>
              </a:rPr>
              <a:t>Phát </a:t>
            </a:r>
            <a:r>
              <a:rPr lang="en-US" sz="2000" dirty="0" err="1">
                <a:latin typeface="Calibri" panose="020F0502020204030204" pitchFamily="34" charset="0"/>
                <a:cs typeface="Calibri" panose="020F0502020204030204" pitchFamily="34" charset="0"/>
              </a:rPr>
              <a:t>triển</a:t>
            </a:r>
            <a:r>
              <a:rPr lang="en-US" sz="2000" dirty="0">
                <a:latin typeface="Calibri" panose="020F0502020204030204" pitchFamily="34" charset="0"/>
                <a:cs typeface="Calibri" panose="020F0502020204030204" pitchFamily="34" charset="0"/>
              </a:rPr>
              <a:t>:  26.500.000 VNĐ</a:t>
            </a:r>
          </a:p>
          <a:p>
            <a:pPr>
              <a:buClr>
                <a:schemeClr val="tx1"/>
              </a:buClr>
            </a:pPr>
            <a:r>
              <a:rPr lang="en-US" sz="2000" dirty="0" err="1">
                <a:latin typeface="Calibri" panose="020F0502020204030204" pitchFamily="34" charset="0"/>
                <a:cs typeface="Calibri" panose="020F0502020204030204" pitchFamily="34" charset="0"/>
              </a:rPr>
              <a:t>Kiểm</a:t>
            </a:r>
            <a:r>
              <a:rPr lang="en-US" sz="2000" dirty="0">
                <a:latin typeface="Calibri" panose="020F0502020204030204" pitchFamily="34" charset="0"/>
                <a:cs typeface="Calibri" panose="020F0502020204030204" pitchFamily="34" charset="0"/>
              </a:rPr>
              <a:t> thử: 5.000.000 VNĐ</a:t>
            </a:r>
          </a:p>
          <a:p>
            <a:pPr>
              <a:buClr>
                <a:schemeClr val="tx1"/>
              </a:buClr>
            </a:pPr>
            <a:r>
              <a:rPr lang="en-US" sz="2000" dirty="0">
                <a:latin typeface="Calibri" panose="020F0502020204030204" pitchFamily="34" charset="0"/>
                <a:cs typeface="Calibri" panose="020F0502020204030204" pitchFamily="34" charset="0"/>
              </a:rPr>
              <a:t>Tổng </a:t>
            </a:r>
            <a:r>
              <a:rPr lang="en-US" sz="2000" dirty="0" err="1">
                <a:latin typeface="Calibri" panose="020F0502020204030204" pitchFamily="34" charset="0"/>
                <a:cs typeface="Calibri" panose="020F0502020204030204" pitchFamily="34" charset="0"/>
              </a:rPr>
              <a:t>cộng</a:t>
            </a:r>
            <a:r>
              <a:rPr lang="en-US" sz="2000" dirty="0">
                <a:latin typeface="Calibri" panose="020F0502020204030204" pitchFamily="34" charset="0"/>
                <a:cs typeface="Calibri" panose="020F0502020204030204" pitchFamily="34" charset="0"/>
              </a:rPr>
              <a:t> là: 51.200.000 VNĐ</a:t>
            </a:r>
          </a:p>
          <a:p>
            <a:pPr marL="0" indent="0">
              <a:buClr>
                <a:schemeClr val="tx1"/>
              </a:buClr>
              <a:buNone/>
            </a:pPr>
            <a:r>
              <a:rPr lang="en-US" sz="2000" dirty="0" err="1">
                <a:latin typeface="Calibri" panose="020F0502020204030204" pitchFamily="34" charset="0"/>
                <a:cs typeface="Calibri" panose="020F0502020204030204" pitchFamily="34" charset="0"/>
              </a:rPr>
              <a:t>Ước</a:t>
            </a:r>
            <a:r>
              <a:rPr lang="en-US" sz="2000" dirty="0">
                <a:latin typeface="Calibri" panose="020F0502020204030204" pitchFamily="34" charset="0"/>
                <a:cs typeface="Calibri" panose="020F0502020204030204" pitchFamily="34" charset="0"/>
              </a:rPr>
              <a:t> tính chi </a:t>
            </a:r>
            <a:r>
              <a:rPr lang="en-US" sz="2000" dirty="0" err="1">
                <a:latin typeface="Calibri" panose="020F0502020204030204" pitchFamily="34" charset="0"/>
                <a:cs typeface="Calibri" panose="020F0502020204030204" pitchFamily="34" charset="0"/>
              </a:rPr>
              <a:t>phí</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nguyên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vật</a:t>
            </a:r>
            <a:r>
              <a:rPr lang="en-US" sz="2000" dirty="0">
                <a:latin typeface="Calibri" panose="020F0502020204030204" pitchFamily="34" charset="0"/>
                <a:cs typeface="Calibri" panose="020F0502020204030204" pitchFamily="34" charset="0"/>
              </a:rPr>
              <a:t> liệu: </a:t>
            </a:r>
          </a:p>
          <a:p>
            <a:pPr>
              <a:buClr>
                <a:schemeClr val="tx1"/>
              </a:buClr>
            </a:pPr>
            <a:r>
              <a:rPr lang="en-US" sz="2000" dirty="0">
                <a:latin typeface="Calibri" panose="020F0502020204030204" pitchFamily="34" charset="0"/>
                <a:cs typeface="Calibri" panose="020F0502020204030204" pitchFamily="34" charset="0"/>
              </a:rPr>
              <a:t>Chi </a:t>
            </a:r>
            <a:r>
              <a:rPr lang="en-US" sz="2000" dirty="0" err="1">
                <a:latin typeface="Calibri" panose="020F0502020204030204" pitchFamily="34" charset="0"/>
                <a:cs typeface="Calibri" panose="020F0502020204030204" pitchFamily="34" charset="0"/>
              </a:rPr>
              <a:t>phí</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thuê</a:t>
            </a:r>
            <a:r>
              <a:rPr lang="en-US" sz="2000" dirty="0">
                <a:latin typeface="Calibri" panose="020F0502020204030204" pitchFamily="34" charset="0"/>
                <a:cs typeface="Calibri" panose="020F0502020204030204" pitchFamily="34" charset="0"/>
              </a:rPr>
              <a:t> máy chủ: 3.600.000 VNĐ</a:t>
            </a:r>
          </a:p>
          <a:p>
            <a:pPr>
              <a:buClr>
                <a:schemeClr val="tx1"/>
              </a:buClr>
            </a:pPr>
            <a:r>
              <a:rPr lang="en-US" sz="2000" dirty="0">
                <a:latin typeface="Calibri" panose="020F0502020204030204" pitchFamily="34" charset="0"/>
                <a:cs typeface="Calibri" panose="020F0502020204030204" pitchFamily="34" charset="0"/>
              </a:rPr>
              <a:t>Bản quyền website: 5.000.000 VNĐ</a:t>
            </a:r>
          </a:p>
          <a:p>
            <a:pPr>
              <a:buClr>
                <a:schemeClr val="tx1"/>
              </a:buClr>
            </a:pPr>
            <a:r>
              <a:rPr lang="en-US" sz="2000" dirty="0">
                <a:latin typeface="Calibri" panose="020F0502020204030204" pitchFamily="34" charset="0"/>
                <a:cs typeface="Calibri" panose="020F0502020204030204" pitchFamily="34" charset="0"/>
              </a:rPr>
              <a:t>Laptop: 30.000.000 VNĐ</a:t>
            </a:r>
          </a:p>
        </p:txBody>
      </p:sp>
      <p:sp>
        <p:nvSpPr>
          <p:cNvPr id="7" name="TextBox 6">
            <a:extLst>
              <a:ext uri="{FF2B5EF4-FFF2-40B4-BE49-F238E27FC236}">
                <a16:creationId xmlns:a16="http://schemas.microsoft.com/office/drawing/2014/main" id="{2E44C35A-968E-435E-8393-689AE9CA139E}"/>
              </a:ext>
            </a:extLst>
          </p:cNvPr>
          <p:cNvSpPr txBox="1"/>
          <p:nvPr/>
        </p:nvSpPr>
        <p:spPr>
          <a:xfrm>
            <a:off x="1298713" y="5844209"/>
            <a:ext cx="5155096"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-&gt; Tổng chi </a:t>
            </a:r>
            <a:r>
              <a:rPr lang="en-US" sz="2400" dirty="0" err="1">
                <a:latin typeface="Calibri" panose="020F0502020204030204" pitchFamily="34" charset="0"/>
                <a:cs typeface="Calibri" panose="020F0502020204030204" pitchFamily="34" charset="0"/>
              </a:rPr>
              <a:t>phí</a:t>
            </a:r>
            <a:r>
              <a:rPr lang="en-US" sz="2400" dirty="0">
                <a:latin typeface="Calibri" panose="020F0502020204030204" pitchFamily="34" charset="0"/>
                <a:cs typeface="Calibri" panose="020F0502020204030204" pitchFamily="34" charset="0"/>
              </a:rPr>
              <a:t>: 89.800.000 VNĐ </a:t>
            </a:r>
          </a:p>
        </p:txBody>
      </p:sp>
    </p:spTree>
    <p:extLst>
      <p:ext uri="{BB962C8B-B14F-4D97-AF65-F5344CB8AC3E}">
        <p14:creationId xmlns:p14="http://schemas.microsoft.com/office/powerpoint/2010/main" val="656928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0ABB-CECC-4542-BABE-46E6BD5C752A}"/>
              </a:ext>
            </a:extLst>
          </p:cNvPr>
          <p:cNvSpPr>
            <a:spLocks noGrp="1"/>
          </p:cNvSpPr>
          <p:nvPr>
            <p:ph type="title"/>
          </p:nvPr>
        </p:nvSpPr>
        <p:spPr>
          <a:xfrm>
            <a:off x="3176281" y="249075"/>
            <a:ext cx="6634568" cy="652073"/>
          </a:xfrm>
        </p:spPr>
        <p:txBody>
          <a:bodyPr>
            <a:normAutofit fontScale="90000"/>
          </a:bodyPr>
          <a:lstStyle/>
          <a:p>
            <a:r>
              <a:rPr lang="en-US" b="1" dirty="0">
                <a:latin typeface="Calibri Light" panose="020F0302020204030204" pitchFamily="34" charset="0"/>
                <a:cs typeface="Calibri Light" panose="020F0302020204030204" pitchFamily="34" charset="0"/>
              </a:rPr>
              <a:t>Quy trình </a:t>
            </a:r>
            <a:r>
              <a:rPr lang="en-US" b="1" dirty="0" err="1">
                <a:latin typeface="Calibri Light" panose="020F0302020204030204" pitchFamily="34" charset="0"/>
                <a:cs typeface="Calibri Light" panose="020F0302020204030204" pitchFamily="34" charset="0"/>
              </a:rPr>
              <a:t>kiểm</a:t>
            </a:r>
            <a:r>
              <a:rPr lang="en-US" b="1" dirty="0">
                <a:latin typeface="Calibri Light" panose="020F0302020204030204" pitchFamily="34" charset="0"/>
                <a:cs typeface="Calibri Light" panose="020F0302020204030204" pitchFamily="34" charset="0"/>
              </a:rPr>
              <a:t> thử và nghiệm </a:t>
            </a:r>
            <a:r>
              <a:rPr lang="en-US" b="1" dirty="0" err="1">
                <a:latin typeface="Calibri Light" panose="020F0302020204030204" pitchFamily="34" charset="0"/>
                <a:cs typeface="Calibri Light" panose="020F0302020204030204" pitchFamily="34" charset="0"/>
              </a:rPr>
              <a:t>thu</a:t>
            </a:r>
            <a:endParaRPr lang="en-US" b="1" dirty="0">
              <a:latin typeface="Calibri Light" panose="020F0302020204030204" pitchFamily="34" charset="0"/>
              <a:cs typeface="Calibri Light" panose="020F0302020204030204" pitchFamily="34" charset="0"/>
            </a:endParaRPr>
          </a:p>
        </p:txBody>
      </p:sp>
      <p:sp>
        <p:nvSpPr>
          <p:cNvPr id="4" name="Content Placeholder 3">
            <a:extLst>
              <a:ext uri="{FF2B5EF4-FFF2-40B4-BE49-F238E27FC236}">
                <a16:creationId xmlns:a16="http://schemas.microsoft.com/office/drawing/2014/main" id="{681BBC6D-AE34-4F23-9E48-F8074BEE43B7}"/>
              </a:ext>
            </a:extLst>
          </p:cNvPr>
          <p:cNvSpPr>
            <a:spLocks noGrp="1"/>
          </p:cNvSpPr>
          <p:nvPr>
            <p:ph idx="1"/>
          </p:nvPr>
        </p:nvSpPr>
        <p:spPr>
          <a:xfrm>
            <a:off x="0" y="1060174"/>
            <a:ext cx="11873948" cy="5446643"/>
          </a:xfrm>
        </p:spPr>
        <p:txBody>
          <a:bodyPr>
            <a:normAutofit/>
          </a:bodyPr>
          <a:lstStyle/>
          <a:p>
            <a:pPr marL="0" indent="0">
              <a:buNone/>
            </a:pPr>
            <a:r>
              <a:rPr lang="en-US" sz="2000" dirty="0">
                <a:latin typeface="Calibri" panose="020F0502020204030204" pitchFamily="34" charset="0"/>
                <a:cs typeface="Calibri" panose="020F0502020204030204" pitchFamily="34" charset="0"/>
              </a:rPr>
              <a:t>Kế </a:t>
            </a:r>
            <a:r>
              <a:rPr lang="en-US" sz="2000" dirty="0" err="1">
                <a:latin typeface="Calibri" panose="020F0502020204030204" pitchFamily="34" charset="0"/>
                <a:cs typeface="Calibri" panose="020F0502020204030204" pitchFamily="34" charset="0"/>
              </a:rPr>
              <a:t>hoạch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kiểm</a:t>
            </a:r>
            <a:r>
              <a:rPr lang="en-US" sz="2000" dirty="0">
                <a:latin typeface="Calibri" panose="020F0502020204030204" pitchFamily="34" charset="0"/>
                <a:cs typeface="Calibri" panose="020F0502020204030204" pitchFamily="34" charset="0"/>
              </a:rPr>
              <a:t> thử:</a:t>
            </a:r>
          </a:p>
          <a:p>
            <a:pPr marL="0" lvl="0" indent="0">
              <a:buNone/>
            </a:pPr>
            <a:r>
              <a:rPr lang="en-US" sz="2000" dirty="0">
                <a:latin typeface="Calibri" panose="020F0502020204030204" pitchFamily="34" charset="0"/>
                <a:cs typeface="Calibri" panose="020F0502020204030204" pitchFamily="34" charset="0"/>
              </a:rPr>
              <a:t>Các công việc trong </a:t>
            </a:r>
            <a:r>
              <a:rPr lang="en-US" sz="2000" dirty="0" err="1">
                <a:latin typeface="Calibri" panose="020F0502020204030204" pitchFamily="34" charset="0"/>
                <a:cs typeface="Calibri" panose="020F0502020204030204" pitchFamily="34" charset="0"/>
              </a:rPr>
              <a:t>kiểm</a:t>
            </a:r>
            <a:r>
              <a:rPr lang="en-US" sz="2000" dirty="0">
                <a:latin typeface="Calibri" panose="020F0502020204030204" pitchFamily="34" charset="0"/>
                <a:cs typeface="Calibri" panose="020F0502020204030204" pitchFamily="34" charset="0"/>
              </a:rPr>
              <a:t> thử:</a:t>
            </a:r>
          </a:p>
          <a:p>
            <a:pPr lvl="0">
              <a:buClr>
                <a:schemeClr val="tx1"/>
              </a:buClr>
            </a:pPr>
            <a:r>
              <a:rPr lang="en-US" sz="2000" dirty="0" err="1">
                <a:latin typeface="Calibri" panose="020F0502020204030204" pitchFamily="34" charset="0"/>
                <a:cs typeface="Calibri" panose="020F0502020204030204" pitchFamily="34" charset="0"/>
              </a:rPr>
              <a:t>Xây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dựng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kịch</a:t>
            </a:r>
            <a:r>
              <a:rPr lang="en-US" sz="2000" dirty="0">
                <a:latin typeface="Calibri" panose="020F0502020204030204" pitchFamily="34" charset="0"/>
                <a:cs typeface="Calibri" panose="020F0502020204030204" pitchFamily="34" charset="0"/>
              </a:rPr>
              <a:t> bản </a:t>
            </a:r>
            <a:r>
              <a:rPr lang="en-US" sz="2000" dirty="0" err="1">
                <a:latin typeface="Calibri" panose="020F0502020204030204" pitchFamily="34" charset="0"/>
                <a:cs typeface="Calibri" panose="020F0502020204030204" pitchFamily="34" charset="0"/>
              </a:rPr>
              <a:t>kiểm</a:t>
            </a:r>
            <a:r>
              <a:rPr lang="en-US" sz="2000" dirty="0">
                <a:latin typeface="Calibri" panose="020F0502020204030204" pitchFamily="34" charset="0"/>
                <a:cs typeface="Calibri" panose="020F0502020204030204" pitchFamily="34" charset="0"/>
              </a:rPr>
              <a:t> thử</a:t>
            </a:r>
          </a:p>
          <a:p>
            <a:pPr lvl="0">
              <a:buClr>
                <a:schemeClr val="tx1"/>
              </a:buClr>
            </a:pPr>
            <a:r>
              <a:rPr lang="en-US" sz="2000" dirty="0">
                <a:latin typeface="Calibri" panose="020F0502020204030204" pitchFamily="34" charset="0"/>
                <a:cs typeface="Calibri" panose="020F0502020204030204" pitchFamily="34" charset="0"/>
              </a:rPr>
              <a:t>Thực hiện </a:t>
            </a:r>
            <a:r>
              <a:rPr lang="en-US" sz="2000" dirty="0" err="1">
                <a:latin typeface="Calibri" panose="020F0502020204030204" pitchFamily="34" charset="0"/>
                <a:cs typeface="Calibri" panose="020F0502020204030204" pitchFamily="34" charset="0"/>
              </a:rPr>
              <a:t>kiểm</a:t>
            </a:r>
            <a:r>
              <a:rPr lang="en-US" sz="2000" dirty="0">
                <a:latin typeface="Calibri" panose="020F0502020204030204" pitchFamily="34" charset="0"/>
                <a:cs typeface="Calibri" panose="020F0502020204030204" pitchFamily="34" charset="0"/>
              </a:rPr>
              <a:t> thử</a:t>
            </a:r>
          </a:p>
          <a:p>
            <a:pPr lvl="0">
              <a:buClr>
                <a:schemeClr val="tx1"/>
              </a:buClr>
            </a:pPr>
            <a:r>
              <a:rPr lang="en-US" sz="2000" dirty="0">
                <a:latin typeface="Calibri" panose="020F0502020204030204" pitchFamily="34" charset="0"/>
                <a:cs typeface="Calibri" panose="020F0502020204030204" pitchFamily="34" charset="0"/>
              </a:rPr>
              <a:t>Sửa lỗi nếu có</a:t>
            </a:r>
          </a:p>
          <a:p>
            <a:pPr lvl="0">
              <a:buClr>
                <a:schemeClr val="tx1"/>
              </a:buClr>
            </a:pPr>
            <a:r>
              <a:rPr lang="en-US" sz="2000" dirty="0" err="1">
                <a:latin typeface="Calibri" panose="020F0502020204030204" pitchFamily="34" charset="0"/>
                <a:cs typeface="Calibri" panose="020F0502020204030204" pitchFamily="34" charset="0"/>
              </a:rPr>
              <a:t>Lặp</a:t>
            </a:r>
            <a:r>
              <a:rPr lang="en-US" sz="2000" dirty="0">
                <a:latin typeface="Calibri" panose="020F0502020204030204" pitchFamily="34" charset="0"/>
                <a:cs typeface="Calibri" panose="020F0502020204030204" pitchFamily="34" charset="0"/>
              </a:rPr>
              <a:t> lại quá trình </a:t>
            </a:r>
            <a:r>
              <a:rPr lang="en-US" sz="2000" dirty="0" err="1">
                <a:latin typeface="Calibri" panose="020F0502020204030204" pitchFamily="34" charset="0"/>
                <a:cs typeface="Calibri" panose="020F0502020204030204" pitchFamily="34" charset="0"/>
              </a:rPr>
              <a:t>kiểm</a:t>
            </a:r>
            <a:r>
              <a:rPr lang="en-US" sz="2000" dirty="0">
                <a:latin typeface="Calibri" panose="020F0502020204030204" pitchFamily="34" charset="0"/>
                <a:cs typeface="Calibri" panose="020F0502020204030204" pitchFamily="34" charset="0"/>
              </a:rPr>
              <a:t> thử</a:t>
            </a:r>
          </a:p>
          <a:p>
            <a:pPr lvl="0">
              <a:buClr>
                <a:schemeClr val="tx1"/>
              </a:buClr>
            </a:pPr>
            <a:r>
              <a:rPr lang="en-US" sz="2000" dirty="0">
                <a:latin typeface="Calibri" panose="020F0502020204030204" pitchFamily="34" charset="0"/>
                <a:cs typeface="Calibri" panose="020F0502020204030204" pitchFamily="34" charset="0"/>
              </a:rPr>
              <a:t>Tổng kết </a:t>
            </a:r>
            <a:r>
              <a:rPr lang="en-US" sz="2000" dirty="0" err="1">
                <a:latin typeface="Calibri" panose="020F0502020204030204" pitchFamily="34" charset="0"/>
                <a:cs typeface="Calibri" panose="020F0502020204030204" pitchFamily="34" charset="0"/>
              </a:rPr>
              <a:t>kiểm</a:t>
            </a:r>
            <a:r>
              <a:rPr lang="en-US" sz="2000" dirty="0">
                <a:latin typeface="Calibri" panose="020F0502020204030204" pitchFamily="34" charset="0"/>
                <a:cs typeface="Calibri" panose="020F0502020204030204" pitchFamily="34" charset="0"/>
              </a:rPr>
              <a:t> thử</a:t>
            </a:r>
          </a:p>
          <a:p>
            <a:pPr marL="0" lvl="0" indent="0">
              <a:buNone/>
            </a:pPr>
            <a:r>
              <a:rPr lang="en-US" sz="2000" dirty="0">
                <a:latin typeface="Calibri" panose="020F0502020204030204" pitchFamily="34" charset="0"/>
                <a:cs typeface="Calibri" panose="020F0502020204030204" pitchFamily="34" charset="0"/>
              </a:rPr>
              <a:t>Tài </a:t>
            </a:r>
            <a:r>
              <a:rPr lang="en-US" sz="2000" dirty="0" err="1">
                <a:latin typeface="Calibri" panose="020F0502020204030204" pitchFamily="34" charset="0"/>
                <a:cs typeface="Calibri" panose="020F0502020204030204" pitchFamily="34" charset="0"/>
              </a:rPr>
              <a:t>nguyên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kiểm</a:t>
            </a:r>
            <a:r>
              <a:rPr lang="en-US" sz="2000" dirty="0">
                <a:latin typeface="Calibri" panose="020F0502020204030204" pitchFamily="34" charset="0"/>
                <a:cs typeface="Calibri" panose="020F0502020204030204" pitchFamily="34" charset="0"/>
              </a:rPr>
              <a:t> thử</a:t>
            </a:r>
          </a:p>
          <a:p>
            <a:pPr>
              <a:buClrTx/>
            </a:pPr>
            <a:r>
              <a:rPr lang="en-US" sz="2000" dirty="0" err="1">
                <a:latin typeface="Calibri" panose="020F0502020204030204" pitchFamily="34" charset="0"/>
                <a:cs typeface="Calibri" panose="020F0502020204030204" pitchFamily="34" charset="0"/>
              </a:rPr>
              <a:t>Nhân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lực</a:t>
            </a:r>
            <a:r>
              <a:rPr lang="en-US" sz="2000" dirty="0">
                <a:latin typeface="Calibri" panose="020F0502020204030204" pitchFamily="34" charset="0"/>
                <a:cs typeface="Calibri" panose="020F0502020204030204" pitchFamily="34" charset="0"/>
              </a:rPr>
              <a:t>: 1 developer và 1 tester</a:t>
            </a:r>
          </a:p>
          <a:p>
            <a:pPr>
              <a:buClrTx/>
            </a:pPr>
            <a:r>
              <a:rPr lang="en-US" sz="2000" dirty="0">
                <a:latin typeface="Calibri" panose="020F0502020204030204" pitchFamily="34" charset="0"/>
                <a:cs typeface="Calibri" panose="020F0502020204030204" pitchFamily="34" charset="0"/>
              </a:rPr>
              <a:t>Công </a:t>
            </a:r>
            <a:r>
              <a:rPr lang="en-US" sz="2000" dirty="0" err="1">
                <a:latin typeface="Calibri" panose="020F0502020204030204" pitchFamily="34" charset="0"/>
                <a:cs typeface="Calibri" panose="020F0502020204030204" pitchFamily="34" charset="0"/>
              </a:rPr>
              <a:t>cụ</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kiểm</a:t>
            </a:r>
            <a:r>
              <a:rPr lang="en-US" sz="2000" dirty="0">
                <a:latin typeface="Calibri" panose="020F0502020204030204" pitchFamily="34" charset="0"/>
                <a:cs typeface="Calibri" panose="020F0502020204030204" pitchFamily="34" charset="0"/>
              </a:rPr>
              <a:t> thử: Junit, Selenium, PostgreSQL log</a:t>
            </a:r>
          </a:p>
          <a:p>
            <a:pPr>
              <a:buClrTx/>
            </a:pPr>
            <a:r>
              <a:rPr lang="en-US" sz="2000" dirty="0" err="1">
                <a:latin typeface="Calibri" panose="020F0502020204030204" pitchFamily="34" charset="0"/>
                <a:cs typeface="Calibri" panose="020F0502020204030204" pitchFamily="34" charset="0"/>
              </a:rPr>
              <a:t>Môi</a:t>
            </a:r>
            <a:r>
              <a:rPr lang="en-US" sz="2000" dirty="0">
                <a:latin typeface="Calibri" panose="020F0502020204030204" pitchFamily="34" charset="0"/>
                <a:cs typeface="Calibri" panose="020F0502020204030204" pitchFamily="34" charset="0"/>
              </a:rPr>
              <a:t> trường </a:t>
            </a:r>
            <a:r>
              <a:rPr lang="en-US" sz="2000" dirty="0" err="1">
                <a:latin typeface="Calibri" panose="020F0502020204030204" pitchFamily="34" charset="0"/>
                <a:cs typeface="Calibri" panose="020F0502020204030204" pitchFamily="34" charset="0"/>
              </a:rPr>
              <a:t>kiểm</a:t>
            </a:r>
            <a:r>
              <a:rPr lang="en-US" sz="2000" dirty="0">
                <a:latin typeface="Calibri" panose="020F0502020204030204" pitchFamily="34" charset="0"/>
                <a:cs typeface="Calibri" panose="020F0502020204030204" pitchFamily="34" charset="0"/>
              </a:rPr>
              <a:t> thử: Máy chủ </a:t>
            </a:r>
            <a:r>
              <a:rPr lang="en-US" sz="2000" dirty="0" err="1">
                <a:latin typeface="Calibri" panose="020F0502020204030204" pitchFamily="34" charset="0"/>
                <a:cs typeface="Calibri" panose="020F0502020204030204" pitchFamily="34" charset="0"/>
              </a:rPr>
              <a:t>ảo</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hoặc</a:t>
            </a:r>
            <a:r>
              <a:rPr lang="en-US" sz="2000" dirty="0">
                <a:latin typeface="Calibri" panose="020F0502020204030204" pitchFamily="34" charset="0"/>
                <a:cs typeface="Calibri" panose="020F0502020204030204" pitchFamily="34" charset="0"/>
              </a:rPr>
              <a:t> máy </a:t>
            </a:r>
            <a:r>
              <a:rPr lang="en-US" sz="2000" dirty="0" err="1">
                <a:latin typeface="Calibri" panose="020F0502020204030204" pitchFamily="34" charset="0"/>
                <a:cs typeface="Calibri" panose="020F0502020204030204" pitchFamily="34" charset="0"/>
              </a:rPr>
              <a:t>cục</a:t>
            </a:r>
            <a:r>
              <a:rPr lang="en-US" sz="2000" dirty="0">
                <a:latin typeface="Calibri" panose="020F0502020204030204" pitchFamily="34" charset="0"/>
                <a:cs typeface="Calibri" panose="020F0502020204030204" pitchFamily="34" charset="0"/>
              </a:rPr>
              <a:t> bộ với </a:t>
            </a:r>
            <a:r>
              <a:rPr lang="en-US" sz="2000" dirty="0" err="1">
                <a:latin typeface="Calibri" panose="020F0502020204030204" pitchFamily="34" charset="0"/>
                <a:cs typeface="Calibri" panose="020F0502020204030204" pitchFamily="34" charset="0"/>
              </a:rPr>
              <a:t>cấu</a:t>
            </a:r>
            <a:r>
              <a:rPr lang="en-US" sz="2000" dirty="0">
                <a:latin typeface="Calibri" panose="020F0502020204030204" pitchFamily="34" charset="0"/>
                <a:cs typeface="Calibri" panose="020F0502020204030204" pitchFamily="34" charset="0"/>
              </a:rPr>
              <a:t> hình tương tự </a:t>
            </a:r>
            <a:r>
              <a:rPr lang="en-US" sz="2000" dirty="0" err="1">
                <a:latin typeface="Calibri" panose="020F0502020204030204" pitchFamily="34" charset="0"/>
                <a:cs typeface="Calibri" panose="020F0502020204030204" pitchFamily="34" charset="0"/>
              </a:rPr>
              <a:t>môi</a:t>
            </a:r>
            <a:r>
              <a:rPr lang="en-US" sz="2000" dirty="0">
                <a:latin typeface="Calibri" panose="020F0502020204030204" pitchFamily="34" charset="0"/>
                <a:cs typeface="Calibri" panose="020F0502020204030204" pitchFamily="34" charset="0"/>
              </a:rPr>
              <a:t> trường </a:t>
            </a:r>
            <a:r>
              <a:rPr lang="en-US" sz="2000" dirty="0" err="1">
                <a:latin typeface="Calibri" panose="020F0502020204030204" pitchFamily="34" charset="0"/>
                <a:cs typeface="Calibri" panose="020F0502020204030204" pitchFamily="34" charset="0"/>
              </a:rPr>
              <a:t>triển</a:t>
            </a:r>
            <a:r>
              <a:rPr lang="en-US" sz="2000" dirty="0">
                <a:latin typeface="Calibri" panose="020F0502020204030204" pitchFamily="34" charset="0"/>
                <a:cs typeface="Calibri" panose="020F0502020204030204" pitchFamily="34" charset="0"/>
              </a:rPr>
              <a:t> khai. Hệ điều hành là Windows </a:t>
            </a:r>
            <a:r>
              <a:rPr lang="en-US" sz="2000" dirty="0" err="1">
                <a:latin typeface="Calibri" panose="020F0502020204030204" pitchFamily="34" charset="0"/>
                <a:cs typeface="Calibri" panose="020F0502020204030204" pitchFamily="34" charset="0"/>
              </a:rPr>
              <a:t>hoặc</a:t>
            </a:r>
            <a:r>
              <a:rPr lang="en-US" sz="2000" dirty="0">
                <a:latin typeface="Calibri" panose="020F0502020204030204" pitchFamily="34" charset="0"/>
                <a:cs typeface="Calibri" panose="020F0502020204030204" pitchFamily="34" charset="0"/>
              </a:rPr>
              <a:t> Linux. </a:t>
            </a:r>
            <a:r>
              <a:rPr lang="en-US" sz="2000" dirty="0" err="1">
                <a:latin typeface="Calibri" panose="020F0502020204030204" pitchFamily="34" charset="0"/>
                <a:cs typeface="Calibri" panose="020F0502020204030204" pitchFamily="34" charset="0"/>
              </a:rPr>
              <a:t>Phần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mềm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gồm</a:t>
            </a:r>
            <a:r>
              <a:rPr lang="en-US" sz="2000" dirty="0">
                <a:latin typeface="Calibri" panose="020F0502020204030204" pitchFamily="34" charset="0"/>
                <a:cs typeface="Calibri" panose="020F0502020204030204" pitchFamily="34" charset="0"/>
              </a:rPr>
              <a:t> Java JDK, PostgreSQL, trình </a:t>
            </a:r>
            <a:r>
              <a:rPr lang="en-US" sz="2000" dirty="0" err="1">
                <a:latin typeface="Calibri" panose="020F0502020204030204" pitchFamily="34" charset="0"/>
                <a:cs typeface="Calibri" panose="020F0502020204030204" pitchFamily="34" charset="0"/>
              </a:rPr>
              <a:t>duyệt</a:t>
            </a:r>
            <a:r>
              <a:rPr lang="en-US" sz="2000" dirty="0">
                <a:latin typeface="Calibri" panose="020F0502020204030204" pitchFamily="34" charset="0"/>
                <a:cs typeface="Calibri" panose="020F0502020204030204" pitchFamily="34" charset="0"/>
              </a:rPr>
              <a:t> Chrome </a:t>
            </a:r>
            <a:r>
              <a:rPr lang="en-US" sz="2000" dirty="0" err="1">
                <a:latin typeface="Calibri" panose="020F0502020204030204" pitchFamily="34" charset="0"/>
                <a:cs typeface="Calibri" panose="020F0502020204030204" pitchFamily="34" charset="0"/>
              </a:rPr>
              <a:t>hoặc</a:t>
            </a:r>
            <a:r>
              <a:rPr lang="en-US" sz="2000" dirty="0">
                <a:latin typeface="Calibri" panose="020F0502020204030204" pitchFamily="34" charset="0"/>
                <a:cs typeface="Calibri" panose="020F0502020204030204" pitchFamily="34" charset="0"/>
              </a:rPr>
              <a:t> Edge.</a:t>
            </a:r>
          </a:p>
          <a:p>
            <a:pPr marL="0" indent="0">
              <a:buNone/>
            </a:pPr>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5033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0ABB-CECC-4542-BABE-46E6BD5C752A}"/>
              </a:ext>
            </a:extLst>
          </p:cNvPr>
          <p:cNvSpPr>
            <a:spLocks noGrp="1"/>
          </p:cNvSpPr>
          <p:nvPr>
            <p:ph type="title"/>
          </p:nvPr>
        </p:nvSpPr>
        <p:spPr>
          <a:xfrm>
            <a:off x="3176281" y="249075"/>
            <a:ext cx="6634568" cy="652073"/>
          </a:xfrm>
        </p:spPr>
        <p:txBody>
          <a:bodyPr>
            <a:normAutofit fontScale="90000"/>
          </a:bodyPr>
          <a:lstStyle/>
          <a:p>
            <a:r>
              <a:rPr lang="en-US" b="1" dirty="0">
                <a:latin typeface="Calibri Light" panose="020F0302020204030204" pitchFamily="34" charset="0"/>
                <a:cs typeface="Calibri Light" panose="020F0302020204030204" pitchFamily="34" charset="0"/>
              </a:rPr>
              <a:t>Quy trình </a:t>
            </a:r>
            <a:r>
              <a:rPr lang="en-US" b="1" dirty="0" err="1">
                <a:latin typeface="Calibri Light" panose="020F0302020204030204" pitchFamily="34" charset="0"/>
                <a:cs typeface="Calibri Light" panose="020F0302020204030204" pitchFamily="34" charset="0"/>
              </a:rPr>
              <a:t>kiểm</a:t>
            </a:r>
            <a:r>
              <a:rPr lang="en-US" b="1" dirty="0">
                <a:latin typeface="Calibri Light" panose="020F0302020204030204" pitchFamily="34" charset="0"/>
                <a:cs typeface="Calibri Light" panose="020F0302020204030204" pitchFamily="34" charset="0"/>
              </a:rPr>
              <a:t> thử và nghiệm </a:t>
            </a:r>
            <a:r>
              <a:rPr lang="en-US" b="1" dirty="0" err="1">
                <a:latin typeface="Calibri Light" panose="020F0302020204030204" pitchFamily="34" charset="0"/>
                <a:cs typeface="Calibri Light" panose="020F0302020204030204" pitchFamily="34" charset="0"/>
              </a:rPr>
              <a:t>thu</a:t>
            </a:r>
            <a:endParaRPr lang="en-US" b="1" dirty="0">
              <a:latin typeface="Calibri Light" panose="020F0302020204030204" pitchFamily="34" charset="0"/>
              <a:cs typeface="Calibri Light" panose="020F0302020204030204" pitchFamily="34" charset="0"/>
            </a:endParaRPr>
          </a:p>
        </p:txBody>
      </p:sp>
      <p:sp>
        <p:nvSpPr>
          <p:cNvPr id="5" name="Content Placeholder 4">
            <a:extLst>
              <a:ext uri="{FF2B5EF4-FFF2-40B4-BE49-F238E27FC236}">
                <a16:creationId xmlns:a16="http://schemas.microsoft.com/office/drawing/2014/main" id="{98FB0743-5AA3-46A6-B5DA-0B0EDA881D2A}"/>
              </a:ext>
            </a:extLst>
          </p:cNvPr>
          <p:cNvSpPr>
            <a:spLocks noGrp="1"/>
          </p:cNvSpPr>
          <p:nvPr>
            <p:ph idx="1"/>
          </p:nvPr>
        </p:nvSpPr>
        <p:spPr>
          <a:xfrm>
            <a:off x="707136" y="1220062"/>
            <a:ext cx="7729728" cy="3101983"/>
          </a:xfrm>
        </p:spPr>
        <p:txBody>
          <a:bodyPr>
            <a:normAutofit/>
          </a:bodyPr>
          <a:lstStyle/>
          <a:p>
            <a:pPr marL="0" indent="0">
              <a:buNone/>
            </a:pPr>
            <a:r>
              <a:rPr lang="en-US" sz="2400" dirty="0" err="1">
                <a:latin typeface="Calibri" panose="020F0502020204030204" pitchFamily="34" charset="0"/>
                <a:cs typeface="Calibri" panose="020F0502020204030204" pitchFamily="34" charset="0"/>
              </a:rPr>
              <a:t>Kịch</a:t>
            </a:r>
            <a:r>
              <a:rPr lang="en-US" sz="2400" dirty="0">
                <a:latin typeface="Calibri" panose="020F0502020204030204" pitchFamily="34" charset="0"/>
                <a:cs typeface="Calibri" panose="020F0502020204030204" pitchFamily="34" charset="0"/>
              </a:rPr>
              <a:t> bản </a:t>
            </a:r>
            <a:r>
              <a:rPr lang="en-US" sz="2400" dirty="0" err="1">
                <a:latin typeface="Calibri" panose="020F0502020204030204" pitchFamily="34" charset="0"/>
                <a:cs typeface="Calibri" panose="020F0502020204030204" pitchFamily="34" charset="0"/>
              </a:rPr>
              <a:t>kiểm</a:t>
            </a:r>
            <a:r>
              <a:rPr lang="en-US" sz="2400" dirty="0">
                <a:latin typeface="Calibri" panose="020F0502020204030204" pitchFamily="34" charset="0"/>
                <a:cs typeface="Calibri" panose="020F0502020204030204" pitchFamily="34" charset="0"/>
              </a:rPr>
              <a:t> thử:</a:t>
            </a:r>
          </a:p>
          <a:p>
            <a:pPr marL="0" indent="0">
              <a:buNone/>
            </a:pPr>
            <a:endParaRPr lang="en-US" sz="24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ABE15693-6FA7-4954-8F5A-3A4CDF45DFA1}"/>
              </a:ext>
            </a:extLst>
          </p:cNvPr>
          <p:cNvPicPr>
            <a:picLocks noChangeAspect="1"/>
          </p:cNvPicPr>
          <p:nvPr/>
        </p:nvPicPr>
        <p:blipFill>
          <a:blip r:embed="rId2"/>
          <a:stretch>
            <a:fillRect/>
          </a:stretch>
        </p:blipFill>
        <p:spPr>
          <a:xfrm>
            <a:off x="2838038" y="1842721"/>
            <a:ext cx="6531480" cy="4266531"/>
          </a:xfrm>
          <a:prstGeom prst="rect">
            <a:avLst/>
          </a:prstGeom>
        </p:spPr>
      </p:pic>
    </p:spTree>
    <p:extLst>
      <p:ext uri="{BB962C8B-B14F-4D97-AF65-F5344CB8AC3E}">
        <p14:creationId xmlns:p14="http://schemas.microsoft.com/office/powerpoint/2010/main" val="4034773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0ABB-CECC-4542-BABE-46E6BD5C752A}"/>
              </a:ext>
            </a:extLst>
          </p:cNvPr>
          <p:cNvSpPr>
            <a:spLocks noGrp="1"/>
          </p:cNvSpPr>
          <p:nvPr>
            <p:ph type="title"/>
          </p:nvPr>
        </p:nvSpPr>
        <p:spPr>
          <a:xfrm>
            <a:off x="3176281" y="249075"/>
            <a:ext cx="6634568" cy="652073"/>
          </a:xfrm>
        </p:spPr>
        <p:txBody>
          <a:bodyPr>
            <a:normAutofit fontScale="90000"/>
          </a:bodyPr>
          <a:lstStyle/>
          <a:p>
            <a:r>
              <a:rPr lang="en-US" b="1" dirty="0">
                <a:latin typeface="Calibri Light" panose="020F0302020204030204" pitchFamily="34" charset="0"/>
                <a:cs typeface="Calibri Light" panose="020F0302020204030204" pitchFamily="34" charset="0"/>
              </a:rPr>
              <a:t>Quy trình </a:t>
            </a:r>
            <a:r>
              <a:rPr lang="en-US" b="1" dirty="0" err="1">
                <a:latin typeface="Calibri Light" panose="020F0302020204030204" pitchFamily="34" charset="0"/>
                <a:cs typeface="Calibri Light" panose="020F0302020204030204" pitchFamily="34" charset="0"/>
              </a:rPr>
              <a:t>kiểm</a:t>
            </a:r>
            <a:r>
              <a:rPr lang="en-US" b="1" dirty="0">
                <a:latin typeface="Calibri Light" panose="020F0302020204030204" pitchFamily="34" charset="0"/>
                <a:cs typeface="Calibri Light" panose="020F0302020204030204" pitchFamily="34" charset="0"/>
              </a:rPr>
              <a:t> thử và nghiệm </a:t>
            </a:r>
            <a:r>
              <a:rPr lang="en-US" b="1" dirty="0" err="1">
                <a:latin typeface="Calibri Light" panose="020F0302020204030204" pitchFamily="34" charset="0"/>
                <a:cs typeface="Calibri Light" panose="020F0302020204030204" pitchFamily="34" charset="0"/>
              </a:rPr>
              <a:t>thu</a:t>
            </a:r>
            <a:endParaRPr lang="en-US" b="1" dirty="0">
              <a:latin typeface="Calibri Light" panose="020F0302020204030204" pitchFamily="34" charset="0"/>
              <a:cs typeface="Calibri Light" panose="020F0302020204030204" pitchFamily="34" charset="0"/>
            </a:endParaRPr>
          </a:p>
        </p:txBody>
      </p:sp>
      <p:sp>
        <p:nvSpPr>
          <p:cNvPr id="4" name="Content Placeholder 3">
            <a:extLst>
              <a:ext uri="{FF2B5EF4-FFF2-40B4-BE49-F238E27FC236}">
                <a16:creationId xmlns:a16="http://schemas.microsoft.com/office/drawing/2014/main" id="{C4ADA330-05A2-4714-A3B0-4996FF203994}"/>
              </a:ext>
            </a:extLst>
          </p:cNvPr>
          <p:cNvSpPr>
            <a:spLocks noGrp="1"/>
          </p:cNvSpPr>
          <p:nvPr>
            <p:ph idx="1"/>
          </p:nvPr>
        </p:nvSpPr>
        <p:spPr>
          <a:xfrm>
            <a:off x="461970" y="1019607"/>
            <a:ext cx="5004551" cy="652074"/>
          </a:xfrm>
        </p:spPr>
        <p:txBody>
          <a:bodyPr>
            <a:normAutofit/>
          </a:bodyPr>
          <a:lstStyle/>
          <a:p>
            <a:pPr marL="0" indent="0">
              <a:buNone/>
            </a:pPr>
            <a:r>
              <a:rPr lang="en-US" sz="2400" dirty="0">
                <a:latin typeface="Calibri Light" panose="020F0302020204030204" pitchFamily="34" charset="0"/>
                <a:cs typeface="Calibri Light" panose="020F0302020204030204" pitchFamily="34" charset="0"/>
              </a:rPr>
              <a:t>QUY TRÌNH NGHIỆM THU SẢN PHẨM</a:t>
            </a:r>
          </a:p>
        </p:txBody>
      </p:sp>
      <p:sp>
        <p:nvSpPr>
          <p:cNvPr id="7" name="TextBox 6">
            <a:extLst>
              <a:ext uri="{FF2B5EF4-FFF2-40B4-BE49-F238E27FC236}">
                <a16:creationId xmlns:a16="http://schemas.microsoft.com/office/drawing/2014/main" id="{2D2DC194-4483-4C67-9731-539A0F253D92}"/>
              </a:ext>
            </a:extLst>
          </p:cNvPr>
          <p:cNvSpPr txBox="1"/>
          <p:nvPr/>
        </p:nvSpPr>
        <p:spPr>
          <a:xfrm>
            <a:off x="1469598" y="1581453"/>
            <a:ext cx="2989293" cy="1938992"/>
          </a:xfrm>
          <a:prstGeom prst="rect">
            <a:avLst/>
          </a:prstGeom>
          <a:noFill/>
          <a:ln>
            <a:solidFill>
              <a:schemeClr val="tx1"/>
            </a:solidFill>
          </a:ln>
        </p:spPr>
        <p:txBody>
          <a:bodyPr wrap="square" rtlCol="0">
            <a:spAutoFit/>
          </a:bodyPr>
          <a:lstStyle/>
          <a:p>
            <a:pPr lvl="0"/>
            <a:r>
              <a:rPr lang="en-US" sz="2000" dirty="0" err="1">
                <a:latin typeface="Calibri" panose="020F0502020204030204" pitchFamily="34" charset="0"/>
                <a:cs typeface="Calibri" panose="020F0502020204030204" pitchFamily="34" charset="0"/>
              </a:rPr>
              <a:t>Chuẩn</a:t>
            </a:r>
            <a:r>
              <a:rPr lang="en-US" sz="2000" dirty="0">
                <a:latin typeface="Calibri" panose="020F0502020204030204" pitchFamily="34" charset="0"/>
                <a:cs typeface="Calibri" panose="020F0502020204030204" pitchFamily="34" charset="0"/>
              </a:rPr>
              <a:t> bị nghiệm </a:t>
            </a:r>
            <a:r>
              <a:rPr lang="en-US" sz="2000" dirty="0" err="1">
                <a:latin typeface="Calibri" panose="020F0502020204030204" pitchFamily="34" charset="0"/>
                <a:cs typeface="Calibri" panose="020F0502020204030204" pitchFamily="34" charset="0"/>
              </a:rPr>
              <a:t>thu</a:t>
            </a:r>
            <a:endParaRPr lang="en-US" sz="2000" dirty="0">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Xác định các </a:t>
            </a:r>
            <a:r>
              <a:rPr lang="en-US" sz="2000" dirty="0" err="1">
                <a:latin typeface="Calibri" panose="020F0502020204030204" pitchFamily="34" charset="0"/>
                <a:cs typeface="Calibri" panose="020F0502020204030204" pitchFamily="34" charset="0"/>
              </a:rPr>
              <a:t>tiêu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chí</a:t>
            </a:r>
            <a:r>
              <a:rPr lang="en-US" sz="2000" dirty="0">
                <a:latin typeface="Calibri" panose="020F0502020204030204" pitchFamily="34" charset="0"/>
                <a:cs typeface="Calibri" panose="020F0502020204030204" pitchFamily="34" charset="0"/>
              </a:rPr>
              <a:t> nghiệm </a:t>
            </a:r>
            <a:r>
              <a:rPr lang="en-US" sz="2000" dirty="0" err="1">
                <a:latin typeface="Calibri" panose="020F0502020204030204" pitchFamily="34" charset="0"/>
                <a:cs typeface="Calibri" panose="020F0502020204030204" pitchFamily="34" charset="0"/>
              </a:rPr>
              <a:t>thu</a:t>
            </a:r>
            <a:r>
              <a:rPr lang="en-US" sz="2000" dirty="0">
                <a:latin typeface="Calibri" panose="020F0502020204030204" pitchFamily="34" charset="0"/>
                <a:cs typeface="Calibri" panose="020F0502020204030204" pitchFamily="34" charset="0"/>
              </a:rPr>
              <a:t>.</a:t>
            </a:r>
          </a:p>
          <a:p>
            <a:pPr marL="285750" lvl="0" indent="-285750">
              <a:buFont typeface="Arial" panose="020B0604020202020204" pitchFamily="34" charset="0"/>
              <a:buChar char="•"/>
            </a:pPr>
            <a:r>
              <a:rPr lang="en-US" sz="2000" dirty="0" err="1">
                <a:latin typeface="Calibri" panose="020F0502020204030204" pitchFamily="34" charset="0"/>
                <a:cs typeface="Calibri" panose="020F0502020204030204" pitchFamily="34" charset="0"/>
              </a:rPr>
              <a:t>Chuẩn</a:t>
            </a:r>
            <a:r>
              <a:rPr lang="en-US" sz="2000" dirty="0">
                <a:latin typeface="Calibri" panose="020F0502020204030204" pitchFamily="34" charset="0"/>
                <a:cs typeface="Calibri" panose="020F0502020204030204" pitchFamily="34" charset="0"/>
              </a:rPr>
              <a:t> bị tài liệu </a:t>
            </a:r>
            <a:r>
              <a:rPr lang="en-US" sz="2000" dirty="0" err="1">
                <a:latin typeface="Calibri" panose="020F0502020204030204" pitchFamily="34" charset="0"/>
                <a:cs typeface="Calibri" panose="020F0502020204030204" pitchFamily="34" charset="0"/>
              </a:rPr>
              <a:t>liên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quan</a:t>
            </a:r>
            <a:r>
              <a:rPr lang="en-US" sz="2000" dirty="0">
                <a:latin typeface="Calibri" panose="020F0502020204030204" pitchFamily="34" charset="0"/>
                <a:cs typeface="Calibri" panose="020F0502020204030204" pitchFamily="34" charset="0"/>
              </a:rPr>
              <a:t>.</a:t>
            </a:r>
          </a:p>
          <a:p>
            <a:pPr marL="285750" lvl="0" indent="-285750">
              <a:buFont typeface="Arial" panose="020B0604020202020204" pitchFamily="34" charset="0"/>
              <a:buChar char="•"/>
            </a:pPr>
            <a:r>
              <a:rPr lang="en-US" sz="2000" dirty="0" err="1">
                <a:latin typeface="Calibri" panose="020F0502020204030204" pitchFamily="34" charset="0"/>
                <a:cs typeface="Calibri" panose="020F0502020204030204" pitchFamily="34" charset="0"/>
              </a:rPr>
              <a:t>Lên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lịch</a:t>
            </a:r>
            <a:r>
              <a:rPr lang="en-US" sz="2000" dirty="0">
                <a:latin typeface="Calibri" panose="020F0502020204030204" pitchFamily="34" charset="0"/>
                <a:cs typeface="Calibri" panose="020F0502020204030204" pitchFamily="34" charset="0"/>
              </a:rPr>
              <a:t> nghiệm </a:t>
            </a:r>
            <a:r>
              <a:rPr lang="en-US" sz="2000" dirty="0" err="1">
                <a:latin typeface="Calibri" panose="020F0502020204030204" pitchFamily="34" charset="0"/>
                <a:cs typeface="Calibri" panose="020F0502020204030204" pitchFamily="34" charset="0"/>
              </a:rPr>
              <a:t>thu</a:t>
            </a:r>
            <a:endParaRPr lang="en-US" sz="2000" dirty="0">
              <a:latin typeface="Calibri" panose="020F0502020204030204" pitchFamily="34" charset="0"/>
              <a:cs typeface="Calibri" panose="020F0502020204030204" pitchFamily="34" charset="0"/>
            </a:endParaRPr>
          </a:p>
        </p:txBody>
      </p:sp>
      <p:sp>
        <p:nvSpPr>
          <p:cNvPr id="8" name="Arrow: Right 7">
            <a:extLst>
              <a:ext uri="{FF2B5EF4-FFF2-40B4-BE49-F238E27FC236}">
                <a16:creationId xmlns:a16="http://schemas.microsoft.com/office/drawing/2014/main" id="{15F062F2-9470-4BFC-913D-9CBC9A10E4FA}"/>
              </a:ext>
            </a:extLst>
          </p:cNvPr>
          <p:cNvSpPr/>
          <p:nvPr/>
        </p:nvSpPr>
        <p:spPr>
          <a:xfrm>
            <a:off x="4837043" y="2451652"/>
            <a:ext cx="1258957" cy="410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B068F79-04E3-4427-A495-57293EF13A41}"/>
              </a:ext>
            </a:extLst>
          </p:cNvPr>
          <p:cNvSpPr txBox="1"/>
          <p:nvPr/>
        </p:nvSpPr>
        <p:spPr>
          <a:xfrm>
            <a:off x="7515838" y="1766119"/>
            <a:ext cx="4002157" cy="1754326"/>
          </a:xfrm>
          <a:prstGeom prst="rect">
            <a:avLst/>
          </a:prstGeom>
          <a:noFill/>
          <a:ln>
            <a:solidFill>
              <a:schemeClr val="tx1"/>
            </a:solidFill>
          </a:ln>
        </p:spPr>
        <p:txBody>
          <a:bodyPr wrap="square" rtlCol="0">
            <a:spAutoFit/>
          </a:bodyPr>
          <a:lstStyle/>
          <a:p>
            <a:pPr lvl="0"/>
            <a:r>
              <a:rPr lang="en-US" dirty="0">
                <a:latin typeface="Calibri" panose="020F0502020204030204" pitchFamily="34" charset="0"/>
                <a:cs typeface="Calibri" panose="020F0502020204030204" pitchFamily="34" charset="0"/>
              </a:rPr>
              <a:t>Quy trình nghiệm </a:t>
            </a:r>
            <a:r>
              <a:rPr lang="en-US" dirty="0" err="1">
                <a:latin typeface="Calibri" panose="020F0502020204030204" pitchFamily="34" charset="0"/>
                <a:cs typeface="Calibri" panose="020F0502020204030204" pitchFamily="34" charset="0"/>
              </a:rPr>
              <a:t>thu</a:t>
            </a:r>
            <a:endParaRPr lang="en-US" dirty="0">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US" dirty="0" err="1">
                <a:latin typeface="Calibri" panose="020F0502020204030204" pitchFamily="34" charset="0"/>
                <a:cs typeface="Calibri" panose="020F0502020204030204" pitchFamily="34" charset="0"/>
              </a:rPr>
              <a:t>Thuyết</a:t>
            </a:r>
            <a:r>
              <a:rPr lang="en-US" dirty="0">
                <a:latin typeface="Calibri" panose="020F0502020204030204" pitchFamily="34" charset="0"/>
                <a:cs typeface="Calibri" panose="020F0502020204030204" pitchFamily="34" charset="0"/>
              </a:rPr>
              <a:t> trình </a:t>
            </a:r>
            <a:r>
              <a:rPr lang="en-US" dirty="0" err="1">
                <a:latin typeface="Calibri" panose="020F0502020204030204" pitchFamily="34" charset="0"/>
                <a:cs typeface="Calibri" panose="020F0502020204030204" pitchFamily="34" charset="0"/>
              </a:rPr>
              <a:t>sản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phẩm</a:t>
            </a:r>
            <a:r>
              <a:rPr lang="en-US" dirty="0">
                <a:latin typeface="Calibri" panose="020F0502020204030204" pitchFamily="34" charset="0"/>
                <a:cs typeface="Calibri" panose="020F0502020204030204" pitchFamily="34" charset="0"/>
              </a:rPr>
              <a:t>, trình </a:t>
            </a:r>
            <a:r>
              <a:rPr lang="en-US" dirty="0" err="1">
                <a:latin typeface="Calibri" panose="020F0502020204030204" pitchFamily="34" charset="0"/>
                <a:cs typeface="Calibri" panose="020F0502020204030204" pitchFamily="34" charset="0"/>
              </a:rPr>
              <a:t>bày</a:t>
            </a:r>
            <a:r>
              <a:rPr lang="en-US" dirty="0">
                <a:latin typeface="Calibri" panose="020F0502020204030204" pitchFamily="34" charset="0"/>
                <a:cs typeface="Calibri" panose="020F0502020204030204" pitchFamily="34" charset="0"/>
              </a:rPr>
              <a:t> tổng </a:t>
            </a:r>
            <a:r>
              <a:rPr lang="en-US" dirty="0" err="1">
                <a:latin typeface="Calibri" panose="020F0502020204030204" pitchFamily="34" charset="0"/>
                <a:cs typeface="Calibri" panose="020F0502020204030204" pitchFamily="34" charset="0"/>
              </a:rPr>
              <a:t>quan</a:t>
            </a:r>
            <a:r>
              <a:rPr lang="en-US" dirty="0">
                <a:latin typeface="Calibri" panose="020F0502020204030204" pitchFamily="34" charset="0"/>
                <a:cs typeface="Calibri" panose="020F0502020204030204" pitchFamily="34" charset="0"/>
              </a:rPr>
              <a:t> về </a:t>
            </a:r>
            <a:r>
              <a:rPr lang="en-US" dirty="0" err="1">
                <a:latin typeface="Calibri" panose="020F0502020204030204" pitchFamily="34" charset="0"/>
                <a:cs typeface="Calibri" panose="020F0502020204030204" pitchFamily="34" charset="0"/>
              </a:rPr>
              <a:t>sản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phẩm</a:t>
            </a:r>
            <a:endParaRPr lang="en-US" dirty="0">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Thực hiện </a:t>
            </a:r>
            <a:r>
              <a:rPr lang="en-US" dirty="0" err="1">
                <a:latin typeface="Calibri" panose="020F0502020204030204" pitchFamily="34" charset="0"/>
                <a:cs typeface="Calibri" panose="020F0502020204030204" pitchFamily="34" charset="0"/>
              </a:rPr>
              <a:t>trực</a:t>
            </a:r>
            <a:r>
              <a:rPr lang="en-US" dirty="0">
                <a:latin typeface="Calibri" panose="020F0502020204030204" pitchFamily="34" charset="0"/>
                <a:cs typeface="Calibri" panose="020F0502020204030204" pitchFamily="34" charset="0"/>
              </a:rPr>
              <a:t> tiếp các </a:t>
            </a:r>
            <a:r>
              <a:rPr lang="en-US" dirty="0" err="1">
                <a:latin typeface="Calibri" panose="020F0502020204030204" pitchFamily="34" charset="0"/>
                <a:cs typeface="Calibri" panose="020F0502020204030204" pitchFamily="34" charset="0"/>
              </a:rPr>
              <a:t>chức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năng</a:t>
            </a:r>
            <a:r>
              <a:rPr lang="en-US" dirty="0">
                <a:latin typeface="Calibri" panose="020F0502020204030204" pitchFamily="34" charset="0"/>
                <a:cs typeface="Calibri" panose="020F0502020204030204" pitchFamily="34" charset="0"/>
              </a:rPr>
              <a:t> của hệ thống.</a:t>
            </a:r>
          </a:p>
          <a:p>
            <a:pPr marL="285750" lvl="0" indent="-285750">
              <a:buFont typeface="Arial" panose="020B0604020202020204" pitchFamily="34" charset="0"/>
              <a:buChar char="•"/>
            </a:pPr>
            <a:r>
              <a:rPr lang="en-US" dirty="0" err="1">
                <a:latin typeface="Calibri" panose="020F0502020204030204" pitchFamily="34" charset="0"/>
                <a:cs typeface="Calibri" panose="020F0502020204030204" pitchFamily="34" charset="0"/>
              </a:rPr>
              <a:t>Đánh</a:t>
            </a:r>
            <a:r>
              <a:rPr lang="en-US" dirty="0">
                <a:latin typeface="Calibri" panose="020F0502020204030204" pitchFamily="34" charset="0"/>
                <a:cs typeface="Calibri" panose="020F0502020204030204" pitchFamily="34" charset="0"/>
              </a:rPr>
              <a:t> giá và </a:t>
            </a:r>
            <a:r>
              <a:rPr lang="en-US" dirty="0" err="1">
                <a:latin typeface="Calibri" panose="020F0502020204030204" pitchFamily="34" charset="0"/>
                <a:cs typeface="Calibri" panose="020F0502020204030204" pitchFamily="34" charset="0"/>
              </a:rPr>
              <a:t>kiểm</a:t>
            </a:r>
            <a:r>
              <a:rPr lang="en-US" dirty="0">
                <a:latin typeface="Calibri" panose="020F0502020204030204" pitchFamily="34" charset="0"/>
                <a:cs typeface="Calibri" panose="020F0502020204030204" pitchFamily="34" charset="0"/>
              </a:rPr>
              <a:t> tra.</a:t>
            </a:r>
          </a:p>
        </p:txBody>
      </p:sp>
      <p:sp>
        <p:nvSpPr>
          <p:cNvPr id="10" name="Arrow: Down 9">
            <a:extLst>
              <a:ext uri="{FF2B5EF4-FFF2-40B4-BE49-F238E27FC236}">
                <a16:creationId xmlns:a16="http://schemas.microsoft.com/office/drawing/2014/main" id="{ECC93357-21E7-4C74-8D63-D6696F9A779F}"/>
              </a:ext>
            </a:extLst>
          </p:cNvPr>
          <p:cNvSpPr/>
          <p:nvPr/>
        </p:nvSpPr>
        <p:spPr>
          <a:xfrm>
            <a:off x="9024730" y="3843130"/>
            <a:ext cx="609600" cy="8348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C4006D1-DA19-4D56-91B1-B4C9757E3E7E}"/>
              </a:ext>
            </a:extLst>
          </p:cNvPr>
          <p:cNvSpPr txBox="1"/>
          <p:nvPr/>
        </p:nvSpPr>
        <p:spPr>
          <a:xfrm>
            <a:off x="7990132" y="4907936"/>
            <a:ext cx="3288395" cy="1200329"/>
          </a:xfrm>
          <a:prstGeom prst="rect">
            <a:avLst/>
          </a:prstGeom>
          <a:noFill/>
          <a:ln>
            <a:solidFill>
              <a:schemeClr val="tx1"/>
            </a:solidFill>
          </a:ln>
        </p:spPr>
        <p:txBody>
          <a:bodyPr wrap="square" rtlCol="0">
            <a:spAutoFit/>
          </a:bodyPr>
          <a:lstStyle/>
          <a:p>
            <a:pPr lvl="0"/>
            <a:r>
              <a:rPr lang="en-US" dirty="0">
                <a:latin typeface="Calibri" panose="020F0502020204030204" pitchFamily="34" charset="0"/>
                <a:cs typeface="Calibri" panose="020F0502020204030204" pitchFamily="34" charset="0"/>
              </a:rPr>
              <a:t>Hoàn </a:t>
            </a:r>
            <a:r>
              <a:rPr lang="en-US" dirty="0" err="1">
                <a:latin typeface="Calibri" panose="020F0502020204030204" pitchFamily="34" charset="0"/>
                <a:cs typeface="Calibri" panose="020F0502020204030204" pitchFamily="34" charset="0"/>
              </a:rPr>
              <a:t>tất</a:t>
            </a:r>
            <a:r>
              <a:rPr lang="en-US" dirty="0">
                <a:latin typeface="Calibri" panose="020F0502020204030204" pitchFamily="34" charset="0"/>
                <a:cs typeface="Calibri" panose="020F0502020204030204" pitchFamily="34" charset="0"/>
              </a:rPr>
              <a:t> nghiệm </a:t>
            </a:r>
            <a:r>
              <a:rPr lang="en-US" dirty="0" err="1">
                <a:latin typeface="Calibri" panose="020F0502020204030204" pitchFamily="34" charset="0"/>
                <a:cs typeface="Calibri" panose="020F0502020204030204" pitchFamily="34" charset="0"/>
              </a:rPr>
              <a:t>thu</a:t>
            </a:r>
            <a:endParaRPr lang="en-US" dirty="0">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US" dirty="0">
                <a:latin typeface="Calibri" panose="020F0502020204030204" pitchFamily="34" charset="0"/>
                <a:cs typeface="Calibri" panose="020F0502020204030204" pitchFamily="34" charset="0"/>
              </a:rPr>
              <a:t>Ghi nhận bản nghiệm </a:t>
            </a:r>
            <a:r>
              <a:rPr lang="en-US" dirty="0" err="1">
                <a:latin typeface="Calibri" panose="020F0502020204030204" pitchFamily="34" charset="0"/>
                <a:cs typeface="Calibri" panose="020F0502020204030204" pitchFamily="34" charset="0"/>
              </a:rPr>
              <a:t>thu</a:t>
            </a:r>
            <a:r>
              <a:rPr lang="en-US" dirty="0">
                <a:latin typeface="Calibri" panose="020F0502020204030204" pitchFamily="34" charset="0"/>
                <a:cs typeface="Calibri" panose="020F0502020204030204" pitchFamily="34" charset="0"/>
              </a:rPr>
              <a:t>.</a:t>
            </a:r>
          </a:p>
          <a:p>
            <a:pPr marL="285750" lvl="0" indent="-285750">
              <a:buFont typeface="Arial" panose="020B0604020202020204" pitchFamily="34" charset="0"/>
              <a:buChar char="•"/>
            </a:pPr>
            <a:r>
              <a:rPr lang="en-US" dirty="0" err="1">
                <a:latin typeface="Calibri" panose="020F0502020204030204" pitchFamily="34" charset="0"/>
                <a:cs typeface="Calibri" panose="020F0502020204030204" pitchFamily="34" charset="0"/>
              </a:rPr>
              <a:t>Chữ</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ký</a:t>
            </a:r>
            <a:r>
              <a:rPr lang="en-US" dirty="0">
                <a:latin typeface="Calibri" panose="020F0502020204030204" pitchFamily="34" charset="0"/>
                <a:cs typeface="Calibri" panose="020F0502020204030204" pitchFamily="34" charset="0"/>
              </a:rPr>
              <a:t> xác nhận.</a:t>
            </a:r>
          </a:p>
          <a:p>
            <a:endParaRPr lang="en-US" dirty="0"/>
          </a:p>
        </p:txBody>
      </p:sp>
      <p:sp>
        <p:nvSpPr>
          <p:cNvPr id="12" name="Arrow: Right 11">
            <a:extLst>
              <a:ext uri="{FF2B5EF4-FFF2-40B4-BE49-F238E27FC236}">
                <a16:creationId xmlns:a16="http://schemas.microsoft.com/office/drawing/2014/main" id="{B79B54FE-483E-4940-8461-9E2E2EE578DD}"/>
              </a:ext>
            </a:extLst>
          </p:cNvPr>
          <p:cNvSpPr/>
          <p:nvPr/>
        </p:nvSpPr>
        <p:spPr>
          <a:xfrm rot="10800000">
            <a:off x="6654511" y="5121371"/>
            <a:ext cx="1166191" cy="6520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7B8D03E-1EF6-4CCF-8E1B-ECEFF82F51DE}"/>
              </a:ext>
            </a:extLst>
          </p:cNvPr>
          <p:cNvSpPr/>
          <p:nvPr/>
        </p:nvSpPr>
        <p:spPr>
          <a:xfrm>
            <a:off x="349326" y="3642441"/>
            <a:ext cx="6135756" cy="2957861"/>
          </a:xfrm>
          <a:prstGeom prst="rect">
            <a:avLst/>
          </a:prstGeom>
          <a:ln>
            <a:solidFill>
              <a:schemeClr val="tx1"/>
            </a:solidFill>
          </a:ln>
        </p:spPr>
        <p:txBody>
          <a:bodyPr wrap="square">
            <a:spAutoFit/>
          </a:bodyPr>
          <a:lstStyle/>
          <a:p>
            <a:pPr lvl="0" algn="just">
              <a:lnSpc>
                <a:spcPct val="150000"/>
              </a:lnSpc>
              <a:spcBef>
                <a:spcPts val="600"/>
              </a:spcBef>
              <a:spcAft>
                <a:spcPts val="0"/>
              </a:spcAft>
              <a:tabLst>
                <a:tab pos="457200" algn="l"/>
                <a:tab pos="457200" algn="l"/>
              </a:tabLst>
            </a:pPr>
            <a:r>
              <a:rPr lang="en-US" dirty="0">
                <a:latin typeface="Calibri" panose="020F0502020204030204" pitchFamily="34" charset="0"/>
                <a:ea typeface="Tahoma" panose="020B0604030504040204" pitchFamily="34" charset="0"/>
                <a:cs typeface="Calibri" panose="020F0502020204030204" pitchFamily="34" charset="0"/>
              </a:rPr>
              <a:t>Kết quả nghiệm </a:t>
            </a:r>
            <a:r>
              <a:rPr lang="en-US" dirty="0" err="1">
                <a:latin typeface="Calibri" panose="020F0502020204030204" pitchFamily="34" charset="0"/>
                <a:ea typeface="Tahoma" panose="020B0604030504040204" pitchFamily="34" charset="0"/>
                <a:cs typeface="Calibri" panose="020F0502020204030204" pitchFamily="34" charset="0"/>
              </a:rPr>
              <a:t>thu</a:t>
            </a:r>
            <a:endParaRPr lang="en-US" dirty="0">
              <a:latin typeface="Calibri" panose="020F0502020204030204" pitchFamily="34" charset="0"/>
              <a:ea typeface="Tahoma" panose="020B0604030504040204" pitchFamily="34" charset="0"/>
              <a:cs typeface="Calibri" panose="020F0502020204030204" pitchFamily="34" charset="0"/>
            </a:endParaRPr>
          </a:p>
          <a:p>
            <a:pPr marL="342900" lvl="0" indent="-342900" algn="just">
              <a:lnSpc>
                <a:spcPct val="150000"/>
              </a:lnSpc>
              <a:spcAft>
                <a:spcPts val="0"/>
              </a:spcAft>
              <a:buFont typeface="Times New Roman" panose="02020603050405020304" pitchFamily="18" charset="0"/>
              <a:buChar char="-"/>
              <a:tabLst>
                <a:tab pos="457200" algn="l"/>
                <a:tab pos="457200" algn="l"/>
              </a:tabLst>
            </a:pPr>
            <a:r>
              <a:rPr lang="en-US" dirty="0">
                <a:latin typeface="Calibri" panose="020F0502020204030204" pitchFamily="34" charset="0"/>
                <a:ea typeface="Tahoma" panose="020B0604030504040204" pitchFamily="34" charset="0"/>
                <a:cs typeface="Calibri" panose="020F0502020204030204" pitchFamily="34" charset="0"/>
              </a:rPr>
              <a:t>Nếu kết quả đạt </a:t>
            </a:r>
            <a:r>
              <a:rPr lang="en-US" dirty="0" err="1">
                <a:latin typeface="Calibri" panose="020F0502020204030204" pitchFamily="34" charset="0"/>
                <a:ea typeface="Tahoma" panose="020B0604030504040204" pitchFamily="34" charset="0"/>
                <a:cs typeface="Calibri" panose="020F0502020204030204" pitchFamily="34" charset="0"/>
              </a:rPr>
              <a:t>yêu</a:t>
            </a:r>
            <a:r>
              <a:rPr lang="en-US" dirty="0">
                <a:latin typeface="Calibri" panose="020F0502020204030204" pitchFamily="34" charset="0"/>
                <a:ea typeface="Tahoma" panose="020B0604030504040204" pitchFamily="34" charset="0"/>
                <a:cs typeface="Calibri" panose="020F0502020204030204" pitchFamily="34" charset="0"/>
              </a:rPr>
              <a:t> </a:t>
            </a:r>
            <a:r>
              <a:rPr lang="en-US" dirty="0" err="1">
                <a:latin typeface="Calibri" panose="020F0502020204030204" pitchFamily="34" charset="0"/>
                <a:ea typeface="Tahoma" panose="020B0604030504040204" pitchFamily="34" charset="0"/>
                <a:cs typeface="Calibri" panose="020F0502020204030204" pitchFamily="34" charset="0"/>
              </a:rPr>
              <a:t>cầu</a:t>
            </a:r>
            <a:r>
              <a:rPr lang="en-US" dirty="0">
                <a:latin typeface="Calibri" panose="020F0502020204030204" pitchFamily="34" charset="0"/>
                <a:ea typeface="Tahoma" panose="020B0604030504040204" pitchFamily="34" charset="0"/>
                <a:cs typeface="Calibri" panose="020F0502020204030204" pitchFamily="34" charset="0"/>
              </a:rPr>
              <a:t>:</a:t>
            </a:r>
          </a:p>
          <a:p>
            <a:pPr marL="742950" lvl="1" indent="-285750" algn="just">
              <a:lnSpc>
                <a:spcPct val="150000"/>
              </a:lnSpc>
              <a:spcAft>
                <a:spcPts val="0"/>
              </a:spcAft>
              <a:buFont typeface="Courier New" panose="02070309020205020404" pitchFamily="49" charset="0"/>
              <a:buChar char="o"/>
              <a:tabLst>
                <a:tab pos="457200" algn="l"/>
                <a:tab pos="457200" algn="l"/>
              </a:tabLst>
            </a:pPr>
            <a:r>
              <a:rPr lang="en-US" dirty="0" err="1">
                <a:latin typeface="Calibri" panose="020F0502020204030204" pitchFamily="34" charset="0"/>
                <a:ea typeface="Tahoma" panose="020B0604030504040204" pitchFamily="34" charset="0"/>
                <a:cs typeface="Calibri" panose="020F0502020204030204" pitchFamily="34" charset="0"/>
              </a:rPr>
              <a:t>Bàn</a:t>
            </a:r>
            <a:r>
              <a:rPr lang="en-US" dirty="0">
                <a:latin typeface="Calibri" panose="020F0502020204030204" pitchFamily="34" charset="0"/>
                <a:ea typeface="Tahoma" panose="020B0604030504040204" pitchFamily="34" charset="0"/>
                <a:cs typeface="Calibri" panose="020F0502020204030204" pitchFamily="34" charset="0"/>
              </a:rPr>
              <a:t> </a:t>
            </a:r>
            <a:r>
              <a:rPr lang="en-US" dirty="0" err="1">
                <a:latin typeface="Calibri" panose="020F0502020204030204" pitchFamily="34" charset="0"/>
                <a:ea typeface="Tahoma" panose="020B0604030504040204" pitchFamily="34" charset="0"/>
                <a:cs typeface="Calibri" panose="020F0502020204030204" pitchFamily="34" charset="0"/>
              </a:rPr>
              <a:t>giao</a:t>
            </a:r>
            <a:r>
              <a:rPr lang="en-US" dirty="0">
                <a:latin typeface="Calibri" panose="020F0502020204030204" pitchFamily="34" charset="0"/>
                <a:ea typeface="Tahoma" panose="020B0604030504040204" pitchFamily="34" charset="0"/>
                <a:cs typeface="Calibri" panose="020F0502020204030204" pitchFamily="34" charset="0"/>
              </a:rPr>
              <a:t> </a:t>
            </a:r>
            <a:r>
              <a:rPr lang="en-US" dirty="0" err="1">
                <a:latin typeface="Calibri" panose="020F0502020204030204" pitchFamily="34" charset="0"/>
                <a:ea typeface="Tahoma" panose="020B0604030504040204" pitchFamily="34" charset="0"/>
                <a:cs typeface="Calibri" panose="020F0502020204030204" pitchFamily="34" charset="0"/>
              </a:rPr>
              <a:t>sản</a:t>
            </a:r>
            <a:r>
              <a:rPr lang="en-US" dirty="0">
                <a:latin typeface="Calibri" panose="020F0502020204030204" pitchFamily="34" charset="0"/>
                <a:ea typeface="Tahoma" panose="020B0604030504040204" pitchFamily="34" charset="0"/>
                <a:cs typeface="Calibri" panose="020F0502020204030204" pitchFamily="34" charset="0"/>
              </a:rPr>
              <a:t> </a:t>
            </a:r>
            <a:r>
              <a:rPr lang="en-US" dirty="0" err="1">
                <a:latin typeface="Calibri" panose="020F0502020204030204" pitchFamily="34" charset="0"/>
                <a:ea typeface="Tahoma" panose="020B0604030504040204" pitchFamily="34" charset="0"/>
                <a:cs typeface="Calibri" panose="020F0502020204030204" pitchFamily="34" charset="0"/>
              </a:rPr>
              <a:t>phẩm</a:t>
            </a:r>
            <a:r>
              <a:rPr lang="en-US" dirty="0">
                <a:latin typeface="Calibri" panose="020F0502020204030204" pitchFamily="34" charset="0"/>
                <a:ea typeface="Tahoma" panose="020B0604030504040204" pitchFamily="34" charset="0"/>
                <a:cs typeface="Calibri" panose="020F0502020204030204" pitchFamily="34" charset="0"/>
              </a:rPr>
              <a:t>.</a:t>
            </a:r>
          </a:p>
          <a:p>
            <a:pPr marL="742950" lvl="1" indent="-285750" algn="just">
              <a:lnSpc>
                <a:spcPct val="150000"/>
              </a:lnSpc>
              <a:spcAft>
                <a:spcPts val="0"/>
              </a:spcAft>
              <a:buFont typeface="Courier New" panose="02070309020205020404" pitchFamily="49" charset="0"/>
              <a:buChar char="o"/>
              <a:tabLst>
                <a:tab pos="457200" algn="l"/>
                <a:tab pos="457200" algn="l"/>
              </a:tabLst>
            </a:pPr>
            <a:r>
              <a:rPr lang="en-US" dirty="0" err="1">
                <a:latin typeface="Calibri" panose="020F0502020204030204" pitchFamily="34" charset="0"/>
                <a:ea typeface="Tahoma" panose="020B0604030504040204" pitchFamily="34" charset="0"/>
                <a:cs typeface="Calibri" panose="020F0502020204030204" pitchFamily="34" charset="0"/>
              </a:rPr>
              <a:t>Bàn</a:t>
            </a:r>
            <a:r>
              <a:rPr lang="en-US" dirty="0">
                <a:latin typeface="Calibri" panose="020F0502020204030204" pitchFamily="34" charset="0"/>
                <a:ea typeface="Tahoma" panose="020B0604030504040204" pitchFamily="34" charset="0"/>
                <a:cs typeface="Calibri" panose="020F0502020204030204" pitchFamily="34" charset="0"/>
              </a:rPr>
              <a:t> </a:t>
            </a:r>
            <a:r>
              <a:rPr lang="en-US" dirty="0" err="1">
                <a:latin typeface="Calibri" panose="020F0502020204030204" pitchFamily="34" charset="0"/>
                <a:ea typeface="Tahoma" panose="020B0604030504040204" pitchFamily="34" charset="0"/>
                <a:cs typeface="Calibri" panose="020F0502020204030204" pitchFamily="34" charset="0"/>
              </a:rPr>
              <a:t>giao</a:t>
            </a:r>
            <a:r>
              <a:rPr lang="en-US" dirty="0">
                <a:latin typeface="Calibri" panose="020F0502020204030204" pitchFamily="34" charset="0"/>
                <a:ea typeface="Tahoma" panose="020B0604030504040204" pitchFamily="34" charset="0"/>
                <a:cs typeface="Calibri" panose="020F0502020204030204" pitchFamily="34" charset="0"/>
              </a:rPr>
              <a:t> tài liệu </a:t>
            </a:r>
            <a:r>
              <a:rPr lang="en-US" dirty="0" err="1">
                <a:latin typeface="Calibri" panose="020F0502020204030204" pitchFamily="34" charset="0"/>
                <a:ea typeface="Tahoma" panose="020B0604030504040204" pitchFamily="34" charset="0"/>
                <a:cs typeface="Calibri" panose="020F0502020204030204" pitchFamily="34" charset="0"/>
              </a:rPr>
              <a:t>liên</a:t>
            </a:r>
            <a:r>
              <a:rPr lang="en-US" dirty="0">
                <a:latin typeface="Calibri" panose="020F0502020204030204" pitchFamily="34" charset="0"/>
                <a:ea typeface="Tahoma" panose="020B0604030504040204" pitchFamily="34" charset="0"/>
                <a:cs typeface="Calibri" panose="020F0502020204030204" pitchFamily="34" charset="0"/>
              </a:rPr>
              <a:t> </a:t>
            </a:r>
            <a:r>
              <a:rPr lang="en-US" dirty="0" err="1">
                <a:latin typeface="Calibri" panose="020F0502020204030204" pitchFamily="34" charset="0"/>
                <a:ea typeface="Tahoma" panose="020B0604030504040204" pitchFamily="34" charset="0"/>
                <a:cs typeface="Calibri" panose="020F0502020204030204" pitchFamily="34" charset="0"/>
              </a:rPr>
              <a:t>quan</a:t>
            </a:r>
            <a:r>
              <a:rPr lang="en-US" dirty="0">
                <a:latin typeface="Calibri" panose="020F0502020204030204" pitchFamily="34" charset="0"/>
                <a:ea typeface="Tahoma" panose="020B0604030504040204" pitchFamily="34" charset="0"/>
                <a:cs typeface="Calibri" panose="020F0502020204030204" pitchFamily="34" charset="0"/>
              </a:rPr>
              <a:t> và hướng </a:t>
            </a:r>
            <a:r>
              <a:rPr lang="en-US" dirty="0" err="1">
                <a:latin typeface="Calibri" panose="020F0502020204030204" pitchFamily="34" charset="0"/>
                <a:ea typeface="Tahoma" panose="020B0604030504040204" pitchFamily="34" charset="0"/>
                <a:cs typeface="Calibri" panose="020F0502020204030204" pitchFamily="34" charset="0"/>
              </a:rPr>
              <a:t>dẫn</a:t>
            </a:r>
            <a:r>
              <a:rPr lang="en-US" dirty="0">
                <a:latin typeface="Calibri" panose="020F0502020204030204" pitchFamily="34" charset="0"/>
                <a:ea typeface="Tahoma" panose="020B0604030504040204" pitchFamily="34" charset="0"/>
                <a:cs typeface="Calibri" panose="020F0502020204030204" pitchFamily="34" charset="0"/>
              </a:rPr>
              <a:t> sử dụng.</a:t>
            </a:r>
          </a:p>
          <a:p>
            <a:pPr lvl="0" algn="just">
              <a:lnSpc>
                <a:spcPct val="150000"/>
              </a:lnSpc>
              <a:spcAft>
                <a:spcPts val="0"/>
              </a:spcAft>
              <a:tabLst>
                <a:tab pos="457200" algn="l"/>
                <a:tab pos="457200" algn="l"/>
              </a:tabLst>
            </a:pPr>
            <a:r>
              <a:rPr lang="en-US" dirty="0">
                <a:latin typeface="Calibri" panose="020F0502020204030204" pitchFamily="34" charset="0"/>
                <a:ea typeface="Tahoma" panose="020B0604030504040204" pitchFamily="34" charset="0"/>
                <a:cs typeface="Calibri" panose="020F0502020204030204" pitchFamily="34" charset="0"/>
              </a:rPr>
              <a:t>Nếu kết quả chưa đạt </a:t>
            </a:r>
            <a:r>
              <a:rPr lang="en-US" dirty="0" err="1">
                <a:latin typeface="Calibri" panose="020F0502020204030204" pitchFamily="34" charset="0"/>
                <a:ea typeface="Tahoma" panose="020B0604030504040204" pitchFamily="34" charset="0"/>
                <a:cs typeface="Calibri" panose="020F0502020204030204" pitchFamily="34" charset="0"/>
              </a:rPr>
              <a:t>yêu</a:t>
            </a:r>
            <a:r>
              <a:rPr lang="en-US" dirty="0">
                <a:latin typeface="Calibri" panose="020F0502020204030204" pitchFamily="34" charset="0"/>
                <a:ea typeface="Tahoma" panose="020B0604030504040204" pitchFamily="34" charset="0"/>
                <a:cs typeface="Calibri" panose="020F0502020204030204" pitchFamily="34" charset="0"/>
              </a:rPr>
              <a:t> </a:t>
            </a:r>
            <a:r>
              <a:rPr lang="en-US" dirty="0" err="1">
                <a:latin typeface="Calibri" panose="020F0502020204030204" pitchFamily="34" charset="0"/>
                <a:ea typeface="Tahoma" panose="020B0604030504040204" pitchFamily="34" charset="0"/>
                <a:cs typeface="Calibri" panose="020F0502020204030204" pitchFamily="34" charset="0"/>
              </a:rPr>
              <a:t>cầu</a:t>
            </a:r>
            <a:r>
              <a:rPr lang="en-US" dirty="0">
                <a:latin typeface="Calibri" panose="020F0502020204030204" pitchFamily="34" charset="0"/>
                <a:ea typeface="Tahoma" panose="020B0604030504040204" pitchFamily="34" charset="0"/>
                <a:cs typeface="Calibri" panose="020F0502020204030204" pitchFamily="34" charset="0"/>
              </a:rPr>
              <a:t>:</a:t>
            </a:r>
          </a:p>
          <a:p>
            <a:pPr marL="742950" lvl="1" indent="-285750" algn="just">
              <a:lnSpc>
                <a:spcPct val="150000"/>
              </a:lnSpc>
              <a:spcAft>
                <a:spcPts val="0"/>
              </a:spcAft>
              <a:buFont typeface="Courier New" panose="02070309020205020404" pitchFamily="49" charset="0"/>
              <a:buChar char="o"/>
              <a:tabLst>
                <a:tab pos="457200" algn="l"/>
                <a:tab pos="457200" algn="l"/>
              </a:tabLst>
            </a:pPr>
            <a:r>
              <a:rPr lang="en-US" dirty="0">
                <a:latin typeface="Calibri" panose="020F0502020204030204" pitchFamily="34" charset="0"/>
                <a:ea typeface="Tahoma" panose="020B0604030504040204" pitchFamily="34" charset="0"/>
                <a:cs typeface="Calibri" panose="020F0502020204030204" pitchFamily="34" charset="0"/>
              </a:rPr>
              <a:t>Xác định và thống nhất các lỗi cần sửa.</a:t>
            </a:r>
          </a:p>
          <a:p>
            <a:pPr marL="742950" lvl="1" indent="-285750" algn="just">
              <a:lnSpc>
                <a:spcPct val="150000"/>
              </a:lnSpc>
              <a:spcAft>
                <a:spcPts val="600"/>
              </a:spcAft>
              <a:buFont typeface="Courier New" panose="02070309020205020404" pitchFamily="49" charset="0"/>
              <a:buChar char="o"/>
              <a:tabLst>
                <a:tab pos="457200" algn="l"/>
                <a:tab pos="457200" algn="l"/>
              </a:tabLst>
            </a:pPr>
            <a:r>
              <a:rPr lang="en-US" dirty="0" err="1">
                <a:latin typeface="Calibri" panose="020F0502020204030204" pitchFamily="34" charset="0"/>
                <a:ea typeface="Tahoma" panose="020B0604030504040204" pitchFamily="34" charset="0"/>
                <a:cs typeface="Calibri" panose="020F0502020204030204" pitchFamily="34" charset="0"/>
              </a:rPr>
              <a:t>Lên</a:t>
            </a:r>
            <a:r>
              <a:rPr lang="en-US" dirty="0">
                <a:latin typeface="Calibri" panose="020F0502020204030204" pitchFamily="34" charset="0"/>
                <a:ea typeface="Tahoma" panose="020B0604030504040204" pitchFamily="34" charset="0"/>
                <a:cs typeface="Calibri" panose="020F0502020204030204" pitchFamily="34" charset="0"/>
              </a:rPr>
              <a:t> </a:t>
            </a:r>
            <a:r>
              <a:rPr lang="en-US" dirty="0" err="1">
                <a:latin typeface="Calibri" panose="020F0502020204030204" pitchFamily="34" charset="0"/>
                <a:ea typeface="Tahoma" panose="020B0604030504040204" pitchFamily="34" charset="0"/>
                <a:cs typeface="Calibri" panose="020F0502020204030204" pitchFamily="34" charset="0"/>
              </a:rPr>
              <a:t>lịch</a:t>
            </a:r>
            <a:r>
              <a:rPr lang="en-US" dirty="0">
                <a:latin typeface="Calibri" panose="020F0502020204030204" pitchFamily="34" charset="0"/>
                <a:ea typeface="Tahoma" panose="020B0604030504040204" pitchFamily="34" charset="0"/>
                <a:cs typeface="Calibri" panose="020F0502020204030204" pitchFamily="34" charset="0"/>
              </a:rPr>
              <a:t> sửa lỗi và nghiệm </a:t>
            </a:r>
            <a:r>
              <a:rPr lang="en-US" dirty="0" err="1">
                <a:latin typeface="Calibri" panose="020F0502020204030204" pitchFamily="34" charset="0"/>
                <a:ea typeface="Tahoma" panose="020B0604030504040204" pitchFamily="34" charset="0"/>
                <a:cs typeface="Calibri" panose="020F0502020204030204" pitchFamily="34" charset="0"/>
              </a:rPr>
              <a:t>thu</a:t>
            </a:r>
            <a:r>
              <a:rPr lang="en-US" dirty="0">
                <a:latin typeface="Calibri" panose="020F0502020204030204" pitchFamily="34" charset="0"/>
                <a:ea typeface="Tahoma" panose="020B0604030504040204" pitchFamily="34" charset="0"/>
                <a:cs typeface="Calibri" panose="020F0502020204030204" pitchFamily="34" charset="0"/>
              </a:rPr>
              <a:t> lại</a:t>
            </a:r>
            <a:endParaRPr lang="en-US" dirty="0">
              <a:effectLst/>
              <a:latin typeface="Calibri" panose="020F0502020204030204" pitchFamily="34" charset="0"/>
              <a:ea typeface="Tahom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779761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6C6E4-6C17-413A-AE08-E9B8C81FE9B8}"/>
              </a:ext>
            </a:extLst>
          </p:cNvPr>
          <p:cNvSpPr>
            <a:spLocks noGrp="1"/>
          </p:cNvSpPr>
          <p:nvPr>
            <p:ph type="title"/>
          </p:nvPr>
        </p:nvSpPr>
        <p:spPr>
          <a:xfrm>
            <a:off x="2098614" y="235822"/>
            <a:ext cx="7729728" cy="1188720"/>
          </a:xfrm>
        </p:spPr>
        <p:txBody>
          <a:bodyPr/>
          <a:lstStyle/>
          <a:p>
            <a:r>
              <a:rPr lang="en-US" dirty="0">
                <a:latin typeface="Calibri" panose="020F0502020204030204" pitchFamily="34" charset="0"/>
                <a:cs typeface="Calibri" panose="020F0502020204030204" pitchFamily="34" charset="0"/>
              </a:rPr>
              <a:t>Đặt vấn đề</a:t>
            </a:r>
          </a:p>
        </p:txBody>
      </p:sp>
      <p:pic>
        <p:nvPicPr>
          <p:cNvPr id="5" name="Picture 4">
            <a:extLst>
              <a:ext uri="{FF2B5EF4-FFF2-40B4-BE49-F238E27FC236}">
                <a16:creationId xmlns:a16="http://schemas.microsoft.com/office/drawing/2014/main" id="{DFEADBC0-A1B9-4E97-8C3C-B7E232A6F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3119" y="1740176"/>
            <a:ext cx="5717577" cy="3216137"/>
          </a:xfrm>
          <a:prstGeom prst="rect">
            <a:avLst/>
          </a:prstGeom>
        </p:spPr>
      </p:pic>
      <p:sp>
        <p:nvSpPr>
          <p:cNvPr id="6" name="TextBox 5">
            <a:extLst>
              <a:ext uri="{FF2B5EF4-FFF2-40B4-BE49-F238E27FC236}">
                <a16:creationId xmlns:a16="http://schemas.microsoft.com/office/drawing/2014/main" id="{92F47B69-D417-462E-BBA7-BD7790FB2B4C}"/>
              </a:ext>
            </a:extLst>
          </p:cNvPr>
          <p:cNvSpPr txBox="1"/>
          <p:nvPr/>
        </p:nvSpPr>
        <p:spPr>
          <a:xfrm>
            <a:off x="530087" y="2093843"/>
            <a:ext cx="4558748"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latin typeface="Calibri" panose="020F0502020204030204" pitchFamily="34" charset="0"/>
                <a:cs typeface="Calibri" panose="020F0502020204030204" pitchFamily="34" charset="0"/>
              </a:rPr>
              <a:t>Sự</a:t>
            </a:r>
            <a:r>
              <a:rPr lang="en-US" sz="2000" dirty="0">
                <a:latin typeface="Calibri" panose="020F0502020204030204" pitchFamily="34" charset="0"/>
                <a:cs typeface="Calibri" panose="020F0502020204030204" pitchFamily="34" charset="0"/>
              </a:rPr>
              <a:t> phát </a:t>
            </a:r>
            <a:r>
              <a:rPr lang="en-US" sz="2000" dirty="0" err="1">
                <a:latin typeface="Calibri" panose="020F0502020204030204" pitchFamily="34" charset="0"/>
                <a:cs typeface="Calibri" panose="020F0502020204030204" pitchFamily="34" charset="0"/>
              </a:rPr>
              <a:t>triển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mạnh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mẽ</a:t>
            </a:r>
            <a:r>
              <a:rPr lang="en-US" sz="2000" dirty="0">
                <a:latin typeface="Calibri" panose="020F0502020204030204" pitchFamily="34" charset="0"/>
                <a:cs typeface="Calibri" panose="020F0502020204030204" pitchFamily="34" charset="0"/>
              </a:rPr>
              <a:t> của công </a:t>
            </a:r>
            <a:r>
              <a:rPr lang="en-US" sz="2000" dirty="0" err="1">
                <a:latin typeface="Calibri" panose="020F0502020204030204" pitchFamily="34" charset="0"/>
                <a:cs typeface="Calibri" panose="020F0502020204030204" pitchFamily="34" charset="0"/>
              </a:rPr>
              <a:t>nghệ</a:t>
            </a:r>
            <a:r>
              <a:rPr lang="en-US" sz="2000"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2000" dirty="0" err="1">
                <a:latin typeface="Calibri" panose="020F0502020204030204" pitchFamily="34" charset="0"/>
                <a:cs typeface="Calibri" panose="020F0502020204030204" pitchFamily="34" charset="0"/>
              </a:rPr>
              <a:t>Sự</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cạnh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tranh</a:t>
            </a:r>
            <a:r>
              <a:rPr lang="en-US" sz="2000" dirty="0">
                <a:latin typeface="Calibri" panose="020F0502020204030204" pitchFamily="34" charset="0"/>
                <a:cs typeface="Calibri" panose="020F0502020204030204" pitchFamily="34" charset="0"/>
              </a:rPr>
              <a:t> giữa các </a:t>
            </a:r>
            <a:r>
              <a:rPr lang="en-US" sz="2000" dirty="0" err="1">
                <a:latin typeface="Calibri" panose="020F0502020204030204" pitchFamily="34" charset="0"/>
                <a:cs typeface="Calibri" panose="020F0502020204030204" pitchFamily="34" charset="0"/>
              </a:rPr>
              <a:t>doanh</a:t>
            </a:r>
            <a:r>
              <a:rPr lang="en-US" sz="2000" dirty="0">
                <a:latin typeface="Calibri" panose="020F0502020204030204" pitchFamily="34" charset="0"/>
                <a:cs typeface="Calibri" panose="020F0502020204030204" pitchFamily="34" charset="0"/>
              </a:rPr>
              <a:t> nghiệp, các </a:t>
            </a:r>
            <a:r>
              <a:rPr lang="en-US" sz="2000" dirty="0" err="1">
                <a:latin typeface="Calibri" panose="020F0502020204030204" pitchFamily="34" charset="0"/>
                <a:cs typeface="Calibri" panose="020F0502020204030204" pitchFamily="34" charset="0"/>
              </a:rPr>
              <a:t>cửa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 kinh </a:t>
            </a:r>
            <a:r>
              <a:rPr lang="en-US" sz="2000" dirty="0" err="1">
                <a:latin typeface="Calibri" panose="020F0502020204030204" pitchFamily="34" charset="0"/>
                <a:cs typeface="Calibri" panose="020F0502020204030204" pitchFamily="34" charset="0"/>
              </a:rPr>
              <a:t>doanh</a:t>
            </a:r>
            <a:r>
              <a:rPr lang="en-US" sz="2000" dirty="0">
                <a:latin typeface="Calibri" panose="020F0502020204030204" pitchFamily="34" charset="0"/>
                <a:cs typeface="Calibri" panose="020F0502020204030204" pitchFamily="34" charset="0"/>
              </a:rPr>
              <a:t>.</a:t>
            </a:r>
          </a:p>
        </p:txBody>
      </p:sp>
      <p:sp>
        <p:nvSpPr>
          <p:cNvPr id="7" name="Arrow: Down 6">
            <a:extLst>
              <a:ext uri="{FF2B5EF4-FFF2-40B4-BE49-F238E27FC236}">
                <a16:creationId xmlns:a16="http://schemas.microsoft.com/office/drawing/2014/main" id="{685F95EE-6CA0-456E-B9DA-4D5AB2026AEB}"/>
              </a:ext>
            </a:extLst>
          </p:cNvPr>
          <p:cNvSpPr/>
          <p:nvPr/>
        </p:nvSpPr>
        <p:spPr>
          <a:xfrm>
            <a:off x="2098614" y="3270041"/>
            <a:ext cx="901148" cy="6261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173595FA-B881-4041-905F-8D94EAB240E7}"/>
              </a:ext>
            </a:extLst>
          </p:cNvPr>
          <p:cNvSpPr txBox="1"/>
          <p:nvPr/>
        </p:nvSpPr>
        <p:spPr>
          <a:xfrm>
            <a:off x="1064944" y="4208997"/>
            <a:ext cx="2968488" cy="707886"/>
          </a:xfrm>
          <a:prstGeom prst="rect">
            <a:avLst/>
          </a:prstGeom>
          <a:noFill/>
        </p:spPr>
        <p:txBody>
          <a:bodyPr wrap="square" rtlCol="0">
            <a:spAutoFit/>
          </a:bodyPr>
          <a:lstStyle/>
          <a:p>
            <a:pPr algn="ctr"/>
            <a:r>
              <a:rPr lang="en-US" sz="2000" dirty="0">
                <a:latin typeface="Calibri" panose="020F0502020204030204" pitchFamily="34" charset="0"/>
                <a:cs typeface="Calibri" panose="020F0502020204030204" pitchFamily="34" charset="0"/>
              </a:rPr>
              <a:t>Công </a:t>
            </a:r>
            <a:r>
              <a:rPr lang="en-US" sz="2000" dirty="0" err="1">
                <a:latin typeface="Calibri" panose="020F0502020204030204" pitchFamily="34" charset="0"/>
                <a:cs typeface="Calibri" panose="020F0502020204030204" pitchFamily="34" charset="0"/>
              </a:rPr>
              <a:t>cụ</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hỗ</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trợ</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quản</a:t>
            </a:r>
            <a:r>
              <a:rPr lang="en-US" sz="2000" dirty="0">
                <a:latin typeface="Calibri" panose="020F0502020204030204" pitchFamily="34" charset="0"/>
                <a:cs typeface="Calibri" panose="020F0502020204030204" pitchFamily="34" charset="0"/>
              </a:rPr>
              <a:t> lý </a:t>
            </a:r>
          </a:p>
          <a:p>
            <a:pPr algn="ctr"/>
            <a:r>
              <a:rPr lang="en-US" sz="2000" dirty="0">
                <a:latin typeface="Calibri" panose="020F0502020204030204" pitchFamily="34" charset="0"/>
                <a:cs typeface="Calibri" panose="020F0502020204030204" pitchFamily="34" charset="0"/>
              </a:rPr>
              <a:t>công việc kinh </a:t>
            </a:r>
            <a:r>
              <a:rPr lang="en-US" sz="2000" dirty="0" err="1">
                <a:latin typeface="Calibri" panose="020F0502020204030204" pitchFamily="34" charset="0"/>
                <a:cs typeface="Calibri" panose="020F0502020204030204" pitchFamily="34" charset="0"/>
              </a:rPr>
              <a:t>doanh</a:t>
            </a:r>
            <a:endParaRPr lang="en-US" sz="2000" dirty="0">
              <a:latin typeface="Calibri" panose="020F0502020204030204" pitchFamily="34" charset="0"/>
              <a:cs typeface="Calibri" panose="020F0502020204030204" pitchFamily="34" charset="0"/>
            </a:endParaRPr>
          </a:p>
        </p:txBody>
      </p:sp>
      <p:sp>
        <p:nvSpPr>
          <p:cNvPr id="9" name="Arrow: Right 8">
            <a:extLst>
              <a:ext uri="{FF2B5EF4-FFF2-40B4-BE49-F238E27FC236}">
                <a16:creationId xmlns:a16="http://schemas.microsoft.com/office/drawing/2014/main" id="{58852DC3-B46E-425C-A08A-7D735E2C230F}"/>
              </a:ext>
            </a:extLst>
          </p:cNvPr>
          <p:cNvSpPr/>
          <p:nvPr/>
        </p:nvSpPr>
        <p:spPr>
          <a:xfrm>
            <a:off x="715617" y="5685183"/>
            <a:ext cx="834887" cy="361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DD9E4EC1-97AC-47FA-AFA4-AF8C0BECC73C}"/>
              </a:ext>
            </a:extLst>
          </p:cNvPr>
          <p:cNvSpPr txBox="1"/>
          <p:nvPr/>
        </p:nvSpPr>
        <p:spPr>
          <a:xfrm>
            <a:off x="2098613" y="5685183"/>
            <a:ext cx="6661073" cy="400110"/>
          </a:xfrm>
          <a:prstGeom prst="rect">
            <a:avLst/>
          </a:prstGeom>
          <a:noFill/>
        </p:spPr>
        <p:txBody>
          <a:bodyPr wrap="square" rtlCol="0">
            <a:spAutoFit/>
          </a:bodyPr>
          <a:lstStyle/>
          <a:p>
            <a:r>
              <a:rPr lang="en-US" sz="2000" dirty="0" err="1">
                <a:latin typeface="Calibri" panose="020F0502020204030204" pitchFamily="34" charset="0"/>
                <a:cs typeface="Calibri" panose="020F0502020204030204" pitchFamily="34" charset="0"/>
              </a:rPr>
              <a:t>Lựa</a:t>
            </a:r>
            <a:r>
              <a:rPr lang="en-US" sz="2000" dirty="0">
                <a:latin typeface="Calibri" panose="020F0502020204030204" pitchFamily="34" charset="0"/>
                <a:cs typeface="Calibri" panose="020F0502020204030204" pitchFamily="34" charset="0"/>
              </a:rPr>
              <a:t> chọn đề tài “</a:t>
            </a:r>
            <a:r>
              <a:rPr lang="en-US" sz="2000" dirty="0" err="1">
                <a:latin typeface="Calibri" panose="020F0502020204030204" pitchFamily="34" charset="0"/>
                <a:cs typeface="Calibri" panose="020F0502020204030204" pitchFamily="34" charset="0"/>
              </a:rPr>
              <a:t>Phần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mềm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quản</a:t>
            </a:r>
            <a:r>
              <a:rPr lang="en-US" sz="2000" dirty="0">
                <a:latin typeface="Calibri" panose="020F0502020204030204" pitchFamily="34" charset="0"/>
                <a:cs typeface="Calibri" panose="020F0502020204030204" pitchFamily="34" charset="0"/>
              </a:rPr>
              <a:t> lý </a:t>
            </a:r>
            <a:r>
              <a:rPr lang="en-US" sz="2000" dirty="0" err="1">
                <a:latin typeface="Calibri" panose="020F0502020204030204" pitchFamily="34" charset="0"/>
                <a:cs typeface="Calibri" panose="020F0502020204030204" pitchFamily="34" charset="0"/>
              </a:rPr>
              <a:t>bán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83566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FA35B-A9CE-4A9C-B60C-CC769CA7C9FB}"/>
              </a:ext>
            </a:extLst>
          </p:cNvPr>
          <p:cNvSpPr>
            <a:spLocks noGrp="1"/>
          </p:cNvSpPr>
          <p:nvPr>
            <p:ph type="title"/>
          </p:nvPr>
        </p:nvSpPr>
        <p:spPr>
          <a:xfrm>
            <a:off x="3185293" y="275579"/>
            <a:ext cx="6515299" cy="842394"/>
          </a:xfrm>
        </p:spPr>
        <p:txBody>
          <a:bodyPr/>
          <a:lstStyle/>
          <a:p>
            <a:r>
              <a:rPr lang="en-US" dirty="0">
                <a:latin typeface="Calibri" panose="020F0502020204030204" pitchFamily="34" charset="0"/>
                <a:cs typeface="Calibri" panose="020F0502020204030204" pitchFamily="34" charset="0"/>
              </a:rPr>
              <a:t>Mục </a:t>
            </a:r>
            <a:r>
              <a:rPr lang="en-US" dirty="0" err="1">
                <a:latin typeface="Calibri" panose="020F0502020204030204" pitchFamily="34" charset="0"/>
                <a:cs typeface="Calibri" panose="020F0502020204030204" pitchFamily="34" charset="0"/>
              </a:rPr>
              <a:t>tiêu</a:t>
            </a:r>
            <a:endParaRPr lang="en-US" dirty="0">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CC07B0A4-B8BB-43FC-9CC3-B77D0958114B}"/>
              </a:ext>
            </a:extLst>
          </p:cNvPr>
          <p:cNvSpPr>
            <a:spLocks noGrp="1"/>
          </p:cNvSpPr>
          <p:nvPr>
            <p:ph idx="1"/>
          </p:nvPr>
        </p:nvSpPr>
        <p:spPr>
          <a:xfrm>
            <a:off x="927653" y="1431235"/>
            <a:ext cx="10654747" cy="4912647"/>
          </a:xfrm>
        </p:spPr>
        <p:txBody>
          <a:bodyPr>
            <a:noAutofit/>
          </a:bodyPr>
          <a:lstStyle/>
          <a:p>
            <a:pPr>
              <a:buClr>
                <a:schemeClr val="tx1"/>
              </a:buClr>
              <a:buFont typeface="Wingdings" panose="05000000000000000000" pitchFamily="2" charset="2"/>
              <a:buChar char="q"/>
            </a:pPr>
            <a:r>
              <a:rPr lang="en-US" sz="2000" dirty="0">
                <a:latin typeface="Calibri" panose="020F0502020204030204" pitchFamily="34" charset="0"/>
                <a:cs typeface="Calibri" panose="020F0502020204030204" pitchFamily="34" charset="0"/>
              </a:rPr>
              <a:t>Mục </a:t>
            </a:r>
            <a:r>
              <a:rPr lang="en-US" sz="2000" dirty="0" err="1">
                <a:latin typeface="Calibri" panose="020F0502020204030204" pitchFamily="34" charset="0"/>
                <a:cs typeface="Calibri" panose="020F0502020204030204" pitchFamily="34" charset="0"/>
              </a:rPr>
              <a:t>tiêu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ngắn</a:t>
            </a:r>
            <a:r>
              <a:rPr lang="en-US" sz="2000" dirty="0">
                <a:latin typeface="Calibri" panose="020F0502020204030204" pitchFamily="34" charset="0"/>
                <a:cs typeface="Calibri" panose="020F0502020204030204" pitchFamily="34" charset="0"/>
              </a:rPr>
              <a:t> hạn</a:t>
            </a:r>
          </a:p>
          <a:p>
            <a:pPr lvl="1">
              <a:buClrTx/>
            </a:pPr>
            <a:r>
              <a:rPr lang="en-US" sz="2000" dirty="0">
                <a:latin typeface="Calibri" panose="020F0502020204030204" pitchFamily="34" charset="0"/>
                <a:cs typeface="Calibri" panose="020F0502020204030204" pitchFamily="34" charset="0"/>
              </a:rPr>
              <a:t>Đ</a:t>
            </a:r>
            <a:r>
              <a:rPr lang="vi-VN" sz="2000" dirty="0">
                <a:latin typeface="Calibri" panose="020F0502020204030204" pitchFamily="34" charset="0"/>
                <a:cs typeface="Calibri" panose="020F0502020204030204" pitchFamily="34" charset="0"/>
              </a:rPr>
              <a:t>ơ</a:t>
            </a:r>
            <a:r>
              <a:rPr lang="en-US" sz="2000" dirty="0">
                <a:latin typeface="Calibri" panose="020F0502020204030204" pitchFamily="34" charset="0"/>
                <a:cs typeface="Calibri" panose="020F0502020204030204" pitchFamily="34" charset="0"/>
              </a:rPr>
              <a:t>n </a:t>
            </a:r>
            <a:r>
              <a:rPr lang="en-US" sz="2000" dirty="0" err="1">
                <a:latin typeface="Calibri" panose="020F0502020204030204" pitchFamily="34" charset="0"/>
                <a:cs typeface="Calibri" panose="020F0502020204030204" pitchFamily="34" charset="0"/>
              </a:rPr>
              <a:t>giản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hoá</a:t>
            </a:r>
            <a:r>
              <a:rPr lang="en-US" sz="2000" dirty="0">
                <a:latin typeface="Calibri" panose="020F0502020204030204" pitchFamily="34" charset="0"/>
                <a:cs typeface="Calibri" panose="020F0502020204030204" pitchFamily="34" charset="0"/>
              </a:rPr>
              <a:t> quy trình </a:t>
            </a:r>
            <a:r>
              <a:rPr lang="en-US" sz="2000" dirty="0" err="1">
                <a:latin typeface="Calibri" panose="020F0502020204030204" pitchFamily="34" charset="0"/>
                <a:cs typeface="Calibri" panose="020F0502020204030204" pitchFamily="34" charset="0"/>
              </a:rPr>
              <a:t>quản</a:t>
            </a:r>
            <a:r>
              <a:rPr lang="en-US" sz="2000" dirty="0">
                <a:latin typeface="Calibri" panose="020F0502020204030204" pitchFamily="34" charset="0"/>
                <a:cs typeface="Calibri" panose="020F0502020204030204" pitchFamily="34" charset="0"/>
              </a:rPr>
              <a:t> lý </a:t>
            </a:r>
            <a:r>
              <a:rPr lang="en-US" sz="2000" dirty="0" err="1">
                <a:latin typeface="Calibri" panose="020F0502020204030204" pitchFamily="34" charset="0"/>
                <a:cs typeface="Calibri" panose="020F0502020204030204" pitchFamily="34" charset="0"/>
              </a:rPr>
              <a:t>sản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phẩm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khách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 và đ</a:t>
            </a:r>
            <a:r>
              <a:rPr lang="vi-VN" sz="2000" dirty="0">
                <a:latin typeface="Calibri" panose="020F0502020204030204" pitchFamily="34" charset="0"/>
                <a:cs typeface="Calibri" panose="020F0502020204030204" pitchFamily="34" charset="0"/>
              </a:rPr>
              <a:t>ơ</a:t>
            </a:r>
            <a:r>
              <a:rPr lang="en-US" sz="2000" dirty="0">
                <a:latin typeface="Calibri" panose="020F0502020204030204" pitchFamily="34" charset="0"/>
                <a:cs typeface="Calibri" panose="020F0502020204030204" pitchFamily="34" charset="0"/>
              </a:rPr>
              <a:t>n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a:t>
            </a:r>
          </a:p>
          <a:p>
            <a:pPr lvl="1">
              <a:buClrTx/>
            </a:pPr>
            <a:r>
              <a:rPr lang="en-US" sz="2000" dirty="0">
                <a:latin typeface="Calibri" panose="020F0502020204030204" pitchFamily="34" charset="0"/>
                <a:cs typeface="Calibri" panose="020F0502020204030204" pitchFamily="34" charset="0"/>
              </a:rPr>
              <a:t>Theo </a:t>
            </a:r>
            <a:r>
              <a:rPr lang="en-US" sz="2000" dirty="0" err="1">
                <a:latin typeface="Calibri" panose="020F0502020204030204" pitchFamily="34" charset="0"/>
                <a:cs typeface="Calibri" panose="020F0502020204030204" pitchFamily="34" charset="0"/>
              </a:rPr>
              <a:t>dõi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tình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trạng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kho</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 và cập </a:t>
            </a:r>
            <a:r>
              <a:rPr lang="en-US" sz="2000" dirty="0" err="1">
                <a:latin typeface="Calibri" panose="020F0502020204030204" pitchFamily="34" charset="0"/>
                <a:cs typeface="Calibri" panose="020F0502020204030204" pitchFamily="34" charset="0"/>
              </a:rPr>
              <a:t>nhật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số</a:t>
            </a:r>
            <a:r>
              <a:rPr lang="en-US" sz="2000" dirty="0">
                <a:latin typeface="Calibri" panose="020F0502020204030204" pitchFamily="34" charset="0"/>
                <a:cs typeface="Calibri" panose="020F0502020204030204" pitchFamily="34" charset="0"/>
              </a:rPr>
              <a:t> liệu tức </a:t>
            </a:r>
            <a:r>
              <a:rPr lang="en-US" sz="2000" dirty="0" err="1">
                <a:latin typeface="Calibri" panose="020F0502020204030204" pitchFamily="34" charset="0"/>
                <a:cs typeface="Calibri" panose="020F0502020204030204" pitchFamily="34" charset="0"/>
              </a:rPr>
              <a:t>thời</a:t>
            </a:r>
            <a:r>
              <a:rPr lang="en-US" sz="2000" dirty="0">
                <a:latin typeface="Calibri" panose="020F0502020204030204" pitchFamily="34" charset="0"/>
                <a:cs typeface="Calibri" panose="020F0502020204030204" pitchFamily="34" charset="0"/>
              </a:rPr>
              <a:t>.</a:t>
            </a:r>
          </a:p>
          <a:p>
            <a:pPr lvl="1">
              <a:buClrTx/>
            </a:pPr>
            <a:r>
              <a:rPr lang="en-US" sz="2000" dirty="0">
                <a:latin typeface="Calibri" panose="020F0502020204030204" pitchFamily="34" charset="0"/>
                <a:cs typeface="Calibri" panose="020F0502020204030204" pitchFamily="34" charset="0"/>
              </a:rPr>
              <a:t>Theo </a:t>
            </a:r>
            <a:r>
              <a:rPr lang="en-US" sz="2000" dirty="0" err="1">
                <a:latin typeface="Calibri" panose="020F0502020204030204" pitchFamily="34" charset="0"/>
                <a:cs typeface="Calibri" panose="020F0502020204030204" pitchFamily="34" charset="0"/>
              </a:rPr>
              <a:t>dõi</a:t>
            </a:r>
            <a:r>
              <a:rPr lang="en-US" sz="2000" dirty="0">
                <a:latin typeface="Calibri" panose="020F0502020204030204" pitchFamily="34" charset="0"/>
                <a:cs typeface="Calibri" panose="020F0502020204030204" pitchFamily="34" charset="0"/>
              </a:rPr>
              <a:t> đ</a:t>
            </a:r>
            <a:r>
              <a:rPr lang="vi-VN" sz="2000" dirty="0">
                <a:latin typeface="Calibri" panose="020F0502020204030204" pitchFamily="34" charset="0"/>
                <a:cs typeface="Calibri" panose="020F0502020204030204" pitchFamily="34" charset="0"/>
              </a:rPr>
              <a:t>ư</a:t>
            </a:r>
            <a:r>
              <a:rPr lang="en-US" sz="2000" dirty="0" err="1">
                <a:latin typeface="Calibri" panose="020F0502020204030204" pitchFamily="34" charset="0"/>
                <a:cs typeface="Calibri" panose="020F0502020204030204" pitchFamily="34" charset="0"/>
              </a:rPr>
              <a:t>ợc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tình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trạng</a:t>
            </a:r>
            <a:r>
              <a:rPr lang="en-US" sz="2000" dirty="0">
                <a:latin typeface="Calibri" panose="020F0502020204030204" pitchFamily="34" charset="0"/>
                <a:cs typeface="Calibri" panose="020F0502020204030204" pitchFamily="34" charset="0"/>
              </a:rPr>
              <a:t> đ</a:t>
            </a:r>
            <a:r>
              <a:rPr lang="vi-VN" sz="2000" dirty="0">
                <a:latin typeface="Calibri" panose="020F0502020204030204" pitchFamily="34" charset="0"/>
                <a:cs typeface="Calibri" panose="020F0502020204030204" pitchFamily="34" charset="0"/>
              </a:rPr>
              <a:t>ơ</a:t>
            </a:r>
            <a:r>
              <a:rPr lang="en-US" sz="2000" dirty="0">
                <a:latin typeface="Calibri" panose="020F0502020204030204" pitchFamily="34" charset="0"/>
                <a:cs typeface="Calibri" panose="020F0502020204030204" pitchFamily="34" charset="0"/>
              </a:rPr>
              <a:t>n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 để có thể thông báo tới </a:t>
            </a:r>
            <a:r>
              <a:rPr lang="en-US" sz="2000" dirty="0" err="1">
                <a:latin typeface="Calibri" panose="020F0502020204030204" pitchFamily="34" charset="0"/>
                <a:cs typeface="Calibri" panose="020F0502020204030204" pitchFamily="34" charset="0"/>
              </a:rPr>
              <a:t>khách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a:t>
            </a:r>
          </a:p>
          <a:p>
            <a:pPr lvl="1">
              <a:buClrTx/>
            </a:pPr>
            <a:r>
              <a:rPr lang="en-US" sz="2000" dirty="0" err="1">
                <a:latin typeface="Calibri" panose="020F0502020204030204" pitchFamily="34" charset="0"/>
                <a:cs typeface="Calibri" panose="020F0502020204030204" pitchFamily="34" charset="0"/>
              </a:rPr>
              <a:t>Tích</a:t>
            </a:r>
            <a:r>
              <a:rPr lang="en-US" sz="2000" dirty="0">
                <a:latin typeface="Calibri" panose="020F0502020204030204" pitchFamily="34" charset="0"/>
                <a:cs typeface="Calibri" panose="020F0502020204030204" pitchFamily="34" charset="0"/>
              </a:rPr>
              <a:t> hợp </a:t>
            </a:r>
            <a:r>
              <a:rPr lang="en-US" sz="2000" dirty="0" err="1">
                <a:latin typeface="Calibri" panose="020F0502020204030204" pitchFamily="34" charset="0"/>
                <a:cs typeface="Calibri" panose="020F0502020204030204" pitchFamily="34" charset="0"/>
              </a:rPr>
              <a:t>giao</a:t>
            </a:r>
            <a:r>
              <a:rPr lang="en-US" sz="2000" dirty="0">
                <a:latin typeface="Calibri" panose="020F0502020204030204" pitchFamily="34" charset="0"/>
                <a:cs typeface="Calibri" panose="020F0502020204030204" pitchFamily="34" charset="0"/>
              </a:rPr>
              <a:t> diện </a:t>
            </a:r>
            <a:r>
              <a:rPr lang="en-US" sz="2000" dirty="0" err="1">
                <a:latin typeface="Calibri" panose="020F0502020204030204" pitchFamily="34" charset="0"/>
                <a:cs typeface="Calibri" panose="020F0502020204030204" pitchFamily="34" charset="0"/>
              </a:rPr>
              <a:t>thân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thiện</a:t>
            </a:r>
            <a:r>
              <a:rPr lang="en-US" sz="2000" dirty="0">
                <a:latin typeface="Calibri" panose="020F0502020204030204" pitchFamily="34" charset="0"/>
                <a:cs typeface="Calibri" panose="020F0502020204030204" pitchFamily="34" charset="0"/>
              </a:rPr>
              <a:t>, dễ sử dụng </a:t>
            </a:r>
            <a:r>
              <a:rPr lang="en-US" sz="2000" dirty="0" err="1">
                <a:latin typeface="Calibri" panose="020F0502020204030204" pitchFamily="34" charset="0"/>
                <a:cs typeface="Calibri" panose="020F0502020204030204" pitchFamily="34" charset="0"/>
              </a:rPr>
              <a:t>cho</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nhân</a:t>
            </a:r>
            <a:r>
              <a:rPr lang="en-US" sz="2000" dirty="0">
                <a:latin typeface="Calibri" panose="020F0502020204030204" pitchFamily="34" charset="0"/>
                <a:cs typeface="Calibri" panose="020F0502020204030204" pitchFamily="34" charset="0"/>
              </a:rPr>
              <a:t> viên và </a:t>
            </a:r>
            <a:r>
              <a:rPr lang="en-US" sz="2000" dirty="0" err="1">
                <a:latin typeface="Calibri" panose="020F0502020204030204" pitchFamily="34" charset="0"/>
                <a:cs typeface="Calibri" panose="020F0502020204030204" pitchFamily="34" charset="0"/>
              </a:rPr>
              <a:t>quản</a:t>
            </a:r>
            <a:r>
              <a:rPr lang="en-US" sz="2000" dirty="0">
                <a:latin typeface="Calibri" panose="020F0502020204030204" pitchFamily="34" charset="0"/>
                <a:cs typeface="Calibri" panose="020F0502020204030204" pitchFamily="34" charset="0"/>
              </a:rPr>
              <a:t> lý.</a:t>
            </a:r>
          </a:p>
          <a:p>
            <a:pPr lvl="1">
              <a:buClrTx/>
            </a:pPr>
            <a:r>
              <a:rPr lang="en-US" sz="2000" dirty="0" err="1">
                <a:latin typeface="Calibri" panose="020F0502020204030204" pitchFamily="34" charset="0"/>
                <a:cs typeface="Calibri" panose="020F0502020204030204" pitchFamily="34" charset="0"/>
              </a:rPr>
              <a:t>Cung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cấp</a:t>
            </a:r>
            <a:r>
              <a:rPr lang="en-US" sz="2000" dirty="0">
                <a:latin typeface="Calibri" panose="020F0502020204030204" pitchFamily="34" charset="0"/>
                <a:cs typeface="Calibri" panose="020F0502020204030204" pitchFamily="34" charset="0"/>
              </a:rPr>
              <a:t> các báo cáo về </a:t>
            </a:r>
            <a:r>
              <a:rPr lang="en-US" sz="2000" dirty="0" err="1">
                <a:latin typeface="Calibri" panose="020F0502020204030204" pitchFamily="34" charset="0"/>
                <a:cs typeface="Calibri" panose="020F0502020204030204" pitchFamily="34" charset="0"/>
              </a:rPr>
              <a:t>doanh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bán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số</a:t>
            </a:r>
            <a:r>
              <a:rPr lang="en-US" sz="2000" dirty="0">
                <a:latin typeface="Calibri" panose="020F0502020204030204" pitchFamily="34" charset="0"/>
                <a:cs typeface="Calibri" panose="020F0502020204030204" pitchFamily="34" charset="0"/>
              </a:rPr>
              <a:t> l</a:t>
            </a:r>
            <a:r>
              <a:rPr lang="vi-VN" sz="2000" dirty="0">
                <a:latin typeface="Calibri" panose="020F0502020204030204" pitchFamily="34" charset="0"/>
                <a:cs typeface="Calibri" panose="020F0502020204030204" pitchFamily="34" charset="0"/>
              </a:rPr>
              <a:t>ư</a:t>
            </a:r>
            <a:r>
              <a:rPr lang="en-US" sz="2000" dirty="0" err="1">
                <a:latin typeface="Calibri" panose="020F0502020204030204" pitchFamily="34" charset="0"/>
                <a:cs typeface="Calibri" panose="020F0502020204030204" pitchFamily="34" charset="0"/>
              </a:rPr>
              <a:t>ợng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tồn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kho</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thời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gian</a:t>
            </a:r>
            <a:r>
              <a:rPr lang="en-US" sz="2000" dirty="0">
                <a:latin typeface="Calibri" panose="020F0502020204030204" pitchFamily="34" charset="0"/>
                <a:cs typeface="Calibri" panose="020F0502020204030204" pitchFamily="34" charset="0"/>
              </a:rPr>
              <a:t> làm việc của </a:t>
            </a:r>
            <a:r>
              <a:rPr lang="en-US" sz="2000" dirty="0" err="1">
                <a:latin typeface="Calibri" panose="020F0502020204030204" pitchFamily="34" charset="0"/>
                <a:cs typeface="Calibri" panose="020F0502020204030204" pitchFamily="34" charset="0"/>
              </a:rPr>
              <a:t>nhân</a:t>
            </a:r>
            <a:r>
              <a:rPr lang="en-US" sz="2000" dirty="0">
                <a:latin typeface="Calibri" panose="020F0502020204030204" pitchFamily="34" charset="0"/>
                <a:cs typeface="Calibri" panose="020F0502020204030204" pitchFamily="34" charset="0"/>
              </a:rPr>
              <a:t> viên.</a:t>
            </a:r>
          </a:p>
          <a:p>
            <a:pPr>
              <a:buClrTx/>
              <a:buFont typeface="Wingdings" panose="05000000000000000000" pitchFamily="2" charset="2"/>
              <a:buChar char="q"/>
            </a:pPr>
            <a:r>
              <a:rPr lang="en-US" sz="2000" dirty="0">
                <a:latin typeface="Calibri" panose="020F0502020204030204" pitchFamily="34" charset="0"/>
                <a:cs typeface="Calibri" panose="020F0502020204030204" pitchFamily="34" charset="0"/>
              </a:rPr>
              <a:t> Mục </a:t>
            </a:r>
            <a:r>
              <a:rPr lang="en-US" sz="2000" dirty="0" err="1">
                <a:latin typeface="Calibri" panose="020F0502020204030204" pitchFamily="34" charset="0"/>
                <a:cs typeface="Calibri" panose="020F0502020204030204" pitchFamily="34" charset="0"/>
              </a:rPr>
              <a:t>tiêu</a:t>
            </a:r>
            <a:r>
              <a:rPr lang="en-US" sz="2000" dirty="0">
                <a:latin typeface="Calibri" panose="020F0502020204030204" pitchFamily="34" charset="0"/>
                <a:cs typeface="Calibri" panose="020F0502020204030204" pitchFamily="34" charset="0"/>
              </a:rPr>
              <a:t> dài hạn</a:t>
            </a:r>
          </a:p>
          <a:p>
            <a:pPr lvl="1">
              <a:buClrTx/>
            </a:pPr>
            <a:r>
              <a:rPr lang="en-US" sz="2000" dirty="0">
                <a:latin typeface="Calibri" panose="020F0502020204030204" pitchFamily="34" charset="0"/>
                <a:cs typeface="Calibri" panose="020F0502020204030204" pitchFamily="34" charset="0"/>
              </a:rPr>
              <a:t>Tối </a:t>
            </a:r>
            <a:r>
              <a:rPr lang="vi-VN" sz="2000" dirty="0">
                <a:latin typeface="Calibri" panose="020F0502020204030204" pitchFamily="34" charset="0"/>
                <a:cs typeface="Calibri" panose="020F0502020204030204" pitchFamily="34" charset="0"/>
              </a:rPr>
              <a:t>ư</a:t>
            </a:r>
            <a:r>
              <a:rPr lang="en-US" sz="2000" dirty="0">
                <a:latin typeface="Calibri" panose="020F0502020204030204" pitchFamily="34" charset="0"/>
                <a:cs typeface="Calibri" panose="020F0502020204030204" pitchFamily="34" charset="0"/>
              </a:rPr>
              <a:t>u </a:t>
            </a:r>
            <a:r>
              <a:rPr lang="en-US" sz="2000" dirty="0" err="1">
                <a:latin typeface="Calibri" panose="020F0502020204030204" pitchFamily="34" charset="0"/>
                <a:cs typeface="Calibri" panose="020F0502020204030204" pitchFamily="34" charset="0"/>
              </a:rPr>
              <a:t>hoá</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hiệu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suất</a:t>
            </a:r>
            <a:r>
              <a:rPr lang="en-US" sz="2000" dirty="0">
                <a:latin typeface="Calibri" panose="020F0502020204030204" pitchFamily="34" charset="0"/>
                <a:cs typeface="Calibri" panose="020F0502020204030204" pitchFamily="34" charset="0"/>
              </a:rPr>
              <a:t> của hệ thống.</a:t>
            </a:r>
          </a:p>
          <a:p>
            <a:pPr lvl="1">
              <a:buClrTx/>
            </a:pPr>
            <a:r>
              <a:rPr lang="en-US" sz="2000" dirty="0">
                <a:latin typeface="Calibri" panose="020F0502020204030204" pitchFamily="34" charset="0"/>
                <a:cs typeface="Calibri" panose="020F0502020204030204" pitchFamily="34" charset="0"/>
              </a:rPr>
              <a:t>Mở </a:t>
            </a:r>
            <a:r>
              <a:rPr lang="en-US" sz="2000" dirty="0" err="1">
                <a:latin typeface="Calibri" panose="020F0502020204030204" pitchFamily="34" charset="0"/>
                <a:cs typeface="Calibri" panose="020F0502020204030204" pitchFamily="34" charset="0"/>
              </a:rPr>
              <a:t>rộng</a:t>
            </a:r>
            <a:r>
              <a:rPr lang="en-US" sz="2000" dirty="0">
                <a:latin typeface="Calibri" panose="020F0502020204030204" pitchFamily="34" charset="0"/>
                <a:cs typeface="Calibri" panose="020F0502020204030204" pitchFamily="34" charset="0"/>
              </a:rPr>
              <a:t> thêm các </a:t>
            </a:r>
            <a:r>
              <a:rPr lang="en-US" sz="2000" dirty="0" err="1">
                <a:latin typeface="Calibri" panose="020F0502020204030204" pitchFamily="34" charset="0"/>
                <a:cs typeface="Calibri" panose="020F0502020204030204" pitchFamily="34" charset="0"/>
              </a:rPr>
              <a:t>chức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năng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quản</a:t>
            </a:r>
            <a:r>
              <a:rPr lang="en-US" sz="2000" dirty="0">
                <a:latin typeface="Calibri" panose="020F0502020204030204" pitchFamily="34" charset="0"/>
                <a:cs typeface="Calibri" panose="020F0502020204030204" pitchFamily="34" charset="0"/>
              </a:rPr>
              <a:t> lý khác.</a:t>
            </a:r>
          </a:p>
          <a:p>
            <a:pPr lvl="1">
              <a:buClrTx/>
            </a:pPr>
            <a:r>
              <a:rPr lang="en-US" sz="2000" dirty="0">
                <a:latin typeface="Calibri" panose="020F0502020204030204" pitchFamily="34" charset="0"/>
                <a:cs typeface="Calibri" panose="020F0502020204030204" pitchFamily="34" charset="0"/>
              </a:rPr>
              <a:t>Ứng dụng công </a:t>
            </a:r>
            <a:r>
              <a:rPr lang="en-US" sz="2000" dirty="0" err="1">
                <a:latin typeface="Calibri" panose="020F0502020204030204" pitchFamily="34" charset="0"/>
                <a:cs typeface="Calibri" panose="020F0502020204030204" pitchFamily="34" charset="0"/>
              </a:rPr>
              <a:t>nghệ</a:t>
            </a:r>
            <a:r>
              <a:rPr lang="en-US" sz="2000" dirty="0">
                <a:latin typeface="Calibri" panose="020F0502020204030204" pitchFamily="34" charset="0"/>
                <a:cs typeface="Calibri" panose="020F0502020204030204" pitchFamily="34" charset="0"/>
              </a:rPr>
              <a:t> mới </a:t>
            </a:r>
            <a:r>
              <a:rPr lang="en-US" sz="2000" dirty="0" err="1">
                <a:latin typeface="Calibri" panose="020F0502020204030204" pitchFamily="34" charset="0"/>
                <a:cs typeface="Calibri" panose="020F0502020204030204" pitchFamily="34" charset="0"/>
              </a:rPr>
              <a:t>nhằm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nâng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cao</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chất</a:t>
            </a:r>
            <a:r>
              <a:rPr lang="en-US" sz="2000" dirty="0">
                <a:latin typeface="Calibri" panose="020F0502020204030204" pitchFamily="34" charset="0"/>
                <a:cs typeface="Calibri" panose="020F0502020204030204" pitchFamily="34" charset="0"/>
              </a:rPr>
              <a:t> l</a:t>
            </a:r>
            <a:r>
              <a:rPr lang="vi-VN" sz="2000" dirty="0">
                <a:latin typeface="Calibri" panose="020F0502020204030204" pitchFamily="34" charset="0"/>
                <a:cs typeface="Calibri" panose="020F0502020204030204" pitchFamily="34" charset="0"/>
              </a:rPr>
              <a:t>ư</a:t>
            </a:r>
            <a:r>
              <a:rPr lang="en-US" sz="2000" dirty="0" err="1">
                <a:latin typeface="Calibri" panose="020F0502020204030204" pitchFamily="34" charset="0"/>
                <a:cs typeface="Calibri" panose="020F0502020204030204" pitchFamily="34" charset="0"/>
              </a:rPr>
              <a:t>ợng</a:t>
            </a:r>
            <a:r>
              <a:rPr lang="en-US" sz="2000" dirty="0">
                <a:latin typeface="Calibri" panose="020F0502020204030204" pitchFamily="34" charset="0"/>
                <a:cs typeface="Calibri" panose="020F0502020204030204" pitchFamily="34" charset="0"/>
              </a:rPr>
              <a:t> hệ thống</a:t>
            </a:r>
          </a:p>
        </p:txBody>
      </p:sp>
    </p:spTree>
    <p:extLst>
      <p:ext uri="{BB962C8B-B14F-4D97-AF65-F5344CB8AC3E}">
        <p14:creationId xmlns:p14="http://schemas.microsoft.com/office/powerpoint/2010/main" val="3905631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2562EB-758C-4747-88CB-3EF6FD30949C}"/>
              </a:ext>
            </a:extLst>
          </p:cNvPr>
          <p:cNvSpPr>
            <a:spLocks noGrp="1"/>
          </p:cNvSpPr>
          <p:nvPr>
            <p:ph type="ctrTitle"/>
          </p:nvPr>
        </p:nvSpPr>
        <p:spPr/>
        <p:txBody>
          <a:bodyPr/>
          <a:lstStyle/>
          <a:p>
            <a:r>
              <a:rPr lang="en-US" dirty="0">
                <a:latin typeface="Calibri" panose="020F0502020204030204" pitchFamily="34" charset="0"/>
                <a:cs typeface="Calibri" panose="020F0502020204030204" pitchFamily="34" charset="0"/>
              </a:rPr>
              <a:t>Tổng </a:t>
            </a:r>
            <a:r>
              <a:rPr lang="en-US" dirty="0" err="1">
                <a:latin typeface="Calibri" panose="020F0502020204030204" pitchFamily="34" charset="0"/>
                <a:cs typeface="Calibri" panose="020F0502020204030204" pitchFamily="34" charset="0"/>
              </a:rPr>
              <a:t>quan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dự</a:t>
            </a:r>
            <a:r>
              <a:rPr lang="en-US" dirty="0">
                <a:latin typeface="Calibri" panose="020F0502020204030204" pitchFamily="34" charset="0"/>
                <a:cs typeface="Calibri" panose="020F0502020204030204" pitchFamily="34" charset="0"/>
              </a:rPr>
              <a:t> án</a:t>
            </a:r>
          </a:p>
        </p:txBody>
      </p:sp>
    </p:spTree>
    <p:extLst>
      <p:ext uri="{BB962C8B-B14F-4D97-AF65-F5344CB8AC3E}">
        <p14:creationId xmlns:p14="http://schemas.microsoft.com/office/powerpoint/2010/main" val="2391978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1D8C-40A1-4F69-AB33-5B6439151508}"/>
              </a:ext>
            </a:extLst>
          </p:cNvPr>
          <p:cNvSpPr>
            <a:spLocks noGrp="1"/>
          </p:cNvSpPr>
          <p:nvPr>
            <p:ph type="title"/>
          </p:nvPr>
        </p:nvSpPr>
        <p:spPr>
          <a:xfrm>
            <a:off x="2429919" y="89714"/>
            <a:ext cx="5667159" cy="612317"/>
          </a:xfrm>
        </p:spPr>
        <p:txBody>
          <a:bodyPr>
            <a:normAutofit fontScale="90000"/>
          </a:bodyPr>
          <a:lstStyle/>
          <a:p>
            <a:r>
              <a:rPr lang="en-US" b="1" dirty="0" err="1">
                <a:latin typeface="Calibri Light" panose="020F0302020204030204" pitchFamily="34" charset="0"/>
                <a:cs typeface="Calibri Light" panose="020F0302020204030204" pitchFamily="34" charset="0"/>
              </a:rPr>
              <a:t>Khảo</a:t>
            </a:r>
            <a:r>
              <a:rPr lang="en-US" b="1" dirty="0">
                <a:latin typeface="Calibri Light" panose="020F0302020204030204" pitchFamily="34" charset="0"/>
                <a:cs typeface="Calibri Light" panose="020F0302020204030204" pitchFamily="34" charset="0"/>
              </a:rPr>
              <a:t> </a:t>
            </a:r>
            <a:r>
              <a:rPr lang="en-US" b="1" dirty="0" err="1">
                <a:latin typeface="Calibri Light" panose="020F0302020204030204" pitchFamily="34" charset="0"/>
                <a:cs typeface="Calibri Light" panose="020F0302020204030204" pitchFamily="34" charset="0"/>
              </a:rPr>
              <a:t>sát</a:t>
            </a:r>
            <a:r>
              <a:rPr lang="en-US" b="1" dirty="0">
                <a:latin typeface="Calibri Light" panose="020F0302020204030204" pitchFamily="34" charset="0"/>
                <a:cs typeface="Calibri Light" panose="020F0302020204030204" pitchFamily="34" charset="0"/>
              </a:rPr>
              <a:t> hiện </a:t>
            </a:r>
            <a:r>
              <a:rPr lang="en-US" b="1" dirty="0" err="1">
                <a:latin typeface="Calibri Light" panose="020F0302020204030204" pitchFamily="34" charset="0"/>
                <a:cs typeface="Calibri Light" panose="020F0302020204030204" pitchFamily="34" charset="0"/>
              </a:rPr>
              <a:t>trạng</a:t>
            </a:r>
            <a:r>
              <a:rPr lang="en-US" b="1" dirty="0">
                <a:latin typeface="Calibri Light" panose="020F0302020204030204" pitchFamily="34" charset="0"/>
                <a:cs typeface="Calibri Light" panose="020F0302020204030204" pitchFamily="34" charset="0"/>
              </a:rPr>
              <a:t> </a:t>
            </a:r>
            <a:r>
              <a:rPr lang="en-US" b="1" dirty="0" err="1">
                <a:latin typeface="Calibri Light" panose="020F0302020204030204" pitchFamily="34" charset="0"/>
                <a:cs typeface="Calibri Light" panose="020F0302020204030204" pitchFamily="34" charset="0"/>
              </a:rPr>
              <a:t>dự</a:t>
            </a:r>
            <a:r>
              <a:rPr lang="en-US" b="1" dirty="0">
                <a:latin typeface="Calibri Light" panose="020F0302020204030204" pitchFamily="34" charset="0"/>
                <a:cs typeface="Calibri Light" panose="020F0302020204030204" pitchFamily="34" charset="0"/>
              </a:rPr>
              <a:t> án</a:t>
            </a:r>
          </a:p>
        </p:txBody>
      </p:sp>
      <p:pic>
        <p:nvPicPr>
          <p:cNvPr id="1026" name="Picture 2" descr="https://giaduynguyen.com/wp-content/uploads/2015/03/Quanlybanhang2.jpg">
            <a:extLst>
              <a:ext uri="{FF2B5EF4-FFF2-40B4-BE49-F238E27FC236}">
                <a16:creationId xmlns:a16="http://schemas.microsoft.com/office/drawing/2014/main" id="{D6674BE2-E79D-4757-80D8-98328B7478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865057"/>
            <a:ext cx="5667160" cy="588654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3A02133-7681-47E7-8703-A0291F2378E6}"/>
              </a:ext>
            </a:extLst>
          </p:cNvPr>
          <p:cNvSpPr txBox="1"/>
          <p:nvPr/>
        </p:nvSpPr>
        <p:spPr>
          <a:xfrm>
            <a:off x="92766" y="1092421"/>
            <a:ext cx="5208104" cy="535531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Quy trình </a:t>
            </a:r>
            <a:r>
              <a:rPr lang="en-US" dirty="0" err="1">
                <a:latin typeface="Calibri" panose="020F0502020204030204" pitchFamily="34" charset="0"/>
                <a:cs typeface="Calibri" panose="020F0502020204030204" pitchFamily="34" charset="0"/>
              </a:rPr>
              <a:t>quản</a:t>
            </a:r>
            <a:r>
              <a:rPr lang="en-US" dirty="0">
                <a:latin typeface="Calibri" panose="020F0502020204030204" pitchFamily="34" charset="0"/>
                <a:cs typeface="Calibri" panose="020F0502020204030204" pitchFamily="34" charset="0"/>
              </a:rPr>
              <a:t> lý </a:t>
            </a:r>
            <a:r>
              <a:rPr lang="en-US" dirty="0" err="1">
                <a:latin typeface="Calibri" panose="020F0502020204030204" pitchFamily="34" charset="0"/>
                <a:cs typeface="Calibri" panose="020F0502020204030204" pitchFamily="34" charset="0"/>
              </a:rPr>
              <a:t>bán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hàng</a:t>
            </a:r>
            <a:r>
              <a:rPr lang="en-US"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dirty="0" err="1">
                <a:latin typeface="Calibri" panose="020F0502020204030204" pitchFamily="34" charset="0"/>
                <a:cs typeface="Calibri" panose="020F0502020204030204" pitchFamily="34" charset="0"/>
              </a:rPr>
              <a:t>Khách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hàng</a:t>
            </a:r>
            <a:r>
              <a:rPr lang="en-US" dirty="0">
                <a:latin typeface="Calibri" panose="020F0502020204030204" pitchFamily="34" charset="0"/>
                <a:cs typeface="Calibri" panose="020F0502020204030204" pitchFamily="34" charset="0"/>
              </a:rPr>
              <a:t> đến </a:t>
            </a:r>
            <a:r>
              <a:rPr lang="en-US" dirty="0" err="1">
                <a:latin typeface="Calibri" panose="020F0502020204030204" pitchFamily="34" charset="0"/>
                <a:cs typeface="Calibri" panose="020F0502020204030204" pitchFamily="34" charset="0"/>
              </a:rPr>
              <a:t>cửa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hoặc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lên</a:t>
            </a:r>
            <a:r>
              <a:rPr lang="en-US" dirty="0">
                <a:latin typeface="Calibri" panose="020F0502020204030204" pitchFamily="34" charset="0"/>
                <a:cs typeface="Calibri" panose="020F0502020204030204" pitchFamily="34" charset="0"/>
              </a:rPr>
              <a:t> website để </a:t>
            </a:r>
            <a:r>
              <a:rPr lang="en-US" dirty="0" err="1">
                <a:latin typeface="Calibri" panose="020F0502020204030204" pitchFamily="34" charset="0"/>
                <a:cs typeface="Calibri" panose="020F0502020204030204" pitchFamily="34" charset="0"/>
              </a:rPr>
              <a:t>mua</a:t>
            </a:r>
            <a:r>
              <a:rPr lang="en-US" dirty="0">
                <a:latin typeface="Calibri" panose="020F0502020204030204" pitchFamily="34" charset="0"/>
                <a:cs typeface="Calibri" panose="020F0502020204030204" pitchFamily="34" charset="0"/>
              </a:rPr>
              <a:t> và đặt </a:t>
            </a:r>
            <a:r>
              <a:rPr lang="en-US" dirty="0" err="1">
                <a:latin typeface="Calibri" panose="020F0502020204030204" pitchFamily="34" charset="0"/>
                <a:cs typeface="Calibri" panose="020F0502020204030204" pitchFamily="34" charset="0"/>
              </a:rPr>
              <a:t>hàng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nhân</a:t>
            </a:r>
            <a:r>
              <a:rPr lang="en-US" dirty="0">
                <a:latin typeface="Calibri" panose="020F0502020204030204" pitchFamily="34" charset="0"/>
                <a:cs typeface="Calibri" panose="020F0502020204030204" pitchFamily="34" charset="0"/>
              </a:rPr>
              <a:t> viên và bộ </a:t>
            </a:r>
            <a:r>
              <a:rPr lang="en-US" dirty="0" err="1">
                <a:latin typeface="Calibri" panose="020F0502020204030204" pitchFamily="34" charset="0"/>
                <a:cs typeface="Calibri" panose="020F0502020204030204" pitchFamily="34" charset="0"/>
              </a:rPr>
              <a:t>phận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bán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hàng</a:t>
            </a:r>
            <a:r>
              <a:rPr lang="en-US" dirty="0">
                <a:latin typeface="Calibri" panose="020F0502020204030204" pitchFamily="34" charset="0"/>
                <a:cs typeface="Calibri" panose="020F0502020204030204" pitchFamily="34" charset="0"/>
              </a:rPr>
              <a:t> tiếp nhận thông tin và làm </a:t>
            </a:r>
            <a:r>
              <a:rPr lang="en-US" dirty="0" err="1">
                <a:latin typeface="Calibri" panose="020F0502020204030204" pitchFamily="34" charset="0"/>
                <a:cs typeface="Calibri" panose="020F0502020204030204" pitchFamily="34" charset="0"/>
              </a:rPr>
              <a:t>phiếu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bán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hàng</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err="1">
                <a:latin typeface="Calibri" panose="020F0502020204030204" pitchFamily="34" charset="0"/>
                <a:cs typeface="Calibri" panose="020F0502020204030204" pitchFamily="34" charset="0"/>
              </a:rPr>
              <a:t>Nhân</a:t>
            </a:r>
            <a:r>
              <a:rPr lang="en-US" dirty="0">
                <a:latin typeface="Calibri" panose="020F0502020204030204" pitchFamily="34" charset="0"/>
                <a:cs typeface="Calibri" panose="020F0502020204030204" pitchFamily="34" charset="0"/>
              </a:rPr>
              <a:t> viên </a:t>
            </a:r>
            <a:r>
              <a:rPr lang="en-US" dirty="0" err="1">
                <a:latin typeface="Calibri" panose="020F0502020204030204" pitchFamily="34" charset="0"/>
                <a:cs typeface="Calibri" panose="020F0502020204030204" pitchFamily="34" charset="0"/>
              </a:rPr>
              <a:t>lập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phiếu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bán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hàng</a:t>
            </a:r>
            <a:r>
              <a:rPr lang="en-US" dirty="0">
                <a:latin typeface="Calibri" panose="020F0502020204030204" pitchFamily="34" charset="0"/>
                <a:cs typeface="Calibri" panose="020F0502020204030204" pitchFamily="34" charset="0"/>
              </a:rPr>
              <a:t> và in </a:t>
            </a:r>
            <a:r>
              <a:rPr lang="en-US" dirty="0" err="1">
                <a:latin typeface="Calibri" panose="020F0502020204030204" pitchFamily="34" charset="0"/>
                <a:cs typeface="Calibri" panose="020F0502020204030204" pitchFamily="34" charset="0"/>
              </a:rPr>
              <a:t>phiếu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bán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giao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nhân</a:t>
            </a:r>
            <a:r>
              <a:rPr lang="en-US" dirty="0">
                <a:latin typeface="Calibri" panose="020F0502020204030204" pitchFamily="34" charset="0"/>
                <a:cs typeface="Calibri" panose="020F0502020204030204" pitchFamily="34" charset="0"/>
              </a:rPr>
              <a:t> viên lấy </a:t>
            </a:r>
            <a:r>
              <a:rPr lang="en-US" dirty="0" err="1">
                <a:latin typeface="Calibri" panose="020F0502020204030204" pitchFamily="34" charset="0"/>
                <a:cs typeface="Calibri" panose="020F0502020204030204" pitchFamily="34" charset="0"/>
              </a:rPr>
              <a:t>hàng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hóa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sản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phẩm</a:t>
            </a:r>
            <a:r>
              <a:rPr lang="en-US"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vi-VN" dirty="0">
                <a:latin typeface="Calibri" panose="020F0502020204030204" pitchFamily="34" charset="0"/>
                <a:cs typeface="Calibri" panose="020F0502020204030204" pitchFamily="34" charset="0"/>
              </a:rPr>
              <a:t>Khi nhân viên tạo xong phiếu bán hàng, phần mềm sẽ tự động xuất kho số lượng hàng hóa, sản phẩm mà nhân viên bán hàng yêu cầu. Thủ kho dựa vào thông tin xuất kho đó để lấy hàng hóa.</a:t>
            </a:r>
          </a:p>
          <a:p>
            <a:pPr marL="285750" indent="-285750">
              <a:buFont typeface="Arial" panose="020B0604020202020204" pitchFamily="34" charset="0"/>
              <a:buChar char="•"/>
            </a:pPr>
            <a:r>
              <a:rPr lang="en-US" dirty="0" err="1">
                <a:latin typeface="Calibri" panose="020F0502020204030204" pitchFamily="34" charset="0"/>
                <a:cs typeface="Calibri" panose="020F0502020204030204" pitchFamily="34" charset="0"/>
              </a:rPr>
              <a:t>Nhân</a:t>
            </a:r>
            <a:r>
              <a:rPr lang="en-US" dirty="0">
                <a:latin typeface="Calibri" panose="020F0502020204030204" pitchFamily="34" charset="0"/>
                <a:cs typeface="Calibri" panose="020F0502020204030204" pitchFamily="34" charset="0"/>
              </a:rPr>
              <a:t> viên </a:t>
            </a:r>
            <a:r>
              <a:rPr lang="en-US" dirty="0" err="1">
                <a:latin typeface="Calibri" panose="020F0502020204030204" pitchFamily="34" charset="0"/>
                <a:cs typeface="Calibri" panose="020F0502020204030204" pitchFamily="34" charset="0"/>
              </a:rPr>
              <a:t>giao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phiếu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bán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đồng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thời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giao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hóa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khách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hàng</a:t>
            </a:r>
            <a:r>
              <a:rPr lang="en-US" dirty="0">
                <a:latin typeface="Calibri" panose="020F0502020204030204" pitchFamily="34" charset="0"/>
                <a:cs typeface="Calibri" panose="020F0502020204030204" pitchFamily="34" charset="0"/>
              </a:rPr>
              <a:t> để </a:t>
            </a:r>
            <a:r>
              <a:rPr lang="en-US" dirty="0" err="1">
                <a:latin typeface="Calibri" panose="020F0502020204030204" pitchFamily="34" charset="0"/>
                <a:cs typeface="Calibri" panose="020F0502020204030204" pitchFamily="34" charset="0"/>
              </a:rPr>
              <a:t>khách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kiểm</a:t>
            </a:r>
            <a:r>
              <a:rPr lang="en-US" dirty="0">
                <a:latin typeface="Calibri" panose="020F0502020204030204" pitchFamily="34" charset="0"/>
                <a:cs typeface="Calibri" panose="020F0502020204030204" pitchFamily="34" charset="0"/>
              </a:rPr>
              <a:t> tra </a:t>
            </a:r>
            <a:r>
              <a:rPr lang="en-US" dirty="0" err="1">
                <a:latin typeface="Calibri" panose="020F0502020204030204" pitchFamily="34" charset="0"/>
                <a:cs typeface="Calibri" panose="020F0502020204030204" pitchFamily="34" charset="0"/>
              </a:rPr>
              <a:t>đối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chiếu</a:t>
            </a:r>
            <a:r>
              <a:rPr lang="en-US"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dirty="0" err="1">
                <a:latin typeface="Calibri" panose="020F0502020204030204" pitchFamily="34" charset="0"/>
                <a:cs typeface="Calibri" panose="020F0502020204030204" pitchFamily="34" charset="0"/>
              </a:rPr>
              <a:t>Khách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thanh</a:t>
            </a:r>
            <a:r>
              <a:rPr lang="en-US" dirty="0">
                <a:latin typeface="Calibri" panose="020F0502020204030204" pitchFamily="34" charset="0"/>
                <a:cs typeface="Calibri" panose="020F0502020204030204" pitchFamily="34" charset="0"/>
              </a:rPr>
              <a:t> toán </a:t>
            </a:r>
            <a:r>
              <a:rPr lang="en-US" dirty="0" err="1">
                <a:latin typeface="Calibri" panose="020F0502020204030204" pitchFamily="34" charset="0"/>
                <a:cs typeface="Calibri" panose="020F0502020204030204" pitchFamily="34" charset="0"/>
              </a:rPr>
              <a:t>hoá</a:t>
            </a:r>
            <a:r>
              <a:rPr lang="en-US" dirty="0">
                <a:latin typeface="Calibri" panose="020F0502020204030204" pitchFamily="34" charset="0"/>
                <a:cs typeface="Calibri" panose="020F0502020204030204" pitchFamily="34" charset="0"/>
              </a:rPr>
              <a:t> đ</a:t>
            </a:r>
            <a:r>
              <a:rPr lang="vi-VN" dirty="0">
                <a:latin typeface="Calibri" panose="020F0502020204030204" pitchFamily="34" charset="0"/>
                <a:cs typeface="Calibri" panose="020F0502020204030204" pitchFamily="34" charset="0"/>
              </a:rPr>
              <a:t>ơ</a:t>
            </a:r>
            <a:r>
              <a:rPr lang="en-US" dirty="0">
                <a:latin typeface="Calibri" panose="020F0502020204030204" pitchFamily="34" charset="0"/>
                <a:cs typeface="Calibri" panose="020F0502020204030204" pitchFamily="34" charset="0"/>
              </a:rPr>
              <a:t>n và </a:t>
            </a:r>
            <a:r>
              <a:rPr lang="en-US" dirty="0" err="1">
                <a:latin typeface="Calibri" panose="020F0502020204030204" pitchFamily="34" charset="0"/>
                <a:cs typeface="Calibri" panose="020F0502020204030204" pitchFamily="34" charset="0"/>
              </a:rPr>
              <a:t>nhân</a:t>
            </a:r>
            <a:r>
              <a:rPr lang="en-US" dirty="0">
                <a:latin typeface="Calibri" panose="020F0502020204030204" pitchFamily="34" charset="0"/>
                <a:cs typeface="Calibri" panose="020F0502020204030204" pitchFamily="34" charset="0"/>
              </a:rPr>
              <a:t> viên </a:t>
            </a:r>
            <a:r>
              <a:rPr lang="en-US" dirty="0" err="1">
                <a:latin typeface="Calibri" panose="020F0502020204030204" pitchFamily="34" charset="0"/>
                <a:cs typeface="Calibri" panose="020F0502020204030204" pitchFamily="34" charset="0"/>
              </a:rPr>
              <a:t>đối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chiếu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hoá</a:t>
            </a:r>
            <a:r>
              <a:rPr lang="en-US" dirty="0">
                <a:latin typeface="Calibri" panose="020F0502020204030204" pitchFamily="34" charset="0"/>
                <a:cs typeface="Calibri" panose="020F0502020204030204" pitchFamily="34" charset="0"/>
              </a:rPr>
              <a:t> đ</a:t>
            </a:r>
            <a:r>
              <a:rPr lang="vi-VN" dirty="0">
                <a:latin typeface="Calibri" panose="020F0502020204030204" pitchFamily="34" charset="0"/>
                <a:cs typeface="Calibri" panose="020F0502020204030204" pitchFamily="34" charset="0"/>
              </a:rPr>
              <a:t>ơ</a:t>
            </a:r>
            <a:r>
              <a:rPr lang="en-US" dirty="0">
                <a:latin typeface="Calibri" panose="020F0502020204030204" pitchFamily="34" charset="0"/>
                <a:cs typeface="Calibri" panose="020F0502020204030204" pitchFamily="34" charset="0"/>
              </a:rPr>
              <a:t>n với thông tin </a:t>
            </a:r>
            <a:r>
              <a:rPr lang="en-US" dirty="0" err="1">
                <a:latin typeface="Calibri" panose="020F0502020204030204" pitchFamily="34" charset="0"/>
                <a:cs typeface="Calibri" panose="020F0502020204030204" pitchFamily="34" charset="0"/>
              </a:rPr>
              <a:t>thanh</a:t>
            </a:r>
            <a:r>
              <a:rPr lang="en-US" dirty="0">
                <a:latin typeface="Calibri" panose="020F0502020204030204" pitchFamily="34" charset="0"/>
                <a:cs typeface="Calibri" panose="020F0502020204030204" pitchFamily="34" charset="0"/>
              </a:rPr>
              <a:t> toán.</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L</a:t>
            </a:r>
            <a:r>
              <a:rPr lang="vi-VN" dirty="0">
                <a:latin typeface="Calibri" panose="020F0502020204030204" pitchFamily="34" charset="0"/>
                <a:cs typeface="Calibri" panose="020F0502020204030204" pitchFamily="34" charset="0"/>
              </a:rPr>
              <a:t>ư</a:t>
            </a:r>
            <a:r>
              <a:rPr lang="en-US" dirty="0">
                <a:latin typeface="Calibri" panose="020F0502020204030204" pitchFamily="34" charset="0"/>
                <a:cs typeface="Calibri" panose="020F0502020204030204" pitchFamily="34" charset="0"/>
              </a:rPr>
              <a:t>u thông tin </a:t>
            </a:r>
            <a:r>
              <a:rPr lang="en-US" dirty="0" err="1">
                <a:latin typeface="Calibri" panose="020F0502020204030204" pitchFamily="34" charset="0"/>
                <a:cs typeface="Calibri" panose="020F0502020204030204" pitchFamily="34" charset="0"/>
              </a:rPr>
              <a:t>khách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hàng</a:t>
            </a:r>
            <a:r>
              <a:rPr lang="en-US" dirty="0">
                <a:latin typeface="Calibri" panose="020F0502020204030204" pitchFamily="34" charset="0"/>
                <a:cs typeface="Calibri" panose="020F0502020204030204" pitchFamily="34" charset="0"/>
              </a:rPr>
              <a:t> vào hệ thống để </a:t>
            </a:r>
            <a:r>
              <a:rPr lang="en-US" dirty="0" err="1">
                <a:latin typeface="Calibri" panose="020F0502020204030204" pitchFamily="34" charset="0"/>
                <a:cs typeface="Calibri" panose="020F0502020204030204" pitchFamily="34" charset="0"/>
              </a:rPr>
              <a:t>nhân</a:t>
            </a:r>
            <a:r>
              <a:rPr lang="en-US" dirty="0">
                <a:latin typeface="Calibri" panose="020F0502020204030204" pitchFamily="34" charset="0"/>
                <a:cs typeface="Calibri" panose="020F0502020204030204" pitchFamily="34" charset="0"/>
              </a:rPr>
              <a:t> viên CSKH thực hiện tiếp nhận và thông báo thông tin tới </a:t>
            </a:r>
            <a:r>
              <a:rPr lang="en-US" dirty="0" err="1">
                <a:latin typeface="Calibri" panose="020F0502020204030204" pitchFamily="34" charset="0"/>
                <a:cs typeface="Calibri" panose="020F0502020204030204" pitchFamily="34" charset="0"/>
              </a:rPr>
              <a:t>khách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hàng</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3644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9F7EE-B539-40C7-9292-18ACF0DCA3B1}"/>
              </a:ext>
            </a:extLst>
          </p:cNvPr>
          <p:cNvSpPr>
            <a:spLocks noGrp="1"/>
          </p:cNvSpPr>
          <p:nvPr>
            <p:ph type="title"/>
          </p:nvPr>
        </p:nvSpPr>
        <p:spPr>
          <a:xfrm>
            <a:off x="1672159" y="0"/>
            <a:ext cx="8288705" cy="1020417"/>
          </a:xfrm>
        </p:spPr>
        <p:txBody>
          <a:bodyPr>
            <a:normAutofit fontScale="90000"/>
          </a:bodyPr>
          <a:lstStyle/>
          <a:p>
            <a:r>
              <a:rPr lang="en-US" dirty="0">
                <a:latin typeface="Calibri" panose="020F0502020204030204" pitchFamily="34" charset="0"/>
                <a:cs typeface="Calibri" panose="020F0502020204030204" pitchFamily="34" charset="0"/>
              </a:rPr>
              <a:t>Các công </a:t>
            </a:r>
            <a:r>
              <a:rPr lang="en-US" dirty="0" err="1">
                <a:latin typeface="Calibri" panose="020F0502020204030204" pitchFamily="34" charset="0"/>
                <a:cs typeface="Calibri" panose="020F0502020204030204" pitchFamily="34" charset="0"/>
              </a:rPr>
              <a:t>cụ</a:t>
            </a:r>
            <a:r>
              <a:rPr lang="en-US" dirty="0">
                <a:latin typeface="Calibri" panose="020F0502020204030204" pitchFamily="34" charset="0"/>
                <a:cs typeface="Calibri" panose="020F0502020204030204" pitchFamily="34" charset="0"/>
              </a:rPr>
              <a:t> sử dụng trong </a:t>
            </a:r>
            <a:r>
              <a:rPr lang="en-US" dirty="0" err="1">
                <a:latin typeface="Calibri" panose="020F0502020204030204" pitchFamily="34" charset="0"/>
                <a:cs typeface="Calibri" panose="020F0502020204030204" pitchFamily="34" charset="0"/>
              </a:rPr>
              <a:t>quản</a:t>
            </a:r>
            <a:r>
              <a:rPr lang="en-US" dirty="0">
                <a:latin typeface="Calibri" panose="020F0502020204030204" pitchFamily="34" charset="0"/>
                <a:cs typeface="Calibri" panose="020F0502020204030204" pitchFamily="34" charset="0"/>
              </a:rPr>
              <a:t> lý </a:t>
            </a:r>
            <a:r>
              <a:rPr lang="en-US" dirty="0" err="1">
                <a:latin typeface="Calibri" panose="020F0502020204030204" pitchFamily="34" charset="0"/>
                <a:cs typeface="Calibri" panose="020F0502020204030204" pitchFamily="34" charset="0"/>
              </a:rPr>
              <a:t>bán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hàng</a:t>
            </a:r>
            <a:endParaRPr lang="en-US" dirty="0">
              <a:latin typeface="Calibri" panose="020F0502020204030204" pitchFamily="34" charset="0"/>
              <a:cs typeface="Calibri" panose="020F0502020204030204" pitchFamily="34" charset="0"/>
            </a:endParaRPr>
          </a:p>
        </p:txBody>
      </p:sp>
      <p:pic>
        <p:nvPicPr>
          <p:cNvPr id="2050" name="Picture 2" descr="Tập tin:Microsoft Excel 2013-2019 logo.svg – Wikipedia tiếng ...">
            <a:extLst>
              <a:ext uri="{FF2B5EF4-FFF2-40B4-BE49-F238E27FC236}">
                <a16:creationId xmlns:a16="http://schemas.microsoft.com/office/drawing/2014/main" id="{E2327352-0105-4AB2-9FDE-5F26C62B87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401" y="1524000"/>
            <a:ext cx="2736712" cy="258417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4A8FFC2-B82E-4DD3-BDC1-EA61F97C080E}"/>
              </a:ext>
            </a:extLst>
          </p:cNvPr>
          <p:cNvPicPr>
            <a:picLocks noChangeAspect="1"/>
          </p:cNvPicPr>
          <p:nvPr/>
        </p:nvPicPr>
        <p:blipFill>
          <a:blip r:embed="rId3"/>
          <a:stretch>
            <a:fillRect/>
          </a:stretch>
        </p:blipFill>
        <p:spPr>
          <a:xfrm>
            <a:off x="6493565" y="1469154"/>
            <a:ext cx="3644348" cy="2427192"/>
          </a:xfrm>
          <a:prstGeom prst="rect">
            <a:avLst/>
          </a:prstGeom>
        </p:spPr>
      </p:pic>
      <p:pic>
        <p:nvPicPr>
          <p:cNvPr id="7" name="Picture 6">
            <a:extLst>
              <a:ext uri="{FF2B5EF4-FFF2-40B4-BE49-F238E27FC236}">
                <a16:creationId xmlns:a16="http://schemas.microsoft.com/office/drawing/2014/main" id="{FBC897B2-BDE0-4AEB-94CD-F677C85BFE8A}"/>
              </a:ext>
            </a:extLst>
          </p:cNvPr>
          <p:cNvPicPr>
            <a:picLocks noChangeAspect="1"/>
          </p:cNvPicPr>
          <p:nvPr/>
        </p:nvPicPr>
        <p:blipFill>
          <a:blip r:embed="rId4"/>
          <a:stretch>
            <a:fillRect/>
          </a:stretch>
        </p:blipFill>
        <p:spPr>
          <a:xfrm>
            <a:off x="4299365" y="4108174"/>
            <a:ext cx="2143125" cy="2143125"/>
          </a:xfrm>
          <a:prstGeom prst="rect">
            <a:avLst/>
          </a:prstGeom>
        </p:spPr>
      </p:pic>
    </p:spTree>
    <p:extLst>
      <p:ext uri="{BB962C8B-B14F-4D97-AF65-F5344CB8AC3E}">
        <p14:creationId xmlns:p14="http://schemas.microsoft.com/office/powerpoint/2010/main" val="448611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D29BB-A59A-4FE8-ACFD-45F698F928B4}"/>
              </a:ext>
            </a:extLst>
          </p:cNvPr>
          <p:cNvSpPr>
            <a:spLocks noGrp="1"/>
          </p:cNvSpPr>
          <p:nvPr>
            <p:ph type="title"/>
          </p:nvPr>
        </p:nvSpPr>
        <p:spPr>
          <a:xfrm>
            <a:off x="3278057" y="222093"/>
            <a:ext cx="5375612" cy="572560"/>
          </a:xfrm>
        </p:spPr>
        <p:txBody>
          <a:bodyPr>
            <a:normAutofit fontScale="90000"/>
          </a:bodyPr>
          <a:lstStyle/>
          <a:p>
            <a:r>
              <a:rPr lang="en-US" dirty="0">
                <a:latin typeface="Calibri" panose="020F0502020204030204" pitchFamily="34" charset="0"/>
                <a:cs typeface="Calibri" panose="020F0502020204030204" pitchFamily="34" charset="0"/>
              </a:rPr>
              <a:t>Vấn đề và </a:t>
            </a:r>
            <a:r>
              <a:rPr lang="en-US" dirty="0" err="1">
                <a:latin typeface="Calibri" panose="020F0502020204030204" pitchFamily="34" charset="0"/>
                <a:cs typeface="Calibri" panose="020F0502020204030204" pitchFamily="34" charset="0"/>
              </a:rPr>
              <a:t>thách</a:t>
            </a:r>
            <a:r>
              <a:rPr lang="en-US" dirty="0">
                <a:latin typeface="Calibri" panose="020F0502020204030204" pitchFamily="34" charset="0"/>
                <a:cs typeface="Calibri" panose="020F0502020204030204" pitchFamily="34" charset="0"/>
              </a:rPr>
              <a:t> thức</a:t>
            </a:r>
          </a:p>
        </p:txBody>
      </p:sp>
      <p:sp>
        <p:nvSpPr>
          <p:cNvPr id="3" name="Content Placeholder 2">
            <a:extLst>
              <a:ext uri="{FF2B5EF4-FFF2-40B4-BE49-F238E27FC236}">
                <a16:creationId xmlns:a16="http://schemas.microsoft.com/office/drawing/2014/main" id="{834F524E-17A2-4A1E-AF16-2D57353D44C9}"/>
              </a:ext>
            </a:extLst>
          </p:cNvPr>
          <p:cNvSpPr>
            <a:spLocks noGrp="1"/>
          </p:cNvSpPr>
          <p:nvPr>
            <p:ph idx="1"/>
          </p:nvPr>
        </p:nvSpPr>
        <p:spPr>
          <a:xfrm>
            <a:off x="887896" y="1364974"/>
            <a:ext cx="9072968" cy="4375053"/>
          </a:xfrm>
        </p:spPr>
        <p:txBody>
          <a:bodyPr>
            <a:normAutofit/>
          </a:bodyPr>
          <a:lstStyle/>
          <a:p>
            <a:pPr>
              <a:buClrTx/>
            </a:pPr>
            <a:r>
              <a:rPr lang="en-US" sz="2000" dirty="0" err="1">
                <a:latin typeface="Calibri" panose="020F0502020204030204" pitchFamily="34" charset="0"/>
                <a:cs typeface="Calibri" panose="020F0502020204030204" pitchFamily="34" charset="0"/>
              </a:rPr>
              <a:t>Xảy</a:t>
            </a:r>
            <a:r>
              <a:rPr lang="en-US" sz="2000" dirty="0">
                <a:latin typeface="Calibri" panose="020F0502020204030204" pitchFamily="34" charset="0"/>
                <a:cs typeface="Calibri" panose="020F0502020204030204" pitchFamily="34" charset="0"/>
              </a:rPr>
              <a:t> ra </a:t>
            </a:r>
            <a:r>
              <a:rPr lang="en-US" sz="2000" dirty="0" err="1">
                <a:latin typeface="Calibri" panose="020F0502020204030204" pitchFamily="34" charset="0"/>
                <a:cs typeface="Calibri" panose="020F0502020204030204" pitchFamily="34" charset="0"/>
              </a:rPr>
              <a:t>sai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sót</a:t>
            </a:r>
            <a:r>
              <a:rPr lang="en-US" sz="2000" dirty="0">
                <a:latin typeface="Calibri" panose="020F0502020204030204" pitchFamily="34" charset="0"/>
                <a:cs typeface="Calibri" panose="020F0502020204030204" pitchFamily="34" charset="0"/>
              </a:rPr>
              <a:t> trong quá trình </a:t>
            </a:r>
            <a:r>
              <a:rPr lang="en-US" sz="2000" dirty="0" err="1">
                <a:latin typeface="Calibri" panose="020F0502020204030204" pitchFamily="34" charset="0"/>
                <a:cs typeface="Calibri" panose="020F0502020204030204" pitchFamily="34" charset="0"/>
              </a:rPr>
              <a:t>nhập</a:t>
            </a:r>
            <a:r>
              <a:rPr lang="en-US" sz="2000" dirty="0">
                <a:latin typeface="Calibri" panose="020F0502020204030204" pitchFamily="34" charset="0"/>
                <a:cs typeface="Calibri" panose="020F0502020204030204" pitchFamily="34" charset="0"/>
              </a:rPr>
              <a:t> liệu, </a:t>
            </a:r>
            <a:r>
              <a:rPr lang="en-US" sz="2000" dirty="0" err="1">
                <a:latin typeface="Calibri" panose="020F0502020204030204" pitchFamily="34" charset="0"/>
                <a:cs typeface="Calibri" panose="020F0502020204030204" pitchFamily="34" charset="0"/>
              </a:rPr>
              <a:t>mất</a:t>
            </a:r>
            <a:r>
              <a:rPr lang="en-US" sz="2000" dirty="0">
                <a:latin typeface="Calibri" panose="020F0502020204030204" pitchFamily="34" charset="0"/>
                <a:cs typeface="Calibri" panose="020F0502020204030204" pitchFamily="34" charset="0"/>
              </a:rPr>
              <a:t> dữ liệu.</a:t>
            </a:r>
          </a:p>
          <a:p>
            <a:pPr>
              <a:buClrTx/>
            </a:pPr>
            <a:r>
              <a:rPr lang="en-US" sz="2000" dirty="0">
                <a:latin typeface="Calibri" panose="020F0502020204030204" pitchFamily="34" charset="0"/>
                <a:cs typeface="Calibri" panose="020F0502020204030204" pitchFamily="34" charset="0"/>
              </a:rPr>
              <a:t>Không </a:t>
            </a:r>
            <a:r>
              <a:rPr lang="en-US" sz="2000" dirty="0" err="1">
                <a:latin typeface="Calibri" panose="020F0502020204030204" pitchFamily="34" charset="0"/>
                <a:cs typeface="Calibri" panose="020F0502020204030204" pitchFamily="34" charset="0"/>
              </a:rPr>
              <a:t>kiểm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soát</a:t>
            </a:r>
            <a:r>
              <a:rPr lang="en-US" sz="2000" dirty="0">
                <a:latin typeface="Calibri" panose="020F0502020204030204" pitchFamily="34" charset="0"/>
                <a:cs typeface="Calibri" panose="020F0502020204030204" pitchFamily="34" charset="0"/>
              </a:rPr>
              <a:t> đ</a:t>
            </a:r>
            <a:r>
              <a:rPr lang="vi-VN" sz="2000" dirty="0">
                <a:latin typeface="Calibri" panose="020F0502020204030204" pitchFamily="34" charset="0"/>
                <a:cs typeface="Calibri" panose="020F0502020204030204" pitchFamily="34" charset="0"/>
              </a:rPr>
              <a:t>ư</a:t>
            </a:r>
            <a:r>
              <a:rPr lang="en-US" sz="2000" dirty="0" err="1">
                <a:latin typeface="Calibri" panose="020F0502020204030204" pitchFamily="34" charset="0"/>
                <a:cs typeface="Calibri" panose="020F0502020204030204" pitchFamily="34" charset="0"/>
              </a:rPr>
              <a:t>ợc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số</a:t>
            </a:r>
            <a:r>
              <a:rPr lang="en-US" sz="2000" dirty="0">
                <a:latin typeface="Calibri" panose="020F0502020204030204" pitchFamily="34" charset="0"/>
                <a:cs typeface="Calibri" panose="020F0502020204030204" pitchFamily="34" charset="0"/>
              </a:rPr>
              <a:t> l</a:t>
            </a:r>
            <a:r>
              <a:rPr lang="vi-VN" sz="2000" dirty="0">
                <a:latin typeface="Calibri" panose="020F0502020204030204" pitchFamily="34" charset="0"/>
                <a:cs typeface="Calibri" panose="020F0502020204030204" pitchFamily="34" charset="0"/>
              </a:rPr>
              <a:t>ư</a:t>
            </a:r>
            <a:r>
              <a:rPr lang="en-US" sz="2000" dirty="0" err="1">
                <a:latin typeface="Calibri" panose="020F0502020204030204" pitchFamily="34" charset="0"/>
                <a:cs typeface="Calibri" panose="020F0502020204030204" pitchFamily="34" charset="0"/>
              </a:rPr>
              <a:t>ợng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hoá</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sai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sót</a:t>
            </a:r>
            <a:r>
              <a:rPr lang="en-US" sz="2000" dirty="0">
                <a:latin typeface="Calibri" panose="020F0502020204030204" pitchFamily="34" charset="0"/>
                <a:cs typeface="Calibri" panose="020F0502020204030204" pitchFamily="34" charset="0"/>
              </a:rPr>
              <a:t> trong quá trình </a:t>
            </a:r>
            <a:r>
              <a:rPr lang="en-US" sz="2000" dirty="0" err="1">
                <a:latin typeface="Calibri" panose="020F0502020204030204" pitchFamily="34" charset="0"/>
                <a:cs typeface="Calibri" panose="020F0502020204030204" pitchFamily="34" charset="0"/>
              </a:rPr>
              <a:t>kiểm</a:t>
            </a:r>
            <a:r>
              <a:rPr lang="en-US" sz="2000" dirty="0">
                <a:latin typeface="Calibri" panose="020F0502020204030204" pitchFamily="34" charset="0"/>
                <a:cs typeface="Calibri" panose="020F0502020204030204" pitchFamily="34" charset="0"/>
              </a:rPr>
              <a:t> kê.</a:t>
            </a:r>
          </a:p>
          <a:p>
            <a:pPr>
              <a:buClrTx/>
            </a:pPr>
            <a:r>
              <a:rPr lang="en-US" sz="2000" dirty="0" err="1">
                <a:latin typeface="Calibri" panose="020F0502020204030204" pitchFamily="34" charset="0"/>
                <a:cs typeface="Calibri" panose="020F0502020204030204" pitchFamily="34" charset="0"/>
              </a:rPr>
              <a:t>Phần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mềm</a:t>
            </a:r>
            <a:r>
              <a:rPr lang="en-US" sz="2000" dirty="0">
                <a:latin typeface="Calibri" panose="020F0502020204030204" pitchFamily="34" charset="0"/>
                <a:cs typeface="Calibri" panose="020F0502020204030204" pitchFamily="34" charset="0"/>
              </a:rPr>
              <a:t> bên thứ 3 </a:t>
            </a:r>
            <a:r>
              <a:rPr lang="en-US" sz="2000" dirty="0" err="1">
                <a:latin typeface="Calibri" panose="020F0502020204030204" pitchFamily="34" charset="0"/>
                <a:cs typeface="Calibri" panose="020F0502020204030204" pitchFamily="34" charset="0"/>
              </a:rPr>
              <a:t>xảy</a:t>
            </a:r>
            <a:r>
              <a:rPr lang="en-US" sz="2000" dirty="0">
                <a:latin typeface="Calibri" panose="020F0502020204030204" pitchFamily="34" charset="0"/>
                <a:cs typeface="Calibri" panose="020F0502020204030204" pitchFamily="34" charset="0"/>
              </a:rPr>
              <a:t> ra lỗi.</a:t>
            </a:r>
          </a:p>
          <a:p>
            <a:pPr>
              <a:buClrTx/>
            </a:pPr>
            <a:r>
              <a:rPr lang="en-US" sz="2000" dirty="0">
                <a:latin typeface="Calibri" panose="020F0502020204030204" pitchFamily="34" charset="0"/>
                <a:cs typeface="Calibri" panose="020F0502020204030204" pitchFamily="34" charset="0"/>
              </a:rPr>
              <a:t>Kinh </a:t>
            </a:r>
            <a:r>
              <a:rPr lang="en-US" sz="2000" dirty="0" err="1">
                <a:latin typeface="Calibri" panose="020F0502020204030204" pitchFamily="34" charset="0"/>
                <a:cs typeface="Calibri" panose="020F0502020204030204" pitchFamily="34" charset="0"/>
              </a:rPr>
              <a:t>phí</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duy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trì</a:t>
            </a:r>
            <a:r>
              <a:rPr lang="en-US" sz="2000" dirty="0">
                <a:latin typeface="Calibri" panose="020F0502020204030204" pitchFamily="34" charset="0"/>
                <a:cs typeface="Calibri" panose="020F0502020204030204" pitchFamily="34" charset="0"/>
              </a:rPr>
              <a:t> sử dụng </a:t>
            </a:r>
            <a:r>
              <a:rPr lang="en-US" sz="2000" dirty="0" err="1">
                <a:latin typeface="Calibri" panose="020F0502020204030204" pitchFamily="34" charset="0"/>
                <a:cs typeface="Calibri" panose="020F0502020204030204" pitchFamily="34" charset="0"/>
              </a:rPr>
              <a:t>phần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mềm</a:t>
            </a:r>
            <a:r>
              <a:rPr lang="en-US" sz="2000" dirty="0">
                <a:latin typeface="Calibri" panose="020F0502020204030204" pitchFamily="34" charset="0"/>
                <a:cs typeface="Calibri" panose="020F0502020204030204" pitchFamily="34" charset="0"/>
              </a:rPr>
              <a:t> bên thứ 3.</a:t>
            </a:r>
          </a:p>
        </p:txBody>
      </p:sp>
      <p:sp>
        <p:nvSpPr>
          <p:cNvPr id="4" name="TextBox 3">
            <a:extLst>
              <a:ext uri="{FF2B5EF4-FFF2-40B4-BE49-F238E27FC236}">
                <a16:creationId xmlns:a16="http://schemas.microsoft.com/office/drawing/2014/main" id="{6E06F229-FA15-4A42-8FB8-311F359E5F62}"/>
              </a:ext>
            </a:extLst>
          </p:cNvPr>
          <p:cNvSpPr txBox="1"/>
          <p:nvPr/>
        </p:nvSpPr>
        <p:spPr>
          <a:xfrm>
            <a:off x="887896" y="4524412"/>
            <a:ext cx="10641496" cy="1384995"/>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Bài toán cần giải </a:t>
            </a:r>
            <a:r>
              <a:rPr lang="en-US" sz="2400" b="1" dirty="0" err="1">
                <a:latin typeface="Calibri" panose="020F0502020204030204" pitchFamily="34" charset="0"/>
                <a:cs typeface="Calibri" panose="020F0502020204030204" pitchFamily="34" charset="0"/>
              </a:rPr>
              <a:t>quyết</a:t>
            </a:r>
            <a:endParaRPr lang="en-US" sz="2400"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err="1">
                <a:latin typeface="Calibri" panose="020F0502020204030204" pitchFamily="34" charset="0"/>
                <a:cs typeface="Calibri" panose="020F0502020204030204" pitchFamily="34" charset="0"/>
              </a:rPr>
              <a:t>Xây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dựng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phần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mềm</a:t>
            </a:r>
            <a:r>
              <a:rPr lang="en-US" sz="2000" dirty="0">
                <a:latin typeface="Calibri" panose="020F0502020204030204" pitchFamily="34" charset="0"/>
                <a:cs typeface="Calibri" panose="020F0502020204030204" pitchFamily="34" charset="0"/>
              </a:rPr>
              <a:t> giúp </a:t>
            </a:r>
            <a:r>
              <a:rPr lang="en-US" sz="2000" dirty="0" err="1">
                <a:latin typeface="Calibri" panose="020F0502020204030204" pitchFamily="34" charset="0"/>
                <a:cs typeface="Calibri" panose="020F0502020204030204" pitchFamily="34" charset="0"/>
              </a:rPr>
              <a:t>quản</a:t>
            </a:r>
            <a:r>
              <a:rPr lang="en-US" sz="2000" dirty="0">
                <a:latin typeface="Calibri" panose="020F0502020204030204" pitchFamily="34" charset="0"/>
                <a:cs typeface="Calibri" panose="020F0502020204030204" pitchFamily="34" charset="0"/>
              </a:rPr>
              <a:t> lý các </a:t>
            </a:r>
            <a:r>
              <a:rPr lang="en-US" sz="2000" dirty="0" err="1">
                <a:latin typeface="Calibri" panose="020F0502020204030204" pitchFamily="34" charset="0"/>
                <a:cs typeface="Calibri" panose="020F0502020204030204" pitchFamily="34" charset="0"/>
              </a:rPr>
              <a:t>hoạt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động</a:t>
            </a:r>
            <a:r>
              <a:rPr lang="en-US" sz="2000" dirty="0">
                <a:latin typeface="Calibri" panose="020F0502020204030204" pitchFamily="34" charset="0"/>
                <a:cs typeface="Calibri" panose="020F0502020204030204" pitchFamily="34" charset="0"/>
              </a:rPr>
              <a:t> trong </a:t>
            </a:r>
            <a:r>
              <a:rPr lang="en-US" sz="2000" dirty="0" err="1">
                <a:latin typeface="Calibri" panose="020F0502020204030204" pitchFamily="34" charset="0"/>
                <a:cs typeface="Calibri" panose="020F0502020204030204" pitchFamily="34" charset="0"/>
              </a:rPr>
              <a:t>bán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Các </a:t>
            </a:r>
            <a:r>
              <a:rPr lang="en-US" sz="2000" dirty="0" err="1">
                <a:latin typeface="Calibri" panose="020F0502020204030204" pitchFamily="34" charset="0"/>
                <a:cs typeface="Calibri" panose="020F0502020204030204" pitchFamily="34" charset="0"/>
              </a:rPr>
              <a:t>chức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năng</a:t>
            </a:r>
            <a:r>
              <a:rPr lang="en-US" sz="2000" dirty="0">
                <a:latin typeface="Calibri" panose="020F0502020204030204" pitchFamily="34" charset="0"/>
                <a:cs typeface="Calibri" panose="020F0502020204030204" pitchFamily="34" charset="0"/>
              </a:rPr>
              <a:t> trong </a:t>
            </a:r>
            <a:r>
              <a:rPr lang="en-US" sz="2000" dirty="0" err="1">
                <a:latin typeface="Calibri" panose="020F0502020204030204" pitchFamily="34" charset="0"/>
                <a:cs typeface="Calibri" panose="020F0502020204030204" pitchFamily="34" charset="0"/>
              </a:rPr>
              <a:t>phần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mềm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đáp</a:t>
            </a:r>
            <a:r>
              <a:rPr lang="en-US" sz="2000" dirty="0">
                <a:latin typeface="Calibri" panose="020F0502020204030204" pitchFamily="34" charset="0"/>
                <a:cs typeface="Calibri" panose="020F0502020204030204" pitchFamily="34" charset="0"/>
              </a:rPr>
              <a:t> ứng đ</a:t>
            </a:r>
            <a:r>
              <a:rPr lang="vi-VN" sz="2000" dirty="0">
                <a:latin typeface="Calibri" panose="020F0502020204030204" pitchFamily="34" charset="0"/>
                <a:cs typeface="Calibri" panose="020F0502020204030204" pitchFamily="34" charset="0"/>
              </a:rPr>
              <a:t>ư</a:t>
            </a:r>
            <a:r>
              <a:rPr lang="en-US" sz="2000" dirty="0" err="1">
                <a:latin typeface="Calibri" panose="020F0502020204030204" pitchFamily="34" charset="0"/>
                <a:cs typeface="Calibri" panose="020F0502020204030204" pitchFamily="34" charset="0"/>
              </a:rPr>
              <a:t>ợc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nhu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cầu</a:t>
            </a:r>
            <a:r>
              <a:rPr lang="en-US" sz="2000" dirty="0">
                <a:latin typeface="Calibri" panose="020F0502020204030204" pitchFamily="34" charset="0"/>
                <a:cs typeface="Calibri" panose="020F0502020204030204" pitchFamily="34" charset="0"/>
              </a:rPr>
              <a:t> của </a:t>
            </a:r>
            <a:r>
              <a:rPr lang="en-US" sz="2000" dirty="0" err="1">
                <a:latin typeface="Calibri" panose="020F0502020204030204" pitchFamily="34" charset="0"/>
                <a:cs typeface="Calibri" panose="020F0502020204030204" pitchFamily="34" charset="0"/>
              </a:rPr>
              <a:t>cửa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doanh</a:t>
            </a:r>
            <a:r>
              <a:rPr lang="en-US" sz="2000" dirty="0">
                <a:latin typeface="Calibri" panose="020F0502020204030204" pitchFamily="34" charset="0"/>
                <a:cs typeface="Calibri" panose="020F0502020204030204" pitchFamily="34" charset="0"/>
              </a:rPr>
              <a:t> nghiệp</a:t>
            </a:r>
          </a:p>
          <a:p>
            <a:pPr marL="285750" indent="-285750">
              <a:buFont typeface="Arial" panose="020B0604020202020204" pitchFamily="34" charset="0"/>
              <a:buChar char="•"/>
            </a:pPr>
            <a:r>
              <a:rPr lang="en-US" sz="2000" dirty="0" err="1">
                <a:latin typeface="Calibri" panose="020F0502020204030204" pitchFamily="34" charset="0"/>
                <a:cs typeface="Calibri" panose="020F0502020204030204" pitchFamily="34" charset="0"/>
              </a:rPr>
              <a:t>Giao</a:t>
            </a:r>
            <a:r>
              <a:rPr lang="en-US" sz="2000" dirty="0">
                <a:latin typeface="Calibri" panose="020F0502020204030204" pitchFamily="34" charset="0"/>
                <a:cs typeface="Calibri" panose="020F0502020204030204" pitchFamily="34" charset="0"/>
              </a:rPr>
              <a:t> diện </a:t>
            </a:r>
            <a:r>
              <a:rPr lang="en-US" sz="2000" dirty="0" err="1">
                <a:latin typeface="Calibri" panose="020F0502020204030204" pitchFamily="34" charset="0"/>
                <a:cs typeface="Calibri" panose="020F0502020204030204" pitchFamily="34" charset="0"/>
              </a:rPr>
              <a:t>thân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thiện</a:t>
            </a:r>
            <a:r>
              <a:rPr lang="en-US" sz="2000" dirty="0">
                <a:latin typeface="Calibri" panose="020F0502020204030204" pitchFamily="34" charset="0"/>
                <a:cs typeface="Calibri" panose="020F0502020204030204" pitchFamily="34" charset="0"/>
              </a:rPr>
              <a:t>, dễ sử dụng với </a:t>
            </a:r>
            <a:r>
              <a:rPr lang="en-US" sz="2000" dirty="0" err="1">
                <a:latin typeface="Calibri" panose="020F0502020204030204" pitchFamily="34" charset="0"/>
                <a:cs typeface="Calibri" panose="020F0502020204030204" pitchFamily="34" charset="0"/>
              </a:rPr>
              <a:t>nhân</a:t>
            </a:r>
            <a:r>
              <a:rPr lang="en-US" sz="2000" dirty="0">
                <a:latin typeface="Calibri" panose="020F0502020204030204" pitchFamily="34" charset="0"/>
                <a:cs typeface="Calibri" panose="020F0502020204030204" pitchFamily="34" charset="0"/>
              </a:rPr>
              <a:t> viên và </a:t>
            </a:r>
            <a:r>
              <a:rPr lang="en-US" sz="2000" dirty="0" err="1">
                <a:latin typeface="Calibri" panose="020F0502020204030204" pitchFamily="34" charset="0"/>
                <a:cs typeface="Calibri" panose="020F0502020204030204" pitchFamily="34" charset="0"/>
              </a:rPr>
              <a:t>quản</a:t>
            </a:r>
            <a:r>
              <a:rPr lang="en-US" sz="2000" dirty="0">
                <a:latin typeface="Calibri" panose="020F0502020204030204" pitchFamily="34" charset="0"/>
                <a:cs typeface="Calibri" panose="020F0502020204030204" pitchFamily="34" charset="0"/>
              </a:rPr>
              <a:t> lý</a:t>
            </a:r>
          </a:p>
        </p:txBody>
      </p:sp>
      <p:sp>
        <p:nvSpPr>
          <p:cNvPr id="5" name="Arrow: Down 4">
            <a:extLst>
              <a:ext uri="{FF2B5EF4-FFF2-40B4-BE49-F238E27FC236}">
                <a16:creationId xmlns:a16="http://schemas.microsoft.com/office/drawing/2014/main" id="{6EA50A13-6396-4F7C-AB51-18D8B422239A}"/>
              </a:ext>
            </a:extLst>
          </p:cNvPr>
          <p:cNvSpPr/>
          <p:nvPr/>
        </p:nvSpPr>
        <p:spPr>
          <a:xfrm>
            <a:off x="4333461" y="3429000"/>
            <a:ext cx="980661" cy="7719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9390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192A5-0036-47AA-BB15-278CEA8630D3}"/>
              </a:ext>
            </a:extLst>
          </p:cNvPr>
          <p:cNvSpPr>
            <a:spLocks noGrp="1"/>
          </p:cNvSpPr>
          <p:nvPr>
            <p:ph type="title"/>
          </p:nvPr>
        </p:nvSpPr>
        <p:spPr>
          <a:xfrm>
            <a:off x="2641953" y="182814"/>
            <a:ext cx="6621316" cy="678578"/>
          </a:xfrm>
        </p:spPr>
        <p:txBody>
          <a:bodyPr>
            <a:normAutofit fontScale="90000"/>
          </a:bodyPr>
          <a:lstStyle/>
          <a:p>
            <a:r>
              <a:rPr lang="en-US" sz="3200" b="1" dirty="0">
                <a:latin typeface="Calibri Light" panose="020F0302020204030204" pitchFamily="34" charset="0"/>
                <a:cs typeface="Calibri Light" panose="020F0302020204030204" pitchFamily="34" charset="0"/>
              </a:rPr>
              <a:t>Đặc </a:t>
            </a:r>
            <a:r>
              <a:rPr lang="en-US" sz="3200" b="1" dirty="0" err="1">
                <a:latin typeface="Calibri Light" panose="020F0302020204030204" pitchFamily="34" charset="0"/>
                <a:cs typeface="Calibri Light" panose="020F0302020204030204" pitchFamily="34" charset="0"/>
              </a:rPr>
              <a:t>tả</a:t>
            </a:r>
            <a:r>
              <a:rPr lang="en-US" sz="3200" b="1" dirty="0">
                <a:latin typeface="Calibri Light" panose="020F0302020204030204" pitchFamily="34" charset="0"/>
                <a:cs typeface="Calibri Light" panose="020F0302020204030204" pitchFamily="34" charset="0"/>
              </a:rPr>
              <a:t> Nghiệp VỤ HỆ THỐNG</a:t>
            </a:r>
          </a:p>
        </p:txBody>
      </p:sp>
      <p:sp>
        <p:nvSpPr>
          <p:cNvPr id="3" name="Content Placeholder 2">
            <a:extLst>
              <a:ext uri="{FF2B5EF4-FFF2-40B4-BE49-F238E27FC236}">
                <a16:creationId xmlns:a16="http://schemas.microsoft.com/office/drawing/2014/main" id="{08DFCCEE-9327-412F-BADA-BE3AAD9C93CC}"/>
              </a:ext>
            </a:extLst>
          </p:cNvPr>
          <p:cNvSpPr>
            <a:spLocks noGrp="1"/>
          </p:cNvSpPr>
          <p:nvPr>
            <p:ph idx="1"/>
          </p:nvPr>
        </p:nvSpPr>
        <p:spPr>
          <a:xfrm>
            <a:off x="556591" y="1007166"/>
            <a:ext cx="11198087" cy="4732862"/>
          </a:xfrm>
        </p:spPr>
        <p:txBody>
          <a:bodyPr>
            <a:normAutofit/>
          </a:bodyPr>
          <a:lstStyle/>
          <a:p>
            <a:pPr>
              <a:buClrTx/>
            </a:pPr>
            <a:r>
              <a:rPr lang="en-US" sz="2000" dirty="0" err="1">
                <a:latin typeface="Calibri" panose="020F0502020204030204" pitchFamily="34" charset="0"/>
                <a:cs typeface="Calibri" panose="020F0502020204030204" pitchFamily="34" charset="0"/>
              </a:rPr>
              <a:t>Quản</a:t>
            </a:r>
            <a:r>
              <a:rPr lang="en-US" sz="2000" dirty="0">
                <a:latin typeface="Calibri" panose="020F0502020204030204" pitchFamily="34" charset="0"/>
                <a:cs typeface="Calibri" panose="020F0502020204030204" pitchFamily="34" charset="0"/>
              </a:rPr>
              <a:t> lý </a:t>
            </a:r>
            <a:r>
              <a:rPr lang="en-US" sz="2000" dirty="0" err="1">
                <a:latin typeface="Calibri" panose="020F0502020204030204" pitchFamily="34" charset="0"/>
                <a:cs typeface="Calibri" panose="020F0502020204030204" pitchFamily="34" charset="0"/>
              </a:rPr>
              <a:t>sản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phẩm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Nhân</a:t>
            </a:r>
            <a:r>
              <a:rPr lang="en-US" sz="2000" dirty="0">
                <a:latin typeface="Calibri" panose="020F0502020204030204" pitchFamily="34" charset="0"/>
                <a:cs typeface="Calibri" panose="020F0502020204030204" pitchFamily="34" charset="0"/>
              </a:rPr>
              <a:t> viên sẽ thực hiện </a:t>
            </a:r>
            <a:r>
              <a:rPr lang="en-US" sz="2000" dirty="0" err="1">
                <a:latin typeface="Calibri" panose="020F0502020204030204" pitchFamily="34" charset="0"/>
                <a:cs typeface="Calibri" panose="020F0502020204030204" pitchFamily="34" charset="0"/>
              </a:rPr>
              <a:t>kiểm</a:t>
            </a:r>
            <a:r>
              <a:rPr lang="en-US" sz="2000" dirty="0">
                <a:latin typeface="Calibri" panose="020F0502020204030204" pitchFamily="34" charset="0"/>
                <a:cs typeface="Calibri" panose="020F0502020204030204" pitchFamily="34" charset="0"/>
              </a:rPr>
              <a:t> tra </a:t>
            </a:r>
            <a:r>
              <a:rPr lang="en-US" sz="2000" dirty="0" err="1">
                <a:latin typeface="Calibri" panose="020F0502020204030204" pitchFamily="34" charset="0"/>
                <a:cs typeface="Calibri" panose="020F0502020204030204" pitchFamily="34" charset="0"/>
              </a:rPr>
              <a:t>số</a:t>
            </a:r>
            <a:r>
              <a:rPr lang="en-US" sz="2000" dirty="0">
                <a:latin typeface="Calibri" panose="020F0502020204030204" pitchFamily="34" charset="0"/>
                <a:cs typeface="Calibri" panose="020F0502020204030204" pitchFamily="34" charset="0"/>
              </a:rPr>
              <a:t> l</a:t>
            </a:r>
            <a:r>
              <a:rPr lang="vi-VN" sz="2000" dirty="0">
                <a:latin typeface="Calibri" panose="020F0502020204030204" pitchFamily="34" charset="0"/>
                <a:cs typeface="Calibri" panose="020F0502020204030204" pitchFamily="34" charset="0"/>
              </a:rPr>
              <a:t>ư</a:t>
            </a:r>
            <a:r>
              <a:rPr lang="en-US" sz="2000" dirty="0" err="1">
                <a:latin typeface="Calibri" panose="020F0502020204030204" pitchFamily="34" charset="0"/>
                <a:cs typeface="Calibri" panose="020F0502020204030204" pitchFamily="34" charset="0"/>
              </a:rPr>
              <a:t>ợng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hoá</a:t>
            </a:r>
            <a:r>
              <a:rPr lang="en-US" sz="2000" dirty="0">
                <a:latin typeface="Calibri" panose="020F0502020204030204" pitchFamily="34" charset="0"/>
                <a:cs typeface="Calibri" panose="020F0502020204030204" pitchFamily="34" charset="0"/>
              </a:rPr>
              <a:t> trong </a:t>
            </a:r>
            <a:r>
              <a:rPr lang="en-US" sz="2000" dirty="0" err="1">
                <a:latin typeface="Calibri" panose="020F0502020204030204" pitchFamily="34" charset="0"/>
                <a:cs typeface="Calibri" panose="020F0502020204030204" pitchFamily="34" charset="0"/>
              </a:rPr>
              <a:t>kho</a:t>
            </a:r>
            <a:r>
              <a:rPr lang="en-US" sz="2000" dirty="0">
                <a:latin typeface="Calibri" panose="020F0502020204030204" pitchFamily="34" charset="0"/>
                <a:cs typeface="Calibri" panose="020F0502020204030204" pitchFamily="34" charset="0"/>
              </a:rPr>
              <a:t>, thực hiện </a:t>
            </a:r>
            <a:r>
              <a:rPr lang="en-US" sz="2000" dirty="0" err="1">
                <a:latin typeface="Calibri" panose="020F0502020204030204" pitchFamily="34" charset="0"/>
                <a:cs typeface="Calibri" panose="020F0502020204030204" pitchFamily="34" charset="0"/>
              </a:rPr>
              <a:t>nhập</a:t>
            </a:r>
            <a:r>
              <a:rPr lang="en-US" sz="2000" dirty="0">
                <a:latin typeface="Calibri" panose="020F0502020204030204" pitchFamily="34" charset="0"/>
                <a:cs typeface="Calibri" panose="020F0502020204030204" pitchFamily="34" charset="0"/>
              </a:rPr>
              <a:t> xuất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 trong </a:t>
            </a:r>
            <a:r>
              <a:rPr lang="en-US" sz="2000" dirty="0" err="1">
                <a:latin typeface="Calibri" panose="020F0502020204030204" pitchFamily="34" charset="0"/>
                <a:cs typeface="Calibri" panose="020F0502020204030204" pitchFamily="34" charset="0"/>
              </a:rPr>
              <a:t>kho</a:t>
            </a:r>
            <a:r>
              <a:rPr lang="en-US" sz="2000" dirty="0">
                <a:latin typeface="Calibri" panose="020F0502020204030204" pitchFamily="34" charset="0"/>
                <a:cs typeface="Calibri" panose="020F0502020204030204" pitchFamily="34" charset="0"/>
              </a:rPr>
              <a:t>, thực hiện t</a:t>
            </a:r>
            <a:r>
              <a:rPr lang="vi-VN" sz="2000" dirty="0">
                <a:latin typeface="Calibri" panose="020F0502020204030204" pitchFamily="34" charset="0"/>
                <a:cs typeface="Calibri" panose="020F0502020204030204" pitchFamily="34" charset="0"/>
              </a:rPr>
              <a:t>ư</a:t>
            </a:r>
            <a:r>
              <a:rPr lang="en-US" sz="2000" dirty="0">
                <a:latin typeface="Calibri" panose="020F0502020204030204" pitchFamily="34" charset="0"/>
                <a:cs typeface="Calibri" panose="020F0502020204030204" pitchFamily="34" charset="0"/>
              </a:rPr>
              <a:t> vấn </a:t>
            </a:r>
            <a:r>
              <a:rPr lang="en-US" sz="2000" dirty="0" err="1">
                <a:latin typeface="Calibri" panose="020F0502020204030204" pitchFamily="34" charset="0"/>
                <a:cs typeface="Calibri" panose="020F0502020204030204" pitchFamily="34" charset="0"/>
              </a:rPr>
              <a:t>khách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 và </a:t>
            </a:r>
            <a:r>
              <a:rPr lang="en-US" sz="2000" dirty="0" err="1">
                <a:latin typeface="Calibri" panose="020F0502020204030204" pitchFamily="34" charset="0"/>
                <a:cs typeface="Calibri" panose="020F0502020204030204" pitchFamily="34" charset="0"/>
              </a:rPr>
              <a:t>bán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lập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hoá</a:t>
            </a:r>
            <a:r>
              <a:rPr lang="en-US" sz="2000" dirty="0">
                <a:latin typeface="Calibri" panose="020F0502020204030204" pitchFamily="34" charset="0"/>
                <a:cs typeface="Calibri" panose="020F0502020204030204" pitchFamily="34" charset="0"/>
              </a:rPr>
              <a:t> đ</a:t>
            </a:r>
            <a:r>
              <a:rPr lang="vi-VN" sz="2000" dirty="0">
                <a:latin typeface="Calibri" panose="020F0502020204030204" pitchFamily="34" charset="0"/>
                <a:cs typeface="Calibri" panose="020F0502020204030204" pitchFamily="34" charset="0"/>
              </a:rPr>
              <a:t>ơ</a:t>
            </a:r>
            <a:r>
              <a:rPr lang="en-US" sz="2000" dirty="0">
                <a:latin typeface="Calibri" panose="020F0502020204030204" pitchFamily="34" charset="0"/>
                <a:cs typeface="Calibri" panose="020F0502020204030204" pitchFamily="34" charset="0"/>
              </a:rPr>
              <a:t>n.  Tiếp nhận ý kiến từ </a:t>
            </a:r>
            <a:r>
              <a:rPr lang="en-US" sz="2000" dirty="0" err="1">
                <a:latin typeface="Calibri" panose="020F0502020204030204" pitchFamily="34" charset="0"/>
                <a:cs typeface="Calibri" panose="020F0502020204030204" pitchFamily="34" charset="0"/>
              </a:rPr>
              <a:t>khách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 và thông báo </a:t>
            </a:r>
            <a:r>
              <a:rPr lang="en-US" sz="2000" dirty="0" err="1">
                <a:latin typeface="Calibri" panose="020F0502020204030204" pitchFamily="34" charset="0"/>
                <a:cs typeface="Calibri" panose="020F0502020204030204" pitchFamily="34" charset="0"/>
              </a:rPr>
              <a:t>ch</a:t>
            </a:r>
            <a:r>
              <a:rPr lang="vi-VN" sz="2000" dirty="0">
                <a:latin typeface="Calibri" panose="020F0502020204030204" pitchFamily="34" charset="0"/>
                <a:cs typeface="Calibri" panose="020F0502020204030204" pitchFamily="34" charset="0"/>
              </a:rPr>
              <a:t>ư</a:t>
            </a:r>
            <a:r>
              <a:rPr lang="en-US" sz="2000" dirty="0" err="1">
                <a:latin typeface="Calibri" panose="020F0502020204030204" pitchFamily="34" charset="0"/>
                <a:cs typeface="Calibri" panose="020F0502020204030204" pitchFamily="34" charset="0"/>
              </a:rPr>
              <a:t>ơng</a:t>
            </a:r>
            <a:r>
              <a:rPr lang="en-US" sz="2000" dirty="0">
                <a:latin typeface="Calibri" panose="020F0502020204030204" pitchFamily="34" charset="0"/>
                <a:cs typeface="Calibri" panose="020F0502020204030204" pitchFamily="34" charset="0"/>
              </a:rPr>
              <a:t> trình </a:t>
            </a:r>
            <a:r>
              <a:rPr lang="en-US" sz="2000" dirty="0" err="1">
                <a:latin typeface="Calibri" panose="020F0502020204030204" pitchFamily="34" charset="0"/>
                <a:cs typeface="Calibri" panose="020F0502020204030204" pitchFamily="34" charset="0"/>
              </a:rPr>
              <a:t>khuyến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mãi</a:t>
            </a:r>
            <a:r>
              <a:rPr lang="en-US" sz="2000" dirty="0">
                <a:latin typeface="Calibri" panose="020F0502020204030204" pitchFamily="34" charset="0"/>
                <a:cs typeface="Calibri" panose="020F0502020204030204" pitchFamily="34" charset="0"/>
              </a:rPr>
              <a:t>.</a:t>
            </a:r>
          </a:p>
          <a:p>
            <a:pPr>
              <a:buClrTx/>
            </a:pPr>
            <a:r>
              <a:rPr lang="en-US" sz="2000" dirty="0" err="1">
                <a:latin typeface="Calibri" panose="020F0502020204030204" pitchFamily="34" charset="0"/>
                <a:cs typeface="Calibri" panose="020F0502020204030204" pitchFamily="34" charset="0"/>
              </a:rPr>
              <a:t>Quản</a:t>
            </a:r>
            <a:r>
              <a:rPr lang="en-US" sz="2000" dirty="0">
                <a:latin typeface="Calibri" panose="020F0502020204030204" pitchFamily="34" charset="0"/>
                <a:cs typeface="Calibri" panose="020F0502020204030204" pitchFamily="34" charset="0"/>
              </a:rPr>
              <a:t> lý tài </a:t>
            </a:r>
            <a:r>
              <a:rPr lang="en-US" sz="2000" dirty="0" err="1">
                <a:latin typeface="Calibri" panose="020F0502020204030204" pitchFamily="34" charset="0"/>
                <a:cs typeface="Calibri" panose="020F0502020204030204" pitchFamily="34" charset="0"/>
              </a:rPr>
              <a:t>khoản</a:t>
            </a:r>
            <a:r>
              <a:rPr lang="en-US" sz="2000" dirty="0">
                <a:latin typeface="Calibri" panose="020F0502020204030204" pitchFamily="34" charset="0"/>
                <a:cs typeface="Calibri" panose="020F0502020204030204" pitchFamily="34" charset="0"/>
              </a:rPr>
              <a:t> ng</a:t>
            </a:r>
            <a:r>
              <a:rPr lang="vi-VN" sz="2000" dirty="0">
                <a:latin typeface="Calibri" panose="020F0502020204030204" pitchFamily="34" charset="0"/>
                <a:cs typeface="Calibri" panose="020F0502020204030204" pitchFamily="34" charset="0"/>
              </a:rPr>
              <a:t>ư</a:t>
            </a:r>
            <a:r>
              <a:rPr lang="en-US" sz="2000" dirty="0" err="1">
                <a:latin typeface="Calibri" panose="020F0502020204030204" pitchFamily="34" charset="0"/>
                <a:cs typeface="Calibri" panose="020F0502020204030204" pitchFamily="34" charset="0"/>
              </a:rPr>
              <a:t>ời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dùng</a:t>
            </a:r>
            <a:r>
              <a:rPr lang="en-US" sz="2000" dirty="0">
                <a:latin typeface="Calibri" panose="020F0502020204030204" pitchFamily="34" charset="0"/>
                <a:cs typeface="Calibri" panose="020F0502020204030204" pitchFamily="34" charset="0"/>
              </a:rPr>
              <a:t>: Tạo và phân quyền </a:t>
            </a:r>
            <a:r>
              <a:rPr lang="en-US" sz="2000" dirty="0" err="1">
                <a:latin typeface="Calibri" panose="020F0502020204030204" pitchFamily="34" charset="0"/>
                <a:cs typeface="Calibri" panose="020F0502020204030204" pitchFamily="34" charset="0"/>
              </a:rPr>
              <a:t>cho</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nhân</a:t>
            </a:r>
            <a:r>
              <a:rPr lang="en-US" sz="2000" dirty="0">
                <a:latin typeface="Calibri" panose="020F0502020204030204" pitchFamily="34" charset="0"/>
                <a:cs typeface="Calibri" panose="020F0502020204030204" pitchFamily="34" charset="0"/>
              </a:rPr>
              <a:t> viên </a:t>
            </a:r>
            <a:r>
              <a:rPr lang="en-US" sz="2000" dirty="0" err="1">
                <a:latin typeface="Calibri" panose="020F0502020204030204" pitchFamily="34" charset="0"/>
                <a:cs typeface="Calibri" panose="020F0502020204030204" pitchFamily="34" charset="0"/>
              </a:rPr>
              <a:t>quản</a:t>
            </a:r>
            <a:r>
              <a:rPr lang="en-US" sz="2000" dirty="0">
                <a:latin typeface="Calibri" panose="020F0502020204030204" pitchFamily="34" charset="0"/>
                <a:cs typeface="Calibri" panose="020F0502020204030204" pitchFamily="34" charset="0"/>
              </a:rPr>
              <a:t> lý của </a:t>
            </a:r>
            <a:r>
              <a:rPr lang="en-US" sz="2000" dirty="0" err="1">
                <a:latin typeface="Calibri" panose="020F0502020204030204" pitchFamily="34" charset="0"/>
                <a:cs typeface="Calibri" panose="020F0502020204030204" pitchFamily="34" charset="0"/>
              </a:rPr>
              <a:t>cửa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a:t>
            </a:r>
          </a:p>
          <a:p>
            <a:pPr>
              <a:buClrTx/>
            </a:pPr>
            <a:r>
              <a:rPr lang="en-US" sz="2000" dirty="0" err="1">
                <a:latin typeface="Calibri" panose="020F0502020204030204" pitchFamily="34" charset="0"/>
                <a:cs typeface="Calibri" panose="020F0502020204030204" pitchFamily="34" charset="0"/>
              </a:rPr>
              <a:t>Quản</a:t>
            </a:r>
            <a:r>
              <a:rPr lang="en-US" sz="2000" dirty="0">
                <a:latin typeface="Calibri" panose="020F0502020204030204" pitchFamily="34" charset="0"/>
                <a:cs typeface="Calibri" panose="020F0502020204030204" pitchFamily="34" charset="0"/>
              </a:rPr>
              <a:t> lý đ</a:t>
            </a:r>
            <a:r>
              <a:rPr lang="vi-VN" sz="2000" dirty="0">
                <a:latin typeface="Calibri" panose="020F0502020204030204" pitchFamily="34" charset="0"/>
                <a:cs typeface="Calibri" panose="020F0502020204030204" pitchFamily="34" charset="0"/>
              </a:rPr>
              <a:t>ơ</a:t>
            </a:r>
            <a:r>
              <a:rPr lang="en-US" sz="2000" dirty="0">
                <a:latin typeface="Calibri" panose="020F0502020204030204" pitchFamily="34" charset="0"/>
                <a:cs typeface="Calibri" panose="020F0502020204030204" pitchFamily="34" charset="0"/>
              </a:rPr>
              <a:t>n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 Tạo </a:t>
            </a:r>
            <a:r>
              <a:rPr lang="en-US" sz="2000" dirty="0" err="1">
                <a:latin typeface="Calibri" panose="020F0502020204030204" pitchFamily="34" charset="0"/>
                <a:cs typeface="Calibri" panose="020F0502020204030204" pitchFamily="34" charset="0"/>
              </a:rPr>
              <a:t>hoá</a:t>
            </a:r>
            <a:r>
              <a:rPr lang="en-US" sz="2000" dirty="0">
                <a:latin typeface="Calibri" panose="020F0502020204030204" pitchFamily="34" charset="0"/>
                <a:cs typeface="Calibri" panose="020F0502020204030204" pitchFamily="34" charset="0"/>
              </a:rPr>
              <a:t> đ</a:t>
            </a:r>
            <a:r>
              <a:rPr lang="vi-VN" sz="2000" dirty="0">
                <a:latin typeface="Calibri" panose="020F0502020204030204" pitchFamily="34" charset="0"/>
                <a:cs typeface="Calibri" panose="020F0502020204030204" pitchFamily="34" charset="0"/>
              </a:rPr>
              <a:t>ơ</a:t>
            </a:r>
            <a:r>
              <a:rPr lang="en-US" sz="2000" dirty="0">
                <a:latin typeface="Calibri" panose="020F0502020204030204" pitchFamily="34" charset="0"/>
                <a:cs typeface="Calibri" panose="020F0502020204030204" pitchFamily="34" charset="0"/>
              </a:rPr>
              <a:t>n, </a:t>
            </a:r>
            <a:r>
              <a:rPr lang="en-US" sz="2000" dirty="0" err="1">
                <a:latin typeface="Calibri" panose="020F0502020204030204" pitchFamily="34" charset="0"/>
                <a:cs typeface="Calibri" panose="020F0502020204030204" pitchFamily="34" charset="0"/>
              </a:rPr>
              <a:t>theo</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dõi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tiến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độ</a:t>
            </a:r>
            <a:r>
              <a:rPr lang="en-US" sz="2000" dirty="0">
                <a:latin typeface="Calibri" panose="020F0502020204030204" pitchFamily="34" charset="0"/>
                <a:cs typeface="Calibri" panose="020F0502020204030204" pitchFamily="34" charset="0"/>
              </a:rPr>
              <a:t> đ</a:t>
            </a:r>
            <a:r>
              <a:rPr lang="vi-VN" sz="2000" dirty="0">
                <a:latin typeface="Calibri" panose="020F0502020204030204" pitchFamily="34" charset="0"/>
                <a:cs typeface="Calibri" panose="020F0502020204030204" pitchFamily="34" charset="0"/>
              </a:rPr>
              <a:t>ơ</a:t>
            </a:r>
            <a:r>
              <a:rPr lang="en-US" sz="2000" dirty="0">
                <a:latin typeface="Calibri" panose="020F0502020204030204" pitchFamily="34" charset="0"/>
                <a:cs typeface="Calibri" panose="020F0502020204030204" pitchFamily="34" charset="0"/>
              </a:rPr>
              <a:t>n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 nếu có </a:t>
            </a:r>
            <a:r>
              <a:rPr lang="en-US" sz="2000" dirty="0" err="1">
                <a:latin typeface="Calibri" panose="020F0502020204030204" pitchFamily="34" charset="0"/>
                <a:cs typeface="Calibri" panose="020F0502020204030204" pitchFamily="34" charset="0"/>
              </a:rPr>
              <a:t>thay</a:t>
            </a:r>
            <a:r>
              <a:rPr lang="en-US" sz="2000" dirty="0">
                <a:latin typeface="Calibri" panose="020F0502020204030204" pitchFamily="34" charset="0"/>
                <a:cs typeface="Calibri" panose="020F0502020204030204" pitchFamily="34" charset="0"/>
              </a:rPr>
              <a:t> đổi </a:t>
            </a:r>
            <a:r>
              <a:rPr lang="en-US" sz="2000" dirty="0" err="1">
                <a:latin typeface="Calibri" panose="020F0502020204030204" pitchFamily="34" charset="0"/>
                <a:cs typeface="Calibri" panose="020F0502020204030204" pitchFamily="34" charset="0"/>
              </a:rPr>
              <a:t>thì</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thay</a:t>
            </a:r>
            <a:r>
              <a:rPr lang="en-US" sz="2000" dirty="0">
                <a:latin typeface="Calibri" panose="020F0502020204030204" pitchFamily="34" charset="0"/>
                <a:cs typeface="Calibri" panose="020F0502020204030204" pitchFamily="34" charset="0"/>
              </a:rPr>
              <a:t> đổi </a:t>
            </a:r>
            <a:r>
              <a:rPr lang="en-US" sz="2000" dirty="0" err="1">
                <a:latin typeface="Calibri" panose="020F0502020204030204" pitchFamily="34" charset="0"/>
                <a:cs typeface="Calibri" panose="020F0502020204030204" pitchFamily="34" charset="0"/>
              </a:rPr>
              <a:t>trạng</a:t>
            </a:r>
            <a:r>
              <a:rPr lang="en-US" sz="2000" dirty="0">
                <a:latin typeface="Calibri" panose="020F0502020204030204" pitchFamily="34" charset="0"/>
                <a:cs typeface="Calibri" panose="020F0502020204030204" pitchFamily="34" charset="0"/>
              </a:rPr>
              <a:t> thái đ</a:t>
            </a:r>
            <a:r>
              <a:rPr lang="vi-VN" sz="2000" dirty="0">
                <a:latin typeface="Calibri" panose="020F0502020204030204" pitchFamily="34" charset="0"/>
                <a:cs typeface="Calibri" panose="020F0502020204030204" pitchFamily="34" charset="0"/>
              </a:rPr>
              <a:t>ơ</a:t>
            </a:r>
            <a:r>
              <a:rPr lang="en-US" sz="2000" dirty="0">
                <a:latin typeface="Calibri" panose="020F0502020204030204" pitchFamily="34" charset="0"/>
                <a:cs typeface="Calibri" panose="020F0502020204030204" pitchFamily="34" charset="0"/>
              </a:rPr>
              <a:t>n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a:t>
            </a:r>
          </a:p>
          <a:p>
            <a:pPr>
              <a:buClrTx/>
            </a:pPr>
            <a:r>
              <a:rPr lang="en-US" sz="2000" dirty="0" err="1">
                <a:latin typeface="Calibri" panose="020F0502020204030204" pitchFamily="34" charset="0"/>
                <a:cs typeface="Calibri" panose="020F0502020204030204" pitchFamily="34" charset="0"/>
              </a:rPr>
              <a:t>Quản</a:t>
            </a:r>
            <a:r>
              <a:rPr lang="en-US" sz="2000" dirty="0">
                <a:latin typeface="Calibri" panose="020F0502020204030204" pitchFamily="34" charset="0"/>
                <a:cs typeface="Calibri" panose="020F0502020204030204" pitchFamily="34" charset="0"/>
              </a:rPr>
              <a:t> lý </a:t>
            </a:r>
            <a:r>
              <a:rPr lang="en-US" sz="2000" dirty="0" err="1">
                <a:latin typeface="Calibri" panose="020F0502020204030204" pitchFamily="34" charset="0"/>
                <a:cs typeface="Calibri" panose="020F0502020204030204" pitchFamily="34" charset="0"/>
              </a:rPr>
              <a:t>thanh</a:t>
            </a:r>
            <a:r>
              <a:rPr lang="en-US" sz="2000" dirty="0">
                <a:latin typeface="Calibri" panose="020F0502020204030204" pitchFamily="34" charset="0"/>
                <a:cs typeface="Calibri" panose="020F0502020204030204" pitchFamily="34" charset="0"/>
              </a:rPr>
              <a:t> toán: Theo </a:t>
            </a:r>
            <a:r>
              <a:rPr lang="en-US" sz="2000" dirty="0" err="1">
                <a:latin typeface="Calibri" panose="020F0502020204030204" pitchFamily="34" charset="0"/>
                <a:cs typeface="Calibri" panose="020F0502020204030204" pitchFamily="34" charset="0"/>
              </a:rPr>
              <a:t>dõi</a:t>
            </a:r>
            <a:r>
              <a:rPr lang="en-US" sz="2000" dirty="0">
                <a:latin typeface="Calibri" panose="020F0502020204030204" pitchFamily="34" charset="0"/>
                <a:cs typeface="Calibri" panose="020F0502020204030204" pitchFamily="34" charset="0"/>
              </a:rPr>
              <a:t> quá trình </a:t>
            </a:r>
            <a:r>
              <a:rPr lang="en-US" sz="2000" dirty="0" err="1">
                <a:latin typeface="Calibri" panose="020F0502020204030204" pitchFamily="34" charset="0"/>
                <a:cs typeface="Calibri" panose="020F0502020204030204" pitchFamily="34" charset="0"/>
              </a:rPr>
              <a:t>giao</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dịch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kiểm</a:t>
            </a:r>
            <a:r>
              <a:rPr lang="en-US" sz="2000" dirty="0">
                <a:latin typeface="Calibri" panose="020F0502020204030204" pitchFamily="34" charset="0"/>
                <a:cs typeface="Calibri" panose="020F0502020204030204" pitchFamily="34" charset="0"/>
              </a:rPr>
              <a:t> tra </a:t>
            </a:r>
            <a:r>
              <a:rPr lang="en-US" sz="2000" dirty="0" err="1">
                <a:latin typeface="Calibri" panose="020F0502020204030204" pitchFamily="34" charset="0"/>
                <a:cs typeface="Calibri" panose="020F0502020204030204" pitchFamily="34" charset="0"/>
              </a:rPr>
              <a:t>đối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chiếu</a:t>
            </a:r>
            <a:r>
              <a:rPr lang="en-US" sz="2000" dirty="0">
                <a:latin typeface="Calibri" panose="020F0502020204030204" pitchFamily="34" charset="0"/>
                <a:cs typeface="Calibri" panose="020F0502020204030204" pitchFamily="34" charset="0"/>
              </a:rPr>
              <a:t> thông tin </a:t>
            </a:r>
            <a:r>
              <a:rPr lang="en-US" sz="2000" dirty="0" err="1">
                <a:latin typeface="Calibri" panose="020F0502020204030204" pitchFamily="34" charset="0"/>
                <a:cs typeface="Calibri" panose="020F0502020204030204" pitchFamily="34" charset="0"/>
              </a:rPr>
              <a:t>giao</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dịch</a:t>
            </a:r>
            <a:r>
              <a:rPr lang="en-US" sz="2000" dirty="0">
                <a:latin typeface="Calibri" panose="020F0502020204030204" pitchFamily="34" charset="0"/>
                <a:cs typeface="Calibri" panose="020F0502020204030204" pitchFamily="34" charset="0"/>
              </a:rPr>
              <a:t> với đ</a:t>
            </a:r>
            <a:r>
              <a:rPr lang="vi-VN" sz="2000" dirty="0">
                <a:latin typeface="Calibri" panose="020F0502020204030204" pitchFamily="34" charset="0"/>
                <a:cs typeface="Calibri" panose="020F0502020204030204" pitchFamily="34" charset="0"/>
              </a:rPr>
              <a:t>ơ</a:t>
            </a:r>
            <a:r>
              <a:rPr lang="en-US" sz="2000" dirty="0">
                <a:latin typeface="Calibri" panose="020F0502020204030204" pitchFamily="34" charset="0"/>
                <a:cs typeface="Calibri" panose="020F0502020204030204" pitchFamily="34" charset="0"/>
              </a:rPr>
              <a:t>n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a:t>
            </a:r>
          </a:p>
          <a:p>
            <a:pPr>
              <a:buClrTx/>
            </a:pPr>
            <a:r>
              <a:rPr lang="en-US" sz="2000" dirty="0" err="1">
                <a:latin typeface="Calibri" panose="020F0502020204030204" pitchFamily="34" charset="0"/>
                <a:cs typeface="Calibri" panose="020F0502020204030204" pitchFamily="34" charset="0"/>
              </a:rPr>
              <a:t>Quản</a:t>
            </a:r>
            <a:r>
              <a:rPr lang="en-US" sz="2000" dirty="0">
                <a:latin typeface="Calibri" panose="020F0502020204030204" pitchFamily="34" charset="0"/>
                <a:cs typeface="Calibri" panose="020F0502020204030204" pitchFamily="34" charset="0"/>
              </a:rPr>
              <a:t> lý </a:t>
            </a:r>
            <a:r>
              <a:rPr lang="en-US" sz="2000" dirty="0" err="1">
                <a:latin typeface="Calibri" panose="020F0502020204030204" pitchFamily="34" charset="0"/>
                <a:cs typeface="Calibri" panose="020F0502020204030204" pitchFamily="34" charset="0"/>
              </a:rPr>
              <a:t>khuyến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mãi</a:t>
            </a:r>
            <a:r>
              <a:rPr lang="en-US" sz="2000" dirty="0">
                <a:latin typeface="Calibri" panose="020F0502020204030204" pitchFamily="34" charset="0"/>
                <a:cs typeface="Calibri" panose="020F0502020204030204" pitchFamily="34" charset="0"/>
              </a:rPr>
              <a:t>, giảm giá: </a:t>
            </a:r>
            <a:r>
              <a:rPr lang="en-US" sz="2000" dirty="0" err="1">
                <a:latin typeface="Calibri" panose="020F0502020204030204" pitchFamily="34" charset="0"/>
                <a:cs typeface="Calibri" panose="020F0502020204030204" pitchFamily="34" charset="0"/>
              </a:rPr>
              <a:t>Xây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dựng</a:t>
            </a:r>
            <a:r>
              <a:rPr lang="en-US" sz="2000" dirty="0">
                <a:latin typeface="Calibri" panose="020F0502020204030204" pitchFamily="34" charset="0"/>
                <a:cs typeface="Calibri" panose="020F0502020204030204" pitchFamily="34" charset="0"/>
              </a:rPr>
              <a:t> các </a:t>
            </a:r>
            <a:r>
              <a:rPr lang="en-US" sz="2000" dirty="0" err="1">
                <a:latin typeface="Calibri" panose="020F0502020204030204" pitchFamily="34" charset="0"/>
                <a:cs typeface="Calibri" panose="020F0502020204030204" pitchFamily="34" charset="0"/>
              </a:rPr>
              <a:t>ch</a:t>
            </a:r>
            <a:r>
              <a:rPr lang="vi-VN" sz="2000" dirty="0">
                <a:latin typeface="Calibri" panose="020F0502020204030204" pitchFamily="34" charset="0"/>
                <a:cs typeface="Calibri" panose="020F0502020204030204" pitchFamily="34" charset="0"/>
              </a:rPr>
              <a:t>ư</a:t>
            </a:r>
            <a:r>
              <a:rPr lang="en-US" sz="2000" dirty="0" err="1">
                <a:latin typeface="Calibri" panose="020F0502020204030204" pitchFamily="34" charset="0"/>
                <a:cs typeface="Calibri" panose="020F0502020204030204" pitchFamily="34" charset="0"/>
              </a:rPr>
              <a:t>ơng</a:t>
            </a:r>
            <a:r>
              <a:rPr lang="en-US" sz="2000" dirty="0">
                <a:latin typeface="Calibri" panose="020F0502020204030204" pitchFamily="34" charset="0"/>
                <a:cs typeface="Calibri" panose="020F0502020204030204" pitchFamily="34" charset="0"/>
              </a:rPr>
              <a:t> trình </a:t>
            </a:r>
            <a:r>
              <a:rPr lang="en-US" sz="2000" dirty="0" err="1">
                <a:latin typeface="Calibri" panose="020F0502020204030204" pitchFamily="34" charset="0"/>
                <a:cs typeface="Calibri" panose="020F0502020204030204" pitchFamily="34" charset="0"/>
              </a:rPr>
              <a:t>khuyến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mãi</a:t>
            </a:r>
            <a:r>
              <a:rPr lang="en-US" sz="2000" dirty="0">
                <a:latin typeface="Calibri" panose="020F0502020204030204" pitchFamily="34" charset="0"/>
                <a:cs typeface="Calibri" panose="020F0502020204030204" pitchFamily="34" charset="0"/>
              </a:rPr>
              <a:t> giảm giá, tạo các mã giảm giá và </a:t>
            </a:r>
            <a:r>
              <a:rPr lang="en-US" sz="2000" dirty="0" err="1">
                <a:latin typeface="Calibri" panose="020F0502020204030204" pitchFamily="34" charset="0"/>
                <a:cs typeface="Calibri" panose="020F0502020204030204" pitchFamily="34" charset="0"/>
              </a:rPr>
              <a:t>quản</a:t>
            </a:r>
            <a:r>
              <a:rPr lang="en-US" sz="2000" dirty="0">
                <a:latin typeface="Calibri" panose="020F0502020204030204" pitchFamily="34" charset="0"/>
                <a:cs typeface="Calibri" panose="020F0502020204030204" pitchFamily="34" charset="0"/>
              </a:rPr>
              <a:t> lý </a:t>
            </a:r>
            <a:r>
              <a:rPr lang="en-US" sz="2000" dirty="0" err="1">
                <a:latin typeface="Calibri" panose="020F0502020204030204" pitchFamily="34" charset="0"/>
                <a:cs typeface="Calibri" panose="020F0502020204030204" pitchFamily="34" charset="0"/>
              </a:rPr>
              <a:t>mức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tiêu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thụ</a:t>
            </a:r>
            <a:r>
              <a:rPr lang="en-US" sz="2000" dirty="0">
                <a:latin typeface="Calibri" panose="020F0502020204030204" pitchFamily="34" charset="0"/>
                <a:cs typeface="Calibri" panose="020F0502020204030204" pitchFamily="34" charset="0"/>
              </a:rPr>
              <a:t> của mã giảm giá.</a:t>
            </a:r>
          </a:p>
          <a:p>
            <a:pPr>
              <a:buClrTx/>
            </a:pPr>
            <a:r>
              <a:rPr lang="en-US" sz="2000" dirty="0" err="1">
                <a:latin typeface="Calibri" panose="020F0502020204030204" pitchFamily="34" charset="0"/>
                <a:cs typeface="Calibri" panose="020F0502020204030204" pitchFamily="34" charset="0"/>
              </a:rPr>
              <a:t>Quản</a:t>
            </a:r>
            <a:r>
              <a:rPr lang="en-US" sz="2000" dirty="0">
                <a:latin typeface="Calibri" panose="020F0502020204030204" pitchFamily="34" charset="0"/>
                <a:cs typeface="Calibri" panose="020F0502020204030204" pitchFamily="34" charset="0"/>
              </a:rPr>
              <a:t> lý báo cáo thống kê: </a:t>
            </a:r>
            <a:r>
              <a:rPr lang="en-US" sz="2000" dirty="0" err="1">
                <a:latin typeface="Calibri" panose="020F0502020204030204" pitchFamily="34" charset="0"/>
                <a:cs typeface="Calibri" panose="020F0502020204030204" pitchFamily="34" charset="0"/>
              </a:rPr>
              <a:t>Lập</a:t>
            </a:r>
            <a:r>
              <a:rPr lang="en-US" sz="2000" dirty="0">
                <a:latin typeface="Calibri" panose="020F0502020204030204" pitchFamily="34" charset="0"/>
                <a:cs typeface="Calibri" panose="020F0502020204030204" pitchFamily="34" charset="0"/>
              </a:rPr>
              <a:t> báo cáo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tháng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 kỳ </a:t>
            </a:r>
            <a:r>
              <a:rPr lang="en-US" sz="2000" dirty="0" err="1">
                <a:latin typeface="Calibri" panose="020F0502020204030204" pitchFamily="34" charset="0"/>
                <a:cs typeface="Calibri" panose="020F0502020204030204" pitchFamily="34" charset="0"/>
              </a:rPr>
              <a:t>liên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quan</a:t>
            </a:r>
            <a:r>
              <a:rPr lang="en-US" sz="2000" dirty="0">
                <a:latin typeface="Calibri" panose="020F0502020204030204" pitchFamily="34" charset="0"/>
                <a:cs typeface="Calibri" panose="020F0502020204030204" pitchFamily="34" charset="0"/>
              </a:rPr>
              <a:t> đến </a:t>
            </a:r>
            <a:r>
              <a:rPr lang="en-US" sz="2000" dirty="0" err="1">
                <a:latin typeface="Calibri" panose="020F0502020204030204" pitchFamily="34" charset="0"/>
                <a:cs typeface="Calibri" panose="020F0502020204030204" pitchFamily="34" charset="0"/>
              </a:rPr>
              <a:t>doanh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số</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bán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số</a:t>
            </a:r>
            <a:r>
              <a:rPr lang="en-US" sz="2000" dirty="0">
                <a:latin typeface="Calibri" panose="020F0502020204030204" pitchFamily="34" charset="0"/>
                <a:cs typeface="Calibri" panose="020F0502020204030204" pitchFamily="34" charset="0"/>
              </a:rPr>
              <a:t> l</a:t>
            </a:r>
            <a:r>
              <a:rPr lang="vi-VN" sz="2000" dirty="0">
                <a:latin typeface="Calibri" panose="020F0502020204030204" pitchFamily="34" charset="0"/>
                <a:cs typeface="Calibri" panose="020F0502020204030204" pitchFamily="34" charset="0"/>
              </a:rPr>
              <a:t>ư</a:t>
            </a:r>
            <a:r>
              <a:rPr lang="en-US" sz="2000" dirty="0" err="1">
                <a:latin typeface="Calibri" panose="020F0502020204030204" pitchFamily="34" charset="0"/>
                <a:cs typeface="Calibri" panose="020F0502020204030204" pitchFamily="34" charset="0"/>
              </a:rPr>
              <a:t>ợng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hoá</a:t>
            </a:r>
            <a:r>
              <a:rPr lang="en-US" sz="2000" dirty="0">
                <a:latin typeface="Calibri" panose="020F0502020204030204" pitchFamily="34" charset="0"/>
                <a:cs typeface="Calibri" panose="020F0502020204030204" pitchFamily="34" charset="0"/>
              </a:rPr>
              <a:t> trong </a:t>
            </a:r>
            <a:r>
              <a:rPr lang="en-US" sz="2000" dirty="0" err="1">
                <a:latin typeface="Calibri" panose="020F0502020204030204" pitchFamily="34" charset="0"/>
                <a:cs typeface="Calibri" panose="020F0502020204030204" pitchFamily="34" charset="0"/>
              </a:rPr>
              <a:t>kho</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thời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gian</a:t>
            </a:r>
            <a:r>
              <a:rPr lang="en-US" sz="2000" dirty="0">
                <a:latin typeface="Calibri" panose="020F0502020204030204" pitchFamily="34" charset="0"/>
                <a:cs typeface="Calibri" panose="020F0502020204030204" pitchFamily="34" charset="0"/>
              </a:rPr>
              <a:t> làm việc </a:t>
            </a:r>
            <a:r>
              <a:rPr lang="en-US" sz="2000" dirty="0" err="1">
                <a:latin typeface="Calibri" panose="020F0502020204030204" pitchFamily="34" charset="0"/>
                <a:cs typeface="Calibri" panose="020F0502020204030204" pitchFamily="34" charset="0"/>
              </a:rPr>
              <a:t>nhân</a:t>
            </a:r>
            <a:r>
              <a:rPr lang="en-US" sz="2000" dirty="0">
                <a:latin typeface="Calibri" panose="020F0502020204030204" pitchFamily="34" charset="0"/>
                <a:cs typeface="Calibri" panose="020F0502020204030204" pitchFamily="34" charset="0"/>
              </a:rPr>
              <a:t> viên</a:t>
            </a:r>
          </a:p>
        </p:txBody>
      </p:sp>
    </p:spTree>
    <p:extLst>
      <p:ext uri="{BB962C8B-B14F-4D97-AF65-F5344CB8AC3E}">
        <p14:creationId xmlns:p14="http://schemas.microsoft.com/office/powerpoint/2010/main" val="152838076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298</TotalTime>
  <Words>2300</Words>
  <Application>Microsoft Office PowerPoint</Application>
  <PresentationFormat>Widescreen</PresentationFormat>
  <Paragraphs>189</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Calibri Light</vt:lpstr>
      <vt:lpstr>Courier New</vt:lpstr>
      <vt:lpstr>Gill Sans MT</vt:lpstr>
      <vt:lpstr>Tahoma</vt:lpstr>
      <vt:lpstr>Times New Roman</vt:lpstr>
      <vt:lpstr>Wingdings</vt:lpstr>
      <vt:lpstr>Parcel</vt:lpstr>
      <vt:lpstr>Bài tập Lớn CÔng Nghệ Phần MỀM</vt:lpstr>
      <vt:lpstr>Nội DUNG TRÌNH BÀY</vt:lpstr>
      <vt:lpstr>Đặt vấn đề</vt:lpstr>
      <vt:lpstr>Mục tiêu</vt:lpstr>
      <vt:lpstr>Tổng quan dự án</vt:lpstr>
      <vt:lpstr>Khảo sát hiện trạng dự án</vt:lpstr>
      <vt:lpstr>Các công cụ sử dụng trong quản lý bán hàng</vt:lpstr>
      <vt:lpstr>Vấn đề và thách thức</vt:lpstr>
      <vt:lpstr>Đặc tả Nghiệp VỤ HỆ THỐNG</vt:lpstr>
      <vt:lpstr>Thông TIN DỰ ÁN</vt:lpstr>
      <vt:lpstr>Vai trò trách nhiệm</vt:lpstr>
      <vt:lpstr>Xây dựng kế hoạch quản lý dự án</vt:lpstr>
      <vt:lpstr>TÍnh khả thi dự án</vt:lpstr>
      <vt:lpstr>Sơ đồ WBS phân chia công việc</vt:lpstr>
      <vt:lpstr>Quản lý thời gian tiến độ dự án</vt:lpstr>
      <vt:lpstr>Quản lý rủi ro</vt:lpstr>
      <vt:lpstr>Quản lý rủi ro</vt:lpstr>
      <vt:lpstr>Quản lý rủi ro</vt:lpstr>
      <vt:lpstr>Quản lý rủi ro</vt:lpstr>
      <vt:lpstr>Quản lý rủi ro</vt:lpstr>
      <vt:lpstr>Quản lý Chi phí dự án</vt:lpstr>
      <vt:lpstr>Quy trình kiểm thử và nghiệm thu</vt:lpstr>
      <vt:lpstr>Quy trình kiểm thử và nghiệm thu</vt:lpstr>
      <vt:lpstr>Quy trình kiểm thử và nghiệm thu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Trần Ngọc Phúc</dc:creator>
  <cp:lastModifiedBy>Trần Ngọc Phúc</cp:lastModifiedBy>
  <cp:revision>26</cp:revision>
  <dcterms:created xsi:type="dcterms:W3CDTF">2024-12-25T09:00:35Z</dcterms:created>
  <dcterms:modified xsi:type="dcterms:W3CDTF">2024-12-25T15:12:09Z</dcterms:modified>
</cp:coreProperties>
</file>