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8" r:id="rId13"/>
    <p:sldId id="267"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3" d="100"/>
          <a:sy n="93" d="100"/>
        </p:scale>
        <p:origin x="54"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F0652E2-3CFF-40E2-8413-6A788E65202E}" type="datetimeFigureOut">
              <a:rPr lang="en-US" smtClean="0"/>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12207505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52E2-3CFF-40E2-8413-6A788E65202E}"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72697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52E2-3CFF-40E2-8413-6A788E65202E}"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126394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0652E2-3CFF-40E2-8413-6A788E65202E}" type="datetimeFigureOut">
              <a:rPr lang="en-US" smtClean="0"/>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1316188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0F0652E2-3CFF-40E2-8413-6A788E65202E}" type="datetimeFigureOut">
              <a:rPr lang="en-US" smtClean="0"/>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2922685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F0652E2-3CFF-40E2-8413-6A788E65202E}" type="datetimeFigureOut">
              <a:rPr lang="en-US" smtClean="0"/>
              <a:t>12/26/2024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159983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0F0652E2-3CFF-40E2-8413-6A788E65202E}" type="datetimeFigureOut">
              <a:rPr lang="en-US" smtClean="0"/>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96F3E-7E93-4341-BF74-307C42CCA53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1075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0652E2-3CFF-40E2-8413-6A788E65202E}" type="datetimeFigureOut">
              <a:rPr lang="en-US" smtClean="0"/>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409594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652E2-3CFF-40E2-8413-6A788E65202E}" type="datetimeFigureOut">
              <a:rPr lang="en-US" smtClean="0"/>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329171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0F0652E2-3CFF-40E2-8413-6A788E65202E}" type="datetimeFigureOut">
              <a:rPr lang="en-US" smtClean="0"/>
              <a:t>12/26/2024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30906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F0652E2-3CFF-40E2-8413-6A788E65202E}" type="datetimeFigureOut">
              <a:rPr lang="en-US" smtClean="0"/>
              <a:t>12/26/2024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0296F3E-7E93-4341-BF74-307C42CCA533}" type="slidenum">
              <a:rPr lang="en-US" smtClean="0"/>
              <a:t>‹#›</a:t>
            </a:fld>
            <a:endParaRPr lang="en-US"/>
          </a:p>
        </p:txBody>
      </p:sp>
    </p:spTree>
    <p:extLst>
      <p:ext uri="{BB962C8B-B14F-4D97-AF65-F5344CB8AC3E}">
        <p14:creationId xmlns:p14="http://schemas.microsoft.com/office/powerpoint/2010/main" val="3030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F0652E2-3CFF-40E2-8413-6A788E65202E}" type="datetimeFigureOut">
              <a:rPr lang="en-US" smtClean="0"/>
              <a:t>12/26/2024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296F3E-7E93-4341-BF74-307C42CCA533}" type="slidenum">
              <a:rPr lang="en-US" smtClean="0"/>
              <a:t>‹#›</a:t>
            </a:fld>
            <a:endParaRPr lang="en-US"/>
          </a:p>
        </p:txBody>
      </p:sp>
    </p:spTree>
    <p:extLst>
      <p:ext uri="{BB962C8B-B14F-4D97-AF65-F5344CB8AC3E}">
        <p14:creationId xmlns:p14="http://schemas.microsoft.com/office/powerpoint/2010/main" val="3715807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0138-0556-42C8-8241-AB16404DEC35}"/>
              </a:ext>
            </a:extLst>
          </p:cNvPr>
          <p:cNvSpPr>
            <a:spLocks noGrp="1"/>
          </p:cNvSpPr>
          <p:nvPr>
            <p:ph type="ctrTitle"/>
          </p:nvPr>
        </p:nvSpPr>
        <p:spPr>
          <a:xfrm>
            <a:off x="901148" y="1048275"/>
            <a:ext cx="10389704" cy="1239895"/>
          </a:xfrm>
        </p:spPr>
        <p:txBody>
          <a:bodyPr/>
          <a:lstStyle/>
          <a:p>
            <a:r>
              <a:rPr lang="en-US" dirty="0">
                <a:latin typeface="Calibri Light" panose="020F0302020204030204" pitchFamily="34" charset="0"/>
                <a:cs typeface="Calibri Light" panose="020F0302020204030204" pitchFamily="34" charset="0"/>
              </a:rPr>
              <a:t>Bài tập Lớn </a:t>
            </a:r>
            <a:r>
              <a:rPr lang="en-US" dirty="0" err="1">
                <a:latin typeface="Calibri Light" panose="020F0302020204030204" pitchFamily="34" charset="0"/>
                <a:cs typeface="Calibri Light" panose="020F0302020204030204" pitchFamily="34" charset="0"/>
              </a:rPr>
              <a:t>CÔng</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Nghệ</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Phần</a:t>
            </a:r>
            <a:r>
              <a:rPr lang="en-US" dirty="0">
                <a:latin typeface="Calibri Light" panose="020F0302020204030204" pitchFamily="34" charset="0"/>
                <a:cs typeface="Calibri Light" panose="020F0302020204030204" pitchFamily="34" charset="0"/>
              </a:rPr>
              <a:t> MỀM</a:t>
            </a:r>
          </a:p>
        </p:txBody>
      </p:sp>
      <p:sp>
        <p:nvSpPr>
          <p:cNvPr id="3" name="Subtitle 2">
            <a:extLst>
              <a:ext uri="{FF2B5EF4-FFF2-40B4-BE49-F238E27FC236}">
                <a16:creationId xmlns:a16="http://schemas.microsoft.com/office/drawing/2014/main" id="{2E4E8398-4FFE-4C9E-9A6B-AD8F29EA280A}"/>
              </a:ext>
            </a:extLst>
          </p:cNvPr>
          <p:cNvSpPr>
            <a:spLocks noGrp="1"/>
          </p:cNvSpPr>
          <p:nvPr>
            <p:ph type="subTitle" idx="1"/>
          </p:nvPr>
        </p:nvSpPr>
        <p:spPr>
          <a:xfrm>
            <a:off x="2536168" y="2672122"/>
            <a:ext cx="6621084" cy="505087"/>
          </a:xfrm>
        </p:spPr>
        <p:txBody>
          <a:bodyPr>
            <a:noAutofit/>
          </a:bodyPr>
          <a:lstStyle/>
          <a:p>
            <a:r>
              <a:rPr lang="en-US" sz="2800" dirty="0">
                <a:solidFill>
                  <a:schemeClr val="tx1"/>
                </a:solidFill>
                <a:latin typeface="Calibri Light" panose="020F0302020204030204" pitchFamily="34" charset="0"/>
                <a:cs typeface="Calibri Light" panose="020F0302020204030204" pitchFamily="34" charset="0"/>
              </a:rPr>
              <a:t>Đề tài: </a:t>
            </a:r>
            <a:r>
              <a:rPr lang="en-US" sz="2800" dirty="0" err="1">
                <a:solidFill>
                  <a:schemeClr val="tx1"/>
                </a:solidFill>
                <a:latin typeface="Calibri Light" panose="020F0302020204030204" pitchFamily="34" charset="0"/>
                <a:cs typeface="Calibri Light" panose="020F0302020204030204" pitchFamily="34" charset="0"/>
              </a:rPr>
              <a:t>Phần</a:t>
            </a:r>
            <a:r>
              <a:rPr lang="en-US" sz="2800" dirty="0">
                <a:solidFill>
                  <a:schemeClr val="tx1"/>
                </a:solidFill>
                <a:latin typeface="Calibri Light" panose="020F0302020204030204" pitchFamily="34" charset="0"/>
                <a:cs typeface="Calibri Light" panose="020F0302020204030204" pitchFamily="34" charset="0"/>
              </a:rPr>
              <a:t> </a:t>
            </a:r>
            <a:r>
              <a:rPr lang="en-US" sz="2800" dirty="0" err="1">
                <a:solidFill>
                  <a:schemeClr val="tx1"/>
                </a:solidFill>
                <a:latin typeface="Calibri Light" panose="020F0302020204030204" pitchFamily="34" charset="0"/>
                <a:cs typeface="Calibri Light" panose="020F0302020204030204" pitchFamily="34" charset="0"/>
              </a:rPr>
              <a:t>mềm</a:t>
            </a:r>
            <a:r>
              <a:rPr lang="en-US" sz="2800" dirty="0">
                <a:solidFill>
                  <a:schemeClr val="tx1"/>
                </a:solidFill>
                <a:latin typeface="Calibri Light" panose="020F0302020204030204" pitchFamily="34" charset="0"/>
                <a:cs typeface="Calibri Light" panose="020F0302020204030204" pitchFamily="34" charset="0"/>
              </a:rPr>
              <a:t> </a:t>
            </a:r>
            <a:r>
              <a:rPr lang="en-US" sz="2800" dirty="0" err="1">
                <a:solidFill>
                  <a:schemeClr val="tx1"/>
                </a:solidFill>
                <a:latin typeface="Calibri Light" panose="020F0302020204030204" pitchFamily="34" charset="0"/>
                <a:cs typeface="Calibri Light" panose="020F0302020204030204" pitchFamily="34" charset="0"/>
              </a:rPr>
              <a:t>quản</a:t>
            </a:r>
            <a:r>
              <a:rPr lang="en-US" sz="2800" dirty="0">
                <a:solidFill>
                  <a:schemeClr val="tx1"/>
                </a:solidFill>
                <a:latin typeface="Calibri Light" panose="020F0302020204030204" pitchFamily="34" charset="0"/>
                <a:cs typeface="Calibri Light" panose="020F0302020204030204" pitchFamily="34" charset="0"/>
              </a:rPr>
              <a:t> lý </a:t>
            </a:r>
            <a:r>
              <a:rPr lang="en-US" sz="2800" dirty="0" err="1">
                <a:solidFill>
                  <a:schemeClr val="tx1"/>
                </a:solidFill>
                <a:latin typeface="Calibri Light" panose="020F0302020204030204" pitchFamily="34" charset="0"/>
                <a:cs typeface="Calibri Light" panose="020F0302020204030204" pitchFamily="34" charset="0"/>
              </a:rPr>
              <a:t>bán</a:t>
            </a:r>
            <a:r>
              <a:rPr lang="en-US" sz="2800" dirty="0">
                <a:solidFill>
                  <a:schemeClr val="tx1"/>
                </a:solidFill>
                <a:latin typeface="Calibri Light" panose="020F0302020204030204" pitchFamily="34" charset="0"/>
                <a:cs typeface="Calibri Light" panose="020F0302020204030204" pitchFamily="34" charset="0"/>
              </a:rPr>
              <a:t> </a:t>
            </a:r>
            <a:r>
              <a:rPr lang="en-US" sz="2800" dirty="0" err="1">
                <a:solidFill>
                  <a:schemeClr val="tx1"/>
                </a:solidFill>
                <a:latin typeface="Calibri Light" panose="020F0302020204030204" pitchFamily="34" charset="0"/>
                <a:cs typeface="Calibri Light" panose="020F0302020204030204" pitchFamily="34" charset="0"/>
              </a:rPr>
              <a:t>hàng</a:t>
            </a:r>
            <a:endParaRPr lang="en-US" sz="2800" dirty="0">
              <a:solidFill>
                <a:schemeClr val="tx1"/>
              </a:solidFill>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4F9DD65B-2A7C-42D5-9AD1-D84BDE45A982}"/>
              </a:ext>
            </a:extLst>
          </p:cNvPr>
          <p:cNvSpPr txBox="1"/>
          <p:nvPr/>
        </p:nvSpPr>
        <p:spPr>
          <a:xfrm>
            <a:off x="596347" y="3869636"/>
            <a:ext cx="4770784" cy="1200329"/>
          </a:xfrm>
          <a:prstGeom prst="rect">
            <a:avLst/>
          </a:prstGeom>
          <a:noFill/>
        </p:spPr>
        <p:txBody>
          <a:bodyPr wrap="square" rtlCol="0">
            <a:spAutoFit/>
          </a:bodyPr>
          <a:lstStyle/>
          <a:p>
            <a:r>
              <a:rPr lang="en-US" sz="2400" dirty="0">
                <a:latin typeface="Calibri Light" panose="020F0302020204030204" pitchFamily="34" charset="0"/>
                <a:cs typeface="Calibri Light" panose="020F0302020204030204" pitchFamily="34" charset="0"/>
              </a:rPr>
              <a:t>Sinh viên thực hiện:</a:t>
            </a:r>
          </a:p>
          <a:p>
            <a:r>
              <a:rPr lang="en-US" sz="2400" dirty="0">
                <a:latin typeface="Calibri Light" panose="020F0302020204030204" pitchFamily="34" charset="0"/>
                <a:cs typeface="Calibri Light" panose="020F0302020204030204" pitchFamily="34" charset="0"/>
              </a:rPr>
              <a:t>Trần Ngọc Phúc – 21000431</a:t>
            </a:r>
          </a:p>
          <a:p>
            <a:r>
              <a:rPr lang="en-US" sz="2400" dirty="0" err="1">
                <a:latin typeface="Calibri Light" panose="020F0302020204030204" pitchFamily="34" charset="0"/>
                <a:cs typeface="Calibri Light" panose="020F0302020204030204" pitchFamily="34" charset="0"/>
              </a:rPr>
              <a:t>Nguyễn</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Hữu</a:t>
            </a:r>
            <a:r>
              <a:rPr lang="en-US" sz="2400" dirty="0">
                <a:latin typeface="Calibri Light" panose="020F0302020204030204" pitchFamily="34" charset="0"/>
                <a:cs typeface="Calibri Light" panose="020F0302020204030204" pitchFamily="34" charset="0"/>
              </a:rPr>
              <a:t> Thắng – 21002238 </a:t>
            </a:r>
          </a:p>
        </p:txBody>
      </p:sp>
    </p:spTree>
    <p:extLst>
      <p:ext uri="{BB962C8B-B14F-4D97-AF65-F5344CB8AC3E}">
        <p14:creationId xmlns:p14="http://schemas.microsoft.com/office/powerpoint/2010/main" val="4022660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D7FD-7423-41F5-87C9-502A992F3A23}"/>
              </a:ext>
            </a:extLst>
          </p:cNvPr>
          <p:cNvSpPr>
            <a:spLocks noGrp="1"/>
          </p:cNvSpPr>
          <p:nvPr>
            <p:ph type="title"/>
          </p:nvPr>
        </p:nvSpPr>
        <p:spPr>
          <a:xfrm>
            <a:off x="3490093" y="71052"/>
            <a:ext cx="4686499" cy="485540"/>
          </a:xfrm>
        </p:spPr>
        <p:txBody>
          <a:bodyPr>
            <a:normAutofit fontScale="90000"/>
          </a:bodyPr>
          <a:lstStyle/>
          <a:p>
            <a:r>
              <a:rPr lang="en-US" b="1" dirty="0">
                <a:latin typeface="Calibri Light" panose="020F0302020204030204" pitchFamily="34" charset="0"/>
                <a:cs typeface="Calibri Light" panose="020F0302020204030204" pitchFamily="34" charset="0"/>
              </a:rPr>
              <a:t>Thông TIN DỰ ÁN</a:t>
            </a:r>
          </a:p>
        </p:txBody>
      </p:sp>
      <p:sp>
        <p:nvSpPr>
          <p:cNvPr id="3" name="Content Placeholder 2">
            <a:extLst>
              <a:ext uri="{FF2B5EF4-FFF2-40B4-BE49-F238E27FC236}">
                <a16:creationId xmlns:a16="http://schemas.microsoft.com/office/drawing/2014/main" id="{60FEC084-A2A0-4023-951C-661365D41900}"/>
              </a:ext>
            </a:extLst>
          </p:cNvPr>
          <p:cNvSpPr>
            <a:spLocks noGrp="1"/>
          </p:cNvSpPr>
          <p:nvPr>
            <p:ph idx="1"/>
          </p:nvPr>
        </p:nvSpPr>
        <p:spPr>
          <a:xfrm>
            <a:off x="-1" y="556592"/>
            <a:ext cx="12099235" cy="6230356"/>
          </a:xfrm>
        </p:spPr>
        <p:txBody>
          <a:bodyPr>
            <a:normAutofit/>
          </a:bodyPr>
          <a:lstStyle/>
          <a:p>
            <a:pPr>
              <a:buClr>
                <a:schemeClr val="tx1"/>
              </a:buClr>
            </a:pPr>
            <a:r>
              <a:rPr lang="en-US" dirty="0">
                <a:latin typeface="Calibri" panose="020F0502020204030204" pitchFamily="34" charset="0"/>
                <a:cs typeface="Calibri" panose="020F0502020204030204" pitchFamily="34" charset="0"/>
              </a:rPr>
              <a:t>Tên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án: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mềm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endParaRPr lang="en-US" dirty="0">
              <a:latin typeface="Calibri" panose="020F0502020204030204" pitchFamily="34" charset="0"/>
              <a:cs typeface="Calibri" panose="020F0502020204030204" pitchFamily="34" charset="0"/>
            </a:endParaRPr>
          </a:p>
          <a:p>
            <a:pPr>
              <a:buClr>
                <a:schemeClr val="tx1"/>
              </a:buClr>
            </a:pPr>
            <a:r>
              <a:rPr lang="en-US" dirty="0">
                <a:latin typeface="Calibri" panose="020F0502020204030204" pitchFamily="34" charset="0"/>
                <a:cs typeface="Calibri" panose="020F0502020204030204" pitchFamily="34" charset="0"/>
              </a:rPr>
              <a:t>Ngày </a:t>
            </a:r>
            <a:r>
              <a:rPr lang="en-US" dirty="0" err="1">
                <a:latin typeface="Calibri" panose="020F0502020204030204" pitchFamily="34" charset="0"/>
                <a:cs typeface="Calibri" panose="020F0502020204030204" pitchFamily="34" charset="0"/>
              </a:rPr>
              <a:t>bắt</a:t>
            </a:r>
            <a:r>
              <a:rPr lang="en-US" dirty="0">
                <a:latin typeface="Calibri" panose="020F0502020204030204" pitchFamily="34" charset="0"/>
                <a:cs typeface="Calibri" panose="020F0502020204030204" pitchFamily="34" charset="0"/>
              </a:rPr>
              <a:t> đầu: 14/10/2024</a:t>
            </a:r>
          </a:p>
          <a:p>
            <a:pPr>
              <a:buClr>
                <a:schemeClr val="tx1"/>
              </a:buClr>
            </a:pPr>
            <a:r>
              <a:rPr lang="en-US" dirty="0">
                <a:latin typeface="Calibri" panose="020F0502020204030204" pitchFamily="34" charset="0"/>
                <a:cs typeface="Calibri" panose="020F0502020204030204" pitchFamily="34" charset="0"/>
              </a:rPr>
              <a:t>Ngày kết </a:t>
            </a:r>
            <a:r>
              <a:rPr lang="en-US" dirty="0" err="1">
                <a:latin typeface="Calibri" panose="020F0502020204030204" pitchFamily="34" charset="0"/>
                <a:cs typeface="Calibri" panose="020F0502020204030204" pitchFamily="34" charset="0"/>
              </a:rPr>
              <a:t>thúc</a:t>
            </a:r>
            <a:r>
              <a:rPr lang="en-US" dirty="0">
                <a:latin typeface="Calibri" panose="020F0502020204030204" pitchFamily="34" charset="0"/>
                <a:cs typeface="Calibri" panose="020F0502020204030204" pitchFamily="34" charset="0"/>
              </a:rPr>
              <a:t>: 27/12/2024</a:t>
            </a:r>
          </a:p>
          <a:p>
            <a:pPr>
              <a:buClr>
                <a:schemeClr val="tx1"/>
              </a:buClr>
            </a:pPr>
            <a:r>
              <a:rPr lang="en-US" dirty="0">
                <a:latin typeface="Calibri" panose="020F0502020204030204" pitchFamily="34" charset="0"/>
                <a:cs typeface="Calibri" panose="020F0502020204030204" pitchFamily="34" charset="0"/>
              </a:rPr>
              <a:t>Công </a:t>
            </a:r>
            <a:r>
              <a:rPr lang="en-US" dirty="0" err="1">
                <a:latin typeface="Calibri" panose="020F0502020204030204" pitchFamily="34" charset="0"/>
                <a:cs typeface="Calibri" panose="020F0502020204030204" pitchFamily="34" charset="0"/>
              </a:rPr>
              <a:t>cụ</a:t>
            </a:r>
            <a:r>
              <a:rPr lang="en-US" dirty="0">
                <a:latin typeface="Calibri" panose="020F0502020204030204" pitchFamily="34" charset="0"/>
                <a:cs typeface="Calibri" panose="020F0502020204030204" pitchFamily="34" charset="0"/>
              </a:rPr>
              <a:t> sử dụng</a:t>
            </a:r>
          </a:p>
          <a:p>
            <a:pPr lvl="1">
              <a:buClr>
                <a:schemeClr val="tx1"/>
              </a:buClr>
              <a:buFont typeface="Courier New" panose="02070309020205020404" pitchFamily="49" charset="0"/>
              <a:buChar char="o"/>
            </a:pPr>
            <a:r>
              <a:rPr lang="en-US" sz="1800" dirty="0" err="1">
                <a:latin typeface="Calibri" panose="020F0502020204030204" pitchFamily="34" charset="0"/>
                <a:cs typeface="Calibri" panose="020F0502020204030204" pitchFamily="34" charset="0"/>
              </a:rPr>
              <a:t>Soạn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thảo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văn</a:t>
            </a:r>
            <a:r>
              <a:rPr lang="en-US" sz="1800" dirty="0">
                <a:latin typeface="Calibri" panose="020F0502020204030204" pitchFamily="34" charset="0"/>
                <a:cs typeface="Calibri" panose="020F0502020204030204" pitchFamily="34" charset="0"/>
              </a:rPr>
              <a:t> bản, </a:t>
            </a:r>
            <a:r>
              <a:rPr lang="en-US" sz="1800" dirty="0" err="1">
                <a:latin typeface="Calibri" panose="020F0502020204030204" pitchFamily="34" charset="0"/>
                <a:cs typeface="Calibri" panose="020F0502020204030204" pitchFamily="34" charset="0"/>
              </a:rPr>
              <a:t>lên</a:t>
            </a:r>
            <a:r>
              <a:rPr lang="en-US" sz="1800" dirty="0">
                <a:latin typeface="Calibri" panose="020F0502020204030204" pitchFamily="34" charset="0"/>
                <a:cs typeface="Calibri" panose="020F0502020204030204" pitchFamily="34" charset="0"/>
              </a:rPr>
              <a:t> kế </a:t>
            </a:r>
            <a:r>
              <a:rPr lang="en-US" sz="1800" dirty="0" err="1">
                <a:latin typeface="Calibri" panose="020F0502020204030204" pitchFamily="34" charset="0"/>
                <a:cs typeface="Calibri" panose="020F0502020204030204" pitchFamily="34" charset="0"/>
              </a:rPr>
              <a:t>hoạch</a:t>
            </a:r>
            <a:r>
              <a:rPr lang="en-US" sz="1800" dirty="0">
                <a:latin typeface="Calibri" panose="020F0502020204030204" pitchFamily="34" charset="0"/>
                <a:cs typeface="Calibri" panose="020F0502020204030204" pitchFamily="34" charset="0"/>
              </a:rPr>
              <a:t>: Microsoft Word, Microsoft Project</a:t>
            </a:r>
          </a:p>
          <a:p>
            <a:pPr lvl="1">
              <a:buClr>
                <a:schemeClr val="tx1"/>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Thiết kế, vẽ s</a:t>
            </a:r>
            <a:r>
              <a:rPr lang="vi-VN" sz="1800" dirty="0">
                <a:latin typeface="Calibri" panose="020F0502020204030204" pitchFamily="34" charset="0"/>
                <a:cs typeface="Calibri" panose="020F0502020204030204" pitchFamily="34" charset="0"/>
              </a:rPr>
              <a:t>ơ</a:t>
            </a:r>
            <a:r>
              <a:rPr lang="en-US" sz="1800" dirty="0">
                <a:latin typeface="Calibri" panose="020F0502020204030204" pitchFamily="34" charset="0"/>
                <a:cs typeface="Calibri" panose="020F0502020204030204" pitchFamily="34" charset="0"/>
              </a:rPr>
              <a:t> đồ: Draw.io</a:t>
            </a:r>
          </a:p>
          <a:p>
            <a:pPr lvl="1">
              <a:buClr>
                <a:schemeClr val="tx1"/>
              </a:buClr>
              <a:buFont typeface="Courier New" panose="02070309020205020404" pitchFamily="49" charset="0"/>
              <a:buChar char="o"/>
            </a:pPr>
            <a:r>
              <a:rPr lang="en-US" sz="1800" dirty="0" err="1">
                <a:latin typeface="Calibri" panose="020F0502020204030204" pitchFamily="34" charset="0"/>
                <a:cs typeface="Calibri" panose="020F0502020204030204" pitchFamily="34" charset="0"/>
              </a:rPr>
              <a:t>Ngôn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ngữ</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lập</a:t>
            </a:r>
            <a:r>
              <a:rPr lang="en-US" sz="1800" dirty="0">
                <a:latin typeface="Calibri" panose="020F0502020204030204" pitchFamily="34" charset="0"/>
                <a:cs typeface="Calibri" panose="020F0502020204030204" pitchFamily="34" charset="0"/>
              </a:rPr>
              <a:t> trình: Java</a:t>
            </a:r>
          </a:p>
          <a:p>
            <a:pPr lvl="1">
              <a:buClr>
                <a:schemeClr val="tx1"/>
              </a:buClr>
              <a:buFont typeface="Courier New" panose="02070309020205020404" pitchFamily="49" charset="0"/>
              <a:buChar char="o"/>
            </a:pPr>
            <a:r>
              <a:rPr lang="en-US" sz="1800" dirty="0" err="1">
                <a:latin typeface="Calibri" panose="020F0502020204030204" pitchFamily="34" charset="0"/>
                <a:cs typeface="Calibri" panose="020F0502020204030204" pitchFamily="34" charset="0"/>
              </a:rPr>
              <a:t>Phần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mềm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lập</a:t>
            </a:r>
            <a:r>
              <a:rPr lang="en-US" sz="1800" dirty="0">
                <a:latin typeface="Calibri" panose="020F0502020204030204" pitchFamily="34" charset="0"/>
                <a:cs typeface="Calibri" panose="020F0502020204030204" pitchFamily="34" charset="0"/>
              </a:rPr>
              <a:t> trình: Visual studio code </a:t>
            </a:r>
            <a:r>
              <a:rPr lang="en-US" sz="1800" dirty="0" err="1">
                <a:latin typeface="Calibri" panose="020F0502020204030204" pitchFamily="34" charset="0"/>
                <a:cs typeface="Calibri" panose="020F0502020204030204" pitchFamily="34" charset="0"/>
              </a:rPr>
              <a:t>hoặc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Intellij</a:t>
            </a:r>
            <a:endParaRPr lang="en-US" sz="1800" dirty="0">
              <a:latin typeface="Calibri" panose="020F0502020204030204" pitchFamily="34" charset="0"/>
              <a:cs typeface="Calibri" panose="020F0502020204030204" pitchFamily="34" charset="0"/>
            </a:endParaRPr>
          </a:p>
          <a:p>
            <a:pPr lvl="1">
              <a:buClr>
                <a:schemeClr val="tx1"/>
              </a:buClr>
              <a:buFont typeface="Courier New" panose="02070309020205020404" pitchFamily="49" charset="0"/>
              <a:buChar char="o"/>
            </a:pPr>
            <a:r>
              <a:rPr lang="en-US" sz="1800" dirty="0">
                <a:latin typeface="Calibri" panose="020F0502020204030204" pitchFamily="34" charset="0"/>
                <a:cs typeface="Calibri" panose="020F0502020204030204" pitchFamily="34" charset="0"/>
              </a:rPr>
              <a:t>Hệ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trị c</a:t>
            </a:r>
            <a:r>
              <a:rPr lang="vi-VN" sz="1800" dirty="0">
                <a:latin typeface="Calibri" panose="020F0502020204030204" pitchFamily="34" charset="0"/>
                <a:cs typeface="Calibri" panose="020F0502020204030204" pitchFamily="34" charset="0"/>
              </a:rPr>
              <a:t>ơ</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sở</a:t>
            </a:r>
            <a:r>
              <a:rPr lang="en-US" sz="1800" dirty="0">
                <a:latin typeface="Calibri" panose="020F0502020204030204" pitchFamily="34" charset="0"/>
                <a:cs typeface="Calibri" panose="020F0502020204030204" pitchFamily="34" charset="0"/>
              </a:rPr>
              <a:t> dữ liệu: PostgreSQL</a:t>
            </a:r>
          </a:p>
          <a:p>
            <a:pPr>
              <a:buClr>
                <a:schemeClr val="tx1"/>
              </a:buClr>
            </a:pPr>
            <a:r>
              <a:rPr lang="en-US" dirty="0">
                <a:latin typeface="Calibri" panose="020F0502020204030204" pitchFamily="34" charset="0"/>
                <a:cs typeface="Calibri" panose="020F0502020204030204" pitchFamily="34" charset="0"/>
              </a:rPr>
              <a:t>Mục </a:t>
            </a:r>
            <a:r>
              <a:rPr lang="en-US" dirty="0" err="1">
                <a:latin typeface="Calibri" panose="020F0502020204030204" pitchFamily="34" charset="0"/>
                <a:cs typeface="Calibri" panose="020F0502020204030204" pitchFamily="34" charset="0"/>
              </a:rPr>
              <a:t>tiêu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án:</a:t>
            </a:r>
          </a:p>
          <a:p>
            <a:pPr lvl="1">
              <a:buClrTx/>
              <a:buFont typeface="Courier New" panose="02070309020205020404" pitchFamily="49" charset="0"/>
              <a:buChar char="o"/>
            </a:pPr>
            <a:r>
              <a:rPr lang="en-US" sz="1800" dirty="0" err="1">
                <a:latin typeface="Calibri" panose="020F0502020204030204" pitchFamily="34" charset="0"/>
                <a:cs typeface="Calibri" panose="020F0502020204030204" pitchFamily="34" charset="0"/>
              </a:rPr>
              <a:t>Xây</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dựng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phần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mềm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lý </a:t>
            </a:r>
            <a:r>
              <a:rPr lang="en-US" sz="1800" dirty="0" err="1">
                <a:latin typeface="Calibri" panose="020F0502020204030204" pitchFamily="34" charset="0"/>
                <a:cs typeface="Calibri" panose="020F0502020204030204" pitchFamily="34" charset="0"/>
              </a:rPr>
              <a:t>bán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cho</a:t>
            </a:r>
            <a:r>
              <a:rPr lang="en-US" sz="1800" dirty="0">
                <a:latin typeface="Calibri" panose="020F0502020204030204" pitchFamily="34" charset="0"/>
                <a:cs typeface="Calibri" panose="020F0502020204030204" pitchFamily="34" charset="0"/>
              </a:rPr>
              <a:t> các </a:t>
            </a:r>
            <a:r>
              <a:rPr lang="en-US" sz="1800" dirty="0" err="1">
                <a:latin typeface="Calibri" panose="020F0502020204030204" pitchFamily="34" charset="0"/>
                <a:cs typeface="Calibri" panose="020F0502020204030204" pitchFamily="34" charset="0"/>
              </a:rPr>
              <a:t>chuỗi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cửa</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và </a:t>
            </a:r>
            <a:r>
              <a:rPr lang="en-US" sz="1800" dirty="0" err="1">
                <a:latin typeface="Calibri" panose="020F0502020204030204" pitchFamily="34" charset="0"/>
                <a:cs typeface="Calibri" panose="020F0502020204030204" pitchFamily="34" charset="0"/>
              </a:rPr>
              <a:t>trang</a:t>
            </a:r>
            <a:r>
              <a:rPr lang="en-US" sz="1800" dirty="0">
                <a:latin typeface="Calibri" panose="020F0502020204030204" pitchFamily="34" charset="0"/>
                <a:cs typeface="Calibri" panose="020F0502020204030204" pitchFamily="34" charset="0"/>
              </a:rPr>
              <a:t> web </a:t>
            </a:r>
            <a:r>
              <a:rPr lang="en-US" sz="1800" dirty="0" err="1">
                <a:latin typeface="Calibri" panose="020F0502020204030204" pitchFamily="34" charset="0"/>
                <a:cs typeface="Calibri" panose="020F0502020204030204" pitchFamily="34" charset="0"/>
              </a:rPr>
              <a:t>bán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trực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tuyến</a:t>
            </a:r>
            <a:r>
              <a:rPr lang="en-US" sz="1800" dirty="0">
                <a:latin typeface="Calibri" panose="020F0502020204030204" pitchFamily="34" charset="0"/>
                <a:cs typeface="Calibri" panose="020F0502020204030204" pitchFamily="34" charset="0"/>
              </a:rPr>
              <a:t>.</a:t>
            </a:r>
          </a:p>
          <a:p>
            <a:pPr lvl="1">
              <a:buClrTx/>
              <a:buFont typeface="Courier New" panose="02070309020205020404" pitchFamily="49" charset="0"/>
              <a:buChar char="o"/>
            </a:pPr>
            <a:r>
              <a:rPr lang="en-US" sz="1800" dirty="0">
                <a:latin typeface="Calibri" panose="020F0502020204030204" pitchFamily="34" charset="0"/>
                <a:cs typeface="Calibri" panose="020F0502020204030204" pitchFamily="34" charset="0"/>
              </a:rPr>
              <a:t>Lưu </a:t>
            </a:r>
            <a:r>
              <a:rPr lang="en-US" sz="1800" dirty="0" err="1">
                <a:latin typeface="Calibri" panose="020F0502020204030204" pitchFamily="34" charset="0"/>
                <a:cs typeface="Calibri" panose="020F0502020204030204" pitchFamily="34" charset="0"/>
              </a:rPr>
              <a:t>trữ</a:t>
            </a:r>
            <a:r>
              <a:rPr lang="en-US" sz="1800" dirty="0">
                <a:latin typeface="Calibri" panose="020F0502020204030204" pitchFamily="34" charset="0"/>
                <a:cs typeface="Calibri" panose="020F0502020204030204" pitchFamily="34" charset="0"/>
              </a:rPr>
              <a:t> thông tin về </a:t>
            </a:r>
            <a:r>
              <a:rPr lang="en-US" sz="1800" dirty="0" err="1">
                <a:latin typeface="Calibri" panose="020F0502020204030204" pitchFamily="34" charset="0"/>
                <a:cs typeface="Calibri" panose="020F0502020204030204" pitchFamily="34" charset="0"/>
              </a:rPr>
              <a:t>sản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phẩm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nhân</a:t>
            </a:r>
            <a:r>
              <a:rPr lang="en-US" sz="1800" dirty="0">
                <a:latin typeface="Calibri" panose="020F0502020204030204" pitchFamily="34" charset="0"/>
                <a:cs typeface="Calibri" panose="020F0502020204030204" pitchFamily="34" charset="0"/>
              </a:rPr>
              <a:t> viên </a:t>
            </a:r>
            <a:r>
              <a:rPr lang="en-US" sz="1800" dirty="0" err="1">
                <a:latin typeface="Calibri" panose="020F0502020204030204" pitchFamily="34" charset="0"/>
                <a:cs typeface="Calibri" panose="020F0502020204030204" pitchFamily="34" charset="0"/>
              </a:rPr>
              <a:t>cửa</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một cách đầy đủ và </a:t>
            </a:r>
            <a:r>
              <a:rPr lang="en-US" sz="1800" dirty="0" err="1">
                <a:latin typeface="Calibri" panose="020F0502020204030204" pitchFamily="34" charset="0"/>
                <a:cs typeface="Calibri" panose="020F0502020204030204" pitchFamily="34" charset="0"/>
              </a:rPr>
              <a:t>chính</a:t>
            </a:r>
            <a:r>
              <a:rPr lang="en-US" sz="1800" dirty="0">
                <a:latin typeface="Calibri" panose="020F0502020204030204" pitchFamily="34" charset="0"/>
                <a:cs typeface="Calibri" panose="020F0502020204030204" pitchFamily="34" charset="0"/>
              </a:rPr>
              <a:t> xác.</a:t>
            </a:r>
          </a:p>
          <a:p>
            <a:pPr lvl="1">
              <a:buClrTx/>
              <a:buFont typeface="Courier New" panose="02070309020205020404" pitchFamily="49" charset="0"/>
              <a:buChar char="o"/>
            </a:pPr>
            <a:r>
              <a:rPr lang="en-US" sz="1800" dirty="0" err="1">
                <a:latin typeface="Calibri" panose="020F0502020204030204" pitchFamily="34" charset="0"/>
                <a:cs typeface="Calibri" panose="020F0502020204030204" pitchFamily="34" charset="0"/>
              </a:rPr>
              <a:t>Đảm</a:t>
            </a:r>
            <a:r>
              <a:rPr lang="en-US" sz="1800" dirty="0">
                <a:latin typeface="Calibri" panose="020F0502020204030204" pitchFamily="34" charset="0"/>
                <a:cs typeface="Calibri" panose="020F0502020204030204" pitchFamily="34" charset="0"/>
              </a:rPr>
              <a:t> bảo quá trình thực hiện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lý </a:t>
            </a:r>
            <a:r>
              <a:rPr lang="en-US" sz="1800" dirty="0" err="1">
                <a:latin typeface="Calibri" panose="020F0502020204030204" pitchFamily="34" charset="0"/>
                <a:cs typeface="Calibri" panose="020F0502020204030204" pitchFamily="34" charset="0"/>
              </a:rPr>
              <a:t>đơn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lý </a:t>
            </a:r>
            <a:r>
              <a:rPr lang="en-US" sz="1800" dirty="0" err="1">
                <a:latin typeface="Calibri" panose="020F0502020204030204" pitchFamily="34" charset="0"/>
                <a:cs typeface="Calibri" panose="020F0502020204030204" pitchFamily="34" charset="0"/>
              </a:rPr>
              <a:t>thanh</a:t>
            </a:r>
            <a:r>
              <a:rPr lang="en-US" sz="1800" dirty="0">
                <a:latin typeface="Calibri" panose="020F0502020204030204" pitchFamily="34" charset="0"/>
                <a:cs typeface="Calibri" panose="020F0502020204030204" pitchFamily="34" charset="0"/>
              </a:rPr>
              <a:t> toán,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lý mã giảm giá </a:t>
            </a:r>
            <a:r>
              <a:rPr lang="en-US" sz="1800" dirty="0" err="1">
                <a:latin typeface="Calibri" panose="020F0502020204030204" pitchFamily="34" charset="0"/>
                <a:cs typeface="Calibri" panose="020F0502020204030204" pitchFamily="34" charset="0"/>
              </a:rPr>
              <a:t>diễn</a:t>
            </a:r>
            <a:r>
              <a:rPr lang="en-US" sz="1800" dirty="0">
                <a:latin typeface="Calibri" panose="020F0502020204030204" pitchFamily="34" charset="0"/>
                <a:cs typeface="Calibri" panose="020F0502020204030204" pitchFamily="34" charset="0"/>
              </a:rPr>
              <a:t> ra một cách </a:t>
            </a:r>
            <a:r>
              <a:rPr lang="en-US" sz="1800" dirty="0" err="1">
                <a:latin typeface="Calibri" panose="020F0502020204030204" pitchFamily="34" charset="0"/>
                <a:cs typeface="Calibri" panose="020F0502020204030204" pitchFamily="34" charset="0"/>
              </a:rPr>
              <a:t>hiệu</a:t>
            </a:r>
            <a:r>
              <a:rPr lang="en-US" sz="1800" dirty="0">
                <a:latin typeface="Calibri" panose="020F0502020204030204" pitchFamily="34" charset="0"/>
                <a:cs typeface="Calibri" panose="020F0502020204030204" pitchFamily="34" charset="0"/>
              </a:rPr>
              <a:t> quả.</a:t>
            </a:r>
          </a:p>
          <a:p>
            <a:pPr lvl="1">
              <a:buClrTx/>
              <a:buFont typeface="Courier New" panose="02070309020205020404" pitchFamily="49" charset="0"/>
              <a:buChar char="o"/>
            </a:pPr>
            <a:r>
              <a:rPr lang="en-US" sz="1800" dirty="0">
                <a:latin typeface="Calibri" panose="020F0502020204030204" pitchFamily="34" charset="0"/>
                <a:cs typeface="Calibri" panose="020F0502020204030204" pitchFamily="34" charset="0"/>
              </a:rPr>
              <a:t>Tận dụng công </a:t>
            </a:r>
            <a:r>
              <a:rPr lang="en-US" sz="1800" dirty="0" err="1">
                <a:latin typeface="Calibri" panose="020F0502020204030204" pitchFamily="34" charset="0"/>
                <a:cs typeface="Calibri" panose="020F0502020204030204" pitchFamily="34" charset="0"/>
              </a:rPr>
              <a:t>nghệ</a:t>
            </a:r>
            <a:r>
              <a:rPr lang="en-US" sz="1800" dirty="0">
                <a:latin typeface="Calibri" panose="020F0502020204030204" pitchFamily="34" charset="0"/>
                <a:cs typeface="Calibri" panose="020F0502020204030204" pitchFamily="34" charset="0"/>
              </a:rPr>
              <a:t> để </a:t>
            </a:r>
            <a:r>
              <a:rPr lang="en-US" sz="1800" dirty="0" err="1">
                <a:latin typeface="Calibri" panose="020F0502020204030204" pitchFamily="34" charset="0"/>
                <a:cs typeface="Calibri" panose="020F0502020204030204" pitchFamily="34" charset="0"/>
              </a:rPr>
              <a:t>theo</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dõi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lịch</a:t>
            </a:r>
            <a:r>
              <a:rPr lang="en-US" sz="1800" dirty="0">
                <a:latin typeface="Calibri" panose="020F0502020204030204" pitchFamily="34" charset="0"/>
                <a:cs typeface="Calibri" panose="020F0502020204030204" pitchFamily="34" charset="0"/>
              </a:rPr>
              <a:t> làm việc của </a:t>
            </a:r>
            <a:r>
              <a:rPr lang="en-US" sz="1800" dirty="0" err="1">
                <a:latin typeface="Calibri" panose="020F0502020204030204" pitchFamily="34" charset="0"/>
                <a:cs typeface="Calibri" panose="020F0502020204030204" pitchFamily="34" charset="0"/>
              </a:rPr>
              <a:t>nhân</a:t>
            </a:r>
            <a:r>
              <a:rPr lang="en-US" sz="1800" dirty="0">
                <a:latin typeface="Calibri" panose="020F0502020204030204" pitchFamily="34" charset="0"/>
                <a:cs typeface="Calibri" panose="020F0502020204030204" pitchFamily="34" charset="0"/>
              </a:rPr>
              <a:t> viên, </a:t>
            </a:r>
            <a:r>
              <a:rPr lang="en-US" sz="1800" dirty="0" err="1">
                <a:latin typeface="Calibri" panose="020F0502020204030204" pitchFamily="34" charset="0"/>
                <a:cs typeface="Calibri" panose="020F0502020204030204" pitchFamily="34" charset="0"/>
              </a:rPr>
              <a:t>trạng</a:t>
            </a:r>
            <a:r>
              <a:rPr lang="en-US" sz="1800" dirty="0">
                <a:latin typeface="Calibri" panose="020F0502020204030204" pitchFamily="34" charset="0"/>
                <a:cs typeface="Calibri" panose="020F0502020204030204" pitchFamily="34" charset="0"/>
              </a:rPr>
              <a:t> thái </a:t>
            </a:r>
            <a:r>
              <a:rPr lang="en-US" sz="1800" dirty="0" err="1">
                <a:latin typeface="Calibri" panose="020F0502020204030204" pitchFamily="34" charset="0"/>
                <a:cs typeface="Calibri" panose="020F0502020204030204" pitchFamily="34" charset="0"/>
              </a:rPr>
              <a:t>đơn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 và </a:t>
            </a:r>
            <a:r>
              <a:rPr lang="en-US" sz="1800" dirty="0" err="1">
                <a:latin typeface="Calibri" panose="020F0502020204030204" pitchFamily="34" charset="0"/>
                <a:cs typeface="Calibri" panose="020F0502020204030204" pitchFamily="34" charset="0"/>
              </a:rPr>
              <a:t>quản</a:t>
            </a:r>
            <a:r>
              <a:rPr lang="en-US" sz="1800" dirty="0">
                <a:latin typeface="Calibri" panose="020F0502020204030204" pitchFamily="34" charset="0"/>
                <a:cs typeface="Calibri" panose="020F0502020204030204" pitchFamily="34" charset="0"/>
              </a:rPr>
              <a:t> lý dữ liệu </a:t>
            </a:r>
            <a:r>
              <a:rPr lang="en-US" sz="1800" dirty="0" err="1">
                <a:latin typeface="Calibri" panose="020F0502020204030204" pitchFamily="34" charset="0"/>
                <a:cs typeface="Calibri" panose="020F0502020204030204" pitchFamily="34" charset="0"/>
              </a:rPr>
              <a:t>khách</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hàng</a:t>
            </a:r>
            <a:r>
              <a:rPr lang="en-US" sz="180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buClr>
                <a:schemeClr val="tx1"/>
              </a:buClr>
            </a:pPr>
            <a:endParaRPr lang="en-US" dirty="0">
              <a:latin typeface="Calibri" panose="020F0502020204030204" pitchFamily="34" charset="0"/>
              <a:cs typeface="Calibri" panose="020F0502020204030204" pitchFamily="34" charset="0"/>
            </a:endParaRPr>
          </a:p>
        </p:txBody>
      </p:sp>
      <p:pic>
        <p:nvPicPr>
          <p:cNvPr id="3074" name="Picture 2" descr="Cách viết, chèn chữ lên ảnh trong Word mọi phiên bản">
            <a:extLst>
              <a:ext uri="{FF2B5EF4-FFF2-40B4-BE49-F238E27FC236}">
                <a16:creationId xmlns:a16="http://schemas.microsoft.com/office/drawing/2014/main" id="{5D5B7DB2-7F0F-4D60-8948-77803628A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631" y="556592"/>
            <a:ext cx="1484243" cy="14842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33DA963-598D-4FC6-81FF-7341FD1AE289}"/>
              </a:ext>
            </a:extLst>
          </p:cNvPr>
          <p:cNvPicPr>
            <a:picLocks noChangeAspect="1"/>
          </p:cNvPicPr>
          <p:nvPr/>
        </p:nvPicPr>
        <p:blipFill>
          <a:blip r:embed="rId3"/>
          <a:stretch>
            <a:fillRect/>
          </a:stretch>
        </p:blipFill>
        <p:spPr>
          <a:xfrm>
            <a:off x="9426438" y="750405"/>
            <a:ext cx="1096615" cy="1096615"/>
          </a:xfrm>
          <a:prstGeom prst="rect">
            <a:avLst/>
          </a:prstGeom>
        </p:spPr>
      </p:pic>
      <p:pic>
        <p:nvPicPr>
          <p:cNvPr id="5" name="Picture 4">
            <a:extLst>
              <a:ext uri="{FF2B5EF4-FFF2-40B4-BE49-F238E27FC236}">
                <a16:creationId xmlns:a16="http://schemas.microsoft.com/office/drawing/2014/main" id="{FFA1A448-DC70-48B5-BB37-9E3458C07D55}"/>
              </a:ext>
            </a:extLst>
          </p:cNvPr>
          <p:cNvPicPr>
            <a:picLocks noChangeAspect="1"/>
          </p:cNvPicPr>
          <p:nvPr/>
        </p:nvPicPr>
        <p:blipFill>
          <a:blip r:embed="rId4"/>
          <a:stretch>
            <a:fillRect/>
          </a:stretch>
        </p:blipFill>
        <p:spPr>
          <a:xfrm>
            <a:off x="10676697" y="771942"/>
            <a:ext cx="1268893" cy="1268893"/>
          </a:xfrm>
          <a:prstGeom prst="rect">
            <a:avLst/>
          </a:prstGeom>
        </p:spPr>
      </p:pic>
      <p:pic>
        <p:nvPicPr>
          <p:cNvPr id="3076" name="Picture 4" descr="Tập tin:IntelliJ IDEA Icon.svg – Wikipedia tiếng Việt">
            <a:extLst>
              <a:ext uri="{FF2B5EF4-FFF2-40B4-BE49-F238E27FC236}">
                <a16:creationId xmlns:a16="http://schemas.microsoft.com/office/drawing/2014/main" id="{3A89CE76-7604-412D-A2E1-F757519BEF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5590" y="2647214"/>
            <a:ext cx="1177785" cy="117778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7837C37-D953-44B1-A67E-AC5D05BCB6A8}"/>
              </a:ext>
            </a:extLst>
          </p:cNvPr>
          <p:cNvPicPr>
            <a:picLocks noChangeAspect="1"/>
          </p:cNvPicPr>
          <p:nvPr/>
        </p:nvPicPr>
        <p:blipFill>
          <a:blip r:embed="rId6"/>
          <a:stretch>
            <a:fillRect/>
          </a:stretch>
        </p:blipFill>
        <p:spPr>
          <a:xfrm>
            <a:off x="8072455" y="2564480"/>
            <a:ext cx="1026102" cy="1058151"/>
          </a:xfrm>
          <a:prstGeom prst="rect">
            <a:avLst/>
          </a:prstGeom>
        </p:spPr>
      </p:pic>
    </p:spTree>
    <p:extLst>
      <p:ext uri="{BB962C8B-B14F-4D97-AF65-F5344CB8AC3E}">
        <p14:creationId xmlns:p14="http://schemas.microsoft.com/office/powerpoint/2010/main" val="17623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E16E-1118-460B-8B1D-51DA86E014D8}"/>
              </a:ext>
            </a:extLst>
          </p:cNvPr>
          <p:cNvSpPr>
            <a:spLocks noGrp="1"/>
          </p:cNvSpPr>
          <p:nvPr>
            <p:ph type="title"/>
          </p:nvPr>
        </p:nvSpPr>
        <p:spPr>
          <a:xfrm>
            <a:off x="2906997" y="156309"/>
            <a:ext cx="5706916" cy="811099"/>
          </a:xfrm>
        </p:spPr>
        <p:txBody>
          <a:bodyPr/>
          <a:lstStyle/>
          <a:p>
            <a:r>
              <a:rPr lang="en-US" b="1" dirty="0" err="1">
                <a:latin typeface="Calibri Light" panose="020F0302020204030204" pitchFamily="34" charset="0"/>
                <a:cs typeface="Calibri Light" panose="020F0302020204030204" pitchFamily="34" charset="0"/>
              </a:rPr>
              <a:t>Vai</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trò</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trách</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nhiệm</a:t>
            </a:r>
            <a:endParaRPr lang="en-US" b="1" dirty="0">
              <a:latin typeface="Calibri Light" panose="020F0302020204030204" pitchFamily="34" charset="0"/>
              <a:cs typeface="Calibri Light" panose="020F0302020204030204" pitchFamily="34" charset="0"/>
            </a:endParaRPr>
          </a:p>
        </p:txBody>
      </p:sp>
      <p:graphicFrame>
        <p:nvGraphicFramePr>
          <p:cNvPr id="7" name="Content Placeholder 6">
            <a:extLst>
              <a:ext uri="{FF2B5EF4-FFF2-40B4-BE49-F238E27FC236}">
                <a16:creationId xmlns:a16="http://schemas.microsoft.com/office/drawing/2014/main" id="{C61922F3-EE70-4992-B505-C8CCDA0F1E06}"/>
              </a:ext>
            </a:extLst>
          </p:cNvPr>
          <p:cNvGraphicFramePr>
            <a:graphicFrameLocks noGrp="1"/>
          </p:cNvGraphicFramePr>
          <p:nvPr>
            <p:ph idx="1"/>
            <p:extLst>
              <p:ext uri="{D42A27DB-BD31-4B8C-83A1-F6EECF244321}">
                <p14:modId xmlns:p14="http://schemas.microsoft.com/office/powerpoint/2010/main" val="4088911284"/>
              </p:ext>
            </p:extLst>
          </p:nvPr>
        </p:nvGraphicFramePr>
        <p:xfrm>
          <a:off x="2044908" y="1538494"/>
          <a:ext cx="8305040" cy="3285296"/>
        </p:xfrm>
        <a:graphic>
          <a:graphicData uri="http://schemas.openxmlformats.org/drawingml/2006/table">
            <a:tbl>
              <a:tblPr firstRow="1" bandRow="1">
                <a:tableStyleId>{21E4AEA4-8DFA-4A89-87EB-49C32662AFE0}</a:tableStyleId>
              </a:tblPr>
              <a:tblGrid>
                <a:gridCol w="4152520">
                  <a:extLst>
                    <a:ext uri="{9D8B030D-6E8A-4147-A177-3AD203B41FA5}">
                      <a16:colId xmlns:a16="http://schemas.microsoft.com/office/drawing/2014/main" val="3159039558"/>
                    </a:ext>
                  </a:extLst>
                </a:gridCol>
                <a:gridCol w="4152520">
                  <a:extLst>
                    <a:ext uri="{9D8B030D-6E8A-4147-A177-3AD203B41FA5}">
                      <a16:colId xmlns:a16="http://schemas.microsoft.com/office/drawing/2014/main" val="1167623311"/>
                    </a:ext>
                  </a:extLst>
                </a:gridCol>
              </a:tblGrid>
              <a:tr h="540618">
                <a:tc>
                  <a:txBody>
                    <a:bodyPr/>
                    <a:lstStyle/>
                    <a:p>
                      <a:r>
                        <a:rPr lang="en-US" sz="2000" dirty="0" err="1">
                          <a:latin typeface="Calibri" panose="020F0502020204030204" pitchFamily="34" charset="0"/>
                          <a:cs typeface="Calibri" panose="020F0502020204030204" pitchFamily="34" charset="0"/>
                        </a:rPr>
                        <a:t>Họ</a:t>
                      </a:r>
                      <a:r>
                        <a:rPr lang="en-US" sz="2000" dirty="0">
                          <a:latin typeface="Calibri" panose="020F0502020204030204" pitchFamily="34" charset="0"/>
                          <a:cs typeface="Calibri" panose="020F0502020204030204" pitchFamily="34" charset="0"/>
                        </a:rPr>
                        <a:t> và tên</a:t>
                      </a:r>
                    </a:p>
                  </a:txBody>
                  <a:tcPr/>
                </a:tc>
                <a:tc>
                  <a:txBody>
                    <a:bodyPr/>
                    <a:lstStyle/>
                    <a:p>
                      <a:r>
                        <a:rPr lang="en-US" sz="2000" dirty="0" err="1">
                          <a:latin typeface="Calibri" panose="020F0502020204030204" pitchFamily="34" charset="0"/>
                          <a:cs typeface="Calibri" panose="020F0502020204030204" pitchFamily="34" charset="0"/>
                        </a:rPr>
                        <a:t>Vai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trò</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82367610"/>
                  </a:ext>
                </a:extLst>
              </a:tr>
              <a:tr h="1372339">
                <a:tc>
                  <a:txBody>
                    <a:bodyPr/>
                    <a:lstStyle/>
                    <a:p>
                      <a:r>
                        <a:rPr lang="en-US" sz="2000" dirty="0">
                          <a:latin typeface="Calibri" panose="020F0502020204030204" pitchFamily="34" charset="0"/>
                          <a:cs typeface="Calibri" panose="020F0502020204030204" pitchFamily="34" charset="0"/>
                        </a:rPr>
                        <a:t>Trần Ngọc Phúc</a:t>
                      </a:r>
                    </a:p>
                  </a:txBody>
                  <a:tcPr/>
                </a:tc>
                <a:tc>
                  <a:txBody>
                    <a:bodyPr/>
                    <a:lstStyle/>
                    <a:p>
                      <a:r>
                        <a:rPr lang="en-US" sz="2000" kern="1200" dirty="0" err="1">
                          <a:solidFill>
                            <a:schemeClr val="dk1"/>
                          </a:solidFill>
                          <a:effectLst/>
                          <a:latin typeface="Calibri" panose="020F0502020204030204" pitchFamily="34" charset="0"/>
                          <a:ea typeface="+mn-ea"/>
                          <a:cs typeface="Calibri" panose="020F0502020204030204" pitchFamily="34" charset="0"/>
                        </a:rPr>
                        <a:t>Trưởng</a:t>
                      </a:r>
                      <a:r>
                        <a:rPr lang="en-US" sz="2000" kern="1200" dirty="0">
                          <a:solidFill>
                            <a:schemeClr val="dk1"/>
                          </a:solidFill>
                          <a:effectLst/>
                          <a:latin typeface="Calibri" panose="020F0502020204030204" pitchFamily="34" charset="0"/>
                          <a:ea typeface="+mn-ea"/>
                          <a:cs typeface="Calibri" panose="020F0502020204030204" pitchFamily="34" charset="0"/>
                        </a:rPr>
                        <a:t> nhóm, phân </a:t>
                      </a:r>
                      <a:r>
                        <a:rPr lang="en-US" sz="2000" kern="1200" dirty="0" err="1">
                          <a:solidFill>
                            <a:schemeClr val="dk1"/>
                          </a:solidFill>
                          <a:effectLst/>
                          <a:latin typeface="Calibri" panose="020F0502020204030204" pitchFamily="34" charset="0"/>
                          <a:ea typeface="+mn-ea"/>
                          <a:cs typeface="Calibri" panose="020F0502020204030204" pitchFamily="34" charset="0"/>
                        </a:rPr>
                        <a:t>tích</a:t>
                      </a:r>
                      <a:r>
                        <a:rPr lang="en-US" sz="2000" kern="1200" dirty="0">
                          <a:solidFill>
                            <a:schemeClr val="dk1"/>
                          </a:solidFill>
                          <a:effectLst/>
                          <a:latin typeface="Calibri" panose="020F0502020204030204" pitchFamily="34" charset="0"/>
                          <a:ea typeface="+mn-ea"/>
                          <a:cs typeface="Calibri" panose="020F0502020204030204" pitchFamily="34" charset="0"/>
                        </a:rPr>
                        <a:t> thiết kế </a:t>
                      </a:r>
                      <a:r>
                        <a:rPr lang="en-US" sz="2000" kern="1200" dirty="0" err="1">
                          <a:solidFill>
                            <a:schemeClr val="dk1"/>
                          </a:solidFill>
                          <a:effectLst/>
                          <a:latin typeface="Calibri" panose="020F0502020204030204" pitchFamily="34" charset="0"/>
                          <a:ea typeface="+mn-ea"/>
                          <a:cs typeface="Calibri" panose="020F0502020204030204" pitchFamily="34" charset="0"/>
                        </a:rPr>
                        <a:t>dự</a:t>
                      </a:r>
                      <a:r>
                        <a:rPr lang="en-US" sz="2000" kern="1200" dirty="0">
                          <a:solidFill>
                            <a:schemeClr val="dk1"/>
                          </a:solidFill>
                          <a:effectLst/>
                          <a:latin typeface="Calibri" panose="020F0502020204030204" pitchFamily="34" charset="0"/>
                          <a:ea typeface="+mn-ea"/>
                          <a:cs typeface="Calibri" panose="020F0502020204030204" pitchFamily="34" charset="0"/>
                        </a:rPr>
                        <a:t> án, </a:t>
                      </a:r>
                      <a:r>
                        <a:rPr lang="en-US" sz="2000" kern="1200" dirty="0" err="1">
                          <a:solidFill>
                            <a:schemeClr val="dk1"/>
                          </a:solidFill>
                          <a:effectLst/>
                          <a:latin typeface="Calibri" panose="020F0502020204030204" pitchFamily="34" charset="0"/>
                          <a:ea typeface="+mn-ea"/>
                          <a:cs typeface="Calibri" panose="020F0502020204030204" pitchFamily="34" charset="0"/>
                        </a:rPr>
                        <a:t>lập</a:t>
                      </a:r>
                      <a:r>
                        <a:rPr lang="en-US" sz="2000" kern="1200" dirty="0">
                          <a:solidFill>
                            <a:schemeClr val="dk1"/>
                          </a:solidFill>
                          <a:effectLst/>
                          <a:latin typeface="Calibri" panose="020F0502020204030204" pitchFamily="34" charset="0"/>
                          <a:ea typeface="+mn-ea"/>
                          <a:cs typeface="Calibri" panose="020F0502020204030204" pitchFamily="34" charset="0"/>
                        </a:rPr>
                        <a:t> trình </a:t>
                      </a:r>
                      <a:r>
                        <a:rPr lang="en-US" sz="2000" kern="1200" dirty="0" err="1">
                          <a:solidFill>
                            <a:schemeClr val="dk1"/>
                          </a:solidFill>
                          <a:effectLst/>
                          <a:latin typeface="Calibri" panose="020F0502020204030204" pitchFamily="34" charset="0"/>
                          <a:ea typeface="+mn-ea"/>
                          <a:cs typeface="Calibri" panose="020F0502020204030204" pitchFamily="34" charset="0"/>
                        </a:rPr>
                        <a:t>phía</a:t>
                      </a:r>
                      <a:r>
                        <a:rPr lang="en-US" sz="2000" kern="1200" dirty="0">
                          <a:solidFill>
                            <a:schemeClr val="dk1"/>
                          </a:solidFill>
                          <a:effectLst/>
                          <a:latin typeface="Calibri" panose="020F0502020204030204" pitchFamily="34" charset="0"/>
                          <a:ea typeface="+mn-ea"/>
                          <a:cs typeface="Calibri" panose="020F0502020204030204" pitchFamily="34" charset="0"/>
                        </a:rPr>
                        <a:t> frontend, </a:t>
                      </a:r>
                      <a:r>
                        <a:rPr lang="en-US" sz="2000" kern="1200" dirty="0" err="1">
                          <a:solidFill>
                            <a:schemeClr val="dk1"/>
                          </a:solidFill>
                          <a:effectLst/>
                          <a:latin typeface="Calibri" panose="020F0502020204030204" pitchFamily="34" charset="0"/>
                          <a:ea typeface="+mn-ea"/>
                          <a:cs typeface="Calibri" panose="020F0502020204030204" pitchFamily="34" charset="0"/>
                        </a:rPr>
                        <a:t>kiểm</a:t>
                      </a:r>
                      <a:r>
                        <a:rPr lang="en-US" sz="2000" kern="1200" dirty="0">
                          <a:solidFill>
                            <a:schemeClr val="dk1"/>
                          </a:solidFill>
                          <a:effectLst/>
                          <a:latin typeface="Calibri" panose="020F0502020204030204" pitchFamily="34" charset="0"/>
                          <a:ea typeface="+mn-ea"/>
                          <a:cs typeface="Calibri" panose="020F0502020204030204" pitchFamily="34" charset="0"/>
                        </a:rPr>
                        <a:t> thử, viết báo cáo.</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07451557"/>
                  </a:ext>
                </a:extLst>
              </a:tr>
              <a:tr h="1372339">
                <a:tc>
                  <a:txBody>
                    <a:bodyPr/>
                    <a:lstStyle/>
                    <a:p>
                      <a:r>
                        <a:rPr lang="en-US" sz="2000" kern="1200" dirty="0" err="1">
                          <a:solidFill>
                            <a:schemeClr val="dk1"/>
                          </a:solidFill>
                          <a:effectLst/>
                          <a:latin typeface="Calibri" panose="020F0502020204030204" pitchFamily="34" charset="0"/>
                          <a:ea typeface="+mn-ea"/>
                          <a:cs typeface="Calibri" panose="020F0502020204030204" pitchFamily="34" charset="0"/>
                        </a:rPr>
                        <a:t>Nguyễn</a:t>
                      </a:r>
                      <a:r>
                        <a:rPr lang="en-US" sz="2000" kern="1200" dirty="0">
                          <a:solidFill>
                            <a:schemeClr val="dk1"/>
                          </a:solidFill>
                          <a:effectLst/>
                          <a:latin typeface="Calibri" panose="020F0502020204030204" pitchFamily="34" charset="0"/>
                          <a:ea typeface="+mn-ea"/>
                          <a:cs typeface="Calibri" panose="020F0502020204030204" pitchFamily="34" charset="0"/>
                        </a:rPr>
                        <a:t> </a:t>
                      </a:r>
                      <a:r>
                        <a:rPr lang="en-US" sz="2000" kern="1200" dirty="0" err="1">
                          <a:solidFill>
                            <a:schemeClr val="dk1"/>
                          </a:solidFill>
                          <a:effectLst/>
                          <a:latin typeface="Calibri" panose="020F0502020204030204" pitchFamily="34" charset="0"/>
                          <a:ea typeface="+mn-ea"/>
                          <a:cs typeface="Calibri" panose="020F0502020204030204" pitchFamily="34" charset="0"/>
                        </a:rPr>
                        <a:t>Hữu</a:t>
                      </a:r>
                      <a:r>
                        <a:rPr lang="en-US" sz="2000" kern="1200" dirty="0">
                          <a:solidFill>
                            <a:schemeClr val="dk1"/>
                          </a:solidFill>
                          <a:effectLst/>
                          <a:latin typeface="Calibri" panose="020F0502020204030204" pitchFamily="34" charset="0"/>
                          <a:ea typeface="+mn-ea"/>
                          <a:cs typeface="Calibri" panose="020F0502020204030204" pitchFamily="34" charset="0"/>
                        </a:rPr>
                        <a:t> Thắng</a:t>
                      </a:r>
                      <a:endParaRPr lang="en-US" sz="2000" dirty="0">
                        <a:latin typeface="Calibri" panose="020F0502020204030204" pitchFamily="34" charset="0"/>
                        <a:cs typeface="Calibri" panose="020F0502020204030204" pitchFamily="34" charset="0"/>
                      </a:endParaRPr>
                    </a:p>
                  </a:txBody>
                  <a:tcPr/>
                </a:tc>
                <a:tc>
                  <a:txBody>
                    <a:bodyPr/>
                    <a:lstStyle/>
                    <a:p>
                      <a:r>
                        <a:rPr lang="en-US" sz="2000" kern="1200" dirty="0">
                          <a:solidFill>
                            <a:schemeClr val="dk1"/>
                          </a:solidFill>
                          <a:effectLst/>
                          <a:latin typeface="Calibri" panose="020F0502020204030204" pitchFamily="34" charset="0"/>
                          <a:ea typeface="+mn-ea"/>
                          <a:cs typeface="Calibri" panose="020F0502020204030204" pitchFamily="34" charset="0"/>
                        </a:rPr>
                        <a:t>Phân </a:t>
                      </a:r>
                      <a:r>
                        <a:rPr lang="en-US" sz="2000" kern="1200" dirty="0" err="1">
                          <a:solidFill>
                            <a:schemeClr val="dk1"/>
                          </a:solidFill>
                          <a:effectLst/>
                          <a:latin typeface="Calibri" panose="020F0502020204030204" pitchFamily="34" charset="0"/>
                          <a:ea typeface="+mn-ea"/>
                          <a:cs typeface="Calibri" panose="020F0502020204030204" pitchFamily="34" charset="0"/>
                        </a:rPr>
                        <a:t>tích</a:t>
                      </a:r>
                      <a:r>
                        <a:rPr lang="en-US" sz="2000" kern="1200" dirty="0">
                          <a:solidFill>
                            <a:schemeClr val="dk1"/>
                          </a:solidFill>
                          <a:effectLst/>
                          <a:latin typeface="Calibri" panose="020F0502020204030204" pitchFamily="34" charset="0"/>
                          <a:ea typeface="+mn-ea"/>
                          <a:cs typeface="Calibri" panose="020F0502020204030204" pitchFamily="34" charset="0"/>
                        </a:rPr>
                        <a:t> thiết kế </a:t>
                      </a:r>
                      <a:r>
                        <a:rPr lang="en-US" sz="2000" kern="1200" dirty="0" err="1">
                          <a:solidFill>
                            <a:schemeClr val="dk1"/>
                          </a:solidFill>
                          <a:effectLst/>
                          <a:latin typeface="Calibri" panose="020F0502020204030204" pitchFamily="34" charset="0"/>
                          <a:ea typeface="+mn-ea"/>
                          <a:cs typeface="Calibri" panose="020F0502020204030204" pitchFamily="34" charset="0"/>
                        </a:rPr>
                        <a:t>dự</a:t>
                      </a:r>
                      <a:r>
                        <a:rPr lang="en-US" sz="2000" kern="1200" dirty="0">
                          <a:solidFill>
                            <a:schemeClr val="dk1"/>
                          </a:solidFill>
                          <a:effectLst/>
                          <a:latin typeface="Calibri" panose="020F0502020204030204" pitchFamily="34" charset="0"/>
                          <a:ea typeface="+mn-ea"/>
                          <a:cs typeface="Calibri" panose="020F0502020204030204" pitchFamily="34" charset="0"/>
                        </a:rPr>
                        <a:t> án, </a:t>
                      </a:r>
                      <a:r>
                        <a:rPr lang="en-US" sz="2000" kern="1200" dirty="0" err="1">
                          <a:solidFill>
                            <a:schemeClr val="dk1"/>
                          </a:solidFill>
                          <a:effectLst/>
                          <a:latin typeface="Calibri" panose="020F0502020204030204" pitchFamily="34" charset="0"/>
                          <a:ea typeface="+mn-ea"/>
                          <a:cs typeface="Calibri" panose="020F0502020204030204" pitchFamily="34" charset="0"/>
                        </a:rPr>
                        <a:t>xây</a:t>
                      </a:r>
                      <a:r>
                        <a:rPr lang="en-US" sz="2000" kern="1200" dirty="0">
                          <a:solidFill>
                            <a:schemeClr val="dk1"/>
                          </a:solidFill>
                          <a:effectLst/>
                          <a:latin typeface="Calibri" panose="020F0502020204030204" pitchFamily="34" charset="0"/>
                          <a:ea typeface="+mn-ea"/>
                          <a:cs typeface="Calibri" panose="020F0502020204030204" pitchFamily="34" charset="0"/>
                        </a:rPr>
                        <a:t> </a:t>
                      </a:r>
                      <a:r>
                        <a:rPr lang="en-US" sz="2000" kern="1200" dirty="0" err="1">
                          <a:solidFill>
                            <a:schemeClr val="dk1"/>
                          </a:solidFill>
                          <a:effectLst/>
                          <a:latin typeface="Calibri" panose="020F0502020204030204" pitchFamily="34" charset="0"/>
                          <a:ea typeface="+mn-ea"/>
                          <a:cs typeface="Calibri" panose="020F0502020204030204" pitchFamily="34" charset="0"/>
                        </a:rPr>
                        <a:t>dựng</a:t>
                      </a:r>
                      <a:r>
                        <a:rPr lang="en-US" sz="2000" kern="1200" dirty="0">
                          <a:solidFill>
                            <a:schemeClr val="dk1"/>
                          </a:solidFill>
                          <a:effectLst/>
                          <a:latin typeface="Calibri" panose="020F0502020204030204" pitchFamily="34" charset="0"/>
                          <a:ea typeface="+mn-ea"/>
                          <a:cs typeface="Calibri" panose="020F0502020204030204" pitchFamily="34" charset="0"/>
                        </a:rPr>
                        <a:t> </a:t>
                      </a:r>
                      <a:r>
                        <a:rPr lang="en-US" sz="2000" kern="1200" dirty="0" err="1">
                          <a:solidFill>
                            <a:schemeClr val="dk1"/>
                          </a:solidFill>
                          <a:effectLst/>
                          <a:latin typeface="Calibri" panose="020F0502020204030204" pitchFamily="34" charset="0"/>
                          <a:ea typeface="+mn-ea"/>
                          <a:cs typeface="Calibri" panose="020F0502020204030204" pitchFamily="34" charset="0"/>
                        </a:rPr>
                        <a:t>cấu</a:t>
                      </a:r>
                      <a:r>
                        <a:rPr lang="en-US" sz="2000" kern="1200" dirty="0">
                          <a:solidFill>
                            <a:schemeClr val="dk1"/>
                          </a:solidFill>
                          <a:effectLst/>
                          <a:latin typeface="Calibri" panose="020F0502020204030204" pitchFamily="34" charset="0"/>
                          <a:ea typeface="+mn-ea"/>
                          <a:cs typeface="Calibri" panose="020F0502020204030204" pitchFamily="34" charset="0"/>
                        </a:rPr>
                        <a:t> </a:t>
                      </a:r>
                      <a:r>
                        <a:rPr lang="en-US" sz="2000" kern="1200" dirty="0" err="1">
                          <a:solidFill>
                            <a:schemeClr val="dk1"/>
                          </a:solidFill>
                          <a:effectLst/>
                          <a:latin typeface="Calibri" panose="020F0502020204030204" pitchFamily="34" charset="0"/>
                          <a:ea typeface="+mn-ea"/>
                          <a:cs typeface="Calibri" panose="020F0502020204030204" pitchFamily="34" charset="0"/>
                        </a:rPr>
                        <a:t>trúc</a:t>
                      </a:r>
                      <a:r>
                        <a:rPr lang="en-US" sz="2000" kern="1200" dirty="0">
                          <a:solidFill>
                            <a:schemeClr val="dk1"/>
                          </a:solidFill>
                          <a:effectLst/>
                          <a:latin typeface="Calibri" panose="020F0502020204030204" pitchFamily="34" charset="0"/>
                          <a:ea typeface="+mn-ea"/>
                          <a:cs typeface="Calibri" panose="020F0502020204030204" pitchFamily="34" charset="0"/>
                        </a:rPr>
                        <a:t> hệ thống, </a:t>
                      </a:r>
                      <a:r>
                        <a:rPr lang="en-US" sz="2000" kern="1200" dirty="0" err="1">
                          <a:solidFill>
                            <a:schemeClr val="dk1"/>
                          </a:solidFill>
                          <a:effectLst/>
                          <a:latin typeface="Calibri" panose="020F0502020204030204" pitchFamily="34" charset="0"/>
                          <a:ea typeface="+mn-ea"/>
                          <a:cs typeface="Calibri" panose="020F0502020204030204" pitchFamily="34" charset="0"/>
                        </a:rPr>
                        <a:t>lập</a:t>
                      </a:r>
                      <a:r>
                        <a:rPr lang="en-US" sz="2000" kern="1200" dirty="0">
                          <a:solidFill>
                            <a:schemeClr val="dk1"/>
                          </a:solidFill>
                          <a:effectLst/>
                          <a:latin typeface="Calibri" panose="020F0502020204030204" pitchFamily="34" charset="0"/>
                          <a:ea typeface="+mn-ea"/>
                          <a:cs typeface="Calibri" panose="020F0502020204030204" pitchFamily="34" charset="0"/>
                        </a:rPr>
                        <a:t> trình </a:t>
                      </a:r>
                      <a:r>
                        <a:rPr lang="en-US" sz="2000" kern="1200" dirty="0" err="1">
                          <a:solidFill>
                            <a:schemeClr val="dk1"/>
                          </a:solidFill>
                          <a:effectLst/>
                          <a:latin typeface="Calibri" panose="020F0502020204030204" pitchFamily="34" charset="0"/>
                          <a:ea typeface="+mn-ea"/>
                          <a:cs typeface="Calibri" panose="020F0502020204030204" pitchFamily="34" charset="0"/>
                        </a:rPr>
                        <a:t>phía</a:t>
                      </a:r>
                      <a:r>
                        <a:rPr lang="en-US" sz="2000" kern="1200" dirty="0">
                          <a:solidFill>
                            <a:schemeClr val="dk1"/>
                          </a:solidFill>
                          <a:effectLst/>
                          <a:latin typeface="Calibri" panose="020F0502020204030204" pitchFamily="34" charset="0"/>
                          <a:ea typeface="+mn-ea"/>
                          <a:cs typeface="Calibri" panose="020F0502020204030204" pitchFamily="34" charset="0"/>
                        </a:rPr>
                        <a:t> backend.</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17782697"/>
                  </a:ext>
                </a:extLst>
              </a:tr>
            </a:tbl>
          </a:graphicData>
        </a:graphic>
      </p:graphicFrame>
    </p:spTree>
    <p:extLst>
      <p:ext uri="{BB962C8B-B14F-4D97-AF65-F5344CB8AC3E}">
        <p14:creationId xmlns:p14="http://schemas.microsoft.com/office/powerpoint/2010/main" val="318550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2562EB-758C-4747-88CB-3EF6FD30949C}"/>
              </a:ext>
            </a:extLst>
          </p:cNvPr>
          <p:cNvSpPr>
            <a:spLocks noGrp="1"/>
          </p:cNvSpPr>
          <p:nvPr>
            <p:ph type="ctrTitle"/>
          </p:nvPr>
        </p:nvSpPr>
        <p:spPr/>
        <p:txBody>
          <a:bodyPr/>
          <a:lstStyle/>
          <a:p>
            <a:r>
              <a:rPr lang="en-US" dirty="0" err="1">
                <a:latin typeface="Calibri" panose="020F0502020204030204" pitchFamily="34" charset="0"/>
                <a:cs typeface="Calibri" panose="020F0502020204030204" pitchFamily="34" charset="0"/>
              </a:rPr>
              <a:t>Xây</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dựng</a:t>
            </a:r>
            <a:r>
              <a:rPr lang="en-US" dirty="0">
                <a:latin typeface="Calibri" panose="020F0502020204030204" pitchFamily="34" charset="0"/>
                <a:cs typeface="Calibri" panose="020F0502020204030204" pitchFamily="34" charset="0"/>
              </a:rPr>
              <a:t> kế </a:t>
            </a:r>
            <a:r>
              <a:rPr lang="en-US" dirty="0" err="1">
                <a:latin typeface="Calibri" panose="020F0502020204030204" pitchFamily="34" charset="0"/>
                <a:cs typeface="Calibri" panose="020F0502020204030204" pitchFamily="34" charset="0"/>
              </a:rPr>
              <a:t>hoạch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án</a:t>
            </a:r>
          </a:p>
        </p:txBody>
      </p:sp>
    </p:spTree>
    <p:extLst>
      <p:ext uri="{BB962C8B-B14F-4D97-AF65-F5344CB8AC3E}">
        <p14:creationId xmlns:p14="http://schemas.microsoft.com/office/powerpoint/2010/main" val="395568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630A-1BD6-4C30-9652-BCB5DF870992}"/>
              </a:ext>
            </a:extLst>
          </p:cNvPr>
          <p:cNvSpPr>
            <a:spLocks noGrp="1"/>
          </p:cNvSpPr>
          <p:nvPr>
            <p:ph type="title"/>
          </p:nvPr>
        </p:nvSpPr>
        <p:spPr>
          <a:xfrm>
            <a:off x="2990750" y="235824"/>
            <a:ext cx="6210499" cy="559308"/>
          </a:xfrm>
        </p:spPr>
        <p:txBody>
          <a:bodyPr>
            <a:normAutofit fontScale="90000"/>
          </a:bodyPr>
          <a:lstStyle/>
          <a:p>
            <a:r>
              <a:rPr lang="en-US" b="1" dirty="0" err="1">
                <a:latin typeface="Calibri" panose="020F0502020204030204" pitchFamily="34" charset="0"/>
                <a:cs typeface="Calibri" panose="020F0502020204030204" pitchFamily="34" charset="0"/>
              </a:rPr>
              <a:t>TÍnh</a:t>
            </a:r>
            <a:r>
              <a:rPr lang="en-US" b="1" dirty="0">
                <a:latin typeface="Calibri" panose="020F0502020204030204" pitchFamily="34" charset="0"/>
                <a:cs typeface="Calibri" panose="020F0502020204030204" pitchFamily="34" charset="0"/>
              </a:rPr>
              <a:t> </a:t>
            </a:r>
            <a:r>
              <a:rPr lang="en-US" b="1" dirty="0" err="1">
                <a:latin typeface="Calibri" panose="020F0502020204030204" pitchFamily="34" charset="0"/>
                <a:cs typeface="Calibri" panose="020F0502020204030204" pitchFamily="34" charset="0"/>
              </a:rPr>
              <a:t>khả</a:t>
            </a:r>
            <a:r>
              <a:rPr lang="en-US" b="1" dirty="0">
                <a:latin typeface="Calibri" panose="020F0502020204030204" pitchFamily="34" charset="0"/>
                <a:cs typeface="Calibri" panose="020F0502020204030204" pitchFamily="34" charset="0"/>
              </a:rPr>
              <a:t> thi </a:t>
            </a:r>
            <a:r>
              <a:rPr lang="en-US" b="1" dirty="0" err="1">
                <a:latin typeface="Calibri" panose="020F0502020204030204" pitchFamily="34" charset="0"/>
                <a:cs typeface="Calibri" panose="020F0502020204030204" pitchFamily="34" charset="0"/>
              </a:rPr>
              <a:t>dự</a:t>
            </a:r>
            <a:r>
              <a:rPr lang="en-US" b="1" dirty="0">
                <a:latin typeface="Calibri" panose="020F0502020204030204" pitchFamily="34" charset="0"/>
                <a:cs typeface="Calibri" panose="020F0502020204030204" pitchFamily="34" charset="0"/>
              </a:rPr>
              <a:t> án</a:t>
            </a:r>
          </a:p>
        </p:txBody>
      </p:sp>
      <p:sp>
        <p:nvSpPr>
          <p:cNvPr id="3" name="Content Placeholder 2">
            <a:extLst>
              <a:ext uri="{FF2B5EF4-FFF2-40B4-BE49-F238E27FC236}">
                <a16:creationId xmlns:a16="http://schemas.microsoft.com/office/drawing/2014/main" id="{EF304B19-FBB5-44EE-A657-C7895EF43F2E}"/>
              </a:ext>
            </a:extLst>
          </p:cNvPr>
          <p:cNvSpPr>
            <a:spLocks noGrp="1"/>
          </p:cNvSpPr>
          <p:nvPr>
            <p:ph idx="1"/>
          </p:nvPr>
        </p:nvSpPr>
        <p:spPr>
          <a:xfrm>
            <a:off x="198783" y="967409"/>
            <a:ext cx="11807687" cy="5890591"/>
          </a:xfrm>
        </p:spPr>
        <p:txBody>
          <a:bodyPr>
            <a:normAutofit/>
          </a:bodyPr>
          <a:lstStyle/>
          <a:p>
            <a:pPr>
              <a:buClrTx/>
            </a:pPr>
            <a:r>
              <a:rPr lang="en-US" dirty="0">
                <a:latin typeface="Calibri Light" panose="020F0302020204030204" pitchFamily="34" charset="0"/>
                <a:cs typeface="Calibri Light" panose="020F0302020204030204" pitchFamily="34" charset="0"/>
              </a:rPr>
              <a:t>Tính </a:t>
            </a:r>
            <a:r>
              <a:rPr lang="en-US" dirty="0" err="1">
                <a:latin typeface="Calibri Light" panose="020F0302020204030204" pitchFamily="34" charset="0"/>
                <a:cs typeface="Calibri Light" panose="020F0302020204030204" pitchFamily="34" charset="0"/>
              </a:rPr>
              <a:t>khả</a:t>
            </a:r>
            <a:r>
              <a:rPr lang="en-US" dirty="0">
                <a:latin typeface="Calibri Light" panose="020F0302020204030204" pitchFamily="34" charset="0"/>
                <a:cs typeface="Calibri Light" panose="020F0302020204030204" pitchFamily="34" charset="0"/>
              </a:rPr>
              <a:t> thi về </a:t>
            </a:r>
            <a:r>
              <a:rPr lang="en-US" dirty="0" err="1">
                <a:latin typeface="Calibri Light" panose="020F0302020204030204" pitchFamily="34" charset="0"/>
                <a:cs typeface="Calibri Light" panose="020F0302020204030204" pitchFamily="34" charset="0"/>
              </a:rPr>
              <a:t>mặt</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kỹ</a:t>
            </a:r>
            <a:r>
              <a:rPr lang="en-US" dirty="0">
                <a:latin typeface="Calibri Light" panose="020F0302020204030204" pitchFamily="34" charset="0"/>
                <a:cs typeface="Calibri Light" panose="020F0302020204030204" pitchFamily="34" charset="0"/>
              </a:rPr>
              <a:t> thuật</a:t>
            </a:r>
          </a:p>
          <a:p>
            <a:pPr lvl="1">
              <a:buClr>
                <a:schemeClr val="tx1"/>
              </a:buClr>
              <a:buFont typeface="Courier New" panose="02070309020205020404" pitchFamily="49" charset="0"/>
              <a:buChar char="o"/>
            </a:pPr>
            <a:r>
              <a:rPr lang="en-US" sz="1800" dirty="0" err="1">
                <a:latin typeface="Calibri Light" panose="020F0302020204030204" pitchFamily="34" charset="0"/>
                <a:cs typeface="Calibri Light" panose="020F0302020204030204" pitchFamily="34" charset="0"/>
              </a:rPr>
              <a:t>Sản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phẩm</a:t>
            </a:r>
            <a:r>
              <a:rPr lang="en-US" sz="1800" dirty="0">
                <a:latin typeface="Calibri Light" panose="020F0302020204030204" pitchFamily="34" charset="0"/>
                <a:cs typeface="Calibri Light" panose="020F0302020204030204" pitchFamily="34" charset="0"/>
              </a:rPr>
              <a:t> được phát </a:t>
            </a:r>
            <a:r>
              <a:rPr lang="en-US" sz="1800" dirty="0" err="1">
                <a:latin typeface="Calibri Light" panose="020F0302020204030204" pitchFamily="34" charset="0"/>
                <a:cs typeface="Calibri Light" panose="020F0302020204030204" pitchFamily="34" charset="0"/>
              </a:rPr>
              <a:t>triển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dựa</a:t>
            </a:r>
            <a:r>
              <a:rPr lang="en-US" sz="1800" dirty="0">
                <a:latin typeface="Calibri Light" panose="020F0302020204030204" pitchFamily="34" charset="0"/>
                <a:cs typeface="Calibri Light" panose="020F0302020204030204" pitchFamily="34" charset="0"/>
              </a:rPr>
              <a:t> trên </a:t>
            </a:r>
            <a:r>
              <a:rPr lang="en-US" sz="1800" dirty="0" err="1">
                <a:latin typeface="Calibri Light" panose="020F0302020204030204" pitchFamily="34" charset="0"/>
                <a:cs typeface="Calibri Light" panose="020F0302020204030204" pitchFamily="34" charset="0"/>
              </a:rPr>
              <a:t>ngôn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ngữ</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lập</a:t>
            </a:r>
            <a:r>
              <a:rPr lang="en-US" sz="1800" dirty="0">
                <a:latin typeface="Calibri Light" panose="020F0302020204030204" pitchFamily="34" charset="0"/>
                <a:cs typeface="Calibri Light" panose="020F0302020204030204" pitchFamily="34" charset="0"/>
              </a:rPr>
              <a:t> trình Java và PostgreSQL, đây là những công </a:t>
            </a:r>
            <a:r>
              <a:rPr lang="en-US" sz="1800" dirty="0" err="1">
                <a:latin typeface="Calibri Light" panose="020F0302020204030204" pitchFamily="34" charset="0"/>
                <a:cs typeface="Calibri Light" panose="020F0302020204030204" pitchFamily="34" charset="0"/>
              </a:rPr>
              <a:t>cụ</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mạnh</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mẽ</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đảm</a:t>
            </a:r>
            <a:r>
              <a:rPr lang="en-US" sz="1800" dirty="0">
                <a:latin typeface="Calibri Light" panose="020F0302020204030204" pitchFamily="34" charset="0"/>
                <a:cs typeface="Calibri Light" panose="020F0302020204030204" pitchFamily="34" charset="0"/>
              </a:rPr>
              <a:t> bảo tính </a:t>
            </a:r>
            <a:r>
              <a:rPr lang="en-US" sz="1800" dirty="0" err="1">
                <a:latin typeface="Calibri Light" panose="020F0302020204030204" pitchFamily="34" charset="0"/>
                <a:cs typeface="Calibri Light" panose="020F0302020204030204" pitchFamily="34" charset="0"/>
              </a:rPr>
              <a:t>khả</a:t>
            </a:r>
            <a:r>
              <a:rPr lang="en-US" sz="1800" dirty="0">
                <a:latin typeface="Calibri Light" panose="020F0302020204030204" pitchFamily="34" charset="0"/>
                <a:cs typeface="Calibri Light" panose="020F0302020204030204" pitchFamily="34" charset="0"/>
              </a:rPr>
              <a:t> thi về </a:t>
            </a:r>
            <a:r>
              <a:rPr lang="en-US" sz="1800" dirty="0" err="1">
                <a:latin typeface="Calibri Light" panose="020F0302020204030204" pitchFamily="34" charset="0"/>
                <a:cs typeface="Calibri Light" panose="020F0302020204030204" pitchFamily="34" charset="0"/>
              </a:rPr>
              <a:t>mặt</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kỹ</a:t>
            </a:r>
            <a:r>
              <a:rPr lang="en-US" sz="1800" dirty="0">
                <a:latin typeface="Calibri Light" panose="020F0302020204030204" pitchFamily="34" charset="0"/>
                <a:cs typeface="Calibri Light" panose="020F0302020204030204" pitchFamily="34" charset="0"/>
              </a:rPr>
              <a:t> thuật, </a:t>
            </a:r>
            <a:r>
              <a:rPr lang="en-US" sz="1800" dirty="0" err="1">
                <a:latin typeface="Calibri Light" panose="020F0302020204030204" pitchFamily="34" charset="0"/>
                <a:cs typeface="Calibri Light" panose="020F0302020204030204" pitchFamily="34" charset="0"/>
              </a:rPr>
              <a:t>hiệu</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suất</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cao</a:t>
            </a:r>
            <a:r>
              <a:rPr lang="en-US" sz="1800" dirty="0">
                <a:latin typeface="Calibri Light" panose="020F0302020204030204" pitchFamily="34" charset="0"/>
                <a:cs typeface="Calibri Light" panose="020F0302020204030204" pitchFamily="34" charset="0"/>
              </a:rPr>
              <a:t>, hiện đại, chi </a:t>
            </a:r>
            <a:r>
              <a:rPr lang="en-US" sz="1800" dirty="0" err="1">
                <a:latin typeface="Calibri Light" panose="020F0302020204030204" pitchFamily="34" charset="0"/>
                <a:cs typeface="Calibri Light" panose="020F0302020204030204" pitchFamily="34" charset="0"/>
              </a:rPr>
              <a:t>phí</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thấp</a:t>
            </a:r>
            <a:r>
              <a:rPr lang="en-US" sz="1800" dirty="0">
                <a:latin typeface="Calibri Light" panose="020F0302020204030204" pitchFamily="34" charset="0"/>
                <a:cs typeface="Calibri Light" panose="020F0302020204030204" pitchFamily="34" charset="0"/>
              </a:rPr>
              <a:t>, dễ bảo </a:t>
            </a:r>
            <a:r>
              <a:rPr lang="en-US" sz="1800" dirty="0" err="1">
                <a:latin typeface="Calibri Light" panose="020F0302020204030204" pitchFamily="34" charset="0"/>
                <a:cs typeface="Calibri Light" panose="020F0302020204030204" pitchFamily="34" charset="0"/>
              </a:rPr>
              <a:t>trì</a:t>
            </a:r>
            <a:r>
              <a:rPr lang="en-US" sz="1800" dirty="0">
                <a:latin typeface="Calibri Light" panose="020F0302020204030204" pitchFamily="34" charset="0"/>
                <a:cs typeface="Calibri Light" panose="020F0302020204030204" pitchFamily="34" charset="0"/>
              </a:rPr>
              <a:t> và </a:t>
            </a:r>
            <a:r>
              <a:rPr lang="en-US" sz="1800" dirty="0" err="1">
                <a:latin typeface="Calibri Light" panose="020F0302020204030204" pitchFamily="34" charset="0"/>
                <a:cs typeface="Calibri Light" panose="020F0302020204030204" pitchFamily="34" charset="0"/>
              </a:rPr>
              <a:t>nâng</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cấp</a:t>
            </a:r>
            <a:r>
              <a:rPr lang="en-US" sz="1800" dirty="0">
                <a:latin typeface="Calibri Light" panose="020F0302020204030204" pitchFamily="34" charset="0"/>
                <a:cs typeface="Calibri Light" panose="020F0302020204030204" pitchFamily="34" charset="0"/>
              </a:rPr>
              <a:t>.</a:t>
            </a:r>
          </a:p>
          <a:p>
            <a:pPr lvl="1">
              <a:buClr>
                <a:schemeClr val="tx1"/>
              </a:buClr>
              <a:buFont typeface="Courier New" panose="02070309020205020404" pitchFamily="49" charset="0"/>
              <a:buChar char="o"/>
            </a:pPr>
            <a:r>
              <a:rPr lang="en-US" sz="1800" dirty="0" err="1">
                <a:latin typeface="Calibri Light" panose="020F0302020204030204" pitchFamily="34" charset="0"/>
                <a:cs typeface="Calibri Light" panose="020F0302020204030204" pitchFamily="34" charset="0"/>
              </a:rPr>
              <a:t>Sản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phẩm</a:t>
            </a:r>
            <a:r>
              <a:rPr lang="en-US" sz="1800" dirty="0">
                <a:latin typeface="Calibri Light" panose="020F0302020204030204" pitchFamily="34" charset="0"/>
                <a:cs typeface="Calibri Light" panose="020F0302020204030204" pitchFamily="34" charset="0"/>
              </a:rPr>
              <a:t> được thiết kế chạy trên </a:t>
            </a:r>
            <a:r>
              <a:rPr lang="en-US" sz="1800" dirty="0" err="1">
                <a:latin typeface="Calibri Light" panose="020F0302020204030204" pitchFamily="34" charset="0"/>
                <a:cs typeface="Calibri Light" panose="020F0302020204030204" pitchFamily="34" charset="0"/>
              </a:rPr>
              <a:t>nền</a:t>
            </a:r>
            <a:r>
              <a:rPr lang="en-US" sz="1800" dirty="0">
                <a:latin typeface="Calibri Light" panose="020F0302020204030204" pitchFamily="34" charset="0"/>
                <a:cs typeface="Calibri Light" panose="020F0302020204030204" pitchFamily="34" charset="0"/>
              </a:rPr>
              <a:t> window </a:t>
            </a:r>
            <a:r>
              <a:rPr lang="en-US" sz="1800" dirty="0" err="1">
                <a:latin typeface="Calibri Light" panose="020F0302020204030204" pitchFamily="34" charset="0"/>
                <a:cs typeface="Calibri Light" panose="020F0302020204030204" pitchFamily="34" charset="0"/>
              </a:rPr>
              <a:t>đảm</a:t>
            </a:r>
            <a:r>
              <a:rPr lang="en-US" sz="1800" dirty="0">
                <a:latin typeface="Calibri Light" panose="020F0302020204030204" pitchFamily="34" charset="0"/>
                <a:cs typeface="Calibri Light" panose="020F0302020204030204" pitchFamily="34" charset="0"/>
              </a:rPr>
              <a:t> bảo </a:t>
            </a:r>
            <a:r>
              <a:rPr lang="en-US" sz="1800" dirty="0" err="1">
                <a:latin typeface="Calibri Light" panose="020F0302020204030204" pitchFamily="34" charset="0"/>
                <a:cs typeface="Calibri Light" panose="020F0302020204030204" pitchFamily="34" charset="0"/>
              </a:rPr>
              <a:t>phù</a:t>
            </a:r>
            <a:r>
              <a:rPr lang="en-US" sz="1800" dirty="0">
                <a:latin typeface="Calibri Light" panose="020F0302020204030204" pitchFamily="34" charset="0"/>
                <a:cs typeface="Calibri Light" panose="020F0302020204030204" pitchFamily="34" charset="0"/>
              </a:rPr>
              <a:t> hợp với </a:t>
            </a:r>
            <a:r>
              <a:rPr lang="en-US" sz="1800" dirty="0" err="1">
                <a:latin typeface="Calibri Light" panose="020F0302020204030204" pitchFamily="34" charset="0"/>
                <a:cs typeface="Calibri Light" panose="020F0302020204030204" pitchFamily="34" charset="0"/>
              </a:rPr>
              <a:t>đa</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số</a:t>
            </a:r>
            <a:r>
              <a:rPr lang="en-US" sz="1800" dirty="0">
                <a:latin typeface="Calibri Light" panose="020F0302020204030204" pitchFamily="34" charset="0"/>
                <a:cs typeface="Calibri Light" panose="020F0302020204030204" pitchFamily="34" charset="0"/>
              </a:rPr>
              <a:t> người </a:t>
            </a:r>
            <a:r>
              <a:rPr lang="en-US" sz="1800" dirty="0" err="1">
                <a:latin typeface="Calibri Light" panose="020F0302020204030204" pitchFamily="34" charset="0"/>
                <a:cs typeface="Calibri Light" panose="020F0302020204030204" pitchFamily="34" charset="0"/>
              </a:rPr>
              <a:t>dùng</a:t>
            </a:r>
            <a:r>
              <a:rPr lang="en-US" sz="1800" dirty="0">
                <a:latin typeface="Calibri Light" panose="020F0302020204030204" pitchFamily="34" charset="0"/>
                <a:cs typeface="Calibri Light" panose="020F0302020204030204" pitchFamily="34" charset="0"/>
              </a:rPr>
              <a:t>.</a:t>
            </a:r>
          </a:p>
          <a:p>
            <a:pPr lvl="1">
              <a:buClr>
                <a:schemeClr val="tx1"/>
              </a:buClr>
              <a:buFont typeface="Courier New" panose="02070309020205020404" pitchFamily="49" charset="0"/>
              <a:buChar char="o"/>
            </a:pPr>
            <a:r>
              <a:rPr lang="en-US" sz="1800" dirty="0" err="1">
                <a:latin typeface="Calibri Light" panose="020F0302020204030204" pitchFamily="34" charset="0"/>
                <a:cs typeface="Calibri Light" panose="020F0302020204030204" pitchFamily="34" charset="0"/>
              </a:rPr>
              <a:t>Dự</a:t>
            </a:r>
            <a:r>
              <a:rPr lang="en-US" sz="1800" dirty="0">
                <a:latin typeface="Calibri Light" panose="020F0302020204030204" pitchFamily="34" charset="0"/>
                <a:cs typeface="Calibri Light" panose="020F0302020204030204" pitchFamily="34" charset="0"/>
              </a:rPr>
              <a:t> án phát </a:t>
            </a:r>
            <a:r>
              <a:rPr lang="en-US" sz="1800" dirty="0" err="1">
                <a:latin typeface="Calibri Light" panose="020F0302020204030204" pitchFamily="34" charset="0"/>
                <a:cs typeface="Calibri Light" panose="020F0302020204030204" pitchFamily="34" charset="0"/>
              </a:rPr>
              <a:t>triển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phần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mềm</a:t>
            </a:r>
            <a:r>
              <a:rPr lang="en-US" sz="1800" dirty="0">
                <a:latin typeface="Calibri Light" panose="020F0302020204030204" pitchFamily="34" charset="0"/>
                <a:cs typeface="Calibri Light" panose="020F0302020204030204" pitchFamily="34" charset="0"/>
              </a:rPr>
              <a:t> có quy </a:t>
            </a:r>
            <a:r>
              <a:rPr lang="en-US" sz="1800" dirty="0" err="1">
                <a:latin typeface="Calibri Light" panose="020F0302020204030204" pitchFamily="34" charset="0"/>
                <a:cs typeface="Calibri Light" panose="020F0302020204030204" pitchFamily="34" charset="0"/>
              </a:rPr>
              <a:t>mô</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vừa</a:t>
            </a:r>
            <a:r>
              <a:rPr lang="en-US" sz="1800" dirty="0">
                <a:latin typeface="Calibri Light" panose="020F0302020204030204" pitchFamily="34" charset="0"/>
                <a:cs typeface="Calibri Light" panose="020F0302020204030204" pitchFamily="34" charset="0"/>
              </a:rPr>
              <a:t> phải, </a:t>
            </a:r>
            <a:r>
              <a:rPr lang="en-US" sz="1800" dirty="0" err="1">
                <a:latin typeface="Calibri Light" panose="020F0302020204030204" pitchFamily="34" charset="0"/>
                <a:cs typeface="Calibri Light" panose="020F0302020204030204" pitchFamily="34" charset="0"/>
              </a:rPr>
              <a:t>áp</a:t>
            </a:r>
            <a:r>
              <a:rPr lang="en-US" sz="1800" dirty="0">
                <a:latin typeface="Calibri Light" panose="020F0302020204030204" pitchFamily="34" charset="0"/>
                <a:cs typeface="Calibri Light" panose="020F0302020204030204" pitchFamily="34" charset="0"/>
              </a:rPr>
              <a:t> dụng </a:t>
            </a:r>
            <a:r>
              <a:rPr lang="en-US" sz="1800" dirty="0" err="1">
                <a:latin typeface="Calibri Light" panose="020F0302020204030204" pitchFamily="34" charset="0"/>
                <a:cs typeface="Calibri Light" panose="020F0302020204030204" pitchFamily="34" charset="0"/>
              </a:rPr>
              <a:t>cho</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doanh</a:t>
            </a:r>
            <a:r>
              <a:rPr lang="en-US" sz="1800" dirty="0">
                <a:latin typeface="Calibri Light" panose="020F0302020204030204" pitchFamily="34" charset="0"/>
                <a:cs typeface="Calibri Light" panose="020F0302020204030204" pitchFamily="34" charset="0"/>
              </a:rPr>
              <a:t> nghiệp </a:t>
            </a:r>
            <a:r>
              <a:rPr lang="en-US" sz="1800" dirty="0" err="1">
                <a:latin typeface="Calibri Light" panose="020F0302020204030204" pitchFamily="34" charset="0"/>
                <a:cs typeface="Calibri Light" panose="020F0302020204030204" pitchFamily="34" charset="0"/>
              </a:rPr>
              <a:t>vừa</a:t>
            </a:r>
            <a:r>
              <a:rPr lang="en-US" sz="1800" dirty="0">
                <a:latin typeface="Calibri Light" panose="020F0302020204030204" pitchFamily="34" charset="0"/>
                <a:cs typeface="Calibri Light" panose="020F0302020204030204" pitchFamily="34" charset="0"/>
              </a:rPr>
              <a:t> và </a:t>
            </a:r>
            <a:r>
              <a:rPr lang="en-US" sz="1800" dirty="0" err="1">
                <a:latin typeface="Calibri Light" panose="020F0302020204030204" pitchFamily="34" charset="0"/>
                <a:cs typeface="Calibri Light" panose="020F0302020204030204" pitchFamily="34" charset="0"/>
              </a:rPr>
              <a:t>nhỏ</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cho</a:t>
            </a:r>
            <a:r>
              <a:rPr lang="en-US" sz="1800" dirty="0">
                <a:latin typeface="Calibri Light" panose="020F0302020204030204" pitchFamily="34" charset="0"/>
                <a:cs typeface="Calibri Light" panose="020F0302020204030204" pitchFamily="34" charset="0"/>
              </a:rPr>
              <a:t> các chủ kinh </a:t>
            </a:r>
            <a:r>
              <a:rPr lang="en-US" sz="1800" dirty="0" err="1">
                <a:latin typeface="Calibri Light" panose="020F0302020204030204" pitchFamily="34" charset="0"/>
                <a:cs typeface="Calibri Light" panose="020F0302020204030204" pitchFamily="34" charset="0"/>
              </a:rPr>
              <a:t>doanh</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vừa</a:t>
            </a:r>
            <a:r>
              <a:rPr lang="en-US" sz="1800" dirty="0">
                <a:latin typeface="Calibri Light" panose="020F0302020204030204" pitchFamily="34" charset="0"/>
                <a:cs typeface="Calibri Light" panose="020F0302020204030204" pitchFamily="34" charset="0"/>
              </a:rPr>
              <a:t> và </a:t>
            </a:r>
            <a:r>
              <a:rPr lang="en-US" sz="1800" dirty="0" err="1">
                <a:latin typeface="Calibri Light" panose="020F0302020204030204" pitchFamily="34" charset="0"/>
                <a:cs typeface="Calibri Light" panose="020F0302020204030204" pitchFamily="34" charset="0"/>
              </a:rPr>
              <a:t>nhỏ</a:t>
            </a:r>
            <a:r>
              <a:rPr lang="en-US" sz="1800" dirty="0">
                <a:latin typeface="Calibri Light" panose="020F0302020204030204" pitchFamily="34" charset="0"/>
                <a:cs typeface="Calibri Light" panose="020F0302020204030204" pitchFamily="34" charset="0"/>
              </a:rPr>
              <a:t>, nên có thể </a:t>
            </a:r>
            <a:r>
              <a:rPr lang="en-US" sz="1800" dirty="0" err="1">
                <a:latin typeface="Calibri Light" panose="020F0302020204030204" pitchFamily="34" charset="0"/>
                <a:cs typeface="Calibri Light" panose="020F0302020204030204" pitchFamily="34" charset="0"/>
              </a:rPr>
              <a:t>đam</a:t>
            </a:r>
            <a:r>
              <a:rPr lang="en-US" sz="1800" dirty="0">
                <a:latin typeface="Calibri Light" panose="020F0302020204030204" pitchFamily="34" charset="0"/>
                <a:cs typeface="Calibri Light" panose="020F0302020204030204" pitchFamily="34" charset="0"/>
              </a:rPr>
              <a:t> bảo thực </a:t>
            </a:r>
          </a:p>
          <a:p>
            <a:pPr>
              <a:buClr>
                <a:schemeClr val="tx1"/>
              </a:buClr>
            </a:pPr>
            <a:r>
              <a:rPr lang="en-US" dirty="0">
                <a:latin typeface="Calibri Light" panose="020F0302020204030204" pitchFamily="34" charset="0"/>
                <a:cs typeface="Calibri Light" panose="020F0302020204030204" pitchFamily="34" charset="0"/>
              </a:rPr>
              <a:t>Tính </a:t>
            </a:r>
            <a:r>
              <a:rPr lang="en-US" dirty="0" err="1">
                <a:latin typeface="Calibri Light" panose="020F0302020204030204" pitchFamily="34" charset="0"/>
                <a:cs typeface="Calibri Light" panose="020F0302020204030204" pitchFamily="34" charset="0"/>
              </a:rPr>
              <a:t>khả</a:t>
            </a:r>
            <a:r>
              <a:rPr lang="en-US" dirty="0">
                <a:latin typeface="Calibri Light" panose="020F0302020204030204" pitchFamily="34" charset="0"/>
                <a:cs typeface="Calibri Light" panose="020F0302020204030204" pitchFamily="34" charset="0"/>
              </a:rPr>
              <a:t> thi về </a:t>
            </a:r>
            <a:r>
              <a:rPr lang="en-US" dirty="0" err="1">
                <a:latin typeface="Calibri Light" panose="020F0302020204030204" pitchFamily="34" charset="0"/>
                <a:cs typeface="Calibri Light" panose="020F0302020204030204" pitchFamily="34" charset="0"/>
              </a:rPr>
              <a:t>mặt</a:t>
            </a:r>
            <a:r>
              <a:rPr lang="en-US" dirty="0">
                <a:latin typeface="Calibri Light" panose="020F0302020204030204" pitchFamily="34" charset="0"/>
                <a:cs typeface="Calibri Light" panose="020F0302020204030204" pitchFamily="34" charset="0"/>
              </a:rPr>
              <a:t> kinh tế</a:t>
            </a:r>
          </a:p>
          <a:p>
            <a:pPr lvl="1">
              <a:buClr>
                <a:schemeClr val="tx1"/>
              </a:buClr>
              <a:buFont typeface="Courier New" panose="02070309020205020404" pitchFamily="49" charset="0"/>
              <a:buChar char="o"/>
            </a:pPr>
            <a:r>
              <a:rPr lang="vi-VN" sz="1800" dirty="0">
                <a:latin typeface="Calibri Light" panose="020F0302020204030204" pitchFamily="34" charset="0"/>
                <a:cs typeface="Calibri Light" panose="020F0302020204030204" pitchFamily="34" charset="0"/>
              </a:rPr>
              <a:t>Do được phát triển trên Java và PostgreSQL nên đảm bảo tốn ít tài nguyên hệ thống, giá thành rẻ.</a:t>
            </a:r>
          </a:p>
          <a:p>
            <a:pPr lvl="1">
              <a:buClr>
                <a:schemeClr val="tx1"/>
              </a:buClr>
              <a:buFont typeface="Courier New" panose="02070309020205020404" pitchFamily="49" charset="0"/>
              <a:buChar char="o"/>
            </a:pPr>
            <a:r>
              <a:rPr lang="vi-VN" sz="1800" dirty="0">
                <a:latin typeface="Calibri Light" panose="020F0302020204030204" pitchFamily="34" charset="0"/>
                <a:cs typeface="Calibri Light" panose="020F0302020204030204" pitchFamily="34" charset="0"/>
              </a:rPr>
              <a:t>Giảm thiểu thời gian quản lý, giúp thời gian quản lý linh hoạt.</a:t>
            </a:r>
          </a:p>
          <a:p>
            <a:pPr lvl="1">
              <a:buClr>
                <a:schemeClr val="tx1"/>
              </a:buClr>
              <a:buFont typeface="Courier New" panose="02070309020205020404" pitchFamily="49" charset="0"/>
              <a:buChar char="o"/>
            </a:pPr>
            <a:r>
              <a:rPr lang="vi-VN" sz="1800" dirty="0">
                <a:latin typeface="Calibri Light" panose="020F0302020204030204" pitchFamily="34" charset="0"/>
                <a:cs typeface="Calibri Light" panose="020F0302020204030204" pitchFamily="34" charset="0"/>
              </a:rPr>
              <a:t>Tạo sự hài lòng cho khách hàng bằng việc tích hợp các phương thức thanh toán, vận chuyển chuyên nghiệp.</a:t>
            </a:r>
            <a:endParaRPr lang="en-US" sz="1800" dirty="0">
              <a:latin typeface="Calibri Light" panose="020F0302020204030204" pitchFamily="34" charset="0"/>
              <a:cs typeface="Calibri Light" panose="020F0302020204030204" pitchFamily="34" charset="0"/>
            </a:endParaRPr>
          </a:p>
          <a:p>
            <a:pPr>
              <a:buClr>
                <a:schemeClr val="tx1"/>
              </a:buClr>
            </a:pPr>
            <a:r>
              <a:rPr lang="en-US" dirty="0">
                <a:latin typeface="Calibri Light" panose="020F0302020204030204" pitchFamily="34" charset="0"/>
                <a:cs typeface="Calibri Light" panose="020F0302020204030204" pitchFamily="34" charset="0"/>
              </a:rPr>
              <a:t>Tính </a:t>
            </a:r>
            <a:r>
              <a:rPr lang="en-US" dirty="0" err="1">
                <a:latin typeface="Calibri Light" panose="020F0302020204030204" pitchFamily="34" charset="0"/>
                <a:cs typeface="Calibri Light" panose="020F0302020204030204" pitchFamily="34" charset="0"/>
              </a:rPr>
              <a:t>khả</a:t>
            </a:r>
            <a:r>
              <a:rPr lang="en-US" dirty="0">
                <a:latin typeface="Calibri Light" panose="020F0302020204030204" pitchFamily="34" charset="0"/>
                <a:cs typeface="Calibri Light" panose="020F0302020204030204" pitchFamily="34" charset="0"/>
              </a:rPr>
              <a:t> thi về </a:t>
            </a:r>
            <a:r>
              <a:rPr lang="en-US" dirty="0" err="1">
                <a:latin typeface="Calibri Light" panose="020F0302020204030204" pitchFamily="34" charset="0"/>
                <a:cs typeface="Calibri Light" panose="020F0302020204030204" pitchFamily="34" charset="0"/>
              </a:rPr>
              <a:t>mặt</a:t>
            </a:r>
            <a:r>
              <a:rPr lang="en-US" dirty="0">
                <a:latin typeface="Calibri Light" panose="020F0302020204030204" pitchFamily="34" charset="0"/>
                <a:cs typeface="Calibri Light" panose="020F0302020204030204" pitchFamily="34" charset="0"/>
              </a:rPr>
              <a:t> tổ </a:t>
            </a:r>
            <a:r>
              <a:rPr lang="en-US" dirty="0" err="1">
                <a:latin typeface="Calibri Light" panose="020F0302020204030204" pitchFamily="34" charset="0"/>
                <a:cs typeface="Calibri Light" panose="020F0302020204030204" pitchFamily="34" charset="0"/>
              </a:rPr>
              <a:t>chức</a:t>
            </a:r>
            <a:endParaRPr lang="en-US" dirty="0">
              <a:latin typeface="Calibri Light" panose="020F0302020204030204" pitchFamily="34" charset="0"/>
              <a:cs typeface="Calibri Light" panose="020F0302020204030204" pitchFamily="34" charset="0"/>
            </a:endParaRPr>
          </a:p>
          <a:p>
            <a:pPr lvl="1">
              <a:buClr>
                <a:schemeClr val="tx1"/>
              </a:buClr>
              <a:buFont typeface="Courier New" panose="02070309020205020404" pitchFamily="49" charset="0"/>
              <a:buChar char="o"/>
            </a:pPr>
            <a:r>
              <a:rPr lang="en-US" sz="1800" dirty="0">
                <a:latin typeface="Calibri Light" panose="020F0302020204030204" pitchFamily="34" charset="0"/>
                <a:cs typeface="Calibri Light" panose="020F0302020204030204" pitchFamily="34" charset="0"/>
              </a:rPr>
              <a:t>Nguồn </a:t>
            </a:r>
            <a:r>
              <a:rPr lang="en-US" sz="1800" dirty="0" err="1">
                <a:latin typeface="Calibri Light" panose="020F0302020204030204" pitchFamily="34" charset="0"/>
                <a:cs typeface="Calibri Light" panose="020F0302020204030204" pitchFamily="34" charset="0"/>
              </a:rPr>
              <a:t>nhân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lực</a:t>
            </a:r>
            <a:r>
              <a:rPr lang="en-US" sz="1800" dirty="0">
                <a:latin typeface="Calibri Light" panose="020F0302020204030204" pitchFamily="34" charset="0"/>
                <a:cs typeface="Calibri Light" panose="020F0302020204030204" pitchFamily="34" charset="0"/>
              </a:rPr>
              <a:t> và </a:t>
            </a:r>
            <a:r>
              <a:rPr lang="en-US" sz="1800" dirty="0" err="1">
                <a:latin typeface="Calibri Light" panose="020F0302020204030204" pitchFamily="34" charset="0"/>
                <a:cs typeface="Calibri Light" panose="020F0302020204030204" pitchFamily="34" charset="0"/>
              </a:rPr>
              <a:t>vai</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trò</a:t>
            </a:r>
            <a:r>
              <a:rPr lang="en-US" sz="1800" dirty="0">
                <a:latin typeface="Calibri Light" panose="020F0302020204030204" pitchFamily="34" charset="0"/>
                <a:cs typeface="Calibri Light" panose="020F0302020204030204" pitchFamily="34" charset="0"/>
              </a:rPr>
              <a:t> của từng người trong nhóm được phân công rõ </a:t>
            </a:r>
            <a:r>
              <a:rPr lang="en-US" sz="1800" dirty="0" err="1">
                <a:latin typeface="Calibri Light" panose="020F0302020204030204" pitchFamily="34" charset="0"/>
                <a:cs typeface="Calibri Light" panose="020F0302020204030204" pitchFamily="34" charset="0"/>
              </a:rPr>
              <a:t>ràng</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phù</a:t>
            </a:r>
            <a:r>
              <a:rPr lang="en-US" sz="1800" dirty="0">
                <a:latin typeface="Calibri Light" panose="020F0302020204030204" pitchFamily="34" charset="0"/>
                <a:cs typeface="Calibri Light" panose="020F0302020204030204" pitchFamily="34" charset="0"/>
              </a:rPr>
              <a:t> hợp với </a:t>
            </a:r>
            <a:r>
              <a:rPr lang="en-US" sz="1800" dirty="0" err="1">
                <a:latin typeface="Calibri Light" panose="020F0302020204030204" pitchFamily="34" charset="0"/>
                <a:cs typeface="Calibri Light" panose="020F0302020204030204" pitchFamily="34" charset="0"/>
              </a:rPr>
              <a:t>năng</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lực</a:t>
            </a:r>
            <a:endParaRPr lang="en-US" sz="1800" dirty="0">
              <a:latin typeface="Calibri Light" panose="020F0302020204030204" pitchFamily="34" charset="0"/>
              <a:cs typeface="Calibri Light" panose="020F0302020204030204" pitchFamily="34" charset="0"/>
            </a:endParaRPr>
          </a:p>
          <a:p>
            <a:pPr lvl="1">
              <a:buClr>
                <a:schemeClr val="tx1"/>
              </a:buClr>
              <a:buFont typeface="Courier New" panose="02070309020205020404" pitchFamily="49" charset="0"/>
              <a:buChar char="o"/>
            </a:pPr>
            <a:r>
              <a:rPr lang="en-US" sz="1800" dirty="0">
                <a:latin typeface="Calibri Light" panose="020F0302020204030204" pitchFamily="34" charset="0"/>
                <a:cs typeface="Calibri Light" panose="020F0302020204030204" pitchFamily="34" charset="0"/>
              </a:rPr>
              <a:t>Do phát </a:t>
            </a:r>
            <a:r>
              <a:rPr lang="en-US" sz="1800" dirty="0" err="1">
                <a:latin typeface="Calibri Light" panose="020F0302020204030204" pitchFamily="34" charset="0"/>
                <a:cs typeface="Calibri Light" panose="020F0302020204030204" pitchFamily="34" charset="0"/>
              </a:rPr>
              <a:t>triển</a:t>
            </a:r>
            <a:r>
              <a:rPr lang="en-US" sz="1800" dirty="0">
                <a:latin typeface="Calibri Light" panose="020F0302020204030204" pitchFamily="34" charset="0"/>
                <a:cs typeface="Calibri Light" panose="020F0302020204030204" pitchFamily="34" charset="0"/>
              </a:rPr>
              <a:t> trên các bộ tài </a:t>
            </a:r>
            <a:r>
              <a:rPr lang="en-US" sz="1800" dirty="0" err="1">
                <a:latin typeface="Calibri Light" panose="020F0302020204030204" pitchFamily="34" charset="0"/>
                <a:cs typeface="Calibri Light" panose="020F0302020204030204" pitchFamily="34" charset="0"/>
              </a:rPr>
              <a:t>nguyên</a:t>
            </a:r>
            <a:r>
              <a:rPr lang="en-US" sz="1800" dirty="0">
                <a:latin typeface="Calibri Light" panose="020F0302020204030204" pitchFamily="34" charset="0"/>
                <a:cs typeface="Calibri Light" panose="020F0302020204030204" pitchFamily="34" charset="0"/>
              </a:rPr>
              <a:t> sẵn có, </a:t>
            </a:r>
            <a:r>
              <a:rPr lang="en-US" sz="1800" dirty="0" err="1">
                <a:latin typeface="Calibri Light" panose="020F0302020204030204" pitchFamily="34" charset="0"/>
                <a:cs typeface="Calibri Light" panose="020F0302020204030204" pitchFamily="34" charset="0"/>
              </a:rPr>
              <a:t>miễn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phí</a:t>
            </a:r>
            <a:r>
              <a:rPr lang="en-US" sz="1800" dirty="0">
                <a:latin typeface="Calibri Light" panose="020F0302020204030204" pitchFamily="34" charset="0"/>
                <a:cs typeface="Calibri Light" panose="020F0302020204030204" pitchFamily="34" charset="0"/>
              </a:rPr>
              <a:t>, có </a:t>
            </a:r>
            <a:r>
              <a:rPr lang="en-US" sz="1800" dirty="0" err="1">
                <a:latin typeface="Calibri Light" panose="020F0302020204030204" pitchFamily="34" charset="0"/>
                <a:cs typeface="Calibri Light" panose="020F0302020204030204" pitchFamily="34" charset="0"/>
              </a:rPr>
              <a:t>cộng</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đồng</a:t>
            </a:r>
            <a:r>
              <a:rPr lang="en-US" sz="1800" dirty="0">
                <a:latin typeface="Calibri Light" panose="020F0302020204030204" pitchFamily="34" charset="0"/>
                <a:cs typeface="Calibri Light" panose="020F0302020204030204" pitchFamily="34" charset="0"/>
              </a:rPr>
              <a:t> người </a:t>
            </a:r>
            <a:r>
              <a:rPr lang="en-US" sz="1800" dirty="0" err="1">
                <a:latin typeface="Calibri Light" panose="020F0302020204030204" pitchFamily="34" charset="0"/>
                <a:cs typeface="Calibri Light" panose="020F0302020204030204" pitchFamily="34" charset="0"/>
              </a:rPr>
              <a:t>dùng</a:t>
            </a:r>
            <a:r>
              <a:rPr lang="en-US" sz="1800" dirty="0">
                <a:latin typeface="Calibri Light" panose="020F0302020204030204" pitchFamily="34" charset="0"/>
                <a:cs typeface="Calibri Light" panose="020F0302020204030204" pitchFamily="34" charset="0"/>
              </a:rPr>
              <a:t> lớn, nguồn học liệu </a:t>
            </a:r>
            <a:r>
              <a:rPr lang="en-US" sz="1800" dirty="0" err="1">
                <a:latin typeface="Calibri Light" panose="020F0302020204030204" pitchFamily="34" charset="0"/>
                <a:cs typeface="Calibri Light" panose="020F0302020204030204" pitchFamily="34" charset="0"/>
              </a:rPr>
              <a:t>đa</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dạng</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phù</a:t>
            </a:r>
            <a:r>
              <a:rPr lang="en-US" sz="1800" dirty="0">
                <a:latin typeface="Calibri Light" panose="020F0302020204030204" pitchFamily="34" charset="0"/>
                <a:cs typeface="Calibri Light" panose="020F0302020204030204" pitchFamily="34" charset="0"/>
              </a:rPr>
              <a:t> hợp thành viên trong quá trình nghiên cứu và thực hiện </a:t>
            </a:r>
            <a:r>
              <a:rPr lang="en-US" sz="1800" dirty="0" err="1">
                <a:latin typeface="Calibri Light" panose="020F0302020204030204" pitchFamily="34" charset="0"/>
                <a:cs typeface="Calibri Light" panose="020F0302020204030204" pitchFamily="34" charset="0"/>
              </a:rPr>
              <a:t>dự</a:t>
            </a:r>
            <a:r>
              <a:rPr lang="en-US" sz="1800" dirty="0">
                <a:latin typeface="Calibri Light" panose="020F0302020204030204" pitchFamily="34" charset="0"/>
                <a:cs typeface="Calibri Light" panose="020F0302020204030204" pitchFamily="34" charset="0"/>
              </a:rPr>
              <a:t> án.</a:t>
            </a:r>
          </a:p>
          <a:p>
            <a:pPr lvl="1">
              <a:buClr>
                <a:schemeClr val="tx1"/>
              </a:buClr>
              <a:buFont typeface="Courier New" panose="02070309020205020404" pitchFamily="49" charset="0"/>
              <a:buChar char="o"/>
            </a:pPr>
            <a:r>
              <a:rPr lang="en-US" sz="1800" dirty="0">
                <a:latin typeface="Calibri Light" panose="020F0302020204030204" pitchFamily="34" charset="0"/>
                <a:cs typeface="Calibri Light" panose="020F0302020204030204" pitchFamily="34" charset="0"/>
              </a:rPr>
              <a:t>Có quy trình </a:t>
            </a:r>
            <a:r>
              <a:rPr lang="en-US" sz="1800" dirty="0" err="1">
                <a:latin typeface="Calibri Light" panose="020F0302020204030204" pitchFamily="34" charset="0"/>
                <a:cs typeface="Calibri Light" panose="020F0302020204030204" pitchFamily="34" charset="0"/>
              </a:rPr>
              <a:t>quản</a:t>
            </a:r>
            <a:r>
              <a:rPr lang="en-US" sz="1800" dirty="0">
                <a:latin typeface="Calibri Light" panose="020F0302020204030204" pitchFamily="34" charset="0"/>
                <a:cs typeface="Calibri Light" panose="020F0302020204030204" pitchFamily="34" charset="0"/>
              </a:rPr>
              <a:t> lý, </a:t>
            </a:r>
            <a:r>
              <a:rPr lang="en-US" sz="1800" dirty="0" err="1">
                <a:latin typeface="Calibri Light" panose="020F0302020204030204" pitchFamily="34" charset="0"/>
                <a:cs typeface="Calibri Light" panose="020F0302020204030204" pitchFamily="34" charset="0"/>
              </a:rPr>
              <a:t>xây</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dựng</a:t>
            </a:r>
            <a:r>
              <a:rPr lang="en-US" sz="1800" dirty="0">
                <a:latin typeface="Calibri Light" panose="020F0302020204030204" pitchFamily="34" charset="0"/>
                <a:cs typeface="Calibri Light" panose="020F0302020204030204" pitchFamily="34" charset="0"/>
              </a:rPr>
              <a:t> kế </a:t>
            </a:r>
            <a:r>
              <a:rPr lang="en-US" sz="1800" dirty="0" err="1">
                <a:latin typeface="Calibri Light" panose="020F0302020204030204" pitchFamily="34" charset="0"/>
                <a:cs typeface="Calibri Light" panose="020F0302020204030204" pitchFamily="34" charset="0"/>
              </a:rPr>
              <a:t>hoạch</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chặt</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chẽ</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đảm</a:t>
            </a:r>
            <a:r>
              <a:rPr lang="en-US" sz="1800" dirty="0">
                <a:latin typeface="Calibri Light" panose="020F0302020204030204" pitchFamily="34" charset="0"/>
                <a:cs typeface="Calibri Light" panose="020F0302020204030204" pitchFamily="34" charset="0"/>
              </a:rPr>
              <a:t> bảo quá trình thực hiện </a:t>
            </a:r>
            <a:r>
              <a:rPr lang="en-US" sz="1800" dirty="0" err="1">
                <a:latin typeface="Calibri Light" panose="020F0302020204030204" pitchFamily="34" charset="0"/>
                <a:cs typeface="Calibri Light" panose="020F0302020204030204" pitchFamily="34" charset="0"/>
              </a:rPr>
              <a:t>dự</a:t>
            </a:r>
            <a:r>
              <a:rPr lang="en-US" sz="1800" dirty="0">
                <a:latin typeface="Calibri Light" panose="020F0302020204030204" pitchFamily="34" charset="0"/>
                <a:cs typeface="Calibri Light" panose="020F0302020204030204" pitchFamily="34" charset="0"/>
              </a:rPr>
              <a:t> án </a:t>
            </a:r>
            <a:r>
              <a:rPr lang="en-US" sz="1800" dirty="0" err="1">
                <a:latin typeface="Calibri Light" panose="020F0302020204030204" pitchFamily="34" charset="0"/>
                <a:cs typeface="Calibri Light" panose="020F0302020204030204" pitchFamily="34" charset="0"/>
              </a:rPr>
              <a:t>diễn</a:t>
            </a:r>
            <a:r>
              <a:rPr lang="en-US" sz="1800" dirty="0">
                <a:latin typeface="Calibri Light" panose="020F0302020204030204" pitchFamily="34" charset="0"/>
                <a:cs typeface="Calibri Light" panose="020F0302020204030204" pitchFamily="34" charset="0"/>
              </a:rPr>
              <a:t> ra một cách </a:t>
            </a:r>
            <a:r>
              <a:rPr lang="en-US" sz="1800" dirty="0" err="1">
                <a:latin typeface="Calibri Light" panose="020F0302020204030204" pitchFamily="34" charset="0"/>
                <a:cs typeface="Calibri Light" panose="020F0302020204030204" pitchFamily="34" charset="0"/>
              </a:rPr>
              <a:t>trọn</a:t>
            </a:r>
            <a:r>
              <a:rPr lang="en-US" sz="1800" dirty="0">
                <a:latin typeface="Calibri Light" panose="020F0302020204030204" pitchFamily="34" charset="0"/>
                <a:cs typeface="Calibri Light" panose="020F0302020204030204" pitchFamily="34" charset="0"/>
              </a:rPr>
              <a:t> </a:t>
            </a:r>
            <a:r>
              <a:rPr lang="en-US" sz="1800" dirty="0" err="1">
                <a:latin typeface="Calibri Light" panose="020F0302020204030204" pitchFamily="34" charset="0"/>
                <a:cs typeface="Calibri Light" panose="020F0302020204030204" pitchFamily="34" charset="0"/>
              </a:rPr>
              <a:t>vẹn</a:t>
            </a:r>
            <a:r>
              <a:rPr lang="en-US" sz="1800"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262103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5655-721D-4F92-8A8C-58361D42FD58}"/>
              </a:ext>
            </a:extLst>
          </p:cNvPr>
          <p:cNvSpPr>
            <a:spLocks noGrp="1"/>
          </p:cNvSpPr>
          <p:nvPr>
            <p:ph type="title"/>
          </p:nvPr>
        </p:nvSpPr>
        <p:spPr>
          <a:xfrm>
            <a:off x="2138172" y="262327"/>
            <a:ext cx="7729728" cy="824351"/>
          </a:xfrm>
        </p:spPr>
        <p:txBody>
          <a:bodyPr/>
          <a:lstStyle/>
          <a:p>
            <a:r>
              <a:rPr lang="en-US" b="1" dirty="0">
                <a:latin typeface="Calibri Light" panose="020F0302020204030204" pitchFamily="34" charset="0"/>
                <a:cs typeface="Calibri Light" panose="020F0302020204030204" pitchFamily="34" charset="0"/>
              </a:rPr>
              <a:t>S</a:t>
            </a:r>
            <a:r>
              <a:rPr lang="vi-VN" b="1" dirty="0">
                <a:latin typeface="Calibri Light" panose="020F0302020204030204" pitchFamily="34" charset="0"/>
                <a:cs typeface="Calibri Light" panose="020F0302020204030204" pitchFamily="34" charset="0"/>
              </a:rPr>
              <a:t>ơ</a:t>
            </a:r>
            <a:r>
              <a:rPr lang="en-US" b="1" dirty="0">
                <a:latin typeface="Calibri Light" panose="020F0302020204030204" pitchFamily="34" charset="0"/>
                <a:cs typeface="Calibri Light" panose="020F0302020204030204" pitchFamily="34" charset="0"/>
              </a:rPr>
              <a:t> đồ WBS phân chia công việc</a:t>
            </a:r>
          </a:p>
        </p:txBody>
      </p:sp>
      <p:pic>
        <p:nvPicPr>
          <p:cNvPr id="4" name="Picture 3">
            <a:extLst>
              <a:ext uri="{FF2B5EF4-FFF2-40B4-BE49-F238E27FC236}">
                <a16:creationId xmlns:a16="http://schemas.microsoft.com/office/drawing/2014/main" id="{FD698510-81A5-44D0-A4D8-E33092348BB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05949" y="1272209"/>
            <a:ext cx="10018642" cy="5323464"/>
          </a:xfrm>
          <a:prstGeom prst="rect">
            <a:avLst/>
          </a:prstGeom>
        </p:spPr>
      </p:pic>
    </p:spTree>
    <p:extLst>
      <p:ext uri="{BB962C8B-B14F-4D97-AF65-F5344CB8AC3E}">
        <p14:creationId xmlns:p14="http://schemas.microsoft.com/office/powerpoint/2010/main" val="3558973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5655-721D-4F92-8A8C-58361D42FD58}"/>
              </a:ext>
            </a:extLst>
          </p:cNvPr>
          <p:cNvSpPr>
            <a:spLocks noGrp="1"/>
          </p:cNvSpPr>
          <p:nvPr>
            <p:ph type="title"/>
          </p:nvPr>
        </p:nvSpPr>
        <p:spPr>
          <a:xfrm>
            <a:off x="2032155" y="129805"/>
            <a:ext cx="7729728" cy="625569"/>
          </a:xfrm>
        </p:spPr>
        <p:txBody>
          <a:bodyPr>
            <a:normAutofit fontScale="90000"/>
          </a:bodyPr>
          <a:lstStyle/>
          <a:p>
            <a:r>
              <a:rPr lang="en-US" dirty="0" err="1">
                <a:latin typeface="Calibri Light" panose="020F0302020204030204" pitchFamily="34" charset="0"/>
                <a:cs typeface="Calibri Light" panose="020F0302020204030204" pitchFamily="34" charset="0"/>
              </a:rPr>
              <a:t>Quản</a:t>
            </a:r>
            <a:r>
              <a:rPr lang="en-US" dirty="0">
                <a:latin typeface="Calibri Light" panose="020F0302020204030204" pitchFamily="34" charset="0"/>
                <a:cs typeface="Calibri Light" panose="020F0302020204030204" pitchFamily="34" charset="0"/>
              </a:rPr>
              <a:t> lý </a:t>
            </a:r>
            <a:r>
              <a:rPr lang="en-US" dirty="0" err="1">
                <a:latin typeface="Calibri Light" panose="020F0302020204030204" pitchFamily="34" charset="0"/>
                <a:cs typeface="Calibri Light" panose="020F0302020204030204" pitchFamily="34" charset="0"/>
              </a:rPr>
              <a:t>thời</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gian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tiến</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độ</a:t>
            </a:r>
            <a:r>
              <a:rPr lang="en-US" dirty="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dự</a:t>
            </a:r>
            <a:r>
              <a:rPr lang="en-US" dirty="0">
                <a:latin typeface="Calibri Light" panose="020F0302020204030204" pitchFamily="34" charset="0"/>
                <a:cs typeface="Calibri Light" panose="020F0302020204030204" pitchFamily="34" charset="0"/>
              </a:rPr>
              <a:t> án</a:t>
            </a:r>
          </a:p>
        </p:txBody>
      </p:sp>
      <p:pic>
        <p:nvPicPr>
          <p:cNvPr id="5" name="Picture 4">
            <a:extLst>
              <a:ext uri="{FF2B5EF4-FFF2-40B4-BE49-F238E27FC236}">
                <a16:creationId xmlns:a16="http://schemas.microsoft.com/office/drawing/2014/main" id="{E7C835AB-13F4-450F-A965-6281AB5A8A0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32253" y="940903"/>
            <a:ext cx="9727295" cy="5787292"/>
          </a:xfrm>
          <a:prstGeom prst="rect">
            <a:avLst/>
          </a:prstGeom>
          <a:noFill/>
          <a:ln>
            <a:noFill/>
          </a:ln>
        </p:spPr>
      </p:pic>
    </p:spTree>
    <p:extLst>
      <p:ext uri="{BB962C8B-B14F-4D97-AF65-F5344CB8AC3E}">
        <p14:creationId xmlns:p14="http://schemas.microsoft.com/office/powerpoint/2010/main" val="3866368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rủi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a:t>
            </a:r>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F72F77DD-1C59-4920-BA62-EB7C65F9A4A0}"/>
              </a:ext>
            </a:extLst>
          </p:cNvPr>
          <p:cNvSpPr>
            <a:spLocks noGrp="1"/>
          </p:cNvSpPr>
          <p:nvPr>
            <p:ph idx="1"/>
          </p:nvPr>
        </p:nvSpPr>
        <p:spPr>
          <a:xfrm>
            <a:off x="0" y="980662"/>
            <a:ext cx="12192000" cy="5707776"/>
          </a:xfrm>
        </p:spPr>
        <p:txBody>
          <a:bodyPr/>
          <a:lstStyle/>
          <a:p>
            <a:pPr marL="342900" indent="-342900">
              <a:buClrTx/>
              <a:buFont typeface="+mj-lt"/>
              <a:buAutoNum type="arabicPeriod"/>
            </a:pPr>
            <a:r>
              <a:rPr lang="en-US" sz="2000" dirty="0">
                <a:latin typeface="Calibri" panose="020F0502020204030204" pitchFamily="34" charset="0"/>
                <a:cs typeface="Calibri" panose="020F0502020204030204" pitchFamily="34" charset="0"/>
              </a:rPr>
              <a:t>Xác định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endParaRPr lang="en-US" sz="2000" dirty="0">
              <a:latin typeface="Calibri" panose="020F0502020204030204" pitchFamily="34" charset="0"/>
              <a:cs typeface="Calibri" panose="020F0502020204030204" pitchFamily="34" charset="0"/>
            </a:endParaRPr>
          </a:p>
          <a:p>
            <a:pPr marL="342900" indent="-342900">
              <a:buClrTx/>
              <a:buFont typeface="+mj-lt"/>
              <a:buAutoNum type="alphaLcParenR"/>
            </a:pP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kỹ</a:t>
            </a:r>
            <a:r>
              <a:rPr lang="en-US" sz="2000" dirty="0">
                <a:latin typeface="Calibri" panose="020F0502020204030204" pitchFamily="34" charset="0"/>
                <a:cs typeface="Calibri" panose="020F0502020204030204" pitchFamily="34" charset="0"/>
              </a:rPr>
              <a:t> thuật: </a:t>
            </a:r>
          </a:p>
          <a:p>
            <a:pPr lvl="1">
              <a:buClrTx/>
            </a:pPr>
            <a:r>
              <a:rPr lang="en-US" sz="2000" dirty="0">
                <a:latin typeface="Calibri" panose="020F0502020204030204" pitchFamily="34" charset="0"/>
                <a:cs typeface="Calibri" panose="020F0502020204030204" pitchFamily="34" charset="0"/>
              </a:rPr>
              <a:t>Trong quá trình làm việc, các thành viên gặp </a:t>
            </a:r>
            <a:r>
              <a:rPr lang="en-US" sz="2000" dirty="0" err="1">
                <a:latin typeface="Calibri" panose="020F0502020204030204" pitchFamily="34" charset="0"/>
                <a:cs typeface="Calibri" panose="020F0502020204030204" pitchFamily="34" charset="0"/>
              </a:rPr>
              <a:t>nhiều</a:t>
            </a:r>
            <a:r>
              <a:rPr lang="en-US" sz="2000" dirty="0">
                <a:latin typeface="Calibri" panose="020F0502020204030204" pitchFamily="34" charset="0"/>
                <a:cs typeface="Calibri" panose="020F0502020204030204" pitchFamily="34" charset="0"/>
              </a:rPr>
              <a:t> vấn đề, khó </a:t>
            </a:r>
            <a:r>
              <a:rPr lang="en-US" sz="2000" dirty="0" err="1">
                <a:latin typeface="Calibri" panose="020F0502020204030204" pitchFamily="34" charset="0"/>
                <a:cs typeface="Calibri" panose="020F0502020204030204" pitchFamily="34" charset="0"/>
              </a:rPr>
              <a:t>khăn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mất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nhiều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trong việc sử dụng các </a:t>
            </a:r>
            <a:r>
              <a:rPr lang="en-US" sz="2000" dirty="0" err="1">
                <a:latin typeface="Calibri" panose="020F0502020204030204" pitchFamily="34" charset="0"/>
                <a:cs typeface="Calibri" panose="020F0502020204030204" pitchFamily="34" charset="0"/>
              </a:rPr>
              <a:t>môi</a:t>
            </a:r>
            <a:r>
              <a:rPr lang="en-US" sz="2000" dirty="0">
                <a:latin typeface="Calibri" panose="020F0502020204030204" pitchFamily="34" charset="0"/>
                <a:cs typeface="Calibri" panose="020F0502020204030204" pitchFamily="34" charset="0"/>
              </a:rPr>
              <a:t> trường phát </a:t>
            </a:r>
            <a:r>
              <a:rPr lang="en-US" sz="2000" dirty="0" err="1">
                <a:latin typeface="Calibri" panose="020F0502020204030204" pitchFamily="34" charset="0"/>
                <a:cs typeface="Calibri" panose="020F0502020204030204" pitchFamily="34" charset="0"/>
              </a:rPr>
              <a:t>triển</a:t>
            </a:r>
            <a:r>
              <a:rPr lang="en-US" sz="2000" dirty="0">
                <a:latin typeface="Calibri" panose="020F0502020204030204" pitchFamily="34" charset="0"/>
                <a:cs typeface="Calibri" panose="020F0502020204030204" pitchFamily="34" charset="0"/>
              </a:rPr>
              <a:t>, lỗi trong </a:t>
            </a:r>
            <a:r>
              <a:rPr lang="en-US" sz="2000" dirty="0" err="1">
                <a:latin typeface="Calibri" panose="020F0502020204030204" pitchFamily="34" charset="0"/>
                <a:cs typeface="Calibri" panose="020F0502020204030204" pitchFamily="34" charset="0"/>
              </a:rPr>
              <a:t>lập</a:t>
            </a:r>
            <a:r>
              <a:rPr lang="en-US" sz="2000" dirty="0">
                <a:latin typeface="Calibri" panose="020F0502020204030204" pitchFamily="34" charset="0"/>
                <a:cs typeface="Calibri" panose="020F0502020204030204" pitchFamily="34" charset="0"/>
              </a:rPr>
              <a:t> trình.</a:t>
            </a:r>
          </a:p>
          <a:p>
            <a:pPr lvl="1">
              <a:buClrTx/>
            </a:pPr>
            <a:r>
              <a:rPr lang="en-US" sz="2000" dirty="0" err="1">
                <a:latin typeface="Calibri" panose="020F0502020204030204" pitchFamily="34" charset="0"/>
                <a:cs typeface="Calibri" panose="020F0502020204030204" pitchFamily="34" charset="0"/>
              </a:rPr>
              <a:t>Nguyên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Các thành viên chưa tiếp xúc </a:t>
            </a:r>
            <a:r>
              <a:rPr lang="en-US" sz="2000" dirty="0" err="1">
                <a:latin typeface="Calibri" panose="020F0502020204030204" pitchFamily="34" charset="0"/>
                <a:cs typeface="Calibri" panose="020F0502020204030204" pitchFamily="34" charset="0"/>
              </a:rPr>
              <a:t>nhiều</a:t>
            </a:r>
            <a:r>
              <a:rPr lang="en-US" sz="2000" dirty="0">
                <a:latin typeface="Calibri" panose="020F0502020204030204" pitchFamily="34" charset="0"/>
                <a:cs typeface="Calibri" panose="020F0502020204030204" pitchFamily="34" charset="0"/>
              </a:rPr>
              <a:t> với các công </a:t>
            </a:r>
            <a:r>
              <a:rPr lang="en-US" sz="2000" dirty="0" err="1">
                <a:latin typeface="Calibri" panose="020F0502020204030204" pitchFamily="34" charset="0"/>
                <a:cs typeface="Calibri" panose="020F0502020204030204" pitchFamily="34" charset="0"/>
              </a:rPr>
              <a:t>nghệ</a:t>
            </a:r>
            <a:r>
              <a:rPr lang="en-US" sz="2000" dirty="0">
                <a:latin typeface="Calibri" panose="020F0502020204030204" pitchFamily="34" charset="0"/>
                <a:cs typeface="Calibri" panose="020F0502020204030204" pitchFamily="34" charset="0"/>
              </a:rPr>
              <a:t>, thiếu kinh nghiệm trong quá trình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tra và xử lý lỗi </a:t>
            </a:r>
            <a:r>
              <a:rPr lang="en-US" sz="2000" dirty="0" err="1">
                <a:latin typeface="Calibri" panose="020F0502020204030204" pitchFamily="34" charset="0"/>
                <a:cs typeface="Calibri" panose="020F0502020204030204" pitchFamily="34" charset="0"/>
              </a:rPr>
              <a:t>lập</a:t>
            </a:r>
            <a:r>
              <a:rPr lang="en-US" sz="2000" dirty="0">
                <a:latin typeface="Calibri" panose="020F0502020204030204" pitchFamily="34" charset="0"/>
                <a:cs typeface="Calibri" panose="020F0502020204030204" pitchFamily="34" charset="0"/>
              </a:rPr>
              <a:t> trình.</a:t>
            </a:r>
          </a:p>
          <a:p>
            <a:pPr lvl="1">
              <a:buClrTx/>
            </a:pPr>
            <a:r>
              <a:rPr lang="en-US" sz="2000" dirty="0" err="1">
                <a:latin typeface="Calibri" panose="020F0502020204030204" pitchFamily="34" charset="0"/>
                <a:cs typeface="Calibri" panose="020F0502020204030204" pitchFamily="34" charset="0"/>
              </a:rPr>
              <a:t>Hậu</a:t>
            </a:r>
            <a:r>
              <a:rPr lang="en-US" sz="2000" dirty="0">
                <a:latin typeface="Calibri" panose="020F0502020204030204" pitchFamily="34" charset="0"/>
                <a:cs typeface="Calibri" panose="020F0502020204030204" pitchFamily="34" charset="0"/>
              </a:rPr>
              <a:t> quả: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 bị </a:t>
            </a:r>
            <a:r>
              <a:rPr lang="en-US" sz="2000" dirty="0" err="1">
                <a:latin typeface="Calibri" panose="020F0502020204030204" pitchFamily="34" charset="0"/>
                <a:cs typeface="Calibri" panose="020F0502020204030204" pitchFamily="34" charset="0"/>
              </a:rPr>
              <a:t>chậm</a:t>
            </a:r>
            <a:r>
              <a:rPr lang="en-US" sz="2000" dirty="0">
                <a:latin typeface="Calibri" panose="020F0502020204030204" pitchFamily="34" charset="0"/>
                <a:cs typeface="Calibri" panose="020F0502020204030204" pitchFamily="34" charset="0"/>
              </a:rPr>
              <a:t> do phải </a:t>
            </a:r>
            <a:r>
              <a:rPr lang="en-US" sz="2000" dirty="0" err="1">
                <a:latin typeface="Calibri" panose="020F0502020204030204" pitchFamily="34" charset="0"/>
                <a:cs typeface="Calibri" panose="020F0502020204030204" pitchFamily="34" charset="0"/>
              </a:rPr>
              <a:t>khắc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phục</a:t>
            </a:r>
            <a:r>
              <a:rPr lang="en-US" sz="2000" dirty="0">
                <a:latin typeface="Calibri" panose="020F0502020204030204" pitchFamily="34" charset="0"/>
                <a:cs typeface="Calibri" panose="020F0502020204030204" pitchFamily="34" charset="0"/>
              </a:rPr>
              <a:t> lỗi </a:t>
            </a:r>
            <a:r>
              <a:rPr lang="en-US" sz="2000" dirty="0" err="1">
                <a:latin typeface="Calibri" panose="020F0502020204030204" pitchFamily="34" charset="0"/>
                <a:cs typeface="Calibri" panose="020F0502020204030204" pitchFamily="34" charset="0"/>
              </a:rPr>
              <a:t>kỹ</a:t>
            </a:r>
            <a:r>
              <a:rPr lang="en-US" sz="2000" dirty="0">
                <a:latin typeface="Calibri" panose="020F0502020204030204" pitchFamily="34" charset="0"/>
                <a:cs typeface="Calibri" panose="020F0502020204030204" pitchFamily="34" charset="0"/>
              </a:rPr>
              <a:t> thuật.</a:t>
            </a:r>
          </a:p>
          <a:p>
            <a:pPr marL="342900" indent="-342900">
              <a:buClrTx/>
              <a:buFont typeface="+mj-lt"/>
              <a:buAutoNum type="alphaLcParenR"/>
            </a:pP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tiến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endParaRPr lang="en-US" sz="2000" dirty="0">
              <a:latin typeface="Calibri" panose="020F0502020204030204" pitchFamily="34" charset="0"/>
              <a:cs typeface="Calibri" panose="020F0502020204030204" pitchFamily="34" charset="0"/>
            </a:endParaRPr>
          </a:p>
          <a:p>
            <a:pPr lvl="1">
              <a:buClr>
                <a:schemeClr val="tx1"/>
              </a:buClr>
            </a:pPr>
            <a:r>
              <a:rPr lang="en-US" sz="2000" dirty="0">
                <a:latin typeface="Calibri" panose="020F0502020204030204" pitchFamily="34" charset="0"/>
                <a:cs typeface="Calibri" panose="020F0502020204030204" pitchFamily="34" charset="0"/>
              </a:rPr>
              <a:t>Trong quá trình làm việc, các thành viên đôi khi sẽ không thể hoàn thành công việc đúng </a:t>
            </a:r>
            <a:r>
              <a:rPr lang="en-US" sz="2000" dirty="0" err="1">
                <a:latin typeface="Calibri" panose="020F0502020204030204" pitchFamily="34" charset="0"/>
                <a:cs typeface="Calibri" panose="020F0502020204030204" pitchFamily="34" charset="0"/>
              </a:rPr>
              <a:t>theo</a:t>
            </a:r>
            <a:r>
              <a:rPr lang="en-US" sz="2000" dirty="0">
                <a:latin typeface="Calibri" panose="020F0502020204030204" pitchFamily="34" charset="0"/>
                <a:cs typeface="Calibri" panose="020F0502020204030204" pitchFamily="34" charset="0"/>
              </a:rPr>
              <a:t> kế </a:t>
            </a:r>
            <a:r>
              <a:rPr lang="en-US" sz="2000" dirty="0" err="1">
                <a:latin typeface="Calibri" panose="020F0502020204030204" pitchFamily="34" charset="0"/>
                <a:cs typeface="Calibri" panose="020F0502020204030204" pitchFamily="34" charset="0"/>
              </a:rPr>
              <a:t>hoạch</a:t>
            </a:r>
            <a:r>
              <a:rPr lang="en-US" sz="2000" dirty="0">
                <a:latin typeface="Calibri" panose="020F0502020204030204" pitchFamily="34" charset="0"/>
                <a:cs typeface="Calibri" panose="020F0502020204030204" pitchFamily="34" charset="0"/>
              </a:rPr>
              <a:t>, đôi khi phải xem xét với </a:t>
            </a:r>
            <a:r>
              <a:rPr lang="en-US" sz="2000" dirty="0" err="1">
                <a:latin typeface="Calibri" panose="020F0502020204030204" pitchFamily="34" charset="0"/>
                <a:cs typeface="Calibri" panose="020F0502020204030204" pitchFamily="34" charset="0"/>
              </a:rPr>
              <a:t>trưởng</a:t>
            </a:r>
            <a:r>
              <a:rPr lang="en-US" sz="2000" dirty="0">
                <a:latin typeface="Calibri" panose="020F0502020204030204" pitchFamily="34" charset="0"/>
                <a:cs typeface="Calibri" panose="020F0502020204030204" pitchFamily="34" charset="0"/>
              </a:rPr>
              <a:t> nhóm thêm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để thực hiện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a:t>
            </a:r>
          </a:p>
          <a:p>
            <a:pPr lvl="1">
              <a:buClr>
                <a:schemeClr val="tx1"/>
              </a:buClr>
            </a:pPr>
            <a:r>
              <a:rPr lang="en-US" sz="2000" dirty="0" err="1">
                <a:latin typeface="Calibri" panose="020F0502020204030204" pitchFamily="34" charset="0"/>
                <a:cs typeface="Calibri" panose="020F0502020204030204" pitchFamily="34" charset="0"/>
              </a:rPr>
              <a:t>Nguyên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Do </a:t>
            </a:r>
            <a:r>
              <a:rPr lang="en-US" sz="2000" dirty="0" err="1">
                <a:latin typeface="Calibri" panose="020F0502020204030204" pitchFamily="34" charset="0"/>
                <a:cs typeface="Calibri" panose="020F0502020204030204" pitchFamily="34" charset="0"/>
              </a:rPr>
              <a:t>khối</a:t>
            </a:r>
            <a:r>
              <a:rPr lang="en-US" sz="2000" dirty="0">
                <a:latin typeface="Calibri" panose="020F0502020204030204" pitchFamily="34" charset="0"/>
                <a:cs typeface="Calibri" panose="020F0502020204030204" pitchFamily="34" charset="0"/>
              </a:rPr>
              <a:t> lượng công việc lớn,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lượng thành viên có 2 người, các thành viên trong nhóm có các công việc bên </a:t>
            </a:r>
            <a:r>
              <a:rPr lang="en-US" sz="2000" dirty="0" err="1">
                <a:latin typeface="Calibri" panose="020F0502020204030204" pitchFamily="34" charset="0"/>
                <a:cs typeface="Calibri" panose="020F0502020204030204" pitchFamily="34" charset="0"/>
              </a:rPr>
              <a:t>ngoài</a:t>
            </a:r>
            <a:r>
              <a:rPr lang="en-US" sz="2000" dirty="0">
                <a:latin typeface="Calibri" panose="020F0502020204030204" pitchFamily="34" charset="0"/>
                <a:cs typeface="Calibri" panose="020F0502020204030204" pitchFamily="34" charset="0"/>
              </a:rPr>
              <a:t>, làm giảm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thực hiện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a:t>
            </a:r>
          </a:p>
          <a:p>
            <a:pPr lvl="1">
              <a:buClr>
                <a:schemeClr val="tx1"/>
              </a:buClr>
            </a:pPr>
            <a:r>
              <a:rPr lang="en-US" sz="2000" dirty="0" err="1">
                <a:latin typeface="Calibri" panose="020F0502020204030204" pitchFamily="34" charset="0"/>
                <a:cs typeface="Calibri" panose="020F0502020204030204" pitchFamily="34" charset="0"/>
              </a:rPr>
              <a:t>Hậu</a:t>
            </a:r>
            <a:r>
              <a:rPr lang="en-US" sz="2000" dirty="0">
                <a:latin typeface="Calibri" panose="020F0502020204030204" pitchFamily="34" charset="0"/>
                <a:cs typeface="Calibri" panose="020F0502020204030204" pitchFamily="34" charset="0"/>
              </a:rPr>
              <a:t> quả: Không hoàn thành công việc đúng hạn</a:t>
            </a:r>
          </a:p>
          <a:p>
            <a:pPr lvl="1">
              <a:buClr>
                <a:schemeClr val="tx1"/>
              </a:buClr>
            </a:pPr>
            <a:endParaRPr lang="en-US" dirty="0"/>
          </a:p>
          <a:p>
            <a:pPr lvl="1">
              <a:buClrTx/>
            </a:pPr>
            <a:endParaRPr lang="en-US" dirty="0"/>
          </a:p>
          <a:p>
            <a:pPr>
              <a:buClrTx/>
            </a:pPr>
            <a:endParaRPr lang="en-US" dirty="0"/>
          </a:p>
        </p:txBody>
      </p:sp>
    </p:spTree>
    <p:extLst>
      <p:ext uri="{BB962C8B-B14F-4D97-AF65-F5344CB8AC3E}">
        <p14:creationId xmlns:p14="http://schemas.microsoft.com/office/powerpoint/2010/main" val="24294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rủi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a:t>
            </a:r>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F72F77DD-1C59-4920-BA62-EB7C65F9A4A0}"/>
              </a:ext>
            </a:extLst>
          </p:cNvPr>
          <p:cNvSpPr>
            <a:spLocks noGrp="1"/>
          </p:cNvSpPr>
          <p:nvPr>
            <p:ph idx="1"/>
          </p:nvPr>
        </p:nvSpPr>
        <p:spPr>
          <a:xfrm>
            <a:off x="0" y="980662"/>
            <a:ext cx="12192000" cy="5707776"/>
          </a:xfrm>
        </p:spPr>
        <p:txBody>
          <a:bodyPr>
            <a:normAutofit/>
          </a:bodyPr>
          <a:lstStyle/>
          <a:p>
            <a:pPr marL="342900" indent="-342900">
              <a:buClrTx/>
              <a:buFont typeface="+mj-lt"/>
              <a:buAutoNum type="arabicPeriod"/>
            </a:pPr>
            <a:r>
              <a:rPr lang="en-US" sz="2000" dirty="0">
                <a:latin typeface="Calibri" panose="020F0502020204030204" pitchFamily="34" charset="0"/>
                <a:cs typeface="Calibri" panose="020F0502020204030204" pitchFamily="34" charset="0"/>
              </a:rPr>
              <a:t>Xác định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endParaRPr lang="en-US" sz="2000" dirty="0">
              <a:latin typeface="Calibri" panose="020F0502020204030204" pitchFamily="34" charset="0"/>
              <a:cs typeface="Calibri" panose="020F0502020204030204" pitchFamily="34" charset="0"/>
            </a:endParaRPr>
          </a:p>
          <a:p>
            <a:pPr marL="342900" indent="-342900">
              <a:buClrTx/>
              <a:buFont typeface="+mj-lt"/>
              <a:buAutoNum type="alphaLcParenR" startAt="3"/>
            </a:pP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lực</a:t>
            </a:r>
            <a:endParaRPr lang="en-US" sz="2000" dirty="0">
              <a:latin typeface="Calibri" panose="020F0502020204030204" pitchFamily="34" charset="0"/>
              <a:cs typeface="Calibri" panose="020F0502020204030204" pitchFamily="34" charset="0"/>
            </a:endParaRPr>
          </a:p>
          <a:p>
            <a:pPr lvl="1">
              <a:buClrTx/>
            </a:pPr>
            <a:r>
              <a:rPr lang="vi-VN" sz="2000" dirty="0">
                <a:latin typeface="Calibri" panose="020F0502020204030204" pitchFamily="34" charset="0"/>
                <a:cs typeface="Calibri" panose="020F0502020204030204" pitchFamily="34" charset="0"/>
              </a:rPr>
              <a:t>Nguyên nhân: Do các thành viên gặp các vấn đề cá nhân như vấn đề sức khoẻ, công việc cá nhân,… khiến cho công việc không thể hoàn thành.</a:t>
            </a:r>
          </a:p>
          <a:p>
            <a:pPr lvl="1">
              <a:buClrTx/>
            </a:pPr>
            <a:r>
              <a:rPr lang="vi-VN" sz="2000" dirty="0">
                <a:latin typeface="Calibri" panose="020F0502020204030204" pitchFamily="34" charset="0"/>
                <a:cs typeface="Calibri" panose="020F0502020204030204" pitchFamily="34" charset="0"/>
              </a:rPr>
              <a:t>Hậu quả: Ảnh hưởng đến tiến độ và chất lượng công việc.</a:t>
            </a:r>
            <a:endParaRPr lang="en-US" sz="2000" dirty="0">
              <a:latin typeface="Calibri" panose="020F0502020204030204" pitchFamily="34" charset="0"/>
              <a:cs typeface="Calibri" panose="020F0502020204030204" pitchFamily="34" charset="0"/>
            </a:endParaRPr>
          </a:p>
          <a:p>
            <a:pPr marL="342900" indent="-342900">
              <a:buClrTx/>
              <a:buFont typeface="+mj-lt"/>
              <a:buAutoNum type="alphaLcParenR" startAt="4"/>
            </a:pP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cầu</a:t>
            </a:r>
            <a:endParaRPr lang="en-US" sz="2000" dirty="0">
              <a:latin typeface="Calibri" panose="020F0502020204030204" pitchFamily="34" charset="0"/>
              <a:cs typeface="Calibri" panose="020F0502020204030204" pitchFamily="34" charset="0"/>
            </a:endParaRPr>
          </a:p>
          <a:p>
            <a:pPr>
              <a:buClr>
                <a:schemeClr val="tx1"/>
              </a:buClr>
            </a:pPr>
            <a:r>
              <a:rPr lang="en-US" sz="2000" dirty="0" err="1">
                <a:latin typeface="Calibri" panose="020F0502020204030204" pitchFamily="34" charset="0"/>
                <a:cs typeface="Calibri" panose="020F0502020204030204" pitchFamily="34" charset="0"/>
              </a:rPr>
              <a:t>Nguyên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Trong quá trình làm việc, các thành viên </a:t>
            </a:r>
            <a:r>
              <a:rPr lang="en-US" sz="2000" dirty="0" err="1">
                <a:latin typeface="Calibri" panose="020F0502020204030204" pitchFamily="34" charset="0"/>
                <a:cs typeface="Calibri" panose="020F0502020204030204" pitchFamily="34" charset="0"/>
              </a:rPr>
              <a:t>hiểu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cầu</a:t>
            </a:r>
            <a:r>
              <a:rPr lang="en-US" sz="2000" dirty="0">
                <a:latin typeface="Calibri" panose="020F0502020204030204" pitchFamily="34" charset="0"/>
                <a:cs typeface="Calibri" panose="020F0502020204030204" pitchFamily="34" charset="0"/>
              </a:rPr>
              <a:t> của người </a:t>
            </a:r>
            <a:r>
              <a:rPr lang="en-US" sz="2000" dirty="0" err="1">
                <a:latin typeface="Calibri" panose="020F0502020204030204" pitchFamily="34" charset="0"/>
                <a:cs typeface="Calibri" panose="020F0502020204030204" pitchFamily="34" charset="0"/>
              </a:rPr>
              <a:t>dùng</a:t>
            </a:r>
            <a:r>
              <a:rPr lang="en-US" sz="2000" dirty="0">
                <a:latin typeface="Calibri" panose="020F0502020204030204" pitchFamily="34" charset="0"/>
                <a:cs typeface="Calibri" panose="020F0502020204030204" pitchFamily="34" charset="0"/>
              </a:rPr>
              <a:t>, kỳ </a:t>
            </a:r>
            <a:r>
              <a:rPr lang="en-US" sz="2000" dirty="0" err="1">
                <a:latin typeface="Calibri" panose="020F0502020204030204" pitchFamily="34" charset="0"/>
                <a:cs typeface="Calibri" panose="020F0502020204030204" pitchFamily="34" charset="0"/>
              </a:rPr>
              <a:t>vọng</a:t>
            </a:r>
            <a:r>
              <a:rPr lang="en-US" sz="2000" dirty="0">
                <a:latin typeface="Calibri" panose="020F0502020204030204" pitchFamily="34" charset="0"/>
                <a:cs typeface="Calibri" panose="020F0502020204030204" pitchFamily="34" charset="0"/>
              </a:rPr>
              <a:t> từ </a:t>
            </a:r>
            <a:r>
              <a:rPr lang="en-US" sz="2000" dirty="0" err="1">
                <a:latin typeface="Calibri" panose="020F0502020204030204" pitchFamily="34" charset="0"/>
                <a:cs typeface="Calibri" panose="020F0502020204030204" pitchFamily="34" charset="0"/>
              </a:rPr>
              <a:t>trưởng</a:t>
            </a:r>
            <a:r>
              <a:rPr lang="en-US" sz="2000" dirty="0">
                <a:latin typeface="Calibri" panose="020F0502020204030204" pitchFamily="34" charset="0"/>
                <a:cs typeface="Calibri" panose="020F0502020204030204" pitchFamily="34" charset="0"/>
              </a:rPr>
              <a:t> nhóm về </a:t>
            </a:r>
            <a:r>
              <a:rPr lang="en-US" sz="2000" dirty="0" err="1">
                <a:latin typeface="Calibri" panose="020F0502020204030204" pitchFamily="34" charset="0"/>
                <a:cs typeface="Calibri" panose="020F0502020204030204" pitchFamily="34" charset="0"/>
              </a:rPr>
              <a:t>chất</a:t>
            </a:r>
            <a:r>
              <a:rPr lang="en-US" sz="2000" dirty="0">
                <a:latin typeface="Calibri" panose="020F0502020204030204" pitchFamily="34" charset="0"/>
                <a:cs typeface="Calibri" panose="020F0502020204030204" pitchFamily="34" charset="0"/>
              </a:rPr>
              <a:t> lượng công việc.</a:t>
            </a:r>
          </a:p>
          <a:p>
            <a:pPr>
              <a:buClr>
                <a:schemeClr val="tx1"/>
              </a:buClr>
            </a:pPr>
            <a:r>
              <a:rPr lang="en-US" sz="2000" dirty="0" err="1">
                <a:latin typeface="Calibri" panose="020F0502020204030204" pitchFamily="34" charset="0"/>
                <a:cs typeface="Calibri" panose="020F0502020204030204" pitchFamily="34" charset="0"/>
              </a:rPr>
              <a:t>Hậu</a:t>
            </a:r>
            <a:r>
              <a:rPr lang="en-US" sz="2000" dirty="0">
                <a:latin typeface="Calibri" panose="020F0502020204030204" pitchFamily="34" charset="0"/>
                <a:cs typeface="Calibri" panose="020F0502020204030204" pitchFamily="34" charset="0"/>
              </a:rPr>
              <a:t> quả: </a:t>
            </a:r>
            <a:r>
              <a:rPr lang="en-US" sz="2000" dirty="0" err="1">
                <a:latin typeface="Calibri" panose="020F0502020204030204" pitchFamily="34" charset="0"/>
                <a:cs typeface="Calibri" panose="020F0502020204030204" pitchFamily="34" charset="0"/>
              </a:rPr>
              <a:t>Mất</a:t>
            </a:r>
            <a:r>
              <a:rPr lang="en-US" sz="2000" dirty="0">
                <a:latin typeface="Calibri" panose="020F0502020204030204" pitchFamily="34" charset="0"/>
                <a:cs typeface="Calibri" panose="020F0502020204030204" pitchFamily="34" charset="0"/>
              </a:rPr>
              <a:t> thêm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để thực hiện </a:t>
            </a:r>
            <a:r>
              <a:rPr lang="en-US" sz="2000" dirty="0" err="1">
                <a:latin typeface="Calibri" panose="020F0502020204030204" pitchFamily="34" charset="0"/>
                <a:cs typeface="Calibri" panose="020F0502020204030204" pitchFamily="34" charset="0"/>
              </a:rPr>
              <a:t>theo</a:t>
            </a:r>
            <a:r>
              <a:rPr lang="en-US" sz="2000" dirty="0">
                <a:latin typeface="Calibri" panose="020F0502020204030204" pitchFamily="34" charset="0"/>
                <a:cs typeface="Calibri" panose="020F0502020204030204" pitchFamily="34" charset="0"/>
              </a:rPr>
              <a:t> đúng </a:t>
            </a:r>
            <a:r>
              <a:rPr lang="en-US" sz="2000" dirty="0" err="1">
                <a:latin typeface="Calibri" panose="020F0502020204030204" pitchFamily="34" charset="0"/>
                <a:cs typeface="Calibri" panose="020F0502020204030204" pitchFamily="34" charset="0"/>
              </a:rPr>
              <a:t>yêu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cầu</a:t>
            </a:r>
            <a:r>
              <a:rPr lang="en-US" sz="2000" dirty="0">
                <a:latin typeface="Calibri" panose="020F0502020204030204" pitchFamily="34" charset="0"/>
                <a:cs typeface="Calibri" panose="020F0502020204030204" pitchFamily="34" charset="0"/>
              </a:rPr>
              <a:t>, không </a:t>
            </a:r>
            <a:r>
              <a:rPr lang="en-US" sz="2000" dirty="0" err="1">
                <a:latin typeface="Calibri" panose="020F0502020204030204" pitchFamily="34" charset="0"/>
                <a:cs typeface="Calibri" panose="020F0502020204030204" pitchFamily="34" charset="0"/>
              </a:rPr>
              <a:t>đáp</a:t>
            </a:r>
            <a:r>
              <a:rPr lang="en-US" sz="2000" dirty="0">
                <a:latin typeface="Calibri" panose="020F0502020204030204" pitchFamily="34" charset="0"/>
                <a:cs typeface="Calibri" panose="020F0502020204030204" pitchFamily="34" charset="0"/>
              </a:rPr>
              <a:t> ứng được </a:t>
            </a:r>
            <a:r>
              <a:rPr lang="en-US" sz="2000" dirty="0" err="1">
                <a:latin typeface="Calibri" panose="020F0502020204030204" pitchFamily="34" charset="0"/>
                <a:cs typeface="Calibri" panose="020F0502020204030204" pitchFamily="34" charset="0"/>
              </a:rPr>
              <a:t>tiến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công việc.</a:t>
            </a:r>
          </a:p>
          <a:p>
            <a:pPr>
              <a:buClrTx/>
            </a:pPr>
            <a:endParaRPr lang="vi-VN" sz="2000" dirty="0">
              <a:latin typeface="Calibri" panose="020F0502020204030204" pitchFamily="34" charset="0"/>
              <a:cs typeface="Calibri" panose="020F0502020204030204" pitchFamily="34" charset="0"/>
            </a:endParaRPr>
          </a:p>
          <a:p>
            <a:pPr>
              <a:buClrTx/>
            </a:pPr>
            <a:endParaRPr lang="en-US" sz="2000" dirty="0">
              <a:latin typeface="Calibri" panose="020F0502020204030204" pitchFamily="34" charset="0"/>
              <a:cs typeface="Calibri" panose="020F0502020204030204" pitchFamily="34" charset="0"/>
            </a:endParaRPr>
          </a:p>
          <a:p>
            <a:pPr lvl="1">
              <a:buClrTx/>
            </a:pPr>
            <a:endParaRPr lang="en-US" sz="2000" dirty="0">
              <a:latin typeface="Calibri" panose="020F0502020204030204" pitchFamily="34" charset="0"/>
              <a:cs typeface="Calibri" panose="020F0502020204030204" pitchFamily="34" charset="0"/>
            </a:endParaRPr>
          </a:p>
          <a:p>
            <a:pPr>
              <a:buClrTx/>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7762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rủi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44A091E6-B73A-49F6-95BA-3B87694A35CA}"/>
              </a:ext>
            </a:extLst>
          </p:cNvPr>
          <p:cNvSpPr>
            <a:spLocks noGrp="1"/>
          </p:cNvSpPr>
          <p:nvPr>
            <p:ph idx="1"/>
          </p:nvPr>
        </p:nvSpPr>
        <p:spPr>
          <a:xfrm>
            <a:off x="693884" y="1153801"/>
            <a:ext cx="2407125" cy="449713"/>
          </a:xfrm>
        </p:spPr>
        <p:txBody>
          <a:bodyPr>
            <a:normAutofit/>
          </a:bodyPr>
          <a:lstStyle/>
          <a:p>
            <a:pPr marL="0" indent="0">
              <a:buNone/>
            </a:pPr>
            <a:r>
              <a:rPr lang="en-US" sz="2000" dirty="0">
                <a:latin typeface="Calibri" panose="020F0502020204030204" pitchFamily="34" charset="0"/>
                <a:cs typeface="Calibri" panose="020F0502020204030204" pitchFamily="34" charset="0"/>
              </a:rPr>
              <a:t>PHÂN TÍCH RỦI RO</a:t>
            </a:r>
          </a:p>
        </p:txBody>
      </p:sp>
      <p:pic>
        <p:nvPicPr>
          <p:cNvPr id="9" name="Picture 8">
            <a:extLst>
              <a:ext uri="{FF2B5EF4-FFF2-40B4-BE49-F238E27FC236}">
                <a16:creationId xmlns:a16="http://schemas.microsoft.com/office/drawing/2014/main" id="{28D13159-BA86-4DB7-983E-2C61FFBE7C2A}"/>
              </a:ext>
            </a:extLst>
          </p:cNvPr>
          <p:cNvPicPr>
            <a:picLocks noChangeAspect="1"/>
          </p:cNvPicPr>
          <p:nvPr/>
        </p:nvPicPr>
        <p:blipFill>
          <a:blip r:embed="rId2"/>
          <a:stretch>
            <a:fillRect/>
          </a:stretch>
        </p:blipFill>
        <p:spPr>
          <a:xfrm>
            <a:off x="4223250" y="1153801"/>
            <a:ext cx="7716959" cy="5111661"/>
          </a:xfrm>
          <a:prstGeom prst="rect">
            <a:avLst/>
          </a:prstGeom>
        </p:spPr>
      </p:pic>
      <p:sp>
        <p:nvSpPr>
          <p:cNvPr id="10" name="TextBox 9">
            <a:extLst>
              <a:ext uri="{FF2B5EF4-FFF2-40B4-BE49-F238E27FC236}">
                <a16:creationId xmlns:a16="http://schemas.microsoft.com/office/drawing/2014/main" id="{5BEF4DFC-7EFA-461A-B559-BFDF773DFAFE}"/>
              </a:ext>
            </a:extLst>
          </p:cNvPr>
          <p:cNvSpPr txBox="1"/>
          <p:nvPr/>
        </p:nvSpPr>
        <p:spPr>
          <a:xfrm>
            <a:off x="106017" y="1603514"/>
            <a:ext cx="3905198" cy="3139321"/>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Phân </a:t>
            </a:r>
            <a:r>
              <a:rPr lang="en-US" sz="2000" dirty="0" err="1">
                <a:latin typeface="Calibri" panose="020F0502020204030204" pitchFamily="34" charset="0"/>
                <a:cs typeface="Calibri" panose="020F0502020204030204" pitchFamily="34" charset="0"/>
              </a:rPr>
              <a:t>tích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đánh</a:t>
            </a:r>
            <a:r>
              <a:rPr lang="en-US" sz="2000" dirty="0">
                <a:latin typeface="Calibri" panose="020F0502020204030204" pitchFamily="34" charset="0"/>
                <a:cs typeface="Calibri" panose="020F0502020204030204" pitchFamily="34" charset="0"/>
              </a:rPr>
              <a:t> giá bằng các </a:t>
            </a:r>
            <a:r>
              <a:rPr lang="en-US" sz="2000" dirty="0" err="1">
                <a:latin typeface="Calibri" panose="020F0502020204030204" pitchFamily="34" charset="0"/>
                <a:cs typeface="Calibri" panose="020F0502020204030204" pitchFamily="34" charset="0"/>
              </a:rPr>
              <a:t>tiêu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chí</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sau</a:t>
            </a:r>
            <a:r>
              <a:rPr lang="en-US" sz="2000" dirty="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Xác định xác </a:t>
            </a:r>
            <a:r>
              <a:rPr lang="en-US" sz="2000" dirty="0" err="1">
                <a:latin typeface="Calibri" panose="020F0502020204030204" pitchFamily="34" charset="0"/>
                <a:cs typeface="Calibri" panose="020F0502020204030204" pitchFamily="34" charset="0"/>
              </a:rPr>
              <a:t>suất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xảy</a:t>
            </a:r>
            <a:r>
              <a:rPr lang="en-US" sz="2000" dirty="0">
                <a:latin typeface="Calibri" panose="020F0502020204030204" pitchFamily="34" charset="0"/>
                <a:cs typeface="Calibri" panose="020F0502020204030204" pitchFamily="34" charset="0"/>
              </a:rPr>
              <a:t> ra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ro.</a:t>
            </a: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Xác định </a:t>
            </a:r>
            <a:r>
              <a:rPr lang="en-US" sz="2000" dirty="0" err="1">
                <a:latin typeface="Calibri" panose="020F0502020204030204" pitchFamily="34" charset="0"/>
                <a:cs typeface="Calibri" panose="020F0502020204030204" pitchFamily="34" charset="0"/>
              </a:rPr>
              <a:t>mức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nghiệm </a:t>
            </a:r>
            <a:r>
              <a:rPr lang="en-US" sz="2000" dirty="0" err="1">
                <a:latin typeface="Calibri" panose="020F0502020204030204" pitchFamily="34" charset="0"/>
                <a:cs typeface="Calibri" panose="020F0502020204030204" pitchFamily="34" charset="0"/>
              </a:rPr>
              <a:t>trọng</a:t>
            </a:r>
            <a:r>
              <a:rPr lang="en-US" sz="2000" dirty="0">
                <a:latin typeface="Calibri" panose="020F0502020204030204" pitchFamily="34" charset="0"/>
                <a:cs typeface="Calibri" panose="020F0502020204030204" pitchFamily="34" charset="0"/>
              </a:rPr>
              <a:t> của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r>
              <a:rPr lang="en-US" sz="2000" dirty="0">
                <a:latin typeface="Calibri" panose="020F0502020204030204" pitchFamily="34" charset="0"/>
                <a:cs typeface="Calibri" panose="020F0502020204030204" pitchFamily="34" charset="0"/>
              </a:rPr>
              <a:t> tới </a:t>
            </a:r>
            <a:r>
              <a:rPr lang="en-US" sz="2000" dirty="0" err="1">
                <a:latin typeface="Calibri" panose="020F0502020204030204" pitchFamily="34" charset="0"/>
                <a:cs typeface="Calibri" panose="020F0502020204030204" pitchFamily="34" charset="0"/>
              </a:rPr>
              <a:t>tiến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và </a:t>
            </a:r>
            <a:r>
              <a:rPr lang="en-US" sz="2000" dirty="0" err="1">
                <a:latin typeface="Calibri" panose="020F0502020204030204" pitchFamily="34" charset="0"/>
                <a:cs typeface="Calibri" panose="020F0502020204030204" pitchFamily="34" charset="0"/>
              </a:rPr>
              <a:t>chất</a:t>
            </a:r>
            <a:r>
              <a:rPr lang="en-US" sz="2000" dirty="0">
                <a:latin typeface="Calibri" panose="020F0502020204030204" pitchFamily="34" charset="0"/>
                <a:cs typeface="Calibri" panose="020F0502020204030204" pitchFamily="34" charset="0"/>
              </a:rPr>
              <a:t> lượng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a:t>
            </a: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Xác định </a:t>
            </a:r>
            <a:r>
              <a:rPr lang="en-US" sz="2000" dirty="0" err="1">
                <a:latin typeface="Calibri" panose="020F0502020204030204" pitchFamily="34" charset="0"/>
                <a:cs typeface="Calibri" panose="020F0502020204030204" pitchFamily="34" charset="0"/>
              </a:rPr>
              <a:t>đánh</a:t>
            </a:r>
            <a:r>
              <a:rPr lang="en-US" sz="2000" dirty="0">
                <a:latin typeface="Calibri" panose="020F0502020204030204" pitchFamily="34" charset="0"/>
                <a:cs typeface="Calibri" panose="020F0502020204030204" pitchFamily="34" charset="0"/>
              </a:rPr>
              <a:t> giá tổng thể </a:t>
            </a:r>
            <a:r>
              <a:rPr lang="en-US" sz="2000" dirty="0" err="1">
                <a:latin typeface="Calibri" panose="020F0502020204030204" pitchFamily="34" charset="0"/>
                <a:cs typeface="Calibri" panose="020F0502020204030204" pitchFamily="34" charset="0"/>
              </a:rPr>
              <a:t>dựa</a:t>
            </a:r>
            <a:r>
              <a:rPr lang="en-US" sz="2000" dirty="0">
                <a:latin typeface="Calibri" panose="020F0502020204030204" pitchFamily="34" charset="0"/>
                <a:cs typeface="Calibri" panose="020F0502020204030204" pitchFamily="34" charset="0"/>
              </a:rPr>
              <a:t> trên </a:t>
            </a:r>
            <a:r>
              <a:rPr lang="en-US" sz="2000" dirty="0" err="1">
                <a:latin typeface="Calibri" panose="020F0502020204030204" pitchFamily="34" charset="0"/>
                <a:cs typeface="Calibri" panose="020F0502020204030204" pitchFamily="34" charset="0"/>
              </a:rPr>
              <a:t>sự</a:t>
            </a:r>
            <a:r>
              <a:rPr lang="en-US" sz="2000" dirty="0">
                <a:latin typeface="Calibri" panose="020F0502020204030204" pitchFamily="34" charset="0"/>
                <a:cs typeface="Calibri" panose="020F0502020204030204" pitchFamily="34" charset="0"/>
              </a:rPr>
              <a:t> kết hợp giữa </a:t>
            </a:r>
            <a:r>
              <a:rPr lang="en-US" sz="2000" dirty="0" err="1">
                <a:latin typeface="Calibri" panose="020F0502020204030204" pitchFamily="34" charset="0"/>
                <a:cs typeface="Calibri" panose="020F0502020204030204" pitchFamily="34" charset="0"/>
              </a:rPr>
              <a:t>khả</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năng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xảy</a:t>
            </a:r>
            <a:r>
              <a:rPr lang="en-US" sz="2000" dirty="0">
                <a:latin typeface="Calibri" panose="020F0502020204030204" pitchFamily="34" charset="0"/>
                <a:cs typeface="Calibri" panose="020F0502020204030204" pitchFamily="34" charset="0"/>
              </a:rPr>
              <a:t> ra và </a:t>
            </a:r>
            <a:r>
              <a:rPr lang="en-US" sz="2000" dirty="0" err="1">
                <a:latin typeface="Calibri" panose="020F0502020204030204" pitchFamily="34" charset="0"/>
                <a:cs typeface="Calibri" panose="020F0502020204030204" pitchFamily="34" charset="0"/>
              </a:rPr>
              <a:t>mức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nghiệm </a:t>
            </a:r>
            <a:r>
              <a:rPr lang="en-US" sz="2000" dirty="0" err="1">
                <a:latin typeface="Calibri" panose="020F0502020204030204" pitchFamily="34" charset="0"/>
                <a:cs typeface="Calibri" panose="020F0502020204030204" pitchFamily="34" charset="0"/>
              </a:rPr>
              <a:t>trọng</a:t>
            </a:r>
            <a:r>
              <a:rPr lang="en-US" sz="20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5401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rủi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44A091E6-B73A-49F6-95BA-3B87694A35CA}"/>
              </a:ext>
            </a:extLst>
          </p:cNvPr>
          <p:cNvSpPr>
            <a:spLocks noGrp="1"/>
          </p:cNvSpPr>
          <p:nvPr>
            <p:ph idx="1"/>
          </p:nvPr>
        </p:nvSpPr>
        <p:spPr>
          <a:xfrm>
            <a:off x="150545" y="1114044"/>
            <a:ext cx="2628171" cy="652073"/>
          </a:xfrm>
        </p:spPr>
        <p:txBody>
          <a:bodyPr>
            <a:normAutofit/>
          </a:bodyPr>
          <a:lstStyle/>
          <a:p>
            <a:pPr marL="0" indent="0">
              <a:buNone/>
            </a:pPr>
            <a:r>
              <a:rPr lang="en-US" sz="2000" dirty="0">
                <a:latin typeface="Calibri" panose="020F0502020204030204" pitchFamily="34" charset="0"/>
                <a:cs typeface="Calibri" panose="020F0502020204030204" pitchFamily="34" charset="0"/>
              </a:rPr>
              <a:t>Kế </a:t>
            </a:r>
            <a:r>
              <a:rPr lang="en-US" sz="2000" dirty="0" err="1">
                <a:latin typeface="Calibri" panose="020F0502020204030204" pitchFamily="34" charset="0"/>
                <a:cs typeface="Calibri" panose="020F0502020204030204" pitchFamily="34" charset="0"/>
              </a:rPr>
              <a:t>hoạch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đối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phó</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endParaRPr lang="en-US" sz="2000" dirty="0">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33A1BDDF-FEA0-45BD-BA1B-FE19BED83E3B}"/>
              </a:ext>
            </a:extLst>
          </p:cNvPr>
          <p:cNvGraphicFramePr>
            <a:graphicFrameLocks noGrp="1"/>
          </p:cNvGraphicFramePr>
          <p:nvPr>
            <p:extLst>
              <p:ext uri="{D42A27DB-BD31-4B8C-83A1-F6EECF244321}">
                <p14:modId xmlns:p14="http://schemas.microsoft.com/office/powerpoint/2010/main" val="1601051389"/>
              </p:ext>
            </p:extLst>
          </p:nvPr>
        </p:nvGraphicFramePr>
        <p:xfrm>
          <a:off x="1464630" y="1766117"/>
          <a:ext cx="8128000" cy="3854170"/>
        </p:xfrm>
        <a:graphic>
          <a:graphicData uri="http://schemas.openxmlformats.org/drawingml/2006/table">
            <a:tbl>
              <a:tblPr firstRow="1" bandRow="1">
                <a:tableStyleId>{21E4AEA4-8DFA-4A89-87EB-49C32662AFE0}</a:tableStyleId>
              </a:tblPr>
              <a:tblGrid>
                <a:gridCol w="1676135">
                  <a:extLst>
                    <a:ext uri="{9D8B030D-6E8A-4147-A177-3AD203B41FA5}">
                      <a16:colId xmlns:a16="http://schemas.microsoft.com/office/drawing/2014/main" val="52269693"/>
                    </a:ext>
                  </a:extLst>
                </a:gridCol>
                <a:gridCol w="6451865">
                  <a:extLst>
                    <a:ext uri="{9D8B030D-6E8A-4147-A177-3AD203B41FA5}">
                      <a16:colId xmlns:a16="http://schemas.microsoft.com/office/drawing/2014/main" val="662510486"/>
                    </a:ext>
                  </a:extLst>
                </a:gridCol>
              </a:tblGrid>
              <a:tr h="653770">
                <a:tc>
                  <a:txBody>
                    <a:bodyPr/>
                    <a:lstStyle/>
                    <a:p>
                      <a:r>
                        <a:rPr lang="en-US" sz="1800" dirty="0" err="1">
                          <a:latin typeface="Calibri" panose="020F0502020204030204" pitchFamily="34" charset="0"/>
                          <a:cs typeface="Calibri" panose="020F0502020204030204" pitchFamily="34" charset="0"/>
                        </a:rPr>
                        <a:t>Loại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rủi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ro</a:t>
                      </a:r>
                      <a:endParaRPr lang="en-US" sz="1800" dirty="0">
                        <a:latin typeface="Calibri" panose="020F0502020204030204" pitchFamily="34" charset="0"/>
                        <a:cs typeface="Calibri" panose="020F0502020204030204" pitchFamily="34" charset="0"/>
                      </a:endParaRPr>
                    </a:p>
                  </a:txBody>
                  <a:tcPr/>
                </a:tc>
                <a:tc>
                  <a:txBody>
                    <a:bodyPr/>
                    <a:lstStyle/>
                    <a:p>
                      <a:r>
                        <a:rPr lang="en-US" sz="1800" dirty="0" err="1">
                          <a:latin typeface="Calibri" panose="020F0502020204030204" pitchFamily="34" charset="0"/>
                          <a:cs typeface="Calibri" panose="020F0502020204030204" pitchFamily="34" charset="0"/>
                        </a:rPr>
                        <a:t>Biện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pháp</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đối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phó</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rủi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ro</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476164"/>
                  </a:ext>
                </a:extLst>
              </a:tr>
              <a:tr h="653770">
                <a:tc>
                  <a:txBody>
                    <a:bodyPr/>
                    <a:lstStyle/>
                    <a:p>
                      <a:r>
                        <a:rPr lang="en-US" sz="1800" dirty="0" err="1">
                          <a:latin typeface="Calibri" panose="020F0502020204030204" pitchFamily="34" charset="0"/>
                          <a:cs typeface="Calibri" panose="020F0502020204030204" pitchFamily="34" charset="0"/>
                        </a:rPr>
                        <a:t>Kỹ</a:t>
                      </a:r>
                      <a:r>
                        <a:rPr lang="en-US" sz="1800" dirty="0">
                          <a:latin typeface="Calibri" panose="020F0502020204030204" pitchFamily="34" charset="0"/>
                          <a:cs typeface="Calibri" panose="020F0502020204030204" pitchFamily="34" charset="0"/>
                        </a:rPr>
                        <a:t> thuật</a:t>
                      </a: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Phân chia công việc </a:t>
                      </a:r>
                      <a:r>
                        <a:rPr lang="en-US" sz="1800" kern="1200" dirty="0" err="1">
                          <a:solidFill>
                            <a:schemeClr val="dk1"/>
                          </a:solidFill>
                          <a:effectLst/>
                          <a:latin typeface="Calibri" panose="020F0502020204030204" pitchFamily="34" charset="0"/>
                          <a:ea typeface="+mn-ea"/>
                          <a:cs typeface="Calibri" panose="020F0502020204030204" pitchFamily="34" charset="0"/>
                        </a:rPr>
                        <a:t>theo</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kỹ</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năng</a:t>
                      </a:r>
                      <a:r>
                        <a:rPr lang="en-US" sz="1800" kern="1200" dirty="0">
                          <a:solidFill>
                            <a:schemeClr val="dk1"/>
                          </a:solidFill>
                          <a:effectLst/>
                          <a:latin typeface="Calibri" panose="020F0502020204030204" pitchFamily="34" charset="0"/>
                          <a:ea typeface="+mn-ea"/>
                          <a:cs typeface="Calibri" panose="020F0502020204030204" pitchFamily="34" charset="0"/>
                        </a:rPr>
                        <a:t> và </a:t>
                      </a:r>
                      <a:r>
                        <a:rPr lang="en-US" sz="1800" kern="1200" dirty="0" err="1">
                          <a:solidFill>
                            <a:schemeClr val="dk1"/>
                          </a:solidFill>
                          <a:effectLst/>
                          <a:latin typeface="Calibri" panose="020F0502020204030204" pitchFamily="34" charset="0"/>
                          <a:ea typeface="+mn-ea"/>
                          <a:cs typeface="Calibri" panose="020F0502020204030204" pitchFamily="34" charset="0"/>
                        </a:rPr>
                        <a:t>sở</a:t>
                      </a:r>
                      <a:r>
                        <a:rPr lang="en-US" sz="1800" kern="1200" dirty="0">
                          <a:solidFill>
                            <a:schemeClr val="dk1"/>
                          </a:solidFill>
                          <a:effectLst/>
                          <a:latin typeface="Calibri" panose="020F0502020204030204" pitchFamily="34" charset="0"/>
                          <a:ea typeface="+mn-ea"/>
                          <a:cs typeface="Calibri" panose="020F0502020204030204" pitchFamily="34" charset="0"/>
                        </a:rPr>
                        <a:t> trường.</a:t>
                      </a:r>
                    </a:p>
                    <a:p>
                      <a:pPr marL="285750" lvl="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Thực hiện việc </a:t>
                      </a:r>
                      <a:r>
                        <a:rPr lang="en-US" sz="1800" kern="1200" dirty="0" err="1">
                          <a:solidFill>
                            <a:schemeClr val="dk1"/>
                          </a:solidFill>
                          <a:effectLst/>
                          <a:latin typeface="Calibri" panose="020F0502020204030204" pitchFamily="34" charset="0"/>
                          <a:ea typeface="+mn-ea"/>
                          <a:cs typeface="Calibri" panose="020F0502020204030204" pitchFamily="34" charset="0"/>
                        </a:rPr>
                        <a:t>kiểm</a:t>
                      </a:r>
                      <a:r>
                        <a:rPr lang="en-US" sz="1800" kern="1200" dirty="0">
                          <a:solidFill>
                            <a:schemeClr val="dk1"/>
                          </a:solidFill>
                          <a:effectLst/>
                          <a:latin typeface="Calibri" panose="020F0502020204030204" pitchFamily="34" charset="0"/>
                          <a:ea typeface="+mn-ea"/>
                          <a:cs typeface="Calibri" panose="020F0502020204030204" pitchFamily="34" charset="0"/>
                        </a:rPr>
                        <a:t> thử thường xuyên </a:t>
                      </a:r>
                      <a:r>
                        <a:rPr lang="en-US" sz="1800" kern="1200" dirty="0" err="1">
                          <a:solidFill>
                            <a:schemeClr val="dk1"/>
                          </a:solidFill>
                          <a:effectLst/>
                          <a:latin typeface="Calibri" panose="020F0502020204030204" pitchFamily="34" charset="0"/>
                          <a:ea typeface="+mn-ea"/>
                          <a:cs typeface="Calibri" panose="020F0502020204030204" pitchFamily="34" charset="0"/>
                        </a:rPr>
                        <a:t>sau</a:t>
                      </a:r>
                      <a:r>
                        <a:rPr lang="en-US" sz="1800" kern="1200" dirty="0">
                          <a:solidFill>
                            <a:schemeClr val="dk1"/>
                          </a:solidFill>
                          <a:effectLst/>
                          <a:latin typeface="Calibri" panose="020F0502020204030204" pitchFamily="34" charset="0"/>
                          <a:ea typeface="+mn-ea"/>
                          <a:cs typeface="Calibri" panose="020F0502020204030204" pitchFamily="34" charset="0"/>
                        </a:rPr>
                        <a:t> mỗi </a:t>
                      </a:r>
                      <a:r>
                        <a:rPr lang="en-US" sz="1800" kern="1200" dirty="0" err="1">
                          <a:solidFill>
                            <a:schemeClr val="dk1"/>
                          </a:solidFill>
                          <a:effectLst/>
                          <a:latin typeface="Calibri" panose="020F0502020204030204" pitchFamily="34" charset="0"/>
                          <a:ea typeface="+mn-ea"/>
                          <a:cs typeface="Calibri" panose="020F0502020204030204" pitchFamily="34" charset="0"/>
                        </a:rPr>
                        <a:t>chức</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năng</a:t>
                      </a:r>
                      <a:r>
                        <a:rPr lang="en-US" sz="1800" kern="1200" dirty="0">
                          <a:solidFill>
                            <a:schemeClr val="dk1"/>
                          </a:solidFill>
                          <a:effectLst/>
                          <a:latin typeface="Calibri" panose="020F0502020204030204" pitchFamily="34" charset="0"/>
                          <a:ea typeface="+mn-ea"/>
                          <a:cs typeface="Calibri" panose="020F0502020204030204" pitchFamily="34" charset="0"/>
                        </a:rPr>
                        <a:t> được hoàn </a:t>
                      </a:r>
                      <a:r>
                        <a:rPr lang="en-US" sz="1800" kern="1200" dirty="0" err="1">
                          <a:solidFill>
                            <a:schemeClr val="dk1"/>
                          </a:solidFill>
                          <a:effectLst/>
                          <a:latin typeface="Calibri" panose="020F0502020204030204" pitchFamily="34" charset="0"/>
                          <a:ea typeface="+mn-ea"/>
                          <a:cs typeface="Calibri" panose="020F0502020204030204" pitchFamily="34" charset="0"/>
                        </a:rPr>
                        <a:t>thiện</a:t>
                      </a:r>
                      <a:r>
                        <a:rPr lang="en-US" sz="1800" kern="1200" dirty="0">
                          <a:solidFill>
                            <a:schemeClr val="dk1"/>
                          </a:solidFill>
                          <a:effectLst/>
                          <a:latin typeface="Calibri" panose="020F0502020204030204" pitchFamily="34" charset="0"/>
                          <a:ea typeface="+mn-ea"/>
                          <a:cs typeface="Calibri" panose="020F0502020204030204" pitchFamily="34" charset="0"/>
                        </a:rPr>
                        <a:t>.</a:t>
                      </a:r>
                    </a:p>
                    <a:p>
                      <a:pPr marL="285750" lvl="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Tìm </a:t>
                      </a:r>
                      <a:r>
                        <a:rPr lang="en-US" sz="1800" kern="1200" dirty="0" err="1">
                          <a:solidFill>
                            <a:schemeClr val="dk1"/>
                          </a:solidFill>
                          <a:effectLst/>
                          <a:latin typeface="Calibri" panose="020F0502020204030204" pitchFamily="34" charset="0"/>
                          <a:ea typeface="+mn-ea"/>
                          <a:cs typeface="Calibri" panose="020F0502020204030204" pitchFamily="34" charset="0"/>
                        </a:rPr>
                        <a:t>hiểu</a:t>
                      </a:r>
                      <a:r>
                        <a:rPr lang="en-US" sz="1800" kern="1200" dirty="0">
                          <a:solidFill>
                            <a:schemeClr val="dk1"/>
                          </a:solidFill>
                          <a:effectLst/>
                          <a:latin typeface="Calibri" panose="020F0502020204030204" pitchFamily="34" charset="0"/>
                          <a:ea typeface="+mn-ea"/>
                          <a:cs typeface="Calibri" panose="020F0502020204030204" pitchFamily="34" charset="0"/>
                        </a:rPr>
                        <a:t> và </a:t>
                      </a:r>
                      <a:r>
                        <a:rPr lang="en-US" sz="1800" kern="1200" dirty="0" err="1">
                          <a:solidFill>
                            <a:schemeClr val="dk1"/>
                          </a:solidFill>
                          <a:effectLst/>
                          <a:latin typeface="Calibri" panose="020F0502020204030204" pitchFamily="34" charset="0"/>
                          <a:ea typeface="+mn-ea"/>
                          <a:cs typeface="Calibri" panose="020F0502020204030204" pitchFamily="34" charset="0"/>
                        </a:rPr>
                        <a:t>áp</a:t>
                      </a:r>
                      <a:r>
                        <a:rPr lang="en-US" sz="1800" kern="1200" dirty="0">
                          <a:solidFill>
                            <a:schemeClr val="dk1"/>
                          </a:solidFill>
                          <a:effectLst/>
                          <a:latin typeface="Calibri" panose="020F0502020204030204" pitchFamily="34" charset="0"/>
                          <a:ea typeface="+mn-ea"/>
                          <a:cs typeface="Calibri" panose="020F0502020204030204" pitchFamily="34" charset="0"/>
                        </a:rPr>
                        <a:t> dụng các tài liệu hướng </a:t>
                      </a:r>
                      <a:r>
                        <a:rPr lang="en-US" sz="1800" kern="1200" dirty="0" err="1">
                          <a:solidFill>
                            <a:schemeClr val="dk1"/>
                          </a:solidFill>
                          <a:effectLst/>
                          <a:latin typeface="Calibri" panose="020F0502020204030204" pitchFamily="34" charset="0"/>
                          <a:ea typeface="+mn-ea"/>
                          <a:cs typeface="Calibri" panose="020F0502020204030204" pitchFamily="34" charset="0"/>
                        </a:rPr>
                        <a:t>dẫn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hoặc</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mẫu</a:t>
                      </a:r>
                      <a:r>
                        <a:rPr lang="en-US" sz="1800" kern="1200" dirty="0">
                          <a:solidFill>
                            <a:schemeClr val="dk1"/>
                          </a:solidFill>
                          <a:effectLst/>
                          <a:latin typeface="Calibri" panose="020F0502020204030204" pitchFamily="34" charset="0"/>
                          <a:ea typeface="+mn-ea"/>
                          <a:cs typeface="Calibri" panose="020F0502020204030204" pitchFamily="34" charset="0"/>
                        </a:rPr>
                        <a:t> mã nguồn mở </a:t>
                      </a:r>
                      <a:r>
                        <a:rPr lang="en-US" sz="1800" kern="1200" dirty="0" err="1">
                          <a:solidFill>
                            <a:schemeClr val="dk1"/>
                          </a:solidFill>
                          <a:effectLst/>
                          <a:latin typeface="Calibri" panose="020F0502020204030204" pitchFamily="34" charset="0"/>
                          <a:ea typeface="+mn-ea"/>
                          <a:cs typeface="Calibri" panose="020F0502020204030204" pitchFamily="34" charset="0"/>
                        </a:rPr>
                        <a:t>đáng</a:t>
                      </a:r>
                      <a:r>
                        <a:rPr lang="en-US" sz="1800" kern="1200" dirty="0">
                          <a:solidFill>
                            <a:schemeClr val="dk1"/>
                          </a:solidFill>
                          <a:effectLst/>
                          <a:latin typeface="Calibri" panose="020F0502020204030204" pitchFamily="34" charset="0"/>
                          <a:ea typeface="+mn-ea"/>
                          <a:cs typeface="Calibri" panose="020F0502020204030204" pitchFamily="34" charset="0"/>
                        </a:rPr>
                        <a:t> tin </a:t>
                      </a:r>
                      <a:r>
                        <a:rPr lang="en-US" sz="1800" kern="1200" dirty="0" err="1">
                          <a:solidFill>
                            <a:schemeClr val="dk1"/>
                          </a:solidFill>
                          <a:effectLst/>
                          <a:latin typeface="Calibri" panose="020F0502020204030204" pitchFamily="34" charset="0"/>
                          <a:ea typeface="+mn-ea"/>
                          <a:cs typeface="Calibri" panose="020F0502020204030204" pitchFamily="34" charset="0"/>
                        </a:rPr>
                        <a:t>cậy</a:t>
                      </a:r>
                      <a:r>
                        <a:rPr lang="en-US" sz="1800" kern="1200" dirty="0">
                          <a:solidFill>
                            <a:schemeClr val="dk1"/>
                          </a:solidFill>
                          <a:effectLst/>
                          <a:latin typeface="Calibri" panose="020F0502020204030204" pitchFamily="34" charset="0"/>
                          <a:ea typeface="+mn-ea"/>
                          <a:cs typeface="Calibri" panose="020F0502020204030204" pitchFamily="34" charset="0"/>
                        </a:rPr>
                        <a:t>.</a:t>
                      </a:r>
                    </a:p>
                    <a:p>
                      <a:pPr marL="28575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Dự</a:t>
                      </a:r>
                      <a:r>
                        <a:rPr lang="en-US" sz="1800" kern="1200" dirty="0">
                          <a:solidFill>
                            <a:schemeClr val="dk1"/>
                          </a:solidFill>
                          <a:effectLst/>
                          <a:latin typeface="Calibri" panose="020F0502020204030204" pitchFamily="34" charset="0"/>
                          <a:ea typeface="+mn-ea"/>
                          <a:cs typeface="Calibri" panose="020F0502020204030204" pitchFamily="34" charset="0"/>
                        </a:rPr>
                        <a:t> phòng </a:t>
                      </a:r>
                      <a:r>
                        <a:rPr lang="en-US" sz="1800" kern="1200" dirty="0" err="1">
                          <a:solidFill>
                            <a:schemeClr val="dk1"/>
                          </a:solidFill>
                          <a:effectLst/>
                          <a:latin typeface="Calibri" panose="020F0502020204030204" pitchFamily="34" charset="0"/>
                          <a:ea typeface="+mn-ea"/>
                          <a:cs typeface="Calibri" panose="020F0502020204030204" pitchFamily="34" charset="0"/>
                        </a:rPr>
                        <a:t>thời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gian</a:t>
                      </a:r>
                      <a:r>
                        <a:rPr lang="en-US" sz="1800" kern="1200" dirty="0">
                          <a:solidFill>
                            <a:schemeClr val="dk1"/>
                          </a:solidFill>
                          <a:effectLst/>
                          <a:latin typeface="Calibri" panose="020F0502020204030204" pitchFamily="34" charset="0"/>
                          <a:ea typeface="+mn-ea"/>
                          <a:cs typeface="Calibri" panose="020F0502020204030204" pitchFamily="34" charset="0"/>
                        </a:rPr>
                        <a:t> để sửa lỗi </a:t>
                      </a:r>
                      <a:r>
                        <a:rPr lang="en-US" sz="1800" kern="1200" dirty="0" err="1">
                          <a:solidFill>
                            <a:schemeClr val="dk1"/>
                          </a:solidFill>
                          <a:effectLst/>
                          <a:latin typeface="Calibri" panose="020F0502020204030204" pitchFamily="34" charset="0"/>
                          <a:ea typeface="+mn-ea"/>
                          <a:cs typeface="Calibri" panose="020F0502020204030204" pitchFamily="34" charset="0"/>
                        </a:rPr>
                        <a:t>kỹ</a:t>
                      </a:r>
                      <a:r>
                        <a:rPr lang="en-US" sz="1800" kern="1200" dirty="0">
                          <a:solidFill>
                            <a:schemeClr val="dk1"/>
                          </a:solidFill>
                          <a:effectLst/>
                          <a:latin typeface="Calibri" panose="020F0502020204030204" pitchFamily="34" charset="0"/>
                          <a:ea typeface="+mn-ea"/>
                          <a:cs typeface="Calibri" panose="020F0502020204030204" pitchFamily="34" charset="0"/>
                        </a:rPr>
                        <a:t> thuật.</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8692096"/>
                  </a:ext>
                </a:extLst>
              </a:tr>
              <a:tr h="653770">
                <a:tc>
                  <a:txBody>
                    <a:bodyPr/>
                    <a:lstStyle/>
                    <a:p>
                      <a:r>
                        <a:rPr lang="en-US" sz="1800" dirty="0" err="1">
                          <a:latin typeface="Calibri" panose="020F0502020204030204" pitchFamily="34" charset="0"/>
                          <a:cs typeface="Calibri" panose="020F0502020204030204" pitchFamily="34" charset="0"/>
                        </a:rPr>
                        <a:t>Tiến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độ</a:t>
                      </a:r>
                      <a:endParaRPr lang="en-US" sz="1800" dirty="0">
                        <a:latin typeface="Calibri" panose="020F0502020204030204" pitchFamily="34" charset="0"/>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Sử dụng các công </a:t>
                      </a:r>
                      <a:r>
                        <a:rPr lang="en-US" sz="1800" kern="1200" dirty="0" err="1">
                          <a:solidFill>
                            <a:schemeClr val="dk1"/>
                          </a:solidFill>
                          <a:effectLst/>
                          <a:latin typeface="Calibri" panose="020F0502020204030204" pitchFamily="34" charset="0"/>
                          <a:ea typeface="+mn-ea"/>
                          <a:cs typeface="Calibri" panose="020F0502020204030204" pitchFamily="34" charset="0"/>
                        </a:rPr>
                        <a:t>cụ</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quản</a:t>
                      </a:r>
                      <a:r>
                        <a:rPr lang="en-US" sz="1800" kern="1200" dirty="0">
                          <a:solidFill>
                            <a:schemeClr val="dk1"/>
                          </a:solidFill>
                          <a:effectLst/>
                          <a:latin typeface="Calibri" panose="020F0502020204030204" pitchFamily="34" charset="0"/>
                          <a:ea typeface="+mn-ea"/>
                          <a:cs typeface="Calibri" panose="020F0502020204030204" pitchFamily="34" charset="0"/>
                        </a:rPr>
                        <a:t> lý </a:t>
                      </a:r>
                      <a:r>
                        <a:rPr lang="en-US" sz="1800" kern="1200" dirty="0" err="1">
                          <a:solidFill>
                            <a:schemeClr val="dk1"/>
                          </a:solidFill>
                          <a:effectLst/>
                          <a:latin typeface="Calibri" panose="020F0502020204030204" pitchFamily="34" charset="0"/>
                          <a:ea typeface="+mn-ea"/>
                          <a:cs typeface="Calibri" panose="020F0502020204030204" pitchFamily="34" charset="0"/>
                        </a:rPr>
                        <a:t>tiến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độ</a:t>
                      </a:r>
                      <a:r>
                        <a:rPr lang="en-US" sz="1800" kern="1200" dirty="0">
                          <a:solidFill>
                            <a:schemeClr val="dk1"/>
                          </a:solidFill>
                          <a:effectLst/>
                          <a:latin typeface="Calibri" panose="020F0502020204030204" pitchFamily="34" charset="0"/>
                          <a:ea typeface="+mn-ea"/>
                          <a:cs typeface="Calibri" panose="020F0502020204030204" pitchFamily="34" charset="0"/>
                        </a:rPr>
                        <a:t> để </a:t>
                      </a:r>
                      <a:r>
                        <a:rPr lang="en-US" sz="1800" kern="1200" dirty="0" err="1">
                          <a:solidFill>
                            <a:schemeClr val="dk1"/>
                          </a:solidFill>
                          <a:effectLst/>
                          <a:latin typeface="Calibri" panose="020F0502020204030204" pitchFamily="34" charset="0"/>
                          <a:ea typeface="+mn-ea"/>
                          <a:cs typeface="Calibri" panose="020F0502020204030204" pitchFamily="34" charset="0"/>
                        </a:rPr>
                        <a:t>theo</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dõi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trạng</a:t>
                      </a:r>
                      <a:r>
                        <a:rPr lang="en-US" sz="1800" kern="1200" dirty="0">
                          <a:solidFill>
                            <a:schemeClr val="dk1"/>
                          </a:solidFill>
                          <a:effectLst/>
                          <a:latin typeface="Calibri" panose="020F0502020204030204" pitchFamily="34" charset="0"/>
                          <a:ea typeface="+mn-ea"/>
                          <a:cs typeface="Calibri" panose="020F0502020204030204" pitchFamily="34" charset="0"/>
                        </a:rPr>
                        <a:t> thái từng công việc</a:t>
                      </a:r>
                    </a:p>
                    <a:p>
                      <a:pPr marL="285750" lvl="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Phẩn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bổ</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thời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gian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dự</a:t>
                      </a:r>
                      <a:r>
                        <a:rPr lang="en-US" sz="1800" kern="1200" dirty="0">
                          <a:solidFill>
                            <a:schemeClr val="dk1"/>
                          </a:solidFill>
                          <a:effectLst/>
                          <a:latin typeface="Calibri" panose="020F0502020204030204" pitchFamily="34" charset="0"/>
                          <a:ea typeface="+mn-ea"/>
                          <a:cs typeface="Calibri" panose="020F0502020204030204" pitchFamily="34" charset="0"/>
                        </a:rPr>
                        <a:t> phòng, </a:t>
                      </a:r>
                      <a:r>
                        <a:rPr lang="en-US" sz="1800" kern="1200" dirty="0" err="1">
                          <a:solidFill>
                            <a:schemeClr val="dk1"/>
                          </a:solidFill>
                          <a:effectLst/>
                          <a:latin typeface="Calibri" panose="020F0502020204030204" pitchFamily="34" charset="0"/>
                          <a:ea typeface="+mn-ea"/>
                          <a:cs typeface="Calibri" panose="020F0502020204030204" pitchFamily="34" charset="0"/>
                        </a:rPr>
                        <a:t>tăng</a:t>
                      </a:r>
                      <a:r>
                        <a:rPr lang="en-US" sz="1800" kern="1200" dirty="0">
                          <a:solidFill>
                            <a:schemeClr val="dk1"/>
                          </a:solidFill>
                          <a:effectLst/>
                          <a:latin typeface="Calibri" panose="020F0502020204030204" pitchFamily="34" charset="0"/>
                          <a:ea typeface="+mn-ea"/>
                          <a:cs typeface="Calibri" panose="020F0502020204030204" pitchFamily="34" charset="0"/>
                        </a:rPr>
                        <a:t> thêm </a:t>
                      </a:r>
                      <a:r>
                        <a:rPr lang="en-US" sz="1800" kern="1200" dirty="0" err="1">
                          <a:solidFill>
                            <a:schemeClr val="dk1"/>
                          </a:solidFill>
                          <a:effectLst/>
                          <a:latin typeface="Calibri" panose="020F0502020204030204" pitchFamily="34" charset="0"/>
                          <a:ea typeface="+mn-ea"/>
                          <a:cs typeface="Calibri" panose="020F0502020204030204" pitchFamily="34" charset="0"/>
                        </a:rPr>
                        <a:t>thời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gian</a:t>
                      </a:r>
                      <a:r>
                        <a:rPr lang="en-US" sz="1800" kern="1200" dirty="0">
                          <a:solidFill>
                            <a:schemeClr val="dk1"/>
                          </a:solidFill>
                          <a:effectLst/>
                          <a:latin typeface="Calibri" panose="020F0502020204030204" pitchFamily="34" charset="0"/>
                          <a:ea typeface="+mn-ea"/>
                          <a:cs typeface="Calibri" panose="020F0502020204030204" pitchFamily="34" charset="0"/>
                        </a:rPr>
                        <a:t> làm để xử lý công việc </a:t>
                      </a:r>
                      <a:r>
                        <a:rPr lang="en-US" sz="1800" kern="1200" dirty="0" err="1">
                          <a:solidFill>
                            <a:schemeClr val="dk1"/>
                          </a:solidFill>
                          <a:effectLst/>
                          <a:latin typeface="Calibri" panose="020F0502020204030204" pitchFamily="34" charset="0"/>
                          <a:ea typeface="+mn-ea"/>
                          <a:cs typeface="Calibri" panose="020F0502020204030204" pitchFamily="34" charset="0"/>
                        </a:rPr>
                        <a:t>chậm</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tiến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độ</a:t>
                      </a:r>
                      <a:r>
                        <a:rPr lang="en-US" sz="1800" kern="1200" dirty="0">
                          <a:solidFill>
                            <a:schemeClr val="dk1"/>
                          </a:solidFill>
                          <a:effectLst/>
                          <a:latin typeface="Calibri" panose="020F0502020204030204" pitchFamily="34" charset="0"/>
                          <a:ea typeface="+mn-ea"/>
                          <a:cs typeface="Calibri" panose="020F0502020204030204" pitchFamily="34" charset="0"/>
                        </a:rPr>
                        <a:t>.</a:t>
                      </a:r>
                    </a:p>
                    <a:p>
                      <a:pPr marL="28575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Họp định kỳ </a:t>
                      </a:r>
                      <a:r>
                        <a:rPr lang="en-US" sz="1800" kern="1200" dirty="0" err="1">
                          <a:solidFill>
                            <a:schemeClr val="dk1"/>
                          </a:solidFill>
                          <a:effectLst/>
                          <a:latin typeface="Calibri" panose="020F0502020204030204" pitchFamily="34" charset="0"/>
                          <a:ea typeface="+mn-ea"/>
                          <a:cs typeface="Calibri" panose="020F0502020204030204" pitchFamily="34" charset="0"/>
                        </a:rPr>
                        <a:t>hàng</a:t>
                      </a:r>
                      <a:r>
                        <a:rPr lang="en-US" sz="1800" kern="1200" dirty="0">
                          <a:solidFill>
                            <a:schemeClr val="dk1"/>
                          </a:solidFill>
                          <a:effectLst/>
                          <a:latin typeface="Calibri" panose="020F0502020204030204" pitchFamily="34" charset="0"/>
                          <a:ea typeface="+mn-ea"/>
                          <a:cs typeface="Calibri" panose="020F0502020204030204" pitchFamily="34" charset="0"/>
                        </a:rPr>
                        <a:t> tuần để </a:t>
                      </a:r>
                      <a:r>
                        <a:rPr lang="en-US" sz="1800" kern="1200" dirty="0" err="1">
                          <a:solidFill>
                            <a:schemeClr val="dk1"/>
                          </a:solidFill>
                          <a:effectLst/>
                          <a:latin typeface="Calibri" panose="020F0502020204030204" pitchFamily="34" charset="0"/>
                          <a:ea typeface="+mn-ea"/>
                          <a:cs typeface="Calibri" panose="020F0502020204030204" pitchFamily="34" charset="0"/>
                        </a:rPr>
                        <a:t>theo</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dõi</a:t>
                      </a:r>
                      <a:r>
                        <a:rPr lang="en-US" sz="1800" kern="1200" dirty="0">
                          <a:solidFill>
                            <a:schemeClr val="dk1"/>
                          </a:solidFill>
                          <a:effectLst/>
                          <a:latin typeface="Calibri" panose="020F0502020204030204" pitchFamily="34" charset="0"/>
                          <a:ea typeface="+mn-ea"/>
                          <a:cs typeface="Calibri" panose="020F0502020204030204" pitchFamily="34" charset="0"/>
                        </a:rPr>
                        <a:t> và điều chỉnh </a:t>
                      </a:r>
                      <a:r>
                        <a:rPr lang="en-US" sz="1800" kern="1200" dirty="0" err="1">
                          <a:solidFill>
                            <a:schemeClr val="dk1"/>
                          </a:solidFill>
                          <a:effectLst/>
                          <a:latin typeface="Calibri" panose="020F0502020204030204" pitchFamily="34" charset="0"/>
                          <a:ea typeface="+mn-ea"/>
                          <a:cs typeface="Calibri" panose="020F0502020204030204" pitchFamily="34" charset="0"/>
                        </a:rPr>
                        <a:t>tiến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độ</a:t>
                      </a:r>
                      <a:r>
                        <a:rPr lang="en-US" sz="1800" kern="1200" dirty="0">
                          <a:solidFill>
                            <a:schemeClr val="dk1"/>
                          </a:solidFill>
                          <a:effectLst/>
                          <a:latin typeface="Calibri" panose="020F0502020204030204" pitchFamily="34" charset="0"/>
                          <a:ea typeface="+mn-ea"/>
                          <a:cs typeface="Calibri" panose="020F0502020204030204" pitchFamily="34" charset="0"/>
                        </a:rPr>
                        <a:t>.</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9461423"/>
                  </a:ext>
                </a:extLst>
              </a:tr>
            </a:tbl>
          </a:graphicData>
        </a:graphic>
      </p:graphicFrame>
    </p:spTree>
    <p:extLst>
      <p:ext uri="{BB962C8B-B14F-4D97-AF65-F5344CB8AC3E}">
        <p14:creationId xmlns:p14="http://schemas.microsoft.com/office/powerpoint/2010/main" val="202022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C1D3-31D8-4F20-ADF4-C5F790090DD5}"/>
              </a:ext>
            </a:extLst>
          </p:cNvPr>
          <p:cNvSpPr>
            <a:spLocks noGrp="1"/>
          </p:cNvSpPr>
          <p:nvPr>
            <p:ph type="title"/>
          </p:nvPr>
        </p:nvSpPr>
        <p:spPr>
          <a:xfrm>
            <a:off x="892666" y="262326"/>
            <a:ext cx="4076899" cy="612317"/>
          </a:xfrm>
        </p:spPr>
        <p:txBody>
          <a:bodyPr>
            <a:normAutofit fontScale="90000"/>
          </a:bodyPr>
          <a:lstStyle/>
          <a:p>
            <a:r>
              <a:rPr lang="en-US" b="1" dirty="0" err="1">
                <a:solidFill>
                  <a:schemeClr val="tx1"/>
                </a:solidFill>
                <a:latin typeface="Calibri Light" panose="020F0302020204030204" pitchFamily="34" charset="0"/>
                <a:cs typeface="Calibri Light" panose="020F0302020204030204" pitchFamily="34" charset="0"/>
              </a:rPr>
              <a:t>Nội</a:t>
            </a:r>
            <a:r>
              <a:rPr lang="en-US" b="1" dirty="0">
                <a:solidFill>
                  <a:schemeClr val="tx1"/>
                </a:solidFill>
                <a:latin typeface="Calibri Light" panose="020F0302020204030204" pitchFamily="34" charset="0"/>
                <a:cs typeface="Calibri Light" panose="020F0302020204030204" pitchFamily="34" charset="0"/>
              </a:rPr>
              <a:t> DUNG TRÌNH BÀY</a:t>
            </a:r>
          </a:p>
        </p:txBody>
      </p:sp>
      <p:sp>
        <p:nvSpPr>
          <p:cNvPr id="3" name="Content Placeholder 2">
            <a:extLst>
              <a:ext uri="{FF2B5EF4-FFF2-40B4-BE49-F238E27FC236}">
                <a16:creationId xmlns:a16="http://schemas.microsoft.com/office/drawing/2014/main" id="{8CFF0739-1938-4337-90F8-5033F08261F7}"/>
              </a:ext>
            </a:extLst>
          </p:cNvPr>
          <p:cNvSpPr>
            <a:spLocks noGrp="1"/>
          </p:cNvSpPr>
          <p:nvPr>
            <p:ph idx="1"/>
          </p:nvPr>
        </p:nvSpPr>
        <p:spPr>
          <a:xfrm>
            <a:off x="1011936" y="1379088"/>
            <a:ext cx="7729728" cy="3101983"/>
          </a:xfrm>
        </p:spPr>
        <p:txBody>
          <a:bodyPr>
            <a:normAutofit/>
          </a:bodyPr>
          <a:lstStyle/>
          <a:p>
            <a:pPr marL="342900" indent="-342900">
              <a:buClrTx/>
              <a:buFont typeface="+mj-lt"/>
              <a:buAutoNum type="arabicPeriod"/>
            </a:pPr>
            <a:r>
              <a:rPr lang="en-US" sz="2400" dirty="0">
                <a:solidFill>
                  <a:schemeClr val="tx1"/>
                </a:solidFill>
                <a:latin typeface="Calibri Light" panose="020F0302020204030204" pitchFamily="34" charset="0"/>
                <a:cs typeface="Calibri Light" panose="020F0302020204030204" pitchFamily="34" charset="0"/>
              </a:rPr>
              <a:t>Đặt vấn đề</a:t>
            </a:r>
          </a:p>
          <a:p>
            <a:pPr marL="342900" indent="-342900">
              <a:buClrTx/>
              <a:buFont typeface="+mj-lt"/>
              <a:buAutoNum type="arabicPeriod"/>
            </a:pPr>
            <a:r>
              <a:rPr lang="en-US" sz="2400" dirty="0">
                <a:solidFill>
                  <a:schemeClr val="tx1"/>
                </a:solidFill>
                <a:latin typeface="Calibri Light" panose="020F0302020204030204" pitchFamily="34" charset="0"/>
                <a:cs typeface="Calibri Light" panose="020F0302020204030204" pitchFamily="34" charset="0"/>
              </a:rPr>
              <a:t>Tổng </a:t>
            </a:r>
            <a:r>
              <a:rPr lang="en-US" sz="2400" dirty="0" err="1">
                <a:solidFill>
                  <a:schemeClr val="tx1"/>
                </a:solidFill>
                <a:latin typeface="Calibri Light" panose="020F0302020204030204" pitchFamily="34" charset="0"/>
                <a:cs typeface="Calibri Light" panose="020F0302020204030204" pitchFamily="34" charset="0"/>
              </a:rPr>
              <a:t>quan</a:t>
            </a:r>
            <a:r>
              <a:rPr lang="en-US" sz="2400" dirty="0">
                <a:solidFill>
                  <a:schemeClr val="tx1"/>
                </a:solidFill>
                <a:latin typeface="Calibri Light" panose="020F0302020204030204" pitchFamily="34" charset="0"/>
                <a:cs typeface="Calibri Light" panose="020F0302020204030204" pitchFamily="34" charset="0"/>
              </a:rPr>
              <a:t> </a:t>
            </a:r>
            <a:r>
              <a:rPr lang="en-US" sz="2400" dirty="0" err="1">
                <a:solidFill>
                  <a:schemeClr val="tx1"/>
                </a:solidFill>
                <a:latin typeface="Calibri Light" panose="020F0302020204030204" pitchFamily="34" charset="0"/>
                <a:cs typeface="Calibri Light" panose="020F0302020204030204" pitchFamily="34" charset="0"/>
              </a:rPr>
              <a:t>dự</a:t>
            </a:r>
            <a:r>
              <a:rPr lang="en-US" sz="2400" dirty="0">
                <a:solidFill>
                  <a:schemeClr val="tx1"/>
                </a:solidFill>
                <a:latin typeface="Calibri Light" panose="020F0302020204030204" pitchFamily="34" charset="0"/>
                <a:cs typeface="Calibri Light" panose="020F0302020204030204" pitchFamily="34" charset="0"/>
              </a:rPr>
              <a:t> án</a:t>
            </a:r>
          </a:p>
          <a:p>
            <a:pPr marL="342900" indent="-342900">
              <a:buClrTx/>
              <a:buFont typeface="+mj-lt"/>
              <a:buAutoNum type="arabicPeriod"/>
            </a:pPr>
            <a:r>
              <a:rPr lang="en-US" sz="2400" dirty="0" err="1">
                <a:solidFill>
                  <a:schemeClr val="tx1"/>
                </a:solidFill>
                <a:latin typeface="Calibri Light" panose="020F0302020204030204" pitchFamily="34" charset="0"/>
                <a:cs typeface="Calibri Light" panose="020F0302020204030204" pitchFamily="34" charset="0"/>
              </a:rPr>
              <a:t>Quản</a:t>
            </a:r>
            <a:r>
              <a:rPr lang="en-US" sz="2400" dirty="0">
                <a:solidFill>
                  <a:schemeClr val="tx1"/>
                </a:solidFill>
                <a:latin typeface="Calibri Light" panose="020F0302020204030204" pitchFamily="34" charset="0"/>
                <a:cs typeface="Calibri Light" panose="020F0302020204030204" pitchFamily="34" charset="0"/>
              </a:rPr>
              <a:t> lý </a:t>
            </a:r>
            <a:r>
              <a:rPr lang="en-US" sz="2400" dirty="0" err="1">
                <a:solidFill>
                  <a:schemeClr val="tx1"/>
                </a:solidFill>
                <a:latin typeface="Calibri Light" panose="020F0302020204030204" pitchFamily="34" charset="0"/>
                <a:cs typeface="Calibri Light" panose="020F0302020204030204" pitchFamily="34" charset="0"/>
              </a:rPr>
              <a:t>dự</a:t>
            </a:r>
            <a:r>
              <a:rPr lang="en-US" sz="2400" dirty="0">
                <a:solidFill>
                  <a:schemeClr val="tx1"/>
                </a:solidFill>
                <a:latin typeface="Calibri Light" panose="020F0302020204030204" pitchFamily="34" charset="0"/>
                <a:cs typeface="Calibri Light" panose="020F0302020204030204" pitchFamily="34" charset="0"/>
              </a:rPr>
              <a:t> án</a:t>
            </a:r>
          </a:p>
          <a:p>
            <a:pPr marL="342900" indent="-342900">
              <a:buClrTx/>
              <a:buFont typeface="+mj-lt"/>
              <a:buAutoNum type="arabicPeriod"/>
            </a:pPr>
            <a:r>
              <a:rPr lang="en-US" sz="2400" dirty="0">
                <a:solidFill>
                  <a:schemeClr val="tx1"/>
                </a:solidFill>
                <a:latin typeface="Calibri Light" panose="020F0302020204030204" pitchFamily="34" charset="0"/>
                <a:cs typeface="Calibri Light" panose="020F0302020204030204" pitchFamily="34" charset="0"/>
              </a:rPr>
              <a:t>Phân </a:t>
            </a:r>
            <a:r>
              <a:rPr lang="en-US" sz="2400" dirty="0" err="1">
                <a:solidFill>
                  <a:schemeClr val="tx1"/>
                </a:solidFill>
                <a:latin typeface="Calibri Light" panose="020F0302020204030204" pitchFamily="34" charset="0"/>
                <a:cs typeface="Calibri Light" panose="020F0302020204030204" pitchFamily="34" charset="0"/>
              </a:rPr>
              <a:t>tích</a:t>
            </a:r>
            <a:r>
              <a:rPr lang="en-US" sz="2400" dirty="0">
                <a:solidFill>
                  <a:schemeClr val="tx1"/>
                </a:solidFill>
                <a:latin typeface="Calibri Light" panose="020F0302020204030204" pitchFamily="34" charset="0"/>
                <a:cs typeface="Calibri Light" panose="020F0302020204030204" pitchFamily="34" charset="0"/>
              </a:rPr>
              <a:t> đặc </a:t>
            </a:r>
            <a:r>
              <a:rPr lang="en-US" sz="2400" dirty="0" err="1">
                <a:solidFill>
                  <a:schemeClr val="tx1"/>
                </a:solidFill>
                <a:latin typeface="Calibri Light" panose="020F0302020204030204" pitchFamily="34" charset="0"/>
                <a:cs typeface="Calibri Light" panose="020F0302020204030204" pitchFamily="34" charset="0"/>
              </a:rPr>
              <a:t>tả</a:t>
            </a:r>
            <a:r>
              <a:rPr lang="en-US" sz="2400" dirty="0">
                <a:solidFill>
                  <a:schemeClr val="tx1"/>
                </a:solidFill>
                <a:latin typeface="Calibri Light" panose="020F0302020204030204" pitchFamily="34" charset="0"/>
                <a:cs typeface="Calibri Light" panose="020F0302020204030204" pitchFamily="34" charset="0"/>
              </a:rPr>
              <a:t> </a:t>
            </a:r>
            <a:r>
              <a:rPr lang="en-US" sz="2400" dirty="0" err="1">
                <a:solidFill>
                  <a:schemeClr val="tx1"/>
                </a:solidFill>
                <a:latin typeface="Calibri Light" panose="020F0302020204030204" pitchFamily="34" charset="0"/>
                <a:cs typeface="Calibri Light" panose="020F0302020204030204" pitchFamily="34" charset="0"/>
              </a:rPr>
              <a:t>yêu</a:t>
            </a:r>
            <a:r>
              <a:rPr lang="en-US" sz="2400" dirty="0">
                <a:solidFill>
                  <a:schemeClr val="tx1"/>
                </a:solidFill>
                <a:latin typeface="Calibri Light" panose="020F0302020204030204" pitchFamily="34" charset="0"/>
                <a:cs typeface="Calibri Light" panose="020F0302020204030204" pitchFamily="34" charset="0"/>
              </a:rPr>
              <a:t> </a:t>
            </a:r>
            <a:r>
              <a:rPr lang="en-US" sz="2400" dirty="0" err="1">
                <a:solidFill>
                  <a:schemeClr val="tx1"/>
                </a:solidFill>
                <a:latin typeface="Calibri Light" panose="020F0302020204030204" pitchFamily="34" charset="0"/>
                <a:cs typeface="Calibri Light" panose="020F0302020204030204" pitchFamily="34" charset="0"/>
              </a:rPr>
              <a:t>cầu</a:t>
            </a:r>
            <a:r>
              <a:rPr lang="en-US" sz="2400" dirty="0">
                <a:solidFill>
                  <a:schemeClr val="tx1"/>
                </a:solidFill>
                <a:latin typeface="Calibri Light" panose="020F0302020204030204" pitchFamily="34" charset="0"/>
                <a:cs typeface="Calibri Light" panose="020F0302020204030204" pitchFamily="34" charset="0"/>
              </a:rPr>
              <a:t> ng</a:t>
            </a:r>
            <a:r>
              <a:rPr lang="vi-VN" sz="2400" dirty="0">
                <a:solidFill>
                  <a:schemeClr val="tx1"/>
                </a:solidFill>
                <a:latin typeface="Calibri Light" panose="020F0302020204030204" pitchFamily="34" charset="0"/>
                <a:cs typeface="Calibri Light" panose="020F0302020204030204" pitchFamily="34" charset="0"/>
              </a:rPr>
              <a:t>ư</a:t>
            </a:r>
            <a:r>
              <a:rPr lang="en-US" sz="2400" dirty="0" err="1">
                <a:solidFill>
                  <a:schemeClr val="tx1"/>
                </a:solidFill>
                <a:latin typeface="Calibri Light" panose="020F0302020204030204" pitchFamily="34" charset="0"/>
                <a:cs typeface="Calibri Light" panose="020F0302020204030204" pitchFamily="34" charset="0"/>
              </a:rPr>
              <a:t>ời</a:t>
            </a:r>
            <a:r>
              <a:rPr lang="en-US" sz="2400" dirty="0">
                <a:solidFill>
                  <a:schemeClr val="tx1"/>
                </a:solidFill>
                <a:latin typeface="Calibri Light" panose="020F0302020204030204" pitchFamily="34" charset="0"/>
                <a:cs typeface="Calibri Light" panose="020F0302020204030204" pitchFamily="34" charset="0"/>
              </a:rPr>
              <a:t> </a:t>
            </a:r>
            <a:r>
              <a:rPr lang="en-US" sz="2400" dirty="0" err="1">
                <a:solidFill>
                  <a:schemeClr val="tx1"/>
                </a:solidFill>
                <a:latin typeface="Calibri Light" panose="020F0302020204030204" pitchFamily="34" charset="0"/>
                <a:cs typeface="Calibri Light" panose="020F0302020204030204" pitchFamily="34" charset="0"/>
              </a:rPr>
              <a:t>dùng</a:t>
            </a:r>
            <a:endParaRPr lang="en-US" sz="2400"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9509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rủi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ro</a:t>
            </a:r>
            <a:endParaRPr lang="en-US"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44A091E6-B73A-49F6-95BA-3B87694A35CA}"/>
              </a:ext>
            </a:extLst>
          </p:cNvPr>
          <p:cNvSpPr>
            <a:spLocks noGrp="1"/>
          </p:cNvSpPr>
          <p:nvPr>
            <p:ph idx="1"/>
          </p:nvPr>
        </p:nvSpPr>
        <p:spPr>
          <a:xfrm>
            <a:off x="150545" y="1114044"/>
            <a:ext cx="2628171" cy="652073"/>
          </a:xfrm>
        </p:spPr>
        <p:txBody>
          <a:bodyPr>
            <a:normAutofit/>
          </a:bodyPr>
          <a:lstStyle/>
          <a:p>
            <a:pPr marL="0" indent="0">
              <a:buNone/>
            </a:pPr>
            <a:r>
              <a:rPr lang="en-US" sz="2000" dirty="0">
                <a:latin typeface="Calibri" panose="020F0502020204030204" pitchFamily="34" charset="0"/>
                <a:cs typeface="Calibri" panose="020F0502020204030204" pitchFamily="34" charset="0"/>
              </a:rPr>
              <a:t>Kế </a:t>
            </a:r>
            <a:r>
              <a:rPr lang="en-US" sz="2000" dirty="0" err="1">
                <a:latin typeface="Calibri" panose="020F0502020204030204" pitchFamily="34" charset="0"/>
                <a:cs typeface="Calibri" panose="020F0502020204030204" pitchFamily="34" charset="0"/>
              </a:rPr>
              <a:t>hoạch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đối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phó</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rủi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a:t>
            </a:r>
            <a:endParaRPr lang="en-US" sz="2000" dirty="0">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33A1BDDF-FEA0-45BD-BA1B-FE19BED83E3B}"/>
              </a:ext>
            </a:extLst>
          </p:cNvPr>
          <p:cNvGraphicFramePr>
            <a:graphicFrameLocks noGrp="1"/>
          </p:cNvGraphicFramePr>
          <p:nvPr>
            <p:extLst>
              <p:ext uri="{D42A27DB-BD31-4B8C-83A1-F6EECF244321}">
                <p14:modId xmlns:p14="http://schemas.microsoft.com/office/powerpoint/2010/main" val="1839483133"/>
              </p:ext>
            </p:extLst>
          </p:nvPr>
        </p:nvGraphicFramePr>
        <p:xfrm>
          <a:off x="2032000" y="1961322"/>
          <a:ext cx="8128000" cy="4128490"/>
        </p:xfrm>
        <a:graphic>
          <a:graphicData uri="http://schemas.openxmlformats.org/drawingml/2006/table">
            <a:tbl>
              <a:tblPr firstRow="1" bandRow="1">
                <a:tableStyleId>{21E4AEA4-8DFA-4A89-87EB-49C32662AFE0}</a:tableStyleId>
              </a:tblPr>
              <a:tblGrid>
                <a:gridCol w="1676135">
                  <a:extLst>
                    <a:ext uri="{9D8B030D-6E8A-4147-A177-3AD203B41FA5}">
                      <a16:colId xmlns:a16="http://schemas.microsoft.com/office/drawing/2014/main" val="52269693"/>
                    </a:ext>
                  </a:extLst>
                </a:gridCol>
                <a:gridCol w="6451865">
                  <a:extLst>
                    <a:ext uri="{9D8B030D-6E8A-4147-A177-3AD203B41FA5}">
                      <a16:colId xmlns:a16="http://schemas.microsoft.com/office/drawing/2014/main" val="662510486"/>
                    </a:ext>
                  </a:extLst>
                </a:gridCol>
              </a:tblGrid>
              <a:tr h="653770">
                <a:tc>
                  <a:txBody>
                    <a:bodyPr/>
                    <a:lstStyle/>
                    <a:p>
                      <a:r>
                        <a:rPr lang="en-US" sz="1800" dirty="0" err="1">
                          <a:latin typeface="Calibri" panose="020F0502020204030204" pitchFamily="34" charset="0"/>
                          <a:cs typeface="Calibri" panose="020F0502020204030204" pitchFamily="34" charset="0"/>
                        </a:rPr>
                        <a:t>Loại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rủi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ro</a:t>
                      </a:r>
                      <a:endParaRPr lang="en-US" sz="1800" dirty="0">
                        <a:latin typeface="Calibri" panose="020F0502020204030204" pitchFamily="34" charset="0"/>
                        <a:cs typeface="Calibri" panose="020F0502020204030204" pitchFamily="34" charset="0"/>
                      </a:endParaRPr>
                    </a:p>
                  </a:txBody>
                  <a:tcPr/>
                </a:tc>
                <a:tc>
                  <a:txBody>
                    <a:bodyPr/>
                    <a:lstStyle/>
                    <a:p>
                      <a:r>
                        <a:rPr lang="en-US" sz="1800" dirty="0" err="1">
                          <a:latin typeface="Calibri" panose="020F0502020204030204" pitchFamily="34" charset="0"/>
                          <a:cs typeface="Calibri" panose="020F0502020204030204" pitchFamily="34" charset="0"/>
                        </a:rPr>
                        <a:t>Biện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pháp</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đối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phó</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rủi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ro</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476164"/>
                  </a:ext>
                </a:extLst>
              </a:tr>
              <a:tr h="653770">
                <a:tc>
                  <a:txBody>
                    <a:bodyPr/>
                    <a:lstStyle/>
                    <a:p>
                      <a:r>
                        <a:rPr lang="en-US" sz="1800" dirty="0" err="1">
                          <a:latin typeface="Calibri" panose="020F0502020204030204" pitchFamily="34" charset="0"/>
                          <a:cs typeface="Calibri" panose="020F0502020204030204" pitchFamily="34" charset="0"/>
                        </a:rPr>
                        <a:t>Nhân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lực</a:t>
                      </a:r>
                      <a:endParaRPr lang="en-US" sz="1800" dirty="0">
                        <a:latin typeface="Calibri" panose="020F0502020204030204" pitchFamily="34" charset="0"/>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Phân công </a:t>
                      </a:r>
                      <a:r>
                        <a:rPr lang="en-US" sz="1800" kern="1200" dirty="0" err="1">
                          <a:solidFill>
                            <a:schemeClr val="dk1"/>
                          </a:solidFill>
                          <a:effectLst/>
                          <a:latin typeface="Calibri" panose="020F0502020204030204" pitchFamily="34" charset="0"/>
                          <a:ea typeface="+mn-ea"/>
                          <a:cs typeface="Calibri" panose="020F0502020204030204" pitchFamily="34" charset="0"/>
                        </a:rPr>
                        <a:t>công</a:t>
                      </a:r>
                      <a:r>
                        <a:rPr lang="en-US" sz="1800" kern="1200" dirty="0">
                          <a:solidFill>
                            <a:schemeClr val="dk1"/>
                          </a:solidFill>
                          <a:effectLst/>
                          <a:latin typeface="Calibri" panose="020F0502020204030204" pitchFamily="34" charset="0"/>
                          <a:ea typeface="+mn-ea"/>
                          <a:cs typeface="Calibri" panose="020F0502020204030204" pitchFamily="34" charset="0"/>
                        </a:rPr>
                        <a:t> việc </a:t>
                      </a:r>
                      <a:r>
                        <a:rPr lang="en-US" sz="1800" kern="1200" dirty="0" err="1">
                          <a:solidFill>
                            <a:schemeClr val="dk1"/>
                          </a:solidFill>
                          <a:effectLst/>
                          <a:latin typeface="Calibri" panose="020F0502020204030204" pitchFamily="34" charset="0"/>
                          <a:ea typeface="+mn-ea"/>
                          <a:cs typeface="Calibri" panose="020F0502020204030204" pitchFamily="34" charset="0"/>
                        </a:rPr>
                        <a:t>chồng</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chéo</a:t>
                      </a:r>
                      <a:r>
                        <a:rPr lang="en-US" sz="1800" kern="1200" dirty="0">
                          <a:solidFill>
                            <a:schemeClr val="dk1"/>
                          </a:solidFill>
                          <a:effectLst/>
                          <a:latin typeface="Calibri" panose="020F0502020204030204" pitchFamily="34" charset="0"/>
                          <a:ea typeface="+mn-ea"/>
                          <a:cs typeface="Calibri" panose="020F0502020204030204" pitchFamily="34" charset="0"/>
                        </a:rPr>
                        <a:t>, các thành viên giúp </a:t>
                      </a:r>
                      <a:r>
                        <a:rPr lang="en-US" sz="1800" kern="1200" dirty="0" err="1">
                          <a:solidFill>
                            <a:schemeClr val="dk1"/>
                          </a:solidFill>
                          <a:effectLst/>
                          <a:latin typeface="Calibri" panose="020F0502020204030204" pitchFamily="34" charset="0"/>
                          <a:ea typeface="+mn-ea"/>
                          <a:cs typeface="Calibri" panose="020F0502020204030204" pitchFamily="34" charset="0"/>
                        </a:rPr>
                        <a:t>đỡ</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nhau</a:t>
                      </a:r>
                      <a:r>
                        <a:rPr lang="en-US" sz="1800" kern="1200" dirty="0">
                          <a:solidFill>
                            <a:schemeClr val="dk1"/>
                          </a:solidFill>
                          <a:effectLst/>
                          <a:latin typeface="Calibri" panose="020F0502020204030204" pitchFamily="34" charset="0"/>
                          <a:ea typeface="+mn-ea"/>
                          <a:cs typeface="Calibri" panose="020F0502020204030204" pitchFamily="34" charset="0"/>
                        </a:rPr>
                        <a:t> trong các </a:t>
                      </a:r>
                      <a:r>
                        <a:rPr lang="en-US" sz="1800" kern="1200" dirty="0" err="1">
                          <a:solidFill>
                            <a:schemeClr val="dk1"/>
                          </a:solidFill>
                          <a:effectLst/>
                          <a:latin typeface="Calibri" panose="020F0502020204030204" pitchFamily="34" charset="0"/>
                          <a:ea typeface="+mn-ea"/>
                          <a:cs typeface="Calibri" panose="020F0502020204030204" pitchFamily="34" charset="0"/>
                        </a:rPr>
                        <a:t>nhiệm</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vụ</a:t>
                      </a:r>
                      <a:r>
                        <a:rPr lang="en-US" sz="1800" kern="1200" dirty="0">
                          <a:solidFill>
                            <a:schemeClr val="dk1"/>
                          </a:solidFill>
                          <a:effectLst/>
                          <a:latin typeface="Calibri" panose="020F0502020204030204" pitchFamily="34" charset="0"/>
                          <a:ea typeface="+mn-ea"/>
                          <a:cs typeface="Calibri" panose="020F0502020204030204" pitchFamily="34" charset="0"/>
                        </a:rPr>
                        <a:t>.</a:t>
                      </a:r>
                    </a:p>
                    <a:p>
                      <a:pPr marL="285750" lvl="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Tăng</a:t>
                      </a:r>
                      <a:r>
                        <a:rPr lang="en-US" sz="1800" kern="1200" dirty="0">
                          <a:solidFill>
                            <a:schemeClr val="dk1"/>
                          </a:solidFill>
                          <a:effectLst/>
                          <a:latin typeface="Calibri" panose="020F0502020204030204" pitchFamily="34" charset="0"/>
                          <a:ea typeface="+mn-ea"/>
                          <a:cs typeface="Calibri" panose="020F0502020204030204" pitchFamily="34" charset="0"/>
                        </a:rPr>
                        <a:t> cường </a:t>
                      </a:r>
                      <a:r>
                        <a:rPr lang="en-US" sz="1800" kern="1200" dirty="0" err="1">
                          <a:solidFill>
                            <a:schemeClr val="dk1"/>
                          </a:solidFill>
                          <a:effectLst/>
                          <a:latin typeface="Calibri" panose="020F0502020204030204" pitchFamily="34" charset="0"/>
                          <a:ea typeface="+mn-ea"/>
                          <a:cs typeface="Calibri" panose="020F0502020204030204" pitchFamily="34" charset="0"/>
                        </a:rPr>
                        <a:t>trao</a:t>
                      </a:r>
                      <a:r>
                        <a:rPr lang="en-US" sz="1800" kern="1200" dirty="0">
                          <a:solidFill>
                            <a:schemeClr val="dk1"/>
                          </a:solidFill>
                          <a:effectLst/>
                          <a:latin typeface="Calibri" panose="020F0502020204030204" pitchFamily="34" charset="0"/>
                          <a:ea typeface="+mn-ea"/>
                          <a:cs typeface="Calibri" panose="020F0502020204030204" pitchFamily="34" charset="0"/>
                        </a:rPr>
                        <a:t> đổi giữa các thành viên để cập </a:t>
                      </a:r>
                      <a:r>
                        <a:rPr lang="en-US" sz="1800" kern="1200" dirty="0" err="1">
                          <a:solidFill>
                            <a:schemeClr val="dk1"/>
                          </a:solidFill>
                          <a:effectLst/>
                          <a:latin typeface="Calibri" panose="020F0502020204030204" pitchFamily="34" charset="0"/>
                          <a:ea typeface="+mn-ea"/>
                          <a:cs typeface="Calibri" panose="020F0502020204030204" pitchFamily="34" charset="0"/>
                        </a:rPr>
                        <a:t>nhật</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tình</a:t>
                      </a:r>
                      <a:r>
                        <a:rPr lang="en-US" sz="1800" kern="1200" dirty="0">
                          <a:solidFill>
                            <a:schemeClr val="dk1"/>
                          </a:solidFill>
                          <a:effectLst/>
                          <a:latin typeface="Calibri" panose="020F0502020204030204" pitchFamily="34" charset="0"/>
                          <a:ea typeface="+mn-ea"/>
                          <a:cs typeface="Calibri" panose="020F0502020204030204" pitchFamily="34" charset="0"/>
                        </a:rPr>
                        <a:t> hình công việc.</a:t>
                      </a:r>
                    </a:p>
                    <a:p>
                      <a:pPr marL="28575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Hỗ</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trợ</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kỹ</a:t>
                      </a:r>
                      <a:r>
                        <a:rPr lang="en-US" sz="1800" kern="1200" dirty="0">
                          <a:solidFill>
                            <a:schemeClr val="dk1"/>
                          </a:solidFill>
                          <a:effectLst/>
                          <a:latin typeface="Calibri" panose="020F0502020204030204" pitchFamily="34" charset="0"/>
                          <a:ea typeface="+mn-ea"/>
                          <a:cs typeface="Calibri" panose="020F0502020204030204" pitchFamily="34" charset="0"/>
                        </a:rPr>
                        <a:t> thuật </a:t>
                      </a:r>
                      <a:r>
                        <a:rPr lang="en-US" sz="1800" kern="1200" dirty="0" err="1">
                          <a:solidFill>
                            <a:schemeClr val="dk1"/>
                          </a:solidFill>
                          <a:effectLst/>
                          <a:latin typeface="Calibri" panose="020F0502020204030204" pitchFamily="34" charset="0"/>
                          <a:ea typeface="+mn-ea"/>
                          <a:cs typeface="Calibri" panose="020F0502020204030204" pitchFamily="34" charset="0"/>
                        </a:rPr>
                        <a:t>lẫn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nhau</a:t>
                      </a:r>
                      <a:r>
                        <a:rPr lang="en-US" sz="1800" kern="1200" dirty="0">
                          <a:solidFill>
                            <a:schemeClr val="dk1"/>
                          </a:solidFill>
                          <a:effectLst/>
                          <a:latin typeface="Calibri" panose="020F0502020204030204" pitchFamily="34" charset="0"/>
                          <a:ea typeface="+mn-ea"/>
                          <a:cs typeface="Calibri" panose="020F0502020204030204" pitchFamily="34" charset="0"/>
                        </a:rPr>
                        <a:t>, tổ </a:t>
                      </a:r>
                      <a:r>
                        <a:rPr lang="en-US" sz="1800" kern="1200" dirty="0" err="1">
                          <a:solidFill>
                            <a:schemeClr val="dk1"/>
                          </a:solidFill>
                          <a:effectLst/>
                          <a:latin typeface="Calibri" panose="020F0502020204030204" pitchFamily="34" charset="0"/>
                          <a:ea typeface="+mn-ea"/>
                          <a:cs typeface="Calibri" panose="020F0502020204030204" pitchFamily="34" charset="0"/>
                        </a:rPr>
                        <a:t>chức</a:t>
                      </a:r>
                      <a:r>
                        <a:rPr lang="en-US" sz="1800" kern="1200" dirty="0">
                          <a:solidFill>
                            <a:schemeClr val="dk1"/>
                          </a:solidFill>
                          <a:effectLst/>
                          <a:latin typeface="Calibri" panose="020F0502020204030204" pitchFamily="34" charset="0"/>
                          <a:ea typeface="+mn-ea"/>
                          <a:cs typeface="Calibri" panose="020F0502020204030204" pitchFamily="34" charset="0"/>
                        </a:rPr>
                        <a:t> các buổi học nhóm để giải </a:t>
                      </a:r>
                      <a:r>
                        <a:rPr lang="en-US" sz="1800" kern="1200" dirty="0" err="1">
                          <a:solidFill>
                            <a:schemeClr val="dk1"/>
                          </a:solidFill>
                          <a:effectLst/>
                          <a:latin typeface="Calibri" panose="020F0502020204030204" pitchFamily="34" charset="0"/>
                          <a:ea typeface="+mn-ea"/>
                          <a:cs typeface="Calibri" panose="020F0502020204030204" pitchFamily="34" charset="0"/>
                        </a:rPr>
                        <a:t>quyết</a:t>
                      </a:r>
                      <a:r>
                        <a:rPr lang="en-US" sz="1800" kern="1200" dirty="0">
                          <a:solidFill>
                            <a:schemeClr val="dk1"/>
                          </a:solidFill>
                          <a:effectLst/>
                          <a:latin typeface="Calibri" panose="020F0502020204030204" pitchFamily="34" charset="0"/>
                          <a:ea typeface="+mn-ea"/>
                          <a:cs typeface="Calibri" panose="020F0502020204030204" pitchFamily="34" charset="0"/>
                        </a:rPr>
                        <a:t> khó </a:t>
                      </a:r>
                      <a:r>
                        <a:rPr lang="en-US" sz="1800" kern="1200" dirty="0" err="1">
                          <a:solidFill>
                            <a:schemeClr val="dk1"/>
                          </a:solidFill>
                          <a:effectLst/>
                          <a:latin typeface="Calibri" panose="020F0502020204030204" pitchFamily="34" charset="0"/>
                          <a:ea typeface="+mn-ea"/>
                          <a:cs typeface="Calibri" panose="020F0502020204030204" pitchFamily="34" charset="0"/>
                        </a:rPr>
                        <a:t>khăn</a:t>
                      </a:r>
                      <a:r>
                        <a:rPr lang="en-US" sz="1800" kern="1200" dirty="0">
                          <a:solidFill>
                            <a:schemeClr val="dk1"/>
                          </a:solidFill>
                          <a:effectLst/>
                          <a:latin typeface="Calibri" panose="020F0502020204030204" pitchFamily="34" charset="0"/>
                          <a:ea typeface="+mn-ea"/>
                          <a:cs typeface="Calibri" panose="020F0502020204030204" pitchFamily="34" charset="0"/>
                        </a:rPr>
                        <a:t>.</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8692096"/>
                  </a:ext>
                </a:extLst>
              </a:tr>
              <a:tr h="653770">
                <a:tc>
                  <a:txBody>
                    <a:bodyPr/>
                    <a:lstStyle/>
                    <a:p>
                      <a:r>
                        <a:rPr lang="en-US" sz="1800" dirty="0" err="1">
                          <a:latin typeface="Calibri" panose="020F0502020204030204" pitchFamily="34" charset="0"/>
                          <a:cs typeface="Calibri" panose="020F0502020204030204" pitchFamily="34" charset="0"/>
                        </a:rPr>
                        <a:t>Yêu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cầu</a:t>
                      </a:r>
                      <a:endParaRPr lang="en-US" sz="1800" dirty="0">
                        <a:latin typeface="Calibri" panose="020F0502020204030204" pitchFamily="34" charset="0"/>
                        <a:cs typeface="Calibri" panose="020F0502020204030204" pitchFamily="34" charset="0"/>
                      </a:endParaRPr>
                    </a:p>
                  </a:txBody>
                  <a:tcPr/>
                </a:tc>
                <a:tc>
                  <a:txBody>
                    <a:bodyPr/>
                    <a:lstStyle/>
                    <a:p>
                      <a:pPr marL="285750" lvl="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Trao</a:t>
                      </a:r>
                      <a:r>
                        <a:rPr lang="en-US" sz="1800" kern="1200" dirty="0">
                          <a:solidFill>
                            <a:schemeClr val="dk1"/>
                          </a:solidFill>
                          <a:effectLst/>
                          <a:latin typeface="Calibri" panose="020F0502020204030204" pitchFamily="34" charset="0"/>
                          <a:ea typeface="+mn-ea"/>
                          <a:cs typeface="Calibri" panose="020F0502020204030204" pitchFamily="34" charset="0"/>
                        </a:rPr>
                        <a:t> đổi chi </a:t>
                      </a:r>
                      <a:r>
                        <a:rPr lang="en-US" sz="1800" kern="1200" dirty="0" err="1">
                          <a:solidFill>
                            <a:schemeClr val="dk1"/>
                          </a:solidFill>
                          <a:effectLst/>
                          <a:latin typeface="Calibri" panose="020F0502020204030204" pitchFamily="34" charset="0"/>
                          <a:ea typeface="+mn-ea"/>
                          <a:cs typeface="Calibri" panose="020F0502020204030204" pitchFamily="34" charset="0"/>
                        </a:rPr>
                        <a:t>tiết</a:t>
                      </a:r>
                      <a:r>
                        <a:rPr lang="en-US" sz="1800" kern="1200" dirty="0">
                          <a:solidFill>
                            <a:schemeClr val="dk1"/>
                          </a:solidFill>
                          <a:effectLst/>
                          <a:latin typeface="Calibri" panose="020F0502020204030204" pitchFamily="34" charset="0"/>
                          <a:ea typeface="+mn-ea"/>
                          <a:cs typeface="Calibri" panose="020F0502020204030204" pitchFamily="34" charset="0"/>
                        </a:rPr>
                        <a:t> và thống nhất </a:t>
                      </a:r>
                      <a:r>
                        <a:rPr lang="en-US" sz="1800" kern="1200" dirty="0" err="1">
                          <a:solidFill>
                            <a:schemeClr val="dk1"/>
                          </a:solidFill>
                          <a:effectLst/>
                          <a:latin typeface="Calibri" panose="020F0502020204030204" pitchFamily="34" charset="0"/>
                          <a:ea typeface="+mn-ea"/>
                          <a:cs typeface="Calibri" panose="020F0502020204030204" pitchFamily="34" charset="0"/>
                        </a:rPr>
                        <a:t>yêu</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cầu</a:t>
                      </a:r>
                      <a:r>
                        <a:rPr lang="en-US" sz="1800" kern="1200" dirty="0">
                          <a:solidFill>
                            <a:schemeClr val="dk1"/>
                          </a:solidFill>
                          <a:effectLst/>
                          <a:latin typeface="Calibri" panose="020F0502020204030204" pitchFamily="34" charset="0"/>
                          <a:ea typeface="+mn-ea"/>
                          <a:cs typeface="Calibri" panose="020F0502020204030204" pitchFamily="34" charset="0"/>
                        </a:rPr>
                        <a:t> với các thành viên trong nhóm trước khi thực hiện</a:t>
                      </a:r>
                    </a:p>
                    <a:p>
                      <a:pPr marL="285750" lvl="0" indent="-285750">
                        <a:buFont typeface="Arial" panose="020B0604020202020204" pitchFamily="34" charset="0"/>
                        <a:buChar char="•"/>
                      </a:pPr>
                      <a:r>
                        <a:rPr lang="en-US" sz="1800" kern="1200" dirty="0" err="1">
                          <a:solidFill>
                            <a:schemeClr val="dk1"/>
                          </a:solidFill>
                          <a:effectLst/>
                          <a:latin typeface="Calibri" panose="020F0502020204030204" pitchFamily="34" charset="0"/>
                          <a:ea typeface="+mn-ea"/>
                          <a:cs typeface="Calibri" panose="020F0502020204030204" pitchFamily="34" charset="0"/>
                        </a:rPr>
                        <a:t>Xây</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dựng</a:t>
                      </a:r>
                      <a:r>
                        <a:rPr lang="en-US" sz="1800" kern="1200" dirty="0">
                          <a:solidFill>
                            <a:schemeClr val="dk1"/>
                          </a:solidFill>
                          <a:effectLst/>
                          <a:latin typeface="Calibri" panose="020F0502020204030204" pitchFamily="34" charset="0"/>
                          <a:ea typeface="+mn-ea"/>
                          <a:cs typeface="Calibri" panose="020F0502020204030204" pitchFamily="34" charset="0"/>
                        </a:rPr>
                        <a:t> đặc </a:t>
                      </a:r>
                      <a:r>
                        <a:rPr lang="en-US" sz="1800" kern="1200" dirty="0" err="1">
                          <a:solidFill>
                            <a:schemeClr val="dk1"/>
                          </a:solidFill>
                          <a:effectLst/>
                          <a:latin typeface="Calibri" panose="020F0502020204030204" pitchFamily="34" charset="0"/>
                          <a:ea typeface="+mn-ea"/>
                          <a:cs typeface="Calibri" panose="020F0502020204030204" pitchFamily="34" charset="0"/>
                        </a:rPr>
                        <a:t>tả</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yêu</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cầu</a:t>
                      </a:r>
                      <a:r>
                        <a:rPr lang="en-US" sz="1800" kern="1200" dirty="0">
                          <a:solidFill>
                            <a:schemeClr val="dk1"/>
                          </a:solidFill>
                          <a:effectLst/>
                          <a:latin typeface="Calibri" panose="020F0502020204030204" pitchFamily="34" charset="0"/>
                          <a:ea typeface="+mn-ea"/>
                          <a:cs typeface="Calibri" panose="020F0502020204030204" pitchFamily="34" charset="0"/>
                        </a:rPr>
                        <a:t> người </a:t>
                      </a:r>
                      <a:r>
                        <a:rPr lang="en-US" sz="1800" kern="1200" dirty="0" err="1">
                          <a:solidFill>
                            <a:schemeClr val="dk1"/>
                          </a:solidFill>
                          <a:effectLst/>
                          <a:latin typeface="Calibri" panose="020F0502020204030204" pitchFamily="34" charset="0"/>
                          <a:ea typeface="+mn-ea"/>
                          <a:cs typeface="Calibri" panose="020F0502020204030204" pitchFamily="34" charset="0"/>
                        </a:rPr>
                        <a:t>dùng</a:t>
                      </a:r>
                      <a:r>
                        <a:rPr lang="en-US" sz="1800" kern="1200" dirty="0">
                          <a:solidFill>
                            <a:schemeClr val="dk1"/>
                          </a:solidFill>
                          <a:effectLst/>
                          <a:latin typeface="Calibri" panose="020F0502020204030204" pitchFamily="34" charset="0"/>
                          <a:ea typeface="+mn-ea"/>
                          <a:cs typeface="Calibri" panose="020F0502020204030204" pitchFamily="34" charset="0"/>
                        </a:rPr>
                        <a:t> và </a:t>
                      </a:r>
                      <a:r>
                        <a:rPr lang="en-US" sz="1800" kern="1200" dirty="0" err="1">
                          <a:solidFill>
                            <a:schemeClr val="dk1"/>
                          </a:solidFill>
                          <a:effectLst/>
                          <a:latin typeface="Calibri" panose="020F0502020204030204" pitchFamily="34" charset="0"/>
                          <a:ea typeface="+mn-ea"/>
                          <a:cs typeface="Calibri" panose="020F0502020204030204" pitchFamily="34" charset="0"/>
                        </a:rPr>
                        <a:t>phần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mềm</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đảm</a:t>
                      </a:r>
                      <a:r>
                        <a:rPr lang="en-US" sz="1800" kern="1200" dirty="0">
                          <a:solidFill>
                            <a:schemeClr val="dk1"/>
                          </a:solidFill>
                          <a:effectLst/>
                          <a:latin typeface="Calibri" panose="020F0502020204030204" pitchFamily="34" charset="0"/>
                          <a:ea typeface="+mn-ea"/>
                          <a:cs typeface="Calibri" panose="020F0502020204030204" pitchFamily="34" charset="0"/>
                        </a:rPr>
                        <a:t> bảo tính rõ rang, đầy đủ.</a:t>
                      </a:r>
                    </a:p>
                    <a:p>
                      <a:pPr marL="285750" indent="-285750">
                        <a:buFont typeface="Arial" panose="020B0604020202020204" pitchFamily="34" charset="0"/>
                        <a:buChar char="•"/>
                      </a:pPr>
                      <a:r>
                        <a:rPr lang="en-US" sz="1800" kern="1200" dirty="0">
                          <a:solidFill>
                            <a:schemeClr val="dk1"/>
                          </a:solidFill>
                          <a:effectLst/>
                          <a:latin typeface="Calibri" panose="020F0502020204030204" pitchFamily="34" charset="0"/>
                          <a:ea typeface="+mn-ea"/>
                          <a:cs typeface="Calibri" panose="020F0502020204030204" pitchFamily="34" charset="0"/>
                        </a:rPr>
                        <a:t>Cập </a:t>
                      </a:r>
                      <a:r>
                        <a:rPr lang="en-US" sz="1800" kern="1200" dirty="0" err="1">
                          <a:solidFill>
                            <a:schemeClr val="dk1"/>
                          </a:solidFill>
                          <a:effectLst/>
                          <a:latin typeface="Calibri" panose="020F0502020204030204" pitchFamily="34" charset="0"/>
                          <a:ea typeface="+mn-ea"/>
                          <a:cs typeface="Calibri" panose="020F0502020204030204" pitchFamily="34" charset="0"/>
                        </a:rPr>
                        <a:t>nhật</a:t>
                      </a:r>
                      <a:r>
                        <a:rPr lang="en-US" sz="1800" kern="1200" dirty="0">
                          <a:solidFill>
                            <a:schemeClr val="dk1"/>
                          </a:solidFill>
                          <a:effectLst/>
                          <a:latin typeface="Calibri" panose="020F0502020204030204" pitchFamily="34" charset="0"/>
                          <a:ea typeface="+mn-ea"/>
                          <a:cs typeface="Calibri" panose="020F0502020204030204" pitchFamily="34" charset="0"/>
                        </a:rPr>
                        <a:t> ngay khi có </a:t>
                      </a:r>
                      <a:r>
                        <a:rPr lang="en-US" sz="1800" kern="1200" dirty="0" err="1">
                          <a:solidFill>
                            <a:schemeClr val="dk1"/>
                          </a:solidFill>
                          <a:effectLst/>
                          <a:latin typeface="Calibri" panose="020F0502020204030204" pitchFamily="34" charset="0"/>
                          <a:ea typeface="+mn-ea"/>
                          <a:cs typeface="Calibri" panose="020F0502020204030204" pitchFamily="34" charset="0"/>
                        </a:rPr>
                        <a:t>sự</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thay</a:t>
                      </a:r>
                      <a:r>
                        <a:rPr lang="en-US" sz="1800" kern="1200" dirty="0">
                          <a:solidFill>
                            <a:schemeClr val="dk1"/>
                          </a:solidFill>
                          <a:effectLst/>
                          <a:latin typeface="Calibri" panose="020F0502020204030204" pitchFamily="34" charset="0"/>
                          <a:ea typeface="+mn-ea"/>
                          <a:cs typeface="Calibri" panose="020F0502020204030204" pitchFamily="34" charset="0"/>
                        </a:rPr>
                        <a:t> đổi </a:t>
                      </a:r>
                      <a:r>
                        <a:rPr lang="en-US" sz="1800" kern="1200" dirty="0" err="1">
                          <a:solidFill>
                            <a:schemeClr val="dk1"/>
                          </a:solidFill>
                          <a:effectLst/>
                          <a:latin typeface="Calibri" panose="020F0502020204030204" pitchFamily="34" charset="0"/>
                          <a:ea typeface="+mn-ea"/>
                          <a:cs typeface="Calibri" panose="020F0502020204030204" pitchFamily="34" charset="0"/>
                        </a:rPr>
                        <a:t>yêu</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cầu</a:t>
                      </a:r>
                      <a:r>
                        <a:rPr lang="en-US" sz="1800" kern="1200" dirty="0">
                          <a:solidFill>
                            <a:schemeClr val="dk1"/>
                          </a:solidFill>
                          <a:effectLst/>
                          <a:latin typeface="Calibri" panose="020F0502020204030204" pitchFamily="34" charset="0"/>
                          <a:ea typeface="+mn-ea"/>
                          <a:cs typeface="Calibri" panose="020F0502020204030204" pitchFamily="34" charset="0"/>
                        </a:rPr>
                        <a:t> và </a:t>
                      </a:r>
                      <a:r>
                        <a:rPr lang="en-US" sz="1800" kern="1200" dirty="0" err="1">
                          <a:solidFill>
                            <a:schemeClr val="dk1"/>
                          </a:solidFill>
                          <a:effectLst/>
                          <a:latin typeface="Calibri" panose="020F0502020204030204" pitchFamily="34" charset="0"/>
                          <a:ea typeface="+mn-ea"/>
                          <a:cs typeface="Calibri" panose="020F0502020204030204" pitchFamily="34" charset="0"/>
                        </a:rPr>
                        <a:t>đánh</a:t>
                      </a:r>
                      <a:r>
                        <a:rPr lang="en-US" sz="1800" kern="1200" dirty="0">
                          <a:solidFill>
                            <a:schemeClr val="dk1"/>
                          </a:solidFill>
                          <a:effectLst/>
                          <a:latin typeface="Calibri" panose="020F0502020204030204" pitchFamily="34" charset="0"/>
                          <a:ea typeface="+mn-ea"/>
                          <a:cs typeface="Calibri" panose="020F0502020204030204" pitchFamily="34" charset="0"/>
                        </a:rPr>
                        <a:t> giá </a:t>
                      </a:r>
                      <a:r>
                        <a:rPr lang="en-US" sz="1800" kern="1200" dirty="0" err="1">
                          <a:solidFill>
                            <a:schemeClr val="dk1"/>
                          </a:solidFill>
                          <a:effectLst/>
                          <a:latin typeface="Calibri" panose="020F0502020204030204" pitchFamily="34" charset="0"/>
                          <a:ea typeface="+mn-ea"/>
                          <a:cs typeface="Calibri" panose="020F0502020204030204" pitchFamily="34" charset="0"/>
                        </a:rPr>
                        <a:t>tác</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động</a:t>
                      </a:r>
                      <a:r>
                        <a:rPr lang="en-US" sz="1800" kern="1200" dirty="0">
                          <a:solidFill>
                            <a:schemeClr val="dk1"/>
                          </a:solidFill>
                          <a:effectLst/>
                          <a:latin typeface="Calibri" panose="020F0502020204030204" pitchFamily="34" charset="0"/>
                          <a:ea typeface="+mn-ea"/>
                          <a:cs typeface="Calibri" panose="020F0502020204030204" pitchFamily="34" charset="0"/>
                        </a:rPr>
                        <a:t> đến </a:t>
                      </a:r>
                      <a:r>
                        <a:rPr lang="en-US" sz="1800" kern="1200" dirty="0" err="1">
                          <a:solidFill>
                            <a:schemeClr val="dk1"/>
                          </a:solidFill>
                          <a:effectLst/>
                          <a:latin typeface="Calibri" panose="020F0502020204030204" pitchFamily="34" charset="0"/>
                          <a:ea typeface="+mn-ea"/>
                          <a:cs typeface="Calibri" panose="020F0502020204030204" pitchFamily="34" charset="0"/>
                        </a:rPr>
                        <a:t>dự</a:t>
                      </a:r>
                      <a:r>
                        <a:rPr lang="en-US" sz="1800" kern="1200" dirty="0">
                          <a:solidFill>
                            <a:schemeClr val="dk1"/>
                          </a:solidFill>
                          <a:effectLst/>
                          <a:latin typeface="Calibri" panose="020F0502020204030204" pitchFamily="34" charset="0"/>
                          <a:ea typeface="+mn-ea"/>
                          <a:cs typeface="Calibri" panose="020F0502020204030204" pitchFamily="34" charset="0"/>
                        </a:rPr>
                        <a:t> án.</a:t>
                      </a:r>
                      <a:endParaRPr lang="en-U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19461423"/>
                  </a:ext>
                </a:extLst>
              </a:tr>
            </a:tbl>
          </a:graphicData>
        </a:graphic>
      </p:graphicFrame>
    </p:spTree>
    <p:extLst>
      <p:ext uri="{BB962C8B-B14F-4D97-AF65-F5344CB8AC3E}">
        <p14:creationId xmlns:p14="http://schemas.microsoft.com/office/powerpoint/2010/main" val="182565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2778716" y="169562"/>
            <a:ext cx="6634568" cy="652073"/>
          </a:xfrm>
        </p:spPr>
        <p:txBody>
          <a:bodyPr>
            <a:normAutofit fontScale="90000"/>
          </a:bodyPr>
          <a:lstStyle/>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Chi </a:t>
            </a:r>
            <a:r>
              <a:rPr lang="en-US" dirty="0" err="1">
                <a:latin typeface="Calibri" panose="020F0502020204030204" pitchFamily="34" charset="0"/>
                <a:cs typeface="Calibri" panose="020F0502020204030204" pitchFamily="34" charset="0"/>
              </a:rPr>
              <a:t>phí</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án</a:t>
            </a:r>
          </a:p>
        </p:txBody>
      </p:sp>
      <p:sp>
        <p:nvSpPr>
          <p:cNvPr id="6" name="Content Placeholder 5">
            <a:extLst>
              <a:ext uri="{FF2B5EF4-FFF2-40B4-BE49-F238E27FC236}">
                <a16:creationId xmlns:a16="http://schemas.microsoft.com/office/drawing/2014/main" id="{464C55AF-FD71-4708-8682-612FE653E395}"/>
              </a:ext>
            </a:extLst>
          </p:cNvPr>
          <p:cNvSpPr>
            <a:spLocks noGrp="1"/>
          </p:cNvSpPr>
          <p:nvPr>
            <p:ph idx="1"/>
          </p:nvPr>
        </p:nvSpPr>
        <p:spPr>
          <a:xfrm>
            <a:off x="1046922" y="1338470"/>
            <a:ext cx="8913942" cy="4401557"/>
          </a:xfrm>
        </p:spPr>
        <p:txBody>
          <a:bodyPr>
            <a:normAutofit/>
          </a:bodyPr>
          <a:lstStyle/>
          <a:p>
            <a:pPr marL="0" indent="0">
              <a:buNone/>
            </a:pPr>
            <a:r>
              <a:rPr lang="en-US" sz="2000" dirty="0" err="1">
                <a:latin typeface="Calibri" panose="020F0502020204030204" pitchFamily="34" charset="0"/>
                <a:cs typeface="Calibri" panose="020F0502020204030204" pitchFamily="34" charset="0"/>
              </a:rPr>
              <a:t>Ước</a:t>
            </a:r>
            <a:r>
              <a:rPr lang="en-US" sz="2000" dirty="0">
                <a:latin typeface="Calibri" panose="020F0502020204030204" pitchFamily="34" charset="0"/>
                <a:cs typeface="Calibri" panose="020F0502020204030204" pitchFamily="34" charset="0"/>
              </a:rPr>
              <a:t> tính chi </a:t>
            </a:r>
            <a:r>
              <a:rPr lang="en-US" sz="2000" dirty="0" err="1">
                <a:latin typeface="Calibri" panose="020F0502020204030204" pitchFamily="34" charset="0"/>
                <a:cs typeface="Calibri" panose="020F0502020204030204" pitchFamily="34" charset="0"/>
              </a:rPr>
              <a:t>phí</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a:t>
            </a:r>
          </a:p>
          <a:p>
            <a:pPr>
              <a:buClr>
                <a:schemeClr val="tx1"/>
              </a:buClr>
            </a:pPr>
            <a:r>
              <a:rPr lang="en-US" sz="2000" dirty="0">
                <a:latin typeface="Calibri" panose="020F0502020204030204" pitchFamily="34" charset="0"/>
                <a:cs typeface="Calibri" panose="020F0502020204030204" pitchFamily="34" charset="0"/>
              </a:rPr>
              <a:t>Xác định </a:t>
            </a:r>
            <a:r>
              <a:rPr lang="en-US" sz="2000" dirty="0" err="1">
                <a:latin typeface="Calibri" panose="020F0502020204030204" pitchFamily="34" charset="0"/>
                <a:cs typeface="Calibri" panose="020F0502020204030204" pitchFamily="34" charset="0"/>
              </a:rPr>
              <a:t>phạm</a:t>
            </a:r>
            <a:r>
              <a:rPr lang="en-US" sz="2000" dirty="0">
                <a:latin typeface="Calibri" panose="020F0502020204030204" pitchFamily="34" charset="0"/>
                <a:cs typeface="Calibri" panose="020F0502020204030204" pitchFamily="34" charset="0"/>
              </a:rPr>
              <a:t> vi </a:t>
            </a:r>
            <a:r>
              <a:rPr lang="en-US" sz="2000" dirty="0" err="1">
                <a:latin typeface="Calibri" panose="020F0502020204030204" pitchFamily="34" charset="0"/>
                <a:cs typeface="Calibri" panose="020F0502020204030204" pitchFamily="34" charset="0"/>
              </a:rPr>
              <a:t>dự</a:t>
            </a:r>
            <a:r>
              <a:rPr lang="en-US" sz="2000" dirty="0">
                <a:latin typeface="Calibri" panose="020F0502020204030204" pitchFamily="34" charset="0"/>
                <a:cs typeface="Calibri" panose="020F0502020204030204" pitchFamily="34" charset="0"/>
              </a:rPr>
              <a:t> án: 700.000 VNĐ</a:t>
            </a:r>
          </a:p>
          <a:p>
            <a:pPr>
              <a:buClr>
                <a:schemeClr val="tx1"/>
              </a:buClr>
            </a:pPr>
            <a:r>
              <a:rPr lang="en-US" sz="2000" dirty="0">
                <a:latin typeface="Calibri" panose="020F0502020204030204" pitchFamily="34" charset="0"/>
                <a:cs typeface="Calibri" panose="020F0502020204030204" pitchFamily="34" charset="0"/>
              </a:rPr>
              <a:t>Phân </a:t>
            </a:r>
            <a:r>
              <a:rPr lang="en-US" sz="2000" dirty="0" err="1">
                <a:latin typeface="Calibri" panose="020F0502020204030204" pitchFamily="34" charset="0"/>
                <a:cs typeface="Calibri" panose="020F0502020204030204" pitchFamily="34" charset="0"/>
              </a:rPr>
              <a:t>tích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cầu</a:t>
            </a:r>
            <a:r>
              <a:rPr lang="en-US" sz="2000" dirty="0">
                <a:latin typeface="Calibri" panose="020F0502020204030204" pitchFamily="34" charset="0"/>
                <a:cs typeface="Calibri" panose="020F0502020204030204" pitchFamily="34" charset="0"/>
              </a:rPr>
              <a:t>:  19.000.000 VNĐ</a:t>
            </a:r>
          </a:p>
          <a:p>
            <a:pPr>
              <a:buClr>
                <a:schemeClr val="tx1"/>
              </a:buClr>
            </a:pPr>
            <a:r>
              <a:rPr lang="en-US" sz="2000" dirty="0">
                <a:latin typeface="Calibri" panose="020F0502020204030204" pitchFamily="34" charset="0"/>
                <a:cs typeface="Calibri" panose="020F0502020204030204" pitchFamily="34" charset="0"/>
              </a:rPr>
              <a:t>Phát </a:t>
            </a:r>
            <a:r>
              <a:rPr lang="en-US" sz="2000" dirty="0" err="1">
                <a:latin typeface="Calibri" panose="020F0502020204030204" pitchFamily="34" charset="0"/>
                <a:cs typeface="Calibri" panose="020F0502020204030204" pitchFamily="34" charset="0"/>
              </a:rPr>
              <a:t>triển</a:t>
            </a:r>
            <a:r>
              <a:rPr lang="en-US" sz="2000" dirty="0">
                <a:latin typeface="Calibri" panose="020F0502020204030204" pitchFamily="34" charset="0"/>
                <a:cs typeface="Calibri" panose="020F0502020204030204" pitchFamily="34" charset="0"/>
              </a:rPr>
              <a:t>:  26.500.000 VNĐ</a:t>
            </a:r>
          </a:p>
          <a:p>
            <a:pPr>
              <a:buClr>
                <a:schemeClr val="tx1"/>
              </a:buClr>
            </a:pP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 5.000.000 VNĐ</a:t>
            </a:r>
          </a:p>
          <a:p>
            <a:pPr>
              <a:buClr>
                <a:schemeClr val="tx1"/>
              </a:buClr>
            </a:pPr>
            <a:r>
              <a:rPr lang="en-US" sz="2000" dirty="0">
                <a:latin typeface="Calibri" panose="020F0502020204030204" pitchFamily="34" charset="0"/>
                <a:cs typeface="Calibri" panose="020F0502020204030204" pitchFamily="34" charset="0"/>
              </a:rPr>
              <a:t>Tổng </a:t>
            </a:r>
            <a:r>
              <a:rPr lang="en-US" sz="2000" dirty="0" err="1">
                <a:latin typeface="Calibri" panose="020F0502020204030204" pitchFamily="34" charset="0"/>
                <a:cs typeface="Calibri" panose="020F0502020204030204" pitchFamily="34" charset="0"/>
              </a:rPr>
              <a:t>cộng</a:t>
            </a:r>
            <a:r>
              <a:rPr lang="en-US" sz="2000" dirty="0">
                <a:latin typeface="Calibri" panose="020F0502020204030204" pitchFamily="34" charset="0"/>
                <a:cs typeface="Calibri" panose="020F0502020204030204" pitchFamily="34" charset="0"/>
              </a:rPr>
              <a:t> là: 51.200.000 VNĐ</a:t>
            </a:r>
          </a:p>
          <a:p>
            <a:pPr marL="0" indent="0">
              <a:buClr>
                <a:schemeClr val="tx1"/>
              </a:buClr>
              <a:buNone/>
            </a:pPr>
            <a:r>
              <a:rPr lang="en-US" sz="2000" dirty="0" err="1">
                <a:latin typeface="Calibri" panose="020F0502020204030204" pitchFamily="34" charset="0"/>
                <a:cs typeface="Calibri" panose="020F0502020204030204" pitchFamily="34" charset="0"/>
              </a:rPr>
              <a:t>Ước</a:t>
            </a:r>
            <a:r>
              <a:rPr lang="en-US" sz="2000" dirty="0">
                <a:latin typeface="Calibri" panose="020F0502020204030204" pitchFamily="34" charset="0"/>
                <a:cs typeface="Calibri" panose="020F0502020204030204" pitchFamily="34" charset="0"/>
              </a:rPr>
              <a:t> tính chi </a:t>
            </a:r>
            <a:r>
              <a:rPr lang="en-US" sz="2000" dirty="0" err="1">
                <a:latin typeface="Calibri" panose="020F0502020204030204" pitchFamily="34" charset="0"/>
                <a:cs typeface="Calibri" panose="020F0502020204030204" pitchFamily="34" charset="0"/>
              </a:rPr>
              <a:t>phí</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nguyên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vật</a:t>
            </a:r>
            <a:r>
              <a:rPr lang="en-US" sz="2000" dirty="0">
                <a:latin typeface="Calibri" panose="020F0502020204030204" pitchFamily="34" charset="0"/>
                <a:cs typeface="Calibri" panose="020F0502020204030204" pitchFamily="34" charset="0"/>
              </a:rPr>
              <a:t> liệu: </a:t>
            </a:r>
          </a:p>
          <a:p>
            <a:pPr>
              <a:buClr>
                <a:schemeClr val="tx1"/>
              </a:buClr>
            </a:pPr>
            <a:r>
              <a:rPr lang="en-US" sz="2000" dirty="0">
                <a:latin typeface="Calibri" panose="020F0502020204030204" pitchFamily="34" charset="0"/>
                <a:cs typeface="Calibri" panose="020F0502020204030204" pitchFamily="34" charset="0"/>
              </a:rPr>
              <a:t>Chi </a:t>
            </a:r>
            <a:r>
              <a:rPr lang="en-US" sz="2000" dirty="0" err="1">
                <a:latin typeface="Calibri" panose="020F0502020204030204" pitchFamily="34" charset="0"/>
                <a:cs typeface="Calibri" panose="020F0502020204030204" pitchFamily="34" charset="0"/>
              </a:rPr>
              <a:t>phí</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thuê</a:t>
            </a:r>
            <a:r>
              <a:rPr lang="en-US" sz="2000" dirty="0">
                <a:latin typeface="Calibri" panose="020F0502020204030204" pitchFamily="34" charset="0"/>
                <a:cs typeface="Calibri" panose="020F0502020204030204" pitchFamily="34" charset="0"/>
              </a:rPr>
              <a:t> máy chủ: 3.600.000 VNĐ</a:t>
            </a:r>
          </a:p>
          <a:p>
            <a:pPr>
              <a:buClr>
                <a:schemeClr val="tx1"/>
              </a:buClr>
            </a:pPr>
            <a:r>
              <a:rPr lang="en-US" sz="2000" dirty="0">
                <a:latin typeface="Calibri" panose="020F0502020204030204" pitchFamily="34" charset="0"/>
                <a:cs typeface="Calibri" panose="020F0502020204030204" pitchFamily="34" charset="0"/>
              </a:rPr>
              <a:t>Bản quyền website: 5.000.000 VNĐ</a:t>
            </a:r>
          </a:p>
          <a:p>
            <a:pPr>
              <a:buClr>
                <a:schemeClr val="tx1"/>
              </a:buClr>
            </a:pPr>
            <a:r>
              <a:rPr lang="en-US" sz="2000" dirty="0">
                <a:latin typeface="Calibri" panose="020F0502020204030204" pitchFamily="34" charset="0"/>
                <a:cs typeface="Calibri" panose="020F0502020204030204" pitchFamily="34" charset="0"/>
              </a:rPr>
              <a:t>Laptop: 30.000.000 VNĐ</a:t>
            </a:r>
          </a:p>
        </p:txBody>
      </p:sp>
      <p:sp>
        <p:nvSpPr>
          <p:cNvPr id="7" name="TextBox 6">
            <a:extLst>
              <a:ext uri="{FF2B5EF4-FFF2-40B4-BE49-F238E27FC236}">
                <a16:creationId xmlns:a16="http://schemas.microsoft.com/office/drawing/2014/main" id="{2E44C35A-968E-435E-8393-689AE9CA139E}"/>
              </a:ext>
            </a:extLst>
          </p:cNvPr>
          <p:cNvSpPr txBox="1"/>
          <p:nvPr/>
        </p:nvSpPr>
        <p:spPr>
          <a:xfrm>
            <a:off x="1298713" y="5844209"/>
            <a:ext cx="5155096"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-&gt; Tổng chi </a:t>
            </a:r>
            <a:r>
              <a:rPr lang="en-US" sz="2400" dirty="0" err="1">
                <a:latin typeface="Calibri" panose="020F0502020204030204" pitchFamily="34" charset="0"/>
                <a:cs typeface="Calibri" panose="020F0502020204030204" pitchFamily="34" charset="0"/>
              </a:rPr>
              <a:t>phí</a:t>
            </a:r>
            <a:r>
              <a:rPr lang="en-US" sz="2400" dirty="0">
                <a:latin typeface="Calibri" panose="020F0502020204030204" pitchFamily="34" charset="0"/>
                <a:cs typeface="Calibri" panose="020F0502020204030204" pitchFamily="34" charset="0"/>
              </a:rPr>
              <a:t>: 89.800.000 VNĐ </a:t>
            </a:r>
          </a:p>
        </p:txBody>
      </p:sp>
    </p:spTree>
    <p:extLst>
      <p:ext uri="{BB962C8B-B14F-4D97-AF65-F5344CB8AC3E}">
        <p14:creationId xmlns:p14="http://schemas.microsoft.com/office/powerpoint/2010/main" val="65692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3176281" y="249075"/>
            <a:ext cx="6634568" cy="652073"/>
          </a:xfrm>
        </p:spPr>
        <p:txBody>
          <a:bodyPr>
            <a:normAutofit fontScale="90000"/>
          </a:bodyPr>
          <a:lstStyle/>
          <a:p>
            <a:r>
              <a:rPr lang="en-US" b="1" dirty="0">
                <a:latin typeface="Calibri Light" panose="020F0302020204030204" pitchFamily="34" charset="0"/>
                <a:cs typeface="Calibri Light" panose="020F0302020204030204" pitchFamily="34" charset="0"/>
              </a:rPr>
              <a:t>Quy trình </a:t>
            </a:r>
            <a:r>
              <a:rPr lang="en-US" b="1" dirty="0" err="1">
                <a:latin typeface="Calibri Light" panose="020F0302020204030204" pitchFamily="34" charset="0"/>
                <a:cs typeface="Calibri Light" panose="020F0302020204030204" pitchFamily="34" charset="0"/>
              </a:rPr>
              <a:t>kiểm</a:t>
            </a:r>
            <a:r>
              <a:rPr lang="en-US" b="1" dirty="0">
                <a:latin typeface="Calibri Light" panose="020F0302020204030204" pitchFamily="34" charset="0"/>
                <a:cs typeface="Calibri Light" panose="020F0302020204030204" pitchFamily="34" charset="0"/>
              </a:rPr>
              <a:t> thử và nghiệm </a:t>
            </a:r>
            <a:r>
              <a:rPr lang="en-US" b="1" dirty="0" err="1">
                <a:latin typeface="Calibri Light" panose="020F0302020204030204" pitchFamily="34" charset="0"/>
                <a:cs typeface="Calibri Light" panose="020F0302020204030204" pitchFamily="34" charset="0"/>
              </a:rPr>
              <a:t>thu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681BBC6D-AE34-4F23-9E48-F8074BEE43B7}"/>
              </a:ext>
            </a:extLst>
          </p:cNvPr>
          <p:cNvSpPr>
            <a:spLocks noGrp="1"/>
          </p:cNvSpPr>
          <p:nvPr>
            <p:ph idx="1"/>
          </p:nvPr>
        </p:nvSpPr>
        <p:spPr>
          <a:xfrm>
            <a:off x="0" y="1060174"/>
            <a:ext cx="11873948" cy="5446643"/>
          </a:xfrm>
        </p:spPr>
        <p:txBody>
          <a:bodyPr>
            <a:normAutofit/>
          </a:bodyPr>
          <a:lstStyle/>
          <a:p>
            <a:pPr marL="0" indent="0">
              <a:buNone/>
            </a:pPr>
            <a:r>
              <a:rPr lang="en-US" sz="2000" dirty="0">
                <a:latin typeface="Calibri" panose="020F0502020204030204" pitchFamily="34" charset="0"/>
                <a:cs typeface="Calibri" panose="020F0502020204030204" pitchFamily="34" charset="0"/>
              </a:rPr>
              <a:t>Kế </a:t>
            </a:r>
            <a:r>
              <a:rPr lang="en-US" sz="2000" dirty="0" err="1">
                <a:latin typeface="Calibri" panose="020F0502020204030204" pitchFamily="34" charset="0"/>
                <a:cs typeface="Calibri" panose="020F0502020204030204" pitchFamily="34" charset="0"/>
              </a:rPr>
              <a:t>hoạch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marL="0" lvl="0" indent="0">
              <a:buNone/>
            </a:pPr>
            <a:r>
              <a:rPr lang="en-US" sz="2000" dirty="0">
                <a:latin typeface="Calibri" panose="020F0502020204030204" pitchFamily="34" charset="0"/>
                <a:cs typeface="Calibri" panose="020F0502020204030204" pitchFamily="34" charset="0"/>
              </a:rPr>
              <a:t>Các công việc trong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lvl="0">
              <a:buClr>
                <a:schemeClr val="tx1"/>
              </a:buClr>
            </a:pPr>
            <a:r>
              <a:rPr lang="en-US" sz="2000" dirty="0" err="1">
                <a:latin typeface="Calibri" panose="020F0502020204030204" pitchFamily="34" charset="0"/>
                <a:cs typeface="Calibri" panose="020F0502020204030204" pitchFamily="34" charset="0"/>
              </a:rPr>
              <a:t>Xây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dựng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kịch</a:t>
            </a:r>
            <a:r>
              <a:rPr lang="en-US" sz="2000" dirty="0">
                <a:latin typeface="Calibri" panose="020F0502020204030204" pitchFamily="34" charset="0"/>
                <a:cs typeface="Calibri" panose="020F0502020204030204" pitchFamily="34" charset="0"/>
              </a:rPr>
              <a:t> bản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lvl="0">
              <a:buClr>
                <a:schemeClr val="tx1"/>
              </a:buClr>
            </a:pPr>
            <a:r>
              <a:rPr lang="en-US" sz="2000" dirty="0">
                <a:latin typeface="Calibri" panose="020F0502020204030204" pitchFamily="34" charset="0"/>
                <a:cs typeface="Calibri" panose="020F0502020204030204" pitchFamily="34" charset="0"/>
              </a:rPr>
              <a:t>Thực hiện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lvl="0">
              <a:buClr>
                <a:schemeClr val="tx1"/>
              </a:buClr>
            </a:pPr>
            <a:r>
              <a:rPr lang="en-US" sz="2000" dirty="0">
                <a:latin typeface="Calibri" panose="020F0502020204030204" pitchFamily="34" charset="0"/>
                <a:cs typeface="Calibri" panose="020F0502020204030204" pitchFamily="34" charset="0"/>
              </a:rPr>
              <a:t>Sửa lỗi nếu có</a:t>
            </a:r>
          </a:p>
          <a:p>
            <a:pPr lvl="0">
              <a:buClr>
                <a:schemeClr val="tx1"/>
              </a:buClr>
            </a:pPr>
            <a:r>
              <a:rPr lang="en-US" sz="2000" dirty="0" err="1">
                <a:latin typeface="Calibri" panose="020F0502020204030204" pitchFamily="34" charset="0"/>
                <a:cs typeface="Calibri" panose="020F0502020204030204" pitchFamily="34" charset="0"/>
              </a:rPr>
              <a:t>Lặp</a:t>
            </a:r>
            <a:r>
              <a:rPr lang="en-US" sz="2000" dirty="0">
                <a:latin typeface="Calibri" panose="020F0502020204030204" pitchFamily="34" charset="0"/>
                <a:cs typeface="Calibri" panose="020F0502020204030204" pitchFamily="34" charset="0"/>
              </a:rPr>
              <a:t> lại quá trình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lvl="0">
              <a:buClr>
                <a:schemeClr val="tx1"/>
              </a:buClr>
            </a:pPr>
            <a:r>
              <a:rPr lang="en-US" sz="2000" dirty="0">
                <a:latin typeface="Calibri" panose="020F0502020204030204" pitchFamily="34" charset="0"/>
                <a:cs typeface="Calibri" panose="020F0502020204030204" pitchFamily="34" charset="0"/>
              </a:rPr>
              <a:t>Tổng kết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marL="0" lvl="0" indent="0">
              <a:buNone/>
            </a:pPr>
            <a:r>
              <a:rPr lang="en-US" sz="2000" dirty="0">
                <a:latin typeface="Calibri" panose="020F0502020204030204" pitchFamily="34" charset="0"/>
                <a:cs typeface="Calibri" panose="020F0502020204030204" pitchFamily="34" charset="0"/>
              </a:rPr>
              <a:t>Tài </a:t>
            </a:r>
            <a:r>
              <a:rPr lang="en-US" sz="2000" dirty="0" err="1">
                <a:latin typeface="Calibri" panose="020F0502020204030204" pitchFamily="34" charset="0"/>
                <a:cs typeface="Calibri" panose="020F0502020204030204" pitchFamily="34" charset="0"/>
              </a:rPr>
              <a:t>nguyên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a:t>
            </a:r>
          </a:p>
          <a:p>
            <a:pPr>
              <a:buClrTx/>
            </a:pP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lực</a:t>
            </a:r>
            <a:r>
              <a:rPr lang="en-US" sz="2000" dirty="0">
                <a:latin typeface="Calibri" panose="020F0502020204030204" pitchFamily="34" charset="0"/>
                <a:cs typeface="Calibri" panose="020F0502020204030204" pitchFamily="34" charset="0"/>
              </a:rPr>
              <a:t>: 1 developer và 1 tester</a:t>
            </a:r>
          </a:p>
          <a:p>
            <a:pPr>
              <a:buClrTx/>
            </a:pPr>
            <a:r>
              <a:rPr lang="en-US" sz="2000" dirty="0">
                <a:latin typeface="Calibri" panose="020F0502020204030204" pitchFamily="34" charset="0"/>
                <a:cs typeface="Calibri" panose="020F0502020204030204" pitchFamily="34" charset="0"/>
              </a:rPr>
              <a:t>Công </a:t>
            </a:r>
            <a:r>
              <a:rPr lang="en-US" sz="2000" dirty="0" err="1">
                <a:latin typeface="Calibri" panose="020F0502020204030204" pitchFamily="34" charset="0"/>
                <a:cs typeface="Calibri" panose="020F0502020204030204" pitchFamily="34" charset="0"/>
              </a:rPr>
              <a:t>cụ</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 Junit, Selenium, PostgreSQL log</a:t>
            </a:r>
          </a:p>
          <a:p>
            <a:pPr>
              <a:buClrTx/>
            </a:pPr>
            <a:r>
              <a:rPr lang="en-US" sz="2000" dirty="0" err="1">
                <a:latin typeface="Calibri" panose="020F0502020204030204" pitchFamily="34" charset="0"/>
                <a:cs typeface="Calibri" panose="020F0502020204030204" pitchFamily="34" charset="0"/>
              </a:rPr>
              <a:t>Môi</a:t>
            </a:r>
            <a:r>
              <a:rPr lang="en-US" sz="2000" dirty="0">
                <a:latin typeface="Calibri" panose="020F0502020204030204" pitchFamily="34" charset="0"/>
                <a:cs typeface="Calibri" panose="020F0502020204030204" pitchFamily="34" charset="0"/>
              </a:rPr>
              <a:t> trường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thử: Máy chủ </a:t>
            </a:r>
            <a:r>
              <a:rPr lang="en-US" sz="2000" dirty="0" err="1">
                <a:latin typeface="Calibri" panose="020F0502020204030204" pitchFamily="34" charset="0"/>
                <a:cs typeface="Calibri" panose="020F0502020204030204" pitchFamily="34" charset="0"/>
              </a:rPr>
              <a:t>ảo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hoặc</a:t>
            </a:r>
            <a:r>
              <a:rPr lang="en-US" sz="2000" dirty="0">
                <a:latin typeface="Calibri" panose="020F0502020204030204" pitchFamily="34" charset="0"/>
                <a:cs typeface="Calibri" panose="020F0502020204030204" pitchFamily="34" charset="0"/>
              </a:rPr>
              <a:t> máy </a:t>
            </a:r>
            <a:r>
              <a:rPr lang="en-US" sz="2000" dirty="0" err="1">
                <a:latin typeface="Calibri" panose="020F0502020204030204" pitchFamily="34" charset="0"/>
                <a:cs typeface="Calibri" panose="020F0502020204030204" pitchFamily="34" charset="0"/>
              </a:rPr>
              <a:t>cục</a:t>
            </a:r>
            <a:r>
              <a:rPr lang="en-US" sz="2000" dirty="0">
                <a:latin typeface="Calibri" panose="020F0502020204030204" pitchFamily="34" charset="0"/>
                <a:cs typeface="Calibri" panose="020F0502020204030204" pitchFamily="34" charset="0"/>
              </a:rPr>
              <a:t> bộ với </a:t>
            </a:r>
            <a:r>
              <a:rPr lang="en-US" sz="2000" dirty="0" err="1">
                <a:latin typeface="Calibri" panose="020F0502020204030204" pitchFamily="34" charset="0"/>
                <a:cs typeface="Calibri" panose="020F0502020204030204" pitchFamily="34" charset="0"/>
              </a:rPr>
              <a:t>cấu</a:t>
            </a:r>
            <a:r>
              <a:rPr lang="en-US" sz="2000" dirty="0">
                <a:latin typeface="Calibri" panose="020F0502020204030204" pitchFamily="34" charset="0"/>
                <a:cs typeface="Calibri" panose="020F0502020204030204" pitchFamily="34" charset="0"/>
              </a:rPr>
              <a:t> hình tương tự </a:t>
            </a:r>
            <a:r>
              <a:rPr lang="en-US" sz="2000" dirty="0" err="1">
                <a:latin typeface="Calibri" panose="020F0502020204030204" pitchFamily="34" charset="0"/>
                <a:cs typeface="Calibri" panose="020F0502020204030204" pitchFamily="34" charset="0"/>
              </a:rPr>
              <a:t>môi</a:t>
            </a:r>
            <a:r>
              <a:rPr lang="en-US" sz="2000" dirty="0">
                <a:latin typeface="Calibri" panose="020F0502020204030204" pitchFamily="34" charset="0"/>
                <a:cs typeface="Calibri" panose="020F0502020204030204" pitchFamily="34" charset="0"/>
              </a:rPr>
              <a:t> trường </a:t>
            </a:r>
            <a:r>
              <a:rPr lang="en-US" sz="2000" dirty="0" err="1">
                <a:latin typeface="Calibri" panose="020F0502020204030204" pitchFamily="34" charset="0"/>
                <a:cs typeface="Calibri" panose="020F0502020204030204" pitchFamily="34" charset="0"/>
              </a:rPr>
              <a:t>triển</a:t>
            </a:r>
            <a:r>
              <a:rPr lang="en-US" sz="2000" dirty="0">
                <a:latin typeface="Calibri" panose="020F0502020204030204" pitchFamily="34" charset="0"/>
                <a:cs typeface="Calibri" panose="020F0502020204030204" pitchFamily="34" charset="0"/>
              </a:rPr>
              <a:t> khai. Hệ điều hành là Windows </a:t>
            </a:r>
            <a:r>
              <a:rPr lang="en-US" sz="2000" dirty="0" err="1">
                <a:latin typeface="Calibri" panose="020F0502020204030204" pitchFamily="34" charset="0"/>
                <a:cs typeface="Calibri" panose="020F0502020204030204" pitchFamily="34" charset="0"/>
              </a:rPr>
              <a:t>hoặc</a:t>
            </a:r>
            <a:r>
              <a:rPr lang="en-US" sz="2000" dirty="0">
                <a:latin typeface="Calibri" panose="020F0502020204030204" pitchFamily="34" charset="0"/>
                <a:cs typeface="Calibri" panose="020F0502020204030204" pitchFamily="34" charset="0"/>
              </a:rPr>
              <a:t> Linux.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gồm</a:t>
            </a:r>
            <a:r>
              <a:rPr lang="en-US" sz="2000" dirty="0">
                <a:latin typeface="Calibri" panose="020F0502020204030204" pitchFamily="34" charset="0"/>
                <a:cs typeface="Calibri" panose="020F0502020204030204" pitchFamily="34" charset="0"/>
              </a:rPr>
              <a:t> Java JDK, PostgreSQL, trình </a:t>
            </a:r>
            <a:r>
              <a:rPr lang="en-US" sz="2000" dirty="0" err="1">
                <a:latin typeface="Calibri" panose="020F0502020204030204" pitchFamily="34" charset="0"/>
                <a:cs typeface="Calibri" panose="020F0502020204030204" pitchFamily="34" charset="0"/>
              </a:rPr>
              <a:t>duyệt</a:t>
            </a:r>
            <a:r>
              <a:rPr lang="en-US" sz="2000" dirty="0">
                <a:latin typeface="Calibri" panose="020F0502020204030204" pitchFamily="34" charset="0"/>
                <a:cs typeface="Calibri" panose="020F0502020204030204" pitchFamily="34" charset="0"/>
              </a:rPr>
              <a:t> Chrome </a:t>
            </a:r>
            <a:r>
              <a:rPr lang="en-US" sz="2000" dirty="0" err="1">
                <a:latin typeface="Calibri" panose="020F0502020204030204" pitchFamily="34" charset="0"/>
                <a:cs typeface="Calibri" panose="020F0502020204030204" pitchFamily="34" charset="0"/>
              </a:rPr>
              <a:t>hoặc</a:t>
            </a:r>
            <a:r>
              <a:rPr lang="en-US" sz="2000" dirty="0">
                <a:latin typeface="Calibri" panose="020F0502020204030204" pitchFamily="34" charset="0"/>
                <a:cs typeface="Calibri" panose="020F0502020204030204" pitchFamily="34" charset="0"/>
              </a:rPr>
              <a:t> Edge.</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5033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3176281" y="249075"/>
            <a:ext cx="6634568" cy="652073"/>
          </a:xfrm>
        </p:spPr>
        <p:txBody>
          <a:bodyPr>
            <a:normAutofit fontScale="90000"/>
          </a:bodyPr>
          <a:lstStyle/>
          <a:p>
            <a:r>
              <a:rPr lang="en-US" b="1" dirty="0">
                <a:latin typeface="Calibri Light" panose="020F0302020204030204" pitchFamily="34" charset="0"/>
                <a:cs typeface="Calibri Light" panose="020F0302020204030204" pitchFamily="34" charset="0"/>
              </a:rPr>
              <a:t>Quy trình </a:t>
            </a:r>
            <a:r>
              <a:rPr lang="en-US" b="1" dirty="0" err="1">
                <a:latin typeface="Calibri Light" panose="020F0302020204030204" pitchFamily="34" charset="0"/>
                <a:cs typeface="Calibri Light" panose="020F0302020204030204" pitchFamily="34" charset="0"/>
              </a:rPr>
              <a:t>kiểm</a:t>
            </a:r>
            <a:r>
              <a:rPr lang="en-US" b="1" dirty="0">
                <a:latin typeface="Calibri Light" panose="020F0302020204030204" pitchFamily="34" charset="0"/>
                <a:cs typeface="Calibri Light" panose="020F0302020204030204" pitchFamily="34" charset="0"/>
              </a:rPr>
              <a:t> thử và nghiệm </a:t>
            </a:r>
            <a:r>
              <a:rPr lang="en-US" b="1" dirty="0" err="1">
                <a:latin typeface="Calibri Light" panose="020F0302020204030204" pitchFamily="34" charset="0"/>
                <a:cs typeface="Calibri Light" panose="020F0302020204030204" pitchFamily="34" charset="0"/>
              </a:rPr>
              <a:t>thu</a:t>
            </a:r>
            <a:endParaRPr lang="en-US" b="1" dirty="0">
              <a:latin typeface="Calibri Light" panose="020F0302020204030204" pitchFamily="34" charset="0"/>
              <a:cs typeface="Calibri Light" panose="020F0302020204030204" pitchFamily="34" charset="0"/>
            </a:endParaRPr>
          </a:p>
        </p:txBody>
      </p:sp>
      <p:sp>
        <p:nvSpPr>
          <p:cNvPr id="5" name="Content Placeholder 4">
            <a:extLst>
              <a:ext uri="{FF2B5EF4-FFF2-40B4-BE49-F238E27FC236}">
                <a16:creationId xmlns:a16="http://schemas.microsoft.com/office/drawing/2014/main" id="{98FB0743-5AA3-46A6-B5DA-0B0EDA881D2A}"/>
              </a:ext>
            </a:extLst>
          </p:cNvPr>
          <p:cNvSpPr>
            <a:spLocks noGrp="1"/>
          </p:cNvSpPr>
          <p:nvPr>
            <p:ph idx="1"/>
          </p:nvPr>
        </p:nvSpPr>
        <p:spPr>
          <a:xfrm>
            <a:off x="707136" y="1220062"/>
            <a:ext cx="7729728" cy="3101983"/>
          </a:xfrm>
        </p:spPr>
        <p:txBody>
          <a:bodyPr>
            <a:normAutofit/>
          </a:bodyPr>
          <a:lstStyle/>
          <a:p>
            <a:pPr marL="0" indent="0">
              <a:buNone/>
            </a:pPr>
            <a:r>
              <a:rPr lang="en-US" sz="2400" dirty="0" err="1">
                <a:latin typeface="Calibri" panose="020F0502020204030204" pitchFamily="34" charset="0"/>
                <a:cs typeface="Calibri" panose="020F0502020204030204" pitchFamily="34" charset="0"/>
              </a:rPr>
              <a:t>Kịch</a:t>
            </a:r>
            <a:r>
              <a:rPr lang="en-US" sz="2400" dirty="0">
                <a:latin typeface="Calibri" panose="020F0502020204030204" pitchFamily="34" charset="0"/>
                <a:cs typeface="Calibri" panose="020F0502020204030204" pitchFamily="34" charset="0"/>
              </a:rPr>
              <a:t> bản </a:t>
            </a:r>
            <a:r>
              <a:rPr lang="en-US" sz="2400" dirty="0" err="1">
                <a:latin typeface="Calibri" panose="020F0502020204030204" pitchFamily="34" charset="0"/>
                <a:cs typeface="Calibri" panose="020F0502020204030204" pitchFamily="34" charset="0"/>
              </a:rPr>
              <a:t>kiểm</a:t>
            </a:r>
            <a:r>
              <a:rPr lang="en-US" sz="2400" dirty="0">
                <a:latin typeface="Calibri" panose="020F0502020204030204" pitchFamily="34" charset="0"/>
                <a:cs typeface="Calibri" panose="020F0502020204030204" pitchFamily="34" charset="0"/>
              </a:rPr>
              <a:t> thử:</a:t>
            </a:r>
          </a:p>
          <a:p>
            <a:pPr marL="0" indent="0">
              <a:buNone/>
            </a:pPr>
            <a:endParaRPr lang="en-US" sz="24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BE15693-6FA7-4954-8F5A-3A4CDF45DFA1}"/>
              </a:ext>
            </a:extLst>
          </p:cNvPr>
          <p:cNvPicPr>
            <a:picLocks noChangeAspect="1"/>
          </p:cNvPicPr>
          <p:nvPr/>
        </p:nvPicPr>
        <p:blipFill>
          <a:blip r:embed="rId2"/>
          <a:stretch>
            <a:fillRect/>
          </a:stretch>
        </p:blipFill>
        <p:spPr>
          <a:xfrm>
            <a:off x="2838038" y="1842721"/>
            <a:ext cx="6531480" cy="4266531"/>
          </a:xfrm>
          <a:prstGeom prst="rect">
            <a:avLst/>
          </a:prstGeom>
        </p:spPr>
      </p:pic>
    </p:spTree>
    <p:extLst>
      <p:ext uri="{BB962C8B-B14F-4D97-AF65-F5344CB8AC3E}">
        <p14:creationId xmlns:p14="http://schemas.microsoft.com/office/powerpoint/2010/main" val="4034773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0ABB-CECC-4542-BABE-46E6BD5C752A}"/>
              </a:ext>
            </a:extLst>
          </p:cNvPr>
          <p:cNvSpPr>
            <a:spLocks noGrp="1"/>
          </p:cNvSpPr>
          <p:nvPr>
            <p:ph type="title"/>
          </p:nvPr>
        </p:nvSpPr>
        <p:spPr>
          <a:xfrm>
            <a:off x="3176281" y="249075"/>
            <a:ext cx="6634568" cy="652073"/>
          </a:xfrm>
        </p:spPr>
        <p:txBody>
          <a:bodyPr>
            <a:normAutofit fontScale="90000"/>
          </a:bodyPr>
          <a:lstStyle/>
          <a:p>
            <a:r>
              <a:rPr lang="en-US" b="1" dirty="0">
                <a:latin typeface="Calibri Light" panose="020F0302020204030204" pitchFamily="34" charset="0"/>
                <a:cs typeface="Calibri Light" panose="020F0302020204030204" pitchFamily="34" charset="0"/>
              </a:rPr>
              <a:t>Quy trình </a:t>
            </a:r>
            <a:r>
              <a:rPr lang="en-US" b="1" dirty="0" err="1">
                <a:latin typeface="Calibri Light" panose="020F0302020204030204" pitchFamily="34" charset="0"/>
                <a:cs typeface="Calibri Light" panose="020F0302020204030204" pitchFamily="34" charset="0"/>
              </a:rPr>
              <a:t>kiểm</a:t>
            </a:r>
            <a:r>
              <a:rPr lang="en-US" b="1" dirty="0">
                <a:latin typeface="Calibri Light" panose="020F0302020204030204" pitchFamily="34" charset="0"/>
                <a:cs typeface="Calibri Light" panose="020F0302020204030204" pitchFamily="34" charset="0"/>
              </a:rPr>
              <a:t> thử và nghiệm </a:t>
            </a:r>
            <a:r>
              <a:rPr lang="en-US" b="1" dirty="0" err="1">
                <a:latin typeface="Calibri Light" panose="020F0302020204030204" pitchFamily="34" charset="0"/>
                <a:cs typeface="Calibri Light" panose="020F0302020204030204" pitchFamily="34" charset="0"/>
              </a:rPr>
              <a:t>thu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C4ADA330-05A2-4714-A3B0-4996FF203994}"/>
              </a:ext>
            </a:extLst>
          </p:cNvPr>
          <p:cNvSpPr>
            <a:spLocks noGrp="1"/>
          </p:cNvSpPr>
          <p:nvPr>
            <p:ph idx="1"/>
          </p:nvPr>
        </p:nvSpPr>
        <p:spPr>
          <a:xfrm>
            <a:off x="461970" y="1019607"/>
            <a:ext cx="5004551" cy="652074"/>
          </a:xfrm>
        </p:spPr>
        <p:txBody>
          <a:bodyPr>
            <a:normAutofit/>
          </a:bodyPr>
          <a:lstStyle/>
          <a:p>
            <a:pPr marL="0" indent="0">
              <a:buNone/>
            </a:pPr>
            <a:r>
              <a:rPr lang="en-US" sz="2400" dirty="0">
                <a:latin typeface="Calibri Light" panose="020F0302020204030204" pitchFamily="34" charset="0"/>
                <a:cs typeface="Calibri Light" panose="020F0302020204030204" pitchFamily="34" charset="0"/>
              </a:rPr>
              <a:t>QUY TRÌNH NGHIỆM THU SẢN PHẨM</a:t>
            </a:r>
          </a:p>
        </p:txBody>
      </p:sp>
      <p:sp>
        <p:nvSpPr>
          <p:cNvPr id="7" name="TextBox 6">
            <a:extLst>
              <a:ext uri="{FF2B5EF4-FFF2-40B4-BE49-F238E27FC236}">
                <a16:creationId xmlns:a16="http://schemas.microsoft.com/office/drawing/2014/main" id="{2D2DC194-4483-4C67-9731-539A0F253D92}"/>
              </a:ext>
            </a:extLst>
          </p:cNvPr>
          <p:cNvSpPr txBox="1"/>
          <p:nvPr/>
        </p:nvSpPr>
        <p:spPr>
          <a:xfrm>
            <a:off x="1469598" y="1581453"/>
            <a:ext cx="2989293" cy="1938992"/>
          </a:xfrm>
          <a:prstGeom prst="rect">
            <a:avLst/>
          </a:prstGeom>
          <a:noFill/>
          <a:ln>
            <a:solidFill>
              <a:schemeClr val="tx1"/>
            </a:solidFill>
          </a:ln>
        </p:spPr>
        <p:txBody>
          <a:bodyPr wrap="square" rtlCol="0">
            <a:spAutoFit/>
          </a:bodyPr>
          <a:lstStyle/>
          <a:p>
            <a:pPr lvl="0"/>
            <a:r>
              <a:rPr lang="en-US" sz="2000" dirty="0" err="1">
                <a:latin typeface="Calibri" panose="020F0502020204030204" pitchFamily="34" charset="0"/>
                <a:cs typeface="Calibri" panose="020F0502020204030204" pitchFamily="34" charset="0"/>
              </a:rPr>
              <a:t>Chuẩn</a:t>
            </a:r>
            <a:r>
              <a:rPr lang="en-US" sz="2000" dirty="0">
                <a:latin typeface="Calibri" panose="020F0502020204030204" pitchFamily="34" charset="0"/>
                <a:cs typeface="Calibri" panose="020F0502020204030204" pitchFamily="34" charset="0"/>
              </a:rPr>
              <a:t> bị nghiệm </a:t>
            </a:r>
            <a:r>
              <a:rPr lang="en-US" sz="2000" dirty="0" err="1">
                <a:latin typeface="Calibri" panose="020F0502020204030204" pitchFamily="34" charset="0"/>
                <a:cs typeface="Calibri" panose="020F0502020204030204" pitchFamily="34" charset="0"/>
              </a:rPr>
              <a:t>thu</a:t>
            </a:r>
            <a:endParaRPr lang="en-US" sz="2000"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Xác định các </a:t>
            </a:r>
            <a:r>
              <a:rPr lang="en-US" sz="2000" dirty="0" err="1">
                <a:latin typeface="Calibri" panose="020F0502020204030204" pitchFamily="34" charset="0"/>
                <a:cs typeface="Calibri" panose="020F0502020204030204" pitchFamily="34" charset="0"/>
              </a:rPr>
              <a:t>tiêu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chí</a:t>
            </a:r>
            <a:r>
              <a:rPr lang="en-US" sz="2000" dirty="0">
                <a:latin typeface="Calibri" panose="020F0502020204030204" pitchFamily="34" charset="0"/>
                <a:cs typeface="Calibri" panose="020F0502020204030204" pitchFamily="34" charset="0"/>
              </a:rPr>
              <a:t> nghiệm </a:t>
            </a:r>
            <a:r>
              <a:rPr lang="en-US" sz="2000" dirty="0" err="1">
                <a:latin typeface="Calibri" panose="020F0502020204030204" pitchFamily="34" charset="0"/>
                <a:cs typeface="Calibri" panose="020F0502020204030204" pitchFamily="34" charset="0"/>
              </a:rPr>
              <a:t>thu</a:t>
            </a:r>
            <a:r>
              <a:rPr lang="en-US" sz="2000" dirty="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Chuẩn</a:t>
            </a:r>
            <a:r>
              <a:rPr lang="en-US" sz="2000" dirty="0">
                <a:latin typeface="Calibri" panose="020F0502020204030204" pitchFamily="34" charset="0"/>
                <a:cs typeface="Calibri" panose="020F0502020204030204" pitchFamily="34" charset="0"/>
              </a:rPr>
              <a:t> bị tài liệu </a:t>
            </a:r>
            <a:r>
              <a:rPr lang="en-US" sz="2000" dirty="0" err="1">
                <a:latin typeface="Calibri" panose="020F0502020204030204" pitchFamily="34" charset="0"/>
                <a:cs typeface="Calibri" panose="020F0502020204030204" pitchFamily="34" charset="0"/>
              </a:rPr>
              <a:t>liên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quan</a:t>
            </a:r>
            <a:r>
              <a:rPr lang="en-US" sz="2000" dirty="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Lên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lịch</a:t>
            </a:r>
            <a:r>
              <a:rPr lang="en-US" sz="2000" dirty="0">
                <a:latin typeface="Calibri" panose="020F0502020204030204" pitchFamily="34" charset="0"/>
                <a:cs typeface="Calibri" panose="020F0502020204030204" pitchFamily="34" charset="0"/>
              </a:rPr>
              <a:t> nghiệm </a:t>
            </a:r>
            <a:r>
              <a:rPr lang="en-US" sz="2000" dirty="0" err="1">
                <a:latin typeface="Calibri" panose="020F0502020204030204" pitchFamily="34" charset="0"/>
                <a:cs typeface="Calibri" panose="020F0502020204030204" pitchFamily="34" charset="0"/>
              </a:rPr>
              <a:t>thu</a:t>
            </a:r>
            <a:endParaRPr lang="en-US" sz="2000" dirty="0">
              <a:latin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5F062F2-9470-4BFC-913D-9CBC9A10E4FA}"/>
              </a:ext>
            </a:extLst>
          </p:cNvPr>
          <p:cNvSpPr/>
          <p:nvPr/>
        </p:nvSpPr>
        <p:spPr>
          <a:xfrm>
            <a:off x="4837043" y="2451652"/>
            <a:ext cx="1258957" cy="410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B068F79-04E3-4427-A495-57293EF13A41}"/>
              </a:ext>
            </a:extLst>
          </p:cNvPr>
          <p:cNvSpPr txBox="1"/>
          <p:nvPr/>
        </p:nvSpPr>
        <p:spPr>
          <a:xfrm>
            <a:off x="7515838" y="1766119"/>
            <a:ext cx="4002157" cy="1754326"/>
          </a:xfrm>
          <a:prstGeom prst="rect">
            <a:avLst/>
          </a:prstGeom>
          <a:noFill/>
          <a:ln>
            <a:solidFill>
              <a:schemeClr val="tx1"/>
            </a:solidFill>
          </a:ln>
        </p:spPr>
        <p:txBody>
          <a:bodyPr wrap="square" rtlCol="0">
            <a:spAutoFit/>
          </a:bodyPr>
          <a:lstStyle/>
          <a:p>
            <a:pPr lvl="0"/>
            <a:r>
              <a:rPr lang="en-US" dirty="0">
                <a:latin typeface="Calibri" panose="020F0502020204030204" pitchFamily="34" charset="0"/>
                <a:cs typeface="Calibri" panose="020F0502020204030204" pitchFamily="34" charset="0"/>
              </a:rPr>
              <a:t>Quy trình nghiệm </a:t>
            </a:r>
            <a:r>
              <a:rPr lang="en-US" dirty="0" err="1">
                <a:latin typeface="Calibri" panose="020F0502020204030204" pitchFamily="34" charset="0"/>
                <a:cs typeface="Calibri" panose="020F0502020204030204" pitchFamily="34" charset="0"/>
              </a:rPr>
              <a:t>thu</a:t>
            </a: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Thuyết</a:t>
            </a:r>
            <a:r>
              <a:rPr lang="en-US" dirty="0">
                <a:latin typeface="Calibri" panose="020F0502020204030204" pitchFamily="34" charset="0"/>
                <a:cs typeface="Calibri" panose="020F0502020204030204" pitchFamily="34" charset="0"/>
              </a:rPr>
              <a:t> trình </a:t>
            </a:r>
            <a:r>
              <a:rPr lang="en-US" dirty="0" err="1">
                <a:latin typeface="Calibri" panose="020F0502020204030204" pitchFamily="34" charset="0"/>
                <a:cs typeface="Calibri" panose="020F0502020204030204" pitchFamily="34" charset="0"/>
              </a:rPr>
              <a:t>sản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phẩm</a:t>
            </a:r>
            <a:r>
              <a:rPr lang="en-US" dirty="0">
                <a:latin typeface="Calibri" panose="020F0502020204030204" pitchFamily="34" charset="0"/>
                <a:cs typeface="Calibri" panose="020F0502020204030204" pitchFamily="34" charset="0"/>
              </a:rPr>
              <a:t>, trình </a:t>
            </a:r>
            <a:r>
              <a:rPr lang="en-US" dirty="0" err="1">
                <a:latin typeface="Calibri" panose="020F0502020204030204" pitchFamily="34" charset="0"/>
                <a:cs typeface="Calibri" panose="020F0502020204030204" pitchFamily="34" charset="0"/>
              </a:rPr>
              <a:t>bày</a:t>
            </a:r>
            <a:r>
              <a:rPr lang="en-US" dirty="0">
                <a:latin typeface="Calibri" panose="020F0502020204030204" pitchFamily="34" charset="0"/>
                <a:cs typeface="Calibri" panose="020F0502020204030204" pitchFamily="34" charset="0"/>
              </a:rPr>
              <a:t> tổng </a:t>
            </a:r>
            <a:r>
              <a:rPr lang="en-US" dirty="0" err="1">
                <a:latin typeface="Calibri" panose="020F0502020204030204" pitchFamily="34" charset="0"/>
                <a:cs typeface="Calibri" panose="020F0502020204030204" pitchFamily="34" charset="0"/>
              </a:rPr>
              <a:t>quan</a:t>
            </a:r>
            <a:r>
              <a:rPr lang="en-US" dirty="0">
                <a:latin typeface="Calibri" panose="020F0502020204030204" pitchFamily="34" charset="0"/>
                <a:cs typeface="Calibri" panose="020F0502020204030204" pitchFamily="34" charset="0"/>
              </a:rPr>
              <a:t> về </a:t>
            </a:r>
            <a:r>
              <a:rPr lang="en-US" dirty="0" err="1">
                <a:latin typeface="Calibri" panose="020F0502020204030204" pitchFamily="34" charset="0"/>
                <a:cs typeface="Calibri" panose="020F0502020204030204" pitchFamily="34" charset="0"/>
              </a:rPr>
              <a:t>sản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phẩm</a:t>
            </a: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Thực hiện </a:t>
            </a:r>
            <a:r>
              <a:rPr lang="en-US" dirty="0" err="1">
                <a:latin typeface="Calibri" panose="020F0502020204030204" pitchFamily="34" charset="0"/>
                <a:cs typeface="Calibri" panose="020F0502020204030204" pitchFamily="34" charset="0"/>
              </a:rPr>
              <a:t>trực</a:t>
            </a:r>
            <a:r>
              <a:rPr lang="en-US" dirty="0">
                <a:latin typeface="Calibri" panose="020F0502020204030204" pitchFamily="34" charset="0"/>
                <a:cs typeface="Calibri" panose="020F0502020204030204" pitchFamily="34" charset="0"/>
              </a:rPr>
              <a:t> tiếp các </a:t>
            </a:r>
            <a:r>
              <a:rPr lang="en-US" dirty="0" err="1">
                <a:latin typeface="Calibri" panose="020F0502020204030204" pitchFamily="34" charset="0"/>
                <a:cs typeface="Calibri" panose="020F0502020204030204" pitchFamily="34" charset="0"/>
              </a:rPr>
              <a:t>chức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năng</a:t>
            </a:r>
            <a:r>
              <a:rPr lang="en-US" dirty="0">
                <a:latin typeface="Calibri" panose="020F0502020204030204" pitchFamily="34" charset="0"/>
                <a:cs typeface="Calibri" panose="020F0502020204030204" pitchFamily="34" charset="0"/>
              </a:rPr>
              <a:t> của hệ thống.</a:t>
            </a:r>
          </a:p>
          <a:p>
            <a:pPr marL="285750" lvl="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Đánh</a:t>
            </a:r>
            <a:r>
              <a:rPr lang="en-US" dirty="0">
                <a:latin typeface="Calibri" panose="020F0502020204030204" pitchFamily="34" charset="0"/>
                <a:cs typeface="Calibri" panose="020F0502020204030204" pitchFamily="34" charset="0"/>
              </a:rPr>
              <a:t> giá và </a:t>
            </a:r>
            <a:r>
              <a:rPr lang="en-US" dirty="0" err="1">
                <a:latin typeface="Calibri" panose="020F0502020204030204" pitchFamily="34" charset="0"/>
                <a:cs typeface="Calibri" panose="020F0502020204030204" pitchFamily="34" charset="0"/>
              </a:rPr>
              <a:t>kiểm</a:t>
            </a:r>
            <a:r>
              <a:rPr lang="en-US" dirty="0">
                <a:latin typeface="Calibri" panose="020F0502020204030204" pitchFamily="34" charset="0"/>
                <a:cs typeface="Calibri" panose="020F0502020204030204" pitchFamily="34" charset="0"/>
              </a:rPr>
              <a:t> tra.</a:t>
            </a:r>
          </a:p>
        </p:txBody>
      </p:sp>
      <p:sp>
        <p:nvSpPr>
          <p:cNvPr id="10" name="Arrow: Down 9">
            <a:extLst>
              <a:ext uri="{FF2B5EF4-FFF2-40B4-BE49-F238E27FC236}">
                <a16:creationId xmlns:a16="http://schemas.microsoft.com/office/drawing/2014/main" id="{ECC93357-21E7-4C74-8D63-D6696F9A779F}"/>
              </a:ext>
            </a:extLst>
          </p:cNvPr>
          <p:cNvSpPr/>
          <p:nvPr/>
        </p:nvSpPr>
        <p:spPr>
          <a:xfrm>
            <a:off x="9024730" y="3843130"/>
            <a:ext cx="609600" cy="8348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C4006D1-DA19-4D56-91B1-B4C9757E3E7E}"/>
              </a:ext>
            </a:extLst>
          </p:cNvPr>
          <p:cNvSpPr txBox="1"/>
          <p:nvPr/>
        </p:nvSpPr>
        <p:spPr>
          <a:xfrm>
            <a:off x="7990132" y="4907936"/>
            <a:ext cx="3288395" cy="1200329"/>
          </a:xfrm>
          <a:prstGeom prst="rect">
            <a:avLst/>
          </a:prstGeom>
          <a:noFill/>
          <a:ln>
            <a:solidFill>
              <a:schemeClr val="tx1"/>
            </a:solidFill>
          </a:ln>
        </p:spPr>
        <p:txBody>
          <a:bodyPr wrap="square" rtlCol="0">
            <a:spAutoFit/>
          </a:bodyPr>
          <a:lstStyle/>
          <a:p>
            <a:pPr lvl="0"/>
            <a:r>
              <a:rPr lang="en-US" dirty="0">
                <a:latin typeface="Calibri" panose="020F0502020204030204" pitchFamily="34" charset="0"/>
                <a:cs typeface="Calibri" panose="020F0502020204030204" pitchFamily="34" charset="0"/>
              </a:rPr>
              <a:t>Hoàn </a:t>
            </a:r>
            <a:r>
              <a:rPr lang="en-US" dirty="0" err="1">
                <a:latin typeface="Calibri" panose="020F0502020204030204" pitchFamily="34" charset="0"/>
                <a:cs typeface="Calibri" panose="020F0502020204030204" pitchFamily="34" charset="0"/>
              </a:rPr>
              <a:t>tất</a:t>
            </a:r>
            <a:r>
              <a:rPr lang="en-US" dirty="0">
                <a:latin typeface="Calibri" panose="020F0502020204030204" pitchFamily="34" charset="0"/>
                <a:cs typeface="Calibri" panose="020F0502020204030204" pitchFamily="34" charset="0"/>
              </a:rPr>
              <a:t> nghiệm </a:t>
            </a:r>
            <a:r>
              <a:rPr lang="en-US" dirty="0" err="1">
                <a:latin typeface="Calibri" panose="020F0502020204030204" pitchFamily="34" charset="0"/>
                <a:cs typeface="Calibri" panose="020F0502020204030204" pitchFamily="34" charset="0"/>
              </a:rPr>
              <a:t>thu</a:t>
            </a:r>
            <a:endParaRPr lang="en-US"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dirty="0">
                <a:latin typeface="Calibri" panose="020F0502020204030204" pitchFamily="34" charset="0"/>
                <a:cs typeface="Calibri" panose="020F0502020204030204" pitchFamily="34" charset="0"/>
              </a:rPr>
              <a:t>Ghi nhận bản nghiệm </a:t>
            </a:r>
            <a:r>
              <a:rPr lang="en-US" dirty="0" err="1">
                <a:latin typeface="Calibri" panose="020F0502020204030204" pitchFamily="34" charset="0"/>
                <a:cs typeface="Calibri" panose="020F0502020204030204" pitchFamily="34" charset="0"/>
              </a:rPr>
              <a:t>thu</a:t>
            </a:r>
            <a:r>
              <a:rPr lang="en-US" dirty="0">
                <a:latin typeface="Calibri" panose="020F0502020204030204" pitchFamily="34" charset="0"/>
                <a:cs typeface="Calibri" panose="020F0502020204030204" pitchFamily="34" charset="0"/>
              </a:rPr>
              <a:t>.</a:t>
            </a:r>
          </a:p>
          <a:p>
            <a:pPr marL="285750" lvl="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Chữ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ký</a:t>
            </a:r>
            <a:r>
              <a:rPr lang="en-US" dirty="0">
                <a:latin typeface="Calibri" panose="020F0502020204030204" pitchFamily="34" charset="0"/>
                <a:cs typeface="Calibri" panose="020F0502020204030204" pitchFamily="34" charset="0"/>
              </a:rPr>
              <a:t> xác nhận.</a:t>
            </a:r>
          </a:p>
          <a:p>
            <a:endParaRPr lang="en-US" dirty="0"/>
          </a:p>
        </p:txBody>
      </p:sp>
      <p:sp>
        <p:nvSpPr>
          <p:cNvPr id="12" name="Arrow: Right 11">
            <a:extLst>
              <a:ext uri="{FF2B5EF4-FFF2-40B4-BE49-F238E27FC236}">
                <a16:creationId xmlns:a16="http://schemas.microsoft.com/office/drawing/2014/main" id="{B79B54FE-483E-4940-8461-9E2E2EE578DD}"/>
              </a:ext>
            </a:extLst>
          </p:cNvPr>
          <p:cNvSpPr/>
          <p:nvPr/>
        </p:nvSpPr>
        <p:spPr>
          <a:xfrm rot="10800000">
            <a:off x="6654511" y="5121371"/>
            <a:ext cx="1166191" cy="652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B8D03E-1EF6-4CCF-8E1B-ECEFF82F51DE}"/>
              </a:ext>
            </a:extLst>
          </p:cNvPr>
          <p:cNvSpPr/>
          <p:nvPr/>
        </p:nvSpPr>
        <p:spPr>
          <a:xfrm>
            <a:off x="349326" y="3642441"/>
            <a:ext cx="6135756" cy="2957861"/>
          </a:xfrm>
          <a:prstGeom prst="rect">
            <a:avLst/>
          </a:prstGeom>
          <a:ln>
            <a:solidFill>
              <a:schemeClr val="tx1"/>
            </a:solidFill>
          </a:ln>
        </p:spPr>
        <p:txBody>
          <a:bodyPr wrap="square">
            <a:spAutoFit/>
          </a:bodyPr>
          <a:lstStyle/>
          <a:p>
            <a:pPr lvl="0" algn="just">
              <a:lnSpc>
                <a:spcPct val="150000"/>
              </a:lnSpc>
              <a:spcBef>
                <a:spcPts val="600"/>
              </a:spcBef>
              <a:spcAft>
                <a:spcPts val="0"/>
              </a:spcAft>
              <a:tabLst>
                <a:tab pos="457200" algn="l"/>
                <a:tab pos="457200" algn="l"/>
              </a:tabLst>
            </a:pPr>
            <a:r>
              <a:rPr lang="en-US" dirty="0">
                <a:latin typeface="Calibri" panose="020F0502020204030204" pitchFamily="34" charset="0"/>
                <a:ea typeface="Tahoma" panose="020B0604030504040204" pitchFamily="34" charset="0"/>
                <a:cs typeface="Calibri" panose="020F0502020204030204" pitchFamily="34" charset="0"/>
              </a:rPr>
              <a:t>Kết quả nghiệm </a:t>
            </a:r>
            <a:r>
              <a:rPr lang="en-US" dirty="0" err="1">
                <a:latin typeface="Calibri" panose="020F0502020204030204" pitchFamily="34" charset="0"/>
                <a:ea typeface="Tahoma" panose="020B0604030504040204" pitchFamily="34" charset="0"/>
                <a:cs typeface="Calibri" panose="020F0502020204030204" pitchFamily="34" charset="0"/>
              </a:rPr>
              <a:t>thu</a:t>
            </a:r>
            <a:endParaRPr lang="en-US" dirty="0">
              <a:latin typeface="Calibri" panose="020F0502020204030204" pitchFamily="34" charset="0"/>
              <a:ea typeface="Tahoma" panose="020B0604030504040204" pitchFamily="34" charset="0"/>
              <a:cs typeface="Calibri" panose="020F0502020204030204" pitchFamily="34" charset="0"/>
            </a:endParaRPr>
          </a:p>
          <a:p>
            <a:pPr marL="342900" lvl="0" indent="-342900" algn="just">
              <a:lnSpc>
                <a:spcPct val="150000"/>
              </a:lnSpc>
              <a:spcAft>
                <a:spcPts val="0"/>
              </a:spcAft>
              <a:buFont typeface="Times New Roman" panose="02020603050405020304" pitchFamily="18" charset="0"/>
              <a:buChar char="-"/>
              <a:tabLst>
                <a:tab pos="457200" algn="l"/>
                <a:tab pos="457200" algn="l"/>
              </a:tabLst>
            </a:pPr>
            <a:r>
              <a:rPr lang="en-US" dirty="0">
                <a:latin typeface="Calibri" panose="020F0502020204030204" pitchFamily="34" charset="0"/>
                <a:ea typeface="Tahoma" panose="020B0604030504040204" pitchFamily="34" charset="0"/>
                <a:cs typeface="Calibri" panose="020F0502020204030204" pitchFamily="34" charset="0"/>
              </a:rPr>
              <a:t>Nếu kết quả đạt </a:t>
            </a:r>
            <a:r>
              <a:rPr lang="en-US" dirty="0" err="1">
                <a:latin typeface="Calibri" panose="020F0502020204030204" pitchFamily="34" charset="0"/>
                <a:ea typeface="Tahoma" panose="020B0604030504040204" pitchFamily="34" charset="0"/>
                <a:cs typeface="Calibri" panose="020F0502020204030204" pitchFamily="34" charset="0"/>
              </a:rPr>
              <a:t>yêu</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cầu</a:t>
            </a:r>
            <a:r>
              <a:rPr lang="en-US" dirty="0">
                <a:latin typeface="Calibri" panose="020F0502020204030204" pitchFamily="34" charset="0"/>
                <a:ea typeface="Tahoma" panose="020B0604030504040204" pitchFamily="34" charset="0"/>
                <a:cs typeface="Calibri" panose="020F0502020204030204" pitchFamily="34" charset="0"/>
              </a:rPr>
              <a:t>:</a:t>
            </a:r>
          </a:p>
          <a:p>
            <a:pPr marL="742950" lvl="1" indent="-285750" algn="just">
              <a:lnSpc>
                <a:spcPct val="150000"/>
              </a:lnSpc>
              <a:spcAft>
                <a:spcPts val="0"/>
              </a:spcAft>
              <a:buFont typeface="Courier New" panose="02070309020205020404" pitchFamily="49" charset="0"/>
              <a:buChar char="o"/>
              <a:tabLst>
                <a:tab pos="457200" algn="l"/>
                <a:tab pos="457200" algn="l"/>
              </a:tabLst>
            </a:pPr>
            <a:r>
              <a:rPr lang="en-US" dirty="0" err="1">
                <a:latin typeface="Calibri" panose="020F0502020204030204" pitchFamily="34" charset="0"/>
                <a:ea typeface="Tahoma" panose="020B0604030504040204" pitchFamily="34" charset="0"/>
                <a:cs typeface="Calibri" panose="020F0502020204030204" pitchFamily="34" charset="0"/>
              </a:rPr>
              <a:t>Bàn</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giao</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sản</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phẩm</a:t>
            </a:r>
            <a:r>
              <a:rPr lang="en-US" dirty="0">
                <a:latin typeface="Calibri" panose="020F0502020204030204" pitchFamily="34" charset="0"/>
                <a:ea typeface="Tahoma" panose="020B0604030504040204" pitchFamily="34" charset="0"/>
                <a:cs typeface="Calibri" panose="020F0502020204030204" pitchFamily="34" charset="0"/>
              </a:rPr>
              <a:t>.</a:t>
            </a:r>
          </a:p>
          <a:p>
            <a:pPr marL="742950" lvl="1" indent="-285750" algn="just">
              <a:lnSpc>
                <a:spcPct val="150000"/>
              </a:lnSpc>
              <a:spcAft>
                <a:spcPts val="0"/>
              </a:spcAft>
              <a:buFont typeface="Courier New" panose="02070309020205020404" pitchFamily="49" charset="0"/>
              <a:buChar char="o"/>
              <a:tabLst>
                <a:tab pos="457200" algn="l"/>
                <a:tab pos="457200" algn="l"/>
              </a:tabLst>
            </a:pPr>
            <a:r>
              <a:rPr lang="en-US" dirty="0" err="1">
                <a:latin typeface="Calibri" panose="020F0502020204030204" pitchFamily="34" charset="0"/>
                <a:ea typeface="Tahoma" panose="020B0604030504040204" pitchFamily="34" charset="0"/>
                <a:cs typeface="Calibri" panose="020F0502020204030204" pitchFamily="34" charset="0"/>
              </a:rPr>
              <a:t>Bàn</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giao</a:t>
            </a:r>
            <a:r>
              <a:rPr lang="en-US" dirty="0">
                <a:latin typeface="Calibri" panose="020F0502020204030204" pitchFamily="34" charset="0"/>
                <a:ea typeface="Tahoma" panose="020B0604030504040204" pitchFamily="34" charset="0"/>
                <a:cs typeface="Calibri" panose="020F0502020204030204" pitchFamily="34" charset="0"/>
              </a:rPr>
              <a:t> tài liệu </a:t>
            </a:r>
            <a:r>
              <a:rPr lang="en-US" dirty="0" err="1">
                <a:latin typeface="Calibri" panose="020F0502020204030204" pitchFamily="34" charset="0"/>
                <a:ea typeface="Tahoma" panose="020B0604030504040204" pitchFamily="34" charset="0"/>
                <a:cs typeface="Calibri" panose="020F0502020204030204" pitchFamily="34" charset="0"/>
              </a:rPr>
              <a:t>liên</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quan</a:t>
            </a:r>
            <a:r>
              <a:rPr lang="en-US" dirty="0">
                <a:latin typeface="Calibri" panose="020F0502020204030204" pitchFamily="34" charset="0"/>
                <a:ea typeface="Tahoma" panose="020B0604030504040204" pitchFamily="34" charset="0"/>
                <a:cs typeface="Calibri" panose="020F0502020204030204" pitchFamily="34" charset="0"/>
              </a:rPr>
              <a:t> và hướng </a:t>
            </a:r>
            <a:r>
              <a:rPr lang="en-US" dirty="0" err="1">
                <a:latin typeface="Calibri" panose="020F0502020204030204" pitchFamily="34" charset="0"/>
                <a:ea typeface="Tahoma" panose="020B0604030504040204" pitchFamily="34" charset="0"/>
                <a:cs typeface="Calibri" panose="020F0502020204030204" pitchFamily="34" charset="0"/>
              </a:rPr>
              <a:t>dẫn</a:t>
            </a:r>
            <a:r>
              <a:rPr lang="en-US" dirty="0">
                <a:latin typeface="Calibri" panose="020F0502020204030204" pitchFamily="34" charset="0"/>
                <a:ea typeface="Tahoma" panose="020B0604030504040204" pitchFamily="34" charset="0"/>
                <a:cs typeface="Calibri" panose="020F0502020204030204" pitchFamily="34" charset="0"/>
              </a:rPr>
              <a:t> sử dụng.</a:t>
            </a:r>
          </a:p>
          <a:p>
            <a:pPr lvl="0" algn="just">
              <a:lnSpc>
                <a:spcPct val="150000"/>
              </a:lnSpc>
              <a:spcAft>
                <a:spcPts val="0"/>
              </a:spcAft>
              <a:tabLst>
                <a:tab pos="457200" algn="l"/>
                <a:tab pos="457200" algn="l"/>
              </a:tabLst>
            </a:pPr>
            <a:r>
              <a:rPr lang="en-US" dirty="0">
                <a:latin typeface="Calibri" panose="020F0502020204030204" pitchFamily="34" charset="0"/>
                <a:ea typeface="Tahoma" panose="020B0604030504040204" pitchFamily="34" charset="0"/>
                <a:cs typeface="Calibri" panose="020F0502020204030204" pitchFamily="34" charset="0"/>
              </a:rPr>
              <a:t>Nếu kết quả chưa đạt </a:t>
            </a:r>
            <a:r>
              <a:rPr lang="en-US" dirty="0" err="1">
                <a:latin typeface="Calibri" panose="020F0502020204030204" pitchFamily="34" charset="0"/>
                <a:ea typeface="Tahoma" panose="020B0604030504040204" pitchFamily="34" charset="0"/>
                <a:cs typeface="Calibri" panose="020F0502020204030204" pitchFamily="34" charset="0"/>
              </a:rPr>
              <a:t>yêu</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cầu</a:t>
            </a:r>
            <a:r>
              <a:rPr lang="en-US" dirty="0">
                <a:latin typeface="Calibri" panose="020F0502020204030204" pitchFamily="34" charset="0"/>
                <a:ea typeface="Tahoma" panose="020B0604030504040204" pitchFamily="34" charset="0"/>
                <a:cs typeface="Calibri" panose="020F0502020204030204" pitchFamily="34" charset="0"/>
              </a:rPr>
              <a:t>:</a:t>
            </a:r>
          </a:p>
          <a:p>
            <a:pPr marL="742950" lvl="1" indent="-285750" algn="just">
              <a:lnSpc>
                <a:spcPct val="150000"/>
              </a:lnSpc>
              <a:spcAft>
                <a:spcPts val="0"/>
              </a:spcAft>
              <a:buFont typeface="Courier New" panose="02070309020205020404" pitchFamily="49" charset="0"/>
              <a:buChar char="o"/>
              <a:tabLst>
                <a:tab pos="457200" algn="l"/>
                <a:tab pos="457200" algn="l"/>
              </a:tabLst>
            </a:pPr>
            <a:r>
              <a:rPr lang="en-US" dirty="0">
                <a:latin typeface="Calibri" panose="020F0502020204030204" pitchFamily="34" charset="0"/>
                <a:ea typeface="Tahoma" panose="020B0604030504040204" pitchFamily="34" charset="0"/>
                <a:cs typeface="Calibri" panose="020F0502020204030204" pitchFamily="34" charset="0"/>
              </a:rPr>
              <a:t>Xác định và thống nhất các lỗi cần sửa.</a:t>
            </a:r>
          </a:p>
          <a:p>
            <a:pPr marL="742950" lvl="1" indent="-285750" algn="just">
              <a:lnSpc>
                <a:spcPct val="150000"/>
              </a:lnSpc>
              <a:spcAft>
                <a:spcPts val="600"/>
              </a:spcAft>
              <a:buFont typeface="Courier New" panose="02070309020205020404" pitchFamily="49" charset="0"/>
              <a:buChar char="o"/>
              <a:tabLst>
                <a:tab pos="457200" algn="l"/>
                <a:tab pos="457200" algn="l"/>
              </a:tabLst>
            </a:pPr>
            <a:r>
              <a:rPr lang="en-US" dirty="0" err="1">
                <a:latin typeface="Calibri" panose="020F0502020204030204" pitchFamily="34" charset="0"/>
                <a:ea typeface="Tahoma" panose="020B0604030504040204" pitchFamily="34" charset="0"/>
                <a:cs typeface="Calibri" panose="020F0502020204030204" pitchFamily="34" charset="0"/>
              </a:rPr>
              <a:t>Lên</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lịch</a:t>
            </a:r>
            <a:r>
              <a:rPr lang="en-US" dirty="0">
                <a:latin typeface="Calibri" panose="020F0502020204030204" pitchFamily="34" charset="0"/>
                <a:ea typeface="Tahoma" panose="020B0604030504040204" pitchFamily="34" charset="0"/>
                <a:cs typeface="Calibri" panose="020F0502020204030204" pitchFamily="34" charset="0"/>
              </a:rPr>
              <a:t> sửa lỗi và nghiệm </a:t>
            </a:r>
            <a:r>
              <a:rPr lang="en-US" dirty="0" err="1">
                <a:latin typeface="Calibri" panose="020F0502020204030204" pitchFamily="34" charset="0"/>
                <a:ea typeface="Tahoma" panose="020B0604030504040204" pitchFamily="34" charset="0"/>
                <a:cs typeface="Calibri" panose="020F0502020204030204" pitchFamily="34" charset="0"/>
              </a:rPr>
              <a:t>thu</a:t>
            </a:r>
            <a:r>
              <a:rPr lang="en-US" dirty="0">
                <a:latin typeface="Calibri" panose="020F0502020204030204" pitchFamily="34" charset="0"/>
                <a:ea typeface="Tahoma" panose="020B0604030504040204" pitchFamily="34" charset="0"/>
                <a:cs typeface="Calibri" panose="020F0502020204030204" pitchFamily="34" charset="0"/>
              </a:rPr>
              <a:t> lại</a:t>
            </a:r>
            <a:endParaRPr lang="en-US" dirty="0">
              <a:effectLst/>
              <a:latin typeface="Calibri" panose="020F0502020204030204" pitchFamily="34" charset="0"/>
              <a:ea typeface="Tahom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779761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62DCF-792E-F885-B78A-CD6442320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E96ED-C241-9DB7-C678-294CE08E8C17}"/>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ĐẶC TẢ YÊU CẦU NGƯỜI DÙNG</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B3C41704-B8EE-D254-9CDC-8AFDCDD8312F}"/>
              </a:ext>
            </a:extLst>
          </p:cNvPr>
          <p:cNvSpPr>
            <a:spLocks noGrp="1"/>
          </p:cNvSpPr>
          <p:nvPr>
            <p:ph idx="1"/>
          </p:nvPr>
        </p:nvSpPr>
        <p:spPr>
          <a:xfrm>
            <a:off x="461970" y="1019607"/>
            <a:ext cx="5004551" cy="652074"/>
          </a:xfrm>
        </p:spPr>
        <p:txBody>
          <a:bodyPr>
            <a:normAutofit/>
          </a:bodyPr>
          <a:lstStyle/>
          <a:p>
            <a:pPr marL="0" indent="0">
              <a:buNone/>
            </a:pPr>
            <a:r>
              <a:rPr lang="en-US" sz="2400" dirty="0" err="1">
                <a:latin typeface="Calibri Light" panose="020F0302020204030204" pitchFamily="34" charset="0"/>
                <a:cs typeface="Calibri Light" panose="020F0302020204030204" pitchFamily="34" charset="0"/>
              </a:rPr>
              <a:t>Mục</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tiêu</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của</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hệ</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thống</a:t>
            </a:r>
            <a:endParaRPr lang="en-US" sz="2400" dirty="0">
              <a:latin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08A7CDF9-9964-0E4F-2EB6-2F3D54B445EE}"/>
              </a:ext>
            </a:extLst>
          </p:cNvPr>
          <p:cNvSpPr/>
          <p:nvPr/>
        </p:nvSpPr>
        <p:spPr>
          <a:xfrm>
            <a:off x="349326" y="1628455"/>
            <a:ext cx="9739896" cy="3419526"/>
          </a:xfrm>
          <a:prstGeom prst="rect">
            <a:avLst/>
          </a:prstGeom>
          <a:ln>
            <a:solidFill>
              <a:schemeClr val="tx1"/>
            </a:solidFill>
          </a:ln>
        </p:spPr>
        <p:txBody>
          <a:bodyPr wrap="square">
            <a:spAutoFit/>
          </a:bodyPr>
          <a:lstStyle/>
          <a:p>
            <a:pPr lvl="0" algn="just">
              <a:lnSpc>
                <a:spcPct val="150000"/>
              </a:lnSpc>
              <a:spcBef>
                <a:spcPts val="600"/>
              </a:spcBef>
              <a:spcAft>
                <a:spcPts val="0"/>
              </a:spcAft>
              <a:tabLst>
                <a:tab pos="457200" algn="l"/>
                <a:tab pos="457200" algn="l"/>
              </a:tabLst>
            </a:pPr>
            <a:r>
              <a:rPr lang="vi-VN" dirty="0">
                <a:latin typeface="Calibri" panose="020F0502020204030204" pitchFamily="34" charset="0"/>
                <a:ea typeface="Tahoma" panose="020B0604030504040204" pitchFamily="34" charset="0"/>
                <a:cs typeface="Calibri" panose="020F0502020204030204" pitchFamily="34" charset="0"/>
              </a:rPr>
              <a:t>Hệ thống quản lý bán hàng được thiết kế nhằm đáp ứng các mục tiêu sau:</a:t>
            </a:r>
            <a:r>
              <a:rPr lang="en-US" dirty="0" err="1">
                <a:latin typeface="Calibri" panose="020F0502020204030204" pitchFamily="34" charset="0"/>
                <a:ea typeface="Tahoma" panose="020B0604030504040204" pitchFamily="34" charset="0"/>
                <a:cs typeface="Calibri" panose="020F0502020204030204" pitchFamily="34" charset="0"/>
              </a:rPr>
              <a:t>Nếu</a:t>
            </a:r>
            <a:r>
              <a:rPr lang="en-US" dirty="0">
                <a:latin typeface="Calibri" panose="020F0502020204030204" pitchFamily="34" charset="0"/>
                <a:ea typeface="Tahoma" panose="020B0604030504040204" pitchFamily="34" charset="0"/>
                <a:cs typeface="Calibri" panose="020F0502020204030204" pitchFamily="34" charset="0"/>
              </a:rPr>
              <a:t> kết quả đạt </a:t>
            </a:r>
            <a:r>
              <a:rPr lang="en-US" dirty="0" err="1">
                <a:latin typeface="Calibri" panose="020F0502020204030204" pitchFamily="34" charset="0"/>
                <a:ea typeface="Tahoma" panose="020B0604030504040204" pitchFamily="34" charset="0"/>
                <a:cs typeface="Calibri" panose="020F0502020204030204" pitchFamily="34" charset="0"/>
              </a:rPr>
              <a:t>yêu</a:t>
            </a:r>
            <a:r>
              <a:rPr lang="en-US" dirty="0">
                <a:latin typeface="Calibri" panose="020F0502020204030204" pitchFamily="34" charset="0"/>
                <a:ea typeface="Tahoma" panose="020B0604030504040204" pitchFamily="34" charset="0"/>
                <a:cs typeface="Calibri" panose="020F0502020204030204" pitchFamily="34" charset="0"/>
              </a:rPr>
              <a:t> </a:t>
            </a:r>
            <a:r>
              <a:rPr lang="en-US" dirty="0" err="1">
                <a:latin typeface="Calibri" panose="020F0502020204030204" pitchFamily="34" charset="0"/>
                <a:ea typeface="Tahoma" panose="020B0604030504040204" pitchFamily="34" charset="0"/>
                <a:cs typeface="Calibri" panose="020F0502020204030204" pitchFamily="34" charset="0"/>
              </a:rPr>
              <a:t>cầu</a:t>
            </a:r>
            <a:r>
              <a:rPr lang="en-US" dirty="0">
                <a:latin typeface="Calibri" panose="020F0502020204030204" pitchFamily="34" charset="0"/>
                <a:ea typeface="Tahoma" panose="020B0604030504040204" pitchFamily="34" charset="0"/>
                <a:cs typeface="Calibri" panose="020F0502020204030204" pitchFamily="34" charset="0"/>
              </a:rPr>
              <a:t>:</a:t>
            </a:r>
          </a:p>
          <a:p>
            <a:pPr marL="285750" lvl="0" indent="-285750" algn="just">
              <a:lnSpc>
                <a:spcPct val="150000"/>
              </a:lnSpc>
              <a:spcBef>
                <a:spcPts val="600"/>
              </a:spcBef>
              <a:spcAft>
                <a:spcPts val="0"/>
              </a:spcAft>
              <a:buFontTx/>
              <a:buChar char="-"/>
              <a:tabLst>
                <a:tab pos="457200" algn="l"/>
                <a:tab pos="457200" algn="l"/>
              </a:tabLst>
            </a:pPr>
            <a:r>
              <a:rPr lang="vi-VN" sz="1800" dirty="0">
                <a:solidFill>
                  <a:srgbClr val="2B2B00"/>
                </a:solidFill>
                <a:effectLst/>
                <a:latin typeface="Times New Roman" panose="02020603050405020304" pitchFamily="18" charset="0"/>
                <a:ea typeface="Tahoma" panose="020B0604030504040204" pitchFamily="34" charset="0"/>
              </a:rPr>
              <a:t>Tối ưu hóa quy trình quản lý bán hàng</a:t>
            </a:r>
          </a:p>
          <a:p>
            <a:pPr marL="285750" lvl="0" indent="-285750" algn="just">
              <a:lnSpc>
                <a:spcPct val="150000"/>
              </a:lnSpc>
              <a:spcBef>
                <a:spcPts val="600"/>
              </a:spcBef>
              <a:spcAft>
                <a:spcPts val="0"/>
              </a:spcAft>
              <a:buFontTx/>
              <a:buChar char="-"/>
              <a:tabLst>
                <a:tab pos="457200" algn="l"/>
                <a:tab pos="457200" algn="l"/>
              </a:tabLst>
            </a:pPr>
            <a:r>
              <a:rPr lang="vi-VN" sz="1800" dirty="0">
                <a:solidFill>
                  <a:srgbClr val="2B2B00"/>
                </a:solidFill>
                <a:effectLst/>
                <a:latin typeface="Times New Roman" panose="02020603050405020304" pitchFamily="18" charset="0"/>
                <a:ea typeface="Tahoma" panose="020B0604030504040204" pitchFamily="34" charset="0"/>
              </a:rPr>
              <a:t>Tăng cường khả năng theo dõi và kiểm soát</a:t>
            </a:r>
            <a:endParaRPr lang="vi-VN" dirty="0">
              <a:solidFill>
                <a:srgbClr val="2B2B00"/>
              </a:solidFill>
              <a:latin typeface="Times New Roman" panose="02020603050405020304" pitchFamily="18" charset="0"/>
              <a:ea typeface="Tahoma" panose="020B0604030504040204" pitchFamily="34" charset="0"/>
            </a:endParaRPr>
          </a:p>
          <a:p>
            <a:pPr marL="285750" lvl="0" indent="-285750" algn="just">
              <a:lnSpc>
                <a:spcPct val="150000"/>
              </a:lnSpc>
              <a:spcBef>
                <a:spcPts val="600"/>
              </a:spcBef>
              <a:spcAft>
                <a:spcPts val="0"/>
              </a:spcAft>
              <a:buFontTx/>
              <a:buChar char="-"/>
              <a:tabLst>
                <a:tab pos="457200" algn="l"/>
                <a:tab pos="457200" algn="l"/>
              </a:tabLst>
            </a:pPr>
            <a:r>
              <a:rPr lang="vi-VN" sz="1800" dirty="0">
                <a:solidFill>
                  <a:srgbClr val="2B2B00"/>
                </a:solidFill>
                <a:effectLst/>
                <a:latin typeface="Times New Roman" panose="02020603050405020304" pitchFamily="18" charset="0"/>
                <a:ea typeface="Tahoma" panose="020B0604030504040204" pitchFamily="34" charset="0"/>
              </a:rPr>
              <a:t>Cải thiện trải nghiệm người dung</a:t>
            </a:r>
            <a:endParaRPr lang="en-US" sz="1800" dirty="0">
              <a:solidFill>
                <a:srgbClr val="2B2B00"/>
              </a:solidFill>
              <a:effectLst/>
              <a:latin typeface="Times New Roman" panose="02020603050405020304" pitchFamily="18" charset="0"/>
              <a:ea typeface="Tahoma" panose="020B0604030504040204" pitchFamily="34" charset="0"/>
            </a:endParaRPr>
          </a:p>
          <a:p>
            <a:pPr marL="285750" lvl="0" indent="-285750" algn="just">
              <a:lnSpc>
                <a:spcPct val="150000"/>
              </a:lnSpc>
              <a:spcBef>
                <a:spcPts val="600"/>
              </a:spcBef>
              <a:spcAft>
                <a:spcPts val="0"/>
              </a:spcAft>
              <a:buFontTx/>
              <a:buChar char="-"/>
              <a:tabLst>
                <a:tab pos="457200" algn="l"/>
                <a:tab pos="457200" algn="l"/>
              </a:tabLst>
            </a:pPr>
            <a:r>
              <a:rPr lang="vi-VN" sz="1800" dirty="0">
                <a:solidFill>
                  <a:srgbClr val="2B2B00"/>
                </a:solidFill>
                <a:effectLst/>
                <a:latin typeface="Times New Roman" panose="02020603050405020304" pitchFamily="18" charset="0"/>
                <a:ea typeface="Tahoma" panose="020B0604030504040204" pitchFamily="34" charset="0"/>
              </a:rPr>
              <a:t>Hỗ trợ phát triển kinh doanh</a:t>
            </a:r>
            <a:endParaRPr lang="en-US" dirty="0">
              <a:solidFill>
                <a:srgbClr val="2B2B00"/>
              </a:solidFill>
              <a:latin typeface="Times New Roman" panose="02020603050405020304" pitchFamily="18" charset="0"/>
              <a:ea typeface="Tahoma" panose="020B0604030504040204" pitchFamily="34" charset="0"/>
            </a:endParaRPr>
          </a:p>
          <a:p>
            <a:pPr marL="285750" lvl="0" indent="-285750" algn="just">
              <a:lnSpc>
                <a:spcPct val="150000"/>
              </a:lnSpc>
              <a:spcBef>
                <a:spcPts val="600"/>
              </a:spcBef>
              <a:spcAft>
                <a:spcPts val="0"/>
              </a:spcAft>
              <a:buFontTx/>
              <a:buChar char="-"/>
              <a:tabLst>
                <a:tab pos="457200" algn="l"/>
                <a:tab pos="457200" algn="l"/>
              </a:tabLst>
            </a:pPr>
            <a:r>
              <a:rPr lang="vi-VN" sz="1800" dirty="0">
                <a:solidFill>
                  <a:srgbClr val="2B2B00"/>
                </a:solidFill>
                <a:effectLst/>
                <a:latin typeface="Times New Roman" panose="02020603050405020304" pitchFamily="18" charset="0"/>
                <a:ea typeface="Tahoma" panose="020B0604030504040204" pitchFamily="34" charset="0"/>
              </a:rPr>
              <a:t>Đảm bảo tính bảo mật và an toàn dữ liệu</a:t>
            </a:r>
            <a:endParaRPr lang="en-US" sz="1800" dirty="0">
              <a:solidFill>
                <a:srgbClr val="2B2B00"/>
              </a:solidFill>
              <a:effectLst/>
              <a:latin typeface="Times New Roman" panose="02020603050405020304" pitchFamily="18" charset="0"/>
              <a:ea typeface="Tahoma" panose="020B0604030504040204" pitchFamily="34" charset="0"/>
            </a:endParaRPr>
          </a:p>
          <a:p>
            <a:pPr marL="285750" lvl="0" indent="-285750" algn="just">
              <a:lnSpc>
                <a:spcPct val="150000"/>
              </a:lnSpc>
              <a:spcBef>
                <a:spcPts val="600"/>
              </a:spcBef>
              <a:spcAft>
                <a:spcPts val="0"/>
              </a:spcAft>
              <a:buFontTx/>
              <a:buChar char="-"/>
              <a:tabLst>
                <a:tab pos="457200" algn="l"/>
                <a:tab pos="457200" algn="l"/>
              </a:tabLst>
            </a:pPr>
            <a:r>
              <a:rPr lang="vi-VN" sz="1800" dirty="0">
                <a:solidFill>
                  <a:srgbClr val="2B2B00"/>
                </a:solidFill>
                <a:effectLst/>
                <a:latin typeface="Times New Roman" panose="02020603050405020304" pitchFamily="18" charset="0"/>
                <a:ea typeface="Tahoma" panose="020B0604030504040204" pitchFamily="34" charset="0"/>
              </a:rPr>
              <a:t>Hỗ trợ quyết định kinh doanh dựa trên dữ liệu</a:t>
            </a:r>
            <a:endParaRPr lang="en-US" dirty="0">
              <a:latin typeface="Calibri" panose="020F0502020204030204" pitchFamily="34" charset="0"/>
              <a:ea typeface="Tahom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58375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71998-8131-344B-937A-E62FE5BD0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E345C-EE85-A506-E092-732AC9E96443}"/>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ĐẶC TẢ YÊU CẦU NGƯỜI DÙNG</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F7704BD4-78F4-5748-823A-6ED1F2762791}"/>
              </a:ext>
            </a:extLst>
          </p:cNvPr>
          <p:cNvSpPr>
            <a:spLocks noGrp="1"/>
          </p:cNvSpPr>
          <p:nvPr>
            <p:ph idx="1"/>
          </p:nvPr>
        </p:nvSpPr>
        <p:spPr>
          <a:xfrm>
            <a:off x="461970" y="1019607"/>
            <a:ext cx="5004551" cy="652074"/>
          </a:xfrm>
        </p:spPr>
        <p:txBody>
          <a:bodyPr>
            <a:normAutofit/>
          </a:bodyPr>
          <a:lstStyle/>
          <a:p>
            <a:pPr marL="0" indent="0">
              <a:buNone/>
            </a:pPr>
            <a:r>
              <a:rPr lang="en-US" sz="2400" dirty="0" err="1">
                <a:latin typeface="Calibri Light" panose="020F0302020204030204" pitchFamily="34" charset="0"/>
                <a:cs typeface="Calibri Light" panose="020F0302020204030204" pitchFamily="34" charset="0"/>
              </a:rPr>
              <a:t>Phạm</a:t>
            </a:r>
            <a:r>
              <a:rPr lang="en-US" sz="2400" dirty="0">
                <a:latin typeface="Calibri Light" panose="020F0302020204030204" pitchFamily="34" charset="0"/>
                <a:cs typeface="Calibri Light" panose="020F0302020204030204" pitchFamily="34" charset="0"/>
              </a:rPr>
              <a:t> vi </a:t>
            </a:r>
            <a:r>
              <a:rPr lang="en-US" sz="2400" dirty="0" err="1">
                <a:latin typeface="Calibri Light" panose="020F0302020204030204" pitchFamily="34" charset="0"/>
                <a:cs typeface="Calibri Light" panose="020F0302020204030204" pitchFamily="34" charset="0"/>
              </a:rPr>
              <a:t>của</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hệ</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thống</a:t>
            </a:r>
            <a:endParaRPr lang="en-US" sz="2400" dirty="0">
              <a:latin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BED59A11-7235-E743-A074-DF69700A6496}"/>
              </a:ext>
            </a:extLst>
          </p:cNvPr>
          <p:cNvSpPr/>
          <p:nvPr/>
        </p:nvSpPr>
        <p:spPr>
          <a:xfrm>
            <a:off x="349326" y="1628455"/>
            <a:ext cx="9739896" cy="4890057"/>
          </a:xfrm>
          <a:prstGeom prst="rect">
            <a:avLst/>
          </a:prstGeom>
          <a:ln>
            <a:solidFill>
              <a:schemeClr val="tx1"/>
            </a:solidFill>
          </a:ln>
        </p:spPr>
        <p:txBody>
          <a:bodyPr wrap="square">
            <a:spAutoFit/>
          </a:bodyPr>
          <a:lstStyle/>
          <a:p>
            <a:pPr lvl="0" algn="just">
              <a:lnSpc>
                <a:spcPct val="150000"/>
              </a:lnSpc>
              <a:spcBef>
                <a:spcPts val="600"/>
              </a:spcBef>
              <a:spcAft>
                <a:spcPts val="0"/>
              </a:spcAft>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Phạm</a:t>
            </a:r>
            <a:r>
              <a:rPr lang="en-US" sz="1800" dirty="0">
                <a:solidFill>
                  <a:srgbClr val="2B2B00"/>
                </a:solidFill>
                <a:effectLst/>
                <a:latin typeface="Times New Roman" panose="02020603050405020304" pitchFamily="18" charset="0"/>
                <a:ea typeface="Tahoma" panose="020B0604030504040204" pitchFamily="34" charset="0"/>
                <a:cs typeface="Lohit Devanagari"/>
              </a:rPr>
              <a:t> vi bao </a:t>
            </a:r>
            <a:r>
              <a:rPr lang="vi-VN" sz="1800" dirty="0">
                <a:solidFill>
                  <a:srgbClr val="2B2B00"/>
                </a:solidFill>
                <a:effectLst/>
                <a:latin typeface="Times New Roman" panose="02020603050405020304" pitchFamily="18" charset="0"/>
                <a:ea typeface="Tahoma" panose="020B0604030504040204" pitchFamily="34" charset="0"/>
                <a:cs typeface="Lohit Devanagari"/>
              </a:rPr>
              <a:t>gồm:</a:t>
            </a: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Quản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lý</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bán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hàng</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tại</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cửa</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hàng</a:t>
            </a:r>
            <a:endParaRPr lang="vi-VN" sz="1800" dirty="0">
              <a:solidFill>
                <a:srgbClr val="2B2B00"/>
              </a:solidFill>
              <a:effectLst/>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Quản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lý</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bán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hàng</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tại</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nhiều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cơ</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sở</a:t>
            </a:r>
            <a:endParaRPr lang="vi-VN" dirty="0">
              <a:solidFill>
                <a:srgbClr val="2B2B00"/>
              </a:solidFill>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Tích</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hợp</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với</a:t>
            </a:r>
            <a:r>
              <a:rPr lang="en-US" sz="1800" dirty="0">
                <a:solidFill>
                  <a:srgbClr val="2B2B00"/>
                </a:solidFill>
                <a:effectLst/>
                <a:latin typeface="Times New Roman" panose="02020603050405020304" pitchFamily="18" charset="0"/>
                <a:ea typeface="Tahoma" panose="020B0604030504040204" pitchFamily="34" charset="0"/>
                <a:cs typeface="Lohit Devanagari"/>
              </a:rPr>
              <a:t> web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bán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hàng</a:t>
            </a:r>
            <a:endParaRPr lang="vi-VN" sz="1800" dirty="0">
              <a:solidFill>
                <a:srgbClr val="2B2B00"/>
              </a:solidFill>
              <a:effectLst/>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Quản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lý</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hàng</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tồn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kho</a:t>
            </a:r>
            <a:endParaRPr lang="vi-VN" dirty="0">
              <a:solidFill>
                <a:srgbClr val="2B2B00"/>
              </a:solidFill>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Chăm</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sóc</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khách</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hàng</a:t>
            </a:r>
            <a:endParaRPr lang="vi-VN" sz="1800" dirty="0">
              <a:solidFill>
                <a:srgbClr val="2B2B00"/>
              </a:solidFill>
              <a:effectLst/>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Báo</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cáo</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và</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phân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tích</a:t>
            </a:r>
            <a:endParaRPr lang="vi-VN" dirty="0">
              <a:solidFill>
                <a:srgbClr val="2B2B00"/>
              </a:solidFill>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Hỗ</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trợ</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đa</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ngôn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ngữ</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và</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đa</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tiền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tệ</a:t>
            </a:r>
            <a:endParaRPr lang="vi-VN" sz="1800" dirty="0">
              <a:solidFill>
                <a:srgbClr val="2B2B00"/>
              </a:solidFill>
              <a:effectLst/>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Tích</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hợp</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thanh</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toán</a:t>
            </a:r>
            <a:endParaRPr lang="vi-VN" dirty="0">
              <a:solidFill>
                <a:srgbClr val="2B2B00"/>
              </a:solidFill>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Tính</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bảo</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mật</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và</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sao</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lưu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dữ</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liệu</a:t>
            </a:r>
            <a:endParaRPr lang="vi-VN" sz="1800" dirty="0">
              <a:solidFill>
                <a:srgbClr val="2B2B00"/>
              </a:solidFill>
              <a:effectLst/>
              <a:latin typeface="Times New Roman" panose="02020603050405020304" pitchFamily="18" charset="0"/>
              <a:ea typeface="Tahoma" panose="020B0604030504040204" pitchFamily="34" charset="0"/>
              <a:cs typeface="Lohit Devanagari"/>
            </a:endParaRPr>
          </a:p>
        </p:txBody>
      </p:sp>
    </p:spTree>
    <p:extLst>
      <p:ext uri="{BB962C8B-B14F-4D97-AF65-F5344CB8AC3E}">
        <p14:creationId xmlns:p14="http://schemas.microsoft.com/office/powerpoint/2010/main" val="2812096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CE8E8-28D2-3496-91DA-499E168AD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8FCB6D-D55D-B8A4-0F25-88F61F265153}"/>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ĐẶC TẢ YÊU CẦU NGƯỜI DÙNG</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F84FCBD1-D944-AD74-558C-770AE51042F7}"/>
              </a:ext>
            </a:extLst>
          </p:cNvPr>
          <p:cNvSpPr>
            <a:spLocks noGrp="1"/>
          </p:cNvSpPr>
          <p:nvPr>
            <p:ph idx="1"/>
          </p:nvPr>
        </p:nvSpPr>
        <p:spPr>
          <a:xfrm>
            <a:off x="461970" y="1019607"/>
            <a:ext cx="5004551" cy="652074"/>
          </a:xfrm>
        </p:spPr>
        <p:txBody>
          <a:bodyPr>
            <a:normAutofit/>
          </a:bodyPr>
          <a:lstStyle/>
          <a:p>
            <a:pPr marL="0" indent="0">
              <a:buNone/>
            </a:pPr>
            <a:r>
              <a:rPr lang="en-US" sz="2400" dirty="0" err="1">
                <a:latin typeface="Calibri Light" panose="020F0302020204030204" pitchFamily="34" charset="0"/>
                <a:cs typeface="Calibri Light" panose="020F0302020204030204" pitchFamily="34" charset="0"/>
              </a:rPr>
              <a:t>Phạm</a:t>
            </a:r>
            <a:r>
              <a:rPr lang="en-US" sz="2400" dirty="0">
                <a:latin typeface="Calibri Light" panose="020F0302020204030204" pitchFamily="34" charset="0"/>
                <a:cs typeface="Calibri Light" panose="020F0302020204030204" pitchFamily="34" charset="0"/>
              </a:rPr>
              <a:t> vi </a:t>
            </a:r>
            <a:r>
              <a:rPr lang="en-US" sz="2400" dirty="0" err="1">
                <a:latin typeface="Calibri Light" panose="020F0302020204030204" pitchFamily="34" charset="0"/>
                <a:cs typeface="Calibri Light" panose="020F0302020204030204" pitchFamily="34" charset="0"/>
              </a:rPr>
              <a:t>của</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hệ</a:t>
            </a:r>
            <a:r>
              <a:rPr lang="en-US" sz="2400" dirty="0">
                <a:latin typeface="Calibri Light" panose="020F0302020204030204" pitchFamily="34" charset="0"/>
                <a:cs typeface="Calibri Light" panose="020F0302020204030204" pitchFamily="34" charset="0"/>
              </a:rPr>
              <a:t> </a:t>
            </a:r>
            <a:r>
              <a:rPr lang="en-US" sz="2400" dirty="0" err="1">
                <a:latin typeface="Calibri Light" panose="020F0302020204030204" pitchFamily="34" charset="0"/>
                <a:cs typeface="Calibri Light" panose="020F0302020204030204" pitchFamily="34" charset="0"/>
              </a:rPr>
              <a:t>thống</a:t>
            </a:r>
            <a:endParaRPr lang="en-US" sz="2400" dirty="0">
              <a:latin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51F51150-EACE-78F3-8471-537782730542}"/>
              </a:ext>
            </a:extLst>
          </p:cNvPr>
          <p:cNvSpPr/>
          <p:nvPr/>
        </p:nvSpPr>
        <p:spPr>
          <a:xfrm>
            <a:off x="349326" y="1628455"/>
            <a:ext cx="9739896" cy="2920287"/>
          </a:xfrm>
          <a:prstGeom prst="rect">
            <a:avLst/>
          </a:prstGeom>
          <a:ln>
            <a:solidFill>
              <a:schemeClr val="tx1"/>
            </a:solidFill>
          </a:ln>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Phạm</a:t>
            </a:r>
            <a:r>
              <a:rPr lang="en-US" sz="1800" dirty="0">
                <a:solidFill>
                  <a:srgbClr val="2B2B00"/>
                </a:solidFill>
                <a:effectLst/>
                <a:latin typeface="Times New Roman" panose="02020603050405020304" pitchFamily="18" charset="0"/>
                <a:ea typeface="Tahoma" panose="020B0604030504040204" pitchFamily="34" charset="0"/>
                <a:cs typeface="Lohit Devanagari"/>
              </a:rPr>
              <a:t> vi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không</a:t>
            </a:r>
            <a:r>
              <a:rPr lang="en-US" sz="1800" dirty="0">
                <a:solidFill>
                  <a:srgbClr val="2B2B00"/>
                </a:solidFill>
                <a:effectLst/>
                <a:latin typeface="Times New Roman" panose="02020603050405020304" pitchFamily="18" charset="0"/>
                <a:ea typeface="Tahoma" panose="020B0604030504040204" pitchFamily="34" charset="0"/>
                <a:cs typeface="Lohit Devanagari"/>
              </a:rPr>
              <a:t> bao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gồm</a:t>
            </a:r>
            <a:r>
              <a:rPr lang="vi-VN" sz="1800" dirty="0">
                <a:solidFill>
                  <a:srgbClr val="2B2B00"/>
                </a:solidFill>
                <a:effectLst/>
                <a:latin typeface="Times New Roman" panose="02020603050405020304" pitchFamily="18" charset="0"/>
                <a:ea typeface="Tahoma" panose="020B0604030504040204" pitchFamily="34" charset="0"/>
                <a:cs typeface="Lohit Devanagari"/>
              </a:rPr>
              <a:t>:</a:t>
            </a: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Quản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lý</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sản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xuất</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Quản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lý</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nhân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sự</a:t>
            </a:r>
            <a:endParaRPr lang="en-US" dirty="0">
              <a:solidFill>
                <a:srgbClr val="2B2B00"/>
              </a:solidFill>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Vận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hành</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giao</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hàng</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Quản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lý</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chuỗi</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cung</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ứng</a:t>
            </a:r>
            <a:endParaRPr lang="en-US" dirty="0">
              <a:solidFill>
                <a:srgbClr val="2B2B00"/>
              </a:solidFill>
              <a:latin typeface="Times New Roman" panose="02020603050405020304" pitchFamily="18" charset="0"/>
              <a:ea typeface="Tahoma" panose="020B0604030504040204" pitchFamily="34" charset="0"/>
              <a:cs typeface="Lohit Devanagari"/>
            </a:endParaRPr>
          </a:p>
          <a:p>
            <a:pPr marL="285750" lvl="0" indent="-285750" algn="just">
              <a:lnSpc>
                <a:spcPct val="150000"/>
              </a:lnSpc>
              <a:spcBef>
                <a:spcPts val="600"/>
              </a:spcBef>
              <a:spcAft>
                <a:spcPts val="0"/>
              </a:spcAft>
              <a:buFontTx/>
              <a:buChar char="-"/>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Phát</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triển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ứng</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dụng</a:t>
            </a:r>
            <a:r>
              <a:rPr lang="en-US" sz="1800" dirty="0">
                <a:solidFill>
                  <a:srgbClr val="2B2B00"/>
                </a:solidFill>
                <a:effectLst/>
                <a:latin typeface="Times New Roman" panose="02020603050405020304" pitchFamily="18" charset="0"/>
                <a:ea typeface="Tahoma" panose="020B0604030504040204" pitchFamily="34" charset="0"/>
                <a:cs typeface="Lohit Devanagari"/>
              </a:rPr>
              <a:t> di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động</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Tree>
    <p:extLst>
      <p:ext uri="{BB962C8B-B14F-4D97-AF65-F5344CB8AC3E}">
        <p14:creationId xmlns:p14="http://schemas.microsoft.com/office/powerpoint/2010/main" val="3954175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BF390-AC4B-D2EF-85FF-363DE1807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00CF54-D53A-3D81-1C18-164ADC366721}"/>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ĐẶC TẢ YÊU CẦU NGƯỜI DÙNG</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3AF08951-A33A-ECB2-439F-A830884E420F}"/>
              </a:ext>
            </a:extLst>
          </p:cNvPr>
          <p:cNvSpPr>
            <a:spLocks noGrp="1"/>
          </p:cNvSpPr>
          <p:nvPr>
            <p:ph idx="1"/>
          </p:nvPr>
        </p:nvSpPr>
        <p:spPr>
          <a:xfrm>
            <a:off x="461970" y="1019607"/>
            <a:ext cx="5004551" cy="652074"/>
          </a:xfrm>
        </p:spPr>
        <p:txBody>
          <a:bodyPr>
            <a:normAutofit/>
          </a:bodyPr>
          <a:lstStyle/>
          <a:p>
            <a:pPr marL="0" indent="0">
              <a:buNone/>
            </a:pPr>
            <a:r>
              <a:rPr lang="vi-VN" sz="2400" dirty="0">
                <a:latin typeface="Calibri Light" panose="020F0302020204030204" pitchFamily="34" charset="0"/>
                <a:cs typeface="Calibri Light" panose="020F0302020204030204" pitchFamily="34" charset="0"/>
              </a:rPr>
              <a:t>Đối tượng người dùng</a:t>
            </a:r>
            <a:endParaRPr lang="en-US" sz="2400" dirty="0">
              <a:latin typeface="Calibri Light" panose="020F0302020204030204" pitchFamily="34" charset="0"/>
              <a:cs typeface="Calibri Light" panose="020F0302020204030204" pitchFamily="34" charset="0"/>
            </a:endParaRPr>
          </a:p>
        </p:txBody>
      </p:sp>
      <p:graphicFrame>
        <p:nvGraphicFramePr>
          <p:cNvPr id="7" name="Bảng 6">
            <a:extLst>
              <a:ext uri="{FF2B5EF4-FFF2-40B4-BE49-F238E27FC236}">
                <a16:creationId xmlns:a16="http://schemas.microsoft.com/office/drawing/2014/main" id="{FA248283-3E50-0712-3521-D8A2C6447107}"/>
              </a:ext>
            </a:extLst>
          </p:cNvPr>
          <p:cNvGraphicFramePr>
            <a:graphicFrameLocks noGrp="1"/>
          </p:cNvGraphicFramePr>
          <p:nvPr>
            <p:extLst>
              <p:ext uri="{D42A27DB-BD31-4B8C-83A1-F6EECF244321}">
                <p14:modId xmlns:p14="http://schemas.microsoft.com/office/powerpoint/2010/main" val="2298760233"/>
              </p:ext>
            </p:extLst>
          </p:nvPr>
        </p:nvGraphicFramePr>
        <p:xfrm>
          <a:off x="1869896" y="1790140"/>
          <a:ext cx="8327205" cy="4620858"/>
        </p:xfrm>
        <a:graphic>
          <a:graphicData uri="http://schemas.openxmlformats.org/drawingml/2006/table">
            <a:tbl>
              <a:tblPr firstRow="1" firstCol="1" bandRow="1">
                <a:tableStyleId>{5C22544A-7EE6-4342-B048-85BDC9FD1C3A}</a:tableStyleId>
              </a:tblPr>
              <a:tblGrid>
                <a:gridCol w="1385640">
                  <a:extLst>
                    <a:ext uri="{9D8B030D-6E8A-4147-A177-3AD203B41FA5}">
                      <a16:colId xmlns:a16="http://schemas.microsoft.com/office/drawing/2014/main" val="2730873627"/>
                    </a:ext>
                  </a:extLst>
                </a:gridCol>
                <a:gridCol w="2399696">
                  <a:extLst>
                    <a:ext uri="{9D8B030D-6E8A-4147-A177-3AD203B41FA5}">
                      <a16:colId xmlns:a16="http://schemas.microsoft.com/office/drawing/2014/main" val="3299022680"/>
                    </a:ext>
                  </a:extLst>
                </a:gridCol>
                <a:gridCol w="4541869">
                  <a:extLst>
                    <a:ext uri="{9D8B030D-6E8A-4147-A177-3AD203B41FA5}">
                      <a16:colId xmlns:a16="http://schemas.microsoft.com/office/drawing/2014/main" val="2078601270"/>
                    </a:ext>
                  </a:extLst>
                </a:gridCol>
              </a:tblGrid>
              <a:tr h="277811">
                <a:tc>
                  <a:txBody>
                    <a:bodyPr/>
                    <a:lstStyle/>
                    <a:p>
                      <a:pPr indent="274320" algn="l">
                        <a:lnSpc>
                          <a:spcPct val="115000"/>
                        </a:lnSpc>
                        <a:spcBef>
                          <a:spcPts val="600"/>
                        </a:spcBef>
                        <a:spcAft>
                          <a:spcPts val="600"/>
                        </a:spcAft>
                        <a:tabLst>
                          <a:tab pos="457200" algn="l"/>
                          <a:tab pos="457200" algn="l"/>
                        </a:tabLst>
                      </a:pPr>
                      <a:r>
                        <a:rPr lang="en-US" sz="1100" dirty="0" err="1">
                          <a:effectLst/>
                        </a:rPr>
                        <a:t>Người</a:t>
                      </a:r>
                      <a:r>
                        <a:rPr lang="en-US" sz="1100" dirty="0">
                          <a:effectLst/>
                        </a:rPr>
                        <a:t> </a:t>
                      </a:r>
                      <a:r>
                        <a:rPr lang="en-US" sz="1100" dirty="0" err="1">
                          <a:effectLst/>
                        </a:rPr>
                        <a:t>dùng</a:t>
                      </a:r>
                      <a:endParaRPr lang="vi-VN" sz="1100" dirty="0">
                        <a:effectLst/>
                        <a:latin typeface="Times New Roman" panose="02020603050405020304" pitchFamily="18" charset="0"/>
                        <a:ea typeface="Tahoma" panose="020B0604030504040204" pitchFamily="34" charset="0"/>
                        <a:cs typeface="Lohit Devanagari"/>
                      </a:endParaRPr>
                    </a:p>
                  </a:txBody>
                  <a:tcPr marL="43386" marR="43386" marT="0" marB="0"/>
                </a:tc>
                <a:tc>
                  <a:txBody>
                    <a:bodyPr/>
                    <a:lstStyle/>
                    <a:p>
                      <a:pPr indent="274320" algn="l">
                        <a:lnSpc>
                          <a:spcPct val="115000"/>
                        </a:lnSpc>
                        <a:spcBef>
                          <a:spcPts val="600"/>
                        </a:spcBef>
                        <a:spcAft>
                          <a:spcPts val="600"/>
                        </a:spcAft>
                        <a:tabLst>
                          <a:tab pos="457200" algn="l"/>
                          <a:tab pos="457200" algn="l"/>
                        </a:tabLst>
                      </a:pPr>
                      <a:r>
                        <a:rPr lang="en-US" sz="1100">
                          <a:effectLst/>
                        </a:rPr>
                        <a:t>Vai trò</a:t>
                      </a:r>
                      <a:endParaRPr lang="vi-VN" sz="1100">
                        <a:effectLst/>
                        <a:latin typeface="Times New Roman" panose="02020603050405020304" pitchFamily="18" charset="0"/>
                        <a:ea typeface="Tahoma" panose="020B0604030504040204" pitchFamily="34" charset="0"/>
                        <a:cs typeface="Lohit Devanagari"/>
                      </a:endParaRPr>
                    </a:p>
                  </a:txBody>
                  <a:tcPr marL="43386" marR="43386" marT="0" marB="0"/>
                </a:tc>
                <a:tc>
                  <a:txBody>
                    <a:bodyPr/>
                    <a:lstStyle/>
                    <a:p>
                      <a:pPr indent="274320" algn="l">
                        <a:lnSpc>
                          <a:spcPct val="115000"/>
                        </a:lnSpc>
                        <a:spcBef>
                          <a:spcPts val="600"/>
                        </a:spcBef>
                        <a:spcAft>
                          <a:spcPts val="600"/>
                        </a:spcAft>
                        <a:tabLst>
                          <a:tab pos="457200" algn="l"/>
                          <a:tab pos="457200" algn="l"/>
                        </a:tabLst>
                      </a:pPr>
                      <a:r>
                        <a:rPr lang="en-US" sz="1100">
                          <a:effectLst/>
                        </a:rPr>
                        <a:t>Nhiệm vụ</a:t>
                      </a:r>
                      <a:endParaRPr lang="vi-VN" sz="1100">
                        <a:effectLst/>
                        <a:latin typeface="Times New Roman" panose="02020603050405020304" pitchFamily="18" charset="0"/>
                        <a:ea typeface="Tahoma" panose="020B0604030504040204" pitchFamily="34" charset="0"/>
                        <a:cs typeface="Lohit Devanagari"/>
                      </a:endParaRPr>
                    </a:p>
                  </a:txBody>
                  <a:tcPr marL="43386" marR="43386" marT="0" marB="0"/>
                </a:tc>
                <a:extLst>
                  <a:ext uri="{0D108BD9-81ED-4DB2-BD59-A6C34878D82A}">
                    <a16:rowId xmlns:a16="http://schemas.microsoft.com/office/drawing/2014/main" val="1939204743"/>
                  </a:ext>
                </a:extLst>
              </a:tr>
              <a:tr h="2102269">
                <a:tc>
                  <a:txBody>
                    <a:bodyPr/>
                    <a:lstStyle/>
                    <a:p>
                      <a:pPr indent="274320" algn="l">
                        <a:lnSpc>
                          <a:spcPct val="115000"/>
                        </a:lnSpc>
                        <a:spcBef>
                          <a:spcPts val="600"/>
                        </a:spcBef>
                        <a:spcAft>
                          <a:spcPts val="600"/>
                        </a:spcAft>
                        <a:tabLst>
                          <a:tab pos="457200" algn="l"/>
                          <a:tab pos="457200" algn="l"/>
                        </a:tabLst>
                      </a:pPr>
                      <a:r>
                        <a:rPr lang="vi-VN" sz="1100" dirty="0" err="1">
                          <a:effectLst/>
                        </a:rPr>
                        <a:t>Super</a:t>
                      </a:r>
                      <a:r>
                        <a:rPr lang="vi-VN" sz="1100" dirty="0">
                          <a:effectLst/>
                        </a:rPr>
                        <a:t> </a:t>
                      </a:r>
                      <a:r>
                        <a:rPr lang="vi-VN" sz="1100" dirty="0" err="1">
                          <a:effectLst/>
                        </a:rPr>
                        <a:t>Admin</a:t>
                      </a:r>
                      <a:endParaRPr lang="vi-VN" sz="1100" dirty="0">
                        <a:effectLst/>
                      </a:endParaRPr>
                    </a:p>
                    <a:p>
                      <a:pPr indent="274320" algn="l">
                        <a:lnSpc>
                          <a:spcPct val="115000"/>
                        </a:lnSpc>
                        <a:spcBef>
                          <a:spcPts val="600"/>
                        </a:spcBef>
                        <a:spcAft>
                          <a:spcPts val="600"/>
                        </a:spcAft>
                        <a:tabLst>
                          <a:tab pos="457200" algn="l"/>
                          <a:tab pos="457200" algn="l"/>
                        </a:tabLst>
                      </a:pPr>
                      <a:r>
                        <a:rPr lang="vi-VN" sz="1100" dirty="0">
                          <a:effectLst/>
                        </a:rPr>
                        <a:t>(Chủ thương hiệu/Doanh nghiệp)</a:t>
                      </a:r>
                      <a:endParaRPr lang="vi-VN" sz="1100" dirty="0">
                        <a:effectLst/>
                        <a:latin typeface="Times New Roman" panose="02020603050405020304" pitchFamily="18" charset="0"/>
                        <a:ea typeface="Tahoma" panose="020B0604030504040204" pitchFamily="34" charset="0"/>
                        <a:cs typeface="Lohit Devanagari"/>
                      </a:endParaRPr>
                    </a:p>
                  </a:txBody>
                  <a:tcPr marL="43386" marR="43386" marT="0" marB="0"/>
                </a:tc>
                <a:tc>
                  <a:txBody>
                    <a:bodyPr/>
                    <a:lstStyle/>
                    <a:p>
                      <a:pPr indent="274320" algn="l">
                        <a:lnSpc>
                          <a:spcPct val="115000"/>
                        </a:lnSpc>
                        <a:spcBef>
                          <a:spcPts val="600"/>
                        </a:spcBef>
                        <a:spcAft>
                          <a:spcPts val="600"/>
                        </a:spcAft>
                        <a:tabLst>
                          <a:tab pos="457200" algn="l"/>
                          <a:tab pos="457200" algn="l"/>
                        </a:tabLst>
                      </a:pPr>
                      <a:r>
                        <a:rPr lang="vi-VN" sz="1100">
                          <a:effectLst/>
                        </a:rPr>
                        <a:t>- Là người chủ sở hữu thương hiệu hoặc doanh nghiệp, Super Admin có quyền quản lý toàn bộ hệ thống ở cấp độ cao nhất.</a:t>
                      </a:r>
                    </a:p>
                    <a:p>
                      <a:pPr indent="274320" algn="l">
                        <a:lnSpc>
                          <a:spcPct val="115000"/>
                        </a:lnSpc>
                        <a:spcBef>
                          <a:spcPts val="600"/>
                        </a:spcBef>
                        <a:spcAft>
                          <a:spcPts val="600"/>
                        </a:spcAft>
                        <a:tabLst>
                          <a:tab pos="457200" algn="l"/>
                          <a:tab pos="457200" algn="l"/>
                        </a:tabLst>
                      </a:pPr>
                      <a:r>
                        <a:rPr lang="en-US" sz="1100">
                          <a:effectLst/>
                        </a:rPr>
                        <a:t> </a:t>
                      </a:r>
                      <a:endParaRPr lang="vi-VN" sz="1100">
                        <a:effectLst/>
                      </a:endParaRPr>
                    </a:p>
                    <a:p>
                      <a:pPr indent="274320" algn="l">
                        <a:lnSpc>
                          <a:spcPct val="115000"/>
                        </a:lnSpc>
                        <a:spcBef>
                          <a:spcPts val="600"/>
                        </a:spcBef>
                        <a:spcAft>
                          <a:spcPts val="600"/>
                        </a:spcAft>
                        <a:tabLst>
                          <a:tab pos="457200" algn="l"/>
                          <a:tab pos="457200" algn="l"/>
                        </a:tabLst>
                      </a:pPr>
                      <a:r>
                        <a:rPr lang="vi-VN" sz="1100">
                          <a:effectLst/>
                        </a:rPr>
                        <a:t>- Super Admin là tài khoản duy nhất không thể bị thay đổi hoặc tác động bởi bất kỳ người dùng nào khác, bao gồm các tài khoản Admin.</a:t>
                      </a:r>
                    </a:p>
                    <a:p>
                      <a:pPr indent="274320" algn="l">
                        <a:lnSpc>
                          <a:spcPct val="115000"/>
                        </a:lnSpc>
                        <a:spcBef>
                          <a:spcPts val="600"/>
                        </a:spcBef>
                        <a:spcAft>
                          <a:spcPts val="600"/>
                        </a:spcAft>
                        <a:tabLst>
                          <a:tab pos="457200" algn="l"/>
                          <a:tab pos="457200" algn="l"/>
                        </a:tabLst>
                      </a:pPr>
                      <a:r>
                        <a:rPr lang="en-US" sz="1100">
                          <a:effectLst/>
                        </a:rPr>
                        <a:t> </a:t>
                      </a:r>
                      <a:endParaRPr lang="vi-VN" sz="1100">
                        <a:effectLst/>
                        <a:latin typeface="Times New Roman" panose="02020603050405020304" pitchFamily="18" charset="0"/>
                        <a:ea typeface="Tahoma" panose="020B0604030504040204" pitchFamily="34" charset="0"/>
                        <a:cs typeface="Lohit Devanagari"/>
                      </a:endParaRPr>
                    </a:p>
                  </a:txBody>
                  <a:tcPr marL="43386" marR="43386" marT="0" marB="0"/>
                </a:tc>
                <a:tc>
                  <a:txBody>
                    <a:bodyPr/>
                    <a:lstStyle/>
                    <a:p>
                      <a:pPr indent="274320" algn="l">
                        <a:lnSpc>
                          <a:spcPct val="115000"/>
                        </a:lnSpc>
                        <a:spcBef>
                          <a:spcPts val="600"/>
                        </a:spcBef>
                        <a:spcAft>
                          <a:spcPts val="600"/>
                        </a:spcAft>
                        <a:tabLst>
                          <a:tab pos="457200" algn="l"/>
                          <a:tab pos="457200" algn="l"/>
                        </a:tabLst>
                      </a:pPr>
                      <a:r>
                        <a:rPr lang="en-US" sz="1100">
                          <a:effectLst/>
                        </a:rPr>
                        <a:t>- </a:t>
                      </a:r>
                      <a:r>
                        <a:rPr lang="vi-VN" sz="1100">
                          <a:effectLst/>
                        </a:rPr>
                        <a:t>Quản lý tài khoản Admin (thêm, sửa, xóa).</a:t>
                      </a:r>
                    </a:p>
                    <a:p>
                      <a:pPr indent="274320" algn="l">
                        <a:lnSpc>
                          <a:spcPct val="115000"/>
                        </a:lnSpc>
                        <a:spcBef>
                          <a:spcPts val="600"/>
                        </a:spcBef>
                        <a:spcAft>
                          <a:spcPts val="600"/>
                        </a:spcAft>
                        <a:tabLst>
                          <a:tab pos="457200" algn="l"/>
                          <a:tab pos="457200" algn="l"/>
                        </a:tabLst>
                      </a:pPr>
                      <a:r>
                        <a:rPr lang="en-US" sz="1100">
                          <a:effectLst/>
                        </a:rPr>
                        <a:t>- </a:t>
                      </a:r>
                      <a:r>
                        <a:rPr lang="vi-VN" sz="1100">
                          <a:effectLst/>
                        </a:rPr>
                        <a:t>Phê duyệt hoặc thu hồi quyền truy cập của các Admin trong hệ thống.</a:t>
                      </a:r>
                    </a:p>
                    <a:p>
                      <a:pPr indent="274320" algn="l">
                        <a:lnSpc>
                          <a:spcPct val="115000"/>
                        </a:lnSpc>
                        <a:spcBef>
                          <a:spcPts val="600"/>
                        </a:spcBef>
                        <a:spcAft>
                          <a:spcPts val="600"/>
                        </a:spcAft>
                        <a:tabLst>
                          <a:tab pos="457200" algn="l"/>
                          <a:tab pos="457200" algn="l"/>
                        </a:tabLst>
                      </a:pPr>
                      <a:r>
                        <a:rPr lang="en-US" sz="1100">
                          <a:effectLst/>
                        </a:rPr>
                        <a:t>- </a:t>
                      </a:r>
                      <a:r>
                        <a:rPr lang="vi-VN" sz="1100">
                          <a:effectLst/>
                        </a:rPr>
                        <a:t>Theo dõi và giám sát toàn bộ hoạt động kinh doanh, doanh số bán hàng, và tình trạng kho hàng ở mọi chi nhánh.</a:t>
                      </a:r>
                    </a:p>
                    <a:p>
                      <a:pPr indent="274320" algn="l">
                        <a:lnSpc>
                          <a:spcPct val="115000"/>
                        </a:lnSpc>
                        <a:spcBef>
                          <a:spcPts val="600"/>
                        </a:spcBef>
                        <a:spcAft>
                          <a:spcPts val="600"/>
                        </a:spcAft>
                        <a:tabLst>
                          <a:tab pos="457200" algn="l"/>
                          <a:tab pos="457200" algn="l"/>
                        </a:tabLst>
                      </a:pPr>
                      <a:r>
                        <a:rPr lang="en-US" sz="1100">
                          <a:effectLst/>
                        </a:rPr>
                        <a:t>- </a:t>
                      </a:r>
                      <a:r>
                        <a:rPr lang="vi-VN" sz="1100">
                          <a:effectLst/>
                        </a:rPr>
                        <a:t>Xem báo cáo tổng hợp từ tất cả các cơ sở và nền tảng web bán hàng.</a:t>
                      </a:r>
                    </a:p>
                    <a:p>
                      <a:pPr indent="274320" algn="l">
                        <a:lnSpc>
                          <a:spcPct val="115000"/>
                        </a:lnSpc>
                        <a:spcBef>
                          <a:spcPts val="600"/>
                        </a:spcBef>
                        <a:spcAft>
                          <a:spcPts val="600"/>
                        </a:spcAft>
                        <a:tabLst>
                          <a:tab pos="457200" algn="l"/>
                          <a:tab pos="457200" algn="l"/>
                        </a:tabLst>
                      </a:pPr>
                      <a:r>
                        <a:rPr lang="en-US" sz="1100">
                          <a:effectLst/>
                        </a:rPr>
                        <a:t>- </a:t>
                      </a:r>
                      <a:r>
                        <a:rPr lang="vi-VN" sz="1100">
                          <a:effectLst/>
                        </a:rPr>
                        <a:t>Thiết lập các thông số hệ thống chung, bao gồm cấu hình bảo mật và quy trình hoạt động.</a:t>
                      </a:r>
                    </a:p>
                    <a:p>
                      <a:pPr indent="274320" algn="l">
                        <a:lnSpc>
                          <a:spcPct val="115000"/>
                        </a:lnSpc>
                        <a:spcBef>
                          <a:spcPts val="600"/>
                        </a:spcBef>
                        <a:spcAft>
                          <a:spcPts val="600"/>
                        </a:spcAft>
                        <a:tabLst>
                          <a:tab pos="457200" algn="l"/>
                          <a:tab pos="457200" algn="l"/>
                        </a:tabLst>
                      </a:pPr>
                      <a:r>
                        <a:rPr lang="en-US" sz="1100">
                          <a:effectLst/>
                        </a:rPr>
                        <a:t> </a:t>
                      </a:r>
                      <a:endParaRPr lang="vi-VN" sz="1100">
                        <a:effectLst/>
                        <a:latin typeface="Times New Roman" panose="02020603050405020304" pitchFamily="18" charset="0"/>
                        <a:ea typeface="Tahoma" panose="020B0604030504040204" pitchFamily="34" charset="0"/>
                        <a:cs typeface="Lohit Devanagari"/>
                      </a:endParaRPr>
                    </a:p>
                  </a:txBody>
                  <a:tcPr marL="43386" marR="43386" marT="0" marB="0"/>
                </a:tc>
                <a:extLst>
                  <a:ext uri="{0D108BD9-81ED-4DB2-BD59-A6C34878D82A}">
                    <a16:rowId xmlns:a16="http://schemas.microsoft.com/office/drawing/2014/main" val="1123899801"/>
                  </a:ext>
                </a:extLst>
              </a:tr>
              <a:tr h="1668173">
                <a:tc>
                  <a:txBody>
                    <a:bodyPr/>
                    <a:lstStyle/>
                    <a:p>
                      <a:pPr indent="274320" algn="l">
                        <a:lnSpc>
                          <a:spcPct val="115000"/>
                        </a:lnSpc>
                        <a:spcBef>
                          <a:spcPts val="600"/>
                        </a:spcBef>
                        <a:spcAft>
                          <a:spcPts val="600"/>
                        </a:spcAft>
                        <a:tabLst>
                          <a:tab pos="457200" algn="l"/>
                          <a:tab pos="457200" algn="l"/>
                        </a:tabLst>
                      </a:pPr>
                      <a:r>
                        <a:rPr lang="vi-VN" sz="1100">
                          <a:effectLst/>
                        </a:rPr>
                        <a:t>Admin </a:t>
                      </a:r>
                    </a:p>
                    <a:p>
                      <a:pPr indent="274320" algn="l">
                        <a:lnSpc>
                          <a:spcPct val="115000"/>
                        </a:lnSpc>
                        <a:spcBef>
                          <a:spcPts val="600"/>
                        </a:spcBef>
                        <a:spcAft>
                          <a:spcPts val="600"/>
                        </a:spcAft>
                        <a:tabLst>
                          <a:tab pos="457200" algn="l"/>
                          <a:tab pos="457200" algn="l"/>
                        </a:tabLst>
                      </a:pPr>
                      <a:r>
                        <a:rPr lang="vi-VN" sz="1100">
                          <a:effectLst/>
                        </a:rPr>
                        <a:t>(Quản trị viên hệ thống)</a:t>
                      </a:r>
                      <a:endParaRPr lang="vi-VN" sz="1100">
                        <a:effectLst/>
                        <a:latin typeface="Times New Roman" panose="02020603050405020304" pitchFamily="18" charset="0"/>
                        <a:ea typeface="Tahoma" panose="020B0604030504040204" pitchFamily="34" charset="0"/>
                        <a:cs typeface="Lohit Devanagari"/>
                      </a:endParaRPr>
                    </a:p>
                  </a:txBody>
                  <a:tcPr marL="43386" marR="43386" marT="0" marB="0"/>
                </a:tc>
                <a:tc>
                  <a:txBody>
                    <a:bodyPr/>
                    <a:lstStyle/>
                    <a:p>
                      <a:pPr indent="274320" algn="l">
                        <a:lnSpc>
                          <a:spcPct val="115000"/>
                        </a:lnSpc>
                        <a:spcBef>
                          <a:spcPts val="600"/>
                        </a:spcBef>
                        <a:spcAft>
                          <a:spcPts val="600"/>
                        </a:spcAft>
                        <a:tabLst>
                          <a:tab pos="457200" algn="l"/>
                          <a:tab pos="457200" algn="l"/>
                        </a:tabLst>
                      </a:pPr>
                      <a:r>
                        <a:rPr lang="en-US" sz="1100">
                          <a:effectLst/>
                        </a:rPr>
                        <a:t>- Là người chịu trách nhiệm quản lý hoạt động trong phạm vi hệ thống, nhưng bị giới hạn trong quyền của Super Admin.</a:t>
                      </a:r>
                      <a:endParaRPr lang="vi-VN" sz="1100">
                        <a:effectLst/>
                      </a:endParaRPr>
                    </a:p>
                    <a:p>
                      <a:pPr indent="274320" algn="l">
                        <a:lnSpc>
                          <a:spcPct val="115000"/>
                        </a:lnSpc>
                        <a:spcBef>
                          <a:spcPts val="600"/>
                        </a:spcBef>
                        <a:spcAft>
                          <a:spcPts val="600"/>
                        </a:spcAft>
                        <a:tabLst>
                          <a:tab pos="457200" algn="l"/>
                          <a:tab pos="457200" algn="l"/>
                        </a:tabLst>
                      </a:pPr>
                      <a:r>
                        <a:rPr lang="en-US" sz="1100">
                          <a:effectLst/>
                        </a:rPr>
                        <a:t>- Admin có thể quản lý nhiều khía cạnh của hệ thống ngoại trừ việc tác động đến tài khoản Super Admin.</a:t>
                      </a:r>
                      <a:endParaRPr lang="vi-VN" sz="1100">
                        <a:effectLst/>
                        <a:latin typeface="Times New Roman" panose="02020603050405020304" pitchFamily="18" charset="0"/>
                        <a:ea typeface="Tahoma" panose="020B0604030504040204" pitchFamily="34" charset="0"/>
                        <a:cs typeface="Lohit Devanagari"/>
                      </a:endParaRPr>
                    </a:p>
                  </a:txBody>
                  <a:tcPr marL="43386" marR="43386" marT="0" marB="0"/>
                </a:tc>
                <a:tc>
                  <a:txBody>
                    <a:bodyPr/>
                    <a:lstStyle/>
                    <a:p>
                      <a:pPr indent="274320" algn="l">
                        <a:lnSpc>
                          <a:spcPct val="115000"/>
                        </a:lnSpc>
                        <a:spcBef>
                          <a:spcPts val="600"/>
                        </a:spcBef>
                        <a:spcAft>
                          <a:spcPts val="600"/>
                        </a:spcAft>
                        <a:tabLst>
                          <a:tab pos="457200" algn="l"/>
                          <a:tab pos="457200" algn="l"/>
                        </a:tabLst>
                      </a:pPr>
                      <a:r>
                        <a:rPr lang="en-US" sz="1100" dirty="0">
                          <a:effectLst/>
                        </a:rPr>
                        <a:t>- </a:t>
                      </a:r>
                      <a:r>
                        <a:rPr lang="en-US" sz="1100" dirty="0" err="1">
                          <a:effectLst/>
                        </a:rPr>
                        <a:t>Quản</a:t>
                      </a:r>
                      <a:r>
                        <a:rPr lang="en-US" sz="1100" dirty="0">
                          <a:effectLst/>
                        </a:rPr>
                        <a:t> </a:t>
                      </a:r>
                      <a:r>
                        <a:rPr lang="en-US" sz="1100" dirty="0" err="1">
                          <a:effectLst/>
                        </a:rPr>
                        <a:t>lý</a:t>
                      </a:r>
                      <a:r>
                        <a:rPr lang="en-US" sz="1100" dirty="0">
                          <a:effectLst/>
                        </a:rPr>
                        <a:t> </a:t>
                      </a:r>
                      <a:r>
                        <a:rPr lang="en-US" sz="1100" dirty="0" err="1">
                          <a:effectLst/>
                        </a:rPr>
                        <a:t>sản</a:t>
                      </a:r>
                      <a:r>
                        <a:rPr lang="en-US" sz="1100" dirty="0">
                          <a:effectLst/>
                        </a:rPr>
                        <a:t> </a:t>
                      </a:r>
                      <a:r>
                        <a:rPr lang="en-US" sz="1100" dirty="0" err="1">
                          <a:effectLst/>
                        </a:rPr>
                        <a:t>phẩm</a:t>
                      </a:r>
                      <a:r>
                        <a:rPr lang="en-US" sz="1100" dirty="0">
                          <a:effectLst/>
                        </a:rPr>
                        <a:t>: </a:t>
                      </a:r>
                      <a:r>
                        <a:rPr lang="en-US" sz="1100" dirty="0" err="1">
                          <a:effectLst/>
                        </a:rPr>
                        <a:t>thêm</a:t>
                      </a:r>
                      <a:r>
                        <a:rPr lang="en-US" sz="1100" dirty="0">
                          <a:effectLst/>
                        </a:rPr>
                        <a:t>, </a:t>
                      </a:r>
                      <a:r>
                        <a:rPr lang="en-US" sz="1100" dirty="0" err="1">
                          <a:effectLst/>
                        </a:rPr>
                        <a:t>sửa</a:t>
                      </a:r>
                      <a:r>
                        <a:rPr lang="en-US" sz="1100" dirty="0">
                          <a:effectLst/>
                        </a:rPr>
                        <a:t>, </a:t>
                      </a:r>
                      <a:r>
                        <a:rPr lang="en-US" sz="1100" dirty="0" err="1">
                          <a:effectLst/>
                        </a:rPr>
                        <a:t>hoặc</a:t>
                      </a:r>
                      <a:r>
                        <a:rPr lang="en-US" sz="1100" dirty="0">
                          <a:effectLst/>
                        </a:rPr>
                        <a:t> </a:t>
                      </a:r>
                      <a:r>
                        <a:rPr lang="en-US" sz="1100" dirty="0" err="1">
                          <a:effectLst/>
                        </a:rPr>
                        <a:t>xóa</a:t>
                      </a:r>
                      <a:r>
                        <a:rPr lang="en-US" sz="1100" dirty="0">
                          <a:effectLst/>
                        </a:rPr>
                        <a:t> </a:t>
                      </a:r>
                      <a:r>
                        <a:rPr lang="en-US" sz="1100" dirty="0" err="1">
                          <a:effectLst/>
                        </a:rPr>
                        <a:t>sản</a:t>
                      </a:r>
                      <a:r>
                        <a:rPr lang="en-US" sz="1100" dirty="0">
                          <a:effectLst/>
                        </a:rPr>
                        <a:t> </a:t>
                      </a:r>
                      <a:r>
                        <a:rPr lang="en-US" sz="1100" dirty="0" err="1">
                          <a:effectLst/>
                        </a:rPr>
                        <a:t>phẩm</a:t>
                      </a:r>
                      <a:r>
                        <a:rPr lang="en-US" sz="1100" dirty="0">
                          <a:effectLst/>
                        </a:rPr>
                        <a:t> </a:t>
                      </a:r>
                      <a:r>
                        <a:rPr lang="en-US" sz="1100" dirty="0" err="1">
                          <a:effectLst/>
                        </a:rPr>
                        <a:t>trong</a:t>
                      </a:r>
                      <a:r>
                        <a:rPr lang="en-US" sz="1100" dirty="0">
                          <a:effectLst/>
                        </a:rPr>
                        <a:t> </a:t>
                      </a:r>
                      <a:r>
                        <a:rPr lang="en-US" sz="1100" dirty="0" err="1">
                          <a:effectLst/>
                        </a:rPr>
                        <a:t>hệ</a:t>
                      </a:r>
                      <a:r>
                        <a:rPr lang="en-US" sz="1100" dirty="0">
                          <a:effectLst/>
                        </a:rPr>
                        <a:t> </a:t>
                      </a:r>
                      <a:r>
                        <a:rPr lang="en-US" sz="1100" dirty="0" err="1">
                          <a:effectLst/>
                        </a:rPr>
                        <a:t>thống</a:t>
                      </a:r>
                      <a:r>
                        <a:rPr lang="en-US" sz="1100" dirty="0">
                          <a:effectLst/>
                        </a:rPr>
                        <a:t>.</a:t>
                      </a:r>
                      <a:endParaRPr lang="vi-VN" sz="1100" dirty="0">
                        <a:effectLst/>
                      </a:endParaRPr>
                    </a:p>
                    <a:p>
                      <a:pPr indent="274320" algn="l">
                        <a:lnSpc>
                          <a:spcPct val="115000"/>
                        </a:lnSpc>
                        <a:spcBef>
                          <a:spcPts val="600"/>
                        </a:spcBef>
                        <a:spcAft>
                          <a:spcPts val="600"/>
                        </a:spcAft>
                        <a:tabLst>
                          <a:tab pos="457200" algn="l"/>
                          <a:tab pos="457200" algn="l"/>
                        </a:tabLst>
                      </a:pPr>
                      <a:r>
                        <a:rPr lang="en-US" sz="1100" dirty="0">
                          <a:effectLst/>
                        </a:rPr>
                        <a:t>- </a:t>
                      </a:r>
                      <a:r>
                        <a:rPr lang="en-US" sz="1100" dirty="0" err="1">
                          <a:effectLst/>
                        </a:rPr>
                        <a:t>Quản</a:t>
                      </a:r>
                      <a:r>
                        <a:rPr lang="en-US" sz="1100" dirty="0">
                          <a:effectLst/>
                        </a:rPr>
                        <a:t> </a:t>
                      </a:r>
                      <a:r>
                        <a:rPr lang="en-US" sz="1100" dirty="0" err="1">
                          <a:effectLst/>
                        </a:rPr>
                        <a:t>lý</a:t>
                      </a:r>
                      <a:r>
                        <a:rPr lang="en-US" sz="1100" dirty="0">
                          <a:effectLst/>
                        </a:rPr>
                        <a:t> </a:t>
                      </a:r>
                      <a:r>
                        <a:rPr lang="en-US" sz="1100" dirty="0" err="1">
                          <a:effectLst/>
                        </a:rPr>
                        <a:t>thông</a:t>
                      </a:r>
                      <a:r>
                        <a:rPr lang="en-US" sz="1100" dirty="0">
                          <a:effectLst/>
                        </a:rPr>
                        <a:t> tin </a:t>
                      </a:r>
                      <a:r>
                        <a:rPr lang="en-US" sz="1100" dirty="0" err="1">
                          <a:effectLst/>
                        </a:rPr>
                        <a:t>và</a:t>
                      </a:r>
                      <a:r>
                        <a:rPr lang="en-US" sz="1100" dirty="0">
                          <a:effectLst/>
                        </a:rPr>
                        <a:t> </a:t>
                      </a:r>
                      <a:r>
                        <a:rPr lang="en-US" sz="1100" dirty="0" err="1">
                          <a:effectLst/>
                        </a:rPr>
                        <a:t>quyền</a:t>
                      </a:r>
                      <a:r>
                        <a:rPr lang="en-US" sz="1100" dirty="0">
                          <a:effectLst/>
                        </a:rPr>
                        <a:t> </a:t>
                      </a:r>
                      <a:r>
                        <a:rPr lang="en-US" sz="1100" dirty="0" err="1">
                          <a:effectLst/>
                        </a:rPr>
                        <a:t>truy</a:t>
                      </a:r>
                      <a:r>
                        <a:rPr lang="en-US" sz="1100" dirty="0">
                          <a:effectLst/>
                        </a:rPr>
                        <a:t> </a:t>
                      </a:r>
                      <a:r>
                        <a:rPr lang="en-US" sz="1100" dirty="0" err="1">
                          <a:effectLst/>
                        </a:rPr>
                        <a:t>cập</a:t>
                      </a:r>
                      <a:r>
                        <a:rPr lang="en-US" sz="1100" dirty="0">
                          <a:effectLst/>
                        </a:rPr>
                        <a:t> </a:t>
                      </a:r>
                      <a:r>
                        <a:rPr lang="en-US" sz="1100" dirty="0" err="1">
                          <a:effectLst/>
                        </a:rPr>
                        <a:t>của</a:t>
                      </a:r>
                      <a:r>
                        <a:rPr lang="en-US" sz="1100" dirty="0">
                          <a:effectLst/>
                        </a:rPr>
                        <a:t> </a:t>
                      </a:r>
                      <a:r>
                        <a:rPr lang="en-US" sz="1100" dirty="0" err="1">
                          <a:effectLst/>
                        </a:rPr>
                        <a:t>các</a:t>
                      </a:r>
                      <a:r>
                        <a:rPr lang="en-US" sz="1100" dirty="0">
                          <a:effectLst/>
                        </a:rPr>
                        <a:t> </a:t>
                      </a:r>
                      <a:r>
                        <a:rPr lang="en-US" sz="1100" dirty="0" err="1">
                          <a:effectLst/>
                        </a:rPr>
                        <a:t>nhóm</a:t>
                      </a:r>
                      <a:r>
                        <a:rPr lang="en-US" sz="1100" dirty="0">
                          <a:effectLst/>
                        </a:rPr>
                        <a:t> </a:t>
                      </a:r>
                      <a:r>
                        <a:rPr lang="en-US" sz="1100" dirty="0" err="1">
                          <a:effectLst/>
                        </a:rPr>
                        <a:t>người</a:t>
                      </a:r>
                      <a:r>
                        <a:rPr lang="en-US" sz="1100" dirty="0">
                          <a:effectLst/>
                        </a:rPr>
                        <a:t> </a:t>
                      </a:r>
                      <a:r>
                        <a:rPr lang="en-US" sz="1100" dirty="0" err="1">
                          <a:effectLst/>
                        </a:rPr>
                        <a:t>dùng</a:t>
                      </a:r>
                      <a:r>
                        <a:rPr lang="en-US" sz="1100" dirty="0">
                          <a:effectLst/>
                        </a:rPr>
                        <a:t> </a:t>
                      </a:r>
                      <a:r>
                        <a:rPr lang="en-US" sz="1100" dirty="0" err="1">
                          <a:effectLst/>
                        </a:rPr>
                        <a:t>khác</a:t>
                      </a:r>
                      <a:r>
                        <a:rPr lang="en-US" sz="1100" dirty="0">
                          <a:effectLst/>
                        </a:rPr>
                        <a:t> (</a:t>
                      </a:r>
                      <a:r>
                        <a:rPr lang="en-US" sz="1100" dirty="0" err="1">
                          <a:effectLst/>
                        </a:rPr>
                        <a:t>nhân</a:t>
                      </a:r>
                      <a:r>
                        <a:rPr lang="en-US" sz="1100" dirty="0">
                          <a:effectLst/>
                        </a:rPr>
                        <a:t> </a:t>
                      </a:r>
                      <a:r>
                        <a:rPr lang="en-US" sz="1100" dirty="0" err="1">
                          <a:effectLst/>
                        </a:rPr>
                        <a:t>viên</a:t>
                      </a:r>
                      <a:r>
                        <a:rPr lang="en-US" sz="1100" dirty="0">
                          <a:effectLst/>
                        </a:rPr>
                        <a:t> </a:t>
                      </a:r>
                      <a:r>
                        <a:rPr lang="en-US" sz="1100" dirty="0" err="1">
                          <a:effectLst/>
                        </a:rPr>
                        <a:t>bán</a:t>
                      </a:r>
                      <a:r>
                        <a:rPr lang="en-US" sz="1100" dirty="0">
                          <a:effectLst/>
                        </a:rPr>
                        <a:t> </a:t>
                      </a:r>
                      <a:r>
                        <a:rPr lang="en-US" sz="1100" dirty="0" err="1">
                          <a:effectLst/>
                        </a:rPr>
                        <a:t>hàng</a:t>
                      </a:r>
                      <a:r>
                        <a:rPr lang="en-US" sz="1100" dirty="0">
                          <a:effectLst/>
                        </a:rPr>
                        <a:t>, </a:t>
                      </a:r>
                      <a:r>
                        <a:rPr lang="en-US" sz="1100" dirty="0" err="1">
                          <a:effectLst/>
                        </a:rPr>
                        <a:t>quản</a:t>
                      </a:r>
                      <a:r>
                        <a:rPr lang="en-US" sz="1100" dirty="0">
                          <a:effectLst/>
                        </a:rPr>
                        <a:t> </a:t>
                      </a:r>
                      <a:r>
                        <a:rPr lang="en-US" sz="1100" dirty="0" err="1">
                          <a:effectLst/>
                        </a:rPr>
                        <a:t>lý</a:t>
                      </a:r>
                      <a:r>
                        <a:rPr lang="en-US" sz="1100" dirty="0">
                          <a:effectLst/>
                        </a:rPr>
                        <a:t> chi </a:t>
                      </a:r>
                      <a:r>
                        <a:rPr lang="en-US" sz="1100" dirty="0" err="1">
                          <a:effectLst/>
                        </a:rPr>
                        <a:t>nhánh</a:t>
                      </a:r>
                      <a:r>
                        <a:rPr lang="en-US" sz="1100" dirty="0">
                          <a:effectLst/>
                        </a:rPr>
                        <a:t>, </a:t>
                      </a:r>
                      <a:r>
                        <a:rPr lang="en-US" sz="1100" dirty="0" err="1">
                          <a:effectLst/>
                        </a:rPr>
                        <a:t>nhân</a:t>
                      </a:r>
                      <a:r>
                        <a:rPr lang="en-US" sz="1100" dirty="0">
                          <a:effectLst/>
                        </a:rPr>
                        <a:t> </a:t>
                      </a:r>
                      <a:r>
                        <a:rPr lang="en-US" sz="1100" dirty="0" err="1">
                          <a:effectLst/>
                        </a:rPr>
                        <a:t>viên</a:t>
                      </a:r>
                      <a:r>
                        <a:rPr lang="en-US" sz="1100" dirty="0">
                          <a:effectLst/>
                        </a:rPr>
                        <a:t> </a:t>
                      </a:r>
                      <a:r>
                        <a:rPr lang="en-US" sz="1100" dirty="0" err="1">
                          <a:effectLst/>
                        </a:rPr>
                        <a:t>kho</a:t>
                      </a:r>
                      <a:r>
                        <a:rPr lang="en-US" sz="1100" dirty="0">
                          <a:effectLst/>
                        </a:rPr>
                        <a:t>).</a:t>
                      </a:r>
                      <a:endParaRPr lang="vi-VN" sz="1100" dirty="0">
                        <a:effectLst/>
                      </a:endParaRPr>
                    </a:p>
                    <a:p>
                      <a:pPr indent="274320" algn="l">
                        <a:lnSpc>
                          <a:spcPct val="115000"/>
                        </a:lnSpc>
                        <a:spcBef>
                          <a:spcPts val="600"/>
                        </a:spcBef>
                        <a:spcAft>
                          <a:spcPts val="600"/>
                        </a:spcAft>
                        <a:tabLst>
                          <a:tab pos="457200" algn="l"/>
                          <a:tab pos="457200" algn="l"/>
                        </a:tabLst>
                      </a:pPr>
                      <a:r>
                        <a:rPr lang="en-US" sz="1100" dirty="0">
                          <a:effectLst/>
                        </a:rPr>
                        <a:t>- Theo </a:t>
                      </a:r>
                      <a:r>
                        <a:rPr lang="en-US" sz="1100" dirty="0" err="1">
                          <a:effectLst/>
                        </a:rPr>
                        <a:t>dõi</a:t>
                      </a:r>
                      <a:r>
                        <a:rPr lang="en-US" sz="1100" dirty="0">
                          <a:effectLst/>
                        </a:rPr>
                        <a:t> </a:t>
                      </a:r>
                      <a:r>
                        <a:rPr lang="en-US" sz="1100" dirty="0" err="1">
                          <a:effectLst/>
                        </a:rPr>
                        <a:t>doanh</a:t>
                      </a:r>
                      <a:r>
                        <a:rPr lang="en-US" sz="1100" dirty="0">
                          <a:effectLst/>
                        </a:rPr>
                        <a:t> </a:t>
                      </a:r>
                      <a:r>
                        <a:rPr lang="en-US" sz="1100" dirty="0" err="1">
                          <a:effectLst/>
                        </a:rPr>
                        <a:t>thu</a:t>
                      </a:r>
                      <a:r>
                        <a:rPr lang="en-US" sz="1100" dirty="0">
                          <a:effectLst/>
                        </a:rPr>
                        <a:t>, </a:t>
                      </a:r>
                      <a:r>
                        <a:rPr lang="en-US" sz="1100" dirty="0" err="1">
                          <a:effectLst/>
                        </a:rPr>
                        <a:t>kiểm</a:t>
                      </a:r>
                      <a:r>
                        <a:rPr lang="en-US" sz="1100" dirty="0">
                          <a:effectLst/>
                        </a:rPr>
                        <a:t> </a:t>
                      </a:r>
                      <a:r>
                        <a:rPr lang="en-US" sz="1100" dirty="0" err="1">
                          <a:effectLst/>
                        </a:rPr>
                        <a:t>tra</a:t>
                      </a:r>
                      <a:r>
                        <a:rPr lang="en-US" sz="1100" dirty="0">
                          <a:effectLst/>
                        </a:rPr>
                        <a:t> </a:t>
                      </a:r>
                      <a:r>
                        <a:rPr lang="en-US" sz="1100" dirty="0" err="1">
                          <a:effectLst/>
                        </a:rPr>
                        <a:t>báo</a:t>
                      </a:r>
                      <a:r>
                        <a:rPr lang="en-US" sz="1100" dirty="0">
                          <a:effectLst/>
                        </a:rPr>
                        <a:t> </a:t>
                      </a:r>
                      <a:r>
                        <a:rPr lang="en-US" sz="1100" dirty="0" err="1">
                          <a:effectLst/>
                        </a:rPr>
                        <a:t>cáo</a:t>
                      </a:r>
                      <a:r>
                        <a:rPr lang="en-US" sz="1100" dirty="0">
                          <a:effectLst/>
                        </a:rPr>
                        <a:t>, </a:t>
                      </a:r>
                      <a:r>
                        <a:rPr lang="en-US" sz="1100" dirty="0" err="1">
                          <a:effectLst/>
                        </a:rPr>
                        <a:t>và</a:t>
                      </a:r>
                      <a:r>
                        <a:rPr lang="en-US" sz="1100" dirty="0">
                          <a:effectLst/>
                        </a:rPr>
                        <a:t> </a:t>
                      </a:r>
                      <a:r>
                        <a:rPr lang="en-US" sz="1100" dirty="0" err="1">
                          <a:effectLst/>
                        </a:rPr>
                        <a:t>phân</a:t>
                      </a:r>
                      <a:r>
                        <a:rPr lang="en-US" sz="1100" dirty="0">
                          <a:effectLst/>
                        </a:rPr>
                        <a:t> </a:t>
                      </a:r>
                      <a:r>
                        <a:rPr lang="en-US" sz="1100" dirty="0" err="1">
                          <a:effectLst/>
                        </a:rPr>
                        <a:t>tích</a:t>
                      </a:r>
                      <a:r>
                        <a:rPr lang="en-US" sz="1100" dirty="0">
                          <a:effectLst/>
                        </a:rPr>
                        <a:t> </a:t>
                      </a:r>
                      <a:r>
                        <a:rPr lang="en-US" sz="1100" dirty="0" err="1">
                          <a:effectLst/>
                        </a:rPr>
                        <a:t>dữ</a:t>
                      </a:r>
                      <a:r>
                        <a:rPr lang="en-US" sz="1100" dirty="0">
                          <a:effectLst/>
                        </a:rPr>
                        <a:t> </a:t>
                      </a:r>
                      <a:r>
                        <a:rPr lang="en-US" sz="1100" dirty="0" err="1">
                          <a:effectLst/>
                        </a:rPr>
                        <a:t>liệu</a:t>
                      </a:r>
                      <a:r>
                        <a:rPr lang="en-US" sz="1100" dirty="0">
                          <a:effectLst/>
                        </a:rPr>
                        <a:t> </a:t>
                      </a:r>
                      <a:r>
                        <a:rPr lang="en-US" sz="1100" dirty="0" err="1">
                          <a:effectLst/>
                        </a:rPr>
                        <a:t>tại</a:t>
                      </a:r>
                      <a:r>
                        <a:rPr lang="en-US" sz="1100" dirty="0">
                          <a:effectLst/>
                        </a:rPr>
                        <a:t> </a:t>
                      </a:r>
                      <a:r>
                        <a:rPr lang="en-US" sz="1100" dirty="0" err="1">
                          <a:effectLst/>
                        </a:rPr>
                        <a:t>các</a:t>
                      </a:r>
                      <a:r>
                        <a:rPr lang="en-US" sz="1100" dirty="0">
                          <a:effectLst/>
                        </a:rPr>
                        <a:t> </a:t>
                      </a:r>
                      <a:r>
                        <a:rPr lang="en-US" sz="1100" dirty="0" err="1">
                          <a:effectLst/>
                        </a:rPr>
                        <a:t>cơ</a:t>
                      </a:r>
                      <a:r>
                        <a:rPr lang="en-US" sz="1100" dirty="0">
                          <a:effectLst/>
                        </a:rPr>
                        <a:t> </a:t>
                      </a:r>
                      <a:r>
                        <a:rPr lang="en-US" sz="1100" dirty="0" err="1">
                          <a:effectLst/>
                        </a:rPr>
                        <a:t>sở</a:t>
                      </a:r>
                      <a:r>
                        <a:rPr lang="en-US" sz="1100" dirty="0">
                          <a:effectLst/>
                        </a:rPr>
                        <a:t> do </a:t>
                      </a:r>
                      <a:r>
                        <a:rPr lang="en-US" sz="1100" dirty="0" err="1">
                          <a:effectLst/>
                        </a:rPr>
                        <a:t>mình</a:t>
                      </a:r>
                      <a:r>
                        <a:rPr lang="en-US" sz="1100" dirty="0">
                          <a:effectLst/>
                        </a:rPr>
                        <a:t> </a:t>
                      </a:r>
                      <a:r>
                        <a:rPr lang="en-US" sz="1100" dirty="0" err="1">
                          <a:effectLst/>
                        </a:rPr>
                        <a:t>quản</a:t>
                      </a:r>
                      <a:r>
                        <a:rPr lang="en-US" sz="1100" dirty="0">
                          <a:effectLst/>
                        </a:rPr>
                        <a:t> </a:t>
                      </a:r>
                      <a:r>
                        <a:rPr lang="en-US" sz="1100" dirty="0" err="1">
                          <a:effectLst/>
                        </a:rPr>
                        <a:t>lý</a:t>
                      </a:r>
                      <a:r>
                        <a:rPr lang="en-US" sz="1100" dirty="0">
                          <a:effectLst/>
                        </a:rPr>
                        <a:t>.</a:t>
                      </a:r>
                      <a:endParaRPr lang="vi-VN" sz="1100" dirty="0">
                        <a:effectLst/>
                      </a:endParaRPr>
                    </a:p>
                    <a:p>
                      <a:pPr indent="274320" algn="l">
                        <a:lnSpc>
                          <a:spcPct val="115000"/>
                        </a:lnSpc>
                        <a:spcBef>
                          <a:spcPts val="600"/>
                        </a:spcBef>
                        <a:spcAft>
                          <a:spcPts val="600"/>
                        </a:spcAft>
                        <a:tabLst>
                          <a:tab pos="457200" algn="l"/>
                          <a:tab pos="457200" algn="l"/>
                        </a:tabLst>
                      </a:pPr>
                      <a:r>
                        <a:rPr lang="en-US" sz="1100" dirty="0">
                          <a:effectLst/>
                        </a:rPr>
                        <a:t>-  </a:t>
                      </a:r>
                      <a:r>
                        <a:rPr lang="en-US" sz="1100" dirty="0" err="1">
                          <a:effectLst/>
                        </a:rPr>
                        <a:t>Thiết</a:t>
                      </a:r>
                      <a:r>
                        <a:rPr lang="en-US" sz="1100" dirty="0">
                          <a:effectLst/>
                        </a:rPr>
                        <a:t> </a:t>
                      </a:r>
                      <a:r>
                        <a:rPr lang="en-US" sz="1100" dirty="0" err="1">
                          <a:effectLst/>
                        </a:rPr>
                        <a:t>lập</a:t>
                      </a:r>
                      <a:r>
                        <a:rPr lang="en-US" sz="1100" dirty="0">
                          <a:effectLst/>
                        </a:rPr>
                        <a:t> </a:t>
                      </a:r>
                      <a:r>
                        <a:rPr lang="en-US" sz="1100" dirty="0" err="1">
                          <a:effectLst/>
                        </a:rPr>
                        <a:t>chương</a:t>
                      </a:r>
                      <a:r>
                        <a:rPr lang="en-US" sz="1100" dirty="0">
                          <a:effectLst/>
                        </a:rPr>
                        <a:t> </a:t>
                      </a:r>
                      <a:r>
                        <a:rPr lang="en-US" sz="1100" dirty="0" err="1">
                          <a:effectLst/>
                        </a:rPr>
                        <a:t>trình</a:t>
                      </a:r>
                      <a:r>
                        <a:rPr lang="en-US" sz="1100" dirty="0">
                          <a:effectLst/>
                        </a:rPr>
                        <a:t> </a:t>
                      </a:r>
                      <a:r>
                        <a:rPr lang="en-US" sz="1100" dirty="0" err="1">
                          <a:effectLst/>
                        </a:rPr>
                        <a:t>khuyến</a:t>
                      </a:r>
                      <a:r>
                        <a:rPr lang="en-US" sz="1100" dirty="0">
                          <a:effectLst/>
                        </a:rPr>
                        <a:t> </a:t>
                      </a:r>
                      <a:r>
                        <a:rPr lang="en-US" sz="1100" dirty="0" err="1">
                          <a:effectLst/>
                        </a:rPr>
                        <a:t>mãi</a:t>
                      </a:r>
                      <a:r>
                        <a:rPr lang="en-US" sz="1100" dirty="0">
                          <a:effectLst/>
                        </a:rPr>
                        <a:t>, </a:t>
                      </a:r>
                      <a:r>
                        <a:rPr lang="en-US" sz="1100" dirty="0" err="1">
                          <a:effectLst/>
                        </a:rPr>
                        <a:t>mã</a:t>
                      </a:r>
                      <a:r>
                        <a:rPr lang="en-US" sz="1100" dirty="0">
                          <a:effectLst/>
                        </a:rPr>
                        <a:t> </a:t>
                      </a:r>
                      <a:r>
                        <a:rPr lang="en-US" sz="1100" dirty="0" err="1">
                          <a:effectLst/>
                        </a:rPr>
                        <a:t>giảm</a:t>
                      </a:r>
                      <a:r>
                        <a:rPr lang="en-US" sz="1100" dirty="0">
                          <a:effectLst/>
                        </a:rPr>
                        <a:t> </a:t>
                      </a:r>
                      <a:r>
                        <a:rPr lang="en-US" sz="1100" dirty="0" err="1">
                          <a:effectLst/>
                        </a:rPr>
                        <a:t>giá</a:t>
                      </a:r>
                      <a:r>
                        <a:rPr lang="en-US" sz="1100" dirty="0">
                          <a:effectLst/>
                        </a:rPr>
                        <a:t>, </a:t>
                      </a:r>
                      <a:r>
                        <a:rPr lang="en-US" sz="1100" dirty="0" err="1">
                          <a:effectLst/>
                        </a:rPr>
                        <a:t>và</a:t>
                      </a:r>
                      <a:r>
                        <a:rPr lang="en-US" sz="1100" dirty="0">
                          <a:effectLst/>
                        </a:rPr>
                        <a:t> </a:t>
                      </a:r>
                      <a:r>
                        <a:rPr lang="en-US" sz="1100" dirty="0" err="1">
                          <a:effectLst/>
                        </a:rPr>
                        <a:t>chính</a:t>
                      </a:r>
                      <a:r>
                        <a:rPr lang="en-US" sz="1100" dirty="0">
                          <a:effectLst/>
                        </a:rPr>
                        <a:t> </a:t>
                      </a:r>
                      <a:r>
                        <a:rPr lang="en-US" sz="1100" dirty="0" err="1">
                          <a:effectLst/>
                        </a:rPr>
                        <a:t>sách</a:t>
                      </a:r>
                      <a:r>
                        <a:rPr lang="en-US" sz="1100" dirty="0">
                          <a:effectLst/>
                        </a:rPr>
                        <a:t> </a:t>
                      </a:r>
                      <a:r>
                        <a:rPr lang="en-US" sz="1100" dirty="0" err="1">
                          <a:effectLst/>
                        </a:rPr>
                        <a:t>giá</a:t>
                      </a:r>
                      <a:r>
                        <a:rPr lang="en-US" sz="1100" dirty="0">
                          <a:effectLst/>
                        </a:rPr>
                        <a:t> </a:t>
                      </a:r>
                      <a:r>
                        <a:rPr lang="en-US" sz="1100" dirty="0" err="1">
                          <a:effectLst/>
                        </a:rPr>
                        <a:t>bán</a:t>
                      </a:r>
                      <a:r>
                        <a:rPr lang="en-US" sz="1100" dirty="0">
                          <a:effectLst/>
                        </a:rPr>
                        <a:t>.</a:t>
                      </a:r>
                      <a:endParaRPr lang="vi-VN" sz="1100" dirty="0">
                        <a:effectLst/>
                        <a:latin typeface="Times New Roman" panose="02020603050405020304" pitchFamily="18" charset="0"/>
                        <a:ea typeface="Tahoma" panose="020B0604030504040204" pitchFamily="34" charset="0"/>
                        <a:cs typeface="Lohit Devanagari"/>
                      </a:endParaRPr>
                    </a:p>
                  </a:txBody>
                  <a:tcPr marL="43386" marR="43386" marT="0" marB="0"/>
                </a:tc>
                <a:extLst>
                  <a:ext uri="{0D108BD9-81ED-4DB2-BD59-A6C34878D82A}">
                    <a16:rowId xmlns:a16="http://schemas.microsoft.com/office/drawing/2014/main" val="539935925"/>
                  </a:ext>
                </a:extLst>
              </a:tr>
            </a:tbl>
          </a:graphicData>
        </a:graphic>
      </p:graphicFrame>
    </p:spTree>
    <p:extLst>
      <p:ext uri="{BB962C8B-B14F-4D97-AF65-F5344CB8AC3E}">
        <p14:creationId xmlns:p14="http://schemas.microsoft.com/office/powerpoint/2010/main" val="13207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594B4-3AC2-62AF-3346-94B67FED0A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4592D9-06CC-5B51-CB76-106FEE409F57}"/>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ĐẶC TẢ YÊU CẦU NGƯỜI DÙNG</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429480FB-8C6F-F7DF-4544-CA288A5FE4DD}"/>
              </a:ext>
            </a:extLst>
          </p:cNvPr>
          <p:cNvSpPr>
            <a:spLocks noGrp="1"/>
          </p:cNvSpPr>
          <p:nvPr>
            <p:ph idx="1"/>
          </p:nvPr>
        </p:nvSpPr>
        <p:spPr>
          <a:xfrm>
            <a:off x="461970" y="1019607"/>
            <a:ext cx="5004551" cy="652074"/>
          </a:xfrm>
        </p:spPr>
        <p:txBody>
          <a:bodyPr>
            <a:normAutofit/>
          </a:bodyPr>
          <a:lstStyle/>
          <a:p>
            <a:pPr marL="0" indent="0">
              <a:buNone/>
            </a:pPr>
            <a:r>
              <a:rPr lang="vi-VN" sz="2400" dirty="0">
                <a:latin typeface="Calibri Light" panose="020F0302020204030204" pitchFamily="34" charset="0"/>
                <a:cs typeface="Calibri Light" panose="020F0302020204030204" pitchFamily="34" charset="0"/>
              </a:rPr>
              <a:t>Đối tượng người dùng</a:t>
            </a:r>
            <a:endParaRPr lang="en-US" sz="2400" dirty="0">
              <a:latin typeface="Calibri Light" panose="020F0302020204030204" pitchFamily="34" charset="0"/>
              <a:cs typeface="Calibri Light" panose="020F0302020204030204" pitchFamily="34" charset="0"/>
            </a:endParaRPr>
          </a:p>
        </p:txBody>
      </p:sp>
      <p:graphicFrame>
        <p:nvGraphicFramePr>
          <p:cNvPr id="3" name="Bảng 2">
            <a:extLst>
              <a:ext uri="{FF2B5EF4-FFF2-40B4-BE49-F238E27FC236}">
                <a16:creationId xmlns:a16="http://schemas.microsoft.com/office/drawing/2014/main" id="{B70605C1-9FC3-409B-2C5C-66EA2B8EBA1C}"/>
              </a:ext>
            </a:extLst>
          </p:cNvPr>
          <p:cNvGraphicFramePr>
            <a:graphicFrameLocks noGrp="1"/>
          </p:cNvGraphicFramePr>
          <p:nvPr>
            <p:extLst>
              <p:ext uri="{D42A27DB-BD31-4B8C-83A1-F6EECF244321}">
                <p14:modId xmlns:p14="http://schemas.microsoft.com/office/powerpoint/2010/main" val="3363052997"/>
              </p:ext>
            </p:extLst>
          </p:nvPr>
        </p:nvGraphicFramePr>
        <p:xfrm>
          <a:off x="1053100" y="1671681"/>
          <a:ext cx="10676929" cy="4744530"/>
        </p:xfrm>
        <a:graphic>
          <a:graphicData uri="http://schemas.openxmlformats.org/drawingml/2006/table">
            <a:tbl>
              <a:tblPr firstRow="1" firstCol="1" bandRow="1">
                <a:tableStyleId>{5C22544A-7EE6-4342-B048-85BDC9FD1C3A}</a:tableStyleId>
              </a:tblPr>
              <a:tblGrid>
                <a:gridCol w="1776631">
                  <a:extLst>
                    <a:ext uri="{9D8B030D-6E8A-4147-A177-3AD203B41FA5}">
                      <a16:colId xmlns:a16="http://schemas.microsoft.com/office/drawing/2014/main" val="3760136567"/>
                    </a:ext>
                  </a:extLst>
                </a:gridCol>
                <a:gridCol w="3076829">
                  <a:extLst>
                    <a:ext uri="{9D8B030D-6E8A-4147-A177-3AD203B41FA5}">
                      <a16:colId xmlns:a16="http://schemas.microsoft.com/office/drawing/2014/main" val="1237585037"/>
                    </a:ext>
                  </a:extLst>
                </a:gridCol>
                <a:gridCol w="5823469">
                  <a:extLst>
                    <a:ext uri="{9D8B030D-6E8A-4147-A177-3AD203B41FA5}">
                      <a16:colId xmlns:a16="http://schemas.microsoft.com/office/drawing/2014/main" val="862705387"/>
                    </a:ext>
                  </a:extLst>
                </a:gridCol>
              </a:tblGrid>
              <a:tr h="2473662">
                <a:tc>
                  <a:txBody>
                    <a:bodyPr/>
                    <a:lstStyle/>
                    <a:p>
                      <a:pPr indent="274320" algn="l">
                        <a:lnSpc>
                          <a:spcPct val="115000"/>
                        </a:lnSpc>
                        <a:spcBef>
                          <a:spcPts val="600"/>
                        </a:spcBef>
                        <a:spcAft>
                          <a:spcPts val="600"/>
                        </a:spcAft>
                        <a:tabLst>
                          <a:tab pos="457200" algn="l"/>
                          <a:tab pos="457200" algn="l"/>
                        </a:tabLst>
                      </a:pPr>
                      <a:r>
                        <a:rPr lang="vi-VN" sz="1400" dirty="0" err="1">
                          <a:effectLst/>
                        </a:rPr>
                        <a:t>Branch</a:t>
                      </a:r>
                      <a:r>
                        <a:rPr lang="vi-VN" sz="1400" dirty="0">
                          <a:effectLst/>
                        </a:rPr>
                        <a:t> </a:t>
                      </a:r>
                      <a:r>
                        <a:rPr lang="vi-VN" sz="1400" dirty="0" err="1">
                          <a:effectLst/>
                        </a:rPr>
                        <a:t>Manager</a:t>
                      </a:r>
                      <a:r>
                        <a:rPr lang="vi-VN" sz="1400" dirty="0">
                          <a:effectLst/>
                        </a:rPr>
                        <a:t> (Quản lý cơ sở)</a:t>
                      </a:r>
                      <a:endParaRPr lang="vi-VN" sz="1400" dirty="0">
                        <a:effectLst/>
                        <a:latin typeface="Times New Roman" panose="02020603050405020304" pitchFamily="18" charset="0"/>
                        <a:ea typeface="Tahoma" panose="020B0604030504040204" pitchFamily="34" charset="0"/>
                        <a:cs typeface="Lohit Devanagari"/>
                      </a:endParaRPr>
                    </a:p>
                  </a:txBody>
                  <a:tcPr marL="57644" marR="57644" marT="0" marB="0"/>
                </a:tc>
                <a:tc>
                  <a:txBody>
                    <a:bodyPr/>
                    <a:lstStyle/>
                    <a:p>
                      <a:pPr indent="274320" algn="l">
                        <a:lnSpc>
                          <a:spcPct val="115000"/>
                        </a:lnSpc>
                        <a:spcBef>
                          <a:spcPts val="600"/>
                        </a:spcBef>
                        <a:spcAft>
                          <a:spcPts val="600"/>
                        </a:spcAft>
                        <a:tabLst>
                          <a:tab pos="457200" algn="l"/>
                          <a:tab pos="457200" algn="l"/>
                        </a:tabLst>
                      </a:pPr>
                      <a:r>
                        <a:rPr lang="en-US" sz="1400">
                          <a:effectLst/>
                        </a:rPr>
                        <a:t>Quản lý hoạt động của từng cơ sở kinh doanh, đảm bảo vận hành hiệu quả tại chi nhánh của mình.</a:t>
                      </a:r>
                      <a:endParaRPr lang="vi-VN" sz="1400">
                        <a:effectLst/>
                        <a:latin typeface="Times New Roman" panose="02020603050405020304" pitchFamily="18" charset="0"/>
                        <a:ea typeface="Tahoma" panose="020B0604030504040204" pitchFamily="34" charset="0"/>
                        <a:cs typeface="Lohit Devanagari"/>
                      </a:endParaRPr>
                    </a:p>
                  </a:txBody>
                  <a:tcPr marL="57644" marR="57644" marT="0" marB="0"/>
                </a:tc>
                <a:tc>
                  <a:txBody>
                    <a:bodyPr/>
                    <a:lstStyle/>
                    <a:p>
                      <a:pPr indent="274320" algn="l">
                        <a:lnSpc>
                          <a:spcPct val="115000"/>
                        </a:lnSpc>
                        <a:spcBef>
                          <a:spcPts val="600"/>
                        </a:spcBef>
                        <a:spcAft>
                          <a:spcPts val="600"/>
                        </a:spcAft>
                        <a:tabLst>
                          <a:tab pos="457200" algn="l"/>
                          <a:tab pos="457200" algn="l"/>
                        </a:tabLst>
                      </a:pPr>
                      <a:r>
                        <a:rPr lang="en-US" sz="1400">
                          <a:effectLst/>
                        </a:rPr>
                        <a:t>- Theo dõi và giám sát hiệu suất làm việc của nhân viên tại cơ sở.</a:t>
                      </a:r>
                      <a:endParaRPr lang="vi-VN" sz="1400">
                        <a:effectLst/>
                      </a:endParaRPr>
                    </a:p>
                    <a:p>
                      <a:pPr indent="274320" algn="l">
                        <a:lnSpc>
                          <a:spcPct val="115000"/>
                        </a:lnSpc>
                        <a:spcBef>
                          <a:spcPts val="600"/>
                        </a:spcBef>
                        <a:spcAft>
                          <a:spcPts val="600"/>
                        </a:spcAft>
                        <a:tabLst>
                          <a:tab pos="457200" algn="l"/>
                          <a:tab pos="457200" algn="l"/>
                        </a:tabLst>
                      </a:pPr>
                      <a:r>
                        <a:rPr lang="en-US" sz="1400">
                          <a:effectLst/>
                        </a:rPr>
                        <a:t>- Quản lý kho hàng nội bộ, bao gồm việc nhập hàng, kiểm kê, và điều phối hàng hóa giữa các chi nhánh.</a:t>
                      </a:r>
                      <a:endParaRPr lang="vi-VN" sz="1400">
                        <a:effectLst/>
                      </a:endParaRPr>
                    </a:p>
                    <a:p>
                      <a:pPr indent="274320" algn="l">
                        <a:lnSpc>
                          <a:spcPct val="115000"/>
                        </a:lnSpc>
                        <a:spcBef>
                          <a:spcPts val="600"/>
                        </a:spcBef>
                        <a:spcAft>
                          <a:spcPts val="600"/>
                        </a:spcAft>
                        <a:tabLst>
                          <a:tab pos="457200" algn="l"/>
                          <a:tab pos="457200" algn="l"/>
                        </a:tabLst>
                      </a:pPr>
                      <a:r>
                        <a:rPr lang="en-US" sz="1400">
                          <a:effectLst/>
                        </a:rPr>
                        <a:t>- Phê duyệt các đơn đặt hàng hoặc chương trình khuyến mãi áp dụng tại cơ sở.</a:t>
                      </a:r>
                      <a:endParaRPr lang="vi-VN" sz="1400">
                        <a:effectLst/>
                      </a:endParaRPr>
                    </a:p>
                    <a:p>
                      <a:pPr indent="274320" algn="l">
                        <a:lnSpc>
                          <a:spcPct val="115000"/>
                        </a:lnSpc>
                        <a:spcBef>
                          <a:spcPts val="600"/>
                        </a:spcBef>
                        <a:spcAft>
                          <a:spcPts val="600"/>
                        </a:spcAft>
                        <a:tabLst>
                          <a:tab pos="457200" algn="l"/>
                          <a:tab pos="457200" algn="l"/>
                        </a:tabLst>
                      </a:pPr>
                      <a:r>
                        <a:rPr lang="en-US" sz="1400">
                          <a:effectLst/>
                        </a:rPr>
                        <a:t>- Báo cáo doanh số và các vấn đề liên quan đến hoạt động kinh doanh tại chi nhánh.</a:t>
                      </a:r>
                      <a:endParaRPr lang="vi-VN" sz="1400">
                        <a:effectLst/>
                        <a:latin typeface="Times New Roman" panose="02020603050405020304" pitchFamily="18" charset="0"/>
                        <a:ea typeface="Tahoma" panose="020B0604030504040204" pitchFamily="34" charset="0"/>
                        <a:cs typeface="Lohit Devanagari"/>
                      </a:endParaRPr>
                    </a:p>
                  </a:txBody>
                  <a:tcPr marL="57644" marR="57644" marT="0" marB="0"/>
                </a:tc>
                <a:extLst>
                  <a:ext uri="{0D108BD9-81ED-4DB2-BD59-A6C34878D82A}">
                    <a16:rowId xmlns:a16="http://schemas.microsoft.com/office/drawing/2014/main" val="2421422155"/>
                  </a:ext>
                </a:extLst>
              </a:tr>
              <a:tr h="2270868">
                <a:tc>
                  <a:txBody>
                    <a:bodyPr/>
                    <a:lstStyle/>
                    <a:p>
                      <a:pPr indent="274320" algn="l">
                        <a:lnSpc>
                          <a:spcPct val="115000"/>
                        </a:lnSpc>
                        <a:spcBef>
                          <a:spcPts val="600"/>
                        </a:spcBef>
                        <a:spcAft>
                          <a:spcPts val="600"/>
                        </a:spcAft>
                        <a:tabLst>
                          <a:tab pos="457200" algn="l"/>
                          <a:tab pos="457200" algn="l"/>
                        </a:tabLst>
                      </a:pPr>
                      <a:r>
                        <a:rPr lang="en-US" sz="1400">
                          <a:effectLst/>
                        </a:rPr>
                        <a:t>Sales Staff (Nhân viên bán hàng)</a:t>
                      </a:r>
                      <a:endParaRPr lang="vi-VN" sz="1400">
                        <a:effectLst/>
                        <a:latin typeface="Times New Roman" panose="02020603050405020304" pitchFamily="18" charset="0"/>
                        <a:ea typeface="Tahoma" panose="020B0604030504040204" pitchFamily="34" charset="0"/>
                        <a:cs typeface="Lohit Devanagari"/>
                      </a:endParaRPr>
                    </a:p>
                  </a:txBody>
                  <a:tcPr marL="57644" marR="57644" marT="0" marB="0"/>
                </a:tc>
                <a:tc>
                  <a:txBody>
                    <a:bodyPr/>
                    <a:lstStyle/>
                    <a:p>
                      <a:pPr indent="274320" algn="l">
                        <a:lnSpc>
                          <a:spcPct val="115000"/>
                        </a:lnSpc>
                        <a:spcBef>
                          <a:spcPts val="600"/>
                        </a:spcBef>
                        <a:spcAft>
                          <a:spcPts val="600"/>
                        </a:spcAft>
                        <a:tabLst>
                          <a:tab pos="457200" algn="l"/>
                          <a:tab pos="457200" algn="l"/>
                        </a:tabLst>
                      </a:pPr>
                      <a:r>
                        <a:rPr lang="en-US" sz="1400" dirty="0" err="1">
                          <a:effectLst/>
                        </a:rPr>
                        <a:t>Trực</a:t>
                      </a:r>
                      <a:r>
                        <a:rPr lang="en-US" sz="1400" dirty="0">
                          <a:effectLst/>
                        </a:rPr>
                        <a:t> </a:t>
                      </a:r>
                      <a:r>
                        <a:rPr lang="en-US" sz="1400" dirty="0" err="1">
                          <a:effectLst/>
                        </a:rPr>
                        <a:t>tiếp</a:t>
                      </a:r>
                      <a:r>
                        <a:rPr lang="en-US" sz="1400" dirty="0">
                          <a:effectLst/>
                        </a:rPr>
                        <a:t> </a:t>
                      </a:r>
                      <a:r>
                        <a:rPr lang="en-US" sz="1400" dirty="0" err="1">
                          <a:effectLst/>
                        </a:rPr>
                        <a:t>thao</a:t>
                      </a:r>
                      <a:r>
                        <a:rPr lang="en-US" sz="1400" dirty="0">
                          <a:effectLst/>
                        </a:rPr>
                        <a:t> </a:t>
                      </a:r>
                      <a:r>
                        <a:rPr lang="en-US" sz="1400" dirty="0" err="1">
                          <a:effectLst/>
                        </a:rPr>
                        <a:t>tác</a:t>
                      </a:r>
                      <a:r>
                        <a:rPr lang="en-US" sz="1400" dirty="0">
                          <a:effectLst/>
                        </a:rPr>
                        <a:t> </a:t>
                      </a:r>
                      <a:r>
                        <a:rPr lang="en-US" sz="1400" dirty="0" err="1">
                          <a:effectLst/>
                        </a:rPr>
                        <a:t>trên</a:t>
                      </a:r>
                      <a:r>
                        <a:rPr lang="en-US" sz="1400" dirty="0">
                          <a:effectLst/>
                        </a:rPr>
                        <a:t> </a:t>
                      </a:r>
                      <a:r>
                        <a:rPr lang="en-US" sz="1400" dirty="0" err="1">
                          <a:effectLst/>
                        </a:rPr>
                        <a:t>hệ</a:t>
                      </a:r>
                      <a:r>
                        <a:rPr lang="en-US" sz="1400" dirty="0">
                          <a:effectLst/>
                        </a:rPr>
                        <a:t> </a:t>
                      </a:r>
                      <a:r>
                        <a:rPr lang="en-US" sz="1400" dirty="0" err="1">
                          <a:effectLst/>
                        </a:rPr>
                        <a:t>thống</a:t>
                      </a:r>
                      <a:r>
                        <a:rPr lang="en-US" sz="1400" dirty="0">
                          <a:effectLst/>
                        </a:rPr>
                        <a:t> </a:t>
                      </a:r>
                      <a:r>
                        <a:rPr lang="en-US" sz="1400" dirty="0" err="1">
                          <a:effectLst/>
                        </a:rPr>
                        <a:t>để</a:t>
                      </a:r>
                      <a:r>
                        <a:rPr lang="en-US" sz="1400" dirty="0">
                          <a:effectLst/>
                        </a:rPr>
                        <a:t> </a:t>
                      </a:r>
                      <a:r>
                        <a:rPr lang="en-US" sz="1400" dirty="0" err="1">
                          <a:effectLst/>
                        </a:rPr>
                        <a:t>xử</a:t>
                      </a:r>
                      <a:r>
                        <a:rPr lang="en-US" sz="1400" dirty="0">
                          <a:effectLst/>
                        </a:rPr>
                        <a:t> </a:t>
                      </a:r>
                      <a:r>
                        <a:rPr lang="en-US" sz="1400" dirty="0" err="1">
                          <a:effectLst/>
                        </a:rPr>
                        <a:t>lý</a:t>
                      </a:r>
                      <a:r>
                        <a:rPr lang="en-US" sz="1400" dirty="0">
                          <a:effectLst/>
                        </a:rPr>
                        <a:t> </a:t>
                      </a:r>
                      <a:r>
                        <a:rPr lang="en-US" sz="1400" dirty="0" err="1">
                          <a:effectLst/>
                        </a:rPr>
                        <a:t>các</a:t>
                      </a:r>
                      <a:r>
                        <a:rPr lang="en-US" sz="1400" dirty="0">
                          <a:effectLst/>
                        </a:rPr>
                        <a:t> </a:t>
                      </a:r>
                      <a:r>
                        <a:rPr lang="en-US" sz="1400" dirty="0" err="1">
                          <a:effectLst/>
                        </a:rPr>
                        <a:t>giao</a:t>
                      </a:r>
                      <a:r>
                        <a:rPr lang="en-US" sz="1400" dirty="0">
                          <a:effectLst/>
                        </a:rPr>
                        <a:t> </a:t>
                      </a:r>
                      <a:r>
                        <a:rPr lang="en-US" sz="1400" dirty="0" err="1">
                          <a:effectLst/>
                        </a:rPr>
                        <a:t>dịch</a:t>
                      </a:r>
                      <a:r>
                        <a:rPr lang="en-US" sz="1400" dirty="0">
                          <a:effectLst/>
                        </a:rPr>
                        <a:t> </a:t>
                      </a:r>
                      <a:r>
                        <a:rPr lang="en-US" sz="1400" dirty="0" err="1">
                          <a:effectLst/>
                        </a:rPr>
                        <a:t>bán</a:t>
                      </a:r>
                      <a:r>
                        <a:rPr lang="en-US" sz="1400" dirty="0">
                          <a:effectLst/>
                        </a:rPr>
                        <a:t> </a:t>
                      </a:r>
                      <a:r>
                        <a:rPr lang="en-US" sz="1400" dirty="0" err="1">
                          <a:effectLst/>
                        </a:rPr>
                        <a:t>hàng</a:t>
                      </a:r>
                      <a:r>
                        <a:rPr lang="en-US" sz="1400" dirty="0">
                          <a:effectLst/>
                        </a:rPr>
                        <a:t> </a:t>
                      </a:r>
                      <a:r>
                        <a:rPr lang="en-US" sz="1400" dirty="0" err="1">
                          <a:effectLst/>
                        </a:rPr>
                        <a:t>tại</a:t>
                      </a:r>
                      <a:r>
                        <a:rPr lang="en-US" sz="1400" dirty="0">
                          <a:effectLst/>
                        </a:rPr>
                        <a:t> </a:t>
                      </a:r>
                      <a:r>
                        <a:rPr lang="en-US" sz="1400" dirty="0" err="1">
                          <a:effectLst/>
                        </a:rPr>
                        <a:t>cửa</a:t>
                      </a:r>
                      <a:r>
                        <a:rPr lang="en-US" sz="1400" dirty="0">
                          <a:effectLst/>
                        </a:rPr>
                        <a:t> </a:t>
                      </a:r>
                      <a:r>
                        <a:rPr lang="en-US" sz="1400" dirty="0" err="1">
                          <a:effectLst/>
                        </a:rPr>
                        <a:t>hàng</a:t>
                      </a:r>
                      <a:endParaRPr lang="vi-VN" sz="1400" dirty="0">
                        <a:effectLst/>
                        <a:latin typeface="Times New Roman" panose="02020603050405020304" pitchFamily="18" charset="0"/>
                        <a:ea typeface="Tahoma" panose="020B0604030504040204" pitchFamily="34" charset="0"/>
                        <a:cs typeface="Lohit Devanagari"/>
                      </a:endParaRPr>
                    </a:p>
                  </a:txBody>
                  <a:tcPr marL="57644" marR="57644" marT="0" marB="0"/>
                </a:tc>
                <a:tc>
                  <a:txBody>
                    <a:bodyPr/>
                    <a:lstStyle/>
                    <a:p>
                      <a:pPr indent="274320" algn="l">
                        <a:lnSpc>
                          <a:spcPct val="115000"/>
                        </a:lnSpc>
                        <a:spcBef>
                          <a:spcPts val="600"/>
                        </a:spcBef>
                        <a:spcAft>
                          <a:spcPts val="600"/>
                        </a:spcAft>
                        <a:tabLst>
                          <a:tab pos="457200" algn="l"/>
                          <a:tab pos="457200" algn="l"/>
                        </a:tabLst>
                      </a:pPr>
                      <a:r>
                        <a:rPr lang="en-US" sz="1400" dirty="0">
                          <a:effectLst/>
                        </a:rPr>
                        <a:t>- </a:t>
                      </a:r>
                      <a:r>
                        <a:rPr lang="en-US" sz="1400" dirty="0" err="1">
                          <a:effectLst/>
                        </a:rPr>
                        <a:t>Tạo</a:t>
                      </a:r>
                      <a:r>
                        <a:rPr lang="en-US" sz="1400" dirty="0">
                          <a:effectLst/>
                        </a:rPr>
                        <a:t> </a:t>
                      </a:r>
                      <a:r>
                        <a:rPr lang="en-US" sz="1400" dirty="0" err="1">
                          <a:effectLst/>
                        </a:rPr>
                        <a:t>hóa</a:t>
                      </a:r>
                      <a:r>
                        <a:rPr lang="en-US" sz="1400" dirty="0">
                          <a:effectLst/>
                        </a:rPr>
                        <a:t> </a:t>
                      </a:r>
                      <a:r>
                        <a:rPr lang="en-US" sz="1400" dirty="0" err="1">
                          <a:effectLst/>
                        </a:rPr>
                        <a:t>đơn</a:t>
                      </a:r>
                      <a:r>
                        <a:rPr lang="en-US" sz="1400" dirty="0">
                          <a:effectLst/>
                        </a:rPr>
                        <a:t> </a:t>
                      </a:r>
                      <a:r>
                        <a:rPr lang="en-US" sz="1400" dirty="0" err="1">
                          <a:effectLst/>
                        </a:rPr>
                        <a:t>bán</a:t>
                      </a:r>
                      <a:r>
                        <a:rPr lang="en-US" sz="1400" dirty="0">
                          <a:effectLst/>
                        </a:rPr>
                        <a:t> </a:t>
                      </a:r>
                      <a:r>
                        <a:rPr lang="en-US" sz="1400" dirty="0" err="1">
                          <a:effectLst/>
                        </a:rPr>
                        <a:t>hàng</a:t>
                      </a:r>
                      <a:r>
                        <a:rPr lang="en-US" sz="1400" dirty="0">
                          <a:effectLst/>
                        </a:rPr>
                        <a:t>, </a:t>
                      </a:r>
                      <a:r>
                        <a:rPr lang="en-US" sz="1400" dirty="0" err="1">
                          <a:effectLst/>
                        </a:rPr>
                        <a:t>xử</a:t>
                      </a:r>
                      <a:r>
                        <a:rPr lang="en-US" sz="1400" dirty="0">
                          <a:effectLst/>
                        </a:rPr>
                        <a:t> </a:t>
                      </a:r>
                      <a:r>
                        <a:rPr lang="en-US" sz="1400" dirty="0" err="1">
                          <a:effectLst/>
                        </a:rPr>
                        <a:t>lý</a:t>
                      </a:r>
                      <a:r>
                        <a:rPr lang="en-US" sz="1400" dirty="0">
                          <a:effectLst/>
                        </a:rPr>
                        <a:t> </a:t>
                      </a:r>
                      <a:r>
                        <a:rPr lang="en-US" sz="1400" dirty="0" err="1">
                          <a:effectLst/>
                        </a:rPr>
                        <a:t>thanh</a:t>
                      </a:r>
                      <a:r>
                        <a:rPr lang="en-US" sz="1400" dirty="0">
                          <a:effectLst/>
                        </a:rPr>
                        <a:t> </a:t>
                      </a:r>
                      <a:r>
                        <a:rPr lang="en-US" sz="1400" dirty="0" err="1">
                          <a:effectLst/>
                        </a:rPr>
                        <a:t>toán</a:t>
                      </a:r>
                      <a:r>
                        <a:rPr lang="en-US" sz="1400" dirty="0">
                          <a:effectLst/>
                        </a:rPr>
                        <a:t>, </a:t>
                      </a:r>
                      <a:r>
                        <a:rPr lang="en-US" sz="1400" dirty="0" err="1">
                          <a:effectLst/>
                        </a:rPr>
                        <a:t>và</a:t>
                      </a:r>
                      <a:r>
                        <a:rPr lang="en-US" sz="1400" dirty="0">
                          <a:effectLst/>
                        </a:rPr>
                        <a:t> </a:t>
                      </a:r>
                      <a:r>
                        <a:rPr lang="en-US" sz="1400" dirty="0" err="1">
                          <a:effectLst/>
                        </a:rPr>
                        <a:t>hỗ</a:t>
                      </a:r>
                      <a:r>
                        <a:rPr lang="en-US" sz="1400" dirty="0">
                          <a:effectLst/>
                        </a:rPr>
                        <a:t> </a:t>
                      </a:r>
                      <a:r>
                        <a:rPr lang="en-US" sz="1400" dirty="0" err="1">
                          <a:effectLst/>
                        </a:rPr>
                        <a:t>trợ</a:t>
                      </a:r>
                      <a:r>
                        <a:rPr lang="en-US" sz="1400" dirty="0">
                          <a:effectLst/>
                        </a:rPr>
                        <a:t> </a:t>
                      </a:r>
                      <a:r>
                        <a:rPr lang="en-US" sz="1400" dirty="0" err="1">
                          <a:effectLst/>
                        </a:rPr>
                        <a:t>khách</a:t>
                      </a:r>
                      <a:r>
                        <a:rPr lang="en-US" sz="1400" dirty="0">
                          <a:effectLst/>
                        </a:rPr>
                        <a:t> </a:t>
                      </a:r>
                      <a:r>
                        <a:rPr lang="en-US" sz="1400" dirty="0" err="1">
                          <a:effectLst/>
                        </a:rPr>
                        <a:t>hàng</a:t>
                      </a:r>
                      <a:r>
                        <a:rPr lang="en-US" sz="1400" dirty="0">
                          <a:effectLst/>
                        </a:rPr>
                        <a:t> </a:t>
                      </a:r>
                      <a:r>
                        <a:rPr lang="en-US" sz="1400" dirty="0" err="1">
                          <a:effectLst/>
                        </a:rPr>
                        <a:t>tại</a:t>
                      </a:r>
                      <a:r>
                        <a:rPr lang="en-US" sz="1400" dirty="0">
                          <a:effectLst/>
                        </a:rPr>
                        <a:t> </a:t>
                      </a:r>
                      <a:r>
                        <a:rPr lang="en-US" sz="1400" dirty="0" err="1">
                          <a:effectLst/>
                        </a:rPr>
                        <a:t>cửa</a:t>
                      </a:r>
                      <a:r>
                        <a:rPr lang="en-US" sz="1400" dirty="0">
                          <a:effectLst/>
                        </a:rPr>
                        <a:t> </a:t>
                      </a:r>
                      <a:r>
                        <a:rPr lang="en-US" sz="1400" dirty="0" err="1">
                          <a:effectLst/>
                        </a:rPr>
                        <a:t>hàng</a:t>
                      </a:r>
                      <a:r>
                        <a:rPr lang="en-US" sz="1400" dirty="0">
                          <a:effectLst/>
                        </a:rPr>
                        <a:t>.</a:t>
                      </a:r>
                      <a:endParaRPr lang="vi-VN" sz="1400" dirty="0">
                        <a:effectLst/>
                      </a:endParaRPr>
                    </a:p>
                    <a:p>
                      <a:pPr indent="274320" algn="l">
                        <a:lnSpc>
                          <a:spcPct val="115000"/>
                        </a:lnSpc>
                        <a:spcBef>
                          <a:spcPts val="600"/>
                        </a:spcBef>
                        <a:spcAft>
                          <a:spcPts val="600"/>
                        </a:spcAft>
                        <a:tabLst>
                          <a:tab pos="457200" algn="l"/>
                          <a:tab pos="457200" algn="l"/>
                        </a:tabLst>
                      </a:pPr>
                      <a:r>
                        <a:rPr lang="en-US" sz="1400" dirty="0">
                          <a:effectLst/>
                        </a:rPr>
                        <a:t>- </a:t>
                      </a:r>
                      <a:r>
                        <a:rPr lang="en-US" sz="1400" dirty="0" err="1">
                          <a:effectLst/>
                        </a:rPr>
                        <a:t>Cập</a:t>
                      </a:r>
                      <a:r>
                        <a:rPr lang="en-US" sz="1400" dirty="0">
                          <a:effectLst/>
                        </a:rPr>
                        <a:t> </a:t>
                      </a:r>
                      <a:r>
                        <a:rPr lang="en-US" sz="1400" dirty="0" err="1">
                          <a:effectLst/>
                        </a:rPr>
                        <a:t>nhật</a:t>
                      </a:r>
                      <a:r>
                        <a:rPr lang="en-US" sz="1400" dirty="0">
                          <a:effectLst/>
                        </a:rPr>
                        <a:t> </a:t>
                      </a:r>
                      <a:r>
                        <a:rPr lang="en-US" sz="1400" dirty="0" err="1">
                          <a:effectLst/>
                        </a:rPr>
                        <a:t>trạng</a:t>
                      </a:r>
                      <a:r>
                        <a:rPr lang="en-US" sz="1400" dirty="0">
                          <a:effectLst/>
                        </a:rPr>
                        <a:t> </a:t>
                      </a:r>
                      <a:r>
                        <a:rPr lang="en-US" sz="1400" dirty="0" err="1">
                          <a:effectLst/>
                        </a:rPr>
                        <a:t>thái</a:t>
                      </a:r>
                      <a:r>
                        <a:rPr lang="en-US" sz="1400" dirty="0">
                          <a:effectLst/>
                        </a:rPr>
                        <a:t> </a:t>
                      </a:r>
                      <a:r>
                        <a:rPr lang="en-US" sz="1400" dirty="0" err="1">
                          <a:effectLst/>
                        </a:rPr>
                        <a:t>đơn</a:t>
                      </a:r>
                      <a:r>
                        <a:rPr lang="en-US" sz="1400" dirty="0">
                          <a:effectLst/>
                        </a:rPr>
                        <a:t> </a:t>
                      </a:r>
                      <a:r>
                        <a:rPr lang="en-US" sz="1400" dirty="0" err="1">
                          <a:effectLst/>
                        </a:rPr>
                        <a:t>hàng</a:t>
                      </a:r>
                      <a:r>
                        <a:rPr lang="en-US" sz="1400" dirty="0">
                          <a:effectLst/>
                        </a:rPr>
                        <a:t> (</a:t>
                      </a:r>
                      <a:r>
                        <a:rPr lang="en-US" sz="1400" dirty="0" err="1">
                          <a:effectLst/>
                        </a:rPr>
                        <a:t>đã</a:t>
                      </a:r>
                      <a:r>
                        <a:rPr lang="en-US" sz="1400" dirty="0">
                          <a:effectLst/>
                        </a:rPr>
                        <a:t> </a:t>
                      </a:r>
                      <a:r>
                        <a:rPr lang="en-US" sz="1400" dirty="0" err="1">
                          <a:effectLst/>
                        </a:rPr>
                        <a:t>thanh</a:t>
                      </a:r>
                      <a:r>
                        <a:rPr lang="en-US" sz="1400" dirty="0">
                          <a:effectLst/>
                        </a:rPr>
                        <a:t> </a:t>
                      </a:r>
                      <a:r>
                        <a:rPr lang="en-US" sz="1400" dirty="0" err="1">
                          <a:effectLst/>
                        </a:rPr>
                        <a:t>toán</a:t>
                      </a:r>
                      <a:r>
                        <a:rPr lang="en-US" sz="1400" dirty="0">
                          <a:effectLst/>
                        </a:rPr>
                        <a:t>, </a:t>
                      </a:r>
                      <a:r>
                        <a:rPr lang="en-US" sz="1400" dirty="0" err="1">
                          <a:effectLst/>
                        </a:rPr>
                        <a:t>hủy</a:t>
                      </a:r>
                      <a:r>
                        <a:rPr lang="en-US" sz="1400" dirty="0">
                          <a:effectLst/>
                        </a:rPr>
                        <a:t>, </a:t>
                      </a:r>
                      <a:r>
                        <a:rPr lang="en-US" sz="1400" dirty="0" err="1">
                          <a:effectLst/>
                        </a:rPr>
                        <a:t>hoàn</a:t>
                      </a:r>
                      <a:r>
                        <a:rPr lang="en-US" sz="1400" dirty="0">
                          <a:effectLst/>
                        </a:rPr>
                        <a:t> </a:t>
                      </a:r>
                      <a:r>
                        <a:rPr lang="en-US" sz="1400" dirty="0" err="1">
                          <a:effectLst/>
                        </a:rPr>
                        <a:t>trả</a:t>
                      </a:r>
                      <a:r>
                        <a:rPr lang="en-US" sz="1400" dirty="0">
                          <a:effectLst/>
                        </a:rPr>
                        <a:t>).</a:t>
                      </a:r>
                      <a:endParaRPr lang="vi-VN" sz="1400" dirty="0">
                        <a:effectLst/>
                      </a:endParaRPr>
                    </a:p>
                    <a:p>
                      <a:pPr indent="274320" algn="l">
                        <a:lnSpc>
                          <a:spcPct val="115000"/>
                        </a:lnSpc>
                        <a:spcBef>
                          <a:spcPts val="600"/>
                        </a:spcBef>
                        <a:spcAft>
                          <a:spcPts val="600"/>
                        </a:spcAft>
                        <a:tabLst>
                          <a:tab pos="457200" algn="l"/>
                          <a:tab pos="457200" algn="l"/>
                        </a:tabLst>
                      </a:pPr>
                      <a:r>
                        <a:rPr lang="en-US" sz="1400" dirty="0">
                          <a:effectLst/>
                        </a:rPr>
                        <a:t>- </a:t>
                      </a:r>
                      <a:r>
                        <a:rPr lang="en-US" sz="1400" dirty="0" err="1">
                          <a:effectLst/>
                        </a:rPr>
                        <a:t>Kiểm</a:t>
                      </a:r>
                      <a:r>
                        <a:rPr lang="en-US" sz="1400" dirty="0">
                          <a:effectLst/>
                        </a:rPr>
                        <a:t> </a:t>
                      </a:r>
                      <a:r>
                        <a:rPr lang="en-US" sz="1400" dirty="0" err="1">
                          <a:effectLst/>
                        </a:rPr>
                        <a:t>tra</a:t>
                      </a:r>
                      <a:r>
                        <a:rPr lang="en-US" sz="1400" dirty="0">
                          <a:effectLst/>
                        </a:rPr>
                        <a:t> </a:t>
                      </a:r>
                      <a:r>
                        <a:rPr lang="en-US" sz="1400" dirty="0" err="1">
                          <a:effectLst/>
                        </a:rPr>
                        <a:t>tình</a:t>
                      </a:r>
                      <a:r>
                        <a:rPr lang="en-US" sz="1400" dirty="0">
                          <a:effectLst/>
                        </a:rPr>
                        <a:t> </a:t>
                      </a:r>
                      <a:r>
                        <a:rPr lang="en-US" sz="1400" dirty="0" err="1">
                          <a:effectLst/>
                        </a:rPr>
                        <a:t>trạng</a:t>
                      </a:r>
                      <a:r>
                        <a:rPr lang="en-US" sz="1400" dirty="0">
                          <a:effectLst/>
                        </a:rPr>
                        <a:t> </a:t>
                      </a:r>
                      <a:r>
                        <a:rPr lang="en-US" sz="1400" dirty="0" err="1">
                          <a:effectLst/>
                        </a:rPr>
                        <a:t>tồn</a:t>
                      </a:r>
                      <a:r>
                        <a:rPr lang="en-US" sz="1400" dirty="0">
                          <a:effectLst/>
                        </a:rPr>
                        <a:t> </a:t>
                      </a:r>
                      <a:r>
                        <a:rPr lang="en-US" sz="1400" dirty="0" err="1">
                          <a:effectLst/>
                        </a:rPr>
                        <a:t>kho</a:t>
                      </a:r>
                      <a:r>
                        <a:rPr lang="en-US" sz="1400" dirty="0">
                          <a:effectLst/>
                        </a:rPr>
                        <a:t> </a:t>
                      </a:r>
                      <a:r>
                        <a:rPr lang="en-US" sz="1400" dirty="0" err="1">
                          <a:effectLst/>
                        </a:rPr>
                        <a:t>và</a:t>
                      </a:r>
                      <a:r>
                        <a:rPr lang="en-US" sz="1400" dirty="0">
                          <a:effectLst/>
                        </a:rPr>
                        <a:t> </a:t>
                      </a:r>
                      <a:r>
                        <a:rPr lang="en-US" sz="1400" dirty="0" err="1">
                          <a:effectLst/>
                        </a:rPr>
                        <a:t>báo</a:t>
                      </a:r>
                      <a:r>
                        <a:rPr lang="en-US" sz="1400" dirty="0">
                          <a:effectLst/>
                        </a:rPr>
                        <a:t> </a:t>
                      </a:r>
                      <a:r>
                        <a:rPr lang="en-US" sz="1400" dirty="0" err="1">
                          <a:effectLst/>
                        </a:rPr>
                        <a:t>cáo</a:t>
                      </a:r>
                      <a:r>
                        <a:rPr lang="en-US" sz="1400" dirty="0">
                          <a:effectLst/>
                        </a:rPr>
                        <a:t> </a:t>
                      </a:r>
                      <a:r>
                        <a:rPr lang="en-US" sz="1400" dirty="0" err="1">
                          <a:effectLst/>
                        </a:rPr>
                        <a:t>các</a:t>
                      </a:r>
                      <a:r>
                        <a:rPr lang="en-US" sz="1400" dirty="0">
                          <a:effectLst/>
                        </a:rPr>
                        <a:t> </a:t>
                      </a:r>
                      <a:r>
                        <a:rPr lang="en-US" sz="1400" dirty="0" err="1">
                          <a:effectLst/>
                        </a:rPr>
                        <a:t>sản</a:t>
                      </a:r>
                      <a:r>
                        <a:rPr lang="en-US" sz="1400" dirty="0">
                          <a:effectLst/>
                        </a:rPr>
                        <a:t> </a:t>
                      </a:r>
                      <a:r>
                        <a:rPr lang="en-US" sz="1400" dirty="0" err="1">
                          <a:effectLst/>
                        </a:rPr>
                        <a:t>phẩm</a:t>
                      </a:r>
                      <a:r>
                        <a:rPr lang="en-US" sz="1400" dirty="0">
                          <a:effectLst/>
                        </a:rPr>
                        <a:t> </a:t>
                      </a:r>
                      <a:r>
                        <a:rPr lang="en-US" sz="1400" dirty="0" err="1">
                          <a:effectLst/>
                        </a:rPr>
                        <a:t>thiếu</a:t>
                      </a:r>
                      <a:r>
                        <a:rPr lang="en-US" sz="1400" dirty="0">
                          <a:effectLst/>
                        </a:rPr>
                        <a:t> </a:t>
                      </a:r>
                      <a:r>
                        <a:rPr lang="en-US" sz="1400" dirty="0" err="1">
                          <a:effectLst/>
                        </a:rPr>
                        <a:t>hàng</a:t>
                      </a:r>
                      <a:r>
                        <a:rPr lang="en-US" sz="1400" dirty="0">
                          <a:effectLst/>
                        </a:rPr>
                        <a:t>.</a:t>
                      </a:r>
                      <a:endParaRPr lang="vi-VN" sz="1400" dirty="0">
                        <a:effectLst/>
                      </a:endParaRPr>
                    </a:p>
                    <a:p>
                      <a:pPr indent="274320" algn="l">
                        <a:lnSpc>
                          <a:spcPct val="115000"/>
                        </a:lnSpc>
                        <a:spcBef>
                          <a:spcPts val="600"/>
                        </a:spcBef>
                        <a:spcAft>
                          <a:spcPts val="600"/>
                        </a:spcAft>
                        <a:tabLst>
                          <a:tab pos="457200" algn="l"/>
                          <a:tab pos="457200" algn="l"/>
                        </a:tabLst>
                      </a:pPr>
                      <a:r>
                        <a:rPr lang="en-US" sz="1400" dirty="0">
                          <a:effectLst/>
                        </a:rPr>
                        <a:t>- </a:t>
                      </a:r>
                      <a:r>
                        <a:rPr lang="en-US" sz="1400" dirty="0" err="1">
                          <a:effectLst/>
                        </a:rPr>
                        <a:t>Áp</a:t>
                      </a:r>
                      <a:r>
                        <a:rPr lang="en-US" sz="1400" dirty="0">
                          <a:effectLst/>
                        </a:rPr>
                        <a:t> </a:t>
                      </a:r>
                      <a:r>
                        <a:rPr lang="en-US" sz="1400" dirty="0" err="1">
                          <a:effectLst/>
                        </a:rPr>
                        <a:t>dụng</a:t>
                      </a:r>
                      <a:r>
                        <a:rPr lang="en-US" sz="1400" dirty="0">
                          <a:effectLst/>
                        </a:rPr>
                        <a:t> </a:t>
                      </a:r>
                      <a:r>
                        <a:rPr lang="en-US" sz="1400" dirty="0" err="1">
                          <a:effectLst/>
                        </a:rPr>
                        <a:t>các</a:t>
                      </a:r>
                      <a:r>
                        <a:rPr lang="en-US" sz="1400" dirty="0">
                          <a:effectLst/>
                        </a:rPr>
                        <a:t> </a:t>
                      </a:r>
                      <a:r>
                        <a:rPr lang="en-US" sz="1400" dirty="0" err="1">
                          <a:effectLst/>
                        </a:rPr>
                        <a:t>chương</a:t>
                      </a:r>
                      <a:r>
                        <a:rPr lang="en-US" sz="1400" dirty="0">
                          <a:effectLst/>
                        </a:rPr>
                        <a:t> </a:t>
                      </a:r>
                      <a:r>
                        <a:rPr lang="en-US" sz="1400" dirty="0" err="1">
                          <a:effectLst/>
                        </a:rPr>
                        <a:t>trình</a:t>
                      </a:r>
                      <a:r>
                        <a:rPr lang="en-US" sz="1400" dirty="0">
                          <a:effectLst/>
                        </a:rPr>
                        <a:t> </a:t>
                      </a:r>
                      <a:r>
                        <a:rPr lang="en-US" sz="1400" dirty="0" err="1">
                          <a:effectLst/>
                        </a:rPr>
                        <a:t>khuyến</a:t>
                      </a:r>
                      <a:r>
                        <a:rPr lang="en-US" sz="1400" dirty="0">
                          <a:effectLst/>
                        </a:rPr>
                        <a:t> </a:t>
                      </a:r>
                      <a:r>
                        <a:rPr lang="en-US" sz="1400" dirty="0" err="1">
                          <a:effectLst/>
                        </a:rPr>
                        <a:t>mãi</a:t>
                      </a:r>
                      <a:r>
                        <a:rPr lang="en-US" sz="1400" dirty="0">
                          <a:effectLst/>
                        </a:rPr>
                        <a:t> </a:t>
                      </a:r>
                      <a:r>
                        <a:rPr lang="en-US" sz="1400" dirty="0" err="1">
                          <a:effectLst/>
                        </a:rPr>
                        <a:t>và</a:t>
                      </a:r>
                      <a:r>
                        <a:rPr lang="en-US" sz="1400" dirty="0">
                          <a:effectLst/>
                        </a:rPr>
                        <a:t> </a:t>
                      </a:r>
                      <a:r>
                        <a:rPr lang="en-US" sz="1400" dirty="0" err="1">
                          <a:effectLst/>
                        </a:rPr>
                        <a:t>ưu</a:t>
                      </a:r>
                      <a:r>
                        <a:rPr lang="en-US" sz="1400" dirty="0">
                          <a:effectLst/>
                        </a:rPr>
                        <a:t> </a:t>
                      </a:r>
                      <a:r>
                        <a:rPr lang="en-US" sz="1400" dirty="0" err="1">
                          <a:effectLst/>
                        </a:rPr>
                        <a:t>đãi</a:t>
                      </a:r>
                      <a:r>
                        <a:rPr lang="en-US" sz="1400" dirty="0">
                          <a:effectLst/>
                        </a:rPr>
                        <a:t> </a:t>
                      </a:r>
                      <a:r>
                        <a:rPr lang="en-US" sz="1400" dirty="0" err="1">
                          <a:effectLst/>
                        </a:rPr>
                        <a:t>tại</a:t>
                      </a:r>
                      <a:r>
                        <a:rPr lang="en-US" sz="1400" dirty="0">
                          <a:effectLst/>
                        </a:rPr>
                        <a:t> </a:t>
                      </a:r>
                      <a:r>
                        <a:rPr lang="en-US" sz="1400" dirty="0" err="1">
                          <a:effectLst/>
                        </a:rPr>
                        <a:t>cửa</a:t>
                      </a:r>
                      <a:r>
                        <a:rPr lang="en-US" sz="1400" dirty="0">
                          <a:effectLst/>
                        </a:rPr>
                        <a:t> </a:t>
                      </a:r>
                      <a:r>
                        <a:rPr lang="en-US" sz="1400" dirty="0" err="1">
                          <a:effectLst/>
                        </a:rPr>
                        <a:t>hàng</a:t>
                      </a:r>
                      <a:r>
                        <a:rPr lang="en-US" sz="1400" dirty="0">
                          <a:effectLst/>
                        </a:rPr>
                        <a:t> </a:t>
                      </a:r>
                      <a:r>
                        <a:rPr lang="en-US" sz="1400" dirty="0" err="1">
                          <a:effectLst/>
                        </a:rPr>
                        <a:t>theo</a:t>
                      </a:r>
                      <a:r>
                        <a:rPr lang="en-US" sz="1400" dirty="0">
                          <a:effectLst/>
                        </a:rPr>
                        <a:t> </a:t>
                      </a:r>
                      <a:r>
                        <a:rPr lang="en-US" sz="1400" dirty="0" err="1">
                          <a:effectLst/>
                        </a:rPr>
                        <a:t>chỉ</a:t>
                      </a:r>
                      <a:r>
                        <a:rPr lang="en-US" sz="1400" dirty="0">
                          <a:effectLst/>
                        </a:rPr>
                        <a:t> </a:t>
                      </a:r>
                      <a:r>
                        <a:rPr lang="en-US" sz="1400" dirty="0" err="1">
                          <a:effectLst/>
                        </a:rPr>
                        <a:t>định</a:t>
                      </a:r>
                      <a:r>
                        <a:rPr lang="en-US" sz="1400" dirty="0">
                          <a:effectLst/>
                        </a:rPr>
                        <a:t> </a:t>
                      </a:r>
                      <a:r>
                        <a:rPr lang="en-US" sz="1400" dirty="0" err="1">
                          <a:effectLst/>
                        </a:rPr>
                        <a:t>từ</a:t>
                      </a:r>
                      <a:r>
                        <a:rPr lang="en-US" sz="1400" dirty="0">
                          <a:effectLst/>
                        </a:rPr>
                        <a:t> Admin </a:t>
                      </a:r>
                      <a:r>
                        <a:rPr lang="en-US" sz="1400" dirty="0" err="1">
                          <a:effectLst/>
                        </a:rPr>
                        <a:t>hoặc</a:t>
                      </a:r>
                      <a:r>
                        <a:rPr lang="en-US" sz="1400" dirty="0">
                          <a:effectLst/>
                        </a:rPr>
                        <a:t> Branch Manager.</a:t>
                      </a:r>
                      <a:endParaRPr lang="vi-VN" sz="1400" dirty="0">
                        <a:effectLst/>
                        <a:latin typeface="Times New Roman" panose="02020603050405020304" pitchFamily="18" charset="0"/>
                        <a:ea typeface="Tahoma" panose="020B0604030504040204" pitchFamily="34" charset="0"/>
                        <a:cs typeface="Lohit Devanagari"/>
                      </a:endParaRPr>
                    </a:p>
                  </a:txBody>
                  <a:tcPr marL="57644" marR="57644" marT="0" marB="0"/>
                </a:tc>
                <a:extLst>
                  <a:ext uri="{0D108BD9-81ED-4DB2-BD59-A6C34878D82A}">
                    <a16:rowId xmlns:a16="http://schemas.microsoft.com/office/drawing/2014/main" val="3001269347"/>
                  </a:ext>
                </a:extLst>
              </a:tr>
            </a:tbl>
          </a:graphicData>
        </a:graphic>
      </p:graphicFrame>
    </p:spTree>
    <p:extLst>
      <p:ext uri="{BB962C8B-B14F-4D97-AF65-F5344CB8AC3E}">
        <p14:creationId xmlns:p14="http://schemas.microsoft.com/office/powerpoint/2010/main" val="379984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C6E4-6C17-413A-AE08-E9B8C81FE9B8}"/>
              </a:ext>
            </a:extLst>
          </p:cNvPr>
          <p:cNvSpPr>
            <a:spLocks noGrp="1"/>
          </p:cNvSpPr>
          <p:nvPr>
            <p:ph type="title"/>
          </p:nvPr>
        </p:nvSpPr>
        <p:spPr>
          <a:xfrm>
            <a:off x="2098614" y="235822"/>
            <a:ext cx="7729728" cy="1188720"/>
          </a:xfrm>
        </p:spPr>
        <p:txBody>
          <a:bodyPr/>
          <a:lstStyle/>
          <a:p>
            <a:r>
              <a:rPr lang="en-US" dirty="0">
                <a:latin typeface="Calibri" panose="020F0502020204030204" pitchFamily="34" charset="0"/>
                <a:cs typeface="Calibri" panose="020F0502020204030204" pitchFamily="34" charset="0"/>
              </a:rPr>
              <a:t>Đặt vấn đề</a:t>
            </a:r>
          </a:p>
        </p:txBody>
      </p:sp>
      <p:pic>
        <p:nvPicPr>
          <p:cNvPr id="5" name="Picture 4">
            <a:extLst>
              <a:ext uri="{FF2B5EF4-FFF2-40B4-BE49-F238E27FC236}">
                <a16:creationId xmlns:a16="http://schemas.microsoft.com/office/drawing/2014/main" id="{DFEADBC0-A1B9-4E97-8C3C-B7E232A6F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3119" y="1740176"/>
            <a:ext cx="5717577" cy="3216137"/>
          </a:xfrm>
          <a:prstGeom prst="rect">
            <a:avLst/>
          </a:prstGeom>
        </p:spPr>
      </p:pic>
      <p:sp>
        <p:nvSpPr>
          <p:cNvPr id="6" name="TextBox 5">
            <a:extLst>
              <a:ext uri="{FF2B5EF4-FFF2-40B4-BE49-F238E27FC236}">
                <a16:creationId xmlns:a16="http://schemas.microsoft.com/office/drawing/2014/main" id="{92F47B69-D417-462E-BBA7-BD7790FB2B4C}"/>
              </a:ext>
            </a:extLst>
          </p:cNvPr>
          <p:cNvSpPr txBox="1"/>
          <p:nvPr/>
        </p:nvSpPr>
        <p:spPr>
          <a:xfrm>
            <a:off x="530087" y="2093843"/>
            <a:ext cx="4558748"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Sự</a:t>
            </a:r>
            <a:r>
              <a:rPr lang="en-US" sz="2000" dirty="0">
                <a:latin typeface="Calibri" panose="020F0502020204030204" pitchFamily="34" charset="0"/>
                <a:cs typeface="Calibri" panose="020F0502020204030204" pitchFamily="34" charset="0"/>
              </a:rPr>
              <a:t> phát </a:t>
            </a:r>
            <a:r>
              <a:rPr lang="en-US" sz="2000" dirty="0" err="1">
                <a:latin typeface="Calibri" panose="020F0502020204030204" pitchFamily="34" charset="0"/>
                <a:cs typeface="Calibri" panose="020F0502020204030204" pitchFamily="34" charset="0"/>
              </a:rPr>
              <a:t>triển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mạnh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mẽ</a:t>
            </a:r>
            <a:r>
              <a:rPr lang="en-US" sz="2000" dirty="0">
                <a:latin typeface="Calibri" panose="020F0502020204030204" pitchFamily="34" charset="0"/>
                <a:cs typeface="Calibri" panose="020F0502020204030204" pitchFamily="34" charset="0"/>
              </a:rPr>
              <a:t> của công </a:t>
            </a:r>
            <a:r>
              <a:rPr lang="en-US" sz="2000" dirty="0" err="1">
                <a:latin typeface="Calibri" panose="020F0502020204030204" pitchFamily="34" charset="0"/>
                <a:cs typeface="Calibri" panose="020F0502020204030204" pitchFamily="34" charset="0"/>
              </a:rPr>
              <a:t>nghệ</a:t>
            </a:r>
            <a:r>
              <a:rPr lang="en-US" sz="20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Sự</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cạnh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tranh</a:t>
            </a:r>
            <a:r>
              <a:rPr lang="en-US" sz="2000" dirty="0">
                <a:latin typeface="Calibri" panose="020F0502020204030204" pitchFamily="34" charset="0"/>
                <a:cs typeface="Calibri" panose="020F0502020204030204" pitchFamily="34" charset="0"/>
              </a:rPr>
              <a:t> giữa các </a:t>
            </a:r>
            <a:r>
              <a:rPr lang="en-US" sz="2000" dirty="0" err="1">
                <a:latin typeface="Calibri" panose="020F0502020204030204" pitchFamily="34" charset="0"/>
                <a:cs typeface="Calibri" panose="020F0502020204030204" pitchFamily="34" charset="0"/>
              </a:rPr>
              <a:t>doanh</a:t>
            </a:r>
            <a:r>
              <a:rPr lang="en-US" sz="2000" dirty="0">
                <a:latin typeface="Calibri" panose="020F0502020204030204" pitchFamily="34" charset="0"/>
                <a:cs typeface="Calibri" panose="020F0502020204030204" pitchFamily="34" charset="0"/>
              </a:rPr>
              <a:t> nghiệp, các </a:t>
            </a:r>
            <a:r>
              <a:rPr lang="en-US" sz="2000" dirty="0" err="1">
                <a:latin typeface="Calibri" panose="020F0502020204030204" pitchFamily="34" charset="0"/>
                <a:cs typeface="Calibri" panose="020F0502020204030204" pitchFamily="34" charset="0"/>
              </a:rPr>
              <a:t>cửa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kinh </a:t>
            </a:r>
            <a:r>
              <a:rPr lang="en-US" sz="2000" dirty="0" err="1">
                <a:latin typeface="Calibri" panose="020F0502020204030204" pitchFamily="34" charset="0"/>
                <a:cs typeface="Calibri" panose="020F0502020204030204" pitchFamily="34" charset="0"/>
              </a:rPr>
              <a:t>doanh</a:t>
            </a:r>
            <a:r>
              <a:rPr lang="en-US" sz="2000" dirty="0">
                <a:latin typeface="Calibri" panose="020F0502020204030204" pitchFamily="34" charset="0"/>
                <a:cs typeface="Calibri" panose="020F0502020204030204" pitchFamily="34" charset="0"/>
              </a:rPr>
              <a:t>.</a:t>
            </a:r>
          </a:p>
        </p:txBody>
      </p:sp>
      <p:sp>
        <p:nvSpPr>
          <p:cNvPr id="7" name="Arrow: Down 6">
            <a:extLst>
              <a:ext uri="{FF2B5EF4-FFF2-40B4-BE49-F238E27FC236}">
                <a16:creationId xmlns:a16="http://schemas.microsoft.com/office/drawing/2014/main" id="{685F95EE-6CA0-456E-B9DA-4D5AB2026AEB}"/>
              </a:ext>
            </a:extLst>
          </p:cNvPr>
          <p:cNvSpPr/>
          <p:nvPr/>
        </p:nvSpPr>
        <p:spPr>
          <a:xfrm>
            <a:off x="2098614" y="3270041"/>
            <a:ext cx="901148" cy="626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73595FA-B881-4041-905F-8D94EAB240E7}"/>
              </a:ext>
            </a:extLst>
          </p:cNvPr>
          <p:cNvSpPr txBox="1"/>
          <p:nvPr/>
        </p:nvSpPr>
        <p:spPr>
          <a:xfrm>
            <a:off x="1064944" y="4208997"/>
            <a:ext cx="2968488" cy="707886"/>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Công </a:t>
            </a:r>
            <a:r>
              <a:rPr lang="en-US" sz="2000" dirty="0" err="1">
                <a:latin typeface="Calibri" panose="020F0502020204030204" pitchFamily="34" charset="0"/>
                <a:cs typeface="Calibri" panose="020F0502020204030204" pitchFamily="34" charset="0"/>
              </a:rPr>
              <a:t>cụ</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hỗ</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trợ</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p>
          <a:p>
            <a:pPr algn="ctr"/>
            <a:r>
              <a:rPr lang="en-US" sz="2000" dirty="0">
                <a:latin typeface="Calibri" panose="020F0502020204030204" pitchFamily="34" charset="0"/>
                <a:cs typeface="Calibri" panose="020F0502020204030204" pitchFamily="34" charset="0"/>
              </a:rPr>
              <a:t>công việc kinh </a:t>
            </a:r>
            <a:r>
              <a:rPr lang="en-US" sz="2000" dirty="0" err="1">
                <a:latin typeface="Calibri" panose="020F0502020204030204" pitchFamily="34" charset="0"/>
                <a:cs typeface="Calibri" panose="020F0502020204030204" pitchFamily="34" charset="0"/>
              </a:rPr>
              <a:t>doanh</a:t>
            </a:r>
            <a:endParaRPr lang="en-US" sz="2000" dirty="0">
              <a:latin typeface="Calibri" panose="020F0502020204030204" pitchFamily="34" charset="0"/>
              <a:cs typeface="Calibri" panose="020F0502020204030204" pitchFamily="34" charset="0"/>
            </a:endParaRPr>
          </a:p>
        </p:txBody>
      </p:sp>
      <p:sp>
        <p:nvSpPr>
          <p:cNvPr id="9" name="Arrow: Right 8">
            <a:extLst>
              <a:ext uri="{FF2B5EF4-FFF2-40B4-BE49-F238E27FC236}">
                <a16:creationId xmlns:a16="http://schemas.microsoft.com/office/drawing/2014/main" id="{58852DC3-B46E-425C-A08A-7D735E2C230F}"/>
              </a:ext>
            </a:extLst>
          </p:cNvPr>
          <p:cNvSpPr/>
          <p:nvPr/>
        </p:nvSpPr>
        <p:spPr>
          <a:xfrm>
            <a:off x="715617" y="5685183"/>
            <a:ext cx="834887" cy="361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D9E4EC1-97AC-47FA-AFA4-AF8C0BECC73C}"/>
              </a:ext>
            </a:extLst>
          </p:cNvPr>
          <p:cNvSpPr txBox="1"/>
          <p:nvPr/>
        </p:nvSpPr>
        <p:spPr>
          <a:xfrm>
            <a:off x="2098613" y="5685183"/>
            <a:ext cx="6661073" cy="400110"/>
          </a:xfrm>
          <a:prstGeom prst="rect">
            <a:avLst/>
          </a:prstGeom>
          <a:noFill/>
        </p:spPr>
        <p:txBody>
          <a:bodyPr wrap="square" rtlCol="0">
            <a:spAutoFit/>
          </a:bodyPr>
          <a:lstStyle/>
          <a:p>
            <a:r>
              <a:rPr lang="en-US" sz="2000" dirty="0" err="1">
                <a:latin typeface="Calibri" panose="020F0502020204030204" pitchFamily="34" charset="0"/>
                <a:cs typeface="Calibri" panose="020F0502020204030204" pitchFamily="34" charset="0"/>
              </a:rPr>
              <a:t>Lựa</a:t>
            </a:r>
            <a:r>
              <a:rPr lang="en-US" sz="2000" dirty="0">
                <a:latin typeface="Calibri" panose="020F0502020204030204" pitchFamily="34" charset="0"/>
                <a:cs typeface="Calibri" panose="020F0502020204030204" pitchFamily="34" charset="0"/>
              </a:rPr>
              <a:t> chọn đề tài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bán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83566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EA47D-BF6D-E8A4-BC97-E3C4C6E5E4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CEAC8E-D9E4-875D-D205-E409455ABC18}"/>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ĐẶC TẢ YÊU CẦU NGƯỜI DÙNG</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4FEEAA3A-C1C5-FB74-F87E-0D86C3124BD4}"/>
              </a:ext>
            </a:extLst>
          </p:cNvPr>
          <p:cNvSpPr>
            <a:spLocks noGrp="1"/>
          </p:cNvSpPr>
          <p:nvPr>
            <p:ph idx="1"/>
          </p:nvPr>
        </p:nvSpPr>
        <p:spPr>
          <a:xfrm>
            <a:off x="461970" y="1019607"/>
            <a:ext cx="5004551" cy="652074"/>
          </a:xfrm>
        </p:spPr>
        <p:txBody>
          <a:bodyPr>
            <a:normAutofit/>
          </a:bodyPr>
          <a:lstStyle/>
          <a:p>
            <a:pPr marL="0" indent="0">
              <a:buNone/>
            </a:pPr>
            <a:r>
              <a:rPr lang="vi-VN" sz="2400" dirty="0">
                <a:latin typeface="Calibri Light" panose="020F0302020204030204" pitchFamily="34" charset="0"/>
                <a:cs typeface="Calibri Light" panose="020F0302020204030204" pitchFamily="34" charset="0"/>
              </a:rPr>
              <a:t>Đối tượng người dùng</a:t>
            </a:r>
            <a:endParaRPr lang="en-US" sz="2400" dirty="0">
              <a:latin typeface="Calibri Light" panose="020F0302020204030204" pitchFamily="34" charset="0"/>
              <a:cs typeface="Calibri Light" panose="020F0302020204030204" pitchFamily="34" charset="0"/>
            </a:endParaRPr>
          </a:p>
        </p:txBody>
      </p:sp>
      <p:graphicFrame>
        <p:nvGraphicFramePr>
          <p:cNvPr id="3" name="Bảng 2">
            <a:extLst>
              <a:ext uri="{FF2B5EF4-FFF2-40B4-BE49-F238E27FC236}">
                <a16:creationId xmlns:a16="http://schemas.microsoft.com/office/drawing/2014/main" id="{6902BFB9-5BCA-D7E5-01C7-A0E2C17915A3}"/>
              </a:ext>
            </a:extLst>
          </p:cNvPr>
          <p:cNvGraphicFramePr>
            <a:graphicFrameLocks noGrp="1"/>
          </p:cNvGraphicFramePr>
          <p:nvPr>
            <p:extLst>
              <p:ext uri="{D42A27DB-BD31-4B8C-83A1-F6EECF244321}">
                <p14:modId xmlns:p14="http://schemas.microsoft.com/office/powerpoint/2010/main" val="1195264581"/>
              </p:ext>
            </p:extLst>
          </p:nvPr>
        </p:nvGraphicFramePr>
        <p:xfrm>
          <a:off x="461971" y="1859622"/>
          <a:ext cx="10336168" cy="4453848"/>
        </p:xfrm>
        <a:graphic>
          <a:graphicData uri="http://schemas.openxmlformats.org/drawingml/2006/table">
            <a:tbl>
              <a:tblPr firstRow="1" firstCol="1" bandRow="1">
                <a:tableStyleId>{5C22544A-7EE6-4342-B048-85BDC9FD1C3A}</a:tableStyleId>
              </a:tblPr>
              <a:tblGrid>
                <a:gridCol w="1719930">
                  <a:extLst>
                    <a:ext uri="{9D8B030D-6E8A-4147-A177-3AD203B41FA5}">
                      <a16:colId xmlns:a16="http://schemas.microsoft.com/office/drawing/2014/main" val="2532575595"/>
                    </a:ext>
                  </a:extLst>
                </a:gridCol>
                <a:gridCol w="2978630">
                  <a:extLst>
                    <a:ext uri="{9D8B030D-6E8A-4147-A177-3AD203B41FA5}">
                      <a16:colId xmlns:a16="http://schemas.microsoft.com/office/drawing/2014/main" val="4096861115"/>
                    </a:ext>
                  </a:extLst>
                </a:gridCol>
                <a:gridCol w="5637608">
                  <a:extLst>
                    <a:ext uri="{9D8B030D-6E8A-4147-A177-3AD203B41FA5}">
                      <a16:colId xmlns:a16="http://schemas.microsoft.com/office/drawing/2014/main" val="3901235409"/>
                    </a:ext>
                  </a:extLst>
                </a:gridCol>
              </a:tblGrid>
              <a:tr h="2325841">
                <a:tc>
                  <a:txBody>
                    <a:bodyPr/>
                    <a:lstStyle/>
                    <a:p>
                      <a:pPr indent="274320" algn="l">
                        <a:lnSpc>
                          <a:spcPct val="115000"/>
                        </a:lnSpc>
                        <a:spcBef>
                          <a:spcPts val="600"/>
                        </a:spcBef>
                        <a:spcAft>
                          <a:spcPts val="600"/>
                        </a:spcAft>
                        <a:tabLst>
                          <a:tab pos="457200" algn="l"/>
                          <a:tab pos="457200" algn="l"/>
                        </a:tabLst>
                      </a:pPr>
                      <a:r>
                        <a:rPr lang="en-US" sz="1400">
                          <a:effectLst/>
                        </a:rPr>
                        <a:t>Warehouse Staff (Nhân viên kho hàng)</a:t>
                      </a:r>
                      <a:endParaRPr lang="vi-VN" sz="1400">
                        <a:effectLst/>
                        <a:latin typeface="Times New Roman" panose="02020603050405020304" pitchFamily="18" charset="0"/>
                        <a:ea typeface="Tahoma" panose="020B0604030504040204" pitchFamily="34" charset="0"/>
                        <a:cs typeface="Lohit Devanagari"/>
                      </a:endParaRPr>
                    </a:p>
                  </a:txBody>
                  <a:tcPr marL="67220" marR="67220" marT="0" marB="0"/>
                </a:tc>
                <a:tc>
                  <a:txBody>
                    <a:bodyPr/>
                    <a:lstStyle/>
                    <a:p>
                      <a:pPr indent="274320" algn="l">
                        <a:lnSpc>
                          <a:spcPct val="115000"/>
                        </a:lnSpc>
                        <a:spcBef>
                          <a:spcPts val="600"/>
                        </a:spcBef>
                        <a:spcAft>
                          <a:spcPts val="600"/>
                        </a:spcAft>
                        <a:tabLst>
                          <a:tab pos="457200" algn="l"/>
                          <a:tab pos="457200" algn="l"/>
                        </a:tabLst>
                      </a:pPr>
                      <a:r>
                        <a:rPr lang="en-US" sz="1400">
                          <a:effectLst/>
                        </a:rPr>
                        <a:t>Quản lý hàng tồn kho và đảm bảo việc lưu trữ, vận chuyển hàng hóa diễn ra thuận lợi.</a:t>
                      </a:r>
                      <a:endParaRPr lang="vi-VN" sz="1400">
                        <a:effectLst/>
                        <a:latin typeface="Times New Roman" panose="02020603050405020304" pitchFamily="18" charset="0"/>
                        <a:ea typeface="Tahoma" panose="020B0604030504040204" pitchFamily="34" charset="0"/>
                        <a:cs typeface="Lohit Devanagari"/>
                      </a:endParaRPr>
                    </a:p>
                  </a:txBody>
                  <a:tcPr marL="67220" marR="67220" marT="0" marB="0"/>
                </a:tc>
                <a:tc>
                  <a:txBody>
                    <a:bodyPr/>
                    <a:lstStyle/>
                    <a:p>
                      <a:pPr indent="274320" algn="l">
                        <a:lnSpc>
                          <a:spcPct val="115000"/>
                        </a:lnSpc>
                        <a:spcBef>
                          <a:spcPts val="600"/>
                        </a:spcBef>
                        <a:spcAft>
                          <a:spcPts val="600"/>
                        </a:spcAft>
                        <a:tabLst>
                          <a:tab pos="457200" algn="l"/>
                          <a:tab pos="457200" algn="l"/>
                        </a:tabLst>
                      </a:pPr>
                      <a:r>
                        <a:rPr lang="en-US" sz="1400">
                          <a:effectLst/>
                        </a:rPr>
                        <a:t>- Nhập hàng, kiểm tra chất lượng và số lượng hàng hóa.</a:t>
                      </a:r>
                      <a:endParaRPr lang="vi-VN" sz="1400">
                        <a:effectLst/>
                      </a:endParaRPr>
                    </a:p>
                    <a:p>
                      <a:pPr indent="274320" algn="l">
                        <a:lnSpc>
                          <a:spcPct val="115000"/>
                        </a:lnSpc>
                        <a:spcBef>
                          <a:spcPts val="600"/>
                        </a:spcBef>
                        <a:spcAft>
                          <a:spcPts val="600"/>
                        </a:spcAft>
                        <a:tabLst>
                          <a:tab pos="457200" algn="l"/>
                          <a:tab pos="457200" algn="l"/>
                        </a:tabLst>
                      </a:pPr>
                      <a:r>
                        <a:rPr lang="en-US" sz="1400">
                          <a:effectLst/>
                        </a:rPr>
                        <a:t>- Cập nhật thông tin tồn kho theo thời gian thực.</a:t>
                      </a:r>
                      <a:endParaRPr lang="vi-VN" sz="1400">
                        <a:effectLst/>
                      </a:endParaRPr>
                    </a:p>
                    <a:p>
                      <a:pPr indent="274320" algn="l">
                        <a:lnSpc>
                          <a:spcPct val="115000"/>
                        </a:lnSpc>
                        <a:spcBef>
                          <a:spcPts val="600"/>
                        </a:spcBef>
                        <a:spcAft>
                          <a:spcPts val="600"/>
                        </a:spcAft>
                        <a:tabLst>
                          <a:tab pos="457200" algn="l"/>
                          <a:tab pos="457200" algn="l"/>
                        </a:tabLst>
                      </a:pPr>
                      <a:r>
                        <a:rPr lang="en-US" sz="1400">
                          <a:effectLst/>
                        </a:rPr>
                        <a:t>- Chuẩn bị hàng hóa để chuyển kho hoặc cung cấp cho các đơn đặt hàng tại cửa hàng.</a:t>
                      </a:r>
                      <a:endParaRPr lang="vi-VN" sz="1400">
                        <a:effectLst/>
                      </a:endParaRPr>
                    </a:p>
                    <a:p>
                      <a:pPr indent="274320" algn="l">
                        <a:lnSpc>
                          <a:spcPct val="115000"/>
                        </a:lnSpc>
                        <a:spcBef>
                          <a:spcPts val="600"/>
                        </a:spcBef>
                        <a:spcAft>
                          <a:spcPts val="600"/>
                        </a:spcAft>
                        <a:tabLst>
                          <a:tab pos="457200" algn="l"/>
                          <a:tab pos="457200" algn="l"/>
                        </a:tabLst>
                      </a:pPr>
                      <a:r>
                        <a:rPr lang="en-US" sz="1400">
                          <a:effectLst/>
                        </a:rPr>
                        <a:t>- Theo dõi hàng tồn kho và báo cáo tình trạng hàng hóa cho Admin hoặc Branch Manager.</a:t>
                      </a:r>
                      <a:endParaRPr lang="vi-VN" sz="1400">
                        <a:effectLst/>
                        <a:latin typeface="Times New Roman" panose="02020603050405020304" pitchFamily="18" charset="0"/>
                        <a:ea typeface="Tahoma" panose="020B0604030504040204" pitchFamily="34" charset="0"/>
                        <a:cs typeface="Lohit Devanagari"/>
                      </a:endParaRPr>
                    </a:p>
                  </a:txBody>
                  <a:tcPr marL="67220" marR="67220" marT="0" marB="0"/>
                </a:tc>
                <a:extLst>
                  <a:ext uri="{0D108BD9-81ED-4DB2-BD59-A6C34878D82A}">
                    <a16:rowId xmlns:a16="http://schemas.microsoft.com/office/drawing/2014/main" val="2650954764"/>
                  </a:ext>
                </a:extLst>
              </a:tr>
              <a:tr h="2128007">
                <a:tc>
                  <a:txBody>
                    <a:bodyPr/>
                    <a:lstStyle/>
                    <a:p>
                      <a:pPr indent="274320" algn="l">
                        <a:lnSpc>
                          <a:spcPct val="115000"/>
                        </a:lnSpc>
                        <a:spcBef>
                          <a:spcPts val="600"/>
                        </a:spcBef>
                        <a:spcAft>
                          <a:spcPts val="600"/>
                        </a:spcAft>
                        <a:tabLst>
                          <a:tab pos="457200" algn="l"/>
                          <a:tab pos="457200" algn="l"/>
                        </a:tabLst>
                      </a:pPr>
                      <a:r>
                        <a:rPr lang="en-US" sz="1400">
                          <a:effectLst/>
                        </a:rPr>
                        <a:t>Technical Staff (Nhân viên kỹ thuật)</a:t>
                      </a:r>
                      <a:endParaRPr lang="vi-VN" sz="1400">
                        <a:effectLst/>
                        <a:latin typeface="Times New Roman" panose="02020603050405020304" pitchFamily="18" charset="0"/>
                        <a:ea typeface="Tahoma" panose="020B0604030504040204" pitchFamily="34" charset="0"/>
                        <a:cs typeface="Lohit Devanagari"/>
                      </a:endParaRPr>
                    </a:p>
                  </a:txBody>
                  <a:tcPr marL="67220" marR="67220" marT="0" marB="0"/>
                </a:tc>
                <a:tc>
                  <a:txBody>
                    <a:bodyPr/>
                    <a:lstStyle/>
                    <a:p>
                      <a:pPr indent="274320" algn="l">
                        <a:lnSpc>
                          <a:spcPct val="115000"/>
                        </a:lnSpc>
                        <a:spcBef>
                          <a:spcPts val="600"/>
                        </a:spcBef>
                        <a:spcAft>
                          <a:spcPts val="600"/>
                        </a:spcAft>
                        <a:tabLst>
                          <a:tab pos="457200" algn="l"/>
                          <a:tab pos="457200" algn="l"/>
                        </a:tabLst>
                      </a:pPr>
                      <a:r>
                        <a:rPr lang="en-US" sz="1400">
                          <a:effectLst/>
                        </a:rPr>
                        <a:t>Đảm bảo hệ thống hoạt động ổn định và hỗ trợ kỹ thuật cho các người dùng nội bộ.</a:t>
                      </a:r>
                      <a:endParaRPr lang="vi-VN" sz="1400">
                        <a:effectLst/>
                        <a:latin typeface="Times New Roman" panose="02020603050405020304" pitchFamily="18" charset="0"/>
                        <a:ea typeface="Tahoma" panose="020B0604030504040204" pitchFamily="34" charset="0"/>
                        <a:cs typeface="Lohit Devanagari"/>
                      </a:endParaRPr>
                    </a:p>
                  </a:txBody>
                  <a:tcPr marL="67220" marR="67220" marT="0" marB="0"/>
                </a:tc>
                <a:tc>
                  <a:txBody>
                    <a:bodyPr/>
                    <a:lstStyle/>
                    <a:p>
                      <a:pPr indent="274320" algn="l">
                        <a:lnSpc>
                          <a:spcPct val="115000"/>
                        </a:lnSpc>
                        <a:spcBef>
                          <a:spcPts val="600"/>
                        </a:spcBef>
                        <a:spcAft>
                          <a:spcPts val="600"/>
                        </a:spcAft>
                        <a:tabLst>
                          <a:tab pos="457200" algn="l"/>
                          <a:tab pos="457200" algn="l"/>
                        </a:tabLst>
                      </a:pPr>
                      <a:r>
                        <a:rPr lang="en-US" sz="1400" dirty="0">
                          <a:effectLst/>
                        </a:rPr>
                        <a:t>- </a:t>
                      </a:r>
                      <a:r>
                        <a:rPr lang="en-US" sz="1400" dirty="0" err="1">
                          <a:effectLst/>
                        </a:rPr>
                        <a:t>Xử</a:t>
                      </a:r>
                      <a:r>
                        <a:rPr lang="en-US" sz="1400" dirty="0">
                          <a:effectLst/>
                        </a:rPr>
                        <a:t> </a:t>
                      </a:r>
                      <a:r>
                        <a:rPr lang="en-US" sz="1400" dirty="0" err="1">
                          <a:effectLst/>
                        </a:rPr>
                        <a:t>lý</a:t>
                      </a:r>
                      <a:r>
                        <a:rPr lang="en-US" sz="1400" dirty="0">
                          <a:effectLst/>
                        </a:rPr>
                        <a:t> </a:t>
                      </a:r>
                      <a:r>
                        <a:rPr lang="en-US" sz="1400" dirty="0" err="1">
                          <a:effectLst/>
                        </a:rPr>
                        <a:t>các</a:t>
                      </a:r>
                      <a:r>
                        <a:rPr lang="en-US" sz="1400" dirty="0">
                          <a:effectLst/>
                        </a:rPr>
                        <a:t> </a:t>
                      </a:r>
                      <a:r>
                        <a:rPr lang="en-US" sz="1400" dirty="0" err="1">
                          <a:effectLst/>
                        </a:rPr>
                        <a:t>sự</a:t>
                      </a:r>
                      <a:r>
                        <a:rPr lang="en-US" sz="1400" dirty="0">
                          <a:effectLst/>
                        </a:rPr>
                        <a:t> </a:t>
                      </a:r>
                      <a:r>
                        <a:rPr lang="en-US" sz="1400" dirty="0" err="1">
                          <a:effectLst/>
                        </a:rPr>
                        <a:t>cố</a:t>
                      </a:r>
                      <a:r>
                        <a:rPr lang="en-US" sz="1400" dirty="0">
                          <a:effectLst/>
                        </a:rPr>
                        <a:t> </a:t>
                      </a:r>
                      <a:r>
                        <a:rPr lang="en-US" sz="1400" dirty="0" err="1">
                          <a:effectLst/>
                        </a:rPr>
                        <a:t>kỹ</a:t>
                      </a:r>
                      <a:r>
                        <a:rPr lang="en-US" sz="1400" dirty="0">
                          <a:effectLst/>
                        </a:rPr>
                        <a:t> </a:t>
                      </a:r>
                      <a:r>
                        <a:rPr lang="en-US" sz="1400" dirty="0" err="1">
                          <a:effectLst/>
                        </a:rPr>
                        <a:t>thuật</a:t>
                      </a:r>
                      <a:r>
                        <a:rPr lang="en-US" sz="1400" dirty="0">
                          <a:effectLst/>
                        </a:rPr>
                        <a:t> </a:t>
                      </a:r>
                      <a:r>
                        <a:rPr lang="en-US" sz="1400" dirty="0" err="1">
                          <a:effectLst/>
                        </a:rPr>
                        <a:t>của</a:t>
                      </a:r>
                      <a:r>
                        <a:rPr lang="en-US" sz="1400" dirty="0">
                          <a:effectLst/>
                        </a:rPr>
                        <a:t> </a:t>
                      </a:r>
                      <a:r>
                        <a:rPr lang="en-US" sz="1400" dirty="0" err="1">
                          <a:effectLst/>
                        </a:rPr>
                        <a:t>hệ</a:t>
                      </a:r>
                      <a:r>
                        <a:rPr lang="en-US" sz="1400" dirty="0">
                          <a:effectLst/>
                        </a:rPr>
                        <a:t> </a:t>
                      </a:r>
                      <a:r>
                        <a:rPr lang="en-US" sz="1400" dirty="0" err="1">
                          <a:effectLst/>
                        </a:rPr>
                        <a:t>thống</a:t>
                      </a:r>
                      <a:r>
                        <a:rPr lang="en-US" sz="1400" dirty="0">
                          <a:effectLst/>
                        </a:rPr>
                        <a:t>.</a:t>
                      </a:r>
                      <a:endParaRPr lang="vi-VN" sz="1400" dirty="0">
                        <a:effectLst/>
                      </a:endParaRPr>
                    </a:p>
                    <a:p>
                      <a:pPr indent="274320" algn="l">
                        <a:lnSpc>
                          <a:spcPct val="115000"/>
                        </a:lnSpc>
                        <a:spcBef>
                          <a:spcPts val="600"/>
                        </a:spcBef>
                        <a:spcAft>
                          <a:spcPts val="600"/>
                        </a:spcAft>
                        <a:tabLst>
                          <a:tab pos="457200" algn="l"/>
                          <a:tab pos="457200" algn="l"/>
                        </a:tabLst>
                      </a:pPr>
                      <a:r>
                        <a:rPr lang="en-US" sz="1400" dirty="0">
                          <a:effectLst/>
                        </a:rPr>
                        <a:t>- </a:t>
                      </a:r>
                      <a:r>
                        <a:rPr lang="en-US" sz="1400" dirty="0" err="1">
                          <a:effectLst/>
                        </a:rPr>
                        <a:t>Cập</a:t>
                      </a:r>
                      <a:r>
                        <a:rPr lang="en-US" sz="1400" dirty="0">
                          <a:effectLst/>
                        </a:rPr>
                        <a:t> </a:t>
                      </a:r>
                      <a:r>
                        <a:rPr lang="en-US" sz="1400" dirty="0" err="1">
                          <a:effectLst/>
                        </a:rPr>
                        <a:t>nhật</a:t>
                      </a:r>
                      <a:r>
                        <a:rPr lang="en-US" sz="1400" dirty="0">
                          <a:effectLst/>
                        </a:rPr>
                        <a:t> </a:t>
                      </a:r>
                      <a:r>
                        <a:rPr lang="en-US" sz="1400" dirty="0" err="1">
                          <a:effectLst/>
                        </a:rPr>
                        <a:t>và</a:t>
                      </a:r>
                      <a:r>
                        <a:rPr lang="en-US" sz="1400" dirty="0">
                          <a:effectLst/>
                        </a:rPr>
                        <a:t> </a:t>
                      </a:r>
                      <a:r>
                        <a:rPr lang="en-US" sz="1400" dirty="0" err="1">
                          <a:effectLst/>
                        </a:rPr>
                        <a:t>bảo</a:t>
                      </a:r>
                      <a:r>
                        <a:rPr lang="en-US" sz="1400" dirty="0">
                          <a:effectLst/>
                        </a:rPr>
                        <a:t> </a:t>
                      </a:r>
                      <a:r>
                        <a:rPr lang="en-US" sz="1400" dirty="0" err="1">
                          <a:effectLst/>
                        </a:rPr>
                        <a:t>trì</a:t>
                      </a:r>
                      <a:r>
                        <a:rPr lang="en-US" sz="1400" dirty="0">
                          <a:effectLst/>
                        </a:rPr>
                        <a:t> </a:t>
                      </a:r>
                      <a:r>
                        <a:rPr lang="en-US" sz="1400" dirty="0" err="1">
                          <a:effectLst/>
                        </a:rPr>
                        <a:t>phần</a:t>
                      </a:r>
                      <a:r>
                        <a:rPr lang="en-US" sz="1400" dirty="0">
                          <a:effectLst/>
                        </a:rPr>
                        <a:t> </a:t>
                      </a:r>
                      <a:r>
                        <a:rPr lang="en-US" sz="1400" dirty="0" err="1">
                          <a:effectLst/>
                        </a:rPr>
                        <a:t>mềm</a:t>
                      </a:r>
                      <a:r>
                        <a:rPr lang="en-US" sz="1400" dirty="0">
                          <a:effectLst/>
                        </a:rPr>
                        <a:t> </a:t>
                      </a:r>
                      <a:r>
                        <a:rPr lang="en-US" sz="1400" dirty="0" err="1">
                          <a:effectLst/>
                        </a:rPr>
                        <a:t>định</a:t>
                      </a:r>
                      <a:r>
                        <a:rPr lang="en-US" sz="1400" dirty="0">
                          <a:effectLst/>
                        </a:rPr>
                        <a:t> </a:t>
                      </a:r>
                      <a:r>
                        <a:rPr lang="en-US" sz="1400" dirty="0" err="1">
                          <a:effectLst/>
                        </a:rPr>
                        <a:t>kỳ</a:t>
                      </a:r>
                      <a:r>
                        <a:rPr lang="en-US" sz="1400" dirty="0">
                          <a:effectLst/>
                        </a:rPr>
                        <a:t>.</a:t>
                      </a:r>
                      <a:endParaRPr lang="vi-VN" sz="1400" dirty="0">
                        <a:effectLst/>
                      </a:endParaRPr>
                    </a:p>
                    <a:p>
                      <a:pPr indent="274320" algn="l">
                        <a:lnSpc>
                          <a:spcPct val="115000"/>
                        </a:lnSpc>
                        <a:spcBef>
                          <a:spcPts val="600"/>
                        </a:spcBef>
                        <a:spcAft>
                          <a:spcPts val="600"/>
                        </a:spcAft>
                        <a:tabLst>
                          <a:tab pos="457200" algn="l"/>
                          <a:tab pos="457200" algn="l"/>
                        </a:tabLst>
                      </a:pPr>
                      <a:r>
                        <a:rPr lang="en-US" sz="1400" dirty="0">
                          <a:effectLst/>
                        </a:rPr>
                        <a:t>- </a:t>
                      </a:r>
                      <a:r>
                        <a:rPr lang="en-US" sz="1400" dirty="0" err="1">
                          <a:effectLst/>
                        </a:rPr>
                        <a:t>Đảm</a:t>
                      </a:r>
                      <a:r>
                        <a:rPr lang="en-US" sz="1400" dirty="0">
                          <a:effectLst/>
                        </a:rPr>
                        <a:t> </a:t>
                      </a:r>
                      <a:r>
                        <a:rPr lang="en-US" sz="1400" dirty="0" err="1">
                          <a:effectLst/>
                        </a:rPr>
                        <a:t>bảo</a:t>
                      </a:r>
                      <a:r>
                        <a:rPr lang="en-US" sz="1400" dirty="0">
                          <a:effectLst/>
                        </a:rPr>
                        <a:t> </a:t>
                      </a:r>
                      <a:r>
                        <a:rPr lang="en-US" sz="1400" dirty="0" err="1">
                          <a:effectLst/>
                        </a:rPr>
                        <a:t>việc</a:t>
                      </a:r>
                      <a:r>
                        <a:rPr lang="en-US" sz="1400" dirty="0">
                          <a:effectLst/>
                        </a:rPr>
                        <a:t> </a:t>
                      </a:r>
                      <a:r>
                        <a:rPr lang="en-US" sz="1400" dirty="0" err="1">
                          <a:effectLst/>
                        </a:rPr>
                        <a:t>sao</a:t>
                      </a:r>
                      <a:r>
                        <a:rPr lang="en-US" sz="1400" dirty="0">
                          <a:effectLst/>
                        </a:rPr>
                        <a:t> </a:t>
                      </a:r>
                      <a:r>
                        <a:rPr lang="en-US" sz="1400" dirty="0" err="1">
                          <a:effectLst/>
                        </a:rPr>
                        <a:t>lưu</a:t>
                      </a:r>
                      <a:r>
                        <a:rPr lang="en-US" sz="1400" dirty="0">
                          <a:effectLst/>
                        </a:rPr>
                        <a:t> </a:t>
                      </a:r>
                      <a:r>
                        <a:rPr lang="en-US" sz="1400" dirty="0" err="1">
                          <a:effectLst/>
                        </a:rPr>
                        <a:t>dữ</a:t>
                      </a:r>
                      <a:r>
                        <a:rPr lang="en-US" sz="1400" dirty="0">
                          <a:effectLst/>
                        </a:rPr>
                        <a:t> </a:t>
                      </a:r>
                      <a:r>
                        <a:rPr lang="en-US" sz="1400" dirty="0" err="1">
                          <a:effectLst/>
                        </a:rPr>
                        <a:t>liệu</a:t>
                      </a:r>
                      <a:r>
                        <a:rPr lang="en-US" sz="1400" dirty="0">
                          <a:effectLst/>
                        </a:rPr>
                        <a:t> </a:t>
                      </a:r>
                      <a:r>
                        <a:rPr lang="en-US" sz="1400" dirty="0" err="1">
                          <a:effectLst/>
                        </a:rPr>
                        <a:t>và</a:t>
                      </a:r>
                      <a:r>
                        <a:rPr lang="en-US" sz="1400" dirty="0">
                          <a:effectLst/>
                        </a:rPr>
                        <a:t> </a:t>
                      </a:r>
                      <a:r>
                        <a:rPr lang="en-US" sz="1400" dirty="0" err="1">
                          <a:effectLst/>
                        </a:rPr>
                        <a:t>hỗ</a:t>
                      </a:r>
                      <a:r>
                        <a:rPr lang="en-US" sz="1400" dirty="0">
                          <a:effectLst/>
                        </a:rPr>
                        <a:t> </a:t>
                      </a:r>
                      <a:r>
                        <a:rPr lang="en-US" sz="1400" dirty="0" err="1">
                          <a:effectLst/>
                        </a:rPr>
                        <a:t>trợ</a:t>
                      </a:r>
                      <a:r>
                        <a:rPr lang="en-US" sz="1400" dirty="0">
                          <a:effectLst/>
                        </a:rPr>
                        <a:t> </a:t>
                      </a:r>
                      <a:r>
                        <a:rPr lang="en-US" sz="1400" dirty="0" err="1">
                          <a:effectLst/>
                        </a:rPr>
                        <a:t>khôi</a:t>
                      </a:r>
                      <a:r>
                        <a:rPr lang="en-US" sz="1400" dirty="0">
                          <a:effectLst/>
                        </a:rPr>
                        <a:t> </a:t>
                      </a:r>
                      <a:r>
                        <a:rPr lang="en-US" sz="1400" dirty="0" err="1">
                          <a:effectLst/>
                        </a:rPr>
                        <a:t>phục</a:t>
                      </a:r>
                      <a:r>
                        <a:rPr lang="en-US" sz="1400" dirty="0">
                          <a:effectLst/>
                        </a:rPr>
                        <a:t> </a:t>
                      </a:r>
                      <a:r>
                        <a:rPr lang="en-US" sz="1400" dirty="0" err="1">
                          <a:effectLst/>
                        </a:rPr>
                        <a:t>trong</a:t>
                      </a:r>
                      <a:r>
                        <a:rPr lang="en-US" sz="1400" dirty="0">
                          <a:effectLst/>
                        </a:rPr>
                        <a:t> </a:t>
                      </a:r>
                      <a:r>
                        <a:rPr lang="en-US" sz="1400" dirty="0" err="1">
                          <a:effectLst/>
                        </a:rPr>
                        <a:t>trường</a:t>
                      </a:r>
                      <a:r>
                        <a:rPr lang="en-US" sz="1400" dirty="0">
                          <a:effectLst/>
                        </a:rPr>
                        <a:t> </a:t>
                      </a:r>
                      <a:r>
                        <a:rPr lang="en-US" sz="1400" dirty="0" err="1">
                          <a:effectLst/>
                        </a:rPr>
                        <a:t>hợp</a:t>
                      </a:r>
                      <a:r>
                        <a:rPr lang="en-US" sz="1400" dirty="0">
                          <a:effectLst/>
                        </a:rPr>
                        <a:t> </a:t>
                      </a:r>
                      <a:r>
                        <a:rPr lang="en-US" sz="1400" dirty="0" err="1">
                          <a:effectLst/>
                        </a:rPr>
                        <a:t>xảy</a:t>
                      </a:r>
                      <a:r>
                        <a:rPr lang="en-US" sz="1400" dirty="0">
                          <a:effectLst/>
                        </a:rPr>
                        <a:t> </a:t>
                      </a:r>
                      <a:r>
                        <a:rPr lang="en-US" sz="1400" dirty="0" err="1">
                          <a:effectLst/>
                        </a:rPr>
                        <a:t>ra</a:t>
                      </a:r>
                      <a:r>
                        <a:rPr lang="en-US" sz="1400" dirty="0">
                          <a:effectLst/>
                        </a:rPr>
                        <a:t> </a:t>
                      </a:r>
                      <a:r>
                        <a:rPr lang="en-US" sz="1400" dirty="0" err="1">
                          <a:effectLst/>
                        </a:rPr>
                        <a:t>sự</a:t>
                      </a:r>
                      <a:r>
                        <a:rPr lang="en-US" sz="1400" dirty="0">
                          <a:effectLst/>
                        </a:rPr>
                        <a:t> </a:t>
                      </a:r>
                      <a:r>
                        <a:rPr lang="en-US" sz="1400" dirty="0" err="1">
                          <a:effectLst/>
                        </a:rPr>
                        <a:t>cố</a:t>
                      </a:r>
                      <a:r>
                        <a:rPr lang="en-US" sz="1400" dirty="0">
                          <a:effectLst/>
                        </a:rPr>
                        <a:t>.</a:t>
                      </a:r>
                      <a:endParaRPr lang="vi-VN" sz="1400" dirty="0">
                        <a:effectLst/>
                      </a:endParaRPr>
                    </a:p>
                    <a:p>
                      <a:pPr indent="274320" algn="l">
                        <a:lnSpc>
                          <a:spcPct val="115000"/>
                        </a:lnSpc>
                        <a:spcBef>
                          <a:spcPts val="600"/>
                        </a:spcBef>
                        <a:spcAft>
                          <a:spcPts val="600"/>
                        </a:spcAft>
                        <a:tabLst>
                          <a:tab pos="457200" algn="l"/>
                          <a:tab pos="457200" algn="l"/>
                        </a:tabLst>
                      </a:pPr>
                      <a:r>
                        <a:rPr lang="en-US" sz="1400" dirty="0">
                          <a:effectLst/>
                        </a:rPr>
                        <a:t>- </a:t>
                      </a:r>
                      <a:r>
                        <a:rPr lang="en-US" sz="1400" dirty="0" err="1">
                          <a:effectLst/>
                        </a:rPr>
                        <a:t>Cấu</a:t>
                      </a:r>
                      <a:r>
                        <a:rPr lang="en-US" sz="1400" dirty="0">
                          <a:effectLst/>
                        </a:rPr>
                        <a:t> </a:t>
                      </a:r>
                      <a:r>
                        <a:rPr lang="en-US" sz="1400" dirty="0" err="1">
                          <a:effectLst/>
                        </a:rPr>
                        <a:t>hình</a:t>
                      </a:r>
                      <a:r>
                        <a:rPr lang="en-US" sz="1400" dirty="0">
                          <a:effectLst/>
                        </a:rPr>
                        <a:t> </a:t>
                      </a:r>
                      <a:r>
                        <a:rPr lang="en-US" sz="1400" dirty="0" err="1">
                          <a:effectLst/>
                        </a:rPr>
                        <a:t>và</a:t>
                      </a:r>
                      <a:r>
                        <a:rPr lang="en-US" sz="1400" dirty="0">
                          <a:effectLst/>
                        </a:rPr>
                        <a:t> </a:t>
                      </a:r>
                      <a:r>
                        <a:rPr lang="en-US" sz="1400" dirty="0" err="1">
                          <a:effectLst/>
                        </a:rPr>
                        <a:t>quản</a:t>
                      </a:r>
                      <a:r>
                        <a:rPr lang="en-US" sz="1400" dirty="0">
                          <a:effectLst/>
                        </a:rPr>
                        <a:t> </a:t>
                      </a:r>
                      <a:r>
                        <a:rPr lang="en-US" sz="1400" dirty="0" err="1">
                          <a:effectLst/>
                        </a:rPr>
                        <a:t>lý</a:t>
                      </a:r>
                      <a:r>
                        <a:rPr lang="en-US" sz="1400" dirty="0">
                          <a:effectLst/>
                        </a:rPr>
                        <a:t> </a:t>
                      </a:r>
                      <a:r>
                        <a:rPr lang="en-US" sz="1400" dirty="0" err="1">
                          <a:effectLst/>
                        </a:rPr>
                        <a:t>các</a:t>
                      </a:r>
                      <a:r>
                        <a:rPr lang="en-US" sz="1400" dirty="0">
                          <a:effectLst/>
                        </a:rPr>
                        <a:t> </a:t>
                      </a:r>
                      <a:r>
                        <a:rPr lang="en-US" sz="1400" dirty="0" err="1">
                          <a:effectLst/>
                        </a:rPr>
                        <a:t>thiết</a:t>
                      </a:r>
                      <a:r>
                        <a:rPr lang="en-US" sz="1400" dirty="0">
                          <a:effectLst/>
                        </a:rPr>
                        <a:t> </a:t>
                      </a:r>
                      <a:r>
                        <a:rPr lang="en-US" sz="1400" dirty="0" err="1">
                          <a:effectLst/>
                        </a:rPr>
                        <a:t>bị</a:t>
                      </a:r>
                      <a:r>
                        <a:rPr lang="en-US" sz="1400" dirty="0">
                          <a:effectLst/>
                        </a:rPr>
                        <a:t> </a:t>
                      </a:r>
                      <a:r>
                        <a:rPr lang="en-US" sz="1400" dirty="0" err="1">
                          <a:effectLst/>
                        </a:rPr>
                        <a:t>phần</a:t>
                      </a:r>
                      <a:r>
                        <a:rPr lang="en-US" sz="1400" dirty="0">
                          <a:effectLst/>
                        </a:rPr>
                        <a:t> </a:t>
                      </a:r>
                      <a:r>
                        <a:rPr lang="en-US" sz="1400" dirty="0" err="1">
                          <a:effectLst/>
                        </a:rPr>
                        <a:t>cứng</a:t>
                      </a:r>
                      <a:r>
                        <a:rPr lang="en-US" sz="1400" dirty="0">
                          <a:effectLst/>
                        </a:rPr>
                        <a:t> </a:t>
                      </a:r>
                      <a:r>
                        <a:rPr lang="en-US" sz="1400" dirty="0" err="1">
                          <a:effectLst/>
                        </a:rPr>
                        <a:t>liên</a:t>
                      </a:r>
                      <a:r>
                        <a:rPr lang="en-US" sz="1400" dirty="0">
                          <a:effectLst/>
                        </a:rPr>
                        <a:t> </a:t>
                      </a:r>
                      <a:r>
                        <a:rPr lang="en-US" sz="1400" dirty="0" err="1">
                          <a:effectLst/>
                        </a:rPr>
                        <a:t>quan</a:t>
                      </a:r>
                      <a:r>
                        <a:rPr lang="en-US" sz="1400" dirty="0">
                          <a:effectLst/>
                        </a:rPr>
                        <a:t> (</a:t>
                      </a:r>
                      <a:r>
                        <a:rPr lang="en-US" sz="1400" dirty="0" err="1">
                          <a:effectLst/>
                        </a:rPr>
                        <a:t>máy</a:t>
                      </a:r>
                      <a:r>
                        <a:rPr lang="en-US" sz="1400" dirty="0">
                          <a:effectLst/>
                        </a:rPr>
                        <a:t> </a:t>
                      </a:r>
                      <a:r>
                        <a:rPr lang="en-US" sz="1400" dirty="0" err="1">
                          <a:effectLst/>
                        </a:rPr>
                        <a:t>quét</a:t>
                      </a:r>
                      <a:r>
                        <a:rPr lang="en-US" sz="1400" dirty="0">
                          <a:effectLst/>
                        </a:rPr>
                        <a:t> </a:t>
                      </a:r>
                      <a:r>
                        <a:rPr lang="en-US" sz="1400" dirty="0" err="1">
                          <a:effectLst/>
                        </a:rPr>
                        <a:t>mã</a:t>
                      </a:r>
                      <a:r>
                        <a:rPr lang="en-US" sz="1400" dirty="0">
                          <a:effectLst/>
                        </a:rPr>
                        <a:t> </a:t>
                      </a:r>
                      <a:r>
                        <a:rPr lang="en-US" sz="1400" dirty="0" err="1">
                          <a:effectLst/>
                        </a:rPr>
                        <a:t>vạch</a:t>
                      </a:r>
                      <a:r>
                        <a:rPr lang="en-US" sz="1400" dirty="0">
                          <a:effectLst/>
                        </a:rPr>
                        <a:t>, </a:t>
                      </a:r>
                      <a:r>
                        <a:rPr lang="en-US" sz="1400" dirty="0" err="1">
                          <a:effectLst/>
                        </a:rPr>
                        <a:t>máy</a:t>
                      </a:r>
                      <a:r>
                        <a:rPr lang="en-US" sz="1400" dirty="0">
                          <a:effectLst/>
                        </a:rPr>
                        <a:t> in </a:t>
                      </a:r>
                      <a:r>
                        <a:rPr lang="en-US" sz="1400" dirty="0" err="1">
                          <a:effectLst/>
                        </a:rPr>
                        <a:t>hóa</a:t>
                      </a:r>
                      <a:r>
                        <a:rPr lang="en-US" sz="1400" dirty="0">
                          <a:effectLst/>
                        </a:rPr>
                        <a:t> </a:t>
                      </a:r>
                      <a:r>
                        <a:rPr lang="en-US" sz="1400" dirty="0" err="1">
                          <a:effectLst/>
                        </a:rPr>
                        <a:t>đơn</a:t>
                      </a:r>
                      <a:r>
                        <a:rPr lang="en-US" sz="1400" dirty="0">
                          <a:effectLst/>
                        </a:rPr>
                        <a:t>).</a:t>
                      </a:r>
                      <a:endParaRPr lang="vi-VN" sz="1400" dirty="0">
                        <a:effectLst/>
                        <a:latin typeface="Times New Roman" panose="02020603050405020304" pitchFamily="18" charset="0"/>
                        <a:ea typeface="Tahoma" panose="020B0604030504040204" pitchFamily="34" charset="0"/>
                        <a:cs typeface="Lohit Devanagari"/>
                      </a:endParaRPr>
                    </a:p>
                  </a:txBody>
                  <a:tcPr marL="67220" marR="67220" marT="0" marB="0"/>
                </a:tc>
                <a:extLst>
                  <a:ext uri="{0D108BD9-81ED-4DB2-BD59-A6C34878D82A}">
                    <a16:rowId xmlns:a16="http://schemas.microsoft.com/office/drawing/2014/main" val="3257261634"/>
                  </a:ext>
                </a:extLst>
              </a:tr>
            </a:tbl>
          </a:graphicData>
        </a:graphic>
      </p:graphicFrame>
    </p:spTree>
    <p:extLst>
      <p:ext uri="{BB962C8B-B14F-4D97-AF65-F5344CB8AC3E}">
        <p14:creationId xmlns:p14="http://schemas.microsoft.com/office/powerpoint/2010/main" val="376538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F9F0A-0250-D01E-EABA-79F4196B5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55EED-C2CD-07C8-29E6-03C3546F7364}"/>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ĐẶC TẢ YÊU CẦU NGƯỜI DÙNG</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313C20FC-AE2B-3388-012C-94AD19B8F582}"/>
              </a:ext>
            </a:extLst>
          </p:cNvPr>
          <p:cNvSpPr>
            <a:spLocks noGrp="1"/>
          </p:cNvSpPr>
          <p:nvPr>
            <p:ph idx="1"/>
          </p:nvPr>
        </p:nvSpPr>
        <p:spPr>
          <a:xfrm>
            <a:off x="461970" y="1019607"/>
            <a:ext cx="5004551" cy="652074"/>
          </a:xfrm>
        </p:spPr>
        <p:txBody>
          <a:bodyPr>
            <a:normAutofit/>
          </a:bodyPr>
          <a:lstStyle/>
          <a:p>
            <a:pPr marL="0" indent="0">
              <a:buNone/>
            </a:pPr>
            <a:r>
              <a:rPr lang="vi-VN" sz="2400" dirty="0">
                <a:latin typeface="Calibri Light" panose="020F0302020204030204" pitchFamily="34" charset="0"/>
                <a:cs typeface="Calibri Light" panose="020F0302020204030204" pitchFamily="34" charset="0"/>
              </a:rPr>
              <a:t>Đối tượng người dùng</a:t>
            </a:r>
            <a:endParaRPr lang="en-US" sz="2400" dirty="0">
              <a:latin typeface="Calibri Light" panose="020F0302020204030204" pitchFamily="34" charset="0"/>
              <a:cs typeface="Calibri Light" panose="020F0302020204030204" pitchFamily="34" charset="0"/>
            </a:endParaRPr>
          </a:p>
        </p:txBody>
      </p:sp>
      <p:graphicFrame>
        <p:nvGraphicFramePr>
          <p:cNvPr id="3" name="Bảng 2">
            <a:extLst>
              <a:ext uri="{FF2B5EF4-FFF2-40B4-BE49-F238E27FC236}">
                <a16:creationId xmlns:a16="http://schemas.microsoft.com/office/drawing/2014/main" id="{7ACCAEA4-F971-7F76-398D-0CBAE62C7B21}"/>
              </a:ext>
            </a:extLst>
          </p:cNvPr>
          <p:cNvGraphicFramePr>
            <a:graphicFrameLocks noGrp="1"/>
          </p:cNvGraphicFramePr>
          <p:nvPr>
            <p:extLst>
              <p:ext uri="{D42A27DB-BD31-4B8C-83A1-F6EECF244321}">
                <p14:modId xmlns:p14="http://schemas.microsoft.com/office/powerpoint/2010/main" val="920330402"/>
              </p:ext>
            </p:extLst>
          </p:nvPr>
        </p:nvGraphicFramePr>
        <p:xfrm>
          <a:off x="898989" y="1790140"/>
          <a:ext cx="10726220" cy="4713402"/>
        </p:xfrm>
        <a:graphic>
          <a:graphicData uri="http://schemas.openxmlformats.org/drawingml/2006/table">
            <a:tbl>
              <a:tblPr firstRow="1" firstCol="1" bandRow="1">
                <a:tableStyleId>{5C22544A-7EE6-4342-B048-85BDC9FD1C3A}</a:tableStyleId>
              </a:tblPr>
              <a:tblGrid>
                <a:gridCol w="1784834">
                  <a:extLst>
                    <a:ext uri="{9D8B030D-6E8A-4147-A177-3AD203B41FA5}">
                      <a16:colId xmlns:a16="http://schemas.microsoft.com/office/drawing/2014/main" val="1977760462"/>
                    </a:ext>
                  </a:extLst>
                </a:gridCol>
                <a:gridCol w="3091034">
                  <a:extLst>
                    <a:ext uri="{9D8B030D-6E8A-4147-A177-3AD203B41FA5}">
                      <a16:colId xmlns:a16="http://schemas.microsoft.com/office/drawing/2014/main" val="25726923"/>
                    </a:ext>
                  </a:extLst>
                </a:gridCol>
                <a:gridCol w="5850352">
                  <a:extLst>
                    <a:ext uri="{9D8B030D-6E8A-4147-A177-3AD203B41FA5}">
                      <a16:colId xmlns:a16="http://schemas.microsoft.com/office/drawing/2014/main" val="2129395440"/>
                    </a:ext>
                  </a:extLst>
                </a:gridCol>
              </a:tblGrid>
              <a:tr h="2356701">
                <a:tc>
                  <a:txBody>
                    <a:bodyPr/>
                    <a:lstStyle/>
                    <a:p>
                      <a:pPr indent="274320" algn="l">
                        <a:lnSpc>
                          <a:spcPct val="115000"/>
                        </a:lnSpc>
                        <a:spcBef>
                          <a:spcPts val="600"/>
                        </a:spcBef>
                        <a:spcAft>
                          <a:spcPts val="600"/>
                        </a:spcAft>
                        <a:tabLst>
                          <a:tab pos="457200" algn="l"/>
                          <a:tab pos="457200" algn="l"/>
                        </a:tabLst>
                      </a:pPr>
                      <a:r>
                        <a:rPr lang="en-US" sz="1400">
                          <a:effectLst/>
                        </a:rPr>
                        <a:t>Auditor (Kiểm toán viên nội bộ)</a:t>
                      </a:r>
                      <a:endParaRPr lang="vi-VN" sz="1400">
                        <a:effectLst/>
                        <a:latin typeface="Times New Roman" panose="02020603050405020304" pitchFamily="18" charset="0"/>
                        <a:ea typeface="Tahoma" panose="020B0604030504040204" pitchFamily="34" charset="0"/>
                        <a:cs typeface="Lohit Devanagari"/>
                      </a:endParaRPr>
                    </a:p>
                  </a:txBody>
                  <a:tcPr marL="68580" marR="68580" marT="0" marB="0"/>
                </a:tc>
                <a:tc>
                  <a:txBody>
                    <a:bodyPr/>
                    <a:lstStyle/>
                    <a:p>
                      <a:pPr indent="274320" algn="l">
                        <a:lnSpc>
                          <a:spcPct val="115000"/>
                        </a:lnSpc>
                        <a:spcBef>
                          <a:spcPts val="600"/>
                        </a:spcBef>
                        <a:spcAft>
                          <a:spcPts val="600"/>
                        </a:spcAft>
                        <a:tabLst>
                          <a:tab pos="457200" algn="l"/>
                          <a:tab pos="457200" algn="l"/>
                        </a:tabLst>
                      </a:pPr>
                      <a:r>
                        <a:rPr lang="en-US" sz="1400">
                          <a:effectLst/>
                        </a:rPr>
                        <a:t>Được phân quyền để truy cập và kiểm tra dữ liệu hệ thống nhằm đảm bảo tính minh bạch trong hoạt động kinh doanh.</a:t>
                      </a:r>
                      <a:endParaRPr lang="vi-VN" sz="1400">
                        <a:effectLst/>
                        <a:latin typeface="Times New Roman" panose="02020603050405020304" pitchFamily="18" charset="0"/>
                        <a:ea typeface="Tahoma" panose="020B0604030504040204" pitchFamily="34" charset="0"/>
                        <a:cs typeface="Lohit Devanagari"/>
                      </a:endParaRPr>
                    </a:p>
                  </a:txBody>
                  <a:tcPr marL="68580" marR="68580" marT="0" marB="0"/>
                </a:tc>
                <a:tc>
                  <a:txBody>
                    <a:bodyPr/>
                    <a:lstStyle/>
                    <a:p>
                      <a:pPr indent="274320" algn="l">
                        <a:lnSpc>
                          <a:spcPct val="115000"/>
                        </a:lnSpc>
                        <a:spcBef>
                          <a:spcPts val="600"/>
                        </a:spcBef>
                        <a:spcAft>
                          <a:spcPts val="600"/>
                        </a:spcAft>
                        <a:tabLst>
                          <a:tab pos="457200" algn="l"/>
                          <a:tab pos="457200" algn="l"/>
                        </a:tabLst>
                      </a:pPr>
                      <a:r>
                        <a:rPr lang="en-US" sz="1400">
                          <a:effectLst/>
                        </a:rPr>
                        <a:t>- Xem và phân tích các báo cáo về doanh số, tồn kho, và lịch sử giao dịch.</a:t>
                      </a:r>
                      <a:endParaRPr lang="vi-VN" sz="1400">
                        <a:effectLst/>
                      </a:endParaRPr>
                    </a:p>
                    <a:p>
                      <a:pPr indent="274320" algn="l">
                        <a:lnSpc>
                          <a:spcPct val="115000"/>
                        </a:lnSpc>
                        <a:spcBef>
                          <a:spcPts val="600"/>
                        </a:spcBef>
                        <a:spcAft>
                          <a:spcPts val="600"/>
                        </a:spcAft>
                        <a:tabLst>
                          <a:tab pos="457200" algn="l"/>
                          <a:tab pos="457200" algn="l"/>
                        </a:tabLst>
                      </a:pPr>
                      <a:r>
                        <a:rPr lang="en-US" sz="1400">
                          <a:effectLst/>
                        </a:rPr>
                        <a:t>- Kiểm tra các thay đổi hoặc thao tác trên hệ thống, đảm bảo tuân thủ quy trình.</a:t>
                      </a:r>
                      <a:endParaRPr lang="vi-VN" sz="1400">
                        <a:effectLst/>
                      </a:endParaRPr>
                    </a:p>
                    <a:p>
                      <a:pPr indent="274320" algn="l">
                        <a:lnSpc>
                          <a:spcPct val="115000"/>
                        </a:lnSpc>
                        <a:spcBef>
                          <a:spcPts val="600"/>
                        </a:spcBef>
                        <a:spcAft>
                          <a:spcPts val="600"/>
                        </a:spcAft>
                        <a:tabLst>
                          <a:tab pos="457200" algn="l"/>
                          <a:tab pos="457200" algn="l"/>
                        </a:tabLst>
                      </a:pPr>
                      <a:r>
                        <a:rPr lang="en-US" sz="1400">
                          <a:effectLst/>
                        </a:rPr>
                        <a:t>- Báo cáo các vấn đề hoặc sai lệch phát hiện trong hệ thống cho Super Admin.</a:t>
                      </a:r>
                      <a:endParaRPr lang="vi-VN" sz="1400">
                        <a:effectLst/>
                        <a:latin typeface="Times New Roman" panose="02020603050405020304" pitchFamily="18" charset="0"/>
                        <a:ea typeface="Tahoma" panose="020B0604030504040204" pitchFamily="34" charset="0"/>
                        <a:cs typeface="Lohit Devanagari"/>
                      </a:endParaRPr>
                    </a:p>
                  </a:txBody>
                  <a:tcPr marL="68580" marR="68580" marT="0" marB="0"/>
                </a:tc>
                <a:extLst>
                  <a:ext uri="{0D108BD9-81ED-4DB2-BD59-A6C34878D82A}">
                    <a16:rowId xmlns:a16="http://schemas.microsoft.com/office/drawing/2014/main" val="3026329814"/>
                  </a:ext>
                </a:extLst>
              </a:tr>
              <a:tr h="2356701">
                <a:tc>
                  <a:txBody>
                    <a:bodyPr/>
                    <a:lstStyle/>
                    <a:p>
                      <a:pPr indent="274320" algn="l">
                        <a:lnSpc>
                          <a:spcPct val="115000"/>
                        </a:lnSpc>
                        <a:spcBef>
                          <a:spcPts val="600"/>
                        </a:spcBef>
                        <a:spcAft>
                          <a:spcPts val="600"/>
                        </a:spcAft>
                        <a:tabLst>
                          <a:tab pos="457200" algn="l"/>
                          <a:tab pos="457200" algn="l"/>
                        </a:tabLst>
                      </a:pPr>
                      <a:r>
                        <a:rPr lang="en-US" sz="1400">
                          <a:effectLst/>
                        </a:rPr>
                        <a:t>Accountant (Kế toán viên)</a:t>
                      </a:r>
                      <a:endParaRPr lang="vi-VN" sz="1400">
                        <a:effectLst/>
                        <a:latin typeface="Times New Roman" panose="02020603050405020304" pitchFamily="18" charset="0"/>
                        <a:ea typeface="Tahoma" panose="020B0604030504040204" pitchFamily="34" charset="0"/>
                        <a:cs typeface="Lohit Devanagari"/>
                      </a:endParaRPr>
                    </a:p>
                  </a:txBody>
                  <a:tcPr marL="68580" marR="68580" marT="0" marB="0"/>
                </a:tc>
                <a:tc>
                  <a:txBody>
                    <a:bodyPr/>
                    <a:lstStyle/>
                    <a:p>
                      <a:pPr indent="274320" algn="l">
                        <a:lnSpc>
                          <a:spcPct val="115000"/>
                        </a:lnSpc>
                        <a:spcBef>
                          <a:spcPts val="600"/>
                        </a:spcBef>
                        <a:spcAft>
                          <a:spcPts val="600"/>
                        </a:spcAft>
                        <a:tabLst>
                          <a:tab pos="457200" algn="l"/>
                          <a:tab pos="457200" algn="l"/>
                        </a:tabLst>
                      </a:pPr>
                      <a:r>
                        <a:rPr lang="en-US" sz="1400">
                          <a:effectLst/>
                        </a:rPr>
                        <a:t>Theo dõi và quản lý tài chính liên quan đến doanh thu bán hàng và các giao dịch thanh toán</a:t>
                      </a:r>
                      <a:endParaRPr lang="vi-VN" sz="1400">
                        <a:effectLst/>
                        <a:latin typeface="Times New Roman" panose="02020603050405020304" pitchFamily="18" charset="0"/>
                        <a:ea typeface="Tahoma" panose="020B0604030504040204" pitchFamily="34" charset="0"/>
                        <a:cs typeface="Lohit Devanagari"/>
                      </a:endParaRPr>
                    </a:p>
                  </a:txBody>
                  <a:tcPr marL="68580" marR="68580" marT="0" marB="0"/>
                </a:tc>
                <a:tc>
                  <a:txBody>
                    <a:bodyPr/>
                    <a:lstStyle/>
                    <a:p>
                      <a:pPr indent="274320" algn="l">
                        <a:lnSpc>
                          <a:spcPct val="115000"/>
                        </a:lnSpc>
                        <a:spcBef>
                          <a:spcPts val="600"/>
                        </a:spcBef>
                        <a:spcAft>
                          <a:spcPts val="600"/>
                        </a:spcAft>
                        <a:tabLst>
                          <a:tab pos="457200" algn="l"/>
                          <a:tab pos="457200" algn="l"/>
                        </a:tabLst>
                      </a:pPr>
                      <a:r>
                        <a:rPr lang="en-US" sz="1400" dirty="0">
                          <a:effectLst/>
                        </a:rPr>
                        <a:t>- </a:t>
                      </a:r>
                      <a:r>
                        <a:rPr lang="en-US" sz="1400" dirty="0" err="1">
                          <a:effectLst/>
                        </a:rPr>
                        <a:t>Xem</a:t>
                      </a:r>
                      <a:r>
                        <a:rPr lang="en-US" sz="1400" dirty="0">
                          <a:effectLst/>
                        </a:rPr>
                        <a:t> </a:t>
                      </a:r>
                      <a:r>
                        <a:rPr lang="en-US" sz="1400" dirty="0" err="1">
                          <a:effectLst/>
                        </a:rPr>
                        <a:t>và</a:t>
                      </a:r>
                      <a:r>
                        <a:rPr lang="en-US" sz="1400" dirty="0">
                          <a:effectLst/>
                        </a:rPr>
                        <a:t> </a:t>
                      </a:r>
                      <a:r>
                        <a:rPr lang="en-US" sz="1400" dirty="0" err="1">
                          <a:effectLst/>
                        </a:rPr>
                        <a:t>kiểm</a:t>
                      </a:r>
                      <a:r>
                        <a:rPr lang="en-US" sz="1400" dirty="0">
                          <a:effectLst/>
                        </a:rPr>
                        <a:t> </a:t>
                      </a:r>
                      <a:r>
                        <a:rPr lang="en-US" sz="1400" dirty="0" err="1">
                          <a:effectLst/>
                        </a:rPr>
                        <a:t>tra</a:t>
                      </a:r>
                      <a:r>
                        <a:rPr lang="en-US" sz="1400" dirty="0">
                          <a:effectLst/>
                        </a:rPr>
                        <a:t> </a:t>
                      </a:r>
                      <a:r>
                        <a:rPr lang="en-US" sz="1400" dirty="0" err="1">
                          <a:effectLst/>
                        </a:rPr>
                        <a:t>báo</a:t>
                      </a:r>
                      <a:r>
                        <a:rPr lang="en-US" sz="1400" dirty="0">
                          <a:effectLst/>
                        </a:rPr>
                        <a:t> </a:t>
                      </a:r>
                      <a:r>
                        <a:rPr lang="en-US" sz="1400" dirty="0" err="1">
                          <a:effectLst/>
                        </a:rPr>
                        <a:t>cáo</a:t>
                      </a:r>
                      <a:r>
                        <a:rPr lang="en-US" sz="1400" dirty="0">
                          <a:effectLst/>
                        </a:rPr>
                        <a:t> </a:t>
                      </a:r>
                      <a:r>
                        <a:rPr lang="en-US" sz="1400" dirty="0" err="1">
                          <a:effectLst/>
                        </a:rPr>
                        <a:t>doanh</a:t>
                      </a:r>
                      <a:r>
                        <a:rPr lang="en-US" sz="1400" dirty="0">
                          <a:effectLst/>
                        </a:rPr>
                        <a:t> </a:t>
                      </a:r>
                      <a:r>
                        <a:rPr lang="en-US" sz="1400" dirty="0" err="1">
                          <a:effectLst/>
                        </a:rPr>
                        <a:t>thu</a:t>
                      </a:r>
                      <a:r>
                        <a:rPr lang="en-US" sz="1400" dirty="0">
                          <a:effectLst/>
                        </a:rPr>
                        <a:t> </a:t>
                      </a:r>
                      <a:r>
                        <a:rPr lang="en-US" sz="1400" dirty="0" err="1">
                          <a:effectLst/>
                        </a:rPr>
                        <a:t>theo</a:t>
                      </a:r>
                      <a:r>
                        <a:rPr lang="en-US" sz="1400" dirty="0">
                          <a:effectLst/>
                        </a:rPr>
                        <a:t> </a:t>
                      </a:r>
                      <a:r>
                        <a:rPr lang="en-US" sz="1400" dirty="0" err="1">
                          <a:effectLst/>
                        </a:rPr>
                        <a:t>từng</a:t>
                      </a:r>
                      <a:r>
                        <a:rPr lang="en-US" sz="1400" dirty="0">
                          <a:effectLst/>
                        </a:rPr>
                        <a:t> chi </a:t>
                      </a:r>
                      <a:r>
                        <a:rPr lang="en-US" sz="1400" dirty="0" err="1">
                          <a:effectLst/>
                        </a:rPr>
                        <a:t>nhánh</a:t>
                      </a:r>
                      <a:r>
                        <a:rPr lang="en-US" sz="1400" dirty="0">
                          <a:effectLst/>
                        </a:rPr>
                        <a:t> </a:t>
                      </a:r>
                      <a:r>
                        <a:rPr lang="en-US" sz="1400" dirty="0" err="1">
                          <a:effectLst/>
                        </a:rPr>
                        <a:t>hoặc</a:t>
                      </a:r>
                      <a:r>
                        <a:rPr lang="en-US" sz="1400" dirty="0">
                          <a:effectLst/>
                        </a:rPr>
                        <a:t> </a:t>
                      </a:r>
                      <a:r>
                        <a:rPr lang="en-US" sz="1400" dirty="0" err="1">
                          <a:effectLst/>
                        </a:rPr>
                        <a:t>toàn</a:t>
                      </a:r>
                      <a:r>
                        <a:rPr lang="en-US" sz="1400" dirty="0">
                          <a:effectLst/>
                        </a:rPr>
                        <a:t> </a:t>
                      </a:r>
                      <a:r>
                        <a:rPr lang="en-US" sz="1400" dirty="0" err="1">
                          <a:effectLst/>
                        </a:rPr>
                        <a:t>hệ</a:t>
                      </a:r>
                      <a:r>
                        <a:rPr lang="en-US" sz="1400" dirty="0">
                          <a:effectLst/>
                        </a:rPr>
                        <a:t> </a:t>
                      </a:r>
                      <a:r>
                        <a:rPr lang="en-US" sz="1400" dirty="0" err="1">
                          <a:effectLst/>
                        </a:rPr>
                        <a:t>thống</a:t>
                      </a:r>
                      <a:r>
                        <a:rPr lang="en-US" sz="1400" dirty="0">
                          <a:effectLst/>
                        </a:rPr>
                        <a:t>.</a:t>
                      </a:r>
                      <a:endParaRPr lang="vi-VN" sz="1400" dirty="0">
                        <a:effectLst/>
                      </a:endParaRPr>
                    </a:p>
                    <a:p>
                      <a:pPr indent="274320" algn="l">
                        <a:lnSpc>
                          <a:spcPct val="115000"/>
                        </a:lnSpc>
                        <a:spcBef>
                          <a:spcPts val="600"/>
                        </a:spcBef>
                        <a:spcAft>
                          <a:spcPts val="600"/>
                        </a:spcAft>
                        <a:tabLst>
                          <a:tab pos="457200" algn="l"/>
                          <a:tab pos="457200" algn="l"/>
                        </a:tabLst>
                      </a:pPr>
                      <a:r>
                        <a:rPr lang="en-US" sz="1400" dirty="0">
                          <a:effectLst/>
                        </a:rPr>
                        <a:t>- Theo </a:t>
                      </a:r>
                      <a:r>
                        <a:rPr lang="en-US" sz="1400" dirty="0" err="1">
                          <a:effectLst/>
                        </a:rPr>
                        <a:t>dõi</a:t>
                      </a:r>
                      <a:r>
                        <a:rPr lang="en-US" sz="1400" dirty="0">
                          <a:effectLst/>
                        </a:rPr>
                        <a:t> </a:t>
                      </a:r>
                      <a:r>
                        <a:rPr lang="en-US" sz="1400" dirty="0" err="1">
                          <a:effectLst/>
                        </a:rPr>
                        <a:t>các</a:t>
                      </a:r>
                      <a:r>
                        <a:rPr lang="en-US" sz="1400" dirty="0">
                          <a:effectLst/>
                        </a:rPr>
                        <a:t> </a:t>
                      </a:r>
                      <a:r>
                        <a:rPr lang="en-US" sz="1400" dirty="0" err="1">
                          <a:effectLst/>
                        </a:rPr>
                        <a:t>giao</a:t>
                      </a:r>
                      <a:r>
                        <a:rPr lang="en-US" sz="1400" dirty="0">
                          <a:effectLst/>
                        </a:rPr>
                        <a:t> </a:t>
                      </a:r>
                      <a:r>
                        <a:rPr lang="en-US" sz="1400" dirty="0" err="1">
                          <a:effectLst/>
                        </a:rPr>
                        <a:t>dịch</a:t>
                      </a:r>
                      <a:r>
                        <a:rPr lang="en-US" sz="1400" dirty="0">
                          <a:effectLst/>
                        </a:rPr>
                        <a:t> </a:t>
                      </a:r>
                      <a:r>
                        <a:rPr lang="en-US" sz="1400" dirty="0" err="1">
                          <a:effectLst/>
                        </a:rPr>
                        <a:t>thanh</a:t>
                      </a:r>
                      <a:r>
                        <a:rPr lang="en-US" sz="1400" dirty="0">
                          <a:effectLst/>
                        </a:rPr>
                        <a:t> </a:t>
                      </a:r>
                      <a:r>
                        <a:rPr lang="en-US" sz="1400" dirty="0" err="1">
                          <a:effectLst/>
                        </a:rPr>
                        <a:t>toán</a:t>
                      </a:r>
                      <a:r>
                        <a:rPr lang="en-US" sz="1400" dirty="0">
                          <a:effectLst/>
                        </a:rPr>
                        <a:t> </a:t>
                      </a:r>
                      <a:r>
                        <a:rPr lang="en-US" sz="1400" dirty="0" err="1">
                          <a:effectLst/>
                        </a:rPr>
                        <a:t>và</a:t>
                      </a:r>
                      <a:r>
                        <a:rPr lang="en-US" sz="1400" dirty="0">
                          <a:effectLst/>
                        </a:rPr>
                        <a:t> </a:t>
                      </a:r>
                      <a:r>
                        <a:rPr lang="en-US" sz="1400" dirty="0" err="1">
                          <a:effectLst/>
                        </a:rPr>
                        <a:t>kiểm</a:t>
                      </a:r>
                      <a:r>
                        <a:rPr lang="en-US" sz="1400" dirty="0">
                          <a:effectLst/>
                        </a:rPr>
                        <a:t> </a:t>
                      </a:r>
                      <a:r>
                        <a:rPr lang="en-US" sz="1400" dirty="0" err="1">
                          <a:effectLst/>
                        </a:rPr>
                        <a:t>tra</a:t>
                      </a:r>
                      <a:r>
                        <a:rPr lang="en-US" sz="1400" dirty="0">
                          <a:effectLst/>
                        </a:rPr>
                        <a:t> </a:t>
                      </a:r>
                      <a:r>
                        <a:rPr lang="en-US" sz="1400" dirty="0" err="1">
                          <a:effectLst/>
                        </a:rPr>
                        <a:t>tính</a:t>
                      </a:r>
                      <a:r>
                        <a:rPr lang="en-US" sz="1400" dirty="0">
                          <a:effectLst/>
                        </a:rPr>
                        <a:t> </a:t>
                      </a:r>
                      <a:r>
                        <a:rPr lang="en-US" sz="1400" dirty="0" err="1">
                          <a:effectLst/>
                        </a:rPr>
                        <a:t>chính</a:t>
                      </a:r>
                      <a:r>
                        <a:rPr lang="en-US" sz="1400" dirty="0">
                          <a:effectLst/>
                        </a:rPr>
                        <a:t> </a:t>
                      </a:r>
                      <a:r>
                        <a:rPr lang="en-US" sz="1400" dirty="0" err="1">
                          <a:effectLst/>
                        </a:rPr>
                        <a:t>xác</a:t>
                      </a:r>
                      <a:r>
                        <a:rPr lang="en-US" sz="1400" dirty="0">
                          <a:effectLst/>
                        </a:rPr>
                        <a:t> </a:t>
                      </a:r>
                      <a:r>
                        <a:rPr lang="en-US" sz="1400" dirty="0" err="1">
                          <a:effectLst/>
                        </a:rPr>
                        <a:t>của</a:t>
                      </a:r>
                      <a:r>
                        <a:rPr lang="en-US" sz="1400" dirty="0">
                          <a:effectLst/>
                        </a:rPr>
                        <a:t> </a:t>
                      </a:r>
                      <a:r>
                        <a:rPr lang="en-US" sz="1400" dirty="0" err="1">
                          <a:effectLst/>
                        </a:rPr>
                        <a:t>hóa</a:t>
                      </a:r>
                      <a:r>
                        <a:rPr lang="en-US" sz="1400" dirty="0">
                          <a:effectLst/>
                        </a:rPr>
                        <a:t> </a:t>
                      </a:r>
                      <a:r>
                        <a:rPr lang="en-US" sz="1400" dirty="0" err="1">
                          <a:effectLst/>
                        </a:rPr>
                        <a:t>đơn</a:t>
                      </a:r>
                      <a:r>
                        <a:rPr lang="en-US" sz="1400" dirty="0">
                          <a:effectLst/>
                        </a:rPr>
                        <a:t>.</a:t>
                      </a:r>
                      <a:endParaRPr lang="vi-VN" sz="1400" dirty="0">
                        <a:effectLst/>
                      </a:endParaRPr>
                    </a:p>
                    <a:p>
                      <a:pPr indent="274320" algn="l">
                        <a:lnSpc>
                          <a:spcPct val="115000"/>
                        </a:lnSpc>
                        <a:spcBef>
                          <a:spcPts val="600"/>
                        </a:spcBef>
                        <a:spcAft>
                          <a:spcPts val="600"/>
                        </a:spcAft>
                        <a:tabLst>
                          <a:tab pos="457200" algn="l"/>
                          <a:tab pos="457200" algn="l"/>
                        </a:tabLst>
                      </a:pPr>
                      <a:r>
                        <a:rPr lang="en-US" sz="1400" dirty="0">
                          <a:effectLst/>
                        </a:rPr>
                        <a:t>- </a:t>
                      </a:r>
                      <a:r>
                        <a:rPr lang="en-US" sz="1400" dirty="0" err="1">
                          <a:effectLst/>
                        </a:rPr>
                        <a:t>Hỗ</a:t>
                      </a:r>
                      <a:r>
                        <a:rPr lang="en-US" sz="1400" dirty="0">
                          <a:effectLst/>
                        </a:rPr>
                        <a:t> </a:t>
                      </a:r>
                      <a:r>
                        <a:rPr lang="en-US" sz="1400" dirty="0" err="1">
                          <a:effectLst/>
                        </a:rPr>
                        <a:t>trợ</a:t>
                      </a:r>
                      <a:r>
                        <a:rPr lang="en-US" sz="1400" dirty="0">
                          <a:effectLst/>
                        </a:rPr>
                        <a:t> </a:t>
                      </a:r>
                      <a:r>
                        <a:rPr lang="en-US" sz="1400" dirty="0" err="1">
                          <a:effectLst/>
                        </a:rPr>
                        <a:t>kiểm</a:t>
                      </a:r>
                      <a:r>
                        <a:rPr lang="en-US" sz="1400" dirty="0">
                          <a:effectLst/>
                        </a:rPr>
                        <a:t> </a:t>
                      </a:r>
                      <a:r>
                        <a:rPr lang="en-US" sz="1400" dirty="0" err="1">
                          <a:effectLst/>
                        </a:rPr>
                        <a:t>soát</a:t>
                      </a:r>
                      <a:r>
                        <a:rPr lang="en-US" sz="1400" dirty="0">
                          <a:effectLst/>
                        </a:rPr>
                        <a:t> </a:t>
                      </a:r>
                      <a:r>
                        <a:rPr lang="en-US" sz="1400" dirty="0" err="1">
                          <a:effectLst/>
                        </a:rPr>
                        <a:t>ngân</a:t>
                      </a:r>
                      <a:r>
                        <a:rPr lang="en-US" sz="1400" dirty="0">
                          <a:effectLst/>
                        </a:rPr>
                        <a:t> </a:t>
                      </a:r>
                      <a:r>
                        <a:rPr lang="en-US" sz="1400" dirty="0" err="1">
                          <a:effectLst/>
                        </a:rPr>
                        <a:t>sách</a:t>
                      </a:r>
                      <a:r>
                        <a:rPr lang="en-US" sz="1400" dirty="0">
                          <a:effectLst/>
                        </a:rPr>
                        <a:t> </a:t>
                      </a:r>
                      <a:r>
                        <a:rPr lang="en-US" sz="1400" dirty="0" err="1">
                          <a:effectLst/>
                        </a:rPr>
                        <a:t>cho</a:t>
                      </a:r>
                      <a:r>
                        <a:rPr lang="en-US" sz="1400" dirty="0">
                          <a:effectLst/>
                        </a:rPr>
                        <a:t> </a:t>
                      </a:r>
                      <a:r>
                        <a:rPr lang="en-US" sz="1400" dirty="0" err="1">
                          <a:effectLst/>
                        </a:rPr>
                        <a:t>các</a:t>
                      </a:r>
                      <a:r>
                        <a:rPr lang="en-US" sz="1400" dirty="0">
                          <a:effectLst/>
                        </a:rPr>
                        <a:t> </a:t>
                      </a:r>
                      <a:r>
                        <a:rPr lang="en-US" sz="1400" dirty="0" err="1">
                          <a:effectLst/>
                        </a:rPr>
                        <a:t>chương</a:t>
                      </a:r>
                      <a:r>
                        <a:rPr lang="en-US" sz="1400" dirty="0">
                          <a:effectLst/>
                        </a:rPr>
                        <a:t> </a:t>
                      </a:r>
                      <a:r>
                        <a:rPr lang="en-US" sz="1400" dirty="0" err="1">
                          <a:effectLst/>
                        </a:rPr>
                        <a:t>trình</a:t>
                      </a:r>
                      <a:r>
                        <a:rPr lang="en-US" sz="1400" dirty="0">
                          <a:effectLst/>
                        </a:rPr>
                        <a:t> </a:t>
                      </a:r>
                      <a:r>
                        <a:rPr lang="en-US" sz="1400" dirty="0" err="1">
                          <a:effectLst/>
                        </a:rPr>
                        <a:t>khuyến</a:t>
                      </a:r>
                      <a:r>
                        <a:rPr lang="en-US" sz="1400" dirty="0">
                          <a:effectLst/>
                        </a:rPr>
                        <a:t> </a:t>
                      </a:r>
                      <a:r>
                        <a:rPr lang="en-US" sz="1400" dirty="0" err="1">
                          <a:effectLst/>
                        </a:rPr>
                        <a:t>mãi</a:t>
                      </a:r>
                      <a:r>
                        <a:rPr lang="en-US" sz="1400" dirty="0">
                          <a:effectLst/>
                        </a:rPr>
                        <a:t>.</a:t>
                      </a:r>
                      <a:endParaRPr lang="vi-VN" sz="1400" dirty="0">
                        <a:effectLst/>
                        <a:latin typeface="Times New Roman" panose="02020603050405020304" pitchFamily="18" charset="0"/>
                        <a:ea typeface="Tahoma" panose="020B0604030504040204" pitchFamily="34" charset="0"/>
                        <a:cs typeface="Lohit Devanagari"/>
                      </a:endParaRPr>
                    </a:p>
                  </a:txBody>
                  <a:tcPr marL="68580" marR="68580" marT="0" marB="0"/>
                </a:tc>
                <a:extLst>
                  <a:ext uri="{0D108BD9-81ED-4DB2-BD59-A6C34878D82A}">
                    <a16:rowId xmlns:a16="http://schemas.microsoft.com/office/drawing/2014/main" val="481322496"/>
                  </a:ext>
                </a:extLst>
              </a:tr>
            </a:tbl>
          </a:graphicData>
        </a:graphic>
      </p:graphicFrame>
    </p:spTree>
    <p:extLst>
      <p:ext uri="{BB962C8B-B14F-4D97-AF65-F5344CB8AC3E}">
        <p14:creationId xmlns:p14="http://schemas.microsoft.com/office/powerpoint/2010/main" val="1960749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D03CF-6522-A2DB-3AF6-F99FAF7921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592B07-0FA2-6E6C-1A7C-F47835EB6F65}"/>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ĐẶC TẢ YÊU CẦU NGƯỜI DÙNG</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E7B6ECFF-B4E8-D07D-4B45-E3B99E355493}"/>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Kịch bản sử dụng (</a:t>
            </a:r>
            <a:r>
              <a:rPr lang="vi-VN" sz="1800" dirty="0" err="1">
                <a:effectLst/>
                <a:latin typeface="Times New Roman" panose="02020603050405020304" pitchFamily="18" charset="0"/>
                <a:ea typeface="Tahoma" panose="020B0604030504040204" pitchFamily="34" charset="0"/>
                <a:cs typeface="Lohit Devanagari"/>
              </a:rPr>
              <a:t>Use</a:t>
            </a:r>
            <a:r>
              <a:rPr lang="vi-VN" sz="1800" dirty="0">
                <a:effectLst/>
                <a:latin typeface="Times New Roman" panose="02020603050405020304" pitchFamily="18" charset="0"/>
                <a:ea typeface="Tahoma" panose="020B0604030504040204" pitchFamily="34" charset="0"/>
                <a:cs typeface="Lohit Devanagari"/>
              </a:rPr>
              <a:t> </a:t>
            </a:r>
            <a:r>
              <a:rPr lang="vi-VN" sz="1800" dirty="0" err="1">
                <a:effectLst/>
                <a:latin typeface="Times New Roman" panose="02020603050405020304" pitchFamily="18" charset="0"/>
                <a:ea typeface="Tahoma" panose="020B0604030504040204" pitchFamily="34" charset="0"/>
                <a:cs typeface="Lohit Devanagari"/>
              </a:rPr>
              <a:t>Cases</a:t>
            </a:r>
            <a:r>
              <a:rPr lang="vi-VN" sz="1800" dirty="0">
                <a:effectLst/>
                <a:latin typeface="Times New Roman" panose="02020603050405020304" pitchFamily="18" charset="0"/>
                <a:ea typeface="Tahoma" panose="020B0604030504040204" pitchFamily="34" charset="0"/>
                <a:cs typeface="Lohit Devanagari"/>
              </a:rPr>
              <a:t>)</a:t>
            </a:r>
            <a:endParaRPr lang="en-US" sz="2400" dirty="0">
              <a:latin typeface="Calibri Light" panose="020F0302020204030204" pitchFamily="34" charset="0"/>
              <a:cs typeface="Calibri Light" panose="020F0302020204030204" pitchFamily="34" charset="0"/>
            </a:endParaRPr>
          </a:p>
        </p:txBody>
      </p:sp>
      <p:graphicFrame>
        <p:nvGraphicFramePr>
          <p:cNvPr id="6" name="Bảng 5">
            <a:extLst>
              <a:ext uri="{FF2B5EF4-FFF2-40B4-BE49-F238E27FC236}">
                <a16:creationId xmlns:a16="http://schemas.microsoft.com/office/drawing/2014/main" id="{D19720B3-F590-DC3A-B4B6-2A25B77399F3}"/>
              </a:ext>
            </a:extLst>
          </p:cNvPr>
          <p:cNvGraphicFramePr>
            <a:graphicFrameLocks noGrp="1"/>
          </p:cNvGraphicFramePr>
          <p:nvPr>
            <p:extLst>
              <p:ext uri="{D42A27DB-BD31-4B8C-83A1-F6EECF244321}">
                <p14:modId xmlns:p14="http://schemas.microsoft.com/office/powerpoint/2010/main" val="2914230814"/>
              </p:ext>
            </p:extLst>
          </p:nvPr>
        </p:nvGraphicFramePr>
        <p:xfrm>
          <a:off x="893852" y="1671681"/>
          <a:ext cx="10007029" cy="4904799"/>
        </p:xfrm>
        <a:graphic>
          <a:graphicData uri="http://schemas.openxmlformats.org/drawingml/2006/table">
            <a:tbl>
              <a:tblPr firstRow="1" firstCol="1" bandRow="1">
                <a:tableStyleId>{5C22544A-7EE6-4342-B048-85BDC9FD1C3A}</a:tableStyleId>
              </a:tblPr>
              <a:tblGrid>
                <a:gridCol w="1441893">
                  <a:extLst>
                    <a:ext uri="{9D8B030D-6E8A-4147-A177-3AD203B41FA5}">
                      <a16:colId xmlns:a16="http://schemas.microsoft.com/office/drawing/2014/main" val="2260722850"/>
                    </a:ext>
                  </a:extLst>
                </a:gridCol>
                <a:gridCol w="2529834">
                  <a:extLst>
                    <a:ext uri="{9D8B030D-6E8A-4147-A177-3AD203B41FA5}">
                      <a16:colId xmlns:a16="http://schemas.microsoft.com/office/drawing/2014/main" val="942116717"/>
                    </a:ext>
                  </a:extLst>
                </a:gridCol>
                <a:gridCol w="6035302">
                  <a:extLst>
                    <a:ext uri="{9D8B030D-6E8A-4147-A177-3AD203B41FA5}">
                      <a16:colId xmlns:a16="http://schemas.microsoft.com/office/drawing/2014/main" val="1080097086"/>
                    </a:ext>
                  </a:extLst>
                </a:gridCol>
              </a:tblGrid>
              <a:tr h="425648">
                <a:tc>
                  <a:txBody>
                    <a:bodyPr/>
                    <a:lstStyle/>
                    <a:p>
                      <a:pPr indent="274320" algn="l">
                        <a:lnSpc>
                          <a:spcPct val="115000"/>
                        </a:lnSpc>
                        <a:spcBef>
                          <a:spcPts val="600"/>
                        </a:spcBef>
                        <a:spcAft>
                          <a:spcPts val="600"/>
                        </a:spcAft>
                        <a:tabLst>
                          <a:tab pos="457200" algn="l"/>
                          <a:tab pos="457200" algn="l"/>
                        </a:tabLst>
                      </a:pPr>
                      <a:r>
                        <a:rPr lang="en-US" sz="1400">
                          <a:effectLst/>
                        </a:rPr>
                        <a:t>Mã Use Cases</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Tên Use Cases</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Mô tả</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extLst>
                  <a:ext uri="{0D108BD9-81ED-4DB2-BD59-A6C34878D82A}">
                    <a16:rowId xmlns:a16="http://schemas.microsoft.com/office/drawing/2014/main" val="2298764188"/>
                  </a:ext>
                </a:extLst>
              </a:tr>
              <a:tr h="405567">
                <a:tc>
                  <a:txBody>
                    <a:bodyPr/>
                    <a:lstStyle/>
                    <a:p>
                      <a:pPr indent="274320" algn="l">
                        <a:lnSpc>
                          <a:spcPct val="115000"/>
                        </a:lnSpc>
                        <a:spcBef>
                          <a:spcPts val="600"/>
                        </a:spcBef>
                        <a:spcAft>
                          <a:spcPts val="600"/>
                        </a:spcAft>
                        <a:tabLst>
                          <a:tab pos="457200" algn="l"/>
                          <a:tab pos="457200" algn="l"/>
                        </a:tabLst>
                      </a:pPr>
                      <a:r>
                        <a:rPr lang="en-US" sz="1400">
                          <a:effectLst/>
                        </a:rPr>
                        <a:t>UC01</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Quản lý sản phẩm</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Admin có thể thêm, sửa, xóa thông tin sản phẩm trong hệ thống.</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extLst>
                  <a:ext uri="{0D108BD9-81ED-4DB2-BD59-A6C34878D82A}">
                    <a16:rowId xmlns:a16="http://schemas.microsoft.com/office/drawing/2014/main" val="787989556"/>
                  </a:ext>
                </a:extLst>
              </a:tr>
              <a:tr h="428858">
                <a:tc>
                  <a:txBody>
                    <a:bodyPr/>
                    <a:lstStyle/>
                    <a:p>
                      <a:pPr indent="274320" algn="l">
                        <a:lnSpc>
                          <a:spcPct val="115000"/>
                        </a:lnSpc>
                        <a:spcBef>
                          <a:spcPts val="600"/>
                        </a:spcBef>
                        <a:spcAft>
                          <a:spcPts val="600"/>
                        </a:spcAft>
                        <a:tabLst>
                          <a:tab pos="457200" algn="l"/>
                          <a:tab pos="457200" algn="l"/>
                        </a:tabLst>
                      </a:pPr>
                      <a:r>
                        <a:rPr lang="en-US" sz="1400">
                          <a:effectLst/>
                        </a:rPr>
                        <a:t>UC02</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Quản lý tồn kho</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Warehouse Staff cập nhật số lượng, nhập hàng mới, kiểm tra cảnh báo hàng tồn kho thấp.</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extLst>
                  <a:ext uri="{0D108BD9-81ED-4DB2-BD59-A6C34878D82A}">
                    <a16:rowId xmlns:a16="http://schemas.microsoft.com/office/drawing/2014/main" val="2784193459"/>
                  </a:ext>
                </a:extLst>
              </a:tr>
              <a:tr h="425648">
                <a:tc>
                  <a:txBody>
                    <a:bodyPr/>
                    <a:lstStyle/>
                    <a:p>
                      <a:pPr indent="274320" algn="l">
                        <a:lnSpc>
                          <a:spcPct val="115000"/>
                        </a:lnSpc>
                        <a:spcBef>
                          <a:spcPts val="600"/>
                        </a:spcBef>
                        <a:spcAft>
                          <a:spcPts val="600"/>
                        </a:spcAft>
                        <a:tabLst>
                          <a:tab pos="457200" algn="l"/>
                          <a:tab pos="457200" algn="l"/>
                        </a:tabLst>
                      </a:pPr>
                      <a:r>
                        <a:rPr lang="en-US" sz="1400">
                          <a:effectLst/>
                        </a:rPr>
                        <a:t>UC03</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Xử lý giao dịch bán hàng</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Sales Staff tạo hóa đơn, xử lý thanh toán, và hỗ trợ khách hàng tại cửa hàng.</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extLst>
                  <a:ext uri="{0D108BD9-81ED-4DB2-BD59-A6C34878D82A}">
                    <a16:rowId xmlns:a16="http://schemas.microsoft.com/office/drawing/2014/main" val="504684139"/>
                  </a:ext>
                </a:extLst>
              </a:tr>
              <a:tr h="425648">
                <a:tc>
                  <a:txBody>
                    <a:bodyPr/>
                    <a:lstStyle/>
                    <a:p>
                      <a:pPr indent="274320" algn="l">
                        <a:lnSpc>
                          <a:spcPct val="115000"/>
                        </a:lnSpc>
                        <a:spcBef>
                          <a:spcPts val="600"/>
                        </a:spcBef>
                        <a:spcAft>
                          <a:spcPts val="600"/>
                        </a:spcAft>
                        <a:tabLst>
                          <a:tab pos="457200" algn="l"/>
                          <a:tab pos="457200" algn="l"/>
                        </a:tabLst>
                      </a:pPr>
                      <a:r>
                        <a:rPr lang="en-US" sz="1400">
                          <a:effectLst/>
                        </a:rPr>
                        <a:t>UC04</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Theo dõi doanh số</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Branch Manager kiểm tra doanh số bán hàng hàng ngày, tuần, tháng tại chi nhánh.</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extLst>
                  <a:ext uri="{0D108BD9-81ED-4DB2-BD59-A6C34878D82A}">
                    <a16:rowId xmlns:a16="http://schemas.microsoft.com/office/drawing/2014/main" val="511712309"/>
                  </a:ext>
                </a:extLst>
              </a:tr>
              <a:tr h="425648">
                <a:tc>
                  <a:txBody>
                    <a:bodyPr/>
                    <a:lstStyle/>
                    <a:p>
                      <a:pPr indent="274320" algn="l">
                        <a:lnSpc>
                          <a:spcPct val="115000"/>
                        </a:lnSpc>
                        <a:spcBef>
                          <a:spcPts val="600"/>
                        </a:spcBef>
                        <a:spcAft>
                          <a:spcPts val="600"/>
                        </a:spcAft>
                        <a:tabLst>
                          <a:tab pos="457200" algn="l"/>
                          <a:tab pos="457200" algn="l"/>
                        </a:tabLst>
                      </a:pPr>
                      <a:r>
                        <a:rPr lang="en-US" sz="1400">
                          <a:effectLst/>
                        </a:rPr>
                        <a:t>UC05</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Tạo chương trình khuyến mãi</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Admin thiết lập các ưu đãi, mã giảm giá cho khách hàng.</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extLst>
                  <a:ext uri="{0D108BD9-81ED-4DB2-BD59-A6C34878D82A}">
                    <a16:rowId xmlns:a16="http://schemas.microsoft.com/office/drawing/2014/main" val="3167875937"/>
                  </a:ext>
                </a:extLst>
              </a:tr>
              <a:tr h="428858">
                <a:tc>
                  <a:txBody>
                    <a:bodyPr/>
                    <a:lstStyle/>
                    <a:p>
                      <a:pPr indent="274320" algn="l">
                        <a:lnSpc>
                          <a:spcPct val="115000"/>
                        </a:lnSpc>
                        <a:spcBef>
                          <a:spcPts val="600"/>
                        </a:spcBef>
                        <a:spcAft>
                          <a:spcPts val="600"/>
                        </a:spcAft>
                        <a:tabLst>
                          <a:tab pos="457200" algn="l"/>
                          <a:tab pos="457200" algn="l"/>
                        </a:tabLst>
                      </a:pPr>
                      <a:r>
                        <a:rPr lang="en-US" sz="1400">
                          <a:effectLst/>
                        </a:rPr>
                        <a:t>UC06</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Quản lý đơn hàng trực tuyến</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Hệ thống nhận đơn đặt hàng từ web, cập nhật trạng thái và thông báo đến nhân viên kho.</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extLst>
                  <a:ext uri="{0D108BD9-81ED-4DB2-BD59-A6C34878D82A}">
                    <a16:rowId xmlns:a16="http://schemas.microsoft.com/office/drawing/2014/main" val="3033670148"/>
                  </a:ext>
                </a:extLst>
              </a:tr>
              <a:tr h="425648">
                <a:tc>
                  <a:txBody>
                    <a:bodyPr/>
                    <a:lstStyle/>
                    <a:p>
                      <a:pPr indent="274320" algn="l">
                        <a:lnSpc>
                          <a:spcPct val="115000"/>
                        </a:lnSpc>
                        <a:spcBef>
                          <a:spcPts val="600"/>
                        </a:spcBef>
                        <a:spcAft>
                          <a:spcPts val="600"/>
                        </a:spcAft>
                        <a:tabLst>
                          <a:tab pos="457200" algn="l"/>
                          <a:tab pos="457200" algn="l"/>
                        </a:tabLst>
                      </a:pPr>
                      <a:r>
                        <a:rPr lang="en-US" sz="1400">
                          <a:effectLst/>
                        </a:rPr>
                        <a:t>UC07</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Báo cáo và phân tích</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Super Admin xem báo cáo tổng hợp doanh số, hàng tồn kho, và hiệu quả kinh doanh.</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extLst>
                  <a:ext uri="{0D108BD9-81ED-4DB2-BD59-A6C34878D82A}">
                    <a16:rowId xmlns:a16="http://schemas.microsoft.com/office/drawing/2014/main" val="3601076139"/>
                  </a:ext>
                </a:extLst>
              </a:tr>
              <a:tr h="405567">
                <a:tc>
                  <a:txBody>
                    <a:bodyPr/>
                    <a:lstStyle/>
                    <a:p>
                      <a:pPr indent="274320" algn="l">
                        <a:lnSpc>
                          <a:spcPct val="115000"/>
                        </a:lnSpc>
                        <a:spcBef>
                          <a:spcPts val="600"/>
                        </a:spcBef>
                        <a:spcAft>
                          <a:spcPts val="600"/>
                        </a:spcAft>
                        <a:tabLst>
                          <a:tab pos="457200" algn="l"/>
                          <a:tab pos="457200" algn="l"/>
                        </a:tabLst>
                      </a:pPr>
                      <a:r>
                        <a:rPr lang="en-US" sz="1400">
                          <a:effectLst/>
                        </a:rPr>
                        <a:t>UC08</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Phân quyền người dùng</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Admin thêm, sửa, xóa tài khoản người dùng và phân quyền theo vai trò.</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extLst>
                  <a:ext uri="{0D108BD9-81ED-4DB2-BD59-A6C34878D82A}">
                    <a16:rowId xmlns:a16="http://schemas.microsoft.com/office/drawing/2014/main" val="3552346302"/>
                  </a:ext>
                </a:extLst>
              </a:tr>
              <a:tr h="428858">
                <a:tc>
                  <a:txBody>
                    <a:bodyPr/>
                    <a:lstStyle/>
                    <a:p>
                      <a:pPr indent="274320" algn="l">
                        <a:lnSpc>
                          <a:spcPct val="115000"/>
                        </a:lnSpc>
                        <a:spcBef>
                          <a:spcPts val="600"/>
                        </a:spcBef>
                        <a:spcAft>
                          <a:spcPts val="600"/>
                        </a:spcAft>
                        <a:tabLst>
                          <a:tab pos="457200" algn="l"/>
                          <a:tab pos="457200" algn="l"/>
                        </a:tabLst>
                      </a:pPr>
                      <a:r>
                        <a:rPr lang="en-US" sz="1400">
                          <a:effectLst/>
                        </a:rPr>
                        <a:t>UC09</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Đồng bộ dữ liệu</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Hệ thống đồng bộ dữ liệu sản phẩm, tồn kho, và đơn hàng giữa web và cửa hàng vật lý.</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extLst>
                  <a:ext uri="{0D108BD9-81ED-4DB2-BD59-A6C34878D82A}">
                    <a16:rowId xmlns:a16="http://schemas.microsoft.com/office/drawing/2014/main" val="3595421981"/>
                  </a:ext>
                </a:extLst>
              </a:tr>
              <a:tr h="405567">
                <a:tc>
                  <a:txBody>
                    <a:bodyPr/>
                    <a:lstStyle/>
                    <a:p>
                      <a:pPr indent="274320" algn="l">
                        <a:lnSpc>
                          <a:spcPct val="115000"/>
                        </a:lnSpc>
                        <a:spcBef>
                          <a:spcPts val="600"/>
                        </a:spcBef>
                        <a:spcAft>
                          <a:spcPts val="600"/>
                        </a:spcAft>
                        <a:tabLst>
                          <a:tab pos="457200" algn="l"/>
                          <a:tab pos="457200" algn="l"/>
                        </a:tabLst>
                      </a:pPr>
                      <a:r>
                        <a:rPr lang="en-US" sz="1400">
                          <a:effectLst/>
                        </a:rPr>
                        <a:t>UC10</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a:effectLst/>
                        </a:rPr>
                        <a:t>Chăm sóc khách hàng</a:t>
                      </a:r>
                      <a:endParaRPr lang="vi-VN" sz="1400">
                        <a:effectLst/>
                        <a:latin typeface="Times New Roman" panose="02020603050405020304" pitchFamily="18" charset="0"/>
                        <a:ea typeface="Tahoma" panose="020B0604030504040204" pitchFamily="34" charset="0"/>
                        <a:cs typeface="Lohit Devanagari"/>
                      </a:endParaRPr>
                    </a:p>
                  </a:txBody>
                  <a:tcPr marL="52249" marR="52249" marT="0" marB="0"/>
                </a:tc>
                <a:tc>
                  <a:txBody>
                    <a:bodyPr/>
                    <a:lstStyle/>
                    <a:p>
                      <a:pPr indent="274320" algn="l">
                        <a:lnSpc>
                          <a:spcPct val="115000"/>
                        </a:lnSpc>
                        <a:spcBef>
                          <a:spcPts val="600"/>
                        </a:spcBef>
                        <a:spcAft>
                          <a:spcPts val="600"/>
                        </a:spcAft>
                        <a:tabLst>
                          <a:tab pos="457200" algn="l"/>
                          <a:tab pos="457200" algn="l"/>
                        </a:tabLst>
                      </a:pPr>
                      <a:r>
                        <a:rPr lang="en-US" sz="1400" dirty="0" err="1">
                          <a:effectLst/>
                        </a:rPr>
                        <a:t>Lưu</a:t>
                      </a:r>
                      <a:r>
                        <a:rPr lang="en-US" sz="1400" dirty="0">
                          <a:effectLst/>
                        </a:rPr>
                        <a:t> </a:t>
                      </a:r>
                      <a:r>
                        <a:rPr lang="en-US" sz="1400" dirty="0" err="1">
                          <a:effectLst/>
                        </a:rPr>
                        <a:t>trữ</a:t>
                      </a:r>
                      <a:r>
                        <a:rPr lang="en-US" sz="1400" dirty="0">
                          <a:effectLst/>
                        </a:rPr>
                        <a:t> </a:t>
                      </a:r>
                      <a:r>
                        <a:rPr lang="en-US" sz="1400" dirty="0" err="1">
                          <a:effectLst/>
                        </a:rPr>
                        <a:t>thông</a:t>
                      </a:r>
                      <a:r>
                        <a:rPr lang="en-US" sz="1400" dirty="0">
                          <a:effectLst/>
                        </a:rPr>
                        <a:t> tin </a:t>
                      </a:r>
                      <a:r>
                        <a:rPr lang="en-US" sz="1400" dirty="0" err="1">
                          <a:effectLst/>
                        </a:rPr>
                        <a:t>khách</a:t>
                      </a:r>
                      <a:r>
                        <a:rPr lang="en-US" sz="1400" dirty="0">
                          <a:effectLst/>
                        </a:rPr>
                        <a:t> </a:t>
                      </a:r>
                      <a:r>
                        <a:rPr lang="en-US" sz="1400" dirty="0" err="1">
                          <a:effectLst/>
                        </a:rPr>
                        <a:t>hàng</a:t>
                      </a:r>
                      <a:r>
                        <a:rPr lang="en-US" sz="1400" dirty="0">
                          <a:effectLst/>
                        </a:rPr>
                        <a:t>, </a:t>
                      </a:r>
                      <a:r>
                        <a:rPr lang="en-US" sz="1400" dirty="0" err="1">
                          <a:effectLst/>
                        </a:rPr>
                        <a:t>lịch</a:t>
                      </a:r>
                      <a:r>
                        <a:rPr lang="en-US" sz="1400" dirty="0">
                          <a:effectLst/>
                        </a:rPr>
                        <a:t> </a:t>
                      </a:r>
                      <a:r>
                        <a:rPr lang="en-US" sz="1400" dirty="0" err="1">
                          <a:effectLst/>
                        </a:rPr>
                        <a:t>sử</a:t>
                      </a:r>
                      <a:r>
                        <a:rPr lang="en-US" sz="1400" dirty="0">
                          <a:effectLst/>
                        </a:rPr>
                        <a:t> </a:t>
                      </a:r>
                      <a:r>
                        <a:rPr lang="en-US" sz="1400" dirty="0" err="1">
                          <a:effectLst/>
                        </a:rPr>
                        <a:t>mua</a:t>
                      </a:r>
                      <a:r>
                        <a:rPr lang="en-US" sz="1400" dirty="0">
                          <a:effectLst/>
                        </a:rPr>
                        <a:t> </a:t>
                      </a:r>
                      <a:r>
                        <a:rPr lang="en-US" sz="1400" dirty="0" err="1">
                          <a:effectLst/>
                        </a:rPr>
                        <a:t>sắm</a:t>
                      </a:r>
                      <a:r>
                        <a:rPr lang="en-US" sz="1400" dirty="0">
                          <a:effectLst/>
                        </a:rPr>
                        <a:t>, </a:t>
                      </a:r>
                      <a:r>
                        <a:rPr lang="en-US" sz="1400" dirty="0" err="1">
                          <a:effectLst/>
                        </a:rPr>
                        <a:t>và</a:t>
                      </a:r>
                      <a:r>
                        <a:rPr lang="en-US" sz="1400" dirty="0">
                          <a:effectLst/>
                        </a:rPr>
                        <a:t> </a:t>
                      </a:r>
                      <a:r>
                        <a:rPr lang="en-US" sz="1400" dirty="0" err="1">
                          <a:effectLst/>
                        </a:rPr>
                        <a:t>quản</a:t>
                      </a:r>
                      <a:r>
                        <a:rPr lang="en-US" sz="1400" dirty="0">
                          <a:effectLst/>
                        </a:rPr>
                        <a:t> </a:t>
                      </a:r>
                      <a:r>
                        <a:rPr lang="en-US" sz="1400" dirty="0" err="1">
                          <a:effectLst/>
                        </a:rPr>
                        <a:t>lý</a:t>
                      </a:r>
                      <a:r>
                        <a:rPr lang="en-US" sz="1400" dirty="0">
                          <a:effectLst/>
                        </a:rPr>
                        <a:t> </a:t>
                      </a:r>
                      <a:r>
                        <a:rPr lang="en-US" sz="1400" dirty="0" err="1">
                          <a:effectLst/>
                        </a:rPr>
                        <a:t>điểm</a:t>
                      </a:r>
                      <a:r>
                        <a:rPr lang="en-US" sz="1400" dirty="0">
                          <a:effectLst/>
                        </a:rPr>
                        <a:t> </a:t>
                      </a:r>
                      <a:r>
                        <a:rPr lang="en-US" sz="1400" dirty="0" err="1">
                          <a:effectLst/>
                        </a:rPr>
                        <a:t>thưởng</a:t>
                      </a:r>
                      <a:r>
                        <a:rPr lang="en-US" sz="1400" dirty="0">
                          <a:effectLst/>
                        </a:rPr>
                        <a:t>.</a:t>
                      </a:r>
                      <a:endParaRPr lang="vi-VN" sz="1400" dirty="0">
                        <a:effectLst/>
                        <a:latin typeface="Times New Roman" panose="02020603050405020304" pitchFamily="18" charset="0"/>
                        <a:ea typeface="Tahoma" panose="020B0604030504040204" pitchFamily="34" charset="0"/>
                        <a:cs typeface="Lohit Devanagari"/>
                      </a:endParaRPr>
                    </a:p>
                  </a:txBody>
                  <a:tcPr marL="52249" marR="52249" marT="0" marB="0"/>
                </a:tc>
                <a:extLst>
                  <a:ext uri="{0D108BD9-81ED-4DB2-BD59-A6C34878D82A}">
                    <a16:rowId xmlns:a16="http://schemas.microsoft.com/office/drawing/2014/main" val="179483562"/>
                  </a:ext>
                </a:extLst>
              </a:tr>
            </a:tbl>
          </a:graphicData>
        </a:graphic>
      </p:graphicFrame>
    </p:spTree>
    <p:extLst>
      <p:ext uri="{BB962C8B-B14F-4D97-AF65-F5344CB8AC3E}">
        <p14:creationId xmlns:p14="http://schemas.microsoft.com/office/powerpoint/2010/main" val="359158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A4275-A84E-1840-C125-0AF69C15E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9B5A6-9F0E-DDE5-C6A7-E9578922A2CE}"/>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ĐẶC TẢ YÊU CẦU NGƯỜI DÙNG</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13641426-78FA-A917-FC4C-807DF5E4D9E0}"/>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Kịch bản sử dụng (</a:t>
            </a:r>
            <a:r>
              <a:rPr lang="vi-VN" sz="1800" dirty="0" err="1">
                <a:effectLst/>
                <a:latin typeface="Times New Roman" panose="02020603050405020304" pitchFamily="18" charset="0"/>
                <a:ea typeface="Tahoma" panose="020B0604030504040204" pitchFamily="34" charset="0"/>
                <a:cs typeface="Lohit Devanagari"/>
              </a:rPr>
              <a:t>Use</a:t>
            </a:r>
            <a:r>
              <a:rPr lang="vi-VN" sz="1800" dirty="0">
                <a:effectLst/>
                <a:latin typeface="Times New Roman" panose="02020603050405020304" pitchFamily="18" charset="0"/>
                <a:ea typeface="Tahoma" panose="020B0604030504040204" pitchFamily="34" charset="0"/>
                <a:cs typeface="Lohit Devanagari"/>
              </a:rPr>
              <a:t> </a:t>
            </a:r>
            <a:r>
              <a:rPr lang="vi-VN" sz="1800" dirty="0" err="1">
                <a:effectLst/>
                <a:latin typeface="Times New Roman" panose="02020603050405020304" pitchFamily="18" charset="0"/>
                <a:ea typeface="Tahoma" panose="020B0604030504040204" pitchFamily="34" charset="0"/>
                <a:cs typeface="Lohit Devanagari"/>
              </a:rPr>
              <a:t>Cases</a:t>
            </a:r>
            <a:r>
              <a:rPr lang="vi-VN" sz="1800" dirty="0">
                <a:effectLst/>
                <a:latin typeface="Times New Roman" panose="02020603050405020304" pitchFamily="18" charset="0"/>
                <a:ea typeface="Tahoma" panose="020B0604030504040204" pitchFamily="34" charset="0"/>
                <a:cs typeface="Lohit Devanagari"/>
              </a:rPr>
              <a:t>)</a:t>
            </a:r>
            <a:endParaRPr lang="en-US" sz="2400" dirty="0">
              <a:latin typeface="Calibri Light" panose="020F0302020204030204" pitchFamily="34" charset="0"/>
              <a:cs typeface="Calibri Light" panose="020F0302020204030204" pitchFamily="34" charset="0"/>
            </a:endParaRPr>
          </a:p>
        </p:txBody>
      </p:sp>
      <p:graphicFrame>
        <p:nvGraphicFramePr>
          <p:cNvPr id="3" name="Bảng 2">
            <a:extLst>
              <a:ext uri="{FF2B5EF4-FFF2-40B4-BE49-F238E27FC236}">
                <a16:creationId xmlns:a16="http://schemas.microsoft.com/office/drawing/2014/main" id="{E90D1975-15A2-FD33-DA84-DF5686BA1EBE}"/>
              </a:ext>
            </a:extLst>
          </p:cNvPr>
          <p:cNvGraphicFramePr>
            <a:graphicFrameLocks noGrp="1"/>
          </p:cNvGraphicFramePr>
          <p:nvPr>
            <p:extLst>
              <p:ext uri="{D42A27DB-BD31-4B8C-83A1-F6EECF244321}">
                <p14:modId xmlns:p14="http://schemas.microsoft.com/office/powerpoint/2010/main" val="509107033"/>
              </p:ext>
            </p:extLst>
          </p:nvPr>
        </p:nvGraphicFramePr>
        <p:xfrm>
          <a:off x="950360" y="1671681"/>
          <a:ext cx="10382036" cy="4992564"/>
        </p:xfrm>
        <a:graphic>
          <a:graphicData uri="http://schemas.openxmlformats.org/drawingml/2006/table">
            <a:tbl>
              <a:tblPr firstRow="1" firstCol="1" bandRow="1">
                <a:tableStyleId>{5C22544A-7EE6-4342-B048-85BDC9FD1C3A}</a:tableStyleId>
              </a:tblPr>
              <a:tblGrid>
                <a:gridCol w="1495926">
                  <a:extLst>
                    <a:ext uri="{9D8B030D-6E8A-4147-A177-3AD203B41FA5}">
                      <a16:colId xmlns:a16="http://schemas.microsoft.com/office/drawing/2014/main" val="7619408"/>
                    </a:ext>
                  </a:extLst>
                </a:gridCol>
                <a:gridCol w="2624639">
                  <a:extLst>
                    <a:ext uri="{9D8B030D-6E8A-4147-A177-3AD203B41FA5}">
                      <a16:colId xmlns:a16="http://schemas.microsoft.com/office/drawing/2014/main" val="1768022439"/>
                    </a:ext>
                  </a:extLst>
                </a:gridCol>
                <a:gridCol w="6261471">
                  <a:extLst>
                    <a:ext uri="{9D8B030D-6E8A-4147-A177-3AD203B41FA5}">
                      <a16:colId xmlns:a16="http://schemas.microsoft.com/office/drawing/2014/main" val="621516592"/>
                    </a:ext>
                  </a:extLst>
                </a:gridCol>
              </a:tblGrid>
              <a:tr h="447513">
                <a:tc>
                  <a:txBody>
                    <a:bodyPr/>
                    <a:lstStyle/>
                    <a:p>
                      <a:pPr indent="274320" algn="l">
                        <a:lnSpc>
                          <a:spcPct val="115000"/>
                        </a:lnSpc>
                        <a:spcBef>
                          <a:spcPts val="600"/>
                        </a:spcBef>
                        <a:spcAft>
                          <a:spcPts val="600"/>
                        </a:spcAft>
                        <a:tabLst>
                          <a:tab pos="457200" algn="l"/>
                          <a:tab pos="457200" algn="l"/>
                        </a:tabLst>
                      </a:pPr>
                      <a:r>
                        <a:rPr lang="en-US" sz="1400">
                          <a:effectLst/>
                        </a:rPr>
                        <a:t>UC11</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Quản lý chuyển kho</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Warehouse Staff thực hiện chuyển hàng giữa các chi nhánh và cập nhật số liệu tồn kho.</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extLst>
                  <a:ext uri="{0D108BD9-81ED-4DB2-BD59-A6C34878D82A}">
                    <a16:rowId xmlns:a16="http://schemas.microsoft.com/office/drawing/2014/main" val="1928699309"/>
                  </a:ext>
                </a:extLst>
              </a:tr>
              <a:tr h="447513">
                <a:tc>
                  <a:txBody>
                    <a:bodyPr/>
                    <a:lstStyle/>
                    <a:p>
                      <a:pPr indent="274320" algn="l">
                        <a:lnSpc>
                          <a:spcPct val="115000"/>
                        </a:lnSpc>
                        <a:spcBef>
                          <a:spcPts val="600"/>
                        </a:spcBef>
                        <a:spcAft>
                          <a:spcPts val="600"/>
                        </a:spcAft>
                        <a:tabLst>
                          <a:tab pos="457200" algn="l"/>
                          <a:tab pos="457200" algn="l"/>
                        </a:tabLst>
                      </a:pPr>
                      <a:r>
                        <a:rPr lang="en-US" sz="1400">
                          <a:effectLst/>
                        </a:rPr>
                        <a:t>UC12</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Xử lý hoàn trả sản phẩm</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Sales Staff hỗ trợ khách hàng hoàn trả sản phẩm và cập nhật vào hệ thống.</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extLst>
                  <a:ext uri="{0D108BD9-81ED-4DB2-BD59-A6C34878D82A}">
                    <a16:rowId xmlns:a16="http://schemas.microsoft.com/office/drawing/2014/main" val="4074476427"/>
                  </a:ext>
                </a:extLst>
              </a:tr>
              <a:tr h="447513">
                <a:tc>
                  <a:txBody>
                    <a:bodyPr/>
                    <a:lstStyle/>
                    <a:p>
                      <a:pPr indent="274320" algn="l">
                        <a:lnSpc>
                          <a:spcPct val="115000"/>
                        </a:lnSpc>
                        <a:spcBef>
                          <a:spcPts val="600"/>
                        </a:spcBef>
                        <a:spcAft>
                          <a:spcPts val="600"/>
                        </a:spcAft>
                        <a:tabLst>
                          <a:tab pos="457200" algn="l"/>
                          <a:tab pos="457200" algn="l"/>
                        </a:tabLst>
                      </a:pPr>
                      <a:r>
                        <a:rPr lang="en-US" sz="1400">
                          <a:effectLst/>
                        </a:rPr>
                        <a:t>UC13</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Tích hợp thanh toán</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Hệ thống hỗ trợ thanh toán qua tiền mặt, thẻ tín dụng, và ví điện tử.</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extLst>
                  <a:ext uri="{0D108BD9-81ED-4DB2-BD59-A6C34878D82A}">
                    <a16:rowId xmlns:a16="http://schemas.microsoft.com/office/drawing/2014/main" val="663265969"/>
                  </a:ext>
                </a:extLst>
              </a:tr>
              <a:tr h="447513">
                <a:tc>
                  <a:txBody>
                    <a:bodyPr/>
                    <a:lstStyle/>
                    <a:p>
                      <a:pPr indent="274320" algn="l">
                        <a:lnSpc>
                          <a:spcPct val="115000"/>
                        </a:lnSpc>
                        <a:spcBef>
                          <a:spcPts val="600"/>
                        </a:spcBef>
                        <a:spcAft>
                          <a:spcPts val="600"/>
                        </a:spcAft>
                        <a:tabLst>
                          <a:tab pos="457200" algn="l"/>
                          <a:tab pos="457200" algn="l"/>
                        </a:tabLst>
                      </a:pPr>
                      <a:r>
                        <a:rPr lang="en-US" sz="1400">
                          <a:effectLst/>
                        </a:rPr>
                        <a:t>UC14</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Sao lưu và phục hồi dữ liệu</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Technical Staff sao lưu dữ liệu định kỳ và khôi phục khi cần thiết.</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extLst>
                  <a:ext uri="{0D108BD9-81ED-4DB2-BD59-A6C34878D82A}">
                    <a16:rowId xmlns:a16="http://schemas.microsoft.com/office/drawing/2014/main" val="140889584"/>
                  </a:ext>
                </a:extLst>
              </a:tr>
              <a:tr h="447513">
                <a:tc>
                  <a:txBody>
                    <a:bodyPr/>
                    <a:lstStyle/>
                    <a:p>
                      <a:pPr indent="274320" algn="l">
                        <a:lnSpc>
                          <a:spcPct val="115000"/>
                        </a:lnSpc>
                        <a:spcBef>
                          <a:spcPts val="600"/>
                        </a:spcBef>
                        <a:spcAft>
                          <a:spcPts val="600"/>
                        </a:spcAft>
                        <a:tabLst>
                          <a:tab pos="457200" algn="l"/>
                          <a:tab pos="457200" algn="l"/>
                        </a:tabLst>
                      </a:pPr>
                      <a:r>
                        <a:rPr lang="en-US" sz="1400">
                          <a:effectLst/>
                        </a:rPr>
                        <a:t>UC15</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Quản lý thiết bị phần cứng</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Technical Staff cấu hình và kiểm tra máy quét mã vạch, máy in hóa đơn.</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extLst>
                  <a:ext uri="{0D108BD9-81ED-4DB2-BD59-A6C34878D82A}">
                    <a16:rowId xmlns:a16="http://schemas.microsoft.com/office/drawing/2014/main" val="2730673667"/>
                  </a:ext>
                </a:extLst>
              </a:tr>
              <a:tr h="447513">
                <a:tc>
                  <a:txBody>
                    <a:bodyPr/>
                    <a:lstStyle/>
                    <a:p>
                      <a:pPr indent="274320" algn="l">
                        <a:lnSpc>
                          <a:spcPct val="115000"/>
                        </a:lnSpc>
                        <a:spcBef>
                          <a:spcPts val="600"/>
                        </a:spcBef>
                        <a:spcAft>
                          <a:spcPts val="600"/>
                        </a:spcAft>
                        <a:tabLst>
                          <a:tab pos="457200" algn="l"/>
                          <a:tab pos="457200" algn="l"/>
                        </a:tabLst>
                      </a:pPr>
                      <a:r>
                        <a:rPr lang="en-US" sz="1400">
                          <a:effectLst/>
                        </a:rPr>
                        <a:t>UC16</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Giám sát hoạt động chi nhánh</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Branch Manager kiểm tra hiệu quả làm việc của nhân viên tại chi nhánh.</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extLst>
                  <a:ext uri="{0D108BD9-81ED-4DB2-BD59-A6C34878D82A}">
                    <a16:rowId xmlns:a16="http://schemas.microsoft.com/office/drawing/2014/main" val="250640835"/>
                  </a:ext>
                </a:extLst>
              </a:tr>
              <a:tr h="447513">
                <a:tc>
                  <a:txBody>
                    <a:bodyPr/>
                    <a:lstStyle/>
                    <a:p>
                      <a:pPr indent="274320" algn="l">
                        <a:lnSpc>
                          <a:spcPct val="115000"/>
                        </a:lnSpc>
                        <a:spcBef>
                          <a:spcPts val="600"/>
                        </a:spcBef>
                        <a:spcAft>
                          <a:spcPts val="600"/>
                        </a:spcAft>
                        <a:tabLst>
                          <a:tab pos="457200" algn="l"/>
                          <a:tab pos="457200" algn="l"/>
                        </a:tabLst>
                      </a:pPr>
                      <a:r>
                        <a:rPr lang="en-US" sz="1400">
                          <a:effectLst/>
                        </a:rPr>
                        <a:t>UC17</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Kiểm tra dữ liệu hệ thống</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Auditor xem xét và phân tích các giao dịch, báo cáo sai sót hoặc thao tác bất thường.</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extLst>
                  <a:ext uri="{0D108BD9-81ED-4DB2-BD59-A6C34878D82A}">
                    <a16:rowId xmlns:a16="http://schemas.microsoft.com/office/drawing/2014/main" val="3006422701"/>
                  </a:ext>
                </a:extLst>
              </a:tr>
              <a:tr h="678572">
                <a:tc>
                  <a:txBody>
                    <a:bodyPr/>
                    <a:lstStyle/>
                    <a:p>
                      <a:pPr indent="274320" algn="l">
                        <a:lnSpc>
                          <a:spcPct val="115000"/>
                        </a:lnSpc>
                        <a:spcBef>
                          <a:spcPts val="600"/>
                        </a:spcBef>
                        <a:spcAft>
                          <a:spcPts val="600"/>
                        </a:spcAft>
                        <a:tabLst>
                          <a:tab pos="457200" algn="l"/>
                          <a:tab pos="457200" algn="l"/>
                        </a:tabLst>
                      </a:pPr>
                      <a:r>
                        <a:rPr lang="en-US" sz="1400">
                          <a:effectLst/>
                        </a:rPr>
                        <a:t>UC18</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Quản lý chương trình khuyến mãi tự động</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Hệ thống tự động áp dụng ưu đãi khi khách hàng đáp ứng điều kiện chương trình.</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extLst>
                  <a:ext uri="{0D108BD9-81ED-4DB2-BD59-A6C34878D82A}">
                    <a16:rowId xmlns:a16="http://schemas.microsoft.com/office/drawing/2014/main" val="4230508907"/>
                  </a:ext>
                </a:extLst>
              </a:tr>
              <a:tr h="447513">
                <a:tc>
                  <a:txBody>
                    <a:bodyPr/>
                    <a:lstStyle/>
                    <a:p>
                      <a:pPr indent="274320" algn="l">
                        <a:lnSpc>
                          <a:spcPct val="115000"/>
                        </a:lnSpc>
                        <a:spcBef>
                          <a:spcPts val="600"/>
                        </a:spcBef>
                        <a:spcAft>
                          <a:spcPts val="600"/>
                        </a:spcAft>
                        <a:tabLst>
                          <a:tab pos="457200" algn="l"/>
                          <a:tab pos="457200" algn="l"/>
                        </a:tabLst>
                      </a:pPr>
                      <a:r>
                        <a:rPr lang="en-US" sz="1400">
                          <a:effectLst/>
                        </a:rPr>
                        <a:t>UC19</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Hỗ trợ nhiều ngôn ngữ</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Người dùng chọn ngôn ngữ hiển thị phù hợp khi sử dụng hệ thống.</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extLst>
                  <a:ext uri="{0D108BD9-81ED-4DB2-BD59-A6C34878D82A}">
                    <a16:rowId xmlns:a16="http://schemas.microsoft.com/office/drawing/2014/main" val="4271815363"/>
                  </a:ext>
                </a:extLst>
              </a:tr>
              <a:tr h="678572">
                <a:tc>
                  <a:txBody>
                    <a:bodyPr/>
                    <a:lstStyle/>
                    <a:p>
                      <a:pPr indent="274320" algn="l">
                        <a:lnSpc>
                          <a:spcPct val="115000"/>
                        </a:lnSpc>
                        <a:spcBef>
                          <a:spcPts val="600"/>
                        </a:spcBef>
                        <a:spcAft>
                          <a:spcPts val="600"/>
                        </a:spcAft>
                        <a:tabLst>
                          <a:tab pos="457200" algn="l"/>
                          <a:tab pos="457200" algn="l"/>
                        </a:tabLst>
                      </a:pPr>
                      <a:r>
                        <a:rPr lang="en-US" sz="1400">
                          <a:effectLst/>
                        </a:rPr>
                        <a:t>UC20</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a:effectLst/>
                        </a:rPr>
                        <a:t>Tích hợp cổng thanh toán trực tuyến</a:t>
                      </a:r>
                      <a:endParaRPr lang="vi-VN" sz="1400">
                        <a:effectLst/>
                        <a:latin typeface="Times New Roman" panose="02020603050405020304" pitchFamily="18" charset="0"/>
                        <a:ea typeface="Tahoma" panose="020B0604030504040204" pitchFamily="34" charset="0"/>
                        <a:cs typeface="Lohit Devanagari"/>
                      </a:endParaRPr>
                    </a:p>
                  </a:txBody>
                  <a:tcPr marL="54628" marR="54628" marT="0" marB="0"/>
                </a:tc>
                <a:tc>
                  <a:txBody>
                    <a:bodyPr/>
                    <a:lstStyle/>
                    <a:p>
                      <a:pPr indent="274320" algn="l">
                        <a:lnSpc>
                          <a:spcPct val="115000"/>
                        </a:lnSpc>
                        <a:spcBef>
                          <a:spcPts val="600"/>
                        </a:spcBef>
                        <a:spcAft>
                          <a:spcPts val="600"/>
                        </a:spcAft>
                        <a:tabLst>
                          <a:tab pos="457200" algn="l"/>
                          <a:tab pos="457200" algn="l"/>
                        </a:tabLst>
                      </a:pPr>
                      <a:r>
                        <a:rPr lang="en-US" sz="1400" dirty="0" err="1">
                          <a:effectLst/>
                        </a:rPr>
                        <a:t>Kết</a:t>
                      </a:r>
                      <a:r>
                        <a:rPr lang="en-US" sz="1400" dirty="0">
                          <a:effectLst/>
                        </a:rPr>
                        <a:t> </a:t>
                      </a:r>
                      <a:r>
                        <a:rPr lang="en-US" sz="1400" dirty="0" err="1">
                          <a:effectLst/>
                        </a:rPr>
                        <a:t>nối</a:t>
                      </a:r>
                      <a:r>
                        <a:rPr lang="en-US" sz="1400" dirty="0">
                          <a:effectLst/>
                        </a:rPr>
                        <a:t> </a:t>
                      </a:r>
                      <a:r>
                        <a:rPr lang="en-US" sz="1400" dirty="0" err="1">
                          <a:effectLst/>
                        </a:rPr>
                        <a:t>với</a:t>
                      </a:r>
                      <a:r>
                        <a:rPr lang="en-US" sz="1400" dirty="0">
                          <a:effectLst/>
                        </a:rPr>
                        <a:t> </a:t>
                      </a:r>
                      <a:r>
                        <a:rPr lang="en-US" sz="1400" dirty="0" err="1">
                          <a:effectLst/>
                        </a:rPr>
                        <a:t>các</a:t>
                      </a:r>
                      <a:r>
                        <a:rPr lang="en-US" sz="1400" dirty="0">
                          <a:effectLst/>
                        </a:rPr>
                        <a:t> </a:t>
                      </a:r>
                      <a:r>
                        <a:rPr lang="en-US" sz="1400" dirty="0" err="1">
                          <a:effectLst/>
                        </a:rPr>
                        <a:t>cổng</a:t>
                      </a:r>
                      <a:r>
                        <a:rPr lang="en-US" sz="1400" dirty="0">
                          <a:effectLst/>
                        </a:rPr>
                        <a:t> </a:t>
                      </a:r>
                      <a:r>
                        <a:rPr lang="en-US" sz="1400" dirty="0" err="1">
                          <a:effectLst/>
                        </a:rPr>
                        <a:t>thanh</a:t>
                      </a:r>
                      <a:r>
                        <a:rPr lang="en-US" sz="1400" dirty="0">
                          <a:effectLst/>
                        </a:rPr>
                        <a:t> </a:t>
                      </a:r>
                      <a:r>
                        <a:rPr lang="en-US" sz="1400" dirty="0" err="1">
                          <a:effectLst/>
                        </a:rPr>
                        <a:t>toán</a:t>
                      </a:r>
                      <a:r>
                        <a:rPr lang="en-US" sz="1400" dirty="0">
                          <a:effectLst/>
                        </a:rPr>
                        <a:t> </a:t>
                      </a:r>
                      <a:r>
                        <a:rPr lang="en-US" sz="1400" dirty="0" err="1">
                          <a:effectLst/>
                        </a:rPr>
                        <a:t>như</a:t>
                      </a:r>
                      <a:r>
                        <a:rPr lang="en-US" sz="1400" dirty="0">
                          <a:effectLst/>
                        </a:rPr>
                        <a:t> PayPal, Stripe </a:t>
                      </a:r>
                      <a:r>
                        <a:rPr lang="en-US" sz="1400" dirty="0" err="1">
                          <a:effectLst/>
                        </a:rPr>
                        <a:t>để</a:t>
                      </a:r>
                      <a:r>
                        <a:rPr lang="en-US" sz="1400" dirty="0">
                          <a:effectLst/>
                        </a:rPr>
                        <a:t> </a:t>
                      </a:r>
                      <a:r>
                        <a:rPr lang="en-US" sz="1400" dirty="0" err="1">
                          <a:effectLst/>
                        </a:rPr>
                        <a:t>xử</a:t>
                      </a:r>
                      <a:r>
                        <a:rPr lang="en-US" sz="1400" dirty="0">
                          <a:effectLst/>
                        </a:rPr>
                        <a:t> </a:t>
                      </a:r>
                      <a:r>
                        <a:rPr lang="en-US" sz="1400" dirty="0" err="1">
                          <a:effectLst/>
                        </a:rPr>
                        <a:t>lý</a:t>
                      </a:r>
                      <a:r>
                        <a:rPr lang="en-US" sz="1400" dirty="0">
                          <a:effectLst/>
                        </a:rPr>
                        <a:t> </a:t>
                      </a:r>
                      <a:r>
                        <a:rPr lang="en-US" sz="1400" dirty="0" err="1">
                          <a:effectLst/>
                        </a:rPr>
                        <a:t>đơn</a:t>
                      </a:r>
                      <a:r>
                        <a:rPr lang="en-US" sz="1400" dirty="0">
                          <a:effectLst/>
                        </a:rPr>
                        <a:t> </a:t>
                      </a:r>
                      <a:r>
                        <a:rPr lang="en-US" sz="1400" dirty="0" err="1">
                          <a:effectLst/>
                        </a:rPr>
                        <a:t>hàng</a:t>
                      </a:r>
                      <a:r>
                        <a:rPr lang="en-US" sz="1400" dirty="0">
                          <a:effectLst/>
                        </a:rPr>
                        <a:t> </a:t>
                      </a:r>
                      <a:r>
                        <a:rPr lang="en-US" sz="1400" dirty="0" err="1">
                          <a:effectLst/>
                        </a:rPr>
                        <a:t>trực</a:t>
                      </a:r>
                      <a:r>
                        <a:rPr lang="en-US" sz="1400" dirty="0">
                          <a:effectLst/>
                        </a:rPr>
                        <a:t> </a:t>
                      </a:r>
                      <a:r>
                        <a:rPr lang="en-US" sz="1400" dirty="0" err="1">
                          <a:effectLst/>
                        </a:rPr>
                        <a:t>tuyến</a:t>
                      </a:r>
                      <a:r>
                        <a:rPr lang="en-US" sz="1400" dirty="0">
                          <a:effectLst/>
                        </a:rPr>
                        <a:t>.</a:t>
                      </a:r>
                      <a:endParaRPr lang="vi-VN" sz="1400" dirty="0">
                        <a:effectLst/>
                        <a:latin typeface="Times New Roman" panose="02020603050405020304" pitchFamily="18" charset="0"/>
                        <a:ea typeface="Tahoma" panose="020B0604030504040204" pitchFamily="34" charset="0"/>
                        <a:cs typeface="Lohit Devanagari"/>
                      </a:endParaRPr>
                    </a:p>
                  </a:txBody>
                  <a:tcPr marL="54628" marR="54628" marT="0" marB="0"/>
                </a:tc>
                <a:extLst>
                  <a:ext uri="{0D108BD9-81ED-4DB2-BD59-A6C34878D82A}">
                    <a16:rowId xmlns:a16="http://schemas.microsoft.com/office/drawing/2014/main" val="1463965441"/>
                  </a:ext>
                </a:extLst>
              </a:tr>
            </a:tbl>
          </a:graphicData>
        </a:graphic>
      </p:graphicFrame>
    </p:spTree>
    <p:extLst>
      <p:ext uri="{BB962C8B-B14F-4D97-AF65-F5344CB8AC3E}">
        <p14:creationId xmlns:p14="http://schemas.microsoft.com/office/powerpoint/2010/main" val="951906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A9F11-188E-DAEE-FCCC-8629914BF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ADE6A-41DB-B898-8FE7-A21DC9EE6AC3}"/>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F97DD0D9-3DA8-5CAA-0197-336F0F061958}"/>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Tổng quan về yêu cầu</a:t>
            </a:r>
            <a:endParaRPr lang="en-US" sz="2400" dirty="0">
              <a:latin typeface="Calibri Light" panose="020F0302020204030204" pitchFamily="34" charset="0"/>
              <a:cs typeface="Calibri Light" panose="020F0302020204030204" pitchFamily="34" charset="0"/>
            </a:endParaRPr>
          </a:p>
        </p:txBody>
      </p:sp>
      <p:sp>
        <p:nvSpPr>
          <p:cNvPr id="5" name="Rectangle 12">
            <a:extLst>
              <a:ext uri="{FF2B5EF4-FFF2-40B4-BE49-F238E27FC236}">
                <a16:creationId xmlns:a16="http://schemas.microsoft.com/office/drawing/2014/main" id="{45C0F292-5D84-31F6-1DAC-AC5C88CE465F}"/>
              </a:ext>
            </a:extLst>
          </p:cNvPr>
          <p:cNvSpPr/>
          <p:nvPr/>
        </p:nvSpPr>
        <p:spPr>
          <a:xfrm>
            <a:off x="863034" y="1736334"/>
            <a:ext cx="3575402" cy="2920287"/>
          </a:xfrm>
          <a:prstGeom prst="rect">
            <a:avLst/>
          </a:prstGeom>
          <a:ln>
            <a:solidFill>
              <a:schemeClr val="tx1"/>
            </a:solidFill>
          </a:ln>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Yêu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cầu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chức</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năng</a:t>
            </a:r>
            <a:endParaRPr lang="vi-VN" sz="1800" dirty="0">
              <a:solidFill>
                <a:srgbClr val="2B2B00"/>
              </a:solidFill>
              <a:effectLst/>
              <a:latin typeface="Times New Roman" panose="02020603050405020304" pitchFamily="18" charset="0"/>
              <a:ea typeface="Tahoma" panose="020B0604030504040204" pitchFamily="34" charset="0"/>
              <a:cs typeface="Lohit Devanagari"/>
            </a:endParaRPr>
          </a:p>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Quản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lý</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sản</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phẩm</a:t>
            </a:r>
            <a:r>
              <a:rPr lang="en-US" sz="1800" dirty="0">
                <a:solidFill>
                  <a:srgbClr val="2B2B00"/>
                </a:solidFill>
                <a:effectLst/>
                <a:latin typeface="Times New Roman" panose="02020603050405020304" pitchFamily="18" charset="0"/>
                <a:ea typeface="Tahoma" panose="020B0604030504040204" pitchFamily="34" charset="0"/>
                <a:cs typeface="Lohit Devanagari"/>
              </a:rPr>
              <a:t>:</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Thêm sản phẩm mới</a:t>
            </a:r>
            <a:endParaRPr lang="en-US" sz="1800" dirty="0">
              <a:effectLst/>
              <a:latin typeface="Times New Roman" panose="02020603050405020304" pitchFamily="18" charset="0"/>
              <a:ea typeface="Tahoma" panose="020B0604030504040204" pitchFamily="34" charset="0"/>
            </a:endParaRP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Cập nhật sản phẩm</a:t>
            </a:r>
            <a:endParaRPr lang="en-US" sz="1800" dirty="0">
              <a:effectLst/>
              <a:latin typeface="Times New Roman" panose="02020603050405020304" pitchFamily="18" charset="0"/>
              <a:ea typeface="Tahoma" panose="020B0604030504040204" pitchFamily="34" charset="0"/>
            </a:endParaRP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Xóa sản phẩm</a:t>
            </a:r>
            <a:endParaRPr lang="en-US" sz="1800" dirty="0">
              <a:effectLst/>
              <a:latin typeface="Times New Roman" panose="02020603050405020304" pitchFamily="18" charset="0"/>
              <a:ea typeface="Tahoma" panose="020B0604030504040204" pitchFamily="34" charset="0"/>
            </a:endParaRP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Tìm kiếm sản phẩm</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6" name="Rectangle 12">
            <a:extLst>
              <a:ext uri="{FF2B5EF4-FFF2-40B4-BE49-F238E27FC236}">
                <a16:creationId xmlns:a16="http://schemas.microsoft.com/office/drawing/2014/main" id="{3F80C580-517D-9C83-F8EB-6F3CAC97F877}"/>
              </a:ext>
            </a:extLst>
          </p:cNvPr>
          <p:cNvSpPr/>
          <p:nvPr/>
        </p:nvSpPr>
        <p:spPr>
          <a:xfrm>
            <a:off x="6096000" y="1780855"/>
            <a:ext cx="3575402" cy="2920287"/>
          </a:xfrm>
          <a:prstGeom prst="rect">
            <a:avLst/>
          </a:prstGeom>
          <a:ln>
            <a:solidFill>
              <a:schemeClr val="tx1"/>
            </a:solidFill>
          </a:ln>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Yêu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cầu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chức</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năng</a:t>
            </a:r>
            <a:endParaRPr lang="vi-VN" sz="1800" dirty="0">
              <a:solidFill>
                <a:srgbClr val="2B2B00"/>
              </a:solidFill>
              <a:effectLst/>
              <a:latin typeface="Times New Roman" panose="02020603050405020304" pitchFamily="18" charset="0"/>
              <a:ea typeface="Tahoma" panose="020B0604030504040204" pitchFamily="34" charset="0"/>
              <a:cs typeface="Lohit Devanagari"/>
            </a:endParaRPr>
          </a:p>
          <a:p>
            <a:pPr algn="just">
              <a:lnSpc>
                <a:spcPct val="150000"/>
              </a:lnSpc>
              <a:spcBef>
                <a:spcPts val="600"/>
              </a:spcBef>
              <a:tabLst>
                <a:tab pos="457200" algn="l"/>
                <a:tab pos="457200" algn="l"/>
              </a:tabLst>
            </a:pPr>
            <a:r>
              <a:rPr lang="vi-VN" sz="1800" dirty="0">
                <a:effectLst/>
                <a:latin typeface="Times New Roman" panose="02020603050405020304" pitchFamily="18" charset="0"/>
                <a:ea typeface="Tahoma" panose="020B0604030504040204" pitchFamily="34" charset="0"/>
              </a:rPr>
              <a:t>Quản lý đơn hàng</a:t>
            </a:r>
            <a:r>
              <a:rPr lang="en-US" sz="1800" dirty="0">
                <a:solidFill>
                  <a:srgbClr val="2B2B00"/>
                </a:solidFill>
                <a:effectLst/>
                <a:latin typeface="Times New Roman" panose="02020603050405020304" pitchFamily="18" charset="0"/>
                <a:ea typeface="Tahoma" panose="020B0604030504040204" pitchFamily="34" charset="0"/>
                <a:cs typeface="Lohit Devanagari"/>
              </a:rPr>
              <a:t>:</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Tạo đơn hàng</a:t>
            </a:r>
            <a:endParaRPr lang="en-US" sz="1800" dirty="0">
              <a:effectLst/>
              <a:latin typeface="Times New Roman" panose="02020603050405020304" pitchFamily="18" charset="0"/>
              <a:ea typeface="Tahoma" panose="020B0604030504040204" pitchFamily="34" charset="0"/>
            </a:endParaRP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Cập nhật đơn hàng</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Xem lịch sử đơn hàng</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Xử lý hoàn trả</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Tree>
    <p:extLst>
      <p:ext uri="{BB962C8B-B14F-4D97-AF65-F5344CB8AC3E}">
        <p14:creationId xmlns:p14="http://schemas.microsoft.com/office/powerpoint/2010/main" val="1707624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DCAB7-D036-C13B-BA6C-2BAFF777A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3807D1-6749-F59A-18EB-26F6C27CB1C0}"/>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5FD19039-4E6F-2B40-281C-F647C622654E}"/>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Tổng quan về yêu cầu</a:t>
            </a:r>
            <a:endParaRPr lang="en-US" sz="2400" dirty="0">
              <a:latin typeface="Calibri Light" panose="020F0302020204030204" pitchFamily="34" charset="0"/>
              <a:cs typeface="Calibri Light" panose="020F0302020204030204" pitchFamily="34" charset="0"/>
            </a:endParaRPr>
          </a:p>
        </p:txBody>
      </p:sp>
      <p:sp>
        <p:nvSpPr>
          <p:cNvPr id="5" name="Rectangle 12">
            <a:extLst>
              <a:ext uri="{FF2B5EF4-FFF2-40B4-BE49-F238E27FC236}">
                <a16:creationId xmlns:a16="http://schemas.microsoft.com/office/drawing/2014/main" id="{5BF3D7A1-4F43-0143-9421-F3F923535864}"/>
              </a:ext>
            </a:extLst>
          </p:cNvPr>
          <p:cNvSpPr/>
          <p:nvPr/>
        </p:nvSpPr>
        <p:spPr>
          <a:xfrm>
            <a:off x="863034" y="1736334"/>
            <a:ext cx="3575402" cy="2427844"/>
          </a:xfrm>
          <a:prstGeom prst="rect">
            <a:avLst/>
          </a:prstGeom>
          <a:ln>
            <a:solidFill>
              <a:schemeClr val="tx1"/>
            </a:solidFill>
          </a:ln>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Yêu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cầu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chức</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năng</a:t>
            </a:r>
            <a:endParaRPr lang="vi-VN" sz="1800" dirty="0">
              <a:solidFill>
                <a:srgbClr val="2B2B00"/>
              </a:solidFill>
              <a:effectLst/>
              <a:latin typeface="Times New Roman" panose="02020603050405020304" pitchFamily="18" charset="0"/>
              <a:ea typeface="Tahoma" panose="020B0604030504040204" pitchFamily="34" charset="0"/>
              <a:cs typeface="Lohit Devanagari"/>
            </a:endParaRPr>
          </a:p>
          <a:p>
            <a:pPr algn="just">
              <a:lnSpc>
                <a:spcPct val="150000"/>
              </a:lnSpc>
              <a:spcBef>
                <a:spcPts val="600"/>
              </a:spcBef>
              <a:tabLst>
                <a:tab pos="457200" algn="l"/>
                <a:tab pos="457200" algn="l"/>
              </a:tabLst>
            </a:pPr>
            <a:r>
              <a:rPr lang="vi-VN" sz="1800" dirty="0">
                <a:effectLst/>
                <a:latin typeface="Times New Roman" panose="02020603050405020304" pitchFamily="18" charset="0"/>
                <a:ea typeface="Tahoma" panose="020B0604030504040204" pitchFamily="34" charset="0"/>
              </a:rPr>
              <a:t>Xem báo cáo doanh thu</a:t>
            </a:r>
            <a:r>
              <a:rPr lang="en-US" sz="1800" dirty="0">
                <a:solidFill>
                  <a:srgbClr val="2B2B00"/>
                </a:solidFill>
                <a:effectLst/>
                <a:latin typeface="Times New Roman" panose="02020603050405020304" pitchFamily="18" charset="0"/>
                <a:ea typeface="Tahoma" panose="020B0604030504040204" pitchFamily="34" charset="0"/>
                <a:cs typeface="Lohit Devanagari"/>
              </a:rPr>
              <a:t>:</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Báo cáo tổng quan</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Báo cáo chi tiết</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Xuất báo cáo</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6" name="Rectangle 12">
            <a:extLst>
              <a:ext uri="{FF2B5EF4-FFF2-40B4-BE49-F238E27FC236}">
                <a16:creationId xmlns:a16="http://schemas.microsoft.com/office/drawing/2014/main" id="{27A72B0B-A9CC-27AC-2186-5AA2891F85F2}"/>
              </a:ext>
            </a:extLst>
          </p:cNvPr>
          <p:cNvSpPr/>
          <p:nvPr/>
        </p:nvSpPr>
        <p:spPr>
          <a:xfrm>
            <a:off x="6096000" y="1780855"/>
            <a:ext cx="3575402" cy="2920287"/>
          </a:xfrm>
          <a:prstGeom prst="rect">
            <a:avLst/>
          </a:prstGeom>
          <a:ln>
            <a:solidFill>
              <a:schemeClr val="tx1"/>
            </a:solidFill>
          </a:ln>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Yêu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cầu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chức</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năng</a:t>
            </a:r>
            <a:endParaRPr lang="vi-VN" sz="1800" dirty="0">
              <a:solidFill>
                <a:srgbClr val="2B2B00"/>
              </a:solidFill>
              <a:effectLst/>
              <a:latin typeface="Times New Roman" panose="02020603050405020304" pitchFamily="18" charset="0"/>
              <a:ea typeface="Tahoma" panose="020B0604030504040204" pitchFamily="34" charset="0"/>
              <a:cs typeface="Lohit Devanagari"/>
            </a:endParaRPr>
          </a:p>
          <a:p>
            <a:pPr algn="just">
              <a:lnSpc>
                <a:spcPct val="150000"/>
              </a:lnSpc>
              <a:spcBef>
                <a:spcPts val="600"/>
              </a:spcBef>
              <a:tabLst>
                <a:tab pos="457200" algn="l"/>
                <a:tab pos="457200" algn="l"/>
              </a:tabLst>
            </a:pPr>
            <a:r>
              <a:rPr lang="vi-VN" sz="1800" dirty="0">
                <a:effectLst/>
                <a:latin typeface="Times New Roman" panose="02020603050405020304" pitchFamily="18" charset="0"/>
                <a:ea typeface="Tahoma" panose="020B0604030504040204" pitchFamily="34" charset="0"/>
              </a:rPr>
              <a:t>Quản lý kho hàng </a:t>
            </a:r>
            <a:r>
              <a:rPr lang="en-US" sz="1800" dirty="0">
                <a:solidFill>
                  <a:srgbClr val="2B2B00"/>
                </a:solidFill>
                <a:effectLst/>
                <a:latin typeface="Times New Roman" panose="02020603050405020304" pitchFamily="18" charset="0"/>
                <a:ea typeface="Tahoma" panose="020B0604030504040204" pitchFamily="34" charset="0"/>
                <a:cs typeface="Lohit Devanagari"/>
              </a:rPr>
              <a:t>:</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Theo dõi tồn kho</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Cảnh báo hàng tồn kho thấp</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Điều chuyển kho</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Xử lý hoàn trả</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Tree>
    <p:extLst>
      <p:ext uri="{BB962C8B-B14F-4D97-AF65-F5344CB8AC3E}">
        <p14:creationId xmlns:p14="http://schemas.microsoft.com/office/powerpoint/2010/main" val="4274937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693CB-F6AE-0BE8-5292-7079992C5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21C404-189C-50F5-E5CA-9D48DD106150}"/>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62F59285-6067-4655-3817-0E61F6B627A1}"/>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Tổng quan về yêu cầu</a:t>
            </a:r>
            <a:endParaRPr lang="en-US" sz="2400" dirty="0">
              <a:latin typeface="Calibri Light" panose="020F0302020204030204" pitchFamily="34" charset="0"/>
              <a:cs typeface="Calibri Light" panose="020F0302020204030204" pitchFamily="34" charset="0"/>
            </a:endParaRPr>
          </a:p>
        </p:txBody>
      </p:sp>
      <p:sp>
        <p:nvSpPr>
          <p:cNvPr id="5" name="Rectangle 12">
            <a:extLst>
              <a:ext uri="{FF2B5EF4-FFF2-40B4-BE49-F238E27FC236}">
                <a16:creationId xmlns:a16="http://schemas.microsoft.com/office/drawing/2014/main" id="{CFE99217-535B-9F60-E826-4D7475E6CBCA}"/>
              </a:ext>
            </a:extLst>
          </p:cNvPr>
          <p:cNvSpPr/>
          <p:nvPr/>
        </p:nvSpPr>
        <p:spPr>
          <a:xfrm>
            <a:off x="863033" y="1736334"/>
            <a:ext cx="9000157" cy="2427844"/>
          </a:xfrm>
          <a:prstGeom prst="rect">
            <a:avLst/>
          </a:prstGeom>
          <a:ln>
            <a:solidFill>
              <a:schemeClr val="tx1"/>
            </a:solidFill>
          </a:ln>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Yêu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cầu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chức</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năng</a:t>
            </a:r>
            <a:endParaRPr lang="vi-VN" sz="1800" dirty="0">
              <a:solidFill>
                <a:srgbClr val="2B2B00"/>
              </a:solidFill>
              <a:effectLst/>
              <a:latin typeface="Times New Roman" panose="02020603050405020304" pitchFamily="18" charset="0"/>
              <a:ea typeface="Tahoma" panose="020B0604030504040204" pitchFamily="34" charset="0"/>
              <a:cs typeface="Lohit Devanagari"/>
            </a:endParaRPr>
          </a:p>
          <a:p>
            <a:pPr algn="just">
              <a:lnSpc>
                <a:spcPct val="150000"/>
              </a:lnSpc>
              <a:spcBef>
                <a:spcPts val="600"/>
              </a:spcBef>
              <a:tabLst>
                <a:tab pos="457200" algn="l"/>
                <a:tab pos="457200" algn="l"/>
              </a:tabLst>
            </a:pPr>
            <a:r>
              <a:rPr lang="vi-VN" sz="1800" dirty="0">
                <a:effectLst/>
                <a:latin typeface="Times New Roman" panose="02020603050405020304" pitchFamily="18" charset="0"/>
                <a:ea typeface="Tahoma" panose="020B0604030504040204" pitchFamily="34" charset="0"/>
              </a:rPr>
              <a:t>Quản lý tài khoản người dùng </a:t>
            </a:r>
            <a:r>
              <a:rPr lang="en-US" sz="1800" dirty="0">
                <a:solidFill>
                  <a:srgbClr val="2B2B00"/>
                </a:solidFill>
                <a:effectLst/>
                <a:latin typeface="Times New Roman" panose="02020603050405020304" pitchFamily="18" charset="0"/>
                <a:ea typeface="Tahoma" panose="020B0604030504040204" pitchFamily="34" charset="0"/>
                <a:cs typeface="Lohit Devanagari"/>
              </a:rPr>
              <a:t>:</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Thêm/sửa/xóa tài khoản</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Phân quyền</a:t>
            </a:r>
          </a:p>
          <a:p>
            <a:pPr marL="285750" lvl="0" indent="-285750" algn="just">
              <a:lnSpc>
                <a:spcPct val="150000"/>
              </a:lnSpc>
              <a:spcBef>
                <a:spcPts val="600"/>
              </a:spcBef>
              <a:spcAft>
                <a:spcPts val="0"/>
              </a:spcAft>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Đặt lại mật khẩu</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Tree>
    <p:extLst>
      <p:ext uri="{BB962C8B-B14F-4D97-AF65-F5344CB8AC3E}">
        <p14:creationId xmlns:p14="http://schemas.microsoft.com/office/powerpoint/2010/main" val="971080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B6DDB-5CC9-45CC-359D-0ED35E9258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8A55CD-8052-9420-D8F1-E7069BF59D11}"/>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61D3EF37-D8E4-C8C4-90FB-2AF2E62A1E6D}"/>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Tổng quan về yêu cầu</a:t>
            </a:r>
            <a:endParaRPr lang="en-US" sz="2400" dirty="0">
              <a:latin typeface="Calibri Light" panose="020F0302020204030204" pitchFamily="34" charset="0"/>
              <a:cs typeface="Calibri Light" panose="020F0302020204030204" pitchFamily="34" charset="0"/>
            </a:endParaRPr>
          </a:p>
        </p:txBody>
      </p:sp>
      <p:sp>
        <p:nvSpPr>
          <p:cNvPr id="5" name="Rectangle 12">
            <a:extLst>
              <a:ext uri="{FF2B5EF4-FFF2-40B4-BE49-F238E27FC236}">
                <a16:creationId xmlns:a16="http://schemas.microsoft.com/office/drawing/2014/main" id="{E27DE8D9-C861-8AB6-20A7-D565B0E95F4F}"/>
              </a:ext>
            </a:extLst>
          </p:cNvPr>
          <p:cNvSpPr/>
          <p:nvPr/>
        </p:nvSpPr>
        <p:spPr>
          <a:xfrm>
            <a:off x="863033" y="1736334"/>
            <a:ext cx="9000157" cy="3412729"/>
          </a:xfrm>
          <a:prstGeom prst="rect">
            <a:avLst/>
          </a:prstGeom>
          <a:ln>
            <a:solidFill>
              <a:schemeClr val="tx1"/>
            </a:solidFill>
          </a:ln>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Yêu</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cầu</a:t>
            </a:r>
            <a:r>
              <a:rPr lang="en-US" sz="1800" dirty="0">
                <a:solidFill>
                  <a:srgbClr val="2B2B00"/>
                </a:solidFill>
                <a:effectLst/>
                <a:latin typeface="Times New Roman" panose="02020603050405020304" pitchFamily="18" charset="0"/>
                <a:ea typeface="Tahoma" panose="020B0604030504040204" pitchFamily="34" charset="0"/>
                <a:cs typeface="Lohit Devanagari"/>
              </a:rPr>
              <a:t> phi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chức</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năng</a:t>
            </a:r>
            <a:r>
              <a:rPr lang="en-US" sz="1800" dirty="0">
                <a:solidFill>
                  <a:srgbClr val="2B2B00"/>
                </a:solidFill>
                <a:effectLst/>
                <a:latin typeface="Times New Roman" panose="02020603050405020304" pitchFamily="18" charset="0"/>
                <a:ea typeface="Tahoma" panose="020B0604030504040204" pitchFamily="34" charset="0"/>
                <a:cs typeface="Lohit Devanagari"/>
              </a:rPr>
              <a:t>:</a:t>
            </a:r>
          </a:p>
          <a:p>
            <a:pPr marL="285750" indent="-285750" algn="just">
              <a:lnSpc>
                <a:spcPct val="150000"/>
              </a:lnSpc>
              <a:spcBef>
                <a:spcPts val="600"/>
              </a:spcBef>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Hiệu suất</a:t>
            </a:r>
            <a:endParaRPr lang="en-US" dirty="0">
              <a:solidFill>
                <a:srgbClr val="2B2B00"/>
              </a:solidFill>
              <a:latin typeface="Times New Roman" panose="02020603050405020304" pitchFamily="18" charset="0"/>
              <a:ea typeface="Tahoma" panose="020B0604030504040204" pitchFamily="34" charset="0"/>
            </a:endParaRPr>
          </a:p>
          <a:p>
            <a:pPr marL="285750" indent="-285750" algn="just">
              <a:lnSpc>
                <a:spcPct val="150000"/>
              </a:lnSpc>
              <a:spcBef>
                <a:spcPts val="600"/>
              </a:spcBef>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Bảo mật</a:t>
            </a:r>
            <a:endParaRPr lang="en-US" sz="1800" dirty="0">
              <a:solidFill>
                <a:srgbClr val="2B2B00"/>
              </a:solidFill>
              <a:effectLst/>
              <a:latin typeface="Times New Roman" panose="02020603050405020304" pitchFamily="18" charset="0"/>
              <a:ea typeface="Tahoma" panose="020B0604030504040204" pitchFamily="34" charset="0"/>
            </a:endParaRPr>
          </a:p>
          <a:p>
            <a:pPr marL="285750" indent="-285750" algn="just">
              <a:lnSpc>
                <a:spcPct val="150000"/>
              </a:lnSpc>
              <a:spcBef>
                <a:spcPts val="600"/>
              </a:spcBef>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Giao diện người dung</a:t>
            </a:r>
            <a:endParaRPr lang="en-US" dirty="0">
              <a:solidFill>
                <a:srgbClr val="2B2B00"/>
              </a:solidFill>
              <a:latin typeface="Times New Roman" panose="02020603050405020304" pitchFamily="18" charset="0"/>
              <a:ea typeface="Tahoma" panose="020B0604030504040204" pitchFamily="34" charset="0"/>
            </a:endParaRPr>
          </a:p>
          <a:p>
            <a:pPr marL="285750" indent="-285750" algn="just">
              <a:lnSpc>
                <a:spcPct val="150000"/>
              </a:lnSpc>
              <a:spcBef>
                <a:spcPts val="600"/>
              </a:spcBef>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cs typeface="Times New Roman" panose="02020603050405020304" pitchFamily="18" charset="0"/>
              </a:rPr>
              <a:t>Khả năng mở rộng</a:t>
            </a:r>
          </a:p>
          <a:p>
            <a:pPr marL="285750" indent="-285750" algn="just">
              <a:lnSpc>
                <a:spcPct val="150000"/>
              </a:lnSpc>
              <a:spcBef>
                <a:spcPts val="600"/>
              </a:spcBef>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Tính sẵn sàng và bảo trì</a:t>
            </a:r>
            <a:endParaRPr lang="vi-VN"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lgn="just">
              <a:lnSpc>
                <a:spcPct val="150000"/>
              </a:lnSpc>
              <a:spcBef>
                <a:spcPts val="600"/>
              </a:spcBef>
              <a:buFontTx/>
              <a:buChar char="-"/>
              <a:tabLst>
                <a:tab pos="457200" algn="l"/>
                <a:tab pos="457200" algn="l"/>
              </a:tabLst>
            </a:pPr>
            <a:r>
              <a:rPr lang="vi-VN" sz="1800" dirty="0">
                <a:effectLst/>
                <a:latin typeface="Times New Roman" panose="02020603050405020304" pitchFamily="18" charset="0"/>
                <a:ea typeface="Tahoma" panose="020B0604030504040204" pitchFamily="34" charset="0"/>
              </a:rPr>
              <a:t>Tuân thủ quy định</a:t>
            </a:r>
            <a:endParaRPr lang="vi-VN" sz="1800" dirty="0">
              <a:effectLst/>
              <a:latin typeface="Times New Roman" panose="02020603050405020304" pitchFamily="18" charset="0"/>
              <a:ea typeface="Tahoma" panose="020B0604030504040204" pitchFamily="34" charset="0"/>
              <a:cs typeface="Lohit Devanagari"/>
            </a:endParaRPr>
          </a:p>
        </p:txBody>
      </p:sp>
    </p:spTree>
    <p:extLst>
      <p:ext uri="{BB962C8B-B14F-4D97-AF65-F5344CB8AC3E}">
        <p14:creationId xmlns:p14="http://schemas.microsoft.com/office/powerpoint/2010/main" val="469253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96290-301A-EF11-4518-E9153E9F1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39EBC9-F31C-B79D-9167-503339864485}"/>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CD494FB3-D6AC-0585-255D-C68E0D2BE380}"/>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Mô hình hóa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E14B060D-575F-B00E-F527-DBE474AD4DD5}"/>
              </a:ext>
            </a:extLst>
          </p:cNvPr>
          <p:cNvSpPr txBox="1"/>
          <p:nvPr/>
        </p:nvSpPr>
        <p:spPr>
          <a:xfrm>
            <a:off x="630337" y="1263284"/>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Sơ</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đồ</a:t>
            </a:r>
            <a:r>
              <a:rPr lang="en-US" sz="1800" dirty="0">
                <a:solidFill>
                  <a:srgbClr val="2B2B00"/>
                </a:solidFill>
                <a:effectLst/>
                <a:latin typeface="Times New Roman" panose="02020603050405020304" pitchFamily="18" charset="0"/>
                <a:ea typeface="Tahoma" panose="020B0604030504040204" pitchFamily="34" charset="0"/>
                <a:cs typeface="Lohit Devanagari"/>
              </a:rPr>
              <a:t> Use Case</a:t>
            </a:r>
          </a:p>
        </p:txBody>
      </p:sp>
      <p:sp>
        <p:nvSpPr>
          <p:cNvPr id="7" name="Hộp Văn bản 6">
            <a:extLst>
              <a:ext uri="{FF2B5EF4-FFF2-40B4-BE49-F238E27FC236}">
                <a16:creationId xmlns:a16="http://schemas.microsoft.com/office/drawing/2014/main" id="{BEB2A409-4225-C2D1-56CC-16514E0AB17A}"/>
              </a:ext>
            </a:extLst>
          </p:cNvPr>
          <p:cNvSpPr txBox="1"/>
          <p:nvPr/>
        </p:nvSpPr>
        <p:spPr>
          <a:xfrm>
            <a:off x="721092" y="1561103"/>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dirty="0" err="1">
                <a:solidFill>
                  <a:srgbClr val="2B2B00"/>
                </a:solidFill>
                <a:latin typeface="Times New Roman" panose="02020603050405020304" pitchFamily="18" charset="0"/>
                <a:ea typeface="Tahoma" panose="020B0604030504040204" pitchFamily="34" charset="0"/>
                <a:cs typeface="Lohit Devanagari"/>
              </a:rPr>
              <a:t>Biểu</a:t>
            </a:r>
            <a:r>
              <a:rPr lang="en-US" dirty="0">
                <a:solidFill>
                  <a:srgbClr val="2B2B00"/>
                </a:solidFill>
                <a:latin typeface="Times New Roman" panose="02020603050405020304" pitchFamily="18" charset="0"/>
                <a:ea typeface="Tahoma" panose="020B0604030504040204" pitchFamily="34" charset="0"/>
                <a:cs typeface="Lohit Devanagari"/>
              </a:rPr>
              <a:t> </a:t>
            </a:r>
            <a:r>
              <a:rPr lang="en-US" dirty="0" err="1">
                <a:solidFill>
                  <a:srgbClr val="2B2B00"/>
                </a:solidFill>
                <a:latin typeface="Times New Roman" panose="02020603050405020304" pitchFamily="18" charset="0"/>
                <a:ea typeface="Tahoma" panose="020B0604030504040204" pitchFamily="34" charset="0"/>
                <a:cs typeface="Lohit Devanagari"/>
              </a:rPr>
              <a:t>đồ</a:t>
            </a:r>
            <a:r>
              <a:rPr lang="en-US" dirty="0">
                <a:solidFill>
                  <a:srgbClr val="2B2B00"/>
                </a:solidFill>
                <a:latin typeface="Times New Roman" panose="02020603050405020304" pitchFamily="18" charset="0"/>
                <a:ea typeface="Tahoma" panose="020B0604030504040204" pitchFamily="34" charset="0"/>
                <a:cs typeface="Lohit Devanagari"/>
              </a:rPr>
              <a:t> use cases </a:t>
            </a:r>
            <a:r>
              <a:rPr lang="en-US" dirty="0" err="1">
                <a:solidFill>
                  <a:srgbClr val="2B2B00"/>
                </a:solidFill>
                <a:latin typeface="Times New Roman" panose="02020603050405020304" pitchFamily="18" charset="0"/>
                <a:ea typeface="Tahoma" panose="020B0604030504040204" pitchFamily="34" charset="0"/>
                <a:cs typeface="Lohit Devanagari"/>
              </a:rPr>
              <a:t>tổng</a:t>
            </a:r>
            <a:r>
              <a:rPr lang="en-US" dirty="0">
                <a:solidFill>
                  <a:srgbClr val="2B2B00"/>
                </a:solidFill>
                <a:latin typeface="Times New Roman" panose="02020603050405020304" pitchFamily="18" charset="0"/>
                <a:ea typeface="Tahoma" panose="020B0604030504040204" pitchFamily="34" charset="0"/>
                <a:cs typeface="Lohit Devanagari"/>
              </a:rPr>
              <a:t> </a:t>
            </a:r>
            <a:r>
              <a:rPr lang="en-US" dirty="0" err="1">
                <a:solidFill>
                  <a:srgbClr val="2B2B00"/>
                </a:solidFill>
                <a:latin typeface="Times New Roman" panose="02020603050405020304" pitchFamily="18" charset="0"/>
                <a:ea typeface="Tahoma" panose="020B0604030504040204" pitchFamily="34" charset="0"/>
                <a:cs typeface="Lohit Devanagari"/>
              </a:rPr>
              <a:t>quan</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pic>
        <p:nvPicPr>
          <p:cNvPr id="8" name="Hình ảnh 7">
            <a:extLst>
              <a:ext uri="{FF2B5EF4-FFF2-40B4-BE49-F238E27FC236}">
                <a16:creationId xmlns:a16="http://schemas.microsoft.com/office/drawing/2014/main" id="{BAFBCF9C-64CA-C24F-712D-50C0C91E8827}"/>
              </a:ext>
            </a:extLst>
          </p:cNvPr>
          <p:cNvPicPr>
            <a:picLocks noChangeAspect="1"/>
          </p:cNvPicPr>
          <p:nvPr/>
        </p:nvPicPr>
        <p:blipFill>
          <a:blip r:embed="rId2"/>
          <a:stretch>
            <a:fillRect/>
          </a:stretch>
        </p:blipFill>
        <p:spPr>
          <a:xfrm>
            <a:off x="5779214" y="1616807"/>
            <a:ext cx="3019078" cy="4747025"/>
          </a:xfrm>
          <a:prstGeom prst="rect">
            <a:avLst/>
          </a:prstGeom>
        </p:spPr>
      </p:pic>
    </p:spTree>
    <p:extLst>
      <p:ext uri="{BB962C8B-B14F-4D97-AF65-F5344CB8AC3E}">
        <p14:creationId xmlns:p14="http://schemas.microsoft.com/office/powerpoint/2010/main" val="3236089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2F135-5111-8515-7716-F91A83BAD6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3C9CE-CC76-C3C9-E0E4-93D80724DACA}"/>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1F3D1165-4790-EB54-269F-E84B88F5307B}"/>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Mô hình hóa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E8F48BE7-9637-B3F2-EC77-48ADDD534DB0}"/>
              </a:ext>
            </a:extLst>
          </p:cNvPr>
          <p:cNvSpPr txBox="1"/>
          <p:nvPr/>
        </p:nvSpPr>
        <p:spPr>
          <a:xfrm>
            <a:off x="630337" y="1263284"/>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Sơ</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đồ</a:t>
            </a:r>
            <a:r>
              <a:rPr lang="en-US" sz="1800" dirty="0">
                <a:solidFill>
                  <a:srgbClr val="2B2B00"/>
                </a:solidFill>
                <a:effectLst/>
                <a:latin typeface="Times New Roman" panose="02020603050405020304" pitchFamily="18" charset="0"/>
                <a:ea typeface="Tahoma" panose="020B0604030504040204" pitchFamily="34" charset="0"/>
                <a:cs typeface="Lohit Devanagari"/>
              </a:rPr>
              <a:t> Use Case</a:t>
            </a:r>
          </a:p>
        </p:txBody>
      </p:sp>
      <p:sp>
        <p:nvSpPr>
          <p:cNvPr id="7" name="Hộp Văn bản 6">
            <a:extLst>
              <a:ext uri="{FF2B5EF4-FFF2-40B4-BE49-F238E27FC236}">
                <a16:creationId xmlns:a16="http://schemas.microsoft.com/office/drawing/2014/main" id="{DBACB6AF-5174-F290-8178-E18DA99FFC21}"/>
              </a:ext>
            </a:extLst>
          </p:cNvPr>
          <p:cNvSpPr txBox="1"/>
          <p:nvPr/>
        </p:nvSpPr>
        <p:spPr>
          <a:xfrm>
            <a:off x="721092" y="1561103"/>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dirty="0">
                <a:solidFill>
                  <a:srgbClr val="2B2B00"/>
                </a:solidFill>
                <a:latin typeface="Times New Roman" panose="02020603050405020304" pitchFamily="18" charset="0"/>
                <a:ea typeface="Tahoma" panose="020B0604030504040204" pitchFamily="34" charset="0"/>
                <a:cs typeface="Lohit Devanagari"/>
              </a:rPr>
              <a:t>Use cases </a:t>
            </a:r>
            <a:r>
              <a:rPr lang="en-US" dirty="0" err="1">
                <a:solidFill>
                  <a:srgbClr val="2B2B00"/>
                </a:solidFill>
                <a:latin typeface="Times New Roman" panose="02020603050405020304" pitchFamily="18" charset="0"/>
                <a:ea typeface="Tahoma" panose="020B0604030504040204" pitchFamily="34" charset="0"/>
                <a:cs typeface="Lohit Devanagari"/>
              </a:rPr>
              <a:t>phân</a:t>
            </a:r>
            <a:r>
              <a:rPr lang="en-US" dirty="0">
                <a:solidFill>
                  <a:srgbClr val="2B2B00"/>
                </a:solidFill>
                <a:latin typeface="Times New Roman" panose="02020603050405020304" pitchFamily="18" charset="0"/>
                <a:ea typeface="Tahoma" panose="020B0604030504040204" pitchFamily="34" charset="0"/>
                <a:cs typeface="Lohit Devanagari"/>
              </a:rPr>
              <a:t> </a:t>
            </a:r>
            <a:r>
              <a:rPr lang="en-US" dirty="0" err="1">
                <a:solidFill>
                  <a:srgbClr val="2B2B00"/>
                </a:solidFill>
                <a:latin typeface="Times New Roman" panose="02020603050405020304" pitchFamily="18" charset="0"/>
                <a:ea typeface="Tahoma" panose="020B0604030504040204" pitchFamily="34" charset="0"/>
                <a:cs typeface="Lohit Devanagari"/>
              </a:rPr>
              <a:t>rã</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pic>
        <p:nvPicPr>
          <p:cNvPr id="3" name="Hình ảnh 2">
            <a:extLst>
              <a:ext uri="{FF2B5EF4-FFF2-40B4-BE49-F238E27FC236}">
                <a16:creationId xmlns:a16="http://schemas.microsoft.com/office/drawing/2014/main" id="{BB1B4E7E-72FB-949D-9F87-860D42453DC8}"/>
              </a:ext>
            </a:extLst>
          </p:cNvPr>
          <p:cNvPicPr>
            <a:picLocks noChangeAspect="1"/>
          </p:cNvPicPr>
          <p:nvPr/>
        </p:nvPicPr>
        <p:blipFill>
          <a:blip r:embed="rId2"/>
          <a:stretch>
            <a:fillRect/>
          </a:stretch>
        </p:blipFill>
        <p:spPr>
          <a:xfrm>
            <a:off x="6623953" y="1846858"/>
            <a:ext cx="4846955" cy="4243070"/>
          </a:xfrm>
          <a:prstGeom prst="rect">
            <a:avLst/>
          </a:prstGeom>
        </p:spPr>
      </p:pic>
      <p:sp>
        <p:nvSpPr>
          <p:cNvPr id="9" name="Hộp Văn bản 8">
            <a:extLst>
              <a:ext uri="{FF2B5EF4-FFF2-40B4-BE49-F238E27FC236}">
                <a16:creationId xmlns:a16="http://schemas.microsoft.com/office/drawing/2014/main" id="{8C77DA5E-8F96-D9ED-59CB-ECECFB2250B0}"/>
              </a:ext>
            </a:extLst>
          </p:cNvPr>
          <p:cNvSpPr txBox="1"/>
          <p:nvPr/>
        </p:nvSpPr>
        <p:spPr>
          <a:xfrm>
            <a:off x="461970" y="2144676"/>
            <a:ext cx="7361801" cy="4073295"/>
          </a:xfrm>
          <a:prstGeom prst="rect">
            <a:avLst/>
          </a:prstGeom>
          <a:noFill/>
        </p:spPr>
        <p:txBody>
          <a:bodyPr wrap="square">
            <a:spAutoFit/>
          </a:bodyPr>
          <a:lstStyle/>
          <a:p>
            <a:pPr indent="274320" algn="just">
              <a:lnSpc>
                <a:spcPct val="150000"/>
              </a:lnSpc>
              <a:spcBef>
                <a:spcPts val="600"/>
              </a:spcBef>
              <a:spcAft>
                <a:spcPts val="600"/>
              </a:spcAft>
              <a:tabLst>
                <a:tab pos="457200" algn="l"/>
              </a:tabLst>
            </a:pP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Use</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Case</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1: Quản lý sản phẩm</a:t>
            </a:r>
            <a:endParaRPr lang="vi-VN" sz="1200" dirty="0">
              <a:effectLst/>
              <a:latin typeface="Times New Roman" panose="02020603050405020304" pitchFamily="18" charset="0"/>
              <a:ea typeface="Tahoma" panose="020B0604030504040204" pitchFamily="34" charset="0"/>
              <a:cs typeface="Lohit Devanagari"/>
            </a:endParaRP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Mô tả: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thực hiện thêm, sửa, xóa thông tin sản phẩm trong hệ thống.</a:t>
            </a:r>
            <a:br>
              <a:rPr lang="vi-VN" sz="1200" dirty="0">
                <a:effectLst/>
                <a:latin typeface="Times New Roman" panose="02020603050405020304" pitchFamily="18" charset="0"/>
                <a:ea typeface="Tahoma" panose="020B0604030504040204" pitchFamily="34" charset="0"/>
                <a:cs typeface="Times New Roman" panose="02020603050405020304" pitchFamily="18" charset="0"/>
              </a:rPr>
            </a:br>
            <a:r>
              <a:rPr lang="en-US" sz="1200" dirty="0" err="1">
                <a:effectLst/>
                <a:latin typeface="Times New Roman" panose="02020603050405020304" pitchFamily="18" charset="0"/>
                <a:ea typeface="Tahoma" panose="020B0604030504040204" pitchFamily="34" charset="0"/>
                <a:cs typeface="Lohit Devanagari"/>
              </a:rPr>
              <a:t>Diễn</a:t>
            </a:r>
            <a:r>
              <a:rPr lang="en-US" sz="1200" dirty="0">
                <a:effectLst/>
                <a:latin typeface="Times New Roman" panose="02020603050405020304" pitchFamily="18" charset="0"/>
                <a:ea typeface="Tahoma" panose="020B0604030504040204" pitchFamily="34" charset="0"/>
                <a:cs typeface="Lohit Devanagari"/>
              </a:rPr>
              <a:t> </a:t>
            </a:r>
            <a:r>
              <a:rPr lang="en-US" sz="1200" dirty="0" err="1">
                <a:effectLst/>
                <a:latin typeface="Times New Roman" panose="02020603050405020304" pitchFamily="18" charset="0"/>
                <a:ea typeface="Tahoma" panose="020B0604030504040204" pitchFamily="34" charset="0"/>
                <a:cs typeface="Lohit Devanagari"/>
              </a:rPr>
              <a:t>viên</a:t>
            </a:r>
            <a:r>
              <a:rPr lang="en-US" sz="1200" dirty="0">
                <a:effectLst/>
                <a:latin typeface="Times New Roman" panose="02020603050405020304" pitchFamily="18" charset="0"/>
                <a:ea typeface="Tahoma" panose="020B0604030504040204" pitchFamily="34" charset="0"/>
                <a:cs typeface="Lohit Devanagari"/>
              </a:rPr>
              <a:t> </a:t>
            </a:r>
            <a:r>
              <a:rPr lang="en-US" sz="1200" dirty="0" err="1">
                <a:effectLst/>
                <a:latin typeface="Times New Roman" panose="02020603050405020304" pitchFamily="18" charset="0"/>
                <a:ea typeface="Tahoma" panose="020B0604030504040204" pitchFamily="34" charset="0"/>
                <a:cs typeface="Lohit Devanagari"/>
              </a:rPr>
              <a:t>chính</a:t>
            </a:r>
            <a:r>
              <a:rPr lang="en-US" sz="1200" dirty="0">
                <a:effectLst/>
                <a:latin typeface="Times New Roman" panose="02020603050405020304" pitchFamily="18" charset="0"/>
                <a:ea typeface="Tahoma" panose="020B0604030504040204" pitchFamily="34" charset="0"/>
                <a:cs typeface="Lohit Devanagari"/>
              </a:rPr>
              <a:t>: Admin.</a:t>
            </a:r>
            <a:endParaRPr lang="vi-VN" sz="1200" dirty="0">
              <a:effectLst/>
              <a:latin typeface="Times New Roman" panose="02020603050405020304" pitchFamily="18" charset="0"/>
              <a:ea typeface="Tahoma" panose="020B0604030504040204" pitchFamily="34" charset="0"/>
              <a:cs typeface="Lohit Devanagari"/>
            </a:endParaRPr>
          </a:p>
          <a:p>
            <a:pPr indent="274320" algn="l">
              <a:lnSpc>
                <a:spcPct val="115000"/>
              </a:lnSpc>
              <a:spcBef>
                <a:spcPts val="600"/>
              </a:spcBef>
              <a:spcAft>
                <a:spcPts val="600"/>
              </a:spcAft>
              <a:tabLst>
                <a:tab pos="457200" algn="l"/>
              </a:tabLst>
            </a:pPr>
            <a:r>
              <a:rPr lang="en-US" sz="1200" dirty="0" err="1">
                <a:effectLst/>
                <a:latin typeface="Times New Roman" panose="02020603050405020304" pitchFamily="18" charset="0"/>
                <a:ea typeface="Tahoma" panose="020B0604030504040204" pitchFamily="34" charset="0"/>
                <a:cs typeface="Lohit Devanagari"/>
              </a:rPr>
              <a:t>Luồng</a:t>
            </a:r>
            <a:r>
              <a:rPr lang="en-US" sz="1200" dirty="0">
                <a:effectLst/>
                <a:latin typeface="Times New Roman" panose="02020603050405020304" pitchFamily="18" charset="0"/>
                <a:ea typeface="Tahoma" panose="020B0604030504040204" pitchFamily="34" charset="0"/>
                <a:cs typeface="Lohit Devanagari"/>
              </a:rPr>
              <a:t> </a:t>
            </a:r>
            <a:r>
              <a:rPr lang="en-US" sz="1200" dirty="0" err="1">
                <a:effectLst/>
                <a:latin typeface="Times New Roman" panose="02020603050405020304" pitchFamily="18" charset="0"/>
                <a:ea typeface="Tahoma" panose="020B0604030504040204" pitchFamily="34" charset="0"/>
                <a:cs typeface="Lohit Devanagari"/>
              </a:rPr>
              <a:t>cơ</a:t>
            </a:r>
            <a:r>
              <a:rPr lang="en-US" sz="1200" dirty="0">
                <a:effectLst/>
                <a:latin typeface="Times New Roman" panose="02020603050405020304" pitchFamily="18" charset="0"/>
                <a:ea typeface="Tahoma" panose="020B0604030504040204" pitchFamily="34" charset="0"/>
                <a:cs typeface="Lohit Devanagari"/>
              </a:rPr>
              <a:t> </a:t>
            </a:r>
            <a:r>
              <a:rPr lang="en-US" sz="1200" dirty="0" err="1">
                <a:effectLst/>
                <a:latin typeface="Times New Roman" panose="02020603050405020304" pitchFamily="18" charset="0"/>
                <a:ea typeface="Tahoma" panose="020B0604030504040204" pitchFamily="34" charset="0"/>
                <a:cs typeface="Lohit Devanagari"/>
              </a:rPr>
              <a:t>bản</a:t>
            </a:r>
            <a:r>
              <a:rPr lang="en-US" sz="1200" dirty="0">
                <a:effectLst/>
                <a:latin typeface="Times New Roman" panose="02020603050405020304" pitchFamily="18" charset="0"/>
                <a:ea typeface="Tahoma" panose="020B0604030504040204" pitchFamily="34" charset="0"/>
                <a:cs typeface="Lohit Devanagari"/>
              </a:rPr>
              <a:t>:</a:t>
            </a:r>
            <a:endParaRPr lang="vi-VN" sz="12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tabLst>
                <a:tab pos="457200" algn="l"/>
              </a:tabLst>
            </a:pP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đăng nhập vào hệ thống.</a:t>
            </a:r>
            <a:endParaRPr lang="vi-VN" sz="12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Truy cập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module</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"Quản lý sản phẩm".</a:t>
            </a:r>
            <a:endParaRPr lang="vi-VN" sz="12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Chọn hành động cụ thể (thêm, sửa, xóa sản phẩm).</a:t>
            </a:r>
            <a:endParaRPr lang="vi-VN" sz="12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Nhập thông tin hoặc chọn sản phẩm cần thao tác.</a:t>
            </a:r>
            <a:endParaRPr lang="vi-VN" sz="12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Hệ thống cập nhật dữ liệu và xác nhận thành công.</a:t>
            </a:r>
            <a:br>
              <a:rPr lang="vi-VN" sz="1200" dirty="0">
                <a:effectLst/>
                <a:latin typeface="Times New Roman" panose="02020603050405020304" pitchFamily="18" charset="0"/>
                <a:ea typeface="Tahoma" panose="020B0604030504040204" pitchFamily="34" charset="0"/>
                <a:cs typeface="Times New Roman" panose="02020603050405020304" pitchFamily="18" charset="0"/>
              </a:rPr>
            </a:br>
            <a:r>
              <a:rPr lang="vi-VN" sz="1200" dirty="0">
                <a:effectLst/>
                <a:latin typeface="Times New Roman" panose="02020603050405020304" pitchFamily="18" charset="0"/>
                <a:ea typeface="Tahoma" panose="020B0604030504040204" pitchFamily="34" charset="0"/>
                <a:cs typeface="Times New Roman" panose="02020603050405020304" pitchFamily="18" charset="0"/>
              </a:rPr>
              <a:t>Luồng ngoại lệ:</a:t>
            </a:r>
            <a:endParaRPr lang="vi-VN" sz="12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buSzPts val="1000"/>
              <a:buFont typeface="Symbol" panose="05050102010706020507" pitchFamily="18" charset="2"/>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Thông tin nhập không hợp lệ (ví dụ: tên sản phẩm trống, giá không đúng định dạng).</a:t>
            </a:r>
            <a:endParaRPr lang="vi-VN" sz="12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buSzPts val="1000"/>
              <a:buFont typeface="Symbol" panose="05050102010706020507" pitchFamily="18" charset="2"/>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Sản phẩm bị xóa đã có trong đơn hàng lịch sử (hiển thị cảnh báo, không cho phép xóa).</a:t>
            </a:r>
            <a:endParaRPr lang="vi-VN" sz="1200" dirty="0">
              <a:effectLst/>
              <a:latin typeface="Times New Roman" panose="02020603050405020304" pitchFamily="18" charset="0"/>
              <a:ea typeface="Tahoma" panose="020B0604030504040204" pitchFamily="34" charset="0"/>
              <a:cs typeface="Lohit Devanagari"/>
            </a:endParaRPr>
          </a:p>
        </p:txBody>
      </p:sp>
    </p:spTree>
    <p:extLst>
      <p:ext uri="{BB962C8B-B14F-4D97-AF65-F5344CB8AC3E}">
        <p14:creationId xmlns:p14="http://schemas.microsoft.com/office/powerpoint/2010/main" val="156819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A35B-A9CE-4A9C-B60C-CC769CA7C9FB}"/>
              </a:ext>
            </a:extLst>
          </p:cNvPr>
          <p:cNvSpPr>
            <a:spLocks noGrp="1"/>
          </p:cNvSpPr>
          <p:nvPr>
            <p:ph type="title"/>
          </p:nvPr>
        </p:nvSpPr>
        <p:spPr>
          <a:xfrm>
            <a:off x="3185293" y="275579"/>
            <a:ext cx="6515299" cy="842394"/>
          </a:xfrm>
        </p:spPr>
        <p:txBody>
          <a:bodyPr/>
          <a:lstStyle/>
          <a:p>
            <a:r>
              <a:rPr lang="en-US" dirty="0">
                <a:latin typeface="Calibri" panose="020F0502020204030204" pitchFamily="34" charset="0"/>
                <a:cs typeface="Calibri" panose="020F0502020204030204" pitchFamily="34" charset="0"/>
              </a:rPr>
              <a:t>Mục </a:t>
            </a:r>
            <a:r>
              <a:rPr lang="en-US" dirty="0" err="1">
                <a:latin typeface="Calibri" panose="020F0502020204030204" pitchFamily="34" charset="0"/>
                <a:cs typeface="Calibri" panose="020F0502020204030204" pitchFamily="34" charset="0"/>
              </a:rPr>
              <a:t>tiêu</a:t>
            </a:r>
            <a:endParaRPr lang="en-US"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CC07B0A4-B8BB-43FC-9CC3-B77D0958114B}"/>
              </a:ext>
            </a:extLst>
          </p:cNvPr>
          <p:cNvSpPr>
            <a:spLocks noGrp="1"/>
          </p:cNvSpPr>
          <p:nvPr>
            <p:ph idx="1"/>
          </p:nvPr>
        </p:nvSpPr>
        <p:spPr>
          <a:xfrm>
            <a:off x="927653" y="1431235"/>
            <a:ext cx="10654747" cy="4912647"/>
          </a:xfrm>
        </p:spPr>
        <p:txBody>
          <a:bodyPr>
            <a:noAutofit/>
          </a:bodyPr>
          <a:lstStyle/>
          <a:p>
            <a:pPr>
              <a:buClr>
                <a:schemeClr val="tx1"/>
              </a:buClr>
              <a:buFont typeface="Wingdings" panose="05000000000000000000" pitchFamily="2" charset="2"/>
              <a:buChar char="q"/>
            </a:pPr>
            <a:r>
              <a:rPr lang="en-US" sz="2000" dirty="0">
                <a:latin typeface="Calibri" panose="020F0502020204030204" pitchFamily="34" charset="0"/>
                <a:cs typeface="Calibri" panose="020F0502020204030204" pitchFamily="34" charset="0"/>
              </a:rPr>
              <a:t>Mục </a:t>
            </a:r>
            <a:r>
              <a:rPr lang="en-US" sz="2000" dirty="0" err="1">
                <a:latin typeface="Calibri" panose="020F0502020204030204" pitchFamily="34" charset="0"/>
                <a:cs typeface="Calibri" panose="020F0502020204030204" pitchFamily="34" charset="0"/>
              </a:rPr>
              <a:t>tiêu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ngắn</a:t>
            </a:r>
            <a:r>
              <a:rPr lang="en-US" sz="2000" dirty="0">
                <a:latin typeface="Calibri" panose="020F0502020204030204" pitchFamily="34" charset="0"/>
                <a:cs typeface="Calibri" panose="020F0502020204030204" pitchFamily="34" charset="0"/>
              </a:rPr>
              <a:t> hạn</a:t>
            </a:r>
          </a:p>
          <a:p>
            <a:pPr lvl="1">
              <a:buClrTx/>
            </a:pPr>
            <a:r>
              <a:rPr lang="en-US" sz="2000" dirty="0">
                <a:latin typeface="Calibri" panose="020F0502020204030204" pitchFamily="34" charset="0"/>
                <a:cs typeface="Calibri" panose="020F0502020204030204" pitchFamily="34" charset="0"/>
              </a:rPr>
              <a:t>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giản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quy trình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sản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phẩm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và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lvl="1">
              <a:buClrTx/>
            </a:pPr>
            <a:r>
              <a:rPr lang="en-US" sz="2000" dirty="0">
                <a:latin typeface="Calibri" panose="020F0502020204030204" pitchFamily="34" charset="0"/>
                <a:cs typeface="Calibri" panose="020F0502020204030204" pitchFamily="34" charset="0"/>
              </a:rPr>
              <a:t>Theo </a:t>
            </a:r>
            <a:r>
              <a:rPr lang="en-US" sz="2000" dirty="0" err="1">
                <a:latin typeface="Calibri" panose="020F0502020204030204" pitchFamily="34" charset="0"/>
                <a:cs typeface="Calibri" panose="020F0502020204030204" pitchFamily="34" charset="0"/>
              </a:rPr>
              <a:t>dõi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và cập </a:t>
            </a:r>
            <a:r>
              <a:rPr lang="en-US" sz="2000" dirty="0" err="1">
                <a:latin typeface="Calibri" panose="020F0502020204030204" pitchFamily="34" charset="0"/>
                <a:cs typeface="Calibri" panose="020F0502020204030204" pitchFamily="34" charset="0"/>
              </a:rPr>
              <a:t>nhật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liệu tức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a:t>
            </a:r>
          </a:p>
          <a:p>
            <a:pPr lvl="1">
              <a:buClrTx/>
            </a:pPr>
            <a:r>
              <a:rPr lang="en-US" sz="2000" dirty="0">
                <a:latin typeface="Calibri" panose="020F0502020204030204" pitchFamily="34" charset="0"/>
                <a:cs typeface="Calibri" panose="020F0502020204030204" pitchFamily="34" charset="0"/>
              </a:rPr>
              <a:t>Theo </a:t>
            </a:r>
            <a:r>
              <a:rPr lang="en-US" sz="2000" dirty="0" err="1">
                <a:latin typeface="Calibri" panose="020F0502020204030204" pitchFamily="34" charset="0"/>
                <a:cs typeface="Calibri" panose="020F0502020204030204" pitchFamily="34" charset="0"/>
              </a:rPr>
              <a:t>dõi</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tình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để có thể thông báo tới </a:t>
            </a:r>
            <a:r>
              <a:rPr lang="en-US" sz="2000" dirty="0" err="1">
                <a:latin typeface="Calibri" panose="020F0502020204030204" pitchFamily="34" charset="0"/>
                <a:cs typeface="Calibri" panose="020F0502020204030204" pitchFamily="34" charset="0"/>
              </a:rPr>
              <a:t>khách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lvl="1">
              <a:buClrTx/>
            </a:pPr>
            <a:r>
              <a:rPr lang="en-US" sz="2000" dirty="0" err="1">
                <a:latin typeface="Calibri" panose="020F0502020204030204" pitchFamily="34" charset="0"/>
                <a:cs typeface="Calibri" panose="020F0502020204030204" pitchFamily="34" charset="0"/>
              </a:rPr>
              <a:t>Tích</a:t>
            </a:r>
            <a:r>
              <a:rPr lang="en-US" sz="2000" dirty="0">
                <a:latin typeface="Calibri" panose="020F0502020204030204" pitchFamily="34" charset="0"/>
                <a:cs typeface="Calibri" panose="020F0502020204030204" pitchFamily="34" charset="0"/>
              </a:rPr>
              <a:t> hợp </a:t>
            </a:r>
            <a:r>
              <a:rPr lang="en-US" sz="2000" dirty="0" err="1">
                <a:latin typeface="Calibri" panose="020F0502020204030204" pitchFamily="34" charset="0"/>
                <a:cs typeface="Calibri" panose="020F0502020204030204" pitchFamily="34" charset="0"/>
              </a:rPr>
              <a:t>giao</a:t>
            </a:r>
            <a:r>
              <a:rPr lang="en-US" sz="2000" dirty="0">
                <a:latin typeface="Calibri" panose="020F0502020204030204" pitchFamily="34" charset="0"/>
                <a:cs typeface="Calibri" panose="020F0502020204030204" pitchFamily="34" charset="0"/>
              </a:rPr>
              <a:t> diện </a:t>
            </a:r>
            <a:r>
              <a:rPr lang="en-US" sz="2000" dirty="0" err="1">
                <a:latin typeface="Calibri" panose="020F0502020204030204" pitchFamily="34" charset="0"/>
                <a:cs typeface="Calibri" panose="020F0502020204030204" pitchFamily="34" charset="0"/>
              </a:rPr>
              <a:t>thân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thiện</a:t>
            </a:r>
            <a:r>
              <a:rPr lang="en-US" sz="2000" dirty="0">
                <a:latin typeface="Calibri" panose="020F0502020204030204" pitchFamily="34" charset="0"/>
                <a:cs typeface="Calibri" panose="020F0502020204030204" pitchFamily="34" charset="0"/>
              </a:rPr>
              <a:t>, dễ sử dụng </a:t>
            </a:r>
            <a:r>
              <a:rPr lang="en-US" sz="2000" dirty="0" err="1">
                <a:latin typeface="Calibri" panose="020F0502020204030204" pitchFamily="34" charset="0"/>
                <a:cs typeface="Calibri" panose="020F0502020204030204" pitchFamily="34" charset="0"/>
              </a:rPr>
              <a:t>cho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 và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a:t>
            </a:r>
          </a:p>
          <a:p>
            <a:pPr lvl="1">
              <a:buClrTx/>
            </a:pPr>
            <a:r>
              <a:rPr lang="en-US" sz="2000" dirty="0" err="1">
                <a:latin typeface="Calibri" panose="020F0502020204030204" pitchFamily="34" charset="0"/>
                <a:cs typeface="Calibri" panose="020F0502020204030204" pitchFamily="34" charset="0"/>
              </a:rPr>
              <a:t>Cung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cấp</a:t>
            </a:r>
            <a:r>
              <a:rPr lang="en-US" sz="2000" dirty="0">
                <a:latin typeface="Calibri" panose="020F0502020204030204" pitchFamily="34" charset="0"/>
                <a:cs typeface="Calibri" panose="020F0502020204030204" pitchFamily="34" charset="0"/>
              </a:rPr>
              <a:t> các báo cáo về </a:t>
            </a:r>
            <a:r>
              <a:rPr lang="en-US" sz="2000" dirty="0" err="1">
                <a:latin typeface="Calibri" panose="020F0502020204030204" pitchFamily="34" charset="0"/>
                <a:cs typeface="Calibri" panose="020F0502020204030204" pitchFamily="34" charset="0"/>
              </a:rPr>
              <a:t>doanh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tồn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kho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làm việc của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a:t>
            </a:r>
          </a:p>
          <a:p>
            <a:pPr>
              <a:buClrTx/>
              <a:buFont typeface="Wingdings" panose="05000000000000000000" pitchFamily="2" charset="2"/>
              <a:buChar char="q"/>
            </a:pPr>
            <a:r>
              <a:rPr lang="en-US" sz="2000" dirty="0">
                <a:latin typeface="Calibri" panose="020F0502020204030204" pitchFamily="34" charset="0"/>
                <a:cs typeface="Calibri" panose="020F0502020204030204" pitchFamily="34" charset="0"/>
              </a:rPr>
              <a:t> Mục </a:t>
            </a:r>
            <a:r>
              <a:rPr lang="en-US" sz="2000" dirty="0" err="1">
                <a:latin typeface="Calibri" panose="020F0502020204030204" pitchFamily="34" charset="0"/>
                <a:cs typeface="Calibri" panose="020F0502020204030204" pitchFamily="34" charset="0"/>
              </a:rPr>
              <a:t>tiêu</a:t>
            </a:r>
            <a:r>
              <a:rPr lang="en-US" sz="2000" dirty="0">
                <a:latin typeface="Calibri" panose="020F0502020204030204" pitchFamily="34" charset="0"/>
                <a:cs typeface="Calibri" panose="020F0502020204030204" pitchFamily="34" charset="0"/>
              </a:rPr>
              <a:t> dài hạn</a:t>
            </a:r>
          </a:p>
          <a:p>
            <a:pPr lvl="1">
              <a:buClrTx/>
            </a:pPr>
            <a:r>
              <a:rPr lang="en-US" sz="2000" dirty="0">
                <a:latin typeface="Calibri" panose="020F0502020204030204" pitchFamily="34" charset="0"/>
                <a:cs typeface="Calibri" panose="020F0502020204030204" pitchFamily="34" charset="0"/>
              </a:rPr>
              <a:t>Tối </a:t>
            </a:r>
            <a:r>
              <a:rPr lang="vi-VN" sz="2000" dirty="0">
                <a:latin typeface="Calibri" panose="020F0502020204030204" pitchFamily="34" charset="0"/>
                <a:cs typeface="Calibri" panose="020F0502020204030204" pitchFamily="34" charset="0"/>
              </a:rPr>
              <a:t>ư</a:t>
            </a:r>
            <a:r>
              <a:rPr lang="en-US" sz="2000" dirty="0">
                <a:latin typeface="Calibri" panose="020F0502020204030204" pitchFamily="34" charset="0"/>
                <a:cs typeface="Calibri" panose="020F0502020204030204" pitchFamily="34" charset="0"/>
              </a:rPr>
              <a:t>u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hiệu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suất</a:t>
            </a:r>
            <a:r>
              <a:rPr lang="en-US" sz="2000" dirty="0">
                <a:latin typeface="Calibri" panose="020F0502020204030204" pitchFamily="34" charset="0"/>
                <a:cs typeface="Calibri" panose="020F0502020204030204" pitchFamily="34" charset="0"/>
              </a:rPr>
              <a:t> của hệ thống.</a:t>
            </a:r>
          </a:p>
          <a:p>
            <a:pPr lvl="1">
              <a:buClrTx/>
            </a:pPr>
            <a:r>
              <a:rPr lang="en-US" sz="2000" dirty="0">
                <a:latin typeface="Calibri" panose="020F0502020204030204" pitchFamily="34" charset="0"/>
                <a:cs typeface="Calibri" panose="020F0502020204030204" pitchFamily="34" charset="0"/>
              </a:rPr>
              <a:t>Mở </a:t>
            </a:r>
            <a:r>
              <a:rPr lang="en-US" sz="2000" dirty="0" err="1">
                <a:latin typeface="Calibri" panose="020F0502020204030204" pitchFamily="34" charset="0"/>
                <a:cs typeface="Calibri" panose="020F0502020204030204" pitchFamily="34" charset="0"/>
              </a:rPr>
              <a:t>rộng</a:t>
            </a:r>
            <a:r>
              <a:rPr lang="en-US" sz="2000" dirty="0">
                <a:latin typeface="Calibri" panose="020F0502020204030204" pitchFamily="34" charset="0"/>
                <a:cs typeface="Calibri" panose="020F0502020204030204" pitchFamily="34" charset="0"/>
              </a:rPr>
              <a:t> thêm các </a:t>
            </a:r>
            <a:r>
              <a:rPr lang="en-US" sz="2000" dirty="0" err="1">
                <a:latin typeface="Calibri" panose="020F0502020204030204" pitchFamily="34" charset="0"/>
                <a:cs typeface="Calibri" panose="020F0502020204030204" pitchFamily="34" charset="0"/>
              </a:rPr>
              <a:t>chức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năng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khác.</a:t>
            </a:r>
          </a:p>
          <a:p>
            <a:pPr lvl="1">
              <a:buClrTx/>
            </a:pPr>
            <a:r>
              <a:rPr lang="en-US" sz="2000" dirty="0">
                <a:latin typeface="Calibri" panose="020F0502020204030204" pitchFamily="34" charset="0"/>
                <a:cs typeface="Calibri" panose="020F0502020204030204" pitchFamily="34" charset="0"/>
              </a:rPr>
              <a:t>Ứng dụng công </a:t>
            </a:r>
            <a:r>
              <a:rPr lang="en-US" sz="2000" dirty="0" err="1">
                <a:latin typeface="Calibri" panose="020F0502020204030204" pitchFamily="34" charset="0"/>
                <a:cs typeface="Calibri" panose="020F0502020204030204" pitchFamily="34" charset="0"/>
              </a:rPr>
              <a:t>nghệ</a:t>
            </a:r>
            <a:r>
              <a:rPr lang="en-US" sz="2000" dirty="0">
                <a:latin typeface="Calibri" panose="020F0502020204030204" pitchFamily="34" charset="0"/>
                <a:cs typeface="Calibri" panose="020F0502020204030204" pitchFamily="34" charset="0"/>
              </a:rPr>
              <a:t> mới </a:t>
            </a:r>
            <a:r>
              <a:rPr lang="en-US" sz="2000" dirty="0" err="1">
                <a:latin typeface="Calibri" panose="020F0502020204030204" pitchFamily="34" charset="0"/>
                <a:cs typeface="Calibri" panose="020F0502020204030204" pitchFamily="34" charset="0"/>
              </a:rPr>
              <a:t>nhằm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nâng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chất</a:t>
            </a:r>
            <a:r>
              <a:rPr lang="en-US" sz="2000" dirty="0">
                <a:latin typeface="Calibri" panose="020F0502020204030204" pitchFamily="34" charset="0"/>
                <a:cs typeface="Calibri" panose="020F0502020204030204" pitchFamily="34" charset="0"/>
              </a:rPr>
              <a:t> l</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ợng</a:t>
            </a:r>
            <a:r>
              <a:rPr lang="en-US" sz="2000" dirty="0">
                <a:latin typeface="Calibri" panose="020F0502020204030204" pitchFamily="34" charset="0"/>
                <a:cs typeface="Calibri" panose="020F0502020204030204" pitchFamily="34" charset="0"/>
              </a:rPr>
              <a:t> hệ thống</a:t>
            </a:r>
          </a:p>
        </p:txBody>
      </p:sp>
    </p:spTree>
    <p:extLst>
      <p:ext uri="{BB962C8B-B14F-4D97-AF65-F5344CB8AC3E}">
        <p14:creationId xmlns:p14="http://schemas.microsoft.com/office/powerpoint/2010/main" val="3905631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5CE32-D688-163C-DA75-D5D3D5C5C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FDC043-6D1A-AD4F-19D3-ACB23C8938A1}"/>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396BF330-A87A-AE45-6D75-F90F844419C9}"/>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Mô hình hóa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24DFA600-5590-110B-12E9-63CB1C5A3B43}"/>
              </a:ext>
            </a:extLst>
          </p:cNvPr>
          <p:cNvSpPr txBox="1"/>
          <p:nvPr/>
        </p:nvSpPr>
        <p:spPr>
          <a:xfrm>
            <a:off x="630337" y="1263284"/>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Sơ</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đồ</a:t>
            </a:r>
            <a:r>
              <a:rPr lang="en-US" sz="1800" dirty="0">
                <a:solidFill>
                  <a:srgbClr val="2B2B00"/>
                </a:solidFill>
                <a:effectLst/>
                <a:latin typeface="Times New Roman" panose="02020603050405020304" pitchFamily="18" charset="0"/>
                <a:ea typeface="Tahoma" panose="020B0604030504040204" pitchFamily="34" charset="0"/>
                <a:cs typeface="Lohit Devanagari"/>
              </a:rPr>
              <a:t> Use Case</a:t>
            </a:r>
          </a:p>
        </p:txBody>
      </p:sp>
      <p:sp>
        <p:nvSpPr>
          <p:cNvPr id="7" name="Hộp Văn bản 6">
            <a:extLst>
              <a:ext uri="{FF2B5EF4-FFF2-40B4-BE49-F238E27FC236}">
                <a16:creationId xmlns:a16="http://schemas.microsoft.com/office/drawing/2014/main" id="{907780D5-CD14-365E-EA44-2E434D0A9AE9}"/>
              </a:ext>
            </a:extLst>
          </p:cNvPr>
          <p:cNvSpPr txBox="1"/>
          <p:nvPr/>
        </p:nvSpPr>
        <p:spPr>
          <a:xfrm>
            <a:off x="721092" y="1561103"/>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dirty="0">
                <a:solidFill>
                  <a:srgbClr val="2B2B00"/>
                </a:solidFill>
                <a:latin typeface="Times New Roman" panose="02020603050405020304" pitchFamily="18" charset="0"/>
                <a:ea typeface="Tahoma" panose="020B0604030504040204" pitchFamily="34" charset="0"/>
                <a:cs typeface="Lohit Devanagari"/>
              </a:rPr>
              <a:t>Use cases </a:t>
            </a:r>
            <a:r>
              <a:rPr lang="en-US" dirty="0" err="1">
                <a:solidFill>
                  <a:srgbClr val="2B2B00"/>
                </a:solidFill>
                <a:latin typeface="Times New Roman" panose="02020603050405020304" pitchFamily="18" charset="0"/>
                <a:ea typeface="Tahoma" panose="020B0604030504040204" pitchFamily="34" charset="0"/>
                <a:cs typeface="Lohit Devanagari"/>
              </a:rPr>
              <a:t>phân</a:t>
            </a:r>
            <a:r>
              <a:rPr lang="en-US" dirty="0">
                <a:solidFill>
                  <a:srgbClr val="2B2B00"/>
                </a:solidFill>
                <a:latin typeface="Times New Roman" panose="02020603050405020304" pitchFamily="18" charset="0"/>
                <a:ea typeface="Tahoma" panose="020B0604030504040204" pitchFamily="34" charset="0"/>
                <a:cs typeface="Lohit Devanagari"/>
              </a:rPr>
              <a:t> </a:t>
            </a:r>
            <a:r>
              <a:rPr lang="en-US" dirty="0" err="1">
                <a:solidFill>
                  <a:srgbClr val="2B2B00"/>
                </a:solidFill>
                <a:latin typeface="Times New Roman" panose="02020603050405020304" pitchFamily="18" charset="0"/>
                <a:ea typeface="Tahoma" panose="020B0604030504040204" pitchFamily="34" charset="0"/>
                <a:cs typeface="Lohit Devanagari"/>
              </a:rPr>
              <a:t>rã</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9" name="Hộp Văn bản 8">
            <a:extLst>
              <a:ext uri="{FF2B5EF4-FFF2-40B4-BE49-F238E27FC236}">
                <a16:creationId xmlns:a16="http://schemas.microsoft.com/office/drawing/2014/main" id="{ED9FB807-9E85-D74D-F972-CE441928246A}"/>
              </a:ext>
            </a:extLst>
          </p:cNvPr>
          <p:cNvSpPr txBox="1"/>
          <p:nvPr/>
        </p:nvSpPr>
        <p:spPr>
          <a:xfrm>
            <a:off x="461970" y="2144676"/>
            <a:ext cx="7361801" cy="4644990"/>
          </a:xfrm>
          <a:prstGeom prst="rect">
            <a:avLst/>
          </a:prstGeom>
          <a:noFill/>
        </p:spPr>
        <p:txBody>
          <a:bodyPr wrap="square">
            <a:spAutoFit/>
          </a:bodyPr>
          <a:lstStyle/>
          <a:p>
            <a:pPr indent="274320" algn="just">
              <a:lnSpc>
                <a:spcPct val="150000"/>
              </a:lnSpc>
              <a:spcBef>
                <a:spcPts val="600"/>
              </a:spcBef>
              <a:spcAft>
                <a:spcPts val="600"/>
              </a:spcAft>
              <a:tabLst>
                <a:tab pos="457200" algn="l"/>
              </a:tabLst>
            </a:pP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Use</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Case</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2: Quản lý đơn hàng</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Mô tả: Nhân viên xử lý đơn hàng tại cửa hàng.</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Diễn viên chính: Nhân viên bán hàng.</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Luồng cơ bản:</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1.	Nhân viên đăng nhập vào hệ thống.</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2.	Truy cập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module</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"Quản lý đơn hàng".</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3.	Nhập thông tin đơn hàng mới (sản phẩm, số lượng, phương thức thanh toán).</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4.	Xác nhận và hoàn tất đơn hàng.</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5.	Hệ thống tự động cập nhật số lượng tồn kho và doanh thu.</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Luồng ngoại lệ:</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Sản phẩm không đủ số lượng trong kho (hiển thị cảnh báo và từ chối tạo đơn hàng).</a:t>
            </a:r>
          </a:p>
        </p:txBody>
      </p:sp>
      <p:pic>
        <p:nvPicPr>
          <p:cNvPr id="5" name="Hình ảnh 4">
            <a:extLst>
              <a:ext uri="{FF2B5EF4-FFF2-40B4-BE49-F238E27FC236}">
                <a16:creationId xmlns:a16="http://schemas.microsoft.com/office/drawing/2014/main" id="{031C83FB-4F39-5F5F-1167-87014196FFFD}"/>
              </a:ext>
            </a:extLst>
          </p:cNvPr>
          <p:cNvPicPr>
            <a:picLocks noChangeAspect="1"/>
          </p:cNvPicPr>
          <p:nvPr/>
        </p:nvPicPr>
        <p:blipFill>
          <a:blip r:embed="rId2"/>
          <a:stretch>
            <a:fillRect/>
          </a:stretch>
        </p:blipFill>
        <p:spPr>
          <a:xfrm>
            <a:off x="6926440" y="2144676"/>
            <a:ext cx="4657725" cy="3724275"/>
          </a:xfrm>
          <a:prstGeom prst="rect">
            <a:avLst/>
          </a:prstGeom>
        </p:spPr>
      </p:pic>
    </p:spTree>
    <p:extLst>
      <p:ext uri="{BB962C8B-B14F-4D97-AF65-F5344CB8AC3E}">
        <p14:creationId xmlns:p14="http://schemas.microsoft.com/office/powerpoint/2010/main" val="1184433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38314-E2B5-644C-4844-F20152980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4F7F99-CC95-BB7E-45E1-9071EDA094F3}"/>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F27E5EFD-90AC-D8E3-D69E-177810E729BC}"/>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Mô hình hóa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912C8B9E-3D9A-759C-7303-A204763A4FB2}"/>
              </a:ext>
            </a:extLst>
          </p:cNvPr>
          <p:cNvSpPr txBox="1"/>
          <p:nvPr/>
        </p:nvSpPr>
        <p:spPr>
          <a:xfrm>
            <a:off x="630337" y="1263284"/>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Sơ</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đồ</a:t>
            </a:r>
            <a:r>
              <a:rPr lang="en-US" sz="1800" dirty="0">
                <a:solidFill>
                  <a:srgbClr val="2B2B00"/>
                </a:solidFill>
                <a:effectLst/>
                <a:latin typeface="Times New Roman" panose="02020603050405020304" pitchFamily="18" charset="0"/>
                <a:ea typeface="Tahoma" panose="020B0604030504040204" pitchFamily="34" charset="0"/>
                <a:cs typeface="Lohit Devanagari"/>
              </a:rPr>
              <a:t> Use Case</a:t>
            </a:r>
          </a:p>
        </p:txBody>
      </p:sp>
      <p:sp>
        <p:nvSpPr>
          <p:cNvPr id="7" name="Hộp Văn bản 6">
            <a:extLst>
              <a:ext uri="{FF2B5EF4-FFF2-40B4-BE49-F238E27FC236}">
                <a16:creationId xmlns:a16="http://schemas.microsoft.com/office/drawing/2014/main" id="{D78ACB34-7F70-E164-F65C-E590F20B354A}"/>
              </a:ext>
            </a:extLst>
          </p:cNvPr>
          <p:cNvSpPr txBox="1"/>
          <p:nvPr/>
        </p:nvSpPr>
        <p:spPr>
          <a:xfrm>
            <a:off x="721092" y="1561103"/>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dirty="0">
                <a:solidFill>
                  <a:srgbClr val="2B2B00"/>
                </a:solidFill>
                <a:latin typeface="Times New Roman" panose="02020603050405020304" pitchFamily="18" charset="0"/>
                <a:ea typeface="Tahoma" panose="020B0604030504040204" pitchFamily="34" charset="0"/>
                <a:cs typeface="Lohit Devanagari"/>
              </a:rPr>
              <a:t>Use cases </a:t>
            </a:r>
            <a:r>
              <a:rPr lang="en-US" dirty="0" err="1">
                <a:solidFill>
                  <a:srgbClr val="2B2B00"/>
                </a:solidFill>
                <a:latin typeface="Times New Roman" panose="02020603050405020304" pitchFamily="18" charset="0"/>
                <a:ea typeface="Tahoma" panose="020B0604030504040204" pitchFamily="34" charset="0"/>
                <a:cs typeface="Lohit Devanagari"/>
              </a:rPr>
              <a:t>phân</a:t>
            </a:r>
            <a:r>
              <a:rPr lang="en-US" dirty="0">
                <a:solidFill>
                  <a:srgbClr val="2B2B00"/>
                </a:solidFill>
                <a:latin typeface="Times New Roman" panose="02020603050405020304" pitchFamily="18" charset="0"/>
                <a:ea typeface="Tahoma" panose="020B0604030504040204" pitchFamily="34" charset="0"/>
                <a:cs typeface="Lohit Devanagari"/>
              </a:rPr>
              <a:t> </a:t>
            </a:r>
            <a:r>
              <a:rPr lang="en-US" dirty="0" err="1">
                <a:solidFill>
                  <a:srgbClr val="2B2B00"/>
                </a:solidFill>
                <a:latin typeface="Times New Roman" panose="02020603050405020304" pitchFamily="18" charset="0"/>
                <a:ea typeface="Tahoma" panose="020B0604030504040204" pitchFamily="34" charset="0"/>
                <a:cs typeface="Lohit Devanagari"/>
              </a:rPr>
              <a:t>rã</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9" name="Hộp Văn bản 8">
            <a:extLst>
              <a:ext uri="{FF2B5EF4-FFF2-40B4-BE49-F238E27FC236}">
                <a16:creationId xmlns:a16="http://schemas.microsoft.com/office/drawing/2014/main" id="{54231382-E125-9593-85DB-CDB22D1E5E3E}"/>
              </a:ext>
            </a:extLst>
          </p:cNvPr>
          <p:cNvSpPr txBox="1"/>
          <p:nvPr/>
        </p:nvSpPr>
        <p:spPr>
          <a:xfrm>
            <a:off x="461970" y="2144676"/>
            <a:ext cx="7361801" cy="4644990"/>
          </a:xfrm>
          <a:prstGeom prst="rect">
            <a:avLst/>
          </a:prstGeom>
          <a:noFill/>
        </p:spPr>
        <p:txBody>
          <a:bodyPr wrap="square">
            <a:spAutoFit/>
          </a:bodyPr>
          <a:lstStyle/>
          <a:p>
            <a:pPr indent="274320" algn="just">
              <a:lnSpc>
                <a:spcPct val="150000"/>
              </a:lnSpc>
              <a:spcBef>
                <a:spcPts val="600"/>
              </a:spcBef>
              <a:spcAft>
                <a:spcPts val="600"/>
              </a:spcAft>
              <a:tabLst>
                <a:tab pos="457200" algn="l"/>
              </a:tabLst>
            </a:pP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Use</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Case</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3: Xem báo cáo doanh thu</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Mô tả: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hoặc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Super</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xem báo cáo doanh thu để phân tích hiệu quả kinh doanh.</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Diễn viên chính: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Super</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Luồng cơ bản:</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1.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Super</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đăng nhập vào hệ thống.</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2.	Truy cập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module</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"Báo cáo doanh thu".</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3.	Chọn loại báo cáo (theo ngày, tháng, hoặc năm).</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4.	Hệ thống hiển thị báo cáo dưới dạng bảng và biểu đồ.</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5.	Tùy chọn xuất báo cáo dưới dạng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file</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(PDF hoặc Excel).</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Luồng ngoại lệ:</a:t>
            </a:r>
          </a:p>
          <a:p>
            <a:pPr indent="274320" algn="just">
              <a:lnSpc>
                <a:spcPct val="150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Dữ liệu không đủ để tạo báo cáo (hiển thị thông báo lỗi).</a:t>
            </a:r>
          </a:p>
        </p:txBody>
      </p:sp>
      <p:pic>
        <p:nvPicPr>
          <p:cNvPr id="3" name="Hình ảnh 2">
            <a:extLst>
              <a:ext uri="{FF2B5EF4-FFF2-40B4-BE49-F238E27FC236}">
                <a16:creationId xmlns:a16="http://schemas.microsoft.com/office/drawing/2014/main" id="{9AC7AC33-2A2C-9ABA-28A1-1837D057A7EC}"/>
              </a:ext>
            </a:extLst>
          </p:cNvPr>
          <p:cNvPicPr>
            <a:picLocks noChangeAspect="1"/>
          </p:cNvPicPr>
          <p:nvPr/>
        </p:nvPicPr>
        <p:blipFill>
          <a:blip r:embed="rId2"/>
          <a:stretch>
            <a:fillRect/>
          </a:stretch>
        </p:blipFill>
        <p:spPr>
          <a:xfrm>
            <a:off x="5915221" y="1374143"/>
            <a:ext cx="5940425" cy="4661535"/>
          </a:xfrm>
          <a:prstGeom prst="rect">
            <a:avLst/>
          </a:prstGeom>
        </p:spPr>
      </p:pic>
    </p:spTree>
    <p:extLst>
      <p:ext uri="{BB962C8B-B14F-4D97-AF65-F5344CB8AC3E}">
        <p14:creationId xmlns:p14="http://schemas.microsoft.com/office/powerpoint/2010/main" val="433416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A3328-1201-A846-5184-8850D82EE4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417037-FD96-24EF-3B64-6754D8BF2535}"/>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634B3FF0-8A66-701B-6FF5-04D301F42D7D}"/>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Mô hình hóa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7E99DFF9-DF9E-9CC9-6816-3C12AB167ABF}"/>
              </a:ext>
            </a:extLst>
          </p:cNvPr>
          <p:cNvSpPr txBox="1"/>
          <p:nvPr/>
        </p:nvSpPr>
        <p:spPr>
          <a:xfrm>
            <a:off x="630337" y="1263284"/>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sz="1800" dirty="0" err="1">
                <a:solidFill>
                  <a:srgbClr val="2B2B00"/>
                </a:solidFill>
                <a:effectLst/>
                <a:latin typeface="Times New Roman" panose="02020603050405020304" pitchFamily="18" charset="0"/>
                <a:ea typeface="Tahoma" panose="020B0604030504040204" pitchFamily="34" charset="0"/>
                <a:cs typeface="Lohit Devanagari"/>
              </a:rPr>
              <a:t>Sơ</a:t>
            </a:r>
            <a:r>
              <a:rPr lang="en-US" sz="1800" dirty="0">
                <a:solidFill>
                  <a:srgbClr val="2B2B00"/>
                </a:solidFill>
                <a:effectLst/>
                <a:latin typeface="Times New Roman" panose="02020603050405020304" pitchFamily="18" charset="0"/>
                <a:ea typeface="Tahoma" panose="020B0604030504040204" pitchFamily="34" charset="0"/>
                <a:cs typeface="Lohit Devanagari"/>
              </a:rPr>
              <a:t> </a:t>
            </a:r>
            <a:r>
              <a:rPr lang="en-US" sz="1800" dirty="0" err="1">
                <a:solidFill>
                  <a:srgbClr val="2B2B00"/>
                </a:solidFill>
                <a:effectLst/>
                <a:latin typeface="Times New Roman" panose="02020603050405020304" pitchFamily="18" charset="0"/>
                <a:ea typeface="Tahoma" panose="020B0604030504040204" pitchFamily="34" charset="0"/>
                <a:cs typeface="Lohit Devanagari"/>
              </a:rPr>
              <a:t>đồ</a:t>
            </a:r>
            <a:r>
              <a:rPr lang="en-US" sz="1800" dirty="0">
                <a:solidFill>
                  <a:srgbClr val="2B2B00"/>
                </a:solidFill>
                <a:effectLst/>
                <a:latin typeface="Times New Roman" panose="02020603050405020304" pitchFamily="18" charset="0"/>
                <a:ea typeface="Tahoma" panose="020B0604030504040204" pitchFamily="34" charset="0"/>
                <a:cs typeface="Lohit Devanagari"/>
              </a:rPr>
              <a:t> Use Case</a:t>
            </a:r>
          </a:p>
        </p:txBody>
      </p:sp>
      <p:sp>
        <p:nvSpPr>
          <p:cNvPr id="7" name="Hộp Văn bản 6">
            <a:extLst>
              <a:ext uri="{FF2B5EF4-FFF2-40B4-BE49-F238E27FC236}">
                <a16:creationId xmlns:a16="http://schemas.microsoft.com/office/drawing/2014/main" id="{01E94489-FF41-F86C-EA26-9B4ADC597097}"/>
              </a:ext>
            </a:extLst>
          </p:cNvPr>
          <p:cNvSpPr txBox="1"/>
          <p:nvPr/>
        </p:nvSpPr>
        <p:spPr>
          <a:xfrm>
            <a:off x="721092" y="1561103"/>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dirty="0">
                <a:solidFill>
                  <a:srgbClr val="2B2B00"/>
                </a:solidFill>
                <a:latin typeface="Times New Roman" panose="02020603050405020304" pitchFamily="18" charset="0"/>
                <a:ea typeface="Tahoma" panose="020B0604030504040204" pitchFamily="34" charset="0"/>
                <a:cs typeface="Lohit Devanagari"/>
              </a:rPr>
              <a:t>Use cases </a:t>
            </a:r>
            <a:r>
              <a:rPr lang="en-US" dirty="0" err="1">
                <a:solidFill>
                  <a:srgbClr val="2B2B00"/>
                </a:solidFill>
                <a:latin typeface="Times New Roman" panose="02020603050405020304" pitchFamily="18" charset="0"/>
                <a:ea typeface="Tahoma" panose="020B0604030504040204" pitchFamily="34" charset="0"/>
                <a:cs typeface="Lohit Devanagari"/>
              </a:rPr>
              <a:t>phân</a:t>
            </a:r>
            <a:r>
              <a:rPr lang="en-US" dirty="0">
                <a:solidFill>
                  <a:srgbClr val="2B2B00"/>
                </a:solidFill>
                <a:latin typeface="Times New Roman" panose="02020603050405020304" pitchFamily="18" charset="0"/>
                <a:ea typeface="Tahoma" panose="020B0604030504040204" pitchFamily="34" charset="0"/>
                <a:cs typeface="Lohit Devanagari"/>
              </a:rPr>
              <a:t> </a:t>
            </a:r>
            <a:r>
              <a:rPr lang="en-US" dirty="0" err="1">
                <a:solidFill>
                  <a:srgbClr val="2B2B00"/>
                </a:solidFill>
                <a:latin typeface="Times New Roman" panose="02020603050405020304" pitchFamily="18" charset="0"/>
                <a:ea typeface="Tahoma" panose="020B0604030504040204" pitchFamily="34" charset="0"/>
                <a:cs typeface="Lohit Devanagari"/>
              </a:rPr>
              <a:t>rã</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9" name="Hộp Văn bản 8">
            <a:extLst>
              <a:ext uri="{FF2B5EF4-FFF2-40B4-BE49-F238E27FC236}">
                <a16:creationId xmlns:a16="http://schemas.microsoft.com/office/drawing/2014/main" id="{C179A951-FA6D-4EF8-0706-B4AB6B1A5548}"/>
              </a:ext>
            </a:extLst>
          </p:cNvPr>
          <p:cNvSpPr txBox="1"/>
          <p:nvPr/>
        </p:nvSpPr>
        <p:spPr>
          <a:xfrm>
            <a:off x="461970" y="2144676"/>
            <a:ext cx="7361801" cy="4801699"/>
          </a:xfrm>
          <a:prstGeom prst="rect">
            <a:avLst/>
          </a:prstGeom>
          <a:noFill/>
        </p:spPr>
        <p:txBody>
          <a:bodyPr wrap="square">
            <a:spAutoFit/>
          </a:bodyPr>
          <a:lstStyle/>
          <a:p>
            <a:pPr indent="274320" algn="just">
              <a:lnSpc>
                <a:spcPct val="150000"/>
              </a:lnSpc>
              <a:spcBef>
                <a:spcPts val="600"/>
              </a:spcBef>
              <a:spcAft>
                <a:spcPts val="600"/>
              </a:spcAft>
              <a:tabLst>
                <a:tab pos="457200" algn="l"/>
              </a:tabLst>
            </a:pP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Use</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Case</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4: Quản lý tài khoản người dùng</a:t>
            </a:r>
          </a:p>
          <a:p>
            <a:pPr indent="274320" algn="just">
              <a:lnSpc>
                <a:spcPct val="150000"/>
              </a:lnSpc>
              <a:spcBef>
                <a:spcPts val="600"/>
              </a:spcBef>
              <a:spcAft>
                <a:spcPts val="600"/>
              </a:spcAft>
              <a:tabLst>
                <a:tab pos="457200" algn="l"/>
              </a:tabLst>
            </a:pPr>
            <a:r>
              <a:rPr lang="vi-VN" sz="1100" dirty="0">
                <a:effectLst/>
                <a:latin typeface="Times New Roman" panose="02020603050405020304" pitchFamily="18" charset="0"/>
                <a:ea typeface="Tahoma" panose="020B0604030504040204" pitchFamily="34" charset="0"/>
                <a:cs typeface="Times New Roman" panose="02020603050405020304" pitchFamily="18" charset="0"/>
              </a:rPr>
              <a:t>Mô tả: </a:t>
            </a: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Super</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quản lý các tài khoản nội bộ như </a:t>
            </a: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và Nhân viên.</a:t>
            </a:r>
          </a:p>
          <a:p>
            <a:pPr indent="274320" algn="just">
              <a:lnSpc>
                <a:spcPct val="150000"/>
              </a:lnSpc>
              <a:spcBef>
                <a:spcPts val="600"/>
              </a:spcBef>
              <a:spcAft>
                <a:spcPts val="600"/>
              </a:spcAft>
              <a:tabLst>
                <a:tab pos="457200" algn="l"/>
              </a:tabLst>
            </a:pPr>
            <a:r>
              <a:rPr lang="vi-VN" sz="1100" dirty="0">
                <a:effectLst/>
                <a:latin typeface="Times New Roman" panose="02020603050405020304" pitchFamily="18" charset="0"/>
                <a:ea typeface="Tahoma" panose="020B0604030504040204" pitchFamily="34" charset="0"/>
                <a:cs typeface="Times New Roman" panose="02020603050405020304" pitchFamily="18" charset="0"/>
              </a:rPr>
              <a:t>Diễn viên chính: </a:t>
            </a: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Super</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a:t>
            </a:r>
          </a:p>
          <a:p>
            <a:pPr indent="274320" algn="just">
              <a:lnSpc>
                <a:spcPct val="150000"/>
              </a:lnSpc>
              <a:spcBef>
                <a:spcPts val="600"/>
              </a:spcBef>
              <a:spcAft>
                <a:spcPts val="600"/>
              </a:spcAft>
              <a:tabLst>
                <a:tab pos="457200" algn="l"/>
              </a:tabLst>
            </a:pPr>
            <a:r>
              <a:rPr lang="vi-VN" sz="1100" dirty="0">
                <a:effectLst/>
                <a:latin typeface="Times New Roman" panose="02020603050405020304" pitchFamily="18" charset="0"/>
                <a:ea typeface="Tahoma" panose="020B0604030504040204" pitchFamily="34" charset="0"/>
                <a:cs typeface="Times New Roman" panose="02020603050405020304" pitchFamily="18" charset="0"/>
              </a:rPr>
              <a:t>Luồng cơ bản:</a:t>
            </a:r>
          </a:p>
          <a:p>
            <a:pPr indent="274320" algn="just">
              <a:lnSpc>
                <a:spcPct val="150000"/>
              </a:lnSpc>
              <a:spcBef>
                <a:spcPts val="600"/>
              </a:spcBef>
              <a:spcAft>
                <a:spcPts val="600"/>
              </a:spcAft>
              <a:tabLst>
                <a:tab pos="457200" algn="l"/>
              </a:tabLst>
            </a:pPr>
            <a:r>
              <a:rPr lang="vi-VN" sz="1100" dirty="0">
                <a:effectLst/>
                <a:latin typeface="Times New Roman" panose="02020603050405020304" pitchFamily="18" charset="0"/>
                <a:ea typeface="Tahoma" panose="020B0604030504040204" pitchFamily="34" charset="0"/>
                <a:cs typeface="Times New Roman" panose="02020603050405020304" pitchFamily="18" charset="0"/>
              </a:rPr>
              <a:t>1.	</a:t>
            </a: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Super</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đăng nhập vào hệ thống.</a:t>
            </a:r>
          </a:p>
          <a:p>
            <a:pPr indent="274320" algn="just">
              <a:lnSpc>
                <a:spcPct val="150000"/>
              </a:lnSpc>
              <a:spcBef>
                <a:spcPts val="600"/>
              </a:spcBef>
              <a:spcAft>
                <a:spcPts val="600"/>
              </a:spcAft>
              <a:tabLst>
                <a:tab pos="457200" algn="l"/>
              </a:tabLst>
            </a:pPr>
            <a:r>
              <a:rPr lang="vi-VN" sz="1100" dirty="0">
                <a:effectLst/>
                <a:latin typeface="Times New Roman" panose="02020603050405020304" pitchFamily="18" charset="0"/>
                <a:ea typeface="Tahoma" panose="020B0604030504040204" pitchFamily="34" charset="0"/>
                <a:cs typeface="Times New Roman" panose="02020603050405020304" pitchFamily="18" charset="0"/>
              </a:rPr>
              <a:t>2.	Truy cập </a:t>
            </a: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module</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"Quản lý tài khoản".</a:t>
            </a:r>
          </a:p>
          <a:p>
            <a:pPr indent="274320" algn="just">
              <a:lnSpc>
                <a:spcPct val="150000"/>
              </a:lnSpc>
              <a:spcBef>
                <a:spcPts val="600"/>
              </a:spcBef>
              <a:spcAft>
                <a:spcPts val="600"/>
              </a:spcAft>
              <a:tabLst>
                <a:tab pos="457200" algn="l"/>
              </a:tabLst>
            </a:pPr>
            <a:r>
              <a:rPr lang="vi-VN" sz="1100" dirty="0">
                <a:effectLst/>
                <a:latin typeface="Times New Roman" panose="02020603050405020304" pitchFamily="18" charset="0"/>
                <a:ea typeface="Tahoma" panose="020B0604030504040204" pitchFamily="34" charset="0"/>
                <a:cs typeface="Times New Roman" panose="02020603050405020304" pitchFamily="18" charset="0"/>
              </a:rPr>
              <a:t>3.	Xem danh sách tài khoản hiện có.</a:t>
            </a:r>
          </a:p>
          <a:p>
            <a:pPr indent="274320" algn="just">
              <a:lnSpc>
                <a:spcPct val="150000"/>
              </a:lnSpc>
              <a:spcBef>
                <a:spcPts val="600"/>
              </a:spcBef>
              <a:spcAft>
                <a:spcPts val="600"/>
              </a:spcAft>
              <a:tabLst>
                <a:tab pos="457200" algn="l"/>
              </a:tabLst>
            </a:pPr>
            <a:r>
              <a:rPr lang="vi-VN" sz="1100" dirty="0">
                <a:effectLst/>
                <a:latin typeface="Times New Roman" panose="02020603050405020304" pitchFamily="18" charset="0"/>
                <a:ea typeface="Tahoma" panose="020B0604030504040204" pitchFamily="34" charset="0"/>
                <a:cs typeface="Times New Roman" panose="02020603050405020304" pitchFamily="18" charset="0"/>
              </a:rPr>
              <a:t>4.	Thêm tài khoản mới hoặc sửa/xóa tài khoản cũ.</a:t>
            </a:r>
          </a:p>
          <a:p>
            <a:pPr indent="274320" algn="just">
              <a:lnSpc>
                <a:spcPct val="150000"/>
              </a:lnSpc>
              <a:spcBef>
                <a:spcPts val="600"/>
              </a:spcBef>
              <a:spcAft>
                <a:spcPts val="600"/>
              </a:spcAft>
              <a:tabLst>
                <a:tab pos="457200" algn="l"/>
              </a:tabLst>
            </a:pPr>
            <a:r>
              <a:rPr lang="vi-VN" sz="1100" dirty="0">
                <a:effectLst/>
                <a:latin typeface="Times New Roman" panose="02020603050405020304" pitchFamily="18" charset="0"/>
                <a:ea typeface="Tahoma" panose="020B0604030504040204" pitchFamily="34" charset="0"/>
                <a:cs typeface="Times New Roman" panose="02020603050405020304" pitchFamily="18" charset="0"/>
              </a:rPr>
              <a:t>5.	Phân quyền cho từng tài khoản (</a:t>
            </a: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Nhân viên).</a:t>
            </a:r>
          </a:p>
          <a:p>
            <a:pPr indent="274320" algn="just">
              <a:lnSpc>
                <a:spcPct val="150000"/>
              </a:lnSpc>
              <a:spcBef>
                <a:spcPts val="600"/>
              </a:spcBef>
              <a:spcAft>
                <a:spcPts val="600"/>
              </a:spcAft>
              <a:tabLst>
                <a:tab pos="457200" algn="l"/>
              </a:tabLst>
            </a:pPr>
            <a:r>
              <a:rPr lang="vi-VN" sz="1100" dirty="0">
                <a:effectLst/>
                <a:latin typeface="Times New Roman" panose="02020603050405020304" pitchFamily="18" charset="0"/>
                <a:ea typeface="Tahoma" panose="020B0604030504040204" pitchFamily="34" charset="0"/>
                <a:cs typeface="Times New Roman" panose="02020603050405020304" pitchFamily="18" charset="0"/>
              </a:rPr>
              <a:t>6.	Hệ thống ghi nhận và cập nhật thay đổi.</a:t>
            </a:r>
          </a:p>
          <a:p>
            <a:pPr indent="274320" algn="just">
              <a:lnSpc>
                <a:spcPct val="150000"/>
              </a:lnSpc>
              <a:spcBef>
                <a:spcPts val="600"/>
              </a:spcBef>
              <a:spcAft>
                <a:spcPts val="600"/>
              </a:spcAft>
              <a:tabLst>
                <a:tab pos="457200" algn="l"/>
              </a:tabLst>
            </a:pPr>
            <a:r>
              <a:rPr lang="vi-VN" sz="1100" dirty="0">
                <a:effectLst/>
                <a:latin typeface="Times New Roman" panose="02020603050405020304" pitchFamily="18" charset="0"/>
                <a:ea typeface="Tahoma" panose="020B0604030504040204" pitchFamily="34" charset="0"/>
                <a:cs typeface="Times New Roman" panose="02020603050405020304" pitchFamily="18" charset="0"/>
              </a:rPr>
              <a:t>Luồng ngoại lệ:</a:t>
            </a:r>
          </a:p>
          <a:p>
            <a:pPr indent="274320" algn="just">
              <a:lnSpc>
                <a:spcPct val="150000"/>
              </a:lnSpc>
              <a:spcBef>
                <a:spcPts val="600"/>
              </a:spcBef>
              <a:spcAft>
                <a:spcPts val="600"/>
              </a:spcAft>
              <a:tabLst>
                <a:tab pos="457200" algn="l"/>
              </a:tabLst>
            </a:pP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Không thể xóa tài khoản </a:t>
            </a:r>
            <a:r>
              <a:rPr lang="vi-VN" sz="11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100" dirty="0">
                <a:effectLst/>
                <a:latin typeface="Times New Roman" panose="02020603050405020304" pitchFamily="18" charset="0"/>
                <a:ea typeface="Tahoma" panose="020B0604030504040204" pitchFamily="34" charset="0"/>
                <a:cs typeface="Times New Roman" panose="02020603050405020304" pitchFamily="18" charset="0"/>
              </a:rPr>
              <a:t> nếu tài khoản này đang thực hiện tác vụ quan trọng.</a:t>
            </a:r>
          </a:p>
        </p:txBody>
      </p:sp>
      <p:pic>
        <p:nvPicPr>
          <p:cNvPr id="5" name="Hình ảnh 4">
            <a:extLst>
              <a:ext uri="{FF2B5EF4-FFF2-40B4-BE49-F238E27FC236}">
                <a16:creationId xmlns:a16="http://schemas.microsoft.com/office/drawing/2014/main" id="{557978DC-3FF1-B4A7-7111-7A7F147E7AAF}"/>
              </a:ext>
            </a:extLst>
          </p:cNvPr>
          <p:cNvPicPr>
            <a:picLocks noChangeAspect="1"/>
          </p:cNvPicPr>
          <p:nvPr/>
        </p:nvPicPr>
        <p:blipFill>
          <a:blip r:embed="rId2"/>
          <a:stretch>
            <a:fillRect/>
          </a:stretch>
        </p:blipFill>
        <p:spPr>
          <a:xfrm>
            <a:off x="6096000" y="1721358"/>
            <a:ext cx="5940425" cy="4596765"/>
          </a:xfrm>
          <a:prstGeom prst="rect">
            <a:avLst/>
          </a:prstGeom>
        </p:spPr>
      </p:pic>
    </p:spTree>
    <p:extLst>
      <p:ext uri="{BB962C8B-B14F-4D97-AF65-F5344CB8AC3E}">
        <p14:creationId xmlns:p14="http://schemas.microsoft.com/office/powerpoint/2010/main" val="3568594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4461B-3549-356B-C8EE-61074ED777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DA21C-C6F7-5BCF-F89C-643BA769A558}"/>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37E34AD9-DDCB-45F2-0357-EAB50D1BE605}"/>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Mô hình hóa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AAF8DB5B-BA2F-9BD4-0220-FBF80F966822}"/>
              </a:ext>
            </a:extLst>
          </p:cNvPr>
          <p:cNvSpPr txBox="1"/>
          <p:nvPr/>
        </p:nvSpPr>
        <p:spPr>
          <a:xfrm>
            <a:off x="630337" y="1263284"/>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sz="1800" dirty="0" err="1">
                <a:effectLst/>
                <a:latin typeface="Times New Roman" panose="02020603050405020304" pitchFamily="18" charset="0"/>
                <a:ea typeface="Tahoma" panose="020B0604030504040204" pitchFamily="34" charset="0"/>
                <a:cs typeface="Lohit Devanagari"/>
              </a:rPr>
              <a:t>Phân</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tích</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luồng</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dữ</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liệu</a:t>
            </a:r>
            <a:r>
              <a:rPr lang="en-US" sz="1800" dirty="0">
                <a:effectLst/>
                <a:latin typeface="Times New Roman" panose="02020603050405020304" pitchFamily="18" charset="0"/>
                <a:ea typeface="Tahoma" panose="020B0604030504040204" pitchFamily="34" charset="0"/>
                <a:cs typeface="Lohit Devanagari"/>
              </a:rPr>
              <a:t> </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11" name="Hộp Văn bản 10">
            <a:extLst>
              <a:ext uri="{FF2B5EF4-FFF2-40B4-BE49-F238E27FC236}">
                <a16:creationId xmlns:a16="http://schemas.microsoft.com/office/drawing/2014/main" id="{CAF6C82E-CC09-C3AA-6B0F-D008DC16B93E}"/>
              </a:ext>
            </a:extLst>
          </p:cNvPr>
          <p:cNvSpPr txBox="1"/>
          <p:nvPr/>
        </p:nvSpPr>
        <p:spPr>
          <a:xfrm>
            <a:off x="1145569" y="1777955"/>
            <a:ext cx="9251878" cy="4336765"/>
          </a:xfrm>
          <a:prstGeom prst="rect">
            <a:avLst/>
          </a:prstGeom>
          <a:noFill/>
        </p:spPr>
        <p:txBody>
          <a:bodyPr wrap="square">
            <a:spAutoFit/>
          </a:bodyPr>
          <a:lstStyle/>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Mô tả DFD cấp 0:</a:t>
            </a:r>
            <a:endParaRPr lang="vi-VN" sz="14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Tác nhân chính:</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Super</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Quản lý tài khoản, xem báo cáo doanh thu tổng quan.</a:t>
            </a: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Quản lý sản phẩm, đơn hàng, báo cáo tại từng chi nhánh.</a:t>
            </a: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Nhân viên: Xử lý đơn hàng, kiểm tra hàng tồn kho.</a:t>
            </a:r>
          </a:p>
          <a:p>
            <a:pPr marL="342900" lvl="0" indent="-34290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Luồng dữ liệu chính:</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Tác nhân cung cấp thông tin (như sản phẩm, đơn hàng, hoặc yêu cầu báo cáo).</a:t>
            </a: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Hệ thống trả về kết quả tương ứng (báo cáo, trạng thái đơn hàng, hoặc dữ liệu kho).</a:t>
            </a:r>
          </a:p>
          <a:p>
            <a:pPr marL="342900" lvl="0" indent="-34290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Các thành phần chính:</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Hệ thống quản lý: Trung tâm xử lý dữ liệu.</a:t>
            </a: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Cơ sở dữ liệu: Lưu trữ thông tin về sản phẩm, đơn hàng, tài khoản, và báo cáo.</a:t>
            </a:r>
          </a:p>
        </p:txBody>
      </p:sp>
    </p:spTree>
    <p:extLst>
      <p:ext uri="{BB962C8B-B14F-4D97-AF65-F5344CB8AC3E}">
        <p14:creationId xmlns:p14="http://schemas.microsoft.com/office/powerpoint/2010/main" val="1777916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28243-6A26-060B-007A-196EBD7173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0287E-68E1-6C5A-799A-A5DE7A50EB95}"/>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B1C8D04E-E1DA-7958-54F8-93C793365796}"/>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Mô hình hóa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01A14830-F626-C166-8F6F-2CD41918D411}"/>
              </a:ext>
            </a:extLst>
          </p:cNvPr>
          <p:cNvSpPr txBox="1"/>
          <p:nvPr/>
        </p:nvSpPr>
        <p:spPr>
          <a:xfrm>
            <a:off x="630337" y="1263284"/>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sz="1800" dirty="0" err="1">
                <a:effectLst/>
                <a:latin typeface="Times New Roman" panose="02020603050405020304" pitchFamily="18" charset="0"/>
                <a:ea typeface="Tahoma" panose="020B0604030504040204" pitchFamily="34" charset="0"/>
                <a:cs typeface="Lohit Devanagari"/>
              </a:rPr>
              <a:t>Phân</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tích</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luồng</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dữ</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liệu</a:t>
            </a:r>
            <a:r>
              <a:rPr lang="en-US" sz="1800" dirty="0">
                <a:effectLst/>
                <a:latin typeface="Times New Roman" panose="02020603050405020304" pitchFamily="18" charset="0"/>
                <a:ea typeface="Tahoma" panose="020B0604030504040204" pitchFamily="34" charset="0"/>
                <a:cs typeface="Lohit Devanagari"/>
              </a:rPr>
              <a:t> </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11" name="Hộp Văn bản 10">
            <a:extLst>
              <a:ext uri="{FF2B5EF4-FFF2-40B4-BE49-F238E27FC236}">
                <a16:creationId xmlns:a16="http://schemas.microsoft.com/office/drawing/2014/main" id="{47D3036F-9052-E026-1BDF-B215C7F0FDD1}"/>
              </a:ext>
            </a:extLst>
          </p:cNvPr>
          <p:cNvSpPr txBox="1"/>
          <p:nvPr/>
        </p:nvSpPr>
        <p:spPr>
          <a:xfrm>
            <a:off x="1145569" y="1777955"/>
            <a:ext cx="9251878" cy="5048946"/>
          </a:xfrm>
          <a:prstGeom prst="rect">
            <a:avLst/>
          </a:prstGeom>
          <a:noFill/>
        </p:spPr>
        <p:txBody>
          <a:bodyPr wrap="square">
            <a:spAutoFit/>
          </a:bodyPr>
          <a:lstStyle/>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DFD cấp 1: Quản lý sản phẩm:</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	Tác nhân: </a:t>
            </a:r>
            <a:r>
              <a:rPr lang="vi-VN" sz="1200" dirty="0" err="1">
                <a:effectLst/>
                <a:latin typeface="Times New Roman" panose="02020603050405020304" pitchFamily="18" charset="0"/>
                <a:ea typeface="Tahoma" panose="020B0604030504040204" pitchFamily="34" charset="0"/>
                <a:cs typeface="Lohit Devanagari"/>
              </a:rPr>
              <a:t>Admin</a:t>
            </a:r>
            <a:r>
              <a:rPr lang="vi-VN" sz="1200" dirty="0">
                <a:effectLst/>
                <a:latin typeface="Times New Roman" panose="02020603050405020304" pitchFamily="18" charset="0"/>
                <a:ea typeface="Tahoma" panose="020B0604030504040204" pitchFamily="34" charset="0"/>
                <a:cs typeface="Lohit Devanagari"/>
              </a:rPr>
              <a:t>.</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	Luồng dữ liệu: Gửi thông tin sản phẩm → Hệ thống xử lý → Cập nhật cơ sở dữ liệu → Trả về kết quả.</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2. Chức năng: Xử lý đơn hàng</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Mô tả:</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	Nhân viên thực hiện xử lý đơn hàng mới (thêm sản phẩm vào đơn hàng, chọn phương thức thanh toán).</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	Hệ thống kiểm tra tính khả dụng của sản phẩm và tạo đơn hàng.</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	Thông tin đơn hàng được lưu vào cơ sở dữ liệu, đồng thời cập nhật tồn kho.</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Luồng dữ liệu:</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1.	Nhân viên nhập thông tin đơn hàng (sản phẩm, số lượng, khách hàng).</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2.	Hệ thống kiểm tra số lượng sản phẩm trong kho.</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3.	Nếu đủ, hệ thống tạo đơn hàng và cập nhật dữ liệu tồn kho.</a:t>
            </a:r>
          </a:p>
          <a:p>
            <a:pPr indent="274320" algn="l">
              <a:lnSpc>
                <a:spcPct val="115000"/>
              </a:lnSpc>
              <a:spcBef>
                <a:spcPts val="600"/>
              </a:spcBef>
              <a:spcAft>
                <a:spcPts val="600"/>
              </a:spcAft>
              <a:tabLst>
                <a:tab pos="457200" algn="l"/>
              </a:tabLst>
            </a:pPr>
            <a:r>
              <a:rPr lang="vi-VN" sz="1200" dirty="0">
                <a:effectLst/>
                <a:latin typeface="Times New Roman" panose="02020603050405020304" pitchFamily="18" charset="0"/>
                <a:ea typeface="Tahoma" panose="020B0604030504040204" pitchFamily="34" charset="0"/>
                <a:cs typeface="Lohit Devanagari"/>
              </a:rPr>
              <a:t>4.	Hệ thống trả về trạng thái đơn hàng (thành công, hết hàng, hoặc lỗi khác).</a:t>
            </a:r>
          </a:p>
          <a:p>
            <a:pPr indent="274320" algn="l">
              <a:lnSpc>
                <a:spcPct val="115000"/>
              </a:lnSpc>
              <a:spcBef>
                <a:spcPts val="600"/>
              </a:spcBef>
              <a:spcAft>
                <a:spcPts val="600"/>
              </a:spcAft>
              <a:tabLst>
                <a:tab pos="457200" algn="l"/>
              </a:tabLst>
            </a:pPr>
            <a:endParaRPr lang="vi-VN" sz="1200" dirty="0">
              <a:effectLst/>
              <a:latin typeface="Times New Roman" panose="02020603050405020304" pitchFamily="18" charset="0"/>
              <a:ea typeface="Tahoma" panose="020B0604030504040204" pitchFamily="34" charset="0"/>
              <a:cs typeface="Lohit Devanagari"/>
            </a:endParaRPr>
          </a:p>
        </p:txBody>
      </p:sp>
    </p:spTree>
    <p:extLst>
      <p:ext uri="{BB962C8B-B14F-4D97-AF65-F5344CB8AC3E}">
        <p14:creationId xmlns:p14="http://schemas.microsoft.com/office/powerpoint/2010/main" val="639989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FEE21-F339-C5DB-1021-B81E329C88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6061E-A6C0-59F0-9CA5-C25D7322ECF8}"/>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F482C78F-C7FB-9147-C505-B43600784363}"/>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Mô hình hóa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D1CF7371-6BAD-135A-AAC1-A3DCB4318FE3}"/>
              </a:ext>
            </a:extLst>
          </p:cNvPr>
          <p:cNvSpPr txBox="1"/>
          <p:nvPr/>
        </p:nvSpPr>
        <p:spPr>
          <a:xfrm>
            <a:off x="630337" y="1263284"/>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sz="1800" dirty="0" err="1">
                <a:effectLst/>
                <a:latin typeface="Times New Roman" panose="02020603050405020304" pitchFamily="18" charset="0"/>
                <a:ea typeface="Tahoma" panose="020B0604030504040204" pitchFamily="34" charset="0"/>
                <a:cs typeface="Lohit Devanagari"/>
              </a:rPr>
              <a:t>Phân</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tích</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luồng</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dữ</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liệu</a:t>
            </a:r>
            <a:r>
              <a:rPr lang="en-US" sz="1800" dirty="0">
                <a:effectLst/>
                <a:latin typeface="Times New Roman" panose="02020603050405020304" pitchFamily="18" charset="0"/>
                <a:ea typeface="Tahoma" panose="020B0604030504040204" pitchFamily="34" charset="0"/>
                <a:cs typeface="Lohit Devanagari"/>
              </a:rPr>
              <a:t> </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11" name="Hộp Văn bản 10">
            <a:extLst>
              <a:ext uri="{FF2B5EF4-FFF2-40B4-BE49-F238E27FC236}">
                <a16:creationId xmlns:a16="http://schemas.microsoft.com/office/drawing/2014/main" id="{2164D8D6-CD3C-EBD8-1F36-D53A646EC859}"/>
              </a:ext>
            </a:extLst>
          </p:cNvPr>
          <p:cNvSpPr txBox="1"/>
          <p:nvPr/>
        </p:nvSpPr>
        <p:spPr>
          <a:xfrm>
            <a:off x="1145569" y="1777955"/>
            <a:ext cx="9251878" cy="4986173"/>
          </a:xfrm>
          <a:prstGeom prst="rect">
            <a:avLst/>
          </a:prstGeom>
          <a:noFill/>
        </p:spPr>
        <p:txBody>
          <a:bodyPr wrap="square">
            <a:spAutoFit/>
          </a:bodyPr>
          <a:lstStyle/>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DFD cấp 1: Xử lý đơn hàng:</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Tác nhân: Nhân viên.</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Luồng dữ liệu: Gửi thông tin đơn hàng → Hệ thống kiểm tra tồn kho → Tạo đơn hàng → Cập nhật dữ liệu → Trả về kết quả.</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3. Chức năng: Xem báo cáo doanh thu</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Mô tả:</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Super</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hoặc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yêu cầu báo cáo doanh thu.</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Hệ thống tổng hợp dữ liệu từ cơ sở dữ liệu và hiển thị báo cáo theo yêu cầu.</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Luồng dữ liệu:</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1.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Super</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hoặc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chọn loại báo cáo (theo ngày, tháng, năm).</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2.	Hệ thống lấy dữ liệu từ cơ sở dữ liệu (bao gồm doanh thu, số lượng sản phẩm bán ra, tồn kho).</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3.	Xử lý và tạo báo cáo dưới dạng bảng hoặc biểu đồ.</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4.	Trả về kết quả cho người dùng hoặc cho phép tải xuống.</a:t>
            </a:r>
          </a:p>
        </p:txBody>
      </p:sp>
    </p:spTree>
    <p:extLst>
      <p:ext uri="{BB962C8B-B14F-4D97-AF65-F5344CB8AC3E}">
        <p14:creationId xmlns:p14="http://schemas.microsoft.com/office/powerpoint/2010/main" val="1487603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ED5C2-92B9-C5B8-BCF5-5E9D13FB6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5A774-5834-553B-9B95-EF1246EA8B1E}"/>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362BD7C2-8D10-EF3C-A62F-D71A7754BA80}"/>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Mô hình hóa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C2E12476-3DD8-8EDC-F730-619F4F64B8AB}"/>
              </a:ext>
            </a:extLst>
          </p:cNvPr>
          <p:cNvSpPr txBox="1"/>
          <p:nvPr/>
        </p:nvSpPr>
        <p:spPr>
          <a:xfrm>
            <a:off x="630337" y="1263284"/>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sz="1800" dirty="0" err="1">
                <a:effectLst/>
                <a:latin typeface="Times New Roman" panose="02020603050405020304" pitchFamily="18" charset="0"/>
                <a:ea typeface="Tahoma" panose="020B0604030504040204" pitchFamily="34" charset="0"/>
                <a:cs typeface="Lohit Devanagari"/>
              </a:rPr>
              <a:t>Sơ</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đồ</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luồng</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dữ</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liệu</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11" name="Hộp Văn bản 10">
            <a:extLst>
              <a:ext uri="{FF2B5EF4-FFF2-40B4-BE49-F238E27FC236}">
                <a16:creationId xmlns:a16="http://schemas.microsoft.com/office/drawing/2014/main" id="{DD1B1419-C3E0-C60C-12F5-A28B71DAD46B}"/>
              </a:ext>
            </a:extLst>
          </p:cNvPr>
          <p:cNvSpPr txBox="1"/>
          <p:nvPr/>
        </p:nvSpPr>
        <p:spPr>
          <a:xfrm>
            <a:off x="1145569" y="1777955"/>
            <a:ext cx="9251878" cy="3533468"/>
          </a:xfrm>
          <a:prstGeom prst="rect">
            <a:avLst/>
          </a:prstGeom>
          <a:noFill/>
        </p:spPr>
        <p:txBody>
          <a:bodyPr wrap="square">
            <a:spAutoFit/>
          </a:bodyPr>
          <a:lstStyle/>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Sơ đồ luồng dữ liệu giúp hệ thông mô tả dòng chảy của dữ liệu giữa các thành phần trong hệ thống.</a:t>
            </a:r>
            <a:endParaRPr lang="vi-VN" sz="1400" dirty="0">
              <a:effectLst/>
              <a:latin typeface="Times New Roman" panose="02020603050405020304" pitchFamily="18" charset="0"/>
              <a:ea typeface="Tahoma" panose="020B0604030504040204" pitchFamily="34" charset="0"/>
              <a:cs typeface="Lohit Devanagari"/>
            </a:endParaRP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Các tầng chính:</a:t>
            </a:r>
            <a:endParaRPr lang="vi-VN" sz="14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Người dùng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User</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Nhập yêu cầu qua giao diện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web</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a:t>
            </a: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Hệ thống Xử lý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Processing</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System</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Nhận yêu cầu, tìm dữ liệu tương ứng tại tầng cơ sở dữ liệu.</a:t>
            </a: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Cơ sở dữ liệu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Database</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Lưu trữ thông tin tài khoản, sản phẩm, đơn hàng, kho hàng.</a:t>
            </a:r>
          </a:p>
          <a:p>
            <a:pPr indent="274320" algn="l">
              <a:lnSpc>
                <a:spcPct val="115000"/>
              </a:lnSpc>
              <a:spcBef>
                <a:spcPts val="600"/>
              </a:spcBef>
              <a:spcAft>
                <a:spcPts val="600"/>
              </a:spcAft>
              <a:tabLst>
                <a:tab pos="457200" algn="l"/>
              </a:tabLst>
            </a:pPr>
            <a:endParaRPr lang="vi-VN" sz="1400" dirty="0">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472052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F87BB-1C1B-A6D7-2733-1268BB1D1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DF869-E57F-44B3-3FD4-281ED1CFAE55}"/>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76B04B5F-7F6D-FA94-C7A8-07F7D59293FA}"/>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Mô hình hóa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AC2B2EC6-3F2F-8F0C-F33B-9FD2DD2C6CAC}"/>
              </a:ext>
            </a:extLst>
          </p:cNvPr>
          <p:cNvSpPr txBox="1"/>
          <p:nvPr/>
        </p:nvSpPr>
        <p:spPr>
          <a:xfrm>
            <a:off x="630337" y="1263284"/>
            <a:ext cx="6095144" cy="458074"/>
          </a:xfrm>
          <a:prstGeom prst="rect">
            <a:avLst/>
          </a:prstGeom>
          <a:noFill/>
        </p:spPr>
        <p:txBody>
          <a:bodyPr wrap="square">
            <a:spAutoFit/>
          </a:bodyPr>
          <a:lstStyle/>
          <a:p>
            <a:pPr algn="just">
              <a:lnSpc>
                <a:spcPct val="150000"/>
              </a:lnSpc>
              <a:spcBef>
                <a:spcPts val="600"/>
              </a:spcBef>
              <a:tabLst>
                <a:tab pos="457200" algn="l"/>
                <a:tab pos="457200" algn="l"/>
              </a:tabLst>
            </a:pPr>
            <a:r>
              <a:rPr lang="en-US" sz="1800" dirty="0" err="1">
                <a:effectLst/>
                <a:latin typeface="Times New Roman" panose="02020603050405020304" pitchFamily="18" charset="0"/>
                <a:ea typeface="Tahoma" panose="020B0604030504040204" pitchFamily="34" charset="0"/>
                <a:cs typeface="Lohit Devanagari"/>
              </a:rPr>
              <a:t>Sơ</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đồ</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luồng</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dữ</a:t>
            </a:r>
            <a:r>
              <a:rPr lang="en-US" sz="1800" dirty="0">
                <a:effectLst/>
                <a:latin typeface="Times New Roman" panose="02020603050405020304" pitchFamily="18" charset="0"/>
                <a:ea typeface="Tahoma" panose="020B0604030504040204" pitchFamily="34" charset="0"/>
                <a:cs typeface="Lohit Devanagari"/>
              </a:rPr>
              <a:t> </a:t>
            </a:r>
            <a:r>
              <a:rPr lang="en-US" sz="1800" dirty="0" err="1">
                <a:effectLst/>
                <a:latin typeface="Times New Roman" panose="02020603050405020304" pitchFamily="18" charset="0"/>
                <a:ea typeface="Tahoma" panose="020B0604030504040204" pitchFamily="34" charset="0"/>
                <a:cs typeface="Lohit Devanagari"/>
              </a:rPr>
              <a:t>liệu</a:t>
            </a: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11" name="Hộp Văn bản 10">
            <a:extLst>
              <a:ext uri="{FF2B5EF4-FFF2-40B4-BE49-F238E27FC236}">
                <a16:creationId xmlns:a16="http://schemas.microsoft.com/office/drawing/2014/main" id="{50F20696-A267-E19B-92B7-6E021C70AC88}"/>
              </a:ext>
            </a:extLst>
          </p:cNvPr>
          <p:cNvSpPr txBox="1"/>
          <p:nvPr/>
        </p:nvSpPr>
        <p:spPr>
          <a:xfrm>
            <a:off x="1145569" y="1777955"/>
            <a:ext cx="8753582" cy="2328523"/>
          </a:xfrm>
          <a:prstGeom prst="rect">
            <a:avLst/>
          </a:prstGeom>
          <a:noFill/>
        </p:spPr>
        <p:txBody>
          <a:bodyPr wrap="square">
            <a:spAutoFit/>
          </a:bodyPr>
          <a:lstStyle/>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Quy trình chính:</a:t>
            </a:r>
            <a:endParaRPr lang="vi-VN" sz="14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Super</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Admin</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quản lý:</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Thêm/sửa/xóa -&gt; Hệ thống -&gt; Cơ sở dữ liệu -&gt; Cập nhật.</a:t>
            </a: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Xử lý đơn hàng:</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SzPts val="1000"/>
              <a:buFont typeface="Courier New" panose="02070309020205020404" pitchFamily="49" charset="0"/>
              <a:buChar char="o"/>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Nhận đơn -&gt; Kiểm tra tồn kho -&gt; Cập nhật trạng thái -&gt; Trả về giao diện.</a:t>
            </a:r>
          </a:p>
          <a:p>
            <a:pPr indent="274320" algn="l">
              <a:lnSpc>
                <a:spcPct val="115000"/>
              </a:lnSpc>
              <a:spcBef>
                <a:spcPts val="600"/>
              </a:spcBef>
              <a:spcAft>
                <a:spcPts val="600"/>
              </a:spcAft>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Minh họa:</a:t>
            </a:r>
            <a:endParaRPr lang="vi-VN" sz="1400" dirty="0">
              <a:effectLst/>
              <a:latin typeface="Times New Roman" panose="02020603050405020304" pitchFamily="18" charset="0"/>
              <a:ea typeface="Tahoma" panose="020B0604030504040204" pitchFamily="34" charset="0"/>
              <a:cs typeface="Lohit Devanagari"/>
            </a:endParaRPr>
          </a:p>
        </p:txBody>
      </p:sp>
      <p:pic>
        <p:nvPicPr>
          <p:cNvPr id="3" name="Hình ảnh 2">
            <a:extLst>
              <a:ext uri="{FF2B5EF4-FFF2-40B4-BE49-F238E27FC236}">
                <a16:creationId xmlns:a16="http://schemas.microsoft.com/office/drawing/2014/main" id="{DF463497-D871-CE4A-7A41-830BF6DEAFEC}"/>
              </a:ext>
            </a:extLst>
          </p:cNvPr>
          <p:cNvPicPr>
            <a:picLocks noChangeAspect="1"/>
          </p:cNvPicPr>
          <p:nvPr/>
        </p:nvPicPr>
        <p:blipFill>
          <a:blip r:embed="rId2"/>
          <a:stretch>
            <a:fillRect/>
          </a:stretch>
        </p:blipFill>
        <p:spPr>
          <a:xfrm>
            <a:off x="2838110" y="4582031"/>
            <a:ext cx="5940425" cy="1433830"/>
          </a:xfrm>
          <a:prstGeom prst="rect">
            <a:avLst/>
          </a:prstGeom>
        </p:spPr>
      </p:pic>
    </p:spTree>
    <p:extLst>
      <p:ext uri="{BB962C8B-B14F-4D97-AF65-F5344CB8AC3E}">
        <p14:creationId xmlns:p14="http://schemas.microsoft.com/office/powerpoint/2010/main" val="2216301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8CE0F-9C5D-98AC-1204-76B42F52CC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D76B3-D6A3-3FBC-52FD-0843CDB412D0}"/>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40BDF30D-1460-E57D-F7E8-DF78631C8704}"/>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Đánh giá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81F10D72-8F74-8323-8E15-6B05A144A052}"/>
              </a:ext>
            </a:extLst>
          </p:cNvPr>
          <p:cNvSpPr txBox="1"/>
          <p:nvPr/>
        </p:nvSpPr>
        <p:spPr>
          <a:xfrm>
            <a:off x="635474" y="1263284"/>
            <a:ext cx="5460526" cy="5308633"/>
          </a:xfrm>
          <a:prstGeom prst="rect">
            <a:avLst/>
          </a:prstGeom>
          <a:noFill/>
        </p:spPr>
        <p:txBody>
          <a:bodyPr wrap="square">
            <a:spAutoFit/>
          </a:bodyPr>
          <a:lstStyle/>
          <a:p>
            <a:pPr algn="just">
              <a:lnSpc>
                <a:spcPct val="150000"/>
              </a:lnSpc>
              <a:spcBef>
                <a:spcPts val="600"/>
              </a:spcBef>
              <a:tabLst>
                <a:tab pos="457200" algn="l"/>
                <a:tab pos="457200" algn="l"/>
              </a:tabLst>
            </a:pPr>
            <a:r>
              <a:rPr lang="vi-VN" sz="1800" dirty="0">
                <a:effectLst/>
                <a:latin typeface="Times New Roman" panose="02020603050405020304" pitchFamily="18" charset="0"/>
                <a:ea typeface="Tahoma" panose="020B0604030504040204" pitchFamily="34" charset="0"/>
                <a:cs typeface="Lohit Devanagari"/>
              </a:rPr>
              <a:t> Độ ưu tiên của yêu cầu</a:t>
            </a: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Phân quyền người dùng:</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Độ ưu tiên: Rất cao</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Lý do: Đảm bảo tính bảo mật và đúng vai trò của từng người dùng trong hệ thống.</a:t>
            </a:r>
            <a:endParaRPr lang="vi-VN" sz="14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Quản lý sản phẩm:</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Độ ưu tiên: Cao</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Lý do: Là cốt lõi của hệ thống bán hàng, ảnh hưởng trực tiếp đến hoạt động kinh doanh.</a:t>
            </a:r>
            <a:endParaRPr lang="vi-VN" sz="14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Quản lý đơn hàng và giỏ hàng:</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Độ ưu tiên: Rất cao</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Lý do: Trực tiếp liên quan đến trải nghiệm khách hàng và doanh thu.</a:t>
            </a:r>
            <a:endParaRPr lang="vi-VN" sz="1400" dirty="0">
              <a:effectLst/>
              <a:latin typeface="Times New Roman" panose="02020603050405020304" pitchFamily="18" charset="0"/>
              <a:ea typeface="Tahoma" panose="020B0604030504040204" pitchFamily="34" charset="0"/>
              <a:cs typeface="Lohit Devanagari"/>
            </a:endParaRPr>
          </a:p>
          <a:p>
            <a:pPr algn="just">
              <a:lnSpc>
                <a:spcPct val="150000"/>
              </a:lnSpc>
              <a:spcBef>
                <a:spcPts val="600"/>
              </a:spcBef>
              <a:tabLst>
                <a:tab pos="457200" algn="l"/>
                <a:tab pos="457200" algn="l"/>
              </a:tabLst>
            </a:pP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5" name="Hộp Văn bản 4">
            <a:extLst>
              <a:ext uri="{FF2B5EF4-FFF2-40B4-BE49-F238E27FC236}">
                <a16:creationId xmlns:a16="http://schemas.microsoft.com/office/drawing/2014/main" id="{3870FB64-CAF0-1524-5EC3-78ECC94F721D}"/>
              </a:ext>
            </a:extLst>
          </p:cNvPr>
          <p:cNvSpPr txBox="1"/>
          <p:nvPr/>
        </p:nvSpPr>
        <p:spPr>
          <a:xfrm>
            <a:off x="6298916" y="1358906"/>
            <a:ext cx="5878342" cy="5060873"/>
          </a:xfrm>
          <a:prstGeom prst="rect">
            <a:avLst/>
          </a:prstGeom>
          <a:noFill/>
        </p:spPr>
        <p:txBody>
          <a:bodyPr wrap="square">
            <a:spAutoFit/>
          </a:bodyPr>
          <a:lstStyle/>
          <a:p>
            <a:pPr algn="just">
              <a:lnSpc>
                <a:spcPct val="150000"/>
              </a:lnSpc>
              <a:spcBef>
                <a:spcPts val="600"/>
              </a:spcBef>
              <a:tabLst>
                <a:tab pos="457200" algn="l"/>
                <a:tab pos="457200" algn="l"/>
              </a:tabLst>
            </a:pPr>
            <a:r>
              <a:rPr lang="vi-VN" sz="1800" dirty="0">
                <a:effectLst/>
                <a:latin typeface="Times New Roman" panose="02020603050405020304" pitchFamily="18" charset="0"/>
                <a:ea typeface="Tahoma" panose="020B0604030504040204" pitchFamily="34" charset="0"/>
                <a:cs typeface="Lohit Devanagari"/>
              </a:rPr>
              <a:t> Độ ưu tiên của yêu cầu</a:t>
            </a: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Phân quyền người dùng:</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Độ ưu tiên: Rất cao</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Lý do: Đảm bảo tính bảo mật và đúng vai trò của từng người dùng trong hệ thống.</a:t>
            </a:r>
            <a:endParaRPr lang="vi-VN" sz="14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Quản lý sản phẩm:</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Độ ưu tiên: Cao</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Lý do: Là cốt lõi của hệ thống bán hàng, ảnh hưởng trực tiếp đến hoạt động kinh doanh.</a:t>
            </a:r>
            <a:endParaRPr lang="vi-VN" sz="14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Quản lý đơn hàng và giỏ hàng:</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Độ ưu tiên: Rất cao</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 pos="457200" algn="l"/>
                <a:tab pos="9144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Lý do: Trực tiếp liên quan đến trải nghiệm khách hàng và doanh thu.</a:t>
            </a:r>
            <a:endParaRPr lang="vi-VN" sz="1400" dirty="0">
              <a:effectLst/>
              <a:latin typeface="Times New Roman" panose="02020603050405020304" pitchFamily="18" charset="0"/>
              <a:ea typeface="Tahoma" panose="020B0604030504040204" pitchFamily="34" charset="0"/>
              <a:cs typeface="Lohit Devanagari"/>
            </a:endParaRPr>
          </a:p>
          <a:p>
            <a:pPr algn="just">
              <a:lnSpc>
                <a:spcPct val="150000"/>
              </a:lnSpc>
              <a:spcBef>
                <a:spcPts val="600"/>
              </a:spcBef>
              <a:tabLst>
                <a:tab pos="457200" algn="l"/>
                <a:tab pos="457200" algn="l"/>
              </a:tabLst>
            </a:pP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Tree>
    <p:extLst>
      <p:ext uri="{BB962C8B-B14F-4D97-AF65-F5344CB8AC3E}">
        <p14:creationId xmlns:p14="http://schemas.microsoft.com/office/powerpoint/2010/main" val="3681868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2901C-6CF2-ABB3-CF8C-5EFF7A4870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F0312-8BA5-B532-F3C4-EA6BEB6533E2}"/>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CEB7A8A4-5EB4-F762-432F-C9660722B1C5}"/>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Đánh giá yêu cầu</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BB1FFAA6-588C-A7F6-D7B6-9FBB94F2DCE4}"/>
              </a:ext>
            </a:extLst>
          </p:cNvPr>
          <p:cNvSpPr txBox="1"/>
          <p:nvPr/>
        </p:nvSpPr>
        <p:spPr>
          <a:xfrm>
            <a:off x="635474" y="1263284"/>
            <a:ext cx="5460526" cy="6034985"/>
          </a:xfrm>
          <a:prstGeom prst="rect">
            <a:avLst/>
          </a:prstGeom>
          <a:noFill/>
        </p:spPr>
        <p:txBody>
          <a:bodyPr wrap="square">
            <a:spAutoFit/>
          </a:bodyPr>
          <a:lstStyle/>
          <a:p>
            <a:pPr algn="just">
              <a:lnSpc>
                <a:spcPct val="150000"/>
              </a:lnSpc>
              <a:spcBef>
                <a:spcPts val="600"/>
              </a:spcBef>
              <a:tabLst>
                <a:tab pos="457200" algn="l"/>
                <a:tab pos="457200" algn="l"/>
              </a:tabLst>
            </a:pPr>
            <a:r>
              <a:rPr lang="vi-VN" sz="1800" dirty="0">
                <a:effectLst/>
                <a:latin typeface="Times New Roman" panose="02020603050405020304" pitchFamily="18" charset="0"/>
                <a:ea typeface="Tahoma" panose="020B0604030504040204" pitchFamily="34" charset="0"/>
                <a:cs typeface="Lohit Devanagari"/>
              </a:rPr>
              <a:t> Đánh giá tính khả thi</a:t>
            </a:r>
          </a:p>
          <a:p>
            <a:pPr marL="342900" lvl="0" indent="-342900" algn="l">
              <a:lnSpc>
                <a:spcPct val="115000"/>
              </a:lnSpc>
              <a:spcBef>
                <a:spcPts val="600"/>
              </a:spcBef>
              <a:spcAft>
                <a:spcPts val="800"/>
              </a:spcAft>
              <a:buFont typeface="Symbol" panose="05050102010706020507" pitchFamily="18" charset="2"/>
              <a:buChar char=""/>
              <a:tabLst>
                <a:tab pos="457200" algn="l"/>
              </a:tabLst>
            </a:pP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Phân</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quyền</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người</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dùng</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800"/>
              </a:spcAft>
              <a:buFont typeface="Times New Roman" panose="02020603050405020304" pitchFamily="18" charset="0"/>
              <a:buChar char="-"/>
              <a:tabLst>
                <a:tab pos="457200" algn="l"/>
                <a:tab pos="457200" algn="l"/>
              </a:tabLst>
            </a:pPr>
            <a:r>
              <a:rPr lang="en-US" sz="1400" dirty="0" err="1">
                <a:solidFill>
                  <a:srgbClr val="2B2B00"/>
                </a:solidFill>
                <a:effectLst/>
                <a:latin typeface="Times New Roman" panose="02020603050405020304" pitchFamily="18" charset="0"/>
                <a:ea typeface="Tahoma" panose="020B0604030504040204" pitchFamily="34" charset="0"/>
                <a:cs typeface="Lohit Devanagari"/>
              </a:rPr>
              <a:t>Khả</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thi</a:t>
            </a:r>
            <a:r>
              <a:rPr lang="en-US" sz="1400" dirty="0">
                <a:solidFill>
                  <a:srgbClr val="2B2B00"/>
                </a:solidFill>
                <a:effectLst/>
                <a:latin typeface="Times New Roman" panose="02020603050405020304" pitchFamily="18" charset="0"/>
                <a:ea typeface="Tahoma" panose="020B0604030504040204" pitchFamily="34" charset="0"/>
                <a:cs typeface="Lohit Devanagari"/>
              </a:rPr>
              <a:t>: Cao</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800"/>
              </a:spcAft>
              <a:buFont typeface="Times New Roman" panose="02020603050405020304" pitchFamily="18" charset="0"/>
              <a:buChar char="-"/>
              <a:tabLst>
                <a:tab pos="457200" algn="l"/>
                <a:tab pos="457200" algn="l"/>
              </a:tabLst>
            </a:pPr>
            <a:r>
              <a:rPr lang="en-US" sz="1400" dirty="0" err="1">
                <a:solidFill>
                  <a:srgbClr val="2B2B00"/>
                </a:solidFill>
                <a:effectLst/>
                <a:latin typeface="Times New Roman" panose="02020603050405020304" pitchFamily="18" charset="0"/>
                <a:ea typeface="Tahoma" panose="020B0604030504040204" pitchFamily="34" charset="0"/>
                <a:cs typeface="Lohit Devanagari"/>
              </a:rPr>
              <a:t>Cơ</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sở</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Công</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nghệ</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quản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lý</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vai</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trò</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và</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quyền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hạn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đã</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được</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hỗ</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trợ</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mạnh</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mẽ</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trong</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các</a:t>
            </a:r>
            <a:r>
              <a:rPr lang="en-US" sz="1400" dirty="0">
                <a:solidFill>
                  <a:srgbClr val="2B2B00"/>
                </a:solidFill>
                <a:effectLst/>
                <a:latin typeface="Times New Roman" panose="02020603050405020304" pitchFamily="18" charset="0"/>
                <a:ea typeface="Tahoma" panose="020B0604030504040204" pitchFamily="34" charset="0"/>
                <a:cs typeface="Lohit Devanagari"/>
              </a:rPr>
              <a:t> framework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hiện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đại</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như</a:t>
            </a:r>
            <a:r>
              <a:rPr lang="en-US" sz="1400" dirty="0">
                <a:solidFill>
                  <a:srgbClr val="2B2B00"/>
                </a:solidFill>
                <a:effectLst/>
                <a:latin typeface="Times New Roman" panose="02020603050405020304" pitchFamily="18" charset="0"/>
                <a:ea typeface="Tahoma" panose="020B0604030504040204" pitchFamily="34" charset="0"/>
                <a:cs typeface="Lohit Devanagari"/>
              </a:rPr>
              <a:t> Spring Security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hoặc</a:t>
            </a:r>
            <a:r>
              <a:rPr lang="en-US" sz="1400" dirty="0">
                <a:solidFill>
                  <a:srgbClr val="2B2B00"/>
                </a:solidFill>
                <a:effectLst/>
                <a:latin typeface="Times New Roman" panose="02020603050405020304" pitchFamily="18" charset="0"/>
                <a:ea typeface="Tahoma" panose="020B0604030504040204" pitchFamily="34" charset="0"/>
                <a:cs typeface="Lohit Devanagari"/>
              </a:rPr>
              <a:t> Laravel.</a:t>
            </a:r>
            <a:endParaRPr lang="vi-VN" sz="14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800"/>
              </a:spcAft>
              <a:buFont typeface="Symbol" panose="05050102010706020507" pitchFamily="18" charset="2"/>
              <a:buChar char=""/>
              <a:tabLst>
                <a:tab pos="457200" algn="l"/>
              </a:tabLst>
            </a:pP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Quản</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lý</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sản</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phẩm</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800"/>
              </a:spcAft>
              <a:buFont typeface="Times New Roman" panose="02020603050405020304" pitchFamily="18" charset="0"/>
              <a:buChar char="-"/>
              <a:tabLst>
                <a:tab pos="457200" algn="l"/>
                <a:tab pos="457200" algn="l"/>
              </a:tabLst>
            </a:pPr>
            <a:r>
              <a:rPr lang="en-US" sz="1400" dirty="0" err="1">
                <a:solidFill>
                  <a:srgbClr val="2B2B00"/>
                </a:solidFill>
                <a:effectLst/>
                <a:latin typeface="Times New Roman" panose="02020603050405020304" pitchFamily="18" charset="0"/>
                <a:ea typeface="Tahoma" panose="020B0604030504040204" pitchFamily="34" charset="0"/>
                <a:cs typeface="Lohit Devanagari"/>
              </a:rPr>
              <a:t>Khả</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thi</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Rất</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cao</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800"/>
              </a:spcAft>
              <a:buFont typeface="Times New Roman" panose="02020603050405020304" pitchFamily="18" charset="0"/>
              <a:buChar char="-"/>
              <a:tabLst>
                <a:tab pos="457200" algn="l"/>
                <a:tab pos="457200" algn="l"/>
              </a:tabLst>
            </a:pPr>
            <a:r>
              <a:rPr lang="en-US" sz="1400" dirty="0" err="1">
                <a:solidFill>
                  <a:srgbClr val="2B2B00"/>
                </a:solidFill>
                <a:effectLst/>
                <a:latin typeface="Times New Roman" panose="02020603050405020304" pitchFamily="18" charset="0"/>
                <a:ea typeface="Tahoma" panose="020B0604030504040204" pitchFamily="34" charset="0"/>
                <a:cs typeface="Lohit Devanagari"/>
              </a:rPr>
              <a:t>Cơ</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sở</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Chức</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năng</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này</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có</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thể</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triển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khai</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bằng</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cách</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sử</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dụng</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cơ</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sở</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dữ</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liệu</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quan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hệ</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để</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quản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lý</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danh</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mục</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và</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thuộc</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tính</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sản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phẩm</a:t>
            </a:r>
            <a:r>
              <a:rPr lang="en-US" sz="1400" dirty="0">
                <a:solidFill>
                  <a:srgbClr val="2B2B00"/>
                </a:solidFill>
                <a:effectLst/>
                <a:latin typeface="Times New Roman" panose="02020603050405020304" pitchFamily="18" charset="0"/>
                <a:ea typeface="Tahoma" panose="020B0604030504040204" pitchFamily="34" charset="0"/>
                <a:cs typeface="Lohit Devanagari"/>
              </a:rPr>
              <a:t>.</a:t>
            </a:r>
            <a:endParaRPr lang="vi-VN" sz="14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800"/>
              </a:spcAft>
              <a:buFont typeface="Symbol" panose="05050102010706020507" pitchFamily="18" charset="2"/>
              <a:buChar char=""/>
              <a:tabLst>
                <a:tab pos="457200" algn="l"/>
              </a:tabLst>
            </a:pP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Quản</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lý</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đơn</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hàng</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và</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giỏ</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 </a:t>
            </a:r>
            <a:r>
              <a:rPr lang="en-US" sz="1400" dirty="0" err="1">
                <a:solidFill>
                  <a:srgbClr val="7030A0"/>
                </a:solidFill>
                <a:effectLst/>
                <a:latin typeface="Times New Roman" panose="02020603050405020304" pitchFamily="18" charset="0"/>
                <a:ea typeface="Tahoma" panose="020B0604030504040204" pitchFamily="34" charset="0"/>
                <a:cs typeface="Mangal" panose="02040503050203030202" pitchFamily="18" charset="0"/>
              </a:rPr>
              <a:t>hàng</a:t>
            </a:r>
            <a:r>
              <a:rPr lang="en-US" sz="1400" dirty="0">
                <a:solidFill>
                  <a:srgbClr val="7030A0"/>
                </a:solidFill>
                <a:effectLst/>
                <a:latin typeface="Times New Roman" panose="02020603050405020304" pitchFamily="18" charset="0"/>
                <a:ea typeface="Tahoma" panose="020B0604030504040204" pitchFamily="34" charset="0"/>
                <a:cs typeface="Mangal" panose="02040503050203030202" pitchFamily="18" charset="0"/>
              </a:rPr>
              <a:t>:</a:t>
            </a:r>
            <a:endParaRPr lang="vi-VN" sz="14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800"/>
              </a:spcAft>
              <a:buFont typeface="Times New Roman" panose="02020603050405020304" pitchFamily="18" charset="0"/>
              <a:buChar char="-"/>
              <a:tabLst>
                <a:tab pos="457200" algn="l"/>
                <a:tab pos="457200" algn="l"/>
              </a:tabLst>
            </a:pPr>
            <a:r>
              <a:rPr lang="en-US" sz="1400" dirty="0" err="1">
                <a:solidFill>
                  <a:srgbClr val="2B2B00"/>
                </a:solidFill>
                <a:effectLst/>
                <a:latin typeface="Times New Roman" panose="02020603050405020304" pitchFamily="18" charset="0"/>
                <a:ea typeface="Tahoma" panose="020B0604030504040204" pitchFamily="34" charset="0"/>
                <a:cs typeface="Lohit Devanagari"/>
              </a:rPr>
              <a:t>Khả</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thi</a:t>
            </a:r>
            <a:r>
              <a:rPr lang="en-US" sz="1400" dirty="0">
                <a:solidFill>
                  <a:srgbClr val="2B2B00"/>
                </a:solidFill>
                <a:effectLst/>
                <a:latin typeface="Times New Roman" panose="02020603050405020304" pitchFamily="18" charset="0"/>
                <a:ea typeface="Tahoma" panose="020B0604030504040204" pitchFamily="34" charset="0"/>
                <a:cs typeface="Lohit Devanagari"/>
              </a:rPr>
              <a:t>: Cao</a:t>
            </a:r>
            <a:endParaRPr lang="vi-VN" sz="14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800"/>
              </a:spcAft>
              <a:buFont typeface="Times New Roman" panose="02020603050405020304" pitchFamily="18" charset="0"/>
              <a:buChar char="-"/>
              <a:tabLst>
                <a:tab pos="457200" algn="l"/>
                <a:tab pos="457200" algn="l"/>
              </a:tabLst>
            </a:pPr>
            <a:r>
              <a:rPr lang="en-US" sz="1400" dirty="0" err="1">
                <a:solidFill>
                  <a:srgbClr val="2B2B00"/>
                </a:solidFill>
                <a:effectLst/>
                <a:latin typeface="Times New Roman" panose="02020603050405020304" pitchFamily="18" charset="0"/>
                <a:ea typeface="Tahoma" panose="020B0604030504040204" pitchFamily="34" charset="0"/>
                <a:cs typeface="Lohit Devanagari"/>
              </a:rPr>
              <a:t>Cơ</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sở</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Đã</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có</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các</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giải</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pháp</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tích</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hợp</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phí</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vận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chuyển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và</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xử</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lý</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thanh</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toán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sẵn</a:t>
            </a:r>
            <a:r>
              <a:rPr lang="en-US" sz="1400" dirty="0">
                <a:solidFill>
                  <a:srgbClr val="2B2B00"/>
                </a:solidFill>
                <a:effectLst/>
                <a:latin typeface="Times New Roman" panose="02020603050405020304" pitchFamily="18" charset="0"/>
                <a:ea typeface="Tahoma" panose="020B0604030504040204" pitchFamily="34" charset="0"/>
                <a:cs typeface="Lohit Devanagari"/>
              </a:rPr>
              <a:t> </a:t>
            </a:r>
            <a:r>
              <a:rPr lang="en-US" sz="1400" dirty="0" err="1">
                <a:solidFill>
                  <a:srgbClr val="2B2B00"/>
                </a:solidFill>
                <a:effectLst/>
                <a:latin typeface="Times New Roman" panose="02020603050405020304" pitchFamily="18" charset="0"/>
                <a:ea typeface="Tahoma" panose="020B0604030504040204" pitchFamily="34" charset="0"/>
                <a:cs typeface="Lohit Devanagari"/>
              </a:rPr>
              <a:t>có</a:t>
            </a:r>
            <a:r>
              <a:rPr lang="en-US" sz="1400" dirty="0">
                <a:solidFill>
                  <a:srgbClr val="2B2B00"/>
                </a:solidFill>
                <a:effectLst/>
                <a:latin typeface="Times New Roman" panose="02020603050405020304" pitchFamily="18" charset="0"/>
                <a:ea typeface="Tahoma" panose="020B0604030504040204" pitchFamily="34" charset="0"/>
                <a:cs typeface="Lohit Devanagari"/>
              </a:rPr>
              <a:t>.</a:t>
            </a:r>
            <a:endParaRPr lang="vi-VN" sz="1400" dirty="0">
              <a:effectLst/>
              <a:latin typeface="Times New Roman" panose="02020603050405020304" pitchFamily="18" charset="0"/>
              <a:ea typeface="Tahoma" panose="020B0604030504040204" pitchFamily="34" charset="0"/>
              <a:cs typeface="Lohit Devanagari"/>
            </a:endParaRPr>
          </a:p>
          <a:p>
            <a:pPr algn="just">
              <a:lnSpc>
                <a:spcPct val="150000"/>
              </a:lnSpc>
              <a:spcBef>
                <a:spcPts val="600"/>
              </a:spcBef>
              <a:tabLst>
                <a:tab pos="457200" algn="l"/>
                <a:tab pos="457200" algn="l"/>
              </a:tabLst>
            </a:pPr>
            <a:endParaRPr lang="en-US" sz="1800" dirty="0">
              <a:solidFill>
                <a:srgbClr val="2B2B00"/>
              </a:solidFill>
              <a:effectLst/>
              <a:latin typeface="Times New Roman" panose="02020603050405020304" pitchFamily="18" charset="0"/>
              <a:ea typeface="Tahoma" panose="020B0604030504040204" pitchFamily="34" charset="0"/>
              <a:cs typeface="Lohit Devanagari"/>
            </a:endParaRPr>
          </a:p>
        </p:txBody>
      </p:sp>
      <p:sp>
        <p:nvSpPr>
          <p:cNvPr id="5" name="Hộp Văn bản 4">
            <a:extLst>
              <a:ext uri="{FF2B5EF4-FFF2-40B4-BE49-F238E27FC236}">
                <a16:creationId xmlns:a16="http://schemas.microsoft.com/office/drawing/2014/main" id="{AA6DE15C-3DF0-1FD0-D857-5CC1EADB17F4}"/>
              </a:ext>
            </a:extLst>
          </p:cNvPr>
          <p:cNvSpPr txBox="1"/>
          <p:nvPr/>
        </p:nvSpPr>
        <p:spPr>
          <a:xfrm>
            <a:off x="6298916" y="1358906"/>
            <a:ext cx="5878342" cy="5039649"/>
          </a:xfrm>
          <a:prstGeom prst="rect">
            <a:avLst/>
          </a:prstGeom>
          <a:noFill/>
        </p:spPr>
        <p:txBody>
          <a:bodyPr wrap="square">
            <a:spAutoFit/>
          </a:bodyPr>
          <a:lstStyle/>
          <a:p>
            <a:pPr algn="just">
              <a:lnSpc>
                <a:spcPct val="150000"/>
              </a:lnSpc>
              <a:spcBef>
                <a:spcPts val="600"/>
              </a:spcBef>
              <a:tabLst>
                <a:tab pos="457200" algn="l"/>
                <a:tab pos="457200" algn="l"/>
              </a:tabLst>
            </a:pPr>
            <a:r>
              <a:rPr lang="vi-VN" sz="1800" dirty="0">
                <a:effectLst/>
                <a:latin typeface="Times New Roman" panose="02020603050405020304" pitchFamily="18" charset="0"/>
                <a:ea typeface="Tahoma" panose="020B0604030504040204" pitchFamily="34" charset="0"/>
                <a:cs typeface="Lohit Devanagari"/>
              </a:rPr>
              <a:t> Đánh giá tính khả thi</a:t>
            </a:r>
          </a:p>
          <a:p>
            <a:pPr algn="just">
              <a:lnSpc>
                <a:spcPct val="150000"/>
              </a:lnSpc>
              <a:spcBef>
                <a:spcPts val="600"/>
              </a:spcBef>
              <a:tabLst>
                <a:tab pos="457200" algn="l"/>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Quản lý chi nhánh:</a:t>
            </a:r>
          </a:p>
          <a:p>
            <a:pPr algn="just">
              <a:lnSpc>
                <a:spcPct val="150000"/>
              </a:lnSpc>
              <a:spcBef>
                <a:spcPts val="600"/>
              </a:spcBef>
              <a:tabLst>
                <a:tab pos="457200" algn="l"/>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Khả thi: Trung bình</a:t>
            </a:r>
          </a:p>
          <a:p>
            <a:pPr algn="just">
              <a:lnSpc>
                <a:spcPct val="150000"/>
              </a:lnSpc>
              <a:spcBef>
                <a:spcPts val="600"/>
              </a:spcBef>
              <a:tabLst>
                <a:tab pos="457200" algn="l"/>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Cơ sở: Đòi hỏi thiết kế hệ thống phân tán để đảm bảo tính đồng bộ giữa các chi nhánh.</a:t>
            </a:r>
          </a:p>
          <a:p>
            <a:pPr algn="just">
              <a:lnSpc>
                <a:spcPct val="150000"/>
              </a:lnSpc>
              <a:spcBef>
                <a:spcPts val="600"/>
              </a:spcBef>
              <a:tabLst>
                <a:tab pos="457200" algn="l"/>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Phân tích doanh thu:</a:t>
            </a:r>
          </a:p>
          <a:p>
            <a:pPr algn="just">
              <a:lnSpc>
                <a:spcPct val="150000"/>
              </a:lnSpc>
              <a:spcBef>
                <a:spcPts val="600"/>
              </a:spcBef>
              <a:tabLst>
                <a:tab pos="457200" algn="l"/>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Khả thi: Trung bình</a:t>
            </a:r>
          </a:p>
          <a:p>
            <a:pPr algn="just">
              <a:lnSpc>
                <a:spcPct val="150000"/>
              </a:lnSpc>
              <a:spcBef>
                <a:spcPts val="600"/>
              </a:spcBef>
              <a:tabLst>
                <a:tab pos="457200" algn="l"/>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Cơ sở: Yêu cầu triển khai hệ thống báo cáo với các công cụ hỗ trợ phân tích dữ liệu, đòi hỏi thêm thời gian phát triển.</a:t>
            </a:r>
          </a:p>
          <a:p>
            <a:pPr algn="just">
              <a:lnSpc>
                <a:spcPct val="150000"/>
              </a:lnSpc>
              <a:spcBef>
                <a:spcPts val="600"/>
              </a:spcBef>
              <a:tabLst>
                <a:tab pos="457200" algn="l"/>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Hệ thống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Loyalty</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và </a:t>
            </a:r>
            <a:r>
              <a:rPr lang="vi-VN" sz="1400" dirty="0" err="1">
                <a:effectLst/>
                <a:latin typeface="Times New Roman" panose="02020603050405020304" pitchFamily="18" charset="0"/>
                <a:ea typeface="Tahoma" panose="020B0604030504040204" pitchFamily="34" charset="0"/>
                <a:cs typeface="Times New Roman" panose="02020603050405020304" pitchFamily="18" charset="0"/>
              </a:rPr>
              <a:t>Chatbot</a:t>
            </a: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AI:</a:t>
            </a:r>
          </a:p>
          <a:p>
            <a:pPr algn="just">
              <a:lnSpc>
                <a:spcPct val="150000"/>
              </a:lnSpc>
              <a:spcBef>
                <a:spcPts val="600"/>
              </a:spcBef>
              <a:tabLst>
                <a:tab pos="457200" algn="l"/>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Khả thi: Thấp đến Trung bình</a:t>
            </a:r>
          </a:p>
          <a:p>
            <a:pPr algn="just">
              <a:lnSpc>
                <a:spcPct val="150000"/>
              </a:lnSpc>
              <a:spcBef>
                <a:spcPts val="600"/>
              </a:spcBef>
              <a:tabLst>
                <a:tab pos="457200" algn="l"/>
                <a:tab pos="457200" algn="l"/>
              </a:tabLst>
            </a:pPr>
            <a:r>
              <a:rPr lang="vi-VN" sz="1400" dirty="0">
                <a:effectLst/>
                <a:latin typeface="Times New Roman" panose="02020603050405020304" pitchFamily="18" charset="0"/>
                <a:ea typeface="Tahoma" panose="020B0604030504040204" pitchFamily="34" charset="0"/>
                <a:cs typeface="Times New Roman" panose="02020603050405020304" pitchFamily="18" charset="0"/>
              </a:rPr>
              <a:t>-	Cơ sở: Cần tích hợp thêm AI hoặc các công nghệ phụ trợ phức tạp, tốn nhiều tài nguyên phát triển và vận hành.</a:t>
            </a:r>
          </a:p>
        </p:txBody>
      </p:sp>
    </p:spTree>
    <p:extLst>
      <p:ext uri="{BB962C8B-B14F-4D97-AF65-F5344CB8AC3E}">
        <p14:creationId xmlns:p14="http://schemas.microsoft.com/office/powerpoint/2010/main" val="82639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2562EB-758C-4747-88CB-3EF6FD30949C}"/>
              </a:ext>
            </a:extLst>
          </p:cNvPr>
          <p:cNvSpPr>
            <a:spLocks noGrp="1"/>
          </p:cNvSpPr>
          <p:nvPr>
            <p:ph type="ctrTitle"/>
          </p:nvPr>
        </p:nvSpPr>
        <p:spPr/>
        <p:txBody>
          <a:bodyPr/>
          <a:lstStyle/>
          <a:p>
            <a:r>
              <a:rPr lang="en-US" dirty="0">
                <a:latin typeface="Calibri" panose="020F0502020204030204" pitchFamily="34" charset="0"/>
                <a:cs typeface="Calibri" panose="020F0502020204030204" pitchFamily="34" charset="0"/>
              </a:rPr>
              <a:t>Tổng </a:t>
            </a:r>
            <a:r>
              <a:rPr lang="en-US" dirty="0" err="1">
                <a:latin typeface="Calibri" panose="020F0502020204030204" pitchFamily="34" charset="0"/>
                <a:cs typeface="Calibri" panose="020F0502020204030204" pitchFamily="34" charset="0"/>
              </a:rPr>
              <a:t>quan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dự</a:t>
            </a:r>
            <a:r>
              <a:rPr lang="en-US" dirty="0">
                <a:latin typeface="Calibri" panose="020F0502020204030204" pitchFamily="34" charset="0"/>
                <a:cs typeface="Calibri" panose="020F0502020204030204" pitchFamily="34" charset="0"/>
              </a:rPr>
              <a:t> án</a:t>
            </a:r>
          </a:p>
        </p:txBody>
      </p:sp>
    </p:spTree>
    <p:extLst>
      <p:ext uri="{BB962C8B-B14F-4D97-AF65-F5344CB8AC3E}">
        <p14:creationId xmlns:p14="http://schemas.microsoft.com/office/powerpoint/2010/main" val="2391978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DE566-AB59-DF85-6AEC-219ADCC0BE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7200EE-7D89-6D69-FDB3-39CB6FC2AB81}"/>
              </a:ext>
            </a:extLst>
          </p:cNvPr>
          <p:cNvSpPr>
            <a:spLocks noGrp="1"/>
          </p:cNvSpPr>
          <p:nvPr>
            <p:ph type="title"/>
          </p:nvPr>
        </p:nvSpPr>
        <p:spPr>
          <a:xfrm>
            <a:off x="3176281" y="249075"/>
            <a:ext cx="6634568" cy="652073"/>
          </a:xfrm>
        </p:spPr>
        <p:txBody>
          <a:bodyPr>
            <a:normAutofit fontScale="90000"/>
          </a:bodyPr>
          <a:lstStyle/>
          <a:p>
            <a:r>
              <a:rPr lang="vi-VN" b="1" dirty="0">
                <a:latin typeface="Calibri Light" panose="020F0302020204030204" pitchFamily="34" charset="0"/>
                <a:cs typeface="Calibri Light" panose="020F0302020204030204" pitchFamily="34" charset="0"/>
              </a:rPr>
              <a:t>PHÂN TÍCH YÊU CẦU</a:t>
            </a:r>
            <a:endParaRPr lang="en-US" b="1" dirty="0">
              <a:latin typeface="Calibri Light" panose="020F0302020204030204" pitchFamily="34" charset="0"/>
              <a:cs typeface="Calibri Light" panose="020F0302020204030204" pitchFamily="34" charset="0"/>
            </a:endParaRPr>
          </a:p>
        </p:txBody>
      </p:sp>
      <p:sp>
        <p:nvSpPr>
          <p:cNvPr id="4" name="Content Placeholder 3">
            <a:extLst>
              <a:ext uri="{FF2B5EF4-FFF2-40B4-BE49-F238E27FC236}">
                <a16:creationId xmlns:a16="http://schemas.microsoft.com/office/drawing/2014/main" id="{683E8D17-73FB-1A24-16E4-E65846E91C7D}"/>
              </a:ext>
            </a:extLst>
          </p:cNvPr>
          <p:cNvSpPr>
            <a:spLocks noGrp="1"/>
          </p:cNvSpPr>
          <p:nvPr>
            <p:ph idx="1"/>
          </p:nvPr>
        </p:nvSpPr>
        <p:spPr>
          <a:xfrm>
            <a:off x="461970" y="1019607"/>
            <a:ext cx="5004551" cy="652074"/>
          </a:xfrm>
        </p:spPr>
        <p:txBody>
          <a:bodyPr>
            <a:normAutofit/>
          </a:bodyPr>
          <a:lstStyle/>
          <a:p>
            <a:pPr marL="0" indent="0">
              <a:buNone/>
            </a:pPr>
            <a:r>
              <a:rPr lang="vi-VN" sz="1800" dirty="0">
                <a:effectLst/>
                <a:latin typeface="Times New Roman" panose="02020603050405020304" pitchFamily="18" charset="0"/>
                <a:ea typeface="Tahoma" panose="020B0604030504040204" pitchFamily="34" charset="0"/>
                <a:cs typeface="Lohit Devanagari"/>
              </a:rPr>
              <a:t>Rủi ro và hạn chế</a:t>
            </a:r>
            <a:endParaRPr lang="en-US" sz="2400" dirty="0">
              <a:latin typeface="Calibri Light" panose="020F0302020204030204" pitchFamily="34" charset="0"/>
              <a:cs typeface="Calibri Light" panose="020F0302020204030204" pitchFamily="34" charset="0"/>
            </a:endParaRPr>
          </a:p>
        </p:txBody>
      </p:sp>
      <p:sp>
        <p:nvSpPr>
          <p:cNvPr id="6" name="Hộp Văn bản 5">
            <a:extLst>
              <a:ext uri="{FF2B5EF4-FFF2-40B4-BE49-F238E27FC236}">
                <a16:creationId xmlns:a16="http://schemas.microsoft.com/office/drawing/2014/main" id="{C7C31AA9-B57A-5FD0-7E4C-542308E05E75}"/>
              </a:ext>
            </a:extLst>
          </p:cNvPr>
          <p:cNvSpPr txBox="1"/>
          <p:nvPr/>
        </p:nvSpPr>
        <p:spPr>
          <a:xfrm>
            <a:off x="635474" y="1263284"/>
            <a:ext cx="5460526" cy="5141279"/>
          </a:xfrm>
          <a:prstGeom prst="rect">
            <a:avLst/>
          </a:prstGeom>
          <a:noFill/>
        </p:spPr>
        <p:txBody>
          <a:bodyPr wrap="square">
            <a:spAutoFit/>
          </a:bodyPr>
          <a:lstStyle/>
          <a:p>
            <a:pPr algn="just">
              <a:lnSpc>
                <a:spcPct val="150000"/>
              </a:lnSpc>
              <a:spcBef>
                <a:spcPts val="600"/>
              </a:spcBef>
              <a:tabLst>
                <a:tab pos="457200" algn="l"/>
                <a:tab pos="457200" algn="l"/>
              </a:tabLst>
            </a:pPr>
            <a:r>
              <a:rPr lang="vi-VN" sz="1400" dirty="0">
                <a:effectLst/>
                <a:latin typeface="Times New Roman" panose="02020603050405020304" pitchFamily="18" charset="0"/>
                <a:ea typeface="Tahoma" panose="020B0604030504040204" pitchFamily="34" charset="0"/>
                <a:cs typeface="Lohit Devanagari"/>
              </a:rPr>
              <a:t> Rủi ro</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Rủi ro về bảo mật:</a:t>
            </a:r>
            <a:endParaRPr lang="vi-VN" sz="12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Hệ thống phân quyền có thể bị khai thác nếu không thiết kế đúng chuẩn.</a:t>
            </a:r>
            <a:endParaRPr lang="vi-VN" sz="12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Nguy cơ rò rỉ dữ liệu khách hàng và thông tin kinh doanh.</a:t>
            </a:r>
            <a:endParaRPr lang="vi-VN" sz="12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Rủi ro về tích hợp hệ thống:</a:t>
            </a:r>
            <a:endParaRPr lang="vi-VN" sz="12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Tích hợp với các hệ thống bên thứ ba (ví dụ: thanh toán, giao hàng) có thể gặp lỗi hoặc mất tương thích khi các API của đối tác thay đổi.</a:t>
            </a:r>
            <a:endParaRPr lang="vi-VN" sz="12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Rủi ro về hiệu suất:</a:t>
            </a:r>
            <a:endParaRPr lang="vi-VN" sz="12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Lưu lượng truy cập lớn có thể gây ra tình trạng quá tải nếu hệ thống không được tối ưu hóa.</a:t>
            </a:r>
            <a:endParaRPr lang="vi-VN" sz="12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Các chức năng quản lý sản phẩm và đơn hàng có thể chậm khi số lượng dữ liệu tăng cao.</a:t>
            </a:r>
            <a:endParaRPr lang="vi-VN" sz="1200" dirty="0">
              <a:effectLst/>
              <a:latin typeface="Times New Roman" panose="02020603050405020304" pitchFamily="18" charset="0"/>
              <a:ea typeface="Tahoma" panose="020B0604030504040204" pitchFamily="34" charset="0"/>
              <a:cs typeface="Lohit Devanagari"/>
            </a:endParaRPr>
          </a:p>
          <a:p>
            <a:pPr marL="342900" lvl="0" indent="-342900" algn="l">
              <a:lnSpc>
                <a:spcPct val="115000"/>
              </a:lnSpc>
              <a:spcBef>
                <a:spcPts val="600"/>
              </a:spcBef>
              <a:spcAft>
                <a:spcPts val="600"/>
              </a:spcAft>
              <a:buFont typeface="Symbol" panose="05050102010706020507" pitchFamily="18" charset="2"/>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Rủi ro về phát triển:</a:t>
            </a:r>
            <a:endParaRPr lang="vi-VN" sz="1200" dirty="0">
              <a:effectLst/>
              <a:latin typeface="Times New Roman" panose="02020603050405020304" pitchFamily="18" charset="0"/>
              <a:ea typeface="Tahoma" panose="020B0604030504040204" pitchFamily="34" charset="0"/>
              <a:cs typeface="Mangal" panose="02040503050203030202" pitchFamily="18" charset="0"/>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Yêu cầu phức tạp dẫn đến lỗi trong quá trình triển khai, đặc biệt với các tính năng như phân tích doanh thu và </a:t>
            </a:r>
            <a:r>
              <a:rPr lang="vi-VN" sz="1200" dirty="0" err="1">
                <a:effectLst/>
                <a:latin typeface="Times New Roman" panose="02020603050405020304" pitchFamily="18" charset="0"/>
                <a:ea typeface="Tahoma" panose="020B0604030504040204" pitchFamily="34" charset="0"/>
                <a:cs typeface="Times New Roman" panose="02020603050405020304" pitchFamily="18" charset="0"/>
              </a:rPr>
              <a:t>chatbot</a:t>
            </a:r>
            <a:r>
              <a:rPr lang="vi-VN" sz="1200" dirty="0">
                <a:effectLst/>
                <a:latin typeface="Times New Roman" panose="02020603050405020304" pitchFamily="18" charset="0"/>
                <a:ea typeface="Tahoma" panose="020B0604030504040204" pitchFamily="34" charset="0"/>
                <a:cs typeface="Times New Roman" panose="02020603050405020304" pitchFamily="18" charset="0"/>
              </a:rPr>
              <a:t> AI.</a:t>
            </a:r>
            <a:endParaRPr lang="vi-VN" sz="1200" dirty="0">
              <a:effectLst/>
              <a:latin typeface="Times New Roman" panose="02020603050405020304" pitchFamily="18" charset="0"/>
              <a:ea typeface="Tahoma" panose="020B0604030504040204" pitchFamily="34" charset="0"/>
              <a:cs typeface="Lohit Devanagari"/>
            </a:endParaRPr>
          </a:p>
          <a:p>
            <a:pPr marL="742950" lvl="1" indent="-285750" algn="l">
              <a:lnSpc>
                <a:spcPct val="115000"/>
              </a:lnSpc>
              <a:spcBef>
                <a:spcPts val="600"/>
              </a:spcBef>
              <a:spcAft>
                <a:spcPts val="600"/>
              </a:spcAft>
              <a:buFont typeface="Times New Roman" panose="02020603050405020304" pitchFamily="18" charset="0"/>
              <a:buChar char="-"/>
              <a:tabLst>
                <a:tab pos="457200" algn="l"/>
              </a:tabLst>
            </a:pPr>
            <a:r>
              <a:rPr lang="vi-VN" sz="1200" dirty="0">
                <a:effectLst/>
                <a:latin typeface="Times New Roman" panose="02020603050405020304" pitchFamily="18" charset="0"/>
                <a:ea typeface="Tahoma" panose="020B0604030504040204" pitchFamily="34" charset="0"/>
                <a:cs typeface="Times New Roman" panose="02020603050405020304" pitchFamily="18" charset="0"/>
              </a:rPr>
              <a:t>Khó khăn trong việc tuân thủ thời gian và ngân sách phát triển.</a:t>
            </a:r>
            <a:endParaRPr lang="vi-VN" sz="1200" dirty="0">
              <a:effectLst/>
              <a:latin typeface="Times New Roman" panose="02020603050405020304" pitchFamily="18" charset="0"/>
              <a:ea typeface="Tahoma" panose="020B0604030504040204" pitchFamily="34" charset="0"/>
              <a:cs typeface="Lohit Devanagari"/>
            </a:endParaRPr>
          </a:p>
        </p:txBody>
      </p:sp>
      <p:sp>
        <p:nvSpPr>
          <p:cNvPr id="5" name="Hộp Văn bản 4">
            <a:extLst>
              <a:ext uri="{FF2B5EF4-FFF2-40B4-BE49-F238E27FC236}">
                <a16:creationId xmlns:a16="http://schemas.microsoft.com/office/drawing/2014/main" id="{6A962E81-D7DB-160F-9BFD-C9E7E2455264}"/>
              </a:ext>
            </a:extLst>
          </p:cNvPr>
          <p:cNvSpPr txBox="1"/>
          <p:nvPr/>
        </p:nvSpPr>
        <p:spPr>
          <a:xfrm>
            <a:off x="6313658" y="1179108"/>
            <a:ext cx="5878342" cy="5614486"/>
          </a:xfrm>
          <a:prstGeom prst="rect">
            <a:avLst/>
          </a:prstGeom>
          <a:noFill/>
        </p:spPr>
        <p:txBody>
          <a:bodyPr wrap="square">
            <a:spAutoFit/>
          </a:bodyPr>
          <a:lstStyle/>
          <a:p>
            <a:pPr algn="just">
              <a:lnSpc>
                <a:spcPct val="150000"/>
              </a:lnSpc>
              <a:spcBef>
                <a:spcPts val="600"/>
              </a:spcBef>
              <a:tabLst>
                <a:tab pos="457200" algn="l"/>
                <a:tab pos="457200" algn="l"/>
              </a:tabLst>
            </a:pPr>
            <a:r>
              <a:rPr lang="vi-VN" sz="1400" dirty="0">
                <a:effectLst/>
                <a:latin typeface="Times New Roman" panose="02020603050405020304" pitchFamily="18" charset="0"/>
                <a:ea typeface="Tahoma" panose="020B0604030504040204" pitchFamily="34" charset="0"/>
                <a:cs typeface="Lohit Devanagari"/>
              </a:rPr>
              <a:t>Hạn chế</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Lohit Devanagari"/>
              </a:rPr>
              <a:t>•	Hạn chế kỹ thuật:</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Lohit Devanagari"/>
              </a:rPr>
              <a:t>-	Đòi hỏi cơ sở hạ tầng mạnh mẽ để xử lý dữ liệu lớn, nhưng có thể vượt quá ngân sách ban đầu.</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Lohit Devanagari"/>
              </a:rPr>
              <a:t>-	Cần đội ngũ có chuyên môn cao để xây dựng và duy trì các tính năng phức tạp như hệ thống phân tích dữ liệu và AI.</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Lohit Devanagari"/>
              </a:rPr>
              <a:t>•	Hạn chế tổ chức:</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Lohit Devanagari"/>
              </a:rPr>
              <a:t>-	Thiếu sự phối hợp giữa các bộ phận (kinh doanh, công nghệ, chăm sóc khách hàng) dẫn đến việc xác định yêu cầu không rõ ràng.</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Lohit Devanagari"/>
              </a:rPr>
              <a:t>-	Hạn chế trong việc đào tạo nhân sự để sử dụng hệ thống một cách hiệu quả.</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Lohit Devanagari"/>
              </a:rPr>
              <a:t>•	Hạn chế về thời gian:</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Lohit Devanagari"/>
              </a:rPr>
              <a:t>-	Thời gian phát triển không đủ để hoàn thành toàn bộ các tính năng nâng cao trong giai đoạn đầu.</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Lohit Devanagari"/>
              </a:rPr>
              <a:t>-	Các yêu cầu thay đổi liên tục từ các bên liên quan gây chậm trễ.</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Lohit Devanagari"/>
              </a:rPr>
              <a:t>•	Hạn chế về ngân sách:</a:t>
            </a:r>
          </a:p>
          <a:p>
            <a:pPr algn="just">
              <a:lnSpc>
                <a:spcPct val="150000"/>
              </a:lnSpc>
              <a:spcBef>
                <a:spcPts val="600"/>
              </a:spcBef>
              <a:tabLst>
                <a:tab pos="457200" algn="l"/>
                <a:tab pos="457200" algn="l"/>
              </a:tabLst>
            </a:pPr>
            <a:r>
              <a:rPr lang="vi-VN" sz="1200" dirty="0">
                <a:effectLst/>
                <a:latin typeface="Times New Roman" panose="02020603050405020304" pitchFamily="18" charset="0"/>
                <a:ea typeface="Tahoma" panose="020B0604030504040204" pitchFamily="34" charset="0"/>
                <a:cs typeface="Lohit Devanagari"/>
              </a:rPr>
              <a:t>-	Chi phí phát triển và vận hành hệ thống vượt quá dự kiến, đặc biệt khi triển khai các tính năng mở rộng.</a:t>
            </a:r>
          </a:p>
        </p:txBody>
      </p:sp>
    </p:spTree>
    <p:extLst>
      <p:ext uri="{BB962C8B-B14F-4D97-AF65-F5344CB8AC3E}">
        <p14:creationId xmlns:p14="http://schemas.microsoft.com/office/powerpoint/2010/main" val="3582451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DBF2C8C1-E049-04FC-A05E-3EE2C39A2BDD}"/>
              </a:ext>
            </a:extLst>
          </p:cNvPr>
          <p:cNvSpPr txBox="1"/>
          <p:nvPr/>
        </p:nvSpPr>
        <p:spPr>
          <a:xfrm>
            <a:off x="3047572" y="3244334"/>
            <a:ext cx="6095144" cy="1323439"/>
          </a:xfrm>
          <a:prstGeom prst="rect">
            <a:avLst/>
          </a:prstGeom>
          <a:noFill/>
        </p:spPr>
        <p:txBody>
          <a:bodyPr wrap="square">
            <a:spAutoFit/>
          </a:bodyPr>
          <a:lstStyle/>
          <a:p>
            <a:r>
              <a:rPr lang="vi-VN" sz="8000" dirty="0" err="1">
                <a:effectLst/>
                <a:latin typeface="Times New Roman" panose="02020603050405020304" pitchFamily="18" charset="0"/>
                <a:ea typeface="Tahoma" panose="020B0604030504040204" pitchFamily="34" charset="0"/>
              </a:rPr>
              <a:t>Thank</a:t>
            </a:r>
            <a:r>
              <a:rPr lang="vi-VN" sz="8000" dirty="0">
                <a:effectLst/>
                <a:latin typeface="Times New Roman" panose="02020603050405020304" pitchFamily="18" charset="0"/>
                <a:ea typeface="Tahoma" panose="020B0604030504040204" pitchFamily="34" charset="0"/>
              </a:rPr>
              <a:t> </a:t>
            </a:r>
            <a:r>
              <a:rPr lang="vi-VN" sz="8000" dirty="0" err="1">
                <a:effectLst/>
                <a:latin typeface="Times New Roman" panose="02020603050405020304" pitchFamily="18" charset="0"/>
                <a:ea typeface="Tahoma" panose="020B0604030504040204" pitchFamily="34" charset="0"/>
              </a:rPr>
              <a:t>you</a:t>
            </a:r>
            <a:endParaRPr lang="vi-VN" sz="8000" dirty="0"/>
          </a:p>
        </p:txBody>
      </p:sp>
    </p:spTree>
    <p:extLst>
      <p:ext uri="{BB962C8B-B14F-4D97-AF65-F5344CB8AC3E}">
        <p14:creationId xmlns:p14="http://schemas.microsoft.com/office/powerpoint/2010/main" val="425147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1D8C-40A1-4F69-AB33-5B6439151508}"/>
              </a:ext>
            </a:extLst>
          </p:cNvPr>
          <p:cNvSpPr>
            <a:spLocks noGrp="1"/>
          </p:cNvSpPr>
          <p:nvPr>
            <p:ph type="title"/>
          </p:nvPr>
        </p:nvSpPr>
        <p:spPr>
          <a:xfrm>
            <a:off x="2429919" y="89714"/>
            <a:ext cx="5667159" cy="612317"/>
          </a:xfrm>
        </p:spPr>
        <p:txBody>
          <a:bodyPr>
            <a:normAutofit fontScale="90000"/>
          </a:bodyPr>
          <a:lstStyle/>
          <a:p>
            <a:r>
              <a:rPr lang="en-US" b="1" dirty="0" err="1">
                <a:latin typeface="Calibri Light" panose="020F0302020204030204" pitchFamily="34" charset="0"/>
                <a:cs typeface="Calibri Light" panose="020F0302020204030204" pitchFamily="34" charset="0"/>
              </a:rPr>
              <a:t>Khảo</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sát</a:t>
            </a:r>
            <a:r>
              <a:rPr lang="en-US" b="1" dirty="0">
                <a:latin typeface="Calibri Light" panose="020F0302020204030204" pitchFamily="34" charset="0"/>
                <a:cs typeface="Calibri Light" panose="020F0302020204030204" pitchFamily="34" charset="0"/>
              </a:rPr>
              <a:t> hiện </a:t>
            </a:r>
            <a:r>
              <a:rPr lang="en-US" b="1" dirty="0" err="1">
                <a:latin typeface="Calibri Light" panose="020F0302020204030204" pitchFamily="34" charset="0"/>
                <a:cs typeface="Calibri Light" panose="020F0302020204030204" pitchFamily="34" charset="0"/>
              </a:rPr>
              <a:t>trạng</a:t>
            </a:r>
            <a:r>
              <a:rPr lang="en-US" b="1" dirty="0">
                <a:latin typeface="Calibri Light" panose="020F0302020204030204" pitchFamily="34" charset="0"/>
                <a:cs typeface="Calibri Light" panose="020F0302020204030204" pitchFamily="34" charset="0"/>
              </a:rPr>
              <a:t> </a:t>
            </a:r>
            <a:r>
              <a:rPr lang="en-US" b="1" dirty="0" err="1">
                <a:latin typeface="Calibri Light" panose="020F0302020204030204" pitchFamily="34" charset="0"/>
                <a:cs typeface="Calibri Light" panose="020F0302020204030204" pitchFamily="34" charset="0"/>
              </a:rPr>
              <a:t>dự</a:t>
            </a:r>
            <a:r>
              <a:rPr lang="en-US" b="1" dirty="0">
                <a:latin typeface="Calibri Light" panose="020F0302020204030204" pitchFamily="34" charset="0"/>
                <a:cs typeface="Calibri Light" panose="020F0302020204030204" pitchFamily="34" charset="0"/>
              </a:rPr>
              <a:t> án</a:t>
            </a:r>
          </a:p>
        </p:txBody>
      </p:sp>
      <p:pic>
        <p:nvPicPr>
          <p:cNvPr id="1026" name="Picture 2" descr="https://giaduynguyen.com/wp-content/uploads/2015/03/Quanlybanhang2.jpg">
            <a:extLst>
              <a:ext uri="{FF2B5EF4-FFF2-40B4-BE49-F238E27FC236}">
                <a16:creationId xmlns:a16="http://schemas.microsoft.com/office/drawing/2014/main" id="{D6674BE2-E79D-4757-80D8-98328B747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65057"/>
            <a:ext cx="5667160" cy="58865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A02133-7681-47E7-8703-A0291F2378E6}"/>
              </a:ext>
            </a:extLst>
          </p:cNvPr>
          <p:cNvSpPr txBox="1"/>
          <p:nvPr/>
        </p:nvSpPr>
        <p:spPr>
          <a:xfrm>
            <a:off x="92766" y="1092421"/>
            <a:ext cx="5208104" cy="535531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Quy trình </a:t>
            </a: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đến </a:t>
            </a:r>
            <a:r>
              <a:rPr lang="en-US" dirty="0" err="1">
                <a:latin typeface="Calibri" panose="020F0502020204030204" pitchFamily="34" charset="0"/>
                <a:cs typeface="Calibri" panose="020F0502020204030204" pitchFamily="34" charset="0"/>
              </a:rPr>
              <a:t>cửa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hoặc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lên</a:t>
            </a:r>
            <a:r>
              <a:rPr lang="en-US" dirty="0">
                <a:latin typeface="Calibri" panose="020F0502020204030204" pitchFamily="34" charset="0"/>
                <a:cs typeface="Calibri" panose="020F0502020204030204" pitchFamily="34" charset="0"/>
              </a:rPr>
              <a:t> website để </a:t>
            </a:r>
            <a:r>
              <a:rPr lang="en-US" dirty="0" err="1">
                <a:latin typeface="Calibri" panose="020F0502020204030204" pitchFamily="34" charset="0"/>
                <a:cs typeface="Calibri" panose="020F0502020204030204" pitchFamily="34" charset="0"/>
              </a:rPr>
              <a:t>mua</a:t>
            </a:r>
            <a:r>
              <a:rPr lang="en-US" dirty="0">
                <a:latin typeface="Calibri" panose="020F0502020204030204" pitchFamily="34" charset="0"/>
                <a:cs typeface="Calibri" panose="020F0502020204030204" pitchFamily="34" charset="0"/>
              </a:rPr>
              <a:t> và đặt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và bộ </a:t>
            </a:r>
            <a:r>
              <a:rPr lang="en-US" dirty="0" err="1">
                <a:latin typeface="Calibri" panose="020F0502020204030204" pitchFamily="34" charset="0"/>
                <a:cs typeface="Calibri" panose="020F0502020204030204" pitchFamily="34" charset="0"/>
              </a:rPr>
              <a:t>phận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tiếp nhận thông tin và làm </a:t>
            </a:r>
            <a:r>
              <a:rPr lang="en-US" dirty="0" err="1">
                <a:latin typeface="Calibri" panose="020F0502020204030204" pitchFamily="34" charset="0"/>
                <a:cs typeface="Calibri" panose="020F0502020204030204" pitchFamily="34" charset="0"/>
              </a:rPr>
              <a:t>phiếu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a:t>
            </a:r>
            <a:r>
              <a:rPr lang="en-US" dirty="0" err="1">
                <a:latin typeface="Calibri" panose="020F0502020204030204" pitchFamily="34" charset="0"/>
                <a:cs typeface="Calibri" panose="020F0502020204030204" pitchFamily="34" charset="0"/>
              </a:rPr>
              <a:t>lập</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phiếu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và in </a:t>
            </a:r>
            <a:r>
              <a:rPr lang="en-US" dirty="0" err="1">
                <a:latin typeface="Calibri" panose="020F0502020204030204" pitchFamily="34" charset="0"/>
                <a:cs typeface="Calibri" panose="020F0502020204030204" pitchFamily="34" charset="0"/>
              </a:rPr>
              <a:t>phiếu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giao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lấy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hóa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sản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phẩm</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vi-VN" dirty="0">
                <a:latin typeface="Calibri" panose="020F0502020204030204" pitchFamily="34" charset="0"/>
                <a:cs typeface="Calibri" panose="020F0502020204030204" pitchFamily="34" charset="0"/>
              </a:rPr>
              <a:t>Khi nhân viên tạo xong phiếu bán hàng, phần mềm sẽ tự động xuất kho số lượng hàng hóa, sản phẩm mà nhân viên bán hàng yêu cầu. Thủ kho dựa vào thông tin xuất kho đó để lấy hàng hóa.</a:t>
            </a: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a:t>
            </a:r>
            <a:r>
              <a:rPr lang="en-US" dirty="0" err="1">
                <a:latin typeface="Calibri" panose="020F0502020204030204" pitchFamily="34" charset="0"/>
                <a:cs typeface="Calibri" panose="020F0502020204030204" pitchFamily="34" charset="0"/>
              </a:rPr>
              <a:t>giao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phiếu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đồng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thời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giao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hóa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cho</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để </a:t>
            </a: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kiểm</a:t>
            </a:r>
            <a:r>
              <a:rPr lang="en-US" dirty="0">
                <a:latin typeface="Calibri" panose="020F0502020204030204" pitchFamily="34" charset="0"/>
                <a:cs typeface="Calibri" panose="020F0502020204030204" pitchFamily="34" charset="0"/>
              </a:rPr>
              <a:t> tra </a:t>
            </a:r>
            <a:r>
              <a:rPr lang="en-US" dirty="0" err="1">
                <a:latin typeface="Calibri" panose="020F0502020204030204" pitchFamily="34" charset="0"/>
                <a:cs typeface="Calibri" panose="020F0502020204030204" pitchFamily="34" charset="0"/>
              </a:rPr>
              <a:t>đối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chiếu</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thanh</a:t>
            </a:r>
            <a:r>
              <a:rPr lang="en-US" dirty="0">
                <a:latin typeface="Calibri" panose="020F0502020204030204" pitchFamily="34" charset="0"/>
                <a:cs typeface="Calibri" panose="020F0502020204030204" pitchFamily="34" charset="0"/>
              </a:rPr>
              <a:t> toán </a:t>
            </a:r>
            <a:r>
              <a:rPr lang="en-US" dirty="0" err="1">
                <a:latin typeface="Calibri" panose="020F0502020204030204" pitchFamily="34" charset="0"/>
                <a:cs typeface="Calibri" panose="020F0502020204030204" pitchFamily="34" charset="0"/>
              </a:rPr>
              <a:t>hoá</a:t>
            </a:r>
            <a:r>
              <a:rPr lang="en-US" dirty="0">
                <a:latin typeface="Calibri" panose="020F0502020204030204" pitchFamily="34" charset="0"/>
                <a:cs typeface="Calibri" panose="020F0502020204030204" pitchFamily="34" charset="0"/>
              </a:rPr>
              <a:t> đ</a:t>
            </a:r>
            <a:r>
              <a:rPr lang="vi-VN" dirty="0">
                <a:latin typeface="Calibri" panose="020F0502020204030204" pitchFamily="34" charset="0"/>
                <a:cs typeface="Calibri" panose="020F0502020204030204" pitchFamily="34" charset="0"/>
              </a:rPr>
              <a:t>ơ</a:t>
            </a:r>
            <a:r>
              <a:rPr lang="en-US" dirty="0">
                <a:latin typeface="Calibri" panose="020F0502020204030204" pitchFamily="34" charset="0"/>
                <a:cs typeface="Calibri" panose="020F0502020204030204" pitchFamily="34" charset="0"/>
              </a:rPr>
              <a:t>n và </a:t>
            </a: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a:t>
            </a:r>
            <a:r>
              <a:rPr lang="en-US" dirty="0" err="1">
                <a:latin typeface="Calibri" panose="020F0502020204030204" pitchFamily="34" charset="0"/>
                <a:cs typeface="Calibri" panose="020F0502020204030204" pitchFamily="34" charset="0"/>
              </a:rPr>
              <a:t>đối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chiếu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hoá</a:t>
            </a:r>
            <a:r>
              <a:rPr lang="en-US" dirty="0">
                <a:latin typeface="Calibri" panose="020F0502020204030204" pitchFamily="34" charset="0"/>
                <a:cs typeface="Calibri" panose="020F0502020204030204" pitchFamily="34" charset="0"/>
              </a:rPr>
              <a:t> đ</a:t>
            </a:r>
            <a:r>
              <a:rPr lang="vi-VN" dirty="0">
                <a:latin typeface="Calibri" panose="020F0502020204030204" pitchFamily="34" charset="0"/>
                <a:cs typeface="Calibri" panose="020F0502020204030204" pitchFamily="34" charset="0"/>
              </a:rPr>
              <a:t>ơ</a:t>
            </a:r>
            <a:r>
              <a:rPr lang="en-US" dirty="0">
                <a:latin typeface="Calibri" panose="020F0502020204030204" pitchFamily="34" charset="0"/>
                <a:cs typeface="Calibri" panose="020F0502020204030204" pitchFamily="34" charset="0"/>
              </a:rPr>
              <a:t>n với thông tin </a:t>
            </a:r>
            <a:r>
              <a:rPr lang="en-US" dirty="0" err="1">
                <a:latin typeface="Calibri" panose="020F0502020204030204" pitchFamily="34" charset="0"/>
                <a:cs typeface="Calibri" panose="020F0502020204030204" pitchFamily="34" charset="0"/>
              </a:rPr>
              <a:t>thanh</a:t>
            </a:r>
            <a:r>
              <a:rPr lang="en-US" dirty="0">
                <a:latin typeface="Calibri" panose="020F0502020204030204" pitchFamily="34" charset="0"/>
                <a:cs typeface="Calibri" panose="020F0502020204030204" pitchFamily="34" charset="0"/>
              </a:rPr>
              <a:t> toán.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a:t>
            </a:r>
            <a:r>
              <a:rPr lang="vi-VN" dirty="0">
                <a:latin typeface="Calibri" panose="020F0502020204030204" pitchFamily="34" charset="0"/>
                <a:cs typeface="Calibri" panose="020F0502020204030204" pitchFamily="34" charset="0"/>
              </a:rPr>
              <a:t>ư</a:t>
            </a:r>
            <a:r>
              <a:rPr lang="en-US" dirty="0">
                <a:latin typeface="Calibri" panose="020F0502020204030204" pitchFamily="34" charset="0"/>
                <a:cs typeface="Calibri" panose="020F0502020204030204" pitchFamily="34" charset="0"/>
              </a:rPr>
              <a:t>u thông tin </a:t>
            </a: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r>
              <a:rPr lang="en-US" dirty="0">
                <a:latin typeface="Calibri" panose="020F0502020204030204" pitchFamily="34" charset="0"/>
                <a:cs typeface="Calibri" panose="020F0502020204030204" pitchFamily="34" charset="0"/>
              </a:rPr>
              <a:t> vào hệ thống để </a:t>
            </a:r>
            <a:r>
              <a:rPr lang="en-US" dirty="0" err="1">
                <a:latin typeface="Calibri" panose="020F0502020204030204" pitchFamily="34" charset="0"/>
                <a:cs typeface="Calibri" panose="020F0502020204030204" pitchFamily="34" charset="0"/>
              </a:rPr>
              <a:t>nhân</a:t>
            </a:r>
            <a:r>
              <a:rPr lang="en-US" dirty="0">
                <a:latin typeface="Calibri" panose="020F0502020204030204" pitchFamily="34" charset="0"/>
                <a:cs typeface="Calibri" panose="020F0502020204030204" pitchFamily="34" charset="0"/>
              </a:rPr>
              <a:t> viên CSKH thực hiện tiếp nhận và thông báo thông tin tới </a:t>
            </a:r>
            <a:r>
              <a:rPr lang="en-US" dirty="0" err="1">
                <a:latin typeface="Calibri" panose="020F0502020204030204" pitchFamily="34" charset="0"/>
                <a:cs typeface="Calibri" panose="020F0502020204030204" pitchFamily="34" charset="0"/>
              </a:rPr>
              <a:t>khách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364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F7EE-B539-40C7-9292-18ACF0DCA3B1}"/>
              </a:ext>
            </a:extLst>
          </p:cNvPr>
          <p:cNvSpPr>
            <a:spLocks noGrp="1"/>
          </p:cNvSpPr>
          <p:nvPr>
            <p:ph type="title"/>
          </p:nvPr>
        </p:nvSpPr>
        <p:spPr>
          <a:xfrm>
            <a:off x="1672159" y="0"/>
            <a:ext cx="8288705" cy="1020417"/>
          </a:xfrm>
        </p:spPr>
        <p:txBody>
          <a:bodyPr>
            <a:normAutofit fontScale="90000"/>
          </a:bodyPr>
          <a:lstStyle/>
          <a:p>
            <a:r>
              <a:rPr lang="en-US" dirty="0">
                <a:latin typeface="Calibri" panose="020F0502020204030204" pitchFamily="34" charset="0"/>
                <a:cs typeface="Calibri" panose="020F0502020204030204" pitchFamily="34" charset="0"/>
              </a:rPr>
              <a:t>Các công </a:t>
            </a:r>
            <a:r>
              <a:rPr lang="en-US" dirty="0" err="1">
                <a:latin typeface="Calibri" panose="020F0502020204030204" pitchFamily="34" charset="0"/>
                <a:cs typeface="Calibri" panose="020F0502020204030204" pitchFamily="34" charset="0"/>
              </a:rPr>
              <a:t>cụ</a:t>
            </a:r>
            <a:r>
              <a:rPr lang="en-US" dirty="0">
                <a:latin typeface="Calibri" panose="020F0502020204030204" pitchFamily="34" charset="0"/>
                <a:cs typeface="Calibri" panose="020F0502020204030204" pitchFamily="34" charset="0"/>
              </a:rPr>
              <a:t> sử dụng trong </a:t>
            </a:r>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lý </a:t>
            </a:r>
            <a:r>
              <a:rPr lang="en-US" dirty="0" err="1">
                <a:latin typeface="Calibri" panose="020F0502020204030204" pitchFamily="34" charset="0"/>
                <a:cs typeface="Calibri" panose="020F0502020204030204" pitchFamily="34" charset="0"/>
              </a:rPr>
              <a:t>bán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hàng</a:t>
            </a:r>
            <a:endParaRPr lang="en-US" dirty="0">
              <a:latin typeface="Calibri" panose="020F0502020204030204" pitchFamily="34" charset="0"/>
              <a:cs typeface="Calibri" panose="020F0502020204030204" pitchFamily="34" charset="0"/>
            </a:endParaRPr>
          </a:p>
        </p:txBody>
      </p:sp>
      <p:pic>
        <p:nvPicPr>
          <p:cNvPr id="2050" name="Picture 2" descr="Tập tin:Microsoft Excel 2013-2019 logo.svg – Wikipedia tiếng ...">
            <a:extLst>
              <a:ext uri="{FF2B5EF4-FFF2-40B4-BE49-F238E27FC236}">
                <a16:creationId xmlns:a16="http://schemas.microsoft.com/office/drawing/2014/main" id="{E2327352-0105-4AB2-9FDE-5F26C62B8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1" y="1524000"/>
            <a:ext cx="2736712" cy="25841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4A8FFC2-B82E-4DD3-BDC1-EA61F97C080E}"/>
              </a:ext>
            </a:extLst>
          </p:cNvPr>
          <p:cNvPicPr>
            <a:picLocks noChangeAspect="1"/>
          </p:cNvPicPr>
          <p:nvPr/>
        </p:nvPicPr>
        <p:blipFill>
          <a:blip r:embed="rId3"/>
          <a:stretch>
            <a:fillRect/>
          </a:stretch>
        </p:blipFill>
        <p:spPr>
          <a:xfrm>
            <a:off x="6493565" y="1469154"/>
            <a:ext cx="3644348" cy="2427192"/>
          </a:xfrm>
          <a:prstGeom prst="rect">
            <a:avLst/>
          </a:prstGeom>
        </p:spPr>
      </p:pic>
      <p:pic>
        <p:nvPicPr>
          <p:cNvPr id="7" name="Picture 6">
            <a:extLst>
              <a:ext uri="{FF2B5EF4-FFF2-40B4-BE49-F238E27FC236}">
                <a16:creationId xmlns:a16="http://schemas.microsoft.com/office/drawing/2014/main" id="{FBC897B2-BDE0-4AEB-94CD-F677C85BFE8A}"/>
              </a:ext>
            </a:extLst>
          </p:cNvPr>
          <p:cNvPicPr>
            <a:picLocks noChangeAspect="1"/>
          </p:cNvPicPr>
          <p:nvPr/>
        </p:nvPicPr>
        <p:blipFill>
          <a:blip r:embed="rId4"/>
          <a:stretch>
            <a:fillRect/>
          </a:stretch>
        </p:blipFill>
        <p:spPr>
          <a:xfrm>
            <a:off x="4299365" y="4108174"/>
            <a:ext cx="2143125" cy="2143125"/>
          </a:xfrm>
          <a:prstGeom prst="rect">
            <a:avLst/>
          </a:prstGeom>
        </p:spPr>
      </p:pic>
    </p:spTree>
    <p:extLst>
      <p:ext uri="{BB962C8B-B14F-4D97-AF65-F5344CB8AC3E}">
        <p14:creationId xmlns:p14="http://schemas.microsoft.com/office/powerpoint/2010/main" val="44861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29BB-A59A-4FE8-ACFD-45F698F928B4}"/>
              </a:ext>
            </a:extLst>
          </p:cNvPr>
          <p:cNvSpPr>
            <a:spLocks noGrp="1"/>
          </p:cNvSpPr>
          <p:nvPr>
            <p:ph type="title"/>
          </p:nvPr>
        </p:nvSpPr>
        <p:spPr>
          <a:xfrm>
            <a:off x="3278057" y="222093"/>
            <a:ext cx="5375612" cy="572560"/>
          </a:xfrm>
        </p:spPr>
        <p:txBody>
          <a:bodyPr>
            <a:normAutofit fontScale="90000"/>
          </a:bodyPr>
          <a:lstStyle/>
          <a:p>
            <a:r>
              <a:rPr lang="en-US" dirty="0">
                <a:latin typeface="Calibri" panose="020F0502020204030204" pitchFamily="34" charset="0"/>
                <a:cs typeface="Calibri" panose="020F0502020204030204" pitchFamily="34" charset="0"/>
              </a:rPr>
              <a:t>Vấn đề và </a:t>
            </a:r>
            <a:r>
              <a:rPr lang="en-US" dirty="0" err="1">
                <a:latin typeface="Calibri" panose="020F0502020204030204" pitchFamily="34" charset="0"/>
                <a:cs typeface="Calibri" panose="020F0502020204030204" pitchFamily="34" charset="0"/>
              </a:rPr>
              <a:t>thách</a:t>
            </a:r>
            <a:r>
              <a:rPr lang="en-US" dirty="0">
                <a:latin typeface="Calibri" panose="020F0502020204030204" pitchFamily="34" charset="0"/>
                <a:cs typeface="Calibri" panose="020F0502020204030204" pitchFamily="34" charset="0"/>
              </a:rPr>
              <a:t> thức</a:t>
            </a:r>
          </a:p>
        </p:txBody>
      </p:sp>
      <p:sp>
        <p:nvSpPr>
          <p:cNvPr id="3" name="Content Placeholder 2">
            <a:extLst>
              <a:ext uri="{FF2B5EF4-FFF2-40B4-BE49-F238E27FC236}">
                <a16:creationId xmlns:a16="http://schemas.microsoft.com/office/drawing/2014/main" id="{834F524E-17A2-4A1E-AF16-2D57353D44C9}"/>
              </a:ext>
            </a:extLst>
          </p:cNvPr>
          <p:cNvSpPr>
            <a:spLocks noGrp="1"/>
          </p:cNvSpPr>
          <p:nvPr>
            <p:ph idx="1"/>
          </p:nvPr>
        </p:nvSpPr>
        <p:spPr>
          <a:xfrm>
            <a:off x="887896" y="1364974"/>
            <a:ext cx="9072968" cy="4375053"/>
          </a:xfrm>
        </p:spPr>
        <p:txBody>
          <a:bodyPr>
            <a:normAutofit/>
          </a:bodyPr>
          <a:lstStyle/>
          <a:p>
            <a:pPr>
              <a:buClrTx/>
            </a:pPr>
            <a:r>
              <a:rPr lang="en-US" sz="2000" dirty="0" err="1">
                <a:latin typeface="Calibri" panose="020F0502020204030204" pitchFamily="34" charset="0"/>
                <a:cs typeface="Calibri" panose="020F0502020204030204" pitchFamily="34" charset="0"/>
              </a:rPr>
              <a:t>Xảy</a:t>
            </a:r>
            <a:r>
              <a:rPr lang="en-US" sz="2000" dirty="0">
                <a:latin typeface="Calibri" panose="020F0502020204030204" pitchFamily="34" charset="0"/>
                <a:cs typeface="Calibri" panose="020F0502020204030204" pitchFamily="34" charset="0"/>
              </a:rPr>
              <a:t> ra </a:t>
            </a:r>
            <a:r>
              <a:rPr lang="en-US" sz="2000" dirty="0" err="1">
                <a:latin typeface="Calibri" panose="020F0502020204030204" pitchFamily="34" charset="0"/>
                <a:cs typeface="Calibri" panose="020F0502020204030204" pitchFamily="34" charset="0"/>
              </a:rPr>
              <a:t>sai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sót</a:t>
            </a:r>
            <a:r>
              <a:rPr lang="en-US" sz="2000" dirty="0">
                <a:latin typeface="Calibri" panose="020F0502020204030204" pitchFamily="34" charset="0"/>
                <a:cs typeface="Calibri" panose="020F0502020204030204" pitchFamily="34" charset="0"/>
              </a:rPr>
              <a:t> trong quá trình </a:t>
            </a:r>
            <a:r>
              <a:rPr lang="en-US" sz="2000" dirty="0" err="1">
                <a:latin typeface="Calibri" panose="020F0502020204030204" pitchFamily="34" charset="0"/>
                <a:cs typeface="Calibri" panose="020F0502020204030204" pitchFamily="34" charset="0"/>
              </a:rPr>
              <a:t>nhập</a:t>
            </a:r>
            <a:r>
              <a:rPr lang="en-US" sz="2000" dirty="0">
                <a:latin typeface="Calibri" panose="020F0502020204030204" pitchFamily="34" charset="0"/>
                <a:cs typeface="Calibri" panose="020F0502020204030204" pitchFamily="34" charset="0"/>
              </a:rPr>
              <a:t> liệu, </a:t>
            </a:r>
            <a:r>
              <a:rPr lang="en-US" sz="2000" dirty="0" err="1">
                <a:latin typeface="Calibri" panose="020F0502020204030204" pitchFamily="34" charset="0"/>
                <a:cs typeface="Calibri" panose="020F0502020204030204" pitchFamily="34" charset="0"/>
              </a:rPr>
              <a:t>mất</a:t>
            </a:r>
            <a:r>
              <a:rPr lang="en-US" sz="2000" dirty="0">
                <a:latin typeface="Calibri" panose="020F0502020204030204" pitchFamily="34" charset="0"/>
                <a:cs typeface="Calibri" panose="020F0502020204030204" pitchFamily="34" charset="0"/>
              </a:rPr>
              <a:t> dữ liệu.</a:t>
            </a:r>
          </a:p>
          <a:p>
            <a:pPr>
              <a:buClrTx/>
            </a:pPr>
            <a:r>
              <a:rPr lang="en-US" sz="2000" dirty="0">
                <a:latin typeface="Calibri" panose="020F0502020204030204" pitchFamily="34" charset="0"/>
                <a:cs typeface="Calibri" panose="020F0502020204030204" pitchFamily="34" charset="0"/>
              </a:rPr>
              <a:t>Không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soát</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sót</a:t>
            </a:r>
            <a:r>
              <a:rPr lang="en-US" sz="2000" dirty="0">
                <a:latin typeface="Calibri" panose="020F0502020204030204" pitchFamily="34" charset="0"/>
                <a:cs typeface="Calibri" panose="020F0502020204030204" pitchFamily="34" charset="0"/>
              </a:rPr>
              <a:t> trong quá trình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kê.</a:t>
            </a:r>
          </a:p>
          <a:p>
            <a:pPr>
              <a:buClrTx/>
            </a:pP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bên thứ 3 </a:t>
            </a:r>
            <a:r>
              <a:rPr lang="en-US" sz="2000" dirty="0" err="1">
                <a:latin typeface="Calibri" panose="020F0502020204030204" pitchFamily="34" charset="0"/>
                <a:cs typeface="Calibri" panose="020F0502020204030204" pitchFamily="34" charset="0"/>
              </a:rPr>
              <a:t>xảy</a:t>
            </a:r>
            <a:r>
              <a:rPr lang="en-US" sz="2000" dirty="0">
                <a:latin typeface="Calibri" panose="020F0502020204030204" pitchFamily="34" charset="0"/>
                <a:cs typeface="Calibri" panose="020F0502020204030204" pitchFamily="34" charset="0"/>
              </a:rPr>
              <a:t> ra lỗi.</a:t>
            </a:r>
          </a:p>
          <a:p>
            <a:pPr>
              <a:buClrTx/>
            </a:pPr>
            <a:r>
              <a:rPr lang="en-US" sz="2000" dirty="0">
                <a:latin typeface="Calibri" panose="020F0502020204030204" pitchFamily="34" charset="0"/>
                <a:cs typeface="Calibri" panose="020F0502020204030204" pitchFamily="34" charset="0"/>
              </a:rPr>
              <a:t>Kinh </a:t>
            </a:r>
            <a:r>
              <a:rPr lang="en-US" sz="2000" dirty="0" err="1">
                <a:latin typeface="Calibri" panose="020F0502020204030204" pitchFamily="34" charset="0"/>
                <a:cs typeface="Calibri" panose="020F0502020204030204" pitchFamily="34" charset="0"/>
              </a:rPr>
              <a:t>phí</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duy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trì</a:t>
            </a:r>
            <a:r>
              <a:rPr lang="en-US" sz="2000" dirty="0">
                <a:latin typeface="Calibri" panose="020F0502020204030204" pitchFamily="34" charset="0"/>
                <a:cs typeface="Calibri" panose="020F0502020204030204" pitchFamily="34" charset="0"/>
              </a:rPr>
              <a:t> sử dụng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bên thứ 3.</a:t>
            </a:r>
          </a:p>
        </p:txBody>
      </p:sp>
      <p:sp>
        <p:nvSpPr>
          <p:cNvPr id="4" name="TextBox 3">
            <a:extLst>
              <a:ext uri="{FF2B5EF4-FFF2-40B4-BE49-F238E27FC236}">
                <a16:creationId xmlns:a16="http://schemas.microsoft.com/office/drawing/2014/main" id="{6E06F229-FA15-4A42-8FB8-311F359E5F62}"/>
              </a:ext>
            </a:extLst>
          </p:cNvPr>
          <p:cNvSpPr txBox="1"/>
          <p:nvPr/>
        </p:nvSpPr>
        <p:spPr>
          <a:xfrm>
            <a:off x="887896" y="4524412"/>
            <a:ext cx="10641496" cy="138499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Bài toán cần giải </a:t>
            </a:r>
            <a:r>
              <a:rPr lang="en-US" sz="2400" b="1" dirty="0" err="1">
                <a:latin typeface="Calibri" panose="020F0502020204030204" pitchFamily="34" charset="0"/>
                <a:cs typeface="Calibri" panose="020F0502020204030204" pitchFamily="34" charset="0"/>
              </a:rPr>
              <a:t>quyết</a:t>
            </a:r>
            <a:endParaRPr lang="en-US" sz="24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Xây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dựng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giúp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các </a:t>
            </a:r>
            <a:r>
              <a:rPr lang="en-US" sz="2000" dirty="0" err="1">
                <a:latin typeface="Calibri" panose="020F0502020204030204" pitchFamily="34" charset="0"/>
                <a:cs typeface="Calibri" panose="020F0502020204030204" pitchFamily="34" charset="0"/>
              </a:rPr>
              <a:t>hoạt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động</a:t>
            </a:r>
            <a:r>
              <a:rPr lang="en-US" sz="2000" dirty="0">
                <a:latin typeface="Calibri" panose="020F0502020204030204" pitchFamily="34" charset="0"/>
                <a:cs typeface="Calibri" panose="020F0502020204030204" pitchFamily="34" charset="0"/>
              </a:rPr>
              <a:t> trong </a:t>
            </a:r>
            <a:r>
              <a:rPr lang="en-US" sz="2000" dirty="0" err="1">
                <a:latin typeface="Calibri" panose="020F0502020204030204" pitchFamily="34" charset="0"/>
                <a:cs typeface="Calibri" panose="020F0502020204030204" pitchFamily="34" charset="0"/>
              </a:rPr>
              <a:t>bán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Các </a:t>
            </a:r>
            <a:r>
              <a:rPr lang="en-US" sz="2000" dirty="0" err="1">
                <a:latin typeface="Calibri" panose="020F0502020204030204" pitchFamily="34" charset="0"/>
                <a:cs typeface="Calibri" panose="020F0502020204030204" pitchFamily="34" charset="0"/>
              </a:rPr>
              <a:t>chức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năng</a:t>
            </a:r>
            <a:r>
              <a:rPr lang="en-US" sz="2000" dirty="0">
                <a:latin typeface="Calibri" panose="020F0502020204030204" pitchFamily="34" charset="0"/>
                <a:cs typeface="Calibri" panose="020F0502020204030204" pitchFamily="34" charset="0"/>
              </a:rPr>
              <a:t> trong </a:t>
            </a:r>
            <a:r>
              <a:rPr lang="en-US" sz="2000" dirty="0" err="1">
                <a:latin typeface="Calibri" panose="020F0502020204030204" pitchFamily="34" charset="0"/>
                <a:cs typeface="Calibri" panose="020F0502020204030204" pitchFamily="34" charset="0"/>
              </a:rPr>
              <a:t>phần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mềm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đáp</a:t>
            </a:r>
            <a:r>
              <a:rPr lang="en-US" sz="2000" dirty="0">
                <a:latin typeface="Calibri" panose="020F0502020204030204" pitchFamily="34" charset="0"/>
                <a:cs typeface="Calibri" panose="020F0502020204030204" pitchFamily="34" charset="0"/>
              </a:rPr>
              <a:t> ứng đ</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cầu</a:t>
            </a:r>
            <a:r>
              <a:rPr lang="en-US" sz="2000" dirty="0">
                <a:latin typeface="Calibri" panose="020F0502020204030204" pitchFamily="34" charset="0"/>
                <a:cs typeface="Calibri" panose="020F0502020204030204" pitchFamily="34" charset="0"/>
              </a:rPr>
              <a:t> của </a:t>
            </a:r>
            <a:r>
              <a:rPr lang="en-US" sz="2000" dirty="0" err="1">
                <a:latin typeface="Calibri" panose="020F0502020204030204" pitchFamily="34" charset="0"/>
                <a:cs typeface="Calibri" panose="020F0502020204030204" pitchFamily="34" charset="0"/>
              </a:rPr>
              <a:t>cửa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doanh</a:t>
            </a:r>
            <a:r>
              <a:rPr lang="en-US" sz="2000" dirty="0">
                <a:latin typeface="Calibri" panose="020F0502020204030204" pitchFamily="34" charset="0"/>
                <a:cs typeface="Calibri" panose="020F0502020204030204" pitchFamily="34" charset="0"/>
              </a:rPr>
              <a:t> nghiệp</a:t>
            </a:r>
          </a:p>
          <a:p>
            <a:pPr marL="285750" indent="-285750">
              <a:buFont typeface="Arial" panose="020B0604020202020204" pitchFamily="34" charset="0"/>
              <a:buChar char="•"/>
            </a:pPr>
            <a:r>
              <a:rPr lang="en-US" sz="2000" dirty="0" err="1">
                <a:latin typeface="Calibri" panose="020F0502020204030204" pitchFamily="34" charset="0"/>
                <a:cs typeface="Calibri" panose="020F0502020204030204" pitchFamily="34" charset="0"/>
              </a:rPr>
              <a:t>Giao</a:t>
            </a:r>
            <a:r>
              <a:rPr lang="en-US" sz="2000" dirty="0">
                <a:latin typeface="Calibri" panose="020F0502020204030204" pitchFamily="34" charset="0"/>
                <a:cs typeface="Calibri" panose="020F0502020204030204" pitchFamily="34" charset="0"/>
              </a:rPr>
              <a:t> diện </a:t>
            </a:r>
            <a:r>
              <a:rPr lang="en-US" sz="2000" dirty="0" err="1">
                <a:latin typeface="Calibri" panose="020F0502020204030204" pitchFamily="34" charset="0"/>
                <a:cs typeface="Calibri" panose="020F0502020204030204" pitchFamily="34" charset="0"/>
              </a:rPr>
              <a:t>thân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thiện</a:t>
            </a:r>
            <a:r>
              <a:rPr lang="en-US" sz="2000" dirty="0">
                <a:latin typeface="Calibri" panose="020F0502020204030204" pitchFamily="34" charset="0"/>
                <a:cs typeface="Calibri" panose="020F0502020204030204" pitchFamily="34" charset="0"/>
              </a:rPr>
              <a:t>, dễ sử dụng với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 và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a:t>
            </a:r>
          </a:p>
        </p:txBody>
      </p:sp>
      <p:sp>
        <p:nvSpPr>
          <p:cNvPr id="5" name="Arrow: Down 4">
            <a:extLst>
              <a:ext uri="{FF2B5EF4-FFF2-40B4-BE49-F238E27FC236}">
                <a16:creationId xmlns:a16="http://schemas.microsoft.com/office/drawing/2014/main" id="{6EA50A13-6396-4F7C-AB51-18D8B422239A}"/>
              </a:ext>
            </a:extLst>
          </p:cNvPr>
          <p:cNvSpPr/>
          <p:nvPr/>
        </p:nvSpPr>
        <p:spPr>
          <a:xfrm>
            <a:off x="4333461" y="3429000"/>
            <a:ext cx="980661" cy="771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39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192A5-0036-47AA-BB15-278CEA8630D3}"/>
              </a:ext>
            </a:extLst>
          </p:cNvPr>
          <p:cNvSpPr>
            <a:spLocks noGrp="1"/>
          </p:cNvSpPr>
          <p:nvPr>
            <p:ph type="title"/>
          </p:nvPr>
        </p:nvSpPr>
        <p:spPr>
          <a:xfrm>
            <a:off x="2641953" y="182814"/>
            <a:ext cx="6621316" cy="678578"/>
          </a:xfrm>
        </p:spPr>
        <p:txBody>
          <a:bodyPr>
            <a:normAutofit fontScale="90000"/>
          </a:bodyPr>
          <a:lstStyle/>
          <a:p>
            <a:r>
              <a:rPr lang="en-US" sz="3200" b="1" dirty="0">
                <a:latin typeface="Calibri Light" panose="020F0302020204030204" pitchFamily="34" charset="0"/>
                <a:cs typeface="Calibri Light" panose="020F0302020204030204" pitchFamily="34" charset="0"/>
              </a:rPr>
              <a:t>Đặc </a:t>
            </a:r>
            <a:r>
              <a:rPr lang="en-US" sz="3200" b="1" dirty="0" err="1">
                <a:latin typeface="Calibri Light" panose="020F0302020204030204" pitchFamily="34" charset="0"/>
                <a:cs typeface="Calibri Light" panose="020F0302020204030204" pitchFamily="34" charset="0"/>
              </a:rPr>
              <a:t>tả</a:t>
            </a:r>
            <a:r>
              <a:rPr lang="en-US" sz="3200" b="1" dirty="0">
                <a:latin typeface="Calibri Light" panose="020F0302020204030204" pitchFamily="34" charset="0"/>
                <a:cs typeface="Calibri Light" panose="020F0302020204030204" pitchFamily="34" charset="0"/>
              </a:rPr>
              <a:t> Nghiệp VỤ HỆ THỐNG</a:t>
            </a:r>
          </a:p>
        </p:txBody>
      </p:sp>
      <p:sp>
        <p:nvSpPr>
          <p:cNvPr id="3" name="Content Placeholder 2">
            <a:extLst>
              <a:ext uri="{FF2B5EF4-FFF2-40B4-BE49-F238E27FC236}">
                <a16:creationId xmlns:a16="http://schemas.microsoft.com/office/drawing/2014/main" id="{08DFCCEE-9327-412F-BADA-BE3AAD9C93CC}"/>
              </a:ext>
            </a:extLst>
          </p:cNvPr>
          <p:cNvSpPr>
            <a:spLocks noGrp="1"/>
          </p:cNvSpPr>
          <p:nvPr>
            <p:ph idx="1"/>
          </p:nvPr>
        </p:nvSpPr>
        <p:spPr>
          <a:xfrm>
            <a:off x="556591" y="1007166"/>
            <a:ext cx="11198087" cy="4732862"/>
          </a:xfrm>
        </p:spPr>
        <p:txBody>
          <a:bodyPr>
            <a:normAutofit/>
          </a:bodyPr>
          <a:lstStyle/>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sản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phẩm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 sẽ thực hiện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tra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trong </a:t>
            </a:r>
            <a:r>
              <a:rPr lang="en-US" sz="2000" dirty="0" err="1">
                <a:latin typeface="Calibri" panose="020F0502020204030204" pitchFamily="34" charset="0"/>
                <a:cs typeface="Calibri" panose="020F0502020204030204" pitchFamily="34" charset="0"/>
              </a:rPr>
              <a:t>kho</a:t>
            </a:r>
            <a:r>
              <a:rPr lang="en-US" sz="2000" dirty="0">
                <a:latin typeface="Calibri" panose="020F0502020204030204" pitchFamily="34" charset="0"/>
                <a:cs typeface="Calibri" panose="020F0502020204030204" pitchFamily="34" charset="0"/>
              </a:rPr>
              <a:t>, thực hiện </a:t>
            </a:r>
            <a:r>
              <a:rPr lang="en-US" sz="2000" dirty="0" err="1">
                <a:latin typeface="Calibri" panose="020F0502020204030204" pitchFamily="34" charset="0"/>
                <a:cs typeface="Calibri" panose="020F0502020204030204" pitchFamily="34" charset="0"/>
              </a:rPr>
              <a:t>nhập</a:t>
            </a:r>
            <a:r>
              <a:rPr lang="en-US" sz="2000" dirty="0">
                <a:latin typeface="Calibri" panose="020F0502020204030204" pitchFamily="34" charset="0"/>
                <a:cs typeface="Calibri" panose="020F0502020204030204" pitchFamily="34" charset="0"/>
              </a:rPr>
              <a:t> xuất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trong </a:t>
            </a:r>
            <a:r>
              <a:rPr lang="en-US" sz="2000" dirty="0" err="1">
                <a:latin typeface="Calibri" panose="020F0502020204030204" pitchFamily="34" charset="0"/>
                <a:cs typeface="Calibri" panose="020F0502020204030204" pitchFamily="34" charset="0"/>
              </a:rPr>
              <a:t>kho</a:t>
            </a:r>
            <a:r>
              <a:rPr lang="en-US" sz="2000" dirty="0">
                <a:latin typeface="Calibri" panose="020F0502020204030204" pitchFamily="34" charset="0"/>
                <a:cs typeface="Calibri" panose="020F0502020204030204" pitchFamily="34" charset="0"/>
              </a:rPr>
              <a:t>, thực hiện t</a:t>
            </a:r>
            <a:r>
              <a:rPr lang="vi-VN" sz="2000" dirty="0">
                <a:latin typeface="Calibri" panose="020F0502020204030204" pitchFamily="34" charset="0"/>
                <a:cs typeface="Calibri" panose="020F0502020204030204" pitchFamily="34" charset="0"/>
              </a:rPr>
              <a:t>ư</a:t>
            </a:r>
            <a:r>
              <a:rPr lang="en-US" sz="2000" dirty="0">
                <a:latin typeface="Calibri" panose="020F0502020204030204" pitchFamily="34" charset="0"/>
                <a:cs typeface="Calibri" panose="020F0502020204030204" pitchFamily="34" charset="0"/>
              </a:rPr>
              <a:t> vấn </a:t>
            </a:r>
            <a:r>
              <a:rPr lang="en-US" sz="2000" dirty="0" err="1">
                <a:latin typeface="Calibri" panose="020F0502020204030204" pitchFamily="34" charset="0"/>
                <a:cs typeface="Calibri" panose="020F0502020204030204" pitchFamily="34" charset="0"/>
              </a:rPr>
              <a:t>khách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và </a:t>
            </a:r>
            <a:r>
              <a:rPr lang="en-US" sz="2000" dirty="0" err="1">
                <a:latin typeface="Calibri" panose="020F0502020204030204" pitchFamily="34" charset="0"/>
                <a:cs typeface="Calibri" panose="020F0502020204030204" pitchFamily="34" charset="0"/>
              </a:rPr>
              <a:t>bán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lập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Tiếp nhận ý kiến từ </a:t>
            </a:r>
            <a:r>
              <a:rPr lang="en-US" sz="2000" dirty="0" err="1">
                <a:latin typeface="Calibri" panose="020F0502020204030204" pitchFamily="34" charset="0"/>
                <a:cs typeface="Calibri" panose="020F0502020204030204" pitchFamily="34" charset="0"/>
              </a:rPr>
              <a:t>khách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và thông báo </a:t>
            </a:r>
            <a:r>
              <a:rPr lang="en-US" sz="2000" dirty="0" err="1">
                <a:latin typeface="Calibri" panose="020F0502020204030204" pitchFamily="34" charset="0"/>
                <a:cs typeface="Calibri" panose="020F0502020204030204" pitchFamily="34" charset="0"/>
              </a:rPr>
              <a:t>ch</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ơng</a:t>
            </a:r>
            <a:r>
              <a:rPr lang="en-US" sz="2000" dirty="0">
                <a:latin typeface="Calibri" panose="020F0502020204030204" pitchFamily="34" charset="0"/>
                <a:cs typeface="Calibri" panose="020F0502020204030204" pitchFamily="34" charset="0"/>
              </a:rPr>
              <a:t> trình </a:t>
            </a:r>
            <a:r>
              <a:rPr lang="en-US" sz="2000" dirty="0" err="1">
                <a:latin typeface="Calibri" panose="020F0502020204030204" pitchFamily="34" charset="0"/>
                <a:cs typeface="Calibri" panose="020F0502020204030204" pitchFamily="34" charset="0"/>
              </a:rPr>
              <a:t>khuyến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mãi</a:t>
            </a:r>
            <a:r>
              <a:rPr lang="en-US" sz="2000" dirty="0">
                <a:latin typeface="Calibri" panose="020F0502020204030204" pitchFamily="34" charset="0"/>
                <a:cs typeface="Calibri" panose="020F0502020204030204" pitchFamily="34" charset="0"/>
              </a:rPr>
              <a:t>.</a:t>
            </a:r>
          </a:p>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tài </a:t>
            </a:r>
            <a:r>
              <a:rPr lang="en-US" sz="2000" dirty="0" err="1">
                <a:latin typeface="Calibri" panose="020F0502020204030204" pitchFamily="34" charset="0"/>
                <a:cs typeface="Calibri" panose="020F0502020204030204" pitchFamily="34" charset="0"/>
              </a:rPr>
              <a:t>khoản</a:t>
            </a:r>
            <a:r>
              <a:rPr lang="en-US" sz="2000" dirty="0">
                <a:latin typeface="Calibri" panose="020F0502020204030204" pitchFamily="34" charset="0"/>
                <a:cs typeface="Calibri" panose="020F0502020204030204" pitchFamily="34" charset="0"/>
              </a:rPr>
              <a:t> ng</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dùng</a:t>
            </a:r>
            <a:r>
              <a:rPr lang="en-US" sz="2000" dirty="0">
                <a:latin typeface="Calibri" panose="020F0502020204030204" pitchFamily="34" charset="0"/>
                <a:cs typeface="Calibri" panose="020F0502020204030204" pitchFamily="34" charset="0"/>
              </a:rPr>
              <a:t>: Tạo và phân quyền </a:t>
            </a:r>
            <a:r>
              <a:rPr lang="en-US" sz="2000" dirty="0" err="1">
                <a:latin typeface="Calibri" panose="020F0502020204030204" pitchFamily="34" charset="0"/>
                <a:cs typeface="Calibri" panose="020F0502020204030204" pitchFamily="34" charset="0"/>
              </a:rPr>
              <a:t>cho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của </a:t>
            </a:r>
            <a:r>
              <a:rPr lang="en-US" sz="2000" dirty="0" err="1">
                <a:latin typeface="Calibri" panose="020F0502020204030204" pitchFamily="34" charset="0"/>
                <a:cs typeface="Calibri" panose="020F0502020204030204" pitchFamily="34" charset="0"/>
              </a:rPr>
              <a:t>cửa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Tạo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theo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dõi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tiến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độ</a:t>
            </a:r>
            <a:r>
              <a:rPr lang="en-US" sz="2000" dirty="0">
                <a:latin typeface="Calibri" panose="020F0502020204030204" pitchFamily="34" charset="0"/>
                <a:cs typeface="Calibri" panose="020F0502020204030204" pitchFamily="34" charset="0"/>
              </a:rPr>
              <a:t>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nếu có </a:t>
            </a:r>
            <a:r>
              <a:rPr lang="en-US" sz="2000" dirty="0" err="1">
                <a:latin typeface="Calibri" panose="020F0502020204030204" pitchFamily="34" charset="0"/>
                <a:cs typeface="Calibri" panose="020F0502020204030204" pitchFamily="34" charset="0"/>
              </a:rPr>
              <a:t>thay</a:t>
            </a:r>
            <a:r>
              <a:rPr lang="en-US" sz="2000" dirty="0">
                <a:latin typeface="Calibri" panose="020F0502020204030204" pitchFamily="34" charset="0"/>
                <a:cs typeface="Calibri" panose="020F0502020204030204" pitchFamily="34" charset="0"/>
              </a:rPr>
              <a:t> đổi </a:t>
            </a:r>
            <a:r>
              <a:rPr lang="en-US" sz="2000" dirty="0" err="1">
                <a:latin typeface="Calibri" panose="020F0502020204030204" pitchFamily="34" charset="0"/>
                <a:cs typeface="Calibri" panose="020F0502020204030204" pitchFamily="34" charset="0"/>
              </a:rPr>
              <a:t>thì</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thay</a:t>
            </a:r>
            <a:r>
              <a:rPr lang="en-US" sz="2000" dirty="0">
                <a:latin typeface="Calibri" panose="020F0502020204030204" pitchFamily="34" charset="0"/>
                <a:cs typeface="Calibri" panose="020F0502020204030204" pitchFamily="34" charset="0"/>
              </a:rPr>
              <a:t> đổi </a:t>
            </a:r>
            <a:r>
              <a:rPr lang="en-US" sz="2000" dirty="0" err="1">
                <a:latin typeface="Calibri" panose="020F0502020204030204" pitchFamily="34" charset="0"/>
                <a:cs typeface="Calibri" panose="020F0502020204030204" pitchFamily="34" charset="0"/>
              </a:rPr>
              <a:t>trạng</a:t>
            </a:r>
            <a:r>
              <a:rPr lang="en-US" sz="2000" dirty="0">
                <a:latin typeface="Calibri" panose="020F0502020204030204" pitchFamily="34" charset="0"/>
                <a:cs typeface="Calibri" panose="020F0502020204030204" pitchFamily="34" charset="0"/>
              </a:rPr>
              <a:t> thái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thanh</a:t>
            </a:r>
            <a:r>
              <a:rPr lang="en-US" sz="2000" dirty="0">
                <a:latin typeface="Calibri" panose="020F0502020204030204" pitchFamily="34" charset="0"/>
                <a:cs typeface="Calibri" panose="020F0502020204030204" pitchFamily="34" charset="0"/>
              </a:rPr>
              <a:t> toán: Theo </a:t>
            </a:r>
            <a:r>
              <a:rPr lang="en-US" sz="2000" dirty="0" err="1">
                <a:latin typeface="Calibri" panose="020F0502020204030204" pitchFamily="34" charset="0"/>
                <a:cs typeface="Calibri" panose="020F0502020204030204" pitchFamily="34" charset="0"/>
              </a:rPr>
              <a:t>dõi</a:t>
            </a:r>
            <a:r>
              <a:rPr lang="en-US" sz="2000" dirty="0">
                <a:latin typeface="Calibri" panose="020F0502020204030204" pitchFamily="34" charset="0"/>
                <a:cs typeface="Calibri" panose="020F0502020204030204" pitchFamily="34" charset="0"/>
              </a:rPr>
              <a:t> quá trình </a:t>
            </a:r>
            <a:r>
              <a:rPr lang="en-US" sz="2000" dirty="0" err="1">
                <a:latin typeface="Calibri" panose="020F0502020204030204" pitchFamily="34" charset="0"/>
                <a:cs typeface="Calibri" panose="020F0502020204030204" pitchFamily="34" charset="0"/>
              </a:rPr>
              <a:t>giao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dịch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kiểm</a:t>
            </a:r>
            <a:r>
              <a:rPr lang="en-US" sz="2000" dirty="0">
                <a:latin typeface="Calibri" panose="020F0502020204030204" pitchFamily="34" charset="0"/>
                <a:cs typeface="Calibri" panose="020F0502020204030204" pitchFamily="34" charset="0"/>
              </a:rPr>
              <a:t> tra </a:t>
            </a:r>
            <a:r>
              <a:rPr lang="en-US" sz="2000" dirty="0" err="1">
                <a:latin typeface="Calibri" panose="020F0502020204030204" pitchFamily="34" charset="0"/>
                <a:cs typeface="Calibri" panose="020F0502020204030204" pitchFamily="34" charset="0"/>
              </a:rPr>
              <a:t>đối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chiếu</a:t>
            </a:r>
            <a:r>
              <a:rPr lang="en-US" sz="2000" dirty="0">
                <a:latin typeface="Calibri" panose="020F0502020204030204" pitchFamily="34" charset="0"/>
                <a:cs typeface="Calibri" panose="020F0502020204030204" pitchFamily="34" charset="0"/>
              </a:rPr>
              <a:t> thông tin </a:t>
            </a:r>
            <a:r>
              <a:rPr lang="en-US" sz="2000" dirty="0" err="1">
                <a:latin typeface="Calibri" panose="020F0502020204030204" pitchFamily="34" charset="0"/>
                <a:cs typeface="Calibri" panose="020F0502020204030204" pitchFamily="34" charset="0"/>
              </a:rPr>
              <a:t>giao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dịch</a:t>
            </a:r>
            <a:r>
              <a:rPr lang="en-US" sz="2000" dirty="0">
                <a:latin typeface="Calibri" panose="020F0502020204030204" pitchFamily="34" charset="0"/>
                <a:cs typeface="Calibri" panose="020F0502020204030204" pitchFamily="34" charset="0"/>
              </a:rPr>
              <a:t> với đ</a:t>
            </a:r>
            <a:r>
              <a:rPr lang="vi-VN" sz="2000" dirty="0">
                <a:latin typeface="Calibri" panose="020F0502020204030204" pitchFamily="34" charset="0"/>
                <a:cs typeface="Calibri" panose="020F0502020204030204" pitchFamily="34" charset="0"/>
              </a:rPr>
              <a:t>ơ</a:t>
            </a:r>
            <a:r>
              <a:rPr lang="en-US" sz="2000" dirty="0">
                <a:latin typeface="Calibri" panose="020F0502020204030204" pitchFamily="34" charset="0"/>
                <a:cs typeface="Calibri" panose="020F0502020204030204" pitchFamily="34" charset="0"/>
              </a:rPr>
              <a:t>n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a:t>
            </a:r>
          </a:p>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khuyến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mãi</a:t>
            </a:r>
            <a:r>
              <a:rPr lang="en-US" sz="2000" dirty="0">
                <a:latin typeface="Calibri" panose="020F0502020204030204" pitchFamily="34" charset="0"/>
                <a:cs typeface="Calibri" panose="020F0502020204030204" pitchFamily="34" charset="0"/>
              </a:rPr>
              <a:t>, giảm giá: </a:t>
            </a:r>
            <a:r>
              <a:rPr lang="en-US" sz="2000" dirty="0" err="1">
                <a:latin typeface="Calibri" panose="020F0502020204030204" pitchFamily="34" charset="0"/>
                <a:cs typeface="Calibri" panose="020F0502020204030204" pitchFamily="34" charset="0"/>
              </a:rPr>
              <a:t>Xây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dựng</a:t>
            </a:r>
            <a:r>
              <a:rPr lang="en-US" sz="2000" dirty="0">
                <a:latin typeface="Calibri" panose="020F0502020204030204" pitchFamily="34" charset="0"/>
                <a:cs typeface="Calibri" panose="020F0502020204030204" pitchFamily="34" charset="0"/>
              </a:rPr>
              <a:t> các </a:t>
            </a:r>
            <a:r>
              <a:rPr lang="en-US" sz="2000" dirty="0" err="1">
                <a:latin typeface="Calibri" panose="020F0502020204030204" pitchFamily="34" charset="0"/>
                <a:cs typeface="Calibri" panose="020F0502020204030204" pitchFamily="34" charset="0"/>
              </a:rPr>
              <a:t>ch</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ơng</a:t>
            </a:r>
            <a:r>
              <a:rPr lang="en-US" sz="2000" dirty="0">
                <a:latin typeface="Calibri" panose="020F0502020204030204" pitchFamily="34" charset="0"/>
                <a:cs typeface="Calibri" panose="020F0502020204030204" pitchFamily="34" charset="0"/>
              </a:rPr>
              <a:t> trình </a:t>
            </a:r>
            <a:r>
              <a:rPr lang="en-US" sz="2000" dirty="0" err="1">
                <a:latin typeface="Calibri" panose="020F0502020204030204" pitchFamily="34" charset="0"/>
                <a:cs typeface="Calibri" panose="020F0502020204030204" pitchFamily="34" charset="0"/>
              </a:rPr>
              <a:t>khuyến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mãi</a:t>
            </a:r>
            <a:r>
              <a:rPr lang="en-US" sz="2000" dirty="0">
                <a:latin typeface="Calibri" panose="020F0502020204030204" pitchFamily="34" charset="0"/>
                <a:cs typeface="Calibri" panose="020F0502020204030204" pitchFamily="34" charset="0"/>
              </a:rPr>
              <a:t> giảm giá, tạo các mã giảm giá và </a:t>
            </a: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a:t>
            </a:r>
            <a:r>
              <a:rPr lang="en-US" sz="2000" dirty="0" err="1">
                <a:latin typeface="Calibri" panose="020F0502020204030204" pitchFamily="34" charset="0"/>
                <a:cs typeface="Calibri" panose="020F0502020204030204" pitchFamily="34" charset="0"/>
              </a:rPr>
              <a:t>mức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tiêu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thụ</a:t>
            </a:r>
            <a:r>
              <a:rPr lang="en-US" sz="2000" dirty="0">
                <a:latin typeface="Calibri" panose="020F0502020204030204" pitchFamily="34" charset="0"/>
                <a:cs typeface="Calibri" panose="020F0502020204030204" pitchFamily="34" charset="0"/>
              </a:rPr>
              <a:t> của mã giảm giá.</a:t>
            </a:r>
          </a:p>
          <a:p>
            <a:pPr>
              <a:buClrTx/>
            </a:pPr>
            <a:r>
              <a:rPr lang="en-US" sz="2000" dirty="0" err="1">
                <a:latin typeface="Calibri" panose="020F0502020204030204" pitchFamily="34" charset="0"/>
                <a:cs typeface="Calibri" panose="020F0502020204030204" pitchFamily="34" charset="0"/>
              </a:rPr>
              <a:t>Quản</a:t>
            </a:r>
            <a:r>
              <a:rPr lang="en-US" sz="2000" dirty="0">
                <a:latin typeface="Calibri" panose="020F0502020204030204" pitchFamily="34" charset="0"/>
                <a:cs typeface="Calibri" panose="020F0502020204030204" pitchFamily="34" charset="0"/>
              </a:rPr>
              <a:t> lý báo cáo thống kê: </a:t>
            </a:r>
            <a:r>
              <a:rPr lang="en-US" sz="2000" dirty="0" err="1">
                <a:latin typeface="Calibri" panose="020F0502020204030204" pitchFamily="34" charset="0"/>
                <a:cs typeface="Calibri" panose="020F0502020204030204" pitchFamily="34" charset="0"/>
              </a:rPr>
              <a:t>Lập</a:t>
            </a:r>
            <a:r>
              <a:rPr lang="en-US" sz="2000" dirty="0">
                <a:latin typeface="Calibri" panose="020F0502020204030204" pitchFamily="34" charset="0"/>
                <a:cs typeface="Calibri" panose="020F0502020204030204" pitchFamily="34" charset="0"/>
              </a:rPr>
              <a:t> báo cáo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tháng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kỳ </a:t>
            </a:r>
            <a:r>
              <a:rPr lang="en-US" sz="2000" dirty="0" err="1">
                <a:latin typeface="Calibri" panose="020F0502020204030204" pitchFamily="34" charset="0"/>
                <a:cs typeface="Calibri" panose="020F0502020204030204" pitchFamily="34" charset="0"/>
              </a:rPr>
              <a:t>liên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quan</a:t>
            </a:r>
            <a:r>
              <a:rPr lang="en-US" sz="2000" dirty="0">
                <a:latin typeface="Calibri" panose="020F0502020204030204" pitchFamily="34" charset="0"/>
                <a:cs typeface="Calibri" panose="020F0502020204030204" pitchFamily="34" charset="0"/>
              </a:rPr>
              <a:t> đến </a:t>
            </a:r>
            <a:r>
              <a:rPr lang="en-US" sz="2000" dirty="0" err="1">
                <a:latin typeface="Calibri" panose="020F0502020204030204" pitchFamily="34" charset="0"/>
                <a:cs typeface="Calibri" panose="020F0502020204030204" pitchFamily="34" charset="0"/>
              </a:rPr>
              <a:t>doanh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bán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số</a:t>
            </a:r>
            <a:r>
              <a:rPr lang="en-US" sz="2000" dirty="0">
                <a:latin typeface="Calibri" panose="020F0502020204030204" pitchFamily="34" charset="0"/>
                <a:cs typeface="Calibri" panose="020F0502020204030204" pitchFamily="34" charset="0"/>
              </a:rPr>
              <a:t> l</a:t>
            </a:r>
            <a:r>
              <a:rPr lang="vi-VN" sz="2000" dirty="0">
                <a:latin typeface="Calibri" panose="020F0502020204030204" pitchFamily="34" charset="0"/>
                <a:cs typeface="Calibri" panose="020F0502020204030204" pitchFamily="34" charset="0"/>
              </a:rPr>
              <a:t>ư</a:t>
            </a:r>
            <a:r>
              <a:rPr lang="en-US" sz="2000" dirty="0" err="1">
                <a:latin typeface="Calibri" panose="020F0502020204030204" pitchFamily="34" charset="0"/>
                <a:cs typeface="Calibri" panose="020F0502020204030204" pitchFamily="34" charset="0"/>
              </a:rPr>
              <a:t>ợng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hàng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hoá</a:t>
            </a:r>
            <a:r>
              <a:rPr lang="en-US" sz="2000" dirty="0">
                <a:latin typeface="Calibri" panose="020F0502020204030204" pitchFamily="34" charset="0"/>
                <a:cs typeface="Calibri" panose="020F0502020204030204" pitchFamily="34" charset="0"/>
              </a:rPr>
              <a:t> trong </a:t>
            </a:r>
            <a:r>
              <a:rPr lang="en-US" sz="2000" dirty="0" err="1">
                <a:latin typeface="Calibri" panose="020F0502020204030204" pitchFamily="34" charset="0"/>
                <a:cs typeface="Calibri" panose="020F0502020204030204" pitchFamily="34" charset="0"/>
              </a:rPr>
              <a:t>kho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thời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gian</a:t>
            </a:r>
            <a:r>
              <a:rPr lang="en-US" sz="2000" dirty="0">
                <a:latin typeface="Calibri" panose="020F0502020204030204" pitchFamily="34" charset="0"/>
                <a:cs typeface="Calibri" panose="020F0502020204030204" pitchFamily="34" charset="0"/>
              </a:rPr>
              <a:t> làm việc </a:t>
            </a:r>
            <a:r>
              <a:rPr lang="en-US" sz="2000" dirty="0" err="1">
                <a:latin typeface="Calibri" panose="020F0502020204030204" pitchFamily="34" charset="0"/>
                <a:cs typeface="Calibri" panose="020F0502020204030204" pitchFamily="34" charset="0"/>
              </a:rPr>
              <a:t>nhân</a:t>
            </a:r>
            <a:r>
              <a:rPr lang="en-US" sz="2000" dirty="0">
                <a:latin typeface="Calibri" panose="020F0502020204030204" pitchFamily="34" charset="0"/>
                <a:cs typeface="Calibri" panose="020F0502020204030204" pitchFamily="34" charset="0"/>
              </a:rPr>
              <a:t> viên</a:t>
            </a:r>
          </a:p>
        </p:txBody>
      </p:sp>
    </p:spTree>
    <p:extLst>
      <p:ext uri="{BB962C8B-B14F-4D97-AF65-F5344CB8AC3E}">
        <p14:creationId xmlns:p14="http://schemas.microsoft.com/office/powerpoint/2010/main" val="15283807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358</TotalTime>
  <Words>6380</Words>
  <Application>Microsoft Office PowerPoint</Application>
  <PresentationFormat>Màn hình rộng</PresentationFormat>
  <Paragraphs>593</Paragraphs>
  <Slides>51</Slides>
  <Notes>0</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51</vt:i4>
      </vt:variant>
    </vt:vector>
  </HeadingPairs>
  <TitlesOfParts>
    <vt:vector size="60" baseType="lpstr">
      <vt:lpstr>Arial</vt:lpstr>
      <vt:lpstr>Calibri</vt:lpstr>
      <vt:lpstr>Calibri Light</vt:lpstr>
      <vt:lpstr>Courier New</vt:lpstr>
      <vt:lpstr>Gill Sans MT</vt:lpstr>
      <vt:lpstr>Symbol</vt:lpstr>
      <vt:lpstr>Times New Roman</vt:lpstr>
      <vt:lpstr>Wingdings</vt:lpstr>
      <vt:lpstr>Parcel</vt:lpstr>
      <vt:lpstr>Bài tập Lớn CÔng Nghệ Phần MỀM</vt:lpstr>
      <vt:lpstr>Nội DUNG TRÌNH BÀY</vt:lpstr>
      <vt:lpstr>Đặt vấn đề</vt:lpstr>
      <vt:lpstr>Mục tiêu</vt:lpstr>
      <vt:lpstr>Tổng quan dự án</vt:lpstr>
      <vt:lpstr>Khảo sát hiện trạng dự án</vt:lpstr>
      <vt:lpstr>Các công cụ sử dụng trong quản lý bán hàng</vt:lpstr>
      <vt:lpstr>Vấn đề và thách thức</vt:lpstr>
      <vt:lpstr>Đặc tả Nghiệp VỤ HỆ THỐNG</vt:lpstr>
      <vt:lpstr>Thông TIN DỰ ÁN</vt:lpstr>
      <vt:lpstr>Vai trò trách nhiệm</vt:lpstr>
      <vt:lpstr>Xây dựng kế hoạch quản lý dự án</vt:lpstr>
      <vt:lpstr>TÍnh khả thi dự án</vt:lpstr>
      <vt:lpstr>Sơ đồ WBS phân chia công việc</vt:lpstr>
      <vt:lpstr>Quản lý thời gian tiến độ dự án</vt:lpstr>
      <vt:lpstr>Quản lý rủi ro</vt:lpstr>
      <vt:lpstr>Quản lý rủi ro</vt:lpstr>
      <vt:lpstr>Quản lý rủi ro</vt:lpstr>
      <vt:lpstr>Quản lý rủi ro</vt:lpstr>
      <vt:lpstr>Quản lý rủi ro</vt:lpstr>
      <vt:lpstr>Quản lý Chi phí dự án</vt:lpstr>
      <vt:lpstr>Quy trình kiểm thử và nghiệm thu</vt:lpstr>
      <vt:lpstr>Quy trình kiểm thử và nghiệm thu</vt:lpstr>
      <vt:lpstr>Quy trình kiểm thử và nghiệm thu</vt:lpstr>
      <vt:lpstr>ĐẶC TẢ YÊU CẦU NGƯỜI DÙNG</vt:lpstr>
      <vt:lpstr>ĐẶC TẢ YÊU CẦU NGƯỜI DÙNG</vt:lpstr>
      <vt:lpstr>ĐẶC TẢ YÊU CẦU NGƯỜI DÙNG</vt:lpstr>
      <vt:lpstr>ĐẶC TẢ YÊU CẦU NGƯỜI DÙNG</vt:lpstr>
      <vt:lpstr>ĐẶC TẢ YÊU CẦU NGƯỜI DÙNG</vt:lpstr>
      <vt:lpstr>ĐẶC TẢ YÊU CẦU NGƯỜI DÙNG</vt:lpstr>
      <vt:lpstr>ĐẶC TẢ YÊU CẦU NGƯỜI DÙNG</vt:lpstr>
      <vt:lpstr>ĐẶC TẢ YÊU CẦU NGƯỜI DÙNG</vt:lpstr>
      <vt:lpstr>ĐẶC TẢ YÊU CẦU NGƯỜI DÙNG</vt:lpstr>
      <vt:lpstr>PHÂN TÍCH YÊU CẦU</vt:lpstr>
      <vt:lpstr>PHÂN TÍCH YÊU CẦU</vt:lpstr>
      <vt:lpstr>PHÂN TÍCH YÊU CẦU</vt:lpstr>
      <vt:lpstr>PHÂN TÍCH YÊU CẦU</vt:lpstr>
      <vt:lpstr>PHÂN TÍCH YÊU CẦU</vt:lpstr>
      <vt:lpstr>PHÂN TÍCH YÊU CẦU</vt:lpstr>
      <vt:lpstr>PHÂN TÍCH YÊU CẦU</vt:lpstr>
      <vt:lpstr>PHÂN TÍCH YÊU CẦU</vt:lpstr>
      <vt:lpstr>PHÂN TÍCH YÊU CẦU</vt:lpstr>
      <vt:lpstr>PHÂN TÍCH YÊU CẦU</vt:lpstr>
      <vt:lpstr>PHÂN TÍCH YÊU CẦU</vt:lpstr>
      <vt:lpstr>PHÂN TÍCH YÊU CẦU</vt:lpstr>
      <vt:lpstr>PHÂN TÍCH YÊU CẦU</vt:lpstr>
      <vt:lpstr>PHÂN TÍCH YÊU CẦU</vt:lpstr>
      <vt:lpstr>PHÂN TÍCH YÊU CẦU</vt:lpstr>
      <vt:lpstr>PHÂN TÍCH YÊU CẦU</vt:lpstr>
      <vt:lpstr>PHÂN TÍCH YÊU CẦU</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Ngọc Phúc</dc:creator>
  <cp:lastModifiedBy>thắng nguyễn</cp:lastModifiedBy>
  <cp:revision>29</cp:revision>
  <dcterms:created xsi:type="dcterms:W3CDTF">2024-12-25T09:00:35Z</dcterms:created>
  <dcterms:modified xsi:type="dcterms:W3CDTF">2024-12-26T06:19:41Z</dcterms:modified>
</cp:coreProperties>
</file>