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ục Chưa có tên" id="{522A8DCA-195C-46BB-B96A-31AE8EC9FA7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thach thach" initials="Nt" lastIdx="1" clrIdx="0">
    <p:extLst>
      <p:ext uri="{19B8F6BF-5375-455C-9EA6-DF929625EA0E}">
        <p15:presenceInfo xmlns:p15="http://schemas.microsoft.com/office/powerpoint/2012/main" userId="c8c8c4ec577ea0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5B398-314E-4FB5-A1FC-E08F96F228A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FAAD2A-43E3-483F-8E49-EA3267ED423D}">
      <dgm:prSet/>
      <dgm:spPr/>
      <dgm:t>
        <a:bodyPr/>
        <a:lstStyle/>
        <a:p>
          <a:r>
            <a:rPr lang="vi-VN" dirty="0"/>
            <a:t>Tô Nguyên </a:t>
          </a:r>
          <a:r>
            <a:rPr lang="vi-VN" dirty="0" err="1"/>
            <a:t>Thạch</a:t>
          </a:r>
          <a:r>
            <a:rPr lang="vi-VN" dirty="0"/>
            <a:t> MSSV:18600242</a:t>
          </a:r>
          <a:endParaRPr lang="en-US" dirty="0"/>
        </a:p>
      </dgm:t>
    </dgm:pt>
    <dgm:pt modelId="{9CCC0C41-EAE2-4A3C-8CDD-975BB47DED60}" type="parTrans" cxnId="{70429462-B6AD-49DE-8E6F-32D7E5F920C0}">
      <dgm:prSet/>
      <dgm:spPr/>
      <dgm:t>
        <a:bodyPr/>
        <a:lstStyle/>
        <a:p>
          <a:endParaRPr lang="en-US"/>
        </a:p>
      </dgm:t>
    </dgm:pt>
    <dgm:pt modelId="{EE5070A2-3E91-4FAF-B30C-37C203EC85ED}" type="sibTrans" cxnId="{70429462-B6AD-49DE-8E6F-32D7E5F920C0}">
      <dgm:prSet/>
      <dgm:spPr/>
      <dgm:t>
        <a:bodyPr/>
        <a:lstStyle/>
        <a:p>
          <a:endParaRPr lang="en-US"/>
        </a:p>
      </dgm:t>
    </dgm:pt>
    <dgm:pt modelId="{E4F7E319-E1CC-476F-B51F-E12E289A01D4}">
      <dgm:prSet/>
      <dgm:spPr/>
      <dgm:t>
        <a:bodyPr/>
        <a:lstStyle/>
        <a:p>
          <a:r>
            <a:rPr lang="vi-VN" dirty="0" err="1"/>
            <a:t>Trần</a:t>
          </a:r>
          <a:r>
            <a:rPr lang="vi-VN" dirty="0"/>
            <a:t> Nguyên </a:t>
          </a:r>
          <a:r>
            <a:rPr lang="vi-VN" dirty="0" err="1"/>
            <a:t>Tuấn</a:t>
          </a:r>
          <a:r>
            <a:rPr lang="vi-VN" dirty="0"/>
            <a:t> MSSV:18600313</a:t>
          </a:r>
          <a:endParaRPr lang="en-US" dirty="0"/>
        </a:p>
      </dgm:t>
    </dgm:pt>
    <dgm:pt modelId="{38716FB8-DA55-4F63-9972-8CEA9E37B6C7}" type="parTrans" cxnId="{C18BA937-868E-4416-A381-6CA034F21CA8}">
      <dgm:prSet/>
      <dgm:spPr/>
      <dgm:t>
        <a:bodyPr/>
        <a:lstStyle/>
        <a:p>
          <a:endParaRPr lang="en-US"/>
        </a:p>
      </dgm:t>
    </dgm:pt>
    <dgm:pt modelId="{D86C4AD8-6EA0-42A4-8F59-24FF59BB0B0B}" type="sibTrans" cxnId="{C18BA937-868E-4416-A381-6CA034F21CA8}">
      <dgm:prSet/>
      <dgm:spPr/>
      <dgm:t>
        <a:bodyPr/>
        <a:lstStyle/>
        <a:p>
          <a:endParaRPr lang="en-US"/>
        </a:p>
      </dgm:t>
    </dgm:pt>
    <dgm:pt modelId="{BF1D8FB3-E6C7-4FDE-B3D3-708ACB7B621E}">
      <dgm:prSet/>
      <dgm:spPr/>
      <dgm:t>
        <a:bodyPr/>
        <a:lstStyle/>
        <a:p>
          <a:r>
            <a:rPr lang="vi-VN"/>
            <a:t>Dương Minh Trí MSSV:18600285</a:t>
          </a:r>
          <a:endParaRPr lang="en-US"/>
        </a:p>
      </dgm:t>
    </dgm:pt>
    <dgm:pt modelId="{57B6E3FB-8D9E-47A6-8F4C-15B711F3EBF1}" type="parTrans" cxnId="{5E62672C-F544-4899-8C53-8A0BF81D0373}">
      <dgm:prSet/>
      <dgm:spPr/>
      <dgm:t>
        <a:bodyPr/>
        <a:lstStyle/>
        <a:p>
          <a:endParaRPr lang="en-US"/>
        </a:p>
      </dgm:t>
    </dgm:pt>
    <dgm:pt modelId="{F26E815B-81A4-4A66-8BE9-B44E6630FA47}" type="sibTrans" cxnId="{5E62672C-F544-4899-8C53-8A0BF81D0373}">
      <dgm:prSet/>
      <dgm:spPr/>
      <dgm:t>
        <a:bodyPr/>
        <a:lstStyle/>
        <a:p>
          <a:endParaRPr lang="en-US"/>
        </a:p>
      </dgm:t>
    </dgm:pt>
    <dgm:pt modelId="{A168D294-F24C-4856-9F95-0465B238DDC8}" type="pres">
      <dgm:prSet presAssocID="{6BB5B398-314E-4FB5-A1FC-E08F96F228A0}" presName="linear" presStyleCnt="0">
        <dgm:presLayoutVars>
          <dgm:animLvl val="lvl"/>
          <dgm:resizeHandles val="exact"/>
        </dgm:presLayoutVars>
      </dgm:prSet>
      <dgm:spPr/>
    </dgm:pt>
    <dgm:pt modelId="{A38D1BB9-E4E5-4D6B-8410-7E2A5F41E05C}" type="pres">
      <dgm:prSet presAssocID="{C6FAAD2A-43E3-483F-8E49-EA3267ED42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68ECBC2-5A13-4AC7-B7B2-BF6D5C62FA37}" type="pres">
      <dgm:prSet presAssocID="{EE5070A2-3E91-4FAF-B30C-37C203EC85ED}" presName="spacer" presStyleCnt="0"/>
      <dgm:spPr/>
    </dgm:pt>
    <dgm:pt modelId="{6BF17A54-1E6A-4712-B146-F427A0821C6C}" type="pres">
      <dgm:prSet presAssocID="{E4F7E319-E1CC-476F-B51F-E12E289A01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7DF27E6-F146-4A8F-9EDF-6C3F9FDC6683}" type="pres">
      <dgm:prSet presAssocID="{D86C4AD8-6EA0-42A4-8F59-24FF59BB0B0B}" presName="spacer" presStyleCnt="0"/>
      <dgm:spPr/>
    </dgm:pt>
    <dgm:pt modelId="{8132191E-75F4-4550-BAE9-F75DDF2506E6}" type="pres">
      <dgm:prSet presAssocID="{BF1D8FB3-E6C7-4FDE-B3D3-708ACB7B621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D1A5501-FC01-44FB-B087-1C0661BCC2B9}" type="presOf" srcId="{E4F7E319-E1CC-476F-B51F-E12E289A01D4}" destId="{6BF17A54-1E6A-4712-B146-F427A0821C6C}" srcOrd="0" destOrd="0" presId="urn:microsoft.com/office/officeart/2005/8/layout/vList2"/>
    <dgm:cxn modelId="{A4DEE509-BE00-42AA-AF00-CC64CA4B0482}" type="presOf" srcId="{C6FAAD2A-43E3-483F-8E49-EA3267ED423D}" destId="{A38D1BB9-E4E5-4D6B-8410-7E2A5F41E05C}" srcOrd="0" destOrd="0" presId="urn:microsoft.com/office/officeart/2005/8/layout/vList2"/>
    <dgm:cxn modelId="{5E62672C-F544-4899-8C53-8A0BF81D0373}" srcId="{6BB5B398-314E-4FB5-A1FC-E08F96F228A0}" destId="{BF1D8FB3-E6C7-4FDE-B3D3-708ACB7B621E}" srcOrd="2" destOrd="0" parTransId="{57B6E3FB-8D9E-47A6-8F4C-15B711F3EBF1}" sibTransId="{F26E815B-81A4-4A66-8BE9-B44E6630FA47}"/>
    <dgm:cxn modelId="{C18BA937-868E-4416-A381-6CA034F21CA8}" srcId="{6BB5B398-314E-4FB5-A1FC-E08F96F228A0}" destId="{E4F7E319-E1CC-476F-B51F-E12E289A01D4}" srcOrd="1" destOrd="0" parTransId="{38716FB8-DA55-4F63-9972-8CEA9E37B6C7}" sibTransId="{D86C4AD8-6EA0-42A4-8F59-24FF59BB0B0B}"/>
    <dgm:cxn modelId="{A92E2E40-FCA3-4C2B-8A6E-593799AC56BC}" type="presOf" srcId="{6BB5B398-314E-4FB5-A1FC-E08F96F228A0}" destId="{A168D294-F24C-4856-9F95-0465B238DDC8}" srcOrd="0" destOrd="0" presId="urn:microsoft.com/office/officeart/2005/8/layout/vList2"/>
    <dgm:cxn modelId="{70429462-B6AD-49DE-8E6F-32D7E5F920C0}" srcId="{6BB5B398-314E-4FB5-A1FC-E08F96F228A0}" destId="{C6FAAD2A-43E3-483F-8E49-EA3267ED423D}" srcOrd="0" destOrd="0" parTransId="{9CCC0C41-EAE2-4A3C-8CDD-975BB47DED60}" sibTransId="{EE5070A2-3E91-4FAF-B30C-37C203EC85ED}"/>
    <dgm:cxn modelId="{FDA28FC3-42D7-49F2-88D9-5DF749C5907D}" type="presOf" srcId="{BF1D8FB3-E6C7-4FDE-B3D3-708ACB7B621E}" destId="{8132191E-75F4-4550-BAE9-F75DDF2506E6}" srcOrd="0" destOrd="0" presId="urn:microsoft.com/office/officeart/2005/8/layout/vList2"/>
    <dgm:cxn modelId="{2EF33F72-F1BF-468A-831B-E44E08594693}" type="presParOf" srcId="{A168D294-F24C-4856-9F95-0465B238DDC8}" destId="{A38D1BB9-E4E5-4D6B-8410-7E2A5F41E05C}" srcOrd="0" destOrd="0" presId="urn:microsoft.com/office/officeart/2005/8/layout/vList2"/>
    <dgm:cxn modelId="{02A662F1-71B4-422D-AB86-175359311C25}" type="presParOf" srcId="{A168D294-F24C-4856-9F95-0465B238DDC8}" destId="{268ECBC2-5A13-4AC7-B7B2-BF6D5C62FA37}" srcOrd="1" destOrd="0" presId="urn:microsoft.com/office/officeart/2005/8/layout/vList2"/>
    <dgm:cxn modelId="{D90D4DF9-803A-4B88-818E-643F12FD349E}" type="presParOf" srcId="{A168D294-F24C-4856-9F95-0465B238DDC8}" destId="{6BF17A54-1E6A-4712-B146-F427A0821C6C}" srcOrd="2" destOrd="0" presId="urn:microsoft.com/office/officeart/2005/8/layout/vList2"/>
    <dgm:cxn modelId="{188988A6-C1A0-4865-B561-9CC9756DAA7D}" type="presParOf" srcId="{A168D294-F24C-4856-9F95-0465B238DDC8}" destId="{87DF27E6-F146-4A8F-9EDF-6C3F9FDC6683}" srcOrd="3" destOrd="0" presId="urn:microsoft.com/office/officeart/2005/8/layout/vList2"/>
    <dgm:cxn modelId="{51560CCE-3C19-47FA-A866-0112864768A4}" type="presParOf" srcId="{A168D294-F24C-4856-9F95-0465B238DDC8}" destId="{8132191E-75F4-4550-BAE9-F75DDF2506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D1BB9-E4E5-4D6B-8410-7E2A5F41E05C}">
      <dsp:nvSpPr>
        <dsp:cNvPr id="0" name=""/>
        <dsp:cNvSpPr/>
      </dsp:nvSpPr>
      <dsp:spPr>
        <a:xfrm>
          <a:off x="0" y="57990"/>
          <a:ext cx="6628804" cy="1544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000" kern="1200" dirty="0"/>
            <a:t>Tô Nguyên </a:t>
          </a:r>
          <a:r>
            <a:rPr lang="vi-VN" sz="4000" kern="1200" dirty="0" err="1"/>
            <a:t>Thạch</a:t>
          </a:r>
          <a:r>
            <a:rPr lang="vi-VN" sz="4000" kern="1200" dirty="0"/>
            <a:t> MSSV:18600242</a:t>
          </a:r>
          <a:endParaRPr lang="en-US" sz="4000" kern="1200" dirty="0"/>
        </a:p>
      </dsp:txBody>
      <dsp:txXfrm>
        <a:off x="75391" y="133381"/>
        <a:ext cx="6478022" cy="1393618"/>
      </dsp:txXfrm>
    </dsp:sp>
    <dsp:sp modelId="{6BF17A54-1E6A-4712-B146-F427A0821C6C}">
      <dsp:nvSpPr>
        <dsp:cNvPr id="0" name=""/>
        <dsp:cNvSpPr/>
      </dsp:nvSpPr>
      <dsp:spPr>
        <a:xfrm>
          <a:off x="0" y="1717590"/>
          <a:ext cx="6628804" cy="154440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000" kern="1200" dirty="0" err="1"/>
            <a:t>Trần</a:t>
          </a:r>
          <a:r>
            <a:rPr lang="vi-VN" sz="4000" kern="1200" dirty="0"/>
            <a:t> Nguyên </a:t>
          </a:r>
          <a:r>
            <a:rPr lang="vi-VN" sz="4000" kern="1200" dirty="0" err="1"/>
            <a:t>Tuấn</a:t>
          </a:r>
          <a:r>
            <a:rPr lang="vi-VN" sz="4000" kern="1200" dirty="0"/>
            <a:t> MSSV:18600313</a:t>
          </a:r>
          <a:endParaRPr lang="en-US" sz="4000" kern="1200" dirty="0"/>
        </a:p>
      </dsp:txBody>
      <dsp:txXfrm>
        <a:off x="75391" y="1792981"/>
        <a:ext cx="6478022" cy="1393618"/>
      </dsp:txXfrm>
    </dsp:sp>
    <dsp:sp modelId="{8132191E-75F4-4550-BAE9-F75DDF2506E6}">
      <dsp:nvSpPr>
        <dsp:cNvPr id="0" name=""/>
        <dsp:cNvSpPr/>
      </dsp:nvSpPr>
      <dsp:spPr>
        <a:xfrm>
          <a:off x="0" y="3377190"/>
          <a:ext cx="6628804" cy="15444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000" kern="1200"/>
            <a:t>Dương Minh Trí MSSV:18600285</a:t>
          </a:r>
          <a:endParaRPr lang="en-US" sz="4000" kern="1200"/>
        </a:p>
      </dsp:txBody>
      <dsp:txXfrm>
        <a:off x="75391" y="3452581"/>
        <a:ext cx="6478022" cy="1393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981C-55B3-4FD0-A478-730A4CD0FBA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92D8-437E-47E2-B065-EC4FF0372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8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981C-55B3-4FD0-A478-730A4CD0FBA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92D8-437E-47E2-B065-EC4FF0372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44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981C-55B3-4FD0-A478-730A4CD0FBA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92D8-437E-47E2-B065-EC4FF037230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790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981C-55B3-4FD0-A478-730A4CD0FBA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92D8-437E-47E2-B065-EC4FF0372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02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981C-55B3-4FD0-A478-730A4CD0FBA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92D8-437E-47E2-B065-EC4FF03723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9305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981C-55B3-4FD0-A478-730A4CD0FBA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92D8-437E-47E2-B065-EC4FF0372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8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981C-55B3-4FD0-A478-730A4CD0FBA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92D8-437E-47E2-B065-EC4FF0372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8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981C-55B3-4FD0-A478-730A4CD0FBA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92D8-437E-47E2-B065-EC4FF0372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1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981C-55B3-4FD0-A478-730A4CD0FBA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92D8-437E-47E2-B065-EC4FF0372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62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981C-55B3-4FD0-A478-730A4CD0FBA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92D8-437E-47E2-B065-EC4FF0372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0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981C-55B3-4FD0-A478-730A4CD0FBA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92D8-437E-47E2-B065-EC4FF0372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47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981C-55B3-4FD0-A478-730A4CD0FBA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92D8-437E-47E2-B065-EC4FF0372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99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981C-55B3-4FD0-A478-730A4CD0FBA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92D8-437E-47E2-B065-EC4FF0372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16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981C-55B3-4FD0-A478-730A4CD0FBA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92D8-437E-47E2-B065-EC4FF0372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28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981C-55B3-4FD0-A478-730A4CD0FBA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92D8-437E-47E2-B065-EC4FF0372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8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981C-55B3-4FD0-A478-730A4CD0FBA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92D8-437E-47E2-B065-EC4FF0372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78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7981C-55B3-4FD0-A478-730A4CD0FBA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3492D8-437E-47E2-B065-EC4FF0372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0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photo-1-baomoi.zadn.vn/w1000_r1/2018_12_31_354_29188326/5af6e403a142481c1153.jp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photo-1-baomoi.zadn.vn/w1000_r1/2018_12_31_354_29188326/30649791d2d03b8e62c1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photo-1-baomoi.zadn.vn/w1000_r1/2018_12_31_354_29188326/1d1fbfeafaab13f54aba.jp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img.giaoduc.net.vn/w801/Uploaded/2019/zgtzgo/2018_02_24/cachmang40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aoduc.net.vn/GDVN/Khoi-nghiep-trong-thoi-dai-40-dau-chi-rieng-con-duong-dai-hoc-post183655.gd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aodautu.vn/doanh-nghiep-d3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vnn-imgs-f.vgcloud.vn/2018/07/13/11/cach-mang-cong-nghiep-4-0-se-giup-viet-nam-phat-trien-nhay-vot-2.JP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photo-3-baomoi.zadn.vn/w1000_r1/2018_10_11_149_28110719/78e3afabe1ea08b451fb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0CEBFD-3268-4C3E-9D5D-371306255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900" y="1055128"/>
            <a:ext cx="7766936" cy="164630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b="1" u="sng" dirty="0"/>
              <a:t>BÀI TIỂU LUẬN</a:t>
            </a:r>
            <a:br>
              <a:rPr lang="en-US" dirty="0"/>
            </a:br>
            <a:r>
              <a:rPr lang="en-US" b="1" u="sng" dirty="0"/>
              <a:t>THUYẾT TRÌNH</a:t>
            </a:r>
            <a:endParaRPr lang="en-US" dirty="0"/>
          </a:p>
        </p:txBody>
      </p:sp>
      <p:pic>
        <p:nvPicPr>
          <p:cNvPr id="4" name="Picture 48">
            <a:extLst>
              <a:ext uri="{FF2B5EF4-FFF2-40B4-BE49-F238E27FC236}">
                <a16:creationId xmlns:a16="http://schemas.microsoft.com/office/drawing/2014/main" id="{BE84B2AD-2925-4DF2-8109-2D28ADAD2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63730" y="3429000"/>
            <a:ext cx="3343275" cy="20898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4552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êu đề 1">
            <a:extLst>
              <a:ext uri="{FF2B5EF4-FFF2-40B4-BE49-F238E27FC236}">
                <a16:creationId xmlns:a16="http://schemas.microsoft.com/office/drawing/2014/main" id="{22FCF055-E67C-47D7-AAC3-F3F6E251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 dirty="0"/>
              <a:t>SỰ BẮT ĐẦU CỦA CÔNG NGHIỆP 4.0 VÀ HIỆN NAY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3AD85BF-10F5-4B5B-82E6-D7FBCA1D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vi-VN" b="1" dirty="0" err="1"/>
              <a:t>Cách</a:t>
            </a:r>
            <a:r>
              <a:rPr lang="vi-VN" b="1" dirty="0"/>
              <a:t> </a:t>
            </a:r>
            <a:r>
              <a:rPr lang="vi-VN" b="1" dirty="0" err="1"/>
              <a:t>mạng</a:t>
            </a:r>
            <a:r>
              <a:rPr lang="vi-VN" b="1" dirty="0"/>
              <a:t> công </a:t>
            </a:r>
            <a:r>
              <a:rPr lang="vi-VN" b="1" dirty="0" err="1"/>
              <a:t>nghiệp</a:t>
            </a:r>
            <a:r>
              <a:rPr lang="vi-VN" b="1" dirty="0"/>
              <a:t> 4.0: Ai </a:t>
            </a:r>
            <a:r>
              <a:rPr lang="vi-VN" b="1" dirty="0" err="1"/>
              <a:t>chủ</a:t>
            </a:r>
            <a:r>
              <a:rPr lang="vi-VN" b="1" dirty="0"/>
              <a:t> </a:t>
            </a:r>
            <a:r>
              <a:rPr lang="vi-VN" b="1" dirty="0" err="1"/>
              <a:t>động</a:t>
            </a:r>
            <a:r>
              <a:rPr lang="vi-VN" b="1" dirty="0"/>
              <a:t> </a:t>
            </a:r>
            <a:r>
              <a:rPr lang="vi-VN" b="1" dirty="0" err="1"/>
              <a:t>sẽ</a:t>
            </a:r>
            <a:r>
              <a:rPr lang="vi-VN" b="1" dirty="0"/>
              <a:t> </a:t>
            </a:r>
            <a:r>
              <a:rPr lang="vi-VN" b="1" dirty="0" err="1"/>
              <a:t>được</a:t>
            </a:r>
            <a:r>
              <a:rPr lang="vi-VN" b="1" dirty="0"/>
              <a:t> </a:t>
            </a:r>
            <a:r>
              <a:rPr lang="vi-VN" b="1" dirty="0" err="1"/>
              <a:t>lợi</a:t>
            </a:r>
            <a:endParaRPr lang="vi-VN" b="1" dirty="0"/>
          </a:p>
          <a:p>
            <a:pPr marL="0" indent="0">
              <a:buNone/>
            </a:pPr>
            <a:r>
              <a:rPr lang="vi-VN" dirty="0" err="1"/>
              <a:t>Cuộc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công </a:t>
            </a:r>
            <a:r>
              <a:rPr lang="vi-VN" dirty="0" err="1"/>
              <a:t>nghiệp</a:t>
            </a:r>
            <a:r>
              <a:rPr lang="vi-VN" dirty="0"/>
              <a:t> 4.0 đang đem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to </a:t>
            </a:r>
            <a:r>
              <a:rPr lang="vi-VN" dirty="0" err="1"/>
              <a:t>lớn</a:t>
            </a:r>
            <a:r>
              <a:rPr lang="vi-VN" dirty="0"/>
              <a:t>,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cho </a:t>
            </a:r>
            <a:r>
              <a:rPr lang="vi-VN" dirty="0" err="1"/>
              <a:t>người</a:t>
            </a:r>
            <a:r>
              <a:rPr lang="vi-VN" dirty="0"/>
              <a:t> lao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, </a:t>
            </a:r>
            <a:r>
              <a:rPr lang="vi-VN" dirty="0" err="1"/>
              <a:t>đào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liên </a:t>
            </a:r>
            <a:r>
              <a:rPr lang="vi-VN" dirty="0" err="1"/>
              <a:t>tục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nâng cao </a:t>
            </a:r>
            <a:r>
              <a:rPr lang="vi-VN" dirty="0" err="1"/>
              <a:t>kỹ</a:t>
            </a:r>
            <a:r>
              <a:rPr lang="vi-VN" dirty="0"/>
              <a:t> năng,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nghề</a:t>
            </a:r>
            <a:r>
              <a:rPr lang="vi-VN" dirty="0"/>
              <a:t> </a:t>
            </a:r>
            <a:r>
              <a:rPr lang="vi-VN" dirty="0" err="1"/>
              <a:t>nghiệp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ra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cho </a:t>
            </a:r>
            <a:r>
              <a:rPr lang="vi-VN" dirty="0" err="1"/>
              <a:t>mình</a:t>
            </a:r>
            <a:r>
              <a:rPr lang="vi-VN" dirty="0"/>
              <a:t>.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Công </a:t>
            </a:r>
            <a:r>
              <a:rPr lang="vi-VN" dirty="0" err="1"/>
              <a:t>nghiệp</a:t>
            </a:r>
            <a:r>
              <a:rPr lang="vi-VN" dirty="0"/>
              <a:t> 4.0 như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đoàn</a:t>
            </a:r>
            <a:r>
              <a:rPr lang="vi-VN" dirty="0"/>
              <a:t> </a:t>
            </a:r>
            <a:r>
              <a:rPr lang="vi-VN" dirty="0" err="1"/>
              <a:t>tàu</a:t>
            </a:r>
            <a:r>
              <a:rPr lang="vi-VN" dirty="0"/>
              <a:t>,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lên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;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đứng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nguy cơ '</a:t>
            </a:r>
            <a:r>
              <a:rPr lang="vi-VN" dirty="0" err="1"/>
              <a:t>lỡ</a:t>
            </a:r>
            <a:r>
              <a:rPr lang="vi-VN" dirty="0"/>
              <a:t> </a:t>
            </a:r>
            <a:r>
              <a:rPr lang="vi-VN" dirty="0" err="1"/>
              <a:t>tàu</a:t>
            </a:r>
            <a:r>
              <a:rPr lang="vi-VN" b="1" dirty="0"/>
              <a:t>'.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89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CC81D8-E9E2-4F03-9364-7D1F87F3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43" y="485775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1600" i="1" dirty="0" err="1">
                <a:solidFill>
                  <a:schemeClr val="tx1"/>
                </a:solidFill>
              </a:rPr>
              <a:t>Công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 err="1">
                <a:solidFill>
                  <a:schemeClr val="tx1"/>
                </a:solidFill>
              </a:rPr>
              <a:t>nhân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 err="1">
                <a:solidFill>
                  <a:schemeClr val="tx1"/>
                </a:solidFill>
              </a:rPr>
              <a:t>làm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 err="1">
                <a:solidFill>
                  <a:schemeClr val="tx1"/>
                </a:solidFill>
              </a:rPr>
              <a:t>việc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 err="1">
                <a:solidFill>
                  <a:schemeClr val="tx1"/>
                </a:solidFill>
              </a:rPr>
              <a:t>tại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 err="1">
                <a:solidFill>
                  <a:schemeClr val="tx1"/>
                </a:solidFill>
              </a:rPr>
              <a:t>nhà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 err="1">
                <a:solidFill>
                  <a:schemeClr val="tx1"/>
                </a:solidFill>
              </a:rPr>
              <a:t>máy</a:t>
            </a:r>
            <a:r>
              <a:rPr lang="en-US" sz="1600" i="1" dirty="0">
                <a:solidFill>
                  <a:schemeClr val="tx1"/>
                </a:solidFill>
              </a:rPr>
              <a:t> Samsung </a:t>
            </a:r>
            <a:r>
              <a:rPr lang="en-US" sz="1600" i="1" dirty="0" err="1">
                <a:solidFill>
                  <a:schemeClr val="tx1"/>
                </a:solidFill>
              </a:rPr>
              <a:t>Thái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 err="1">
                <a:solidFill>
                  <a:schemeClr val="tx1"/>
                </a:solidFill>
              </a:rPr>
              <a:t>Nguyên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 descr="https://photo-1-baomoi.zadn.vn/w700_r1/2018_12_31_354_29188326/5af6e403a142481c1153.jpg">
            <a:hlinkClick r:id="rId2"/>
            <a:extLst>
              <a:ext uri="{FF2B5EF4-FFF2-40B4-BE49-F238E27FC236}">
                <a16:creationId xmlns:a16="http://schemas.microsoft.com/office/drawing/2014/main" id="{A4C0F54E-22C8-4290-B7D0-8F24AE6329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0763" y="679450"/>
            <a:ext cx="5660428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2588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740F10-C5D7-45A8-A8E7-E7EE7905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6954F8E-C750-4EDD-B199-1CC56E229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51" y="5199064"/>
            <a:ext cx="8596668" cy="1658936"/>
          </a:xfrm>
        </p:spPr>
        <p:txBody>
          <a:bodyPr/>
          <a:lstStyle/>
          <a:p>
            <a:pPr marL="0" indent="0" algn="ctr">
              <a:buNone/>
            </a:pPr>
            <a:r>
              <a:rPr lang="vi-VN" i="1" dirty="0" err="1"/>
              <a:t>Robot</a:t>
            </a:r>
            <a:r>
              <a:rPr lang="vi-VN" i="1" dirty="0"/>
              <a:t> </a:t>
            </a:r>
            <a:r>
              <a:rPr lang="vi-VN" i="1" dirty="0" err="1"/>
              <a:t>được</a:t>
            </a:r>
            <a:r>
              <a:rPr lang="vi-VN" i="1" dirty="0"/>
              <a:t> đưa </a:t>
            </a:r>
            <a:r>
              <a:rPr lang="vi-VN" i="1" dirty="0" err="1"/>
              <a:t>vào</a:t>
            </a:r>
            <a:r>
              <a:rPr lang="vi-VN" i="1" dirty="0"/>
              <a:t> </a:t>
            </a:r>
            <a:r>
              <a:rPr lang="vi-VN" i="1" dirty="0" err="1"/>
              <a:t>thực</a:t>
            </a:r>
            <a:r>
              <a:rPr lang="vi-VN" i="1" dirty="0"/>
              <a:t> </a:t>
            </a:r>
            <a:r>
              <a:rPr lang="vi-VN" i="1" dirty="0" err="1"/>
              <a:t>hiện</a:t>
            </a:r>
            <a:r>
              <a:rPr lang="vi-VN" i="1" dirty="0"/>
              <a:t> </a:t>
            </a:r>
            <a:r>
              <a:rPr lang="vi-VN" i="1" dirty="0" err="1"/>
              <a:t>phẫu</a:t>
            </a:r>
            <a:r>
              <a:rPr lang="vi-VN" i="1" dirty="0"/>
              <a:t> </a:t>
            </a:r>
            <a:r>
              <a:rPr lang="vi-VN" i="1" dirty="0" err="1"/>
              <a:t>thuật</a:t>
            </a:r>
            <a:r>
              <a:rPr lang="vi-VN" i="1" dirty="0"/>
              <a:t> cho </a:t>
            </a:r>
            <a:r>
              <a:rPr lang="vi-VN" i="1" dirty="0" err="1"/>
              <a:t>bệnh</a:t>
            </a:r>
            <a:r>
              <a:rPr lang="vi-VN" i="1" dirty="0"/>
              <a:t> nhân.</a:t>
            </a:r>
            <a:endParaRPr lang="vi-VN" dirty="0"/>
          </a:p>
          <a:p>
            <a:endParaRPr lang="en-US" dirty="0"/>
          </a:p>
        </p:txBody>
      </p:sp>
      <p:pic>
        <p:nvPicPr>
          <p:cNvPr id="4" name="Picture 2" descr="https://photo-1-baomoi.zadn.vn/w700_r1/2018_12_31_354_29188326/30649791d2d03b8e62c1.jpg">
            <a:hlinkClick r:id="rId2"/>
            <a:extLst>
              <a:ext uri="{FF2B5EF4-FFF2-40B4-BE49-F238E27FC236}">
                <a16:creationId xmlns:a16="http://schemas.microsoft.com/office/drawing/2014/main" id="{D472D88D-E21C-4494-A8FD-0965EB89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4835" y="689128"/>
            <a:ext cx="6667500" cy="400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571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êu đề 1">
            <a:extLst>
              <a:ext uri="{FF2B5EF4-FFF2-40B4-BE49-F238E27FC236}">
                <a16:creationId xmlns:a16="http://schemas.microsoft.com/office/drawing/2014/main" id="{B34081F4-6288-4BF1-9CD2-5F9E2D37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 dirty="0"/>
              <a:t>SỰ BẮT ĐẦU CỦA CÔNG NGHIỆP 4.0 VÀ HIỆN NAY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41F0C6B-43D7-459D-9C2B-559FD3B37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vi-VN" b="1" dirty="0" err="1"/>
              <a:t>Vượt</a:t>
            </a:r>
            <a:r>
              <a:rPr lang="vi-VN" b="1" dirty="0"/>
              <a:t> qua </a:t>
            </a:r>
            <a:r>
              <a:rPr lang="vi-VN" b="1" dirty="0" err="1"/>
              <a:t>thách</a:t>
            </a:r>
            <a:r>
              <a:rPr lang="vi-VN" b="1" dirty="0"/>
              <a:t> </a:t>
            </a:r>
            <a:r>
              <a:rPr lang="vi-VN" b="1" dirty="0" err="1"/>
              <a:t>thức</a:t>
            </a:r>
            <a:endParaRPr lang="vi-VN" dirty="0"/>
          </a:p>
          <a:p>
            <a:pPr marL="0" indent="0">
              <a:lnSpc>
                <a:spcPct val="90000"/>
              </a:lnSpc>
              <a:buNone/>
            </a:pP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đàn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cao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lãm</a:t>
            </a:r>
            <a:r>
              <a:rPr lang="vi-VN" dirty="0"/>
              <a:t> </a:t>
            </a:r>
            <a:r>
              <a:rPr lang="vi-VN" dirty="0" err="1"/>
              <a:t>quốc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CMCN 4.0 ở </a:t>
            </a:r>
            <a:r>
              <a:rPr lang="vi-VN" dirty="0" err="1"/>
              <a:t>Hà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tháng</a:t>
            </a:r>
            <a:r>
              <a:rPr lang="vi-VN" dirty="0"/>
              <a:t> 7/2018,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tướng</a:t>
            </a:r>
            <a:r>
              <a:rPr lang="vi-VN" dirty="0"/>
              <a:t> </a:t>
            </a:r>
            <a:r>
              <a:rPr lang="vi-VN" dirty="0" err="1"/>
              <a:t>Nguyễn</a:t>
            </a:r>
            <a:r>
              <a:rPr lang="vi-VN" dirty="0"/>
              <a:t> Xuân </a:t>
            </a:r>
            <a:r>
              <a:rPr lang="vi-VN" dirty="0" err="1"/>
              <a:t>Phúc</a:t>
            </a:r>
            <a:r>
              <a:rPr lang="vi-VN" dirty="0"/>
              <a:t> </a:t>
            </a:r>
            <a:r>
              <a:rPr lang="vi-VN" dirty="0" err="1"/>
              <a:t>khẳng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, CMCN 4.0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Việt</a:t>
            </a:r>
            <a:r>
              <a:rPr lang="vi-VN" dirty="0"/>
              <a:t> Nam. Theo </a:t>
            </a:r>
            <a:r>
              <a:rPr lang="vi-VN" dirty="0" err="1"/>
              <a:t>giới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, </a:t>
            </a:r>
            <a:r>
              <a:rPr lang="vi-VN" dirty="0" err="1"/>
              <a:t>Việt</a:t>
            </a:r>
            <a:r>
              <a:rPr lang="vi-VN" dirty="0"/>
              <a:t> Nam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thách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,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lĩnh</a:t>
            </a:r>
            <a:r>
              <a:rPr lang="vi-VN" dirty="0"/>
              <a:t> </a:t>
            </a:r>
            <a:r>
              <a:rPr lang="vi-VN" dirty="0" err="1"/>
              <a:t>vực</a:t>
            </a:r>
            <a:r>
              <a:rPr lang="vi-VN" dirty="0"/>
              <a:t>: Công </a:t>
            </a:r>
            <a:r>
              <a:rPr lang="vi-VN" dirty="0" err="1"/>
              <a:t>nghệ</a:t>
            </a:r>
            <a:r>
              <a:rPr lang="vi-VN" dirty="0"/>
              <a:t> </a:t>
            </a:r>
            <a:r>
              <a:rPr lang="vi-VN" dirty="0" err="1"/>
              <a:t>gốc</a:t>
            </a:r>
            <a:r>
              <a:rPr lang="vi-VN" dirty="0"/>
              <a:t>, công </a:t>
            </a:r>
            <a:r>
              <a:rPr lang="vi-VN" dirty="0" err="1"/>
              <a:t>nghệ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, nhân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cao;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hạ</a:t>
            </a:r>
            <a:r>
              <a:rPr lang="vi-VN" dirty="0"/>
              <a:t> </a:t>
            </a:r>
            <a:r>
              <a:rPr lang="vi-VN" dirty="0" err="1"/>
              <a:t>tầng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; </a:t>
            </a:r>
            <a:r>
              <a:rPr lang="vi-VN" dirty="0" err="1"/>
              <a:t>quyền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, biên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, an ninh không gian </a:t>
            </a:r>
            <a:r>
              <a:rPr lang="vi-VN" dirty="0" err="1"/>
              <a:t>mạng</a:t>
            </a:r>
            <a:r>
              <a:rPr lang="vi-VN" dirty="0"/>
              <a:t>, </a:t>
            </a:r>
            <a:r>
              <a:rPr lang="vi-VN" dirty="0" err="1"/>
              <a:t>tội</a:t>
            </a:r>
            <a:r>
              <a:rPr lang="vi-VN" dirty="0"/>
              <a:t> </a:t>
            </a:r>
            <a:r>
              <a:rPr lang="vi-VN" dirty="0" err="1"/>
              <a:t>phạm</a:t>
            </a:r>
            <a:r>
              <a:rPr lang="vi-VN" dirty="0"/>
              <a:t> công </a:t>
            </a:r>
            <a:r>
              <a:rPr lang="vi-VN" dirty="0" err="1"/>
              <a:t>nghệ</a:t>
            </a:r>
            <a:r>
              <a:rPr lang="vi-VN" dirty="0"/>
              <a:t> cao, xuyên </a:t>
            </a:r>
            <a:r>
              <a:rPr lang="vi-VN" dirty="0" err="1"/>
              <a:t>quốc</a:t>
            </a:r>
            <a:r>
              <a:rPr lang="vi-VN" dirty="0"/>
              <a:t> gia... Theo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báo</a:t>
            </a:r>
            <a:r>
              <a:rPr lang="vi-VN" dirty="0"/>
              <a:t>, 20 năm </a:t>
            </a:r>
            <a:r>
              <a:rPr lang="vi-VN" dirty="0" err="1"/>
              <a:t>tới</a:t>
            </a:r>
            <a:r>
              <a:rPr lang="vi-VN" dirty="0"/>
              <a:t>,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70 - 75% </a:t>
            </a:r>
            <a:r>
              <a:rPr lang="vi-VN" dirty="0" err="1"/>
              <a:t>những</a:t>
            </a:r>
            <a:r>
              <a:rPr lang="vi-VN" dirty="0"/>
              <a:t> công </a:t>
            </a:r>
            <a:r>
              <a:rPr lang="vi-VN" dirty="0" err="1"/>
              <a:t>việc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, </a:t>
            </a:r>
            <a:r>
              <a:rPr lang="vi-VN" dirty="0" err="1"/>
              <a:t>thủ</a:t>
            </a:r>
            <a:r>
              <a:rPr lang="vi-VN" dirty="0"/>
              <a:t> công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thay </a:t>
            </a:r>
            <a:r>
              <a:rPr lang="vi-VN" dirty="0" err="1"/>
              <a:t>thế</a:t>
            </a:r>
            <a:r>
              <a:rPr lang="vi-VN" dirty="0"/>
              <a:t>, </a:t>
            </a:r>
            <a:r>
              <a:rPr lang="vi-VN" dirty="0" err="1"/>
              <a:t>khiến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chục</a:t>
            </a:r>
            <a:r>
              <a:rPr lang="vi-VN" dirty="0"/>
              <a:t> </a:t>
            </a:r>
            <a:r>
              <a:rPr lang="vi-VN" dirty="0" err="1"/>
              <a:t>triệu</a:t>
            </a:r>
            <a:r>
              <a:rPr lang="vi-VN" dirty="0"/>
              <a:t> lao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truyền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thất</a:t>
            </a:r>
            <a:r>
              <a:rPr lang="vi-VN" dirty="0"/>
              <a:t> </a:t>
            </a:r>
            <a:r>
              <a:rPr lang="vi-VN" dirty="0" err="1"/>
              <a:t>nghiệp</a:t>
            </a:r>
            <a:r>
              <a:rPr lang="vi-VN" dirty="0"/>
              <a:t>, </a:t>
            </a:r>
            <a:r>
              <a:rPr lang="vi-VN" dirty="0" err="1"/>
              <a:t>đòi</a:t>
            </a:r>
            <a:r>
              <a:rPr lang="vi-VN" dirty="0"/>
              <a:t>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nước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phó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an ninh cho </a:t>
            </a:r>
            <a:r>
              <a:rPr lang="vi-VN" dirty="0" err="1"/>
              <a:t>người</a:t>
            </a:r>
            <a:r>
              <a:rPr lang="vi-VN" dirty="0"/>
              <a:t> dân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quyền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đất</a:t>
            </a:r>
            <a:r>
              <a:rPr lang="vi-VN" dirty="0"/>
              <a:t> </a:t>
            </a:r>
            <a:r>
              <a:rPr lang="vi-VN" dirty="0" err="1"/>
              <a:t>nước</a:t>
            </a:r>
            <a:r>
              <a:rPr lang="vi-VN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vi-VN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2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7FE2D9-0F3D-4381-A573-56A6F3D27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34" y="488632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1800" i="1" dirty="0">
                <a:solidFill>
                  <a:schemeClr val="tx1"/>
                </a:solidFill>
              </a:rPr>
              <a:t>Robot </a:t>
            </a:r>
            <a:r>
              <a:rPr lang="en-US" sz="1800" i="1" dirty="0" err="1">
                <a:solidFill>
                  <a:schemeClr val="tx1"/>
                </a:solidFill>
              </a:rPr>
              <a:t>sẽ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lấy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đi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nhiều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triệu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việc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làm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là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có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thật</a:t>
            </a:r>
            <a:r>
              <a:rPr lang="en-US" sz="1800" i="1" dirty="0">
                <a:solidFill>
                  <a:schemeClr val="tx1"/>
                </a:solidFill>
              </a:rPr>
              <a:t>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1" descr="https://photo-1-baomoi.zadn.vn/w700_r1/2018_12_31_354_29188326/1d1fbfeafaab13f54aba.jpg">
            <a:hlinkClick r:id="rId2"/>
            <a:extLst>
              <a:ext uri="{FF2B5EF4-FFF2-40B4-BE49-F238E27FC236}">
                <a16:creationId xmlns:a16="http://schemas.microsoft.com/office/drawing/2014/main" id="{7A64CA49-E79B-4CB5-ACD4-B89535ED96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5236" y="537546"/>
            <a:ext cx="5780863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388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832E19E-7313-4A8D-BB35-7C607AF6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b="1" dirty="0"/>
              <a:t>SỰ BẮT ĐẦU CỦA CÔNG NGHIỆP 4.0 VÀ HIỆN NAY</a:t>
            </a:r>
            <a:br>
              <a:rPr lang="en-US" sz="2300" b="1" dirty="0"/>
            </a:br>
            <a:endParaRPr lang="en-US" sz="23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68C10-CEC5-4A78-8D7D-01FBA344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vi-VN" b="1" dirty="0"/>
              <a:t>Cơ </a:t>
            </a:r>
            <a:r>
              <a:rPr lang="vi-VN" b="1" dirty="0" err="1"/>
              <a:t>hội</a:t>
            </a:r>
            <a:r>
              <a:rPr lang="vi-VN" b="1" dirty="0"/>
              <a:t> cho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trường</a:t>
            </a:r>
            <a:r>
              <a:rPr lang="vi-VN" b="1" dirty="0"/>
              <a:t> </a:t>
            </a:r>
            <a:r>
              <a:rPr lang="vi-VN" b="1" dirty="0" err="1"/>
              <a:t>nghề</a:t>
            </a:r>
            <a:endParaRPr lang="en-US" b="1" dirty="0"/>
          </a:p>
          <a:p>
            <a:pPr marL="0" indent="0">
              <a:buNone/>
            </a:pPr>
            <a:r>
              <a:rPr lang="vi-VN" dirty="0"/>
              <a:t>Theo ông </a:t>
            </a:r>
            <a:r>
              <a:rPr lang="vi-VN" dirty="0" err="1"/>
              <a:t>Đào</a:t>
            </a:r>
            <a:r>
              <a:rPr lang="vi-VN" dirty="0"/>
              <a:t> Công </a:t>
            </a:r>
            <a:r>
              <a:rPr lang="vi-VN" dirty="0" err="1"/>
              <a:t>Hải</a:t>
            </a:r>
            <a:r>
              <a:rPr lang="vi-VN" dirty="0"/>
              <a:t>,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trưởng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Cao </a:t>
            </a:r>
            <a:r>
              <a:rPr lang="vi-VN" dirty="0" err="1"/>
              <a:t>đẳng</a:t>
            </a:r>
            <a:r>
              <a:rPr lang="vi-VN" dirty="0"/>
              <a:t> Công </a:t>
            </a:r>
            <a:r>
              <a:rPr lang="vi-VN" dirty="0" err="1"/>
              <a:t>nghệ</a:t>
            </a:r>
            <a:r>
              <a:rPr lang="vi-VN" dirty="0"/>
              <a:t> </a:t>
            </a:r>
            <a:r>
              <a:rPr lang="vi-VN" dirty="0" err="1"/>
              <a:t>Hà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, </a:t>
            </a:r>
            <a:r>
              <a:rPr lang="vi-VN" dirty="0" err="1"/>
              <a:t>cuộc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thúc</a:t>
            </a:r>
            <a:r>
              <a:rPr lang="vi-VN" dirty="0"/>
              <a:t> </a:t>
            </a:r>
            <a:r>
              <a:rPr lang="vi-VN" dirty="0" err="1"/>
              <a:t>đẩy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trong </a:t>
            </a:r>
            <a:r>
              <a:rPr lang="vi-VN" dirty="0" err="1"/>
              <a:t>giáo</a:t>
            </a:r>
            <a:r>
              <a:rPr lang="vi-VN" dirty="0"/>
              <a:t> </a:t>
            </a:r>
            <a:r>
              <a:rPr lang="vi-VN" dirty="0" err="1"/>
              <a:t>dục</a:t>
            </a:r>
            <a:r>
              <a:rPr lang="vi-VN" dirty="0"/>
              <a:t> </a:t>
            </a:r>
            <a:r>
              <a:rPr lang="vi-VN" dirty="0" err="1"/>
              <a:t>nghề</a:t>
            </a:r>
            <a:r>
              <a:rPr lang="vi-VN" dirty="0"/>
              <a:t> </a:t>
            </a:r>
            <a:r>
              <a:rPr lang="vi-VN" dirty="0" err="1"/>
              <a:t>nghiệp</a:t>
            </a:r>
            <a:r>
              <a:rPr lang="vi-VN" dirty="0"/>
              <a:t>, </a:t>
            </a:r>
            <a:r>
              <a:rPr lang="vi-VN" dirty="0" err="1"/>
              <a:t>tạo</a:t>
            </a:r>
            <a:r>
              <a:rPr lang="vi-VN" dirty="0"/>
              <a:t> cơ </a:t>
            </a:r>
            <a:r>
              <a:rPr lang="vi-VN" dirty="0" err="1"/>
              <a:t>hội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giáo</a:t>
            </a:r>
            <a:r>
              <a:rPr lang="vi-VN" dirty="0"/>
              <a:t> </a:t>
            </a:r>
            <a:r>
              <a:rPr lang="vi-VN" dirty="0" err="1"/>
              <a:t>dục</a:t>
            </a:r>
            <a:r>
              <a:rPr lang="vi-VN" dirty="0"/>
              <a:t> </a:t>
            </a:r>
            <a:r>
              <a:rPr lang="vi-VN" dirty="0" err="1"/>
              <a:t>nghề</a:t>
            </a:r>
            <a:r>
              <a:rPr lang="vi-VN" dirty="0"/>
              <a:t> </a:t>
            </a:r>
            <a:r>
              <a:rPr lang="vi-VN" dirty="0" err="1"/>
              <a:t>nghiệp</a:t>
            </a:r>
            <a:r>
              <a:rPr lang="en-US" dirty="0"/>
              <a:t>,</a:t>
            </a:r>
            <a:r>
              <a:rPr lang="vi-VN" dirty="0"/>
              <a:t> </a:t>
            </a:r>
            <a:r>
              <a:rPr lang="en-US" dirty="0"/>
              <a:t>p</a:t>
            </a:r>
            <a:r>
              <a:rPr lang="vi-VN" dirty="0" err="1"/>
              <a:t>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ngành</a:t>
            </a:r>
            <a:r>
              <a:rPr lang="vi-VN" dirty="0"/>
              <a:t> </a:t>
            </a:r>
            <a:r>
              <a:rPr lang="vi-VN" dirty="0" err="1"/>
              <a:t>nghề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en-US" dirty="0"/>
              <a:t>.Song,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,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CMCN 4.0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lao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vi-VN" dirty="0"/>
          </a:p>
          <a:p>
            <a:endParaRPr lang="vi-VN" dirty="0"/>
          </a:p>
          <a:p>
            <a:endParaRPr lang="en-US" dirty="0"/>
          </a:p>
        </p:txBody>
      </p:sp>
      <p:pic>
        <p:nvPicPr>
          <p:cNvPr id="5122" name="Picture 2" descr="HÃ¬nh áº£nh cÃ³ liÃªn quan">
            <a:extLst>
              <a:ext uri="{FF2B5EF4-FFF2-40B4-BE49-F238E27FC236}">
                <a16:creationId xmlns:a16="http://schemas.microsoft.com/office/drawing/2014/main" id="{1A1FEFD7-EDE9-4704-ABBF-4AFC886B0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1" r="10286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7961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A87E88-88D5-4ACA-B344-5D3D11D8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b="1" dirty="0"/>
              <a:t>SỰ TÁC ĐỘNG ĐẾN CÁC LĨNH VỰC KINH TẾ</a:t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 descr="HÃ¬nh áº£nh cÃ³ liÃªn quan">
            <a:extLst>
              <a:ext uri="{FF2B5EF4-FFF2-40B4-BE49-F238E27FC236}">
                <a16:creationId xmlns:a16="http://schemas.microsoft.com/office/drawing/2014/main" id="{4DA38107-BD02-4CFD-9940-CADD47202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333" y="2159331"/>
            <a:ext cx="48696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29D1450-B41E-4197-A846-81A4761F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b="1" dirty="0" err="1"/>
              <a:t>Nông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29321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36D788E2-87C0-4CB6-9131-FD361E6E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/>
              <a:t>	NHỮNG TÁC ĐỘNG CỦA CUỘC CÁCH MẠNG CÔNG NGHIỆP ĐẾN THỊ TR</a:t>
            </a:r>
            <a:r>
              <a:rPr lang="vi-VN" sz="2800" b="1" dirty="0"/>
              <a:t>Ư</a:t>
            </a:r>
            <a:r>
              <a:rPr lang="en-US" sz="2800" b="1" dirty="0"/>
              <a:t>ỜNG LAO ĐỘNG VIỆT NAM</a:t>
            </a:r>
            <a:endParaRPr lang="vi-VN" sz="2800" b="1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C2E4992-77C3-484C-925F-5241F3A6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T</a:t>
            </a:r>
            <a:r>
              <a:rPr lang="vi-VN" b="1" dirty="0" err="1"/>
              <a:t>hứ</a:t>
            </a:r>
            <a:r>
              <a:rPr lang="vi-VN" b="1" dirty="0"/>
              <a:t> </a:t>
            </a:r>
            <a:r>
              <a:rPr lang="vi-VN" b="1" dirty="0" err="1"/>
              <a:t>nhất</a:t>
            </a:r>
            <a:r>
              <a:rPr lang="vi-VN" b="1" dirty="0"/>
              <a:t>, </a:t>
            </a:r>
            <a:r>
              <a:rPr lang="vi-VN" b="1" dirty="0" err="1"/>
              <a:t>tác</a:t>
            </a:r>
            <a:r>
              <a:rPr lang="vi-VN" b="1" dirty="0"/>
              <a:t> </a:t>
            </a:r>
            <a:r>
              <a:rPr lang="vi-VN" b="1" dirty="0" err="1"/>
              <a:t>động</a:t>
            </a:r>
            <a:r>
              <a:rPr lang="vi-VN" b="1" dirty="0"/>
              <a:t> </a:t>
            </a:r>
            <a:r>
              <a:rPr lang="vi-VN" b="1" dirty="0" err="1"/>
              <a:t>đến</a:t>
            </a:r>
            <a:r>
              <a:rPr lang="vi-VN" b="1" dirty="0"/>
              <a:t> </a:t>
            </a:r>
            <a:r>
              <a:rPr lang="vi-VN" b="1" dirty="0" err="1"/>
              <a:t>số</a:t>
            </a:r>
            <a:r>
              <a:rPr lang="vi-VN" b="1" dirty="0"/>
              <a:t> </a:t>
            </a:r>
            <a:r>
              <a:rPr lang="vi-VN" b="1" dirty="0" err="1"/>
              <a:t>lượng</a:t>
            </a:r>
            <a:r>
              <a:rPr lang="vi-VN" b="1" dirty="0"/>
              <a:t>, </a:t>
            </a:r>
            <a:r>
              <a:rPr lang="vi-VN" b="1" dirty="0" err="1"/>
              <a:t>chất</a:t>
            </a:r>
            <a:r>
              <a:rPr lang="vi-VN" b="1" dirty="0"/>
              <a:t> </a:t>
            </a:r>
            <a:r>
              <a:rPr lang="vi-VN" b="1" dirty="0" err="1"/>
              <a:t>lượng</a:t>
            </a:r>
            <a:r>
              <a:rPr lang="vi-VN" b="1" dirty="0"/>
              <a:t> </a:t>
            </a:r>
            <a:r>
              <a:rPr lang="vi-VN" b="1" dirty="0" err="1"/>
              <a:t>việc</a:t>
            </a:r>
            <a:r>
              <a:rPr lang="vi-VN" b="1" dirty="0"/>
              <a:t> </a:t>
            </a:r>
            <a:r>
              <a:rPr lang="vi-VN" b="1" dirty="0" err="1"/>
              <a:t>làm</a:t>
            </a:r>
            <a:r>
              <a:rPr lang="en-US" b="1" dirty="0"/>
              <a:t>.</a:t>
            </a:r>
          </a:p>
          <a:p>
            <a:pPr lvl="1"/>
            <a:r>
              <a:rPr lang="vi-VN" b="1" dirty="0" err="1"/>
              <a:t>Thứ</a:t>
            </a:r>
            <a:r>
              <a:rPr lang="vi-VN" b="1" dirty="0"/>
              <a:t> hai, </a:t>
            </a:r>
            <a:r>
              <a:rPr lang="vi-VN" b="1" dirty="0" err="1"/>
              <a:t>tác</a:t>
            </a:r>
            <a:r>
              <a:rPr lang="vi-VN" b="1" dirty="0"/>
              <a:t> </a:t>
            </a:r>
            <a:r>
              <a:rPr lang="vi-VN" b="1" dirty="0" err="1"/>
              <a:t>động</a:t>
            </a:r>
            <a:r>
              <a:rPr lang="vi-VN" b="1" dirty="0"/>
              <a:t> </a:t>
            </a:r>
            <a:r>
              <a:rPr lang="vi-VN" b="1" dirty="0" err="1"/>
              <a:t>đến</a:t>
            </a:r>
            <a:r>
              <a:rPr lang="vi-VN" b="1" dirty="0"/>
              <a:t> </a:t>
            </a:r>
            <a:r>
              <a:rPr lang="vi-VN" b="1" dirty="0" err="1"/>
              <a:t>chất</a:t>
            </a:r>
            <a:r>
              <a:rPr lang="vi-VN" b="1" dirty="0"/>
              <a:t> </a:t>
            </a:r>
            <a:r>
              <a:rPr lang="vi-VN" b="1" dirty="0" err="1"/>
              <a:t>lượng</a:t>
            </a:r>
            <a:r>
              <a:rPr lang="vi-VN" b="1" dirty="0"/>
              <a:t> </a:t>
            </a:r>
            <a:r>
              <a:rPr lang="vi-VN" b="1" dirty="0" err="1"/>
              <a:t>nguồn</a:t>
            </a:r>
            <a:r>
              <a:rPr lang="vi-VN" b="1" dirty="0"/>
              <a:t> nhân </a:t>
            </a:r>
            <a:r>
              <a:rPr lang="vi-VN" b="1" dirty="0" err="1"/>
              <a:t>lực</a:t>
            </a:r>
            <a:r>
              <a:rPr lang="en-US" b="1" dirty="0"/>
              <a:t>.</a:t>
            </a:r>
            <a:endParaRPr lang="vi-VN" dirty="0"/>
          </a:p>
          <a:p>
            <a:pPr lvl="1"/>
            <a:r>
              <a:rPr lang="en-US" b="1" dirty="0" err="1"/>
              <a:t>Thứ</a:t>
            </a:r>
            <a:r>
              <a:rPr lang="en-US" b="1" dirty="0"/>
              <a:t> </a:t>
            </a:r>
            <a:r>
              <a:rPr lang="en-US" b="1" dirty="0" err="1"/>
              <a:t>ba</a:t>
            </a:r>
            <a:r>
              <a:rPr lang="en-US" b="1" dirty="0"/>
              <a:t> t</a:t>
            </a:r>
            <a:r>
              <a:rPr lang="vi-VN" b="1" dirty="0"/>
              <a:t>h</a:t>
            </a:r>
            <a:r>
              <a:rPr lang="en-US" b="1" dirty="0"/>
              <a:t>a</a:t>
            </a:r>
            <a:r>
              <a:rPr lang="vi-VN" b="1" dirty="0"/>
              <a:t>y </a:t>
            </a:r>
            <a:r>
              <a:rPr lang="vi-VN" b="1" dirty="0" err="1"/>
              <a:t>đổi</a:t>
            </a:r>
            <a:r>
              <a:rPr lang="vi-VN" b="1" dirty="0"/>
              <a:t> </a:t>
            </a:r>
            <a:r>
              <a:rPr lang="vi-VN" b="1" dirty="0" err="1"/>
              <a:t>cách</a:t>
            </a:r>
            <a:r>
              <a:rPr lang="vi-VN" b="1" dirty="0"/>
              <a:t> </a:t>
            </a:r>
            <a:r>
              <a:rPr lang="vi-VN" b="1" dirty="0" err="1"/>
              <a:t>thức</a:t>
            </a:r>
            <a:r>
              <a:rPr lang="vi-VN" b="1" dirty="0"/>
              <a:t> </a:t>
            </a:r>
            <a:r>
              <a:rPr lang="vi-VN" b="1" dirty="0" err="1"/>
              <a:t>kết</a:t>
            </a:r>
            <a:r>
              <a:rPr lang="vi-VN" b="1" dirty="0"/>
              <a:t> </a:t>
            </a:r>
            <a:r>
              <a:rPr lang="vi-VN" b="1" dirty="0" err="1"/>
              <a:t>nối</a:t>
            </a:r>
            <a:r>
              <a:rPr lang="vi-VN" b="1" dirty="0"/>
              <a:t> </a:t>
            </a:r>
            <a:r>
              <a:rPr lang="vi-VN" b="1" dirty="0" err="1"/>
              <a:t>giữa</a:t>
            </a:r>
            <a:r>
              <a:rPr lang="vi-VN" b="1" dirty="0"/>
              <a:t> cung </a:t>
            </a:r>
            <a:r>
              <a:rPr lang="vi-VN" b="1" dirty="0" err="1"/>
              <a:t>và</a:t>
            </a:r>
            <a:r>
              <a:rPr lang="vi-VN" b="1" dirty="0"/>
              <a:t> </a:t>
            </a:r>
            <a:r>
              <a:rPr lang="vi-VN" b="1" dirty="0" err="1"/>
              <a:t>cầu</a:t>
            </a:r>
            <a:r>
              <a:rPr lang="vi-VN" b="1" dirty="0"/>
              <a:t> trên </a:t>
            </a:r>
            <a:r>
              <a:rPr lang="vi-VN" b="1" dirty="0" err="1"/>
              <a:t>thị</a:t>
            </a:r>
            <a:r>
              <a:rPr lang="vi-VN" b="1" dirty="0"/>
              <a:t> </a:t>
            </a:r>
            <a:r>
              <a:rPr lang="vi-VN" b="1" dirty="0" err="1"/>
              <a:t>trường</a:t>
            </a:r>
            <a:r>
              <a:rPr lang="vi-VN" b="1" dirty="0"/>
              <a:t> lao </a:t>
            </a:r>
            <a:r>
              <a:rPr lang="vi-VN" b="1" dirty="0" err="1"/>
              <a:t>động</a:t>
            </a:r>
            <a:r>
              <a:rPr lang="vi-VN" dirty="0"/>
              <a:t>.</a:t>
            </a:r>
            <a:endParaRPr lang="en-US" dirty="0"/>
          </a:p>
          <a:p>
            <a:pPr lvl="1"/>
            <a:r>
              <a:rPr lang="vi-VN" b="1" dirty="0" err="1"/>
              <a:t>Thứ</a:t>
            </a:r>
            <a:r>
              <a:rPr lang="vi-VN" b="1" dirty="0"/>
              <a:t> tư, </a:t>
            </a:r>
            <a:r>
              <a:rPr lang="vi-VN" b="1" dirty="0" err="1"/>
              <a:t>tác</a:t>
            </a:r>
            <a:r>
              <a:rPr lang="vi-VN" b="1" dirty="0"/>
              <a:t> </a:t>
            </a:r>
            <a:r>
              <a:rPr lang="vi-VN" b="1" dirty="0" err="1"/>
              <a:t>động</a:t>
            </a:r>
            <a:r>
              <a:rPr lang="vi-VN" b="1" dirty="0"/>
              <a:t> </a:t>
            </a:r>
            <a:r>
              <a:rPr lang="vi-VN" b="1" dirty="0" err="1"/>
              <a:t>lớn</a:t>
            </a:r>
            <a:r>
              <a:rPr lang="vi-VN" b="1" dirty="0"/>
              <a:t> </a:t>
            </a:r>
            <a:r>
              <a:rPr lang="vi-VN" b="1" dirty="0" err="1"/>
              <a:t>đến</a:t>
            </a:r>
            <a:r>
              <a:rPr lang="vi-VN" b="1" dirty="0"/>
              <a:t> công </a:t>
            </a:r>
            <a:r>
              <a:rPr lang="vi-VN" b="1" dirty="0" err="1"/>
              <a:t>tác</a:t>
            </a:r>
            <a:r>
              <a:rPr lang="vi-VN" b="1" dirty="0"/>
              <a:t> phân </a:t>
            </a:r>
            <a:r>
              <a:rPr lang="vi-VN" b="1" dirty="0" err="1"/>
              <a:t>tích</a:t>
            </a:r>
            <a:r>
              <a:rPr lang="vi-VN" b="1" dirty="0"/>
              <a:t>, </a:t>
            </a:r>
            <a:r>
              <a:rPr lang="vi-VN" b="1" dirty="0" err="1"/>
              <a:t>dự</a:t>
            </a:r>
            <a:r>
              <a:rPr lang="vi-VN" b="1" dirty="0"/>
              <a:t> </a:t>
            </a:r>
            <a:r>
              <a:rPr lang="vi-VN" b="1" dirty="0" err="1"/>
              <a:t>báo</a:t>
            </a:r>
            <a:r>
              <a:rPr lang="vi-VN" b="1" dirty="0"/>
              <a:t> thông tin </a:t>
            </a:r>
            <a:r>
              <a:rPr lang="vi-VN" b="1" dirty="0" err="1"/>
              <a:t>thị</a:t>
            </a:r>
            <a:r>
              <a:rPr lang="vi-VN" b="1" dirty="0"/>
              <a:t> </a:t>
            </a:r>
            <a:r>
              <a:rPr lang="vi-VN" b="1" dirty="0" err="1"/>
              <a:t>trường</a:t>
            </a:r>
            <a:r>
              <a:rPr lang="vi-VN" b="1" dirty="0"/>
              <a:t> lao </a:t>
            </a:r>
            <a:r>
              <a:rPr lang="vi-VN" b="1" dirty="0" err="1"/>
              <a:t>động</a:t>
            </a:r>
            <a:endParaRPr lang="vi-VN" dirty="0"/>
          </a:p>
          <a:p>
            <a:pPr lvl="1"/>
            <a:r>
              <a:rPr lang="en-US" b="1" dirty="0" err="1"/>
              <a:t>Thứ</a:t>
            </a:r>
            <a:r>
              <a:rPr lang="en-US" b="1" dirty="0"/>
              <a:t>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vi-VN" b="1" dirty="0"/>
              <a:t>nguy cơ </a:t>
            </a:r>
            <a:r>
              <a:rPr lang="vi-VN" b="1" dirty="0" err="1"/>
              <a:t>bị</a:t>
            </a:r>
            <a:r>
              <a:rPr lang="vi-VN" b="1" dirty="0"/>
              <a:t> </a:t>
            </a:r>
            <a:r>
              <a:rPr lang="vi-VN" b="1" dirty="0" err="1"/>
              <a:t>tụt</a:t>
            </a:r>
            <a:r>
              <a:rPr lang="vi-VN" b="1" dirty="0"/>
              <a:t> </a:t>
            </a:r>
            <a:r>
              <a:rPr lang="vi-VN" b="1" dirty="0" err="1"/>
              <a:t>hậu</a:t>
            </a:r>
            <a:r>
              <a:rPr lang="vi-VN" dirty="0"/>
              <a:t> </a:t>
            </a:r>
          </a:p>
          <a:p>
            <a:pPr lvl="1"/>
            <a:endParaRPr lang="en-US" dirty="0"/>
          </a:p>
          <a:p>
            <a:pPr lvl="1"/>
            <a:endParaRPr lang="vi-VN" dirty="0"/>
          </a:p>
          <a:p>
            <a:pPr lvl="1"/>
            <a:endParaRPr lang="en-US" dirty="0"/>
          </a:p>
          <a:p>
            <a:pPr lvl="1"/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4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1DB32D-9FEB-4931-8CDE-67D6E203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KINH DOANH THỜI 4.0 SẼ RA SAO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10" descr="https://img.giaoduc.net.vn/w801/Uploaded/2019/zgtzgo/2018_02_24/cachmang40.jpg">
            <a:hlinkClick r:id="rId2" tooltip="&quot;Các chuyên gia đã đưa ra những góc nhìn đa chiều về vấn đề nền tảng kinh doanh điện tử với công nghệ IoT (trí tuệ nhân tạo). Ảnh: TT&quot;"/>
            <a:extLst>
              <a:ext uri="{FF2B5EF4-FFF2-40B4-BE49-F238E27FC236}">
                <a16:creationId xmlns:a16="http://schemas.microsoft.com/office/drawing/2014/main" id="{EDFF229E-3AB1-4587-A64D-10921668D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2958641"/>
          </a:xfrm>
          <a:prstGeom prst="rect">
            <a:avLst/>
          </a:prstGeom>
          <a:noFill/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06B051-39BA-44AA-9083-E01B23FA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 fontAlgn="base"/>
            <a:r>
              <a:rPr lang="vi-VN" sz="1500" dirty="0" err="1"/>
              <a:t>Ngày</a:t>
            </a:r>
            <a:r>
              <a:rPr lang="vi-VN" sz="1500" dirty="0"/>
              <a:t> 24/2, </a:t>
            </a:r>
            <a:r>
              <a:rPr lang="vi-VN" sz="1500" dirty="0" err="1"/>
              <a:t>Trường</a:t>
            </a:r>
            <a:r>
              <a:rPr lang="vi-VN" sz="1500" dirty="0"/>
              <a:t> </a:t>
            </a:r>
            <a:r>
              <a:rPr lang="vi-VN" sz="1500" dirty="0" err="1"/>
              <a:t>Đại</a:t>
            </a:r>
            <a:r>
              <a:rPr lang="vi-VN" sz="1500" dirty="0"/>
              <a:t> </a:t>
            </a:r>
            <a:r>
              <a:rPr lang="vi-VN" sz="1500" dirty="0" err="1"/>
              <a:t>học</a:t>
            </a:r>
            <a:r>
              <a:rPr lang="vi-VN" sz="1500" dirty="0"/>
              <a:t> Đông Á </a:t>
            </a:r>
            <a:r>
              <a:rPr lang="vi-VN" sz="1500" dirty="0" err="1"/>
              <a:t>phối</a:t>
            </a:r>
            <a:r>
              <a:rPr lang="vi-VN" sz="1500" dirty="0"/>
              <a:t> </a:t>
            </a:r>
            <a:r>
              <a:rPr lang="vi-VN" sz="1500" dirty="0" err="1"/>
              <a:t>hợp</a:t>
            </a:r>
            <a:r>
              <a:rPr lang="vi-VN" sz="1500" dirty="0"/>
              <a:t> </a:t>
            </a:r>
            <a:r>
              <a:rPr lang="vi-VN" sz="1500" dirty="0" err="1"/>
              <a:t>với</a:t>
            </a:r>
            <a:r>
              <a:rPr lang="vi-VN" sz="1500" dirty="0"/>
              <a:t> Trung tâm nghiên </a:t>
            </a:r>
            <a:r>
              <a:rPr lang="vi-VN" sz="1500" dirty="0" err="1"/>
              <a:t>cứu</a:t>
            </a:r>
            <a:r>
              <a:rPr lang="vi-VN" sz="1500" dirty="0"/>
              <a:t> </a:t>
            </a:r>
            <a:r>
              <a:rPr lang="vi-VN" sz="1500" dirty="0" err="1"/>
              <a:t>và</a:t>
            </a:r>
            <a:r>
              <a:rPr lang="vi-VN" sz="1500" dirty="0"/>
              <a:t> </a:t>
            </a:r>
            <a:r>
              <a:rPr lang="vi-VN" sz="1500" dirty="0" err="1"/>
              <a:t>phát</a:t>
            </a:r>
            <a:r>
              <a:rPr lang="vi-VN" sz="1500" dirty="0"/>
              <a:t> </a:t>
            </a:r>
            <a:r>
              <a:rPr lang="vi-VN" sz="1500" dirty="0" err="1"/>
              <a:t>triển</a:t>
            </a:r>
            <a:r>
              <a:rPr lang="vi-VN" sz="1500" dirty="0"/>
              <a:t> kinh </a:t>
            </a:r>
            <a:r>
              <a:rPr lang="vi-VN" sz="1500" dirty="0" err="1"/>
              <a:t>tế</a:t>
            </a:r>
            <a:r>
              <a:rPr lang="vi-VN" sz="1500" dirty="0"/>
              <a:t> </a:t>
            </a:r>
            <a:r>
              <a:rPr lang="vi-VN" sz="1500" dirty="0" err="1"/>
              <a:t>quốc</a:t>
            </a:r>
            <a:r>
              <a:rPr lang="vi-VN" sz="1500" dirty="0"/>
              <a:t> </a:t>
            </a:r>
            <a:r>
              <a:rPr lang="vi-VN" sz="1500" dirty="0" err="1"/>
              <a:t>tế</a:t>
            </a:r>
            <a:r>
              <a:rPr lang="vi-VN" sz="1500" dirty="0"/>
              <a:t> (IEDRC, </a:t>
            </a:r>
            <a:r>
              <a:rPr lang="vi-VN" sz="1500" dirty="0" err="1"/>
              <a:t>trụ</a:t>
            </a:r>
            <a:r>
              <a:rPr lang="vi-VN" sz="1500" dirty="0"/>
              <a:t> </a:t>
            </a:r>
            <a:r>
              <a:rPr lang="vi-VN" sz="1500" dirty="0" err="1"/>
              <a:t>sở</a:t>
            </a:r>
            <a:r>
              <a:rPr lang="vi-VN" sz="1500" dirty="0"/>
              <a:t> </a:t>
            </a:r>
            <a:r>
              <a:rPr lang="vi-VN" sz="1500" dirty="0" err="1"/>
              <a:t>tại</a:t>
            </a:r>
            <a:r>
              <a:rPr lang="vi-VN" sz="1500" dirty="0"/>
              <a:t> </a:t>
            </a:r>
            <a:r>
              <a:rPr lang="vi-VN" sz="1500" dirty="0" err="1"/>
              <a:t>Hồng</a:t>
            </a:r>
            <a:r>
              <a:rPr lang="vi-VN" sz="1500" dirty="0"/>
              <a:t> </a:t>
            </a:r>
            <a:r>
              <a:rPr lang="vi-VN" sz="1500" dirty="0" err="1"/>
              <a:t>Kông</a:t>
            </a:r>
            <a:r>
              <a:rPr lang="vi-VN" sz="1500" dirty="0"/>
              <a:t>) </a:t>
            </a:r>
            <a:r>
              <a:rPr lang="vi-VN" sz="1500" dirty="0" err="1"/>
              <a:t>đã</a:t>
            </a:r>
            <a:r>
              <a:rPr lang="vi-VN" sz="1500" dirty="0"/>
              <a:t> </a:t>
            </a:r>
            <a:r>
              <a:rPr lang="vi-VN" sz="1500" dirty="0" err="1"/>
              <a:t>chức</a:t>
            </a:r>
            <a:r>
              <a:rPr lang="vi-VN" sz="1500" dirty="0"/>
              <a:t> </a:t>
            </a:r>
            <a:r>
              <a:rPr lang="vi-VN" sz="1500" dirty="0" err="1"/>
              <a:t>chuỗi</a:t>
            </a:r>
            <a:r>
              <a:rPr lang="vi-VN" sz="1500" dirty="0"/>
              <a:t> </a:t>
            </a:r>
            <a:r>
              <a:rPr lang="vi-VN" sz="1500" dirty="0" err="1"/>
              <a:t>hội</a:t>
            </a:r>
            <a:r>
              <a:rPr lang="vi-VN" sz="1500" dirty="0"/>
              <a:t> </a:t>
            </a:r>
            <a:r>
              <a:rPr lang="vi-VN" sz="1500" dirty="0" err="1"/>
              <a:t>thảo</a:t>
            </a:r>
            <a:r>
              <a:rPr lang="vi-VN" sz="1500" dirty="0"/>
              <a:t> khoa </a:t>
            </a:r>
            <a:r>
              <a:rPr lang="vi-VN" sz="1500" dirty="0" err="1"/>
              <a:t>học</a:t>
            </a:r>
            <a:r>
              <a:rPr lang="vi-VN" sz="1500" dirty="0"/>
              <a:t> </a:t>
            </a:r>
            <a:r>
              <a:rPr lang="vi-VN" sz="1500" dirty="0" err="1"/>
              <a:t>quốc</a:t>
            </a:r>
            <a:r>
              <a:rPr lang="vi-VN" sz="1500" dirty="0"/>
              <a:t> </a:t>
            </a:r>
            <a:r>
              <a:rPr lang="vi-VN" sz="1500" dirty="0" err="1"/>
              <a:t>tế</a:t>
            </a:r>
            <a:r>
              <a:rPr lang="vi-VN" sz="1500" dirty="0"/>
              <a:t> </a:t>
            </a:r>
            <a:r>
              <a:rPr lang="vi-VN" sz="1500" dirty="0" err="1"/>
              <a:t>gồm</a:t>
            </a:r>
            <a:r>
              <a:rPr lang="vi-VN" sz="1500" dirty="0"/>
              <a:t>: </a:t>
            </a:r>
            <a:r>
              <a:rPr lang="vi-VN" sz="1500" u="sng" dirty="0">
                <a:hlinkClick r:id="rId4"/>
              </a:rPr>
              <a:t>“Kinh doanh </a:t>
            </a:r>
            <a:r>
              <a:rPr lang="vi-VN" sz="1500" u="sng" dirty="0" err="1">
                <a:hlinkClick r:id="rId4"/>
              </a:rPr>
              <a:t>điện</a:t>
            </a:r>
            <a:r>
              <a:rPr lang="vi-VN" sz="1500" u="sng" dirty="0">
                <a:hlinkClick r:id="rId4"/>
              </a:rPr>
              <a:t> </a:t>
            </a:r>
            <a:r>
              <a:rPr lang="vi-VN" sz="1500" u="sng" dirty="0" err="1">
                <a:hlinkClick r:id="rId4"/>
              </a:rPr>
              <a:t>tử</a:t>
            </a:r>
            <a:r>
              <a:rPr lang="vi-VN" sz="1500" u="sng" dirty="0">
                <a:hlinkClick r:id="rId4"/>
              </a:rPr>
              <a:t> </a:t>
            </a:r>
            <a:r>
              <a:rPr lang="vi-VN" sz="1500" u="sng" dirty="0" err="1">
                <a:hlinkClick r:id="rId4"/>
              </a:rPr>
              <a:t>và</a:t>
            </a:r>
            <a:r>
              <a:rPr lang="vi-VN" sz="1500" u="sng" dirty="0">
                <a:hlinkClick r:id="rId4"/>
              </a:rPr>
              <a:t> </a:t>
            </a:r>
            <a:r>
              <a:rPr lang="vi-VN" sz="1500" u="sng" dirty="0" err="1">
                <a:hlinkClick r:id="rId4"/>
              </a:rPr>
              <a:t>ứng</a:t>
            </a:r>
            <a:r>
              <a:rPr lang="vi-VN" sz="1500" u="sng" dirty="0">
                <a:hlinkClick r:id="rId4"/>
              </a:rPr>
              <a:t> </a:t>
            </a:r>
            <a:r>
              <a:rPr lang="vi-VN" sz="1500" u="sng" dirty="0" err="1">
                <a:hlinkClick r:id="rId4"/>
              </a:rPr>
              <a:t>dụng</a:t>
            </a:r>
            <a:r>
              <a:rPr lang="vi-VN" sz="1500" u="sng" dirty="0">
                <a:hlinkClick r:id="rId4"/>
              </a:rPr>
              <a:t>” </a:t>
            </a:r>
            <a:r>
              <a:rPr lang="vi-VN" sz="1500" dirty="0" err="1"/>
              <a:t>lần</a:t>
            </a:r>
            <a:r>
              <a:rPr lang="vi-VN" sz="1500" dirty="0"/>
              <a:t> </a:t>
            </a:r>
            <a:r>
              <a:rPr lang="vi-VN" sz="1500" dirty="0" err="1"/>
              <a:t>thứ</a:t>
            </a:r>
            <a:r>
              <a:rPr lang="vi-VN" sz="1500" dirty="0"/>
              <a:t> 1, năm 2018 (</a:t>
            </a:r>
            <a:r>
              <a:rPr lang="vi-VN" sz="1500" dirty="0" err="1"/>
              <a:t>gọi</a:t>
            </a:r>
            <a:r>
              <a:rPr lang="vi-VN" sz="1500" dirty="0"/>
              <a:t> </a:t>
            </a:r>
            <a:r>
              <a:rPr lang="vi-VN" sz="1500" dirty="0" err="1"/>
              <a:t>tắt</a:t>
            </a:r>
            <a:r>
              <a:rPr lang="vi-VN" sz="1500" dirty="0"/>
              <a:t> </a:t>
            </a:r>
            <a:r>
              <a:rPr lang="vi-VN" sz="1500" dirty="0" err="1"/>
              <a:t>là</a:t>
            </a:r>
            <a:r>
              <a:rPr lang="vi-VN" sz="1500" dirty="0"/>
              <a:t> ICEBA 2018),</a:t>
            </a:r>
            <a:r>
              <a:rPr lang="vi-VN" sz="1500" dirty="0" err="1"/>
              <a:t>Và</a:t>
            </a:r>
            <a:r>
              <a:rPr lang="vi-VN" sz="1500" dirty="0"/>
              <a:t> </a:t>
            </a:r>
            <a:r>
              <a:rPr lang="vi-VN" sz="1500" i="1" dirty="0"/>
              <a:t>“Kinh </a:t>
            </a:r>
            <a:r>
              <a:rPr lang="vi-VN" sz="1500" i="1" dirty="0" err="1"/>
              <a:t>tế</a:t>
            </a:r>
            <a:r>
              <a:rPr lang="vi-VN" sz="1500" i="1" dirty="0"/>
              <a:t> </a:t>
            </a:r>
            <a:r>
              <a:rPr lang="vi-VN" sz="1500" i="1" dirty="0" err="1"/>
              <a:t>học</a:t>
            </a:r>
            <a:r>
              <a:rPr lang="vi-VN" sz="1500" i="1" dirty="0"/>
              <a:t> </a:t>
            </a:r>
            <a:r>
              <a:rPr lang="vi-VN" sz="1500" i="1" dirty="0" err="1"/>
              <a:t>quản</a:t>
            </a:r>
            <a:r>
              <a:rPr lang="vi-VN" sz="1500" i="1" dirty="0"/>
              <a:t> </a:t>
            </a:r>
            <a:r>
              <a:rPr lang="vi-VN" sz="1500" i="1" dirty="0" err="1"/>
              <a:t>trị</a:t>
            </a:r>
            <a:r>
              <a:rPr lang="vi-VN" sz="1500" i="1" dirty="0"/>
              <a:t> </a:t>
            </a:r>
            <a:r>
              <a:rPr lang="vi-VN" sz="1500" i="1" dirty="0" err="1"/>
              <a:t>và</a:t>
            </a:r>
            <a:r>
              <a:rPr lang="vi-VN" sz="1500" i="1" dirty="0"/>
              <a:t> </a:t>
            </a:r>
            <a:r>
              <a:rPr lang="vi-VN" sz="1500" i="1" dirty="0" err="1"/>
              <a:t>Quản</a:t>
            </a:r>
            <a:r>
              <a:rPr lang="vi-VN" sz="1500" i="1" dirty="0"/>
              <a:t> </a:t>
            </a:r>
            <a:r>
              <a:rPr lang="vi-VN" sz="1500" i="1" dirty="0" err="1"/>
              <a:t>trị</a:t>
            </a:r>
            <a:r>
              <a:rPr lang="vi-VN" sz="1500" i="1" dirty="0"/>
              <a:t> </a:t>
            </a:r>
            <a:r>
              <a:rPr lang="vi-VN" sz="1500" i="1" dirty="0" err="1"/>
              <a:t>Marketing</a:t>
            </a:r>
            <a:r>
              <a:rPr lang="vi-VN" sz="1500" i="1" dirty="0"/>
              <a:t>”</a:t>
            </a:r>
            <a:r>
              <a:rPr lang="vi-VN" sz="1500" dirty="0"/>
              <a:t> </a:t>
            </a:r>
            <a:r>
              <a:rPr lang="vi-VN" sz="1500" dirty="0" err="1"/>
              <a:t>lần</a:t>
            </a:r>
            <a:r>
              <a:rPr lang="vi-VN" sz="1500" dirty="0"/>
              <a:t> </a:t>
            </a:r>
            <a:r>
              <a:rPr lang="vi-VN" sz="1500" dirty="0" err="1"/>
              <a:t>thứ</a:t>
            </a:r>
            <a:r>
              <a:rPr lang="vi-VN" sz="1500" dirty="0"/>
              <a:t> 7, năm 2018 (</a:t>
            </a:r>
            <a:r>
              <a:rPr lang="vi-VN" sz="1500" dirty="0" err="1"/>
              <a:t>gọi</a:t>
            </a:r>
            <a:r>
              <a:rPr lang="vi-VN" sz="1500" dirty="0"/>
              <a:t> </a:t>
            </a:r>
            <a:r>
              <a:rPr lang="vi-VN" sz="1500" dirty="0" err="1"/>
              <a:t>tắt</a:t>
            </a:r>
            <a:r>
              <a:rPr lang="vi-VN" sz="1500" dirty="0"/>
              <a:t> </a:t>
            </a:r>
            <a:r>
              <a:rPr lang="vi-VN" sz="1500" dirty="0" err="1"/>
              <a:t>là</a:t>
            </a:r>
            <a:r>
              <a:rPr lang="vi-VN" sz="1500" dirty="0"/>
              <a:t> CEBMM 2018)</a:t>
            </a:r>
          </a:p>
          <a:p>
            <a:endParaRPr lang="en-US" sz="1500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15EEE10-0F33-43C2-8A05-6CE9EDB68544}"/>
              </a:ext>
            </a:extLst>
          </p:cNvPr>
          <p:cNvSpPr/>
          <p:nvPr/>
        </p:nvSpPr>
        <p:spPr>
          <a:xfrm>
            <a:off x="677334" y="5130818"/>
            <a:ext cx="5418666" cy="432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vi-VN" sz="1000" i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chuyên gia </a:t>
            </a:r>
            <a:r>
              <a:rPr lang="vi-VN" sz="1000" i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vi-VN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đưa ra </a:t>
            </a:r>
            <a:r>
              <a:rPr lang="vi-VN" sz="1000" i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vi-VN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000" i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góc</a:t>
            </a:r>
            <a:r>
              <a:rPr lang="vi-VN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000" i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nhìn</a:t>
            </a:r>
            <a:r>
              <a:rPr lang="vi-VN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đa </a:t>
            </a:r>
            <a:r>
              <a:rPr lang="vi-VN" sz="1000" i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vi-VN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000" i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vi-VN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000" i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vi-VN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000" i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000" i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vi-VN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000" i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vi-VN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kinh doanh </a:t>
            </a:r>
            <a:r>
              <a:rPr lang="vi-VN" sz="1000" i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vi-VN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000" i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vi-VN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000" i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công </a:t>
            </a:r>
            <a:r>
              <a:rPr lang="vi-VN" sz="1000" i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vi-VN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000" i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vi-VN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1000" i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vi-VN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000" i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tuệ</a:t>
            </a:r>
            <a:r>
              <a:rPr lang="vi-VN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nhân </a:t>
            </a:r>
            <a:r>
              <a:rPr lang="vi-VN" sz="1000" i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vi-VN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vi-VN" sz="1000" i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vi-VN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TT</a:t>
            </a:r>
            <a:r>
              <a:rPr lang="en-US" sz="10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endParaRPr lang="vi-VN" sz="1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580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69CB70-8240-4956-969E-FF8780DA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6225"/>
            <a:ext cx="8596668" cy="132080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XU H</a:t>
            </a:r>
            <a:r>
              <a:rPr lang="vi-VN" sz="2800" dirty="0"/>
              <a:t>Ư</a:t>
            </a:r>
            <a:r>
              <a:rPr lang="en-US" sz="2800" dirty="0"/>
              <a:t>ỚNG MỚI TRONG CHĂM SÓC SỨC KHỎE VÀ </a:t>
            </a:r>
            <a:r>
              <a:rPr lang="vi-VN" sz="2800" dirty="0"/>
              <a:t>Ư</a:t>
            </a:r>
            <a:r>
              <a:rPr lang="en-US" sz="2800" dirty="0"/>
              <a:t>U THẾ CỦA CÔNG </a:t>
            </a:r>
            <a:r>
              <a:rPr lang="en-US" sz="2800" b="1" dirty="0"/>
              <a:t>NGHIỆP</a:t>
            </a:r>
            <a:r>
              <a:rPr lang="en-US" sz="2800" dirty="0"/>
              <a:t> 4.0 TRONG CHĂM SÓC SỨC KHỎE</a:t>
            </a: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56FD1DA4-8540-4305-BD36-6CD77F504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38325"/>
            <a:ext cx="5562600" cy="420336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vi-VN" b="1" dirty="0"/>
              <a:t>Xu </a:t>
            </a:r>
            <a:r>
              <a:rPr lang="vi-VN" b="1" dirty="0" err="1"/>
              <a:t>hướng</a:t>
            </a:r>
            <a:r>
              <a:rPr lang="vi-VN" b="1" dirty="0"/>
              <a:t> </a:t>
            </a:r>
            <a:r>
              <a:rPr lang="vi-VN" b="1" dirty="0" err="1"/>
              <a:t>mới</a:t>
            </a:r>
            <a:r>
              <a:rPr lang="vi-VN" b="1" dirty="0"/>
              <a:t> trong chăm </a:t>
            </a:r>
            <a:r>
              <a:rPr lang="vi-VN" b="1" dirty="0" err="1"/>
              <a:t>sóc</a:t>
            </a:r>
            <a:r>
              <a:rPr lang="vi-VN" b="1" dirty="0"/>
              <a:t> </a:t>
            </a:r>
            <a:r>
              <a:rPr lang="vi-VN" b="1" dirty="0" err="1"/>
              <a:t>sức</a:t>
            </a:r>
            <a:r>
              <a:rPr lang="vi-VN" b="1" dirty="0"/>
              <a:t> </a:t>
            </a:r>
            <a:r>
              <a:rPr lang="vi-VN" b="1" dirty="0" err="1"/>
              <a:t>khỏe</a:t>
            </a: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T</a:t>
            </a:r>
            <a:r>
              <a:rPr lang="vi-VN" dirty="0" err="1"/>
              <a:t>rí</a:t>
            </a:r>
            <a:r>
              <a:rPr lang="vi-VN" dirty="0"/>
              <a:t> thông minh nhân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robot</a:t>
            </a:r>
            <a:r>
              <a:rPr lang="vi-VN" dirty="0"/>
              <a:t> đang </a:t>
            </a:r>
            <a:r>
              <a:rPr lang="vi-VN" dirty="0" err="1"/>
              <a:t>tái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minh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lao </a:t>
            </a:r>
            <a:r>
              <a:rPr lang="vi-VN" dirty="0" err="1"/>
              <a:t>động</a:t>
            </a:r>
            <a:r>
              <a:rPr lang="vi-VN" dirty="0"/>
              <a:t>. </a:t>
            </a:r>
            <a:r>
              <a:rPr lang="vi-VN" dirty="0" err="1"/>
              <a:t>Máy</a:t>
            </a:r>
            <a:r>
              <a:rPr lang="vi-VN" dirty="0"/>
              <a:t> bay </a:t>
            </a:r>
            <a:r>
              <a:rPr lang="vi-VN" dirty="0" err="1"/>
              <a:t>và</a:t>
            </a:r>
            <a:r>
              <a:rPr lang="vi-VN" dirty="0"/>
              <a:t> xe </a:t>
            </a:r>
            <a:r>
              <a:rPr lang="vi-VN" dirty="0" err="1"/>
              <a:t>ôtô</a:t>
            </a:r>
            <a:r>
              <a:rPr lang="vi-VN" dirty="0"/>
              <a:t> không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lái</a:t>
            </a:r>
            <a:r>
              <a:rPr lang="vi-VN" dirty="0"/>
              <a:t> đang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chuỗi</a:t>
            </a:r>
            <a:r>
              <a:rPr lang="vi-VN" dirty="0"/>
              <a:t> cung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hậu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,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vọng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con </a:t>
            </a:r>
            <a:r>
              <a:rPr lang="vi-VN" dirty="0" err="1"/>
              <a:t>người</a:t>
            </a:r>
            <a:r>
              <a:rPr lang="vi-VN" dirty="0"/>
              <a:t>. </a:t>
            </a:r>
            <a:r>
              <a:rPr lang="vi-VN" dirty="0" err="1"/>
              <a:t>Đáng</a:t>
            </a:r>
            <a:r>
              <a:rPr lang="vi-VN" dirty="0"/>
              <a:t> </a:t>
            </a:r>
            <a:r>
              <a:rPr lang="vi-VN" dirty="0" err="1"/>
              <a:t>chú</a:t>
            </a:r>
            <a:r>
              <a:rPr lang="vi-VN" dirty="0"/>
              <a:t> ý hơn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chăm </a:t>
            </a:r>
            <a:r>
              <a:rPr lang="vi-VN" dirty="0" err="1"/>
              <a:t>sóc</a:t>
            </a:r>
            <a:r>
              <a:rPr lang="vi-VN" dirty="0"/>
              <a:t> </a:t>
            </a:r>
            <a:r>
              <a:rPr lang="vi-VN" dirty="0" err="1"/>
              <a:t>sức</a:t>
            </a:r>
            <a:r>
              <a:rPr lang="vi-VN" dirty="0"/>
              <a:t> </a:t>
            </a:r>
            <a:r>
              <a:rPr lang="vi-VN" dirty="0" err="1"/>
              <a:t>khỏe</a:t>
            </a:r>
            <a:r>
              <a:rPr lang="vi-VN" dirty="0"/>
              <a:t>.</a:t>
            </a:r>
          </a:p>
          <a:p>
            <a:pPr>
              <a:lnSpc>
                <a:spcPct val="90000"/>
              </a:lnSpc>
            </a:pPr>
            <a:r>
              <a:rPr lang="en-US" b="1" dirty="0" err="1"/>
              <a:t>Uư</a:t>
            </a:r>
            <a:r>
              <a:rPr lang="vi-VN" b="1" dirty="0"/>
              <a:t> </a:t>
            </a:r>
            <a:r>
              <a:rPr lang="vi-VN" b="1" dirty="0" err="1"/>
              <a:t>thế</a:t>
            </a:r>
            <a:r>
              <a:rPr lang="vi-VN" b="1" dirty="0"/>
              <a:t> </a:t>
            </a:r>
            <a:r>
              <a:rPr lang="vi-VN" b="1" dirty="0" err="1"/>
              <a:t>của</a:t>
            </a:r>
            <a:r>
              <a:rPr lang="vi-VN" b="1" dirty="0"/>
              <a:t> công </a:t>
            </a:r>
            <a:r>
              <a:rPr lang="vi-VN" b="1" dirty="0" err="1"/>
              <a:t>nghệ</a:t>
            </a:r>
            <a:r>
              <a:rPr lang="vi-VN" b="1" dirty="0"/>
              <a:t> 4.0 trong chăm </a:t>
            </a:r>
            <a:r>
              <a:rPr lang="vi-VN" b="1" dirty="0" err="1"/>
              <a:t>sóc</a:t>
            </a:r>
            <a:r>
              <a:rPr lang="vi-VN" b="1" dirty="0"/>
              <a:t> </a:t>
            </a:r>
            <a:r>
              <a:rPr lang="vi-VN" b="1" dirty="0" err="1"/>
              <a:t>sức</a:t>
            </a:r>
            <a:r>
              <a:rPr lang="vi-VN" b="1" dirty="0"/>
              <a:t> </a:t>
            </a:r>
            <a:r>
              <a:rPr lang="vi-VN" b="1" dirty="0" err="1"/>
              <a:t>khỏe</a:t>
            </a: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r>
              <a:rPr lang="vi-VN" dirty="0" err="1"/>
              <a:t>Với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sức</a:t>
            </a:r>
            <a:r>
              <a:rPr lang="vi-VN" dirty="0"/>
              <a:t> </a:t>
            </a:r>
            <a:r>
              <a:rPr lang="vi-VN" dirty="0" err="1"/>
              <a:t>khỏe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càng</a:t>
            </a:r>
            <a:r>
              <a:rPr lang="vi-VN" dirty="0"/>
              <a:t> tăng, </a:t>
            </a:r>
            <a:r>
              <a:rPr lang="vi-VN" dirty="0" err="1"/>
              <a:t>việc</a:t>
            </a:r>
            <a:r>
              <a:rPr lang="vi-VN" dirty="0"/>
              <a:t> chăm </a:t>
            </a:r>
            <a:r>
              <a:rPr lang="vi-VN" dirty="0" err="1"/>
              <a:t>sóc</a:t>
            </a:r>
            <a:r>
              <a:rPr lang="vi-VN" dirty="0"/>
              <a:t> </a:t>
            </a:r>
            <a:r>
              <a:rPr lang="vi-VN" dirty="0" err="1"/>
              <a:t>sức</a:t>
            </a:r>
            <a:r>
              <a:rPr lang="vi-VN" dirty="0"/>
              <a:t> </a:t>
            </a:r>
            <a:r>
              <a:rPr lang="vi-VN" dirty="0" err="1"/>
              <a:t>khỏe</a:t>
            </a:r>
            <a:r>
              <a:rPr lang="vi-VN" dirty="0"/>
              <a:t> đang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tái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.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y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đòi</a:t>
            </a:r>
            <a:r>
              <a:rPr lang="vi-VN" dirty="0"/>
              <a:t>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hơn,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đa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 hơn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các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chẩn</a:t>
            </a:r>
            <a:r>
              <a:rPr lang="vi-VN" dirty="0"/>
              <a:t> </a:t>
            </a:r>
            <a:r>
              <a:rPr lang="vi-VN" dirty="0" err="1"/>
              <a:t>đoán</a:t>
            </a:r>
            <a:r>
              <a:rPr lang="vi-VN" dirty="0"/>
              <a:t>, can </a:t>
            </a:r>
            <a:r>
              <a:rPr lang="vi-VN" dirty="0" err="1"/>
              <a:t>thiệp</a:t>
            </a:r>
            <a:r>
              <a:rPr lang="vi-VN" dirty="0"/>
              <a:t> chăm </a:t>
            </a:r>
            <a:r>
              <a:rPr lang="vi-VN" dirty="0" err="1"/>
              <a:t>sóc</a:t>
            </a:r>
            <a:r>
              <a:rPr lang="vi-VN" dirty="0"/>
              <a:t> </a:t>
            </a:r>
            <a:r>
              <a:rPr lang="vi-VN" dirty="0" err="1"/>
              <a:t>sức</a:t>
            </a:r>
            <a:r>
              <a:rPr lang="vi-VN" dirty="0"/>
              <a:t> </a:t>
            </a:r>
            <a:r>
              <a:rPr lang="vi-VN" dirty="0" err="1"/>
              <a:t>khỏe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kích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công </a:t>
            </a:r>
            <a:r>
              <a:rPr lang="vi-VN" dirty="0" err="1"/>
              <a:t>nghệ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.</a:t>
            </a:r>
            <a:r>
              <a:rPr lang="en-US" dirty="0"/>
              <a:t> </a:t>
            </a:r>
            <a:endParaRPr lang="vi-VN" dirty="0"/>
          </a:p>
          <a:p>
            <a:pPr>
              <a:lnSpc>
                <a:spcPct val="90000"/>
              </a:lnSpc>
            </a:pPr>
            <a:endParaRPr lang="en-US" sz="1100" b="1" dirty="0"/>
          </a:p>
          <a:p>
            <a:pPr>
              <a:lnSpc>
                <a:spcPct val="90000"/>
              </a:lnSpc>
            </a:pPr>
            <a:endParaRPr lang="vi-VN" sz="1100" b="1" dirty="0"/>
          </a:p>
          <a:p>
            <a:pPr marL="0" indent="0">
              <a:lnSpc>
                <a:spcPct val="90000"/>
              </a:lnSpc>
              <a:buNone/>
            </a:pPr>
            <a:endParaRPr lang="vi-VN" sz="1100" dirty="0"/>
          </a:p>
          <a:p>
            <a:pPr>
              <a:lnSpc>
                <a:spcPct val="90000"/>
              </a:lnSpc>
            </a:pPr>
            <a:endParaRPr lang="en-US" sz="1100" b="1" dirty="0"/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pic>
        <p:nvPicPr>
          <p:cNvPr id="6" name="Picture 11" descr="http://vietsens.vn/wp-content/uploads/2018/11/Cong_nghe_4.0_dang_co_tac_dong_manh_me_den_viec_cham_soc_suc_khoe_resize.jpg">
            <a:extLst>
              <a:ext uri="{FF2B5EF4-FFF2-40B4-BE49-F238E27FC236}">
                <a16:creationId xmlns:a16="http://schemas.microsoft.com/office/drawing/2014/main" id="{B52AD3E5-D53C-407E-85A5-C1A00DDED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2"/>
          <a:stretch/>
        </p:blipFill>
        <p:spPr>
          <a:xfrm>
            <a:off x="677334" y="1838325"/>
            <a:ext cx="3123141" cy="4203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6414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DF3BC51-67ED-4428-AF92-FECF38E3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vi-VN" sz="4400" dirty="0"/>
              <a:t>Tên </a:t>
            </a:r>
            <a:r>
              <a:rPr lang="vi-VN" sz="4400" dirty="0" err="1"/>
              <a:t>thành</a:t>
            </a:r>
            <a:r>
              <a:rPr lang="vi-VN" sz="4400" dirty="0"/>
              <a:t> viên </a:t>
            </a:r>
            <a:r>
              <a:rPr lang="vi-VN" sz="4400" dirty="0" err="1"/>
              <a:t>nhóm</a:t>
            </a:r>
            <a:endParaRPr lang="en-US" sz="4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E83592D1-EA4E-4CCD-9B23-FEBFDBFE4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76002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3608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techtimes.vn/wp-content/uploads/2018/07/Truy-xuat-techtimes.jpg">
            <a:extLst>
              <a:ext uri="{FF2B5EF4-FFF2-40B4-BE49-F238E27FC236}">
                <a16:creationId xmlns:a16="http://schemas.microsoft.com/office/drawing/2014/main" id="{ACD5928F-4E1B-4796-80C2-3DE7B9361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8" r="334"/>
          <a:stretch/>
        </p:blipFill>
        <p:spPr bwMode="auto">
          <a:xfrm>
            <a:off x="4686300" y="-1"/>
            <a:ext cx="7505700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3ABC009E-3A30-400D-9F9A-66FBCA5E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CÁNH CỬA DẪN ĐẾN NGÀNH CÔNG </a:t>
            </a:r>
            <a:r>
              <a:rPr lang="en-US" sz="2800" b="1" dirty="0"/>
              <a:t>NGHIỆP</a:t>
            </a:r>
            <a:r>
              <a:rPr lang="en-US" sz="2800" dirty="0"/>
              <a:t> 4.0 TRONG XÂY DỰNG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78B8DC0-905A-45F1-B379-EE102404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đích</a:t>
            </a:r>
            <a:r>
              <a:rPr lang="vi-VN" dirty="0"/>
              <a:t> </a:t>
            </a:r>
            <a:r>
              <a:rPr lang="vi-VN" dirty="0" err="1"/>
              <a:t>mời</a:t>
            </a:r>
            <a:r>
              <a:rPr lang="vi-VN" dirty="0"/>
              <a:t> </a:t>
            </a:r>
            <a:r>
              <a:rPr lang="vi-VN" dirty="0" err="1"/>
              <a:t>chào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u="sng" dirty="0">
                <a:hlinkClick r:id="rId3"/>
              </a:rPr>
              <a:t>doanh </a:t>
            </a:r>
            <a:r>
              <a:rPr lang="vi-VN" u="sng" dirty="0" err="1">
                <a:hlinkClick r:id="rId3"/>
              </a:rPr>
              <a:t>nghiệp</a:t>
            </a:r>
            <a:r>
              <a:rPr lang="vi-VN" dirty="0"/>
              <a:t> </a:t>
            </a:r>
            <a:r>
              <a:rPr lang="vi-VN" dirty="0" err="1"/>
              <a:t>Việt</a:t>
            </a:r>
            <a:r>
              <a:rPr lang="vi-VN" dirty="0"/>
              <a:t> Nam tham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Ban </a:t>
            </a:r>
            <a:r>
              <a:rPr lang="vi-VN" dirty="0" err="1"/>
              <a:t>lãnh</a:t>
            </a:r>
            <a:r>
              <a:rPr lang="vi-VN" dirty="0"/>
              <a:t> </a:t>
            </a:r>
            <a:r>
              <a:rPr lang="vi-VN" dirty="0" err="1"/>
              <a:t>đạo</a:t>
            </a:r>
            <a:r>
              <a:rPr lang="vi-VN" dirty="0"/>
              <a:t> Công ty IMPACT </a:t>
            </a:r>
            <a:r>
              <a:rPr lang="vi-VN" dirty="0" err="1"/>
              <a:t>Exhibition</a:t>
            </a:r>
            <a:r>
              <a:rPr lang="vi-VN" dirty="0"/>
              <a:t> </a:t>
            </a:r>
            <a:r>
              <a:rPr lang="vi-VN" dirty="0" err="1"/>
              <a:t>Manegement</a:t>
            </a:r>
            <a:r>
              <a:rPr lang="vi-VN" dirty="0"/>
              <a:t>, đơn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lãm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Việt</a:t>
            </a:r>
            <a:r>
              <a:rPr lang="vi-VN" dirty="0"/>
              <a:t> Nam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gặp</a:t>
            </a:r>
            <a:r>
              <a:rPr lang="vi-VN" dirty="0"/>
              <a:t> </a:t>
            </a:r>
            <a:r>
              <a:rPr lang="vi-VN" dirty="0" err="1"/>
              <a:t>gỡ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doanh </a:t>
            </a:r>
            <a:r>
              <a:rPr lang="vi-VN" dirty="0" err="1"/>
              <a:t>nghiệp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890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B376186-FC54-4AEE-8B58-563413B9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CÁCH MẠNG CÔNG NGHIỆP SẺ GIÚP VIỆT NAM PHÁT TRIỂN NHẢY VỌT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17" descr="Cách mạng công nghiệp 4.0 sẽ giúp Việt Nam phát triển nhảy vọt">
            <a:hlinkClick r:id="rId2" tooltip="&quot;Thủ tướng Chính phủ Nguyễn Xuân Phúc thăm triển lãm quốc tế về Công nghiệp thông minh - Industry 4.0 Summit 2018. Ảnh: Trọng Đạt.&quot;"/>
            <a:extLst>
              <a:ext uri="{FF2B5EF4-FFF2-40B4-BE49-F238E27FC236}">
                <a16:creationId xmlns:a16="http://schemas.microsoft.com/office/drawing/2014/main" id="{C82A9591-221E-4ADB-BC58-BECCEA0D18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4323" y="2308194"/>
            <a:ext cx="3370322" cy="26194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DE502875-E022-461F-BAC9-0EB60AA71705}"/>
              </a:ext>
            </a:extLst>
          </p:cNvPr>
          <p:cNvSpPr/>
          <p:nvPr/>
        </p:nvSpPr>
        <p:spPr>
          <a:xfrm>
            <a:off x="574323" y="5117471"/>
            <a:ext cx="3370322" cy="633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50" i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vi-VN" sz="1050" i="1" dirty="0" err="1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vi-VN" sz="1050" i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050" i="1" dirty="0" err="1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tướng</a:t>
            </a:r>
            <a:r>
              <a:rPr lang="vi-VN" sz="1050" i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050" i="1" dirty="0" err="1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1050" i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050" i="1" dirty="0" err="1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vi-VN" sz="1050" i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050" i="1" dirty="0" err="1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vi-VN" sz="1050" i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Xuân </a:t>
            </a:r>
            <a:r>
              <a:rPr lang="vi-VN" sz="1050" i="1" dirty="0" err="1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vi-VN" sz="1050" i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thăm </a:t>
            </a:r>
            <a:r>
              <a:rPr lang="vi-VN" sz="1050" i="1" dirty="0" err="1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1050" i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050" i="1" dirty="0" err="1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lãm</a:t>
            </a:r>
            <a:r>
              <a:rPr lang="vi-VN" sz="1050" i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050" i="1" dirty="0" err="1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vi-VN" sz="1050" i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050" i="1" dirty="0" err="1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vi-VN" sz="1050" i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050" i="1" dirty="0" err="1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1050" i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1050" i="1" dirty="0" err="1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vi-VN" sz="1050" i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thông minh - </a:t>
            </a:r>
            <a:r>
              <a:rPr lang="vi-VN" sz="1050" i="1" dirty="0" err="1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lang="vi-VN" sz="1050" i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4.0 </a:t>
            </a:r>
            <a:r>
              <a:rPr lang="vi-VN" sz="1050" i="1" dirty="0" err="1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Summit</a:t>
            </a:r>
            <a:r>
              <a:rPr lang="vi-VN" sz="1050" i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2018. </a:t>
            </a:r>
            <a:r>
              <a:rPr lang="vi-VN" sz="1050" i="1" dirty="0" err="1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vi-VN" sz="1050" i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1050" i="1" dirty="0" err="1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vi-VN" sz="1050" i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050" i="1" dirty="0" err="1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050" i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vi-VN" sz="105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056FE2EE-24C6-4424-97F6-C2A5161CA6EA}"/>
              </a:ext>
            </a:extLst>
          </p:cNvPr>
          <p:cNvSpPr/>
          <p:nvPr/>
        </p:nvSpPr>
        <p:spPr>
          <a:xfrm>
            <a:off x="4669653" y="2753713"/>
            <a:ext cx="5370991" cy="1967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14000"/>
              </a:lnSpc>
            </a:pP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13/7,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Ban Kinh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Trung ương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đàn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lãm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thông minh -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4.0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Summit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2018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vi-VN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CMCN 4.0”.</a:t>
            </a:r>
            <a:endParaRPr lang="vi-VN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08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AD446A-1E10-4ABF-A0CA-32090367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	GIỚI TRẺ VN CẦN LÀM GÌ ĐỂ NẮM BẮT C</a:t>
            </a:r>
            <a:r>
              <a:rPr lang="vi-VN" dirty="0"/>
              <a:t>Ơ</a:t>
            </a:r>
            <a:r>
              <a:rPr lang="en-US" dirty="0"/>
              <a:t> HỘI TRONG CMCN 4.0</a:t>
            </a:r>
          </a:p>
        </p:txBody>
      </p:sp>
      <p:pic>
        <p:nvPicPr>
          <p:cNvPr id="4" name="Picture 25" descr="&#10;Syed Saddiq Abdul Rahman, Bộ trưởng Thanh niên và Thể thao Malaysia&#10;">
            <a:extLst>
              <a:ext uri="{FF2B5EF4-FFF2-40B4-BE49-F238E27FC236}">
                <a16:creationId xmlns:a16="http://schemas.microsoft.com/office/drawing/2014/main" id="{972BD692-E6D8-452B-9F55-39A181266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1930401"/>
            <a:ext cx="2971799" cy="3460749"/>
          </a:xfrm>
          <a:prstGeom prst="rect">
            <a:avLst/>
          </a:prstGeom>
          <a:noFill/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2EA8F5-C7FC-4F5E-9CF1-6334E8DA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9133" y="1930400"/>
            <a:ext cx="5902152" cy="446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vi-VN" dirty="0"/>
              <a:t>“Tôi </a:t>
            </a:r>
            <a:r>
              <a:rPr lang="vi-VN" dirty="0" err="1"/>
              <a:t>gợi</a:t>
            </a:r>
            <a:r>
              <a:rPr lang="vi-VN" dirty="0"/>
              <a:t> ý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trẻ</a:t>
            </a:r>
            <a:r>
              <a:rPr lang="vi-VN" dirty="0"/>
              <a:t> ASEAN </a:t>
            </a:r>
            <a:r>
              <a:rPr lang="vi-VN" dirty="0" err="1"/>
              <a:t>rằng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hãy</a:t>
            </a:r>
            <a:r>
              <a:rPr lang="vi-VN" dirty="0"/>
              <a:t> tư duy, suy </a:t>
            </a:r>
            <a:r>
              <a:rPr lang="vi-VN" dirty="0" err="1"/>
              <a:t>nghĩ</a:t>
            </a:r>
            <a:r>
              <a:rPr lang="vi-VN" dirty="0"/>
              <a:t> </a:t>
            </a:r>
            <a:r>
              <a:rPr lang="vi-VN" dirty="0" err="1"/>
              <a:t>vượt</a:t>
            </a:r>
            <a:r>
              <a:rPr lang="vi-VN" dirty="0"/>
              <a:t>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thông </a:t>
            </a:r>
            <a:r>
              <a:rPr lang="vi-VN" dirty="0" err="1"/>
              <a:t>thường</a:t>
            </a:r>
            <a:r>
              <a:rPr lang="vi-VN" dirty="0"/>
              <a:t>.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ra </a:t>
            </a: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Công </a:t>
            </a:r>
            <a:r>
              <a:rPr lang="vi-VN" dirty="0" err="1"/>
              <a:t>nghiệp</a:t>
            </a:r>
            <a:r>
              <a:rPr lang="vi-VN" dirty="0"/>
              <a:t> 4.0,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nền</a:t>
            </a:r>
            <a:r>
              <a:rPr lang="vi-VN" dirty="0"/>
              <a:t> kinh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,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kỷ</a:t>
            </a:r>
            <a:r>
              <a:rPr lang="vi-VN" dirty="0"/>
              <a:t> nguyên công </a:t>
            </a:r>
            <a:r>
              <a:rPr lang="vi-VN" dirty="0" err="1"/>
              <a:t>nghệ</a:t>
            </a:r>
            <a:r>
              <a:rPr lang="vi-VN" dirty="0"/>
              <a:t> trong tương lai, </a:t>
            </a:r>
            <a:r>
              <a:rPr lang="vi-VN" dirty="0" err="1"/>
              <a:t>hãy</a:t>
            </a:r>
            <a:r>
              <a:rPr lang="vi-VN" dirty="0"/>
              <a:t> coi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cơ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ta. </a:t>
            </a:r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niềm</a:t>
            </a:r>
            <a:r>
              <a:rPr lang="vi-VN" dirty="0"/>
              <a:t> </a:t>
            </a:r>
            <a:r>
              <a:rPr lang="vi-VN" dirty="0" err="1"/>
              <a:t>đam</a:t>
            </a:r>
            <a:r>
              <a:rPr lang="vi-VN" dirty="0"/>
              <a:t> mê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. </a:t>
            </a:r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kinh </a:t>
            </a:r>
            <a:r>
              <a:rPr lang="vi-VN" dirty="0" err="1"/>
              <a:t>nghiệm</a:t>
            </a:r>
            <a:r>
              <a:rPr lang="vi-VN" dirty="0"/>
              <a:t> đi </a:t>
            </a:r>
            <a:r>
              <a:rPr lang="vi-VN" dirty="0" err="1"/>
              <a:t>trước.Nếu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lối</a:t>
            </a:r>
            <a:r>
              <a:rPr lang="vi-VN" dirty="0"/>
              <a:t> tư duy thông </a:t>
            </a:r>
            <a:r>
              <a:rPr lang="vi-VN" dirty="0" err="1"/>
              <a:t>thường</a:t>
            </a:r>
            <a:r>
              <a:rPr lang="vi-VN" dirty="0"/>
              <a:t>,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nghìn</a:t>
            </a:r>
            <a:r>
              <a:rPr lang="vi-VN" dirty="0"/>
              <a:t>,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chục</a:t>
            </a:r>
            <a:r>
              <a:rPr lang="vi-VN" dirty="0"/>
              <a:t> </a:t>
            </a:r>
            <a:r>
              <a:rPr lang="vi-VN" dirty="0" err="1"/>
              <a:t>nghìn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luôn ở </a:t>
            </a:r>
            <a:r>
              <a:rPr lang="vi-VN" dirty="0" err="1"/>
              <a:t>phía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sớm</a:t>
            </a:r>
            <a:r>
              <a:rPr lang="vi-VN" dirty="0"/>
              <a:t> hơn </a:t>
            </a:r>
            <a:r>
              <a:rPr lang="vi-VN" dirty="0" err="1"/>
              <a:t>bạn</a:t>
            </a:r>
            <a:r>
              <a:rPr lang="vi-VN" dirty="0"/>
              <a:t>. Nhưng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trẻ</a:t>
            </a:r>
            <a:r>
              <a:rPr lang="vi-VN" dirty="0"/>
              <a:t>, </a:t>
            </a:r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chấp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rủi</a:t>
            </a:r>
            <a:r>
              <a:rPr lang="vi-VN" dirty="0"/>
              <a:t> ro. </a:t>
            </a:r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mọi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“phi </a:t>
            </a:r>
            <a:r>
              <a:rPr lang="vi-VN" dirty="0" err="1"/>
              <a:t>thường</a:t>
            </a:r>
            <a:r>
              <a:rPr lang="vi-VN" dirty="0"/>
              <a:t>”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. Tôi tin </a:t>
            </a:r>
            <a:r>
              <a:rPr lang="vi-VN" dirty="0" err="1"/>
              <a:t>chúng</a:t>
            </a:r>
            <a:r>
              <a:rPr lang="vi-VN" dirty="0"/>
              <a:t> ta </a:t>
            </a:r>
            <a:r>
              <a:rPr lang="vi-VN" dirty="0" err="1"/>
              <a:t>đều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nên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diệu</a:t>
            </a:r>
            <a:r>
              <a:rPr lang="vi-VN" dirty="0"/>
              <a:t>”, ông </a:t>
            </a:r>
            <a:r>
              <a:rPr lang="vi-VN" dirty="0" err="1"/>
              <a:t>Syed</a:t>
            </a:r>
            <a:r>
              <a:rPr lang="vi-VN" dirty="0"/>
              <a:t> </a:t>
            </a:r>
            <a:r>
              <a:rPr lang="vi-VN" dirty="0" err="1"/>
              <a:t>Saddiq</a:t>
            </a:r>
            <a:r>
              <a:rPr lang="vi-VN" dirty="0"/>
              <a:t> chia </a:t>
            </a:r>
            <a:r>
              <a:rPr lang="vi-VN" dirty="0" err="1"/>
              <a:t>sẻ</a:t>
            </a:r>
            <a:r>
              <a:rPr lang="vi-VN" dirty="0"/>
              <a:t>.</a:t>
            </a:r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85DEB318-34C2-4D7D-AD26-657CE3414B42}"/>
              </a:ext>
            </a:extLst>
          </p:cNvPr>
          <p:cNvSpPr/>
          <p:nvPr/>
        </p:nvSpPr>
        <p:spPr>
          <a:xfrm>
            <a:off x="400051" y="5767016"/>
            <a:ext cx="2971799" cy="60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vi-VN" sz="1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Ông </a:t>
            </a:r>
            <a:r>
              <a:rPr lang="vi-VN" sz="1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Syed</a:t>
            </a:r>
            <a:r>
              <a:rPr lang="vi-VN" sz="1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Saddiq</a:t>
            </a:r>
            <a:r>
              <a:rPr lang="vi-VN" sz="1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Abdul</a:t>
            </a:r>
            <a:r>
              <a:rPr lang="vi-VN" sz="1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Rahman</a:t>
            </a:r>
            <a:r>
              <a:rPr lang="vi-VN" sz="1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vi-VN" sz="1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vi-VN" sz="1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Thanh niên </a:t>
            </a:r>
            <a:r>
              <a:rPr lang="vi-VN" sz="1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1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thao </a:t>
            </a:r>
            <a:r>
              <a:rPr lang="vi-VN" sz="1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Malaysia</a:t>
            </a:r>
            <a:r>
              <a:rPr lang="vi-VN" sz="1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vi-VN" sz="1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vi-VN" sz="1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sz="1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1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đàn</a:t>
            </a:r>
            <a:r>
              <a:rPr lang="vi-VN" sz="1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WEF ASEAN 2018 </a:t>
            </a:r>
            <a:r>
              <a:rPr lang="vi-VN" sz="1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sz="1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vi-VN" sz="1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</a:t>
            </a:r>
            <a:r>
              <a:rPr lang="en-US" sz="1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vi-VN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34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592A33-576F-4250-83D6-A26A872D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THỰC TRẠNG CỦA CUỘC CÁCH MẠNG CÔNG </a:t>
            </a:r>
            <a:r>
              <a:rPr lang="en-US" b="1" dirty="0"/>
              <a:t>NGHIỆP 4.0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5D2B34-C4D7-46A7-848C-98C792081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vi-VN" dirty="0"/>
              <a:t>Theo </a:t>
            </a:r>
            <a:r>
              <a:rPr lang="vi-VN" dirty="0" err="1"/>
              <a:t>ước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, </a:t>
            </a:r>
            <a:r>
              <a:rPr lang="vi-VN" dirty="0" err="1"/>
              <a:t>đến</a:t>
            </a:r>
            <a:r>
              <a:rPr lang="vi-VN" dirty="0"/>
              <a:t> năm 2030, 90% dân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thoại</a:t>
            </a:r>
            <a:r>
              <a:rPr lang="vi-VN" dirty="0"/>
              <a:t> thông minh, </a:t>
            </a:r>
            <a:r>
              <a:rPr lang="vi-VN" dirty="0" err="1"/>
              <a:t>trí</a:t>
            </a:r>
            <a:r>
              <a:rPr lang="vi-VN" dirty="0"/>
              <a:t> </a:t>
            </a:r>
            <a:r>
              <a:rPr lang="vi-VN" dirty="0" err="1"/>
              <a:t>tuệ</a:t>
            </a:r>
            <a:r>
              <a:rPr lang="vi-VN" dirty="0"/>
              <a:t> nhân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thay con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công ty, doanh </a:t>
            </a:r>
            <a:r>
              <a:rPr lang="vi-VN" dirty="0" err="1"/>
              <a:t>nghiệp</a:t>
            </a:r>
            <a:r>
              <a:rPr lang="vi-VN" dirty="0"/>
              <a:t>, ô-tô không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lái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chiếm</a:t>
            </a:r>
            <a:r>
              <a:rPr lang="vi-VN" dirty="0"/>
              <a:t> 10%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ô-tô ở </a:t>
            </a:r>
            <a:r>
              <a:rPr lang="vi-VN" dirty="0" err="1"/>
              <a:t>Mỹ</a:t>
            </a:r>
            <a:r>
              <a:rPr lang="vi-VN" dirty="0"/>
              <a:t>, .</a:t>
            </a:r>
            <a:r>
              <a:rPr lang="vi-VN" dirty="0" err="1"/>
              <a:t>v.v</a:t>
            </a:r>
            <a:r>
              <a:rPr lang="vi-VN" dirty="0"/>
              <a:t>...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trên cho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chắc</a:t>
            </a:r>
            <a:r>
              <a:rPr lang="vi-VN" dirty="0"/>
              <a:t> </a:t>
            </a:r>
            <a:r>
              <a:rPr lang="vi-VN" dirty="0" err="1"/>
              <a:t>chắn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trải</a:t>
            </a:r>
            <a:r>
              <a:rPr lang="vi-VN" dirty="0"/>
              <a:t> qua </a:t>
            </a:r>
            <a:r>
              <a:rPr lang="vi-VN" dirty="0" err="1"/>
              <a:t>cuộc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công </a:t>
            </a:r>
            <a:r>
              <a:rPr lang="vi-VN" dirty="0" err="1"/>
              <a:t>nghiệp</a:t>
            </a:r>
            <a:r>
              <a:rPr lang="vi-VN" dirty="0"/>
              <a:t> 4.0 trong </a:t>
            </a:r>
            <a:r>
              <a:rPr lang="vi-VN" dirty="0" err="1"/>
              <a:t>một</a:t>
            </a:r>
            <a:r>
              <a:rPr lang="vi-VN" dirty="0"/>
              <a:t> tương lai không xa. 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cuộc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lệ</a:t>
            </a:r>
            <a:r>
              <a:rPr lang="vi-VN" dirty="0"/>
              <a:t>, đem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lợi</a:t>
            </a:r>
            <a:r>
              <a:rPr lang="vi-VN" dirty="0"/>
              <a:t> </a:t>
            </a:r>
            <a:r>
              <a:rPr lang="vi-VN" dirty="0" err="1"/>
              <a:t>ích</a:t>
            </a:r>
            <a:r>
              <a:rPr lang="vi-VN" dirty="0"/>
              <a:t> nhưng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đựng</a:t>
            </a:r>
            <a:r>
              <a:rPr lang="vi-VN" dirty="0"/>
              <a:t> </a:t>
            </a:r>
            <a:r>
              <a:rPr lang="vi-VN" dirty="0" err="1"/>
              <a:t>đầy</a:t>
            </a:r>
            <a:r>
              <a:rPr lang="vi-VN" dirty="0"/>
              <a:t> </a:t>
            </a:r>
            <a:r>
              <a:rPr lang="vi-VN" dirty="0" err="1"/>
              <a:t>rủi</a:t>
            </a:r>
            <a:r>
              <a:rPr lang="vi-VN" dirty="0"/>
              <a:t> ro, </a:t>
            </a:r>
            <a:r>
              <a:rPr lang="vi-VN" dirty="0" err="1"/>
              <a:t>thách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2050" name="Picture 2" descr="Káº¿t quáº£ hÃ¬nh áº£nh cho cÃ¡ch máº¡ng cÃ´ng nghiá»p 4.0 ngÃ nh xÃ¢y dá»±ng">
            <a:extLst>
              <a:ext uri="{FF2B5EF4-FFF2-40B4-BE49-F238E27FC236}">
                <a16:creationId xmlns:a16="http://schemas.microsoft.com/office/drawing/2014/main" id="{39B322B6-0CAF-42DD-9C9A-C8A05C68BF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5" r="-3" b="-3"/>
          <a:stretch/>
        </p:blipFill>
        <p:spPr bwMode="auto">
          <a:xfrm>
            <a:off x="4857451" y="2159331"/>
            <a:ext cx="4415050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734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391CD8-6CAC-409D-8A78-7E8F4215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LỢI ÍT CỦA CUỘC CÁCH MẠNG CÔNG </a:t>
            </a:r>
            <a:r>
              <a:rPr lang="en-US" b="1" dirty="0"/>
              <a:t>NGHIỆP</a:t>
            </a:r>
            <a:r>
              <a:rPr lang="en-US" dirty="0"/>
              <a:t> 4.0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CF3B7A-356F-49B5-850A-D8DBEAE9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Thay </a:t>
            </a:r>
            <a:r>
              <a:rPr lang="vi-VN" b="1" dirty="0" err="1"/>
              <a:t>đổi</a:t>
            </a:r>
            <a:r>
              <a:rPr lang="vi-VN" b="1" dirty="0"/>
              <a:t> cơ </a:t>
            </a:r>
            <a:r>
              <a:rPr lang="vi-VN" b="1" dirty="0" err="1"/>
              <a:t>cấu</a:t>
            </a:r>
            <a:r>
              <a:rPr lang="vi-VN" b="1" dirty="0"/>
              <a:t> </a:t>
            </a:r>
            <a:r>
              <a:rPr lang="vi-VN" b="1" dirty="0" err="1"/>
              <a:t>hệ</a:t>
            </a:r>
            <a:r>
              <a:rPr lang="vi-VN" b="1" dirty="0"/>
              <a:t> </a:t>
            </a:r>
            <a:r>
              <a:rPr lang="vi-VN" b="1" dirty="0" err="1"/>
              <a:t>thống</a:t>
            </a:r>
            <a:r>
              <a:rPr lang="vi-VN" b="1" dirty="0"/>
              <a:t> </a:t>
            </a:r>
            <a:r>
              <a:rPr lang="vi-VN" b="1" dirty="0" err="1"/>
              <a:t>sản</a:t>
            </a:r>
            <a:r>
              <a:rPr lang="vi-VN" b="1" dirty="0"/>
              <a:t> </a:t>
            </a:r>
            <a:r>
              <a:rPr lang="vi-VN" b="1" dirty="0" err="1"/>
              <a:t>xuất</a:t>
            </a:r>
            <a:endParaRPr lang="vi-VN" b="1" dirty="0"/>
          </a:p>
          <a:p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suất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hiệu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lao </a:t>
            </a:r>
            <a:r>
              <a:rPr lang="en-US" b="1" dirty="0" err="1"/>
              <a:t>động</a:t>
            </a:r>
            <a:endParaRPr lang="en-US" b="1" dirty="0"/>
          </a:p>
          <a:p>
            <a:r>
              <a:rPr lang="en-US" b="1" dirty="0" err="1"/>
              <a:t>Giảm</a:t>
            </a:r>
            <a:r>
              <a:rPr lang="en-US" b="1" dirty="0"/>
              <a:t> chi </a:t>
            </a:r>
            <a:r>
              <a:rPr lang="en-US" b="1" dirty="0" err="1"/>
              <a:t>phí</a:t>
            </a:r>
            <a:r>
              <a:rPr lang="en-US" b="1" dirty="0"/>
              <a:t>, </a:t>
            </a:r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lợi</a:t>
            </a:r>
            <a:r>
              <a:rPr lang="en-US" b="1" dirty="0"/>
              <a:t> </a:t>
            </a:r>
            <a:r>
              <a:rPr lang="en-US" b="1" dirty="0" err="1"/>
              <a:t>nhuận</a:t>
            </a:r>
            <a:endParaRPr lang="en-US" b="1" dirty="0"/>
          </a:p>
          <a:p>
            <a:r>
              <a:rPr lang="vi-VN" b="1" dirty="0" err="1"/>
              <a:t>Cải</a:t>
            </a:r>
            <a:r>
              <a:rPr lang="vi-VN" b="1" dirty="0"/>
              <a:t> </a:t>
            </a:r>
            <a:r>
              <a:rPr lang="vi-VN" b="1" dirty="0" err="1"/>
              <a:t>thiện</a:t>
            </a:r>
            <a:r>
              <a:rPr lang="vi-VN" b="1" dirty="0"/>
              <a:t> môi </a:t>
            </a:r>
            <a:r>
              <a:rPr lang="vi-VN" b="1" dirty="0" err="1"/>
              <a:t>trường</a:t>
            </a:r>
            <a:r>
              <a:rPr lang="vi-VN" b="1" dirty="0"/>
              <a:t> </a:t>
            </a:r>
            <a:r>
              <a:rPr lang="vi-VN" b="1" dirty="0" err="1"/>
              <a:t>làm</a:t>
            </a:r>
            <a:r>
              <a:rPr lang="vi-VN" b="1" dirty="0"/>
              <a:t> </a:t>
            </a:r>
            <a:r>
              <a:rPr lang="vi-VN" b="1" dirty="0" err="1"/>
              <a:t>việc</a:t>
            </a:r>
            <a:r>
              <a:rPr lang="vi-VN" b="1" dirty="0"/>
              <a:t>, tăng </a:t>
            </a:r>
            <a:r>
              <a:rPr lang="vi-VN" b="1" dirty="0" err="1"/>
              <a:t>cường</a:t>
            </a:r>
            <a:r>
              <a:rPr lang="vi-VN" b="1" dirty="0"/>
              <a:t> </a:t>
            </a:r>
            <a:r>
              <a:rPr lang="vi-VN" b="1" dirty="0" err="1"/>
              <a:t>sức</a:t>
            </a:r>
            <a:r>
              <a:rPr lang="vi-VN" b="1" dirty="0"/>
              <a:t> </a:t>
            </a:r>
            <a:r>
              <a:rPr lang="vi-VN" b="1" dirty="0" err="1"/>
              <a:t>khỏe</a:t>
            </a:r>
            <a:r>
              <a:rPr lang="vi-VN" b="1" dirty="0"/>
              <a:t> </a:t>
            </a:r>
            <a:r>
              <a:rPr lang="vi-VN" b="1" dirty="0" err="1"/>
              <a:t>người</a:t>
            </a:r>
            <a:r>
              <a:rPr lang="vi-VN" b="1" dirty="0"/>
              <a:t> lao </a:t>
            </a:r>
            <a:r>
              <a:rPr lang="vi-VN" b="1" dirty="0" err="1"/>
              <a:t>động</a:t>
            </a:r>
            <a:endParaRPr lang="vi-VN" b="1" dirty="0"/>
          </a:p>
          <a:p>
            <a:r>
              <a:rPr lang="vi-VN" b="1" dirty="0"/>
              <a:t>Nâng cao </a:t>
            </a:r>
            <a:r>
              <a:rPr lang="vi-VN" b="1" dirty="0" err="1"/>
              <a:t>chất</a:t>
            </a:r>
            <a:r>
              <a:rPr lang="vi-VN" b="1" dirty="0"/>
              <a:t> </a:t>
            </a:r>
            <a:r>
              <a:rPr lang="vi-VN" b="1" dirty="0" err="1"/>
              <a:t>lượng</a:t>
            </a:r>
            <a:r>
              <a:rPr lang="vi-VN" b="1" dirty="0"/>
              <a:t> </a:t>
            </a:r>
            <a:r>
              <a:rPr lang="vi-VN" b="1" dirty="0" err="1"/>
              <a:t>cuộc</a:t>
            </a:r>
            <a:r>
              <a:rPr lang="vi-VN" b="1" dirty="0"/>
              <a:t> </a:t>
            </a:r>
            <a:r>
              <a:rPr lang="vi-VN" b="1" dirty="0" err="1"/>
              <a:t>sống</a:t>
            </a:r>
            <a:endParaRPr lang="vi-VN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7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4B128-CC7F-4B55-A0AC-824E4BAB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LỢI ÍT CỦA CUỘC CÁCH MẠNG CÔNG </a:t>
            </a:r>
            <a:r>
              <a:rPr lang="en-US" b="1" dirty="0"/>
              <a:t>NGHIỆP</a:t>
            </a:r>
            <a:r>
              <a:rPr lang="en-US" dirty="0"/>
              <a:t> 4.0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89DF2EE-428D-414E-83BA-A13BE9B8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66716" cy="4509451"/>
          </a:xfrm>
        </p:spPr>
        <p:txBody>
          <a:bodyPr/>
          <a:lstStyle/>
          <a:p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vi-VN" b="1" dirty="0"/>
              <a:t> </a:t>
            </a:r>
            <a:r>
              <a:rPr lang="vi-VN" b="1" dirty="0" err="1"/>
              <a:t>phát</a:t>
            </a:r>
            <a:r>
              <a:rPr lang="vi-VN" b="1" dirty="0"/>
              <a:t> minh </a:t>
            </a:r>
            <a:r>
              <a:rPr lang="vi-VN" b="1" dirty="0" err="1"/>
              <a:t>của</a:t>
            </a:r>
            <a:r>
              <a:rPr lang="vi-VN" b="1" dirty="0"/>
              <a:t> công </a:t>
            </a:r>
            <a:r>
              <a:rPr lang="vi-VN" b="1" dirty="0" err="1"/>
              <a:t>ngh</a:t>
            </a:r>
            <a:r>
              <a:rPr lang="en-US" b="1" dirty="0"/>
              <a:t>ệ</a:t>
            </a:r>
            <a:r>
              <a:rPr lang="vi-VN" b="1" dirty="0"/>
              <a:t> mang </a:t>
            </a:r>
            <a:r>
              <a:rPr lang="vi-VN" b="1" dirty="0" err="1"/>
              <a:t>lại</a:t>
            </a:r>
            <a:r>
              <a:rPr lang="vi-VN" b="1" dirty="0"/>
              <a:t> </a:t>
            </a:r>
            <a:r>
              <a:rPr lang="vi-VN" b="1" dirty="0" err="1"/>
              <a:t>lợi</a:t>
            </a:r>
            <a:r>
              <a:rPr lang="vi-VN" b="1" dirty="0"/>
              <a:t> </a:t>
            </a:r>
            <a:r>
              <a:rPr lang="vi-VN" b="1" dirty="0" err="1"/>
              <a:t>ích</a:t>
            </a:r>
            <a:r>
              <a:rPr lang="vi-VN" b="1" dirty="0"/>
              <a:t> </a:t>
            </a:r>
            <a:r>
              <a:rPr lang="vi-VN" b="1" dirty="0" err="1"/>
              <a:t>lớn</a:t>
            </a:r>
            <a:r>
              <a:rPr lang="vi-VN" b="1" dirty="0"/>
              <a:t> </a:t>
            </a:r>
            <a:r>
              <a:rPr lang="vi-VN" b="1" dirty="0" err="1"/>
              <a:t>nhất</a:t>
            </a:r>
            <a:r>
              <a:rPr lang="vi-VN" b="1" dirty="0"/>
              <a:t> cho con </a:t>
            </a:r>
            <a:r>
              <a:rPr lang="vi-VN" b="1" dirty="0" err="1"/>
              <a:t>người</a:t>
            </a:r>
            <a:endParaRPr lang="vi-V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45" descr="http://t1.gstatic.com/images?q=tbn:ANd9GcQc0zbzLzjT3m9zD9ZfkT5Y6FHc10tlmYRAuemQtBZ31g19rPpL">
            <a:extLst>
              <a:ext uri="{FF2B5EF4-FFF2-40B4-BE49-F238E27FC236}">
                <a16:creationId xmlns:a16="http://schemas.microsoft.com/office/drawing/2014/main" id="{8B739059-346E-4D9A-BAC2-BE78186B0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4872" y="2645411"/>
            <a:ext cx="2764155" cy="1888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1" descr="http://avuong.com/wp-content/uploads/2012/05/75152710-21926_VIIV_INTEL.jpg">
            <a:extLst>
              <a:ext uri="{FF2B5EF4-FFF2-40B4-BE49-F238E27FC236}">
                <a16:creationId xmlns:a16="http://schemas.microsoft.com/office/drawing/2014/main" id="{AE3C3F27-759D-4454-8AC7-58B7274DD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6565" y="2645411"/>
            <a:ext cx="4763135" cy="1888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 descr="Káº¿t quáº£ hÃ¬nh áº£nh cho internet">
            <a:extLst>
              <a:ext uri="{FF2B5EF4-FFF2-40B4-BE49-F238E27FC236}">
                <a16:creationId xmlns:a16="http://schemas.microsoft.com/office/drawing/2014/main" id="{833D2B36-E544-4A82-99F3-865032B7B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" y="4781550"/>
            <a:ext cx="4762500" cy="188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724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Káº¿t quáº£ hÃ¬nh áº£nh cho robot cÆ°á»p Äi cÃ´ng viá»c">
            <a:extLst>
              <a:ext uri="{FF2B5EF4-FFF2-40B4-BE49-F238E27FC236}">
                <a16:creationId xmlns:a16="http://schemas.microsoft.com/office/drawing/2014/main" id="{A0E0BDDE-DE20-465C-9DC5-321C8EA84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7" r="775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69AAFF52-256E-4BFE-981A-556E35C2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TÁC HẠI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A5CC7D-D2B5-4F7C-B9FC-00BF3B2E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rgbClr val="FFFFFF"/>
                </a:solidFill>
              </a:rPr>
              <a:t>Như </a:t>
            </a:r>
            <a:r>
              <a:rPr lang="vi-VN" dirty="0" err="1">
                <a:solidFill>
                  <a:srgbClr val="FFFFFF"/>
                </a:solidFill>
              </a:rPr>
              <a:t>đã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nói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trên</a:t>
            </a:r>
            <a:r>
              <a:rPr lang="vi-VN" dirty="0">
                <a:solidFill>
                  <a:srgbClr val="FFFFFF"/>
                </a:solidFill>
              </a:rPr>
              <a:t>, lao </a:t>
            </a:r>
            <a:r>
              <a:rPr lang="vi-VN" dirty="0" err="1">
                <a:solidFill>
                  <a:srgbClr val="FFFFFF"/>
                </a:solidFill>
              </a:rPr>
              <a:t>động</a:t>
            </a:r>
            <a:r>
              <a:rPr lang="vi-VN" dirty="0">
                <a:solidFill>
                  <a:srgbClr val="FFFFFF"/>
                </a:solidFill>
              </a:rPr>
              <a:t> tay chân </a:t>
            </a:r>
            <a:r>
              <a:rPr lang="vi-VN" dirty="0" err="1">
                <a:solidFill>
                  <a:srgbClr val="FFFFFF"/>
                </a:solidFill>
              </a:rPr>
              <a:t>sẽ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từng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bước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bị</a:t>
            </a:r>
            <a:r>
              <a:rPr lang="vi-VN" dirty="0">
                <a:solidFill>
                  <a:srgbClr val="FFFFFF"/>
                </a:solidFill>
              </a:rPr>
              <a:t> thay </a:t>
            </a:r>
            <a:r>
              <a:rPr lang="vi-VN" dirty="0" err="1">
                <a:solidFill>
                  <a:srgbClr val="FFFFFF"/>
                </a:solidFill>
              </a:rPr>
              <a:t>thế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hoàn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toàn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bởi</a:t>
            </a:r>
            <a:r>
              <a:rPr lang="vi-VN" dirty="0">
                <a:solidFill>
                  <a:srgbClr val="FFFFFF"/>
                </a:solidFill>
              </a:rPr>
              <a:t> công </a:t>
            </a:r>
            <a:r>
              <a:rPr lang="vi-VN" dirty="0" err="1">
                <a:solidFill>
                  <a:srgbClr val="FFFFFF"/>
                </a:solidFill>
              </a:rPr>
              <a:t>nghệ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và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robot</a:t>
            </a:r>
            <a:r>
              <a:rPr lang="vi-VN" dirty="0">
                <a:solidFill>
                  <a:srgbClr val="FFFFFF"/>
                </a:solidFill>
              </a:rPr>
              <a:t>. Ngay </a:t>
            </a:r>
            <a:r>
              <a:rPr lang="vi-VN" dirty="0" err="1">
                <a:solidFill>
                  <a:srgbClr val="FFFFFF"/>
                </a:solidFill>
              </a:rPr>
              <a:t>đến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cả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những</a:t>
            </a:r>
            <a:r>
              <a:rPr lang="vi-VN" dirty="0">
                <a:solidFill>
                  <a:srgbClr val="FFFFFF"/>
                </a:solidFill>
              </a:rPr>
              <a:t> công </a:t>
            </a:r>
            <a:r>
              <a:rPr lang="vi-VN" dirty="0" err="1">
                <a:solidFill>
                  <a:srgbClr val="FFFFFF"/>
                </a:solidFill>
              </a:rPr>
              <a:t>việc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tỉ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mỉ</a:t>
            </a:r>
            <a:r>
              <a:rPr lang="vi-VN" dirty="0">
                <a:solidFill>
                  <a:srgbClr val="FFFFFF"/>
                </a:solidFill>
              </a:rPr>
              <a:t>, </a:t>
            </a:r>
            <a:r>
              <a:rPr lang="vi-VN" dirty="0" err="1">
                <a:solidFill>
                  <a:srgbClr val="FFFFFF"/>
                </a:solidFill>
              </a:rPr>
              <a:t>phức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tạp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nhất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thì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robot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vẫn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có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thể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làm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được</a:t>
            </a:r>
            <a:r>
              <a:rPr lang="vi-VN" dirty="0">
                <a:solidFill>
                  <a:srgbClr val="FFFFFF"/>
                </a:solidFill>
              </a:rPr>
              <a:t>.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Tình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trạng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này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không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diễn</a:t>
            </a:r>
            <a:r>
              <a:rPr lang="en-US" dirty="0">
                <a:solidFill>
                  <a:srgbClr val="FFFFFF"/>
                </a:solidFill>
              </a:rPr>
              <a:t> ra ở </a:t>
            </a:r>
            <a:r>
              <a:rPr lang="en-US" dirty="0" err="1">
                <a:solidFill>
                  <a:srgbClr val="FFFFFF"/>
                </a:solidFill>
              </a:rPr>
              <a:t>một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nhà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máy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cụ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thể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nào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mà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là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trên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quy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mô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toàn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quốc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toàn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thế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giới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endParaRPr lang="vi-VN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14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34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Káº¿t quáº£ hÃ¬nh áº£nh cho hacker den">
            <a:extLst>
              <a:ext uri="{FF2B5EF4-FFF2-40B4-BE49-F238E27FC236}">
                <a16:creationId xmlns:a16="http://schemas.microsoft.com/office/drawing/2014/main" id="{5F30B316-8334-4871-8607-267475D07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257BC83F-5C52-441F-BE83-1E29B511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TÁC HẠI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F6FD185-4055-4CFF-8197-7EE7E2124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Bị</a:t>
            </a:r>
            <a:r>
              <a:rPr lang="en-US" b="1" dirty="0">
                <a:solidFill>
                  <a:srgbClr val="FFFFFF"/>
                </a:solidFill>
              </a:rPr>
              <a:t> hacker </a:t>
            </a:r>
            <a:r>
              <a:rPr lang="en-US" b="1" dirty="0" err="1">
                <a:solidFill>
                  <a:srgbClr val="FFFFFF"/>
                </a:solidFill>
              </a:rPr>
              <a:t>xâm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nhập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phá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hoại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đánh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cấp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thông</a:t>
            </a:r>
            <a:r>
              <a:rPr lang="en-US" b="1" dirty="0">
                <a:solidFill>
                  <a:srgbClr val="FFFFFF"/>
                </a:solidFill>
              </a:rPr>
              <a:t> tin: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Cách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mạng</a:t>
            </a:r>
            <a:r>
              <a:rPr lang="vi-VN" dirty="0">
                <a:solidFill>
                  <a:srgbClr val="FFFFFF"/>
                </a:solidFill>
              </a:rPr>
              <a:t> công </a:t>
            </a:r>
            <a:r>
              <a:rPr lang="vi-VN" dirty="0" err="1">
                <a:solidFill>
                  <a:srgbClr val="FFFFFF"/>
                </a:solidFill>
              </a:rPr>
              <a:t>nghiệp</a:t>
            </a:r>
            <a:r>
              <a:rPr lang="vi-VN" dirty="0">
                <a:solidFill>
                  <a:srgbClr val="FFFFFF"/>
                </a:solidFill>
              </a:rPr>
              <a:t> 4.0 </a:t>
            </a:r>
            <a:r>
              <a:rPr lang="vi-VN" dirty="0" err="1">
                <a:solidFill>
                  <a:srgbClr val="FFFFFF"/>
                </a:solidFill>
              </a:rPr>
              <a:t>sử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dùng</a:t>
            </a:r>
            <a:r>
              <a:rPr lang="vi-VN" dirty="0">
                <a:solidFill>
                  <a:srgbClr val="FFFFFF"/>
                </a:solidFill>
              </a:rPr>
              <a:t> công </a:t>
            </a:r>
            <a:r>
              <a:rPr lang="vi-VN" dirty="0" err="1">
                <a:solidFill>
                  <a:srgbClr val="FFFFFF"/>
                </a:solidFill>
              </a:rPr>
              <a:t>nghệ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để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kết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nối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mọi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thứ</a:t>
            </a:r>
            <a:r>
              <a:rPr lang="vi-VN" dirty="0">
                <a:solidFill>
                  <a:srgbClr val="FFFFFF"/>
                </a:solidFill>
              </a:rPr>
              <a:t>, đây </a:t>
            </a:r>
            <a:r>
              <a:rPr lang="vi-VN" dirty="0" err="1">
                <a:solidFill>
                  <a:srgbClr val="FFFFFF"/>
                </a:solidFill>
              </a:rPr>
              <a:t>cũng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chính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là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điểm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yếu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dễ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bị</a:t>
            </a:r>
            <a:r>
              <a:rPr lang="vi-VN" dirty="0">
                <a:solidFill>
                  <a:srgbClr val="FFFFFF"/>
                </a:solidFill>
              </a:rPr>
              <a:t> khai </a:t>
            </a:r>
            <a:r>
              <a:rPr lang="vi-VN" dirty="0" err="1">
                <a:solidFill>
                  <a:srgbClr val="FFFFFF"/>
                </a:solidFill>
              </a:rPr>
              <a:t>thác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nhất</a:t>
            </a:r>
            <a:r>
              <a:rPr lang="vi-VN" dirty="0">
                <a:solidFill>
                  <a:srgbClr val="FFFFFF"/>
                </a:solidFill>
              </a:rPr>
              <a:t>. </a:t>
            </a:r>
            <a:r>
              <a:rPr lang="vi-VN" dirty="0" err="1">
                <a:solidFill>
                  <a:srgbClr val="FFFFFF"/>
                </a:solidFill>
              </a:rPr>
              <a:t>Các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hacker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có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thể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tấn</a:t>
            </a:r>
            <a:r>
              <a:rPr lang="vi-VN" dirty="0">
                <a:solidFill>
                  <a:srgbClr val="FFFFFF"/>
                </a:solidFill>
              </a:rPr>
              <a:t> công </a:t>
            </a:r>
            <a:r>
              <a:rPr lang="vi-VN" dirty="0" err="1">
                <a:solidFill>
                  <a:srgbClr val="FFFFFF"/>
                </a:solidFill>
              </a:rPr>
              <a:t>vào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phần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mềm</a:t>
            </a:r>
            <a:r>
              <a:rPr lang="vi-VN" dirty="0">
                <a:solidFill>
                  <a:srgbClr val="FFFFFF"/>
                </a:solidFill>
              </a:rPr>
              <a:t>, </a:t>
            </a:r>
            <a:r>
              <a:rPr lang="vi-VN" dirty="0" err="1">
                <a:solidFill>
                  <a:srgbClr val="FFFFFF"/>
                </a:solidFill>
              </a:rPr>
              <a:t>mạng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lưới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quản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lý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gây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nhiều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thiệt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hại</a:t>
            </a:r>
            <a:r>
              <a:rPr lang="en-US" dirty="0">
                <a:solidFill>
                  <a:srgbClr val="FFFFFF"/>
                </a:solidFill>
              </a:rPr>
              <a:t> </a:t>
            </a:r>
            <a:endParaRPr lang="vi-VN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03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5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Káº¿t quáº£ hÃ¬nh áº£nh cho CHÃNH TRI Báº¤T á»N">
            <a:extLst>
              <a:ext uri="{FF2B5EF4-FFF2-40B4-BE49-F238E27FC236}">
                <a16:creationId xmlns:a16="http://schemas.microsoft.com/office/drawing/2014/main" id="{A844160B-202A-427C-8A3A-C74E670ABF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4" b="113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47FFA9CC-1C2B-4CAC-BC41-D5FCABA3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TÁC HẠI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8BBBF56-E182-413F-9779-7BE2F6032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Bất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ổn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chính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trị</a:t>
            </a:r>
            <a:r>
              <a:rPr lang="en-US" b="1" dirty="0">
                <a:solidFill>
                  <a:srgbClr val="FFFFFF"/>
                </a:solidFill>
              </a:rPr>
              <a:t> 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</a:rPr>
              <a:t>Một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trong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hệ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lụy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lớn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nhất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của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cách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mạng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công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nghiệp</a:t>
            </a:r>
            <a:r>
              <a:rPr lang="en-US" dirty="0">
                <a:solidFill>
                  <a:srgbClr val="FFFFFF"/>
                </a:solidFill>
              </a:rPr>
              <a:t> 4.0 </a:t>
            </a:r>
            <a:r>
              <a:rPr lang="en-US" dirty="0" err="1">
                <a:solidFill>
                  <a:srgbClr val="FFFFFF"/>
                </a:solidFill>
              </a:rPr>
              <a:t>chính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là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những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bất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ổn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chính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trị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mà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nó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có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thể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đem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lại</a:t>
            </a:r>
            <a:r>
              <a:rPr lang="en-US" dirty="0">
                <a:solidFill>
                  <a:srgbClr val="FFFFFF"/>
                </a:solidFill>
              </a:rPr>
              <a:t>.</a:t>
            </a:r>
            <a:r>
              <a:rPr lang="vi-VN" dirty="0" err="1">
                <a:solidFill>
                  <a:srgbClr val="FFFFFF"/>
                </a:solidFill>
              </a:rPr>
              <a:t>Tỉ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lệ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thất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nghiệp</a:t>
            </a:r>
            <a:r>
              <a:rPr lang="vi-VN" dirty="0">
                <a:solidFill>
                  <a:srgbClr val="FFFFFF"/>
                </a:solidFill>
              </a:rPr>
              <a:t> gia tăng, </a:t>
            </a:r>
            <a:r>
              <a:rPr lang="vi-VN" dirty="0" err="1">
                <a:solidFill>
                  <a:srgbClr val="FFFFFF"/>
                </a:solidFill>
              </a:rPr>
              <a:t>hàng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triệu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người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mất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việc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sẽ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dẫn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đến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mất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niềm</a:t>
            </a:r>
            <a:r>
              <a:rPr lang="vi-VN" dirty="0">
                <a:solidFill>
                  <a:srgbClr val="FFFFFF"/>
                </a:solidFill>
              </a:rPr>
              <a:t> tin </a:t>
            </a:r>
            <a:r>
              <a:rPr lang="vi-VN" dirty="0" err="1">
                <a:solidFill>
                  <a:srgbClr val="FFFFFF"/>
                </a:solidFill>
              </a:rPr>
              <a:t>vào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cuộc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sống</a:t>
            </a:r>
            <a:r>
              <a:rPr lang="vi-VN" dirty="0">
                <a:solidFill>
                  <a:srgbClr val="FFFFFF"/>
                </a:solidFill>
              </a:rPr>
              <a:t>. </a:t>
            </a:r>
            <a:r>
              <a:rPr lang="vi-VN" dirty="0" err="1">
                <a:solidFill>
                  <a:srgbClr val="FFFFFF"/>
                </a:solidFill>
              </a:rPr>
              <a:t>Nếu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chính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phủ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các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nước</a:t>
            </a:r>
            <a:r>
              <a:rPr lang="vi-VN" dirty="0">
                <a:solidFill>
                  <a:srgbClr val="FFFFFF"/>
                </a:solidFill>
              </a:rPr>
              <a:t> không </a:t>
            </a:r>
            <a:r>
              <a:rPr lang="vi-VN" dirty="0" err="1">
                <a:solidFill>
                  <a:srgbClr val="FFFFFF"/>
                </a:solidFill>
              </a:rPr>
              <a:t>có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biện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pháp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giải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quyết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kịp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thời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sẽ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có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thể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dẫn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đến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bạo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loạn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hoặc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đụng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độ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vũ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lực</a:t>
            </a:r>
            <a:r>
              <a:rPr lang="vi-VN" dirty="0">
                <a:solidFill>
                  <a:srgbClr val="FFFFFF"/>
                </a:solidFill>
              </a:rPr>
              <a:t>. </a:t>
            </a:r>
            <a:r>
              <a:rPr lang="vi-VN" dirty="0" err="1">
                <a:solidFill>
                  <a:srgbClr val="FFFFFF"/>
                </a:solidFill>
              </a:rPr>
              <a:t>Ngoài</a:t>
            </a:r>
            <a:r>
              <a:rPr lang="vi-VN" dirty="0">
                <a:solidFill>
                  <a:srgbClr val="FFFFFF"/>
                </a:solidFill>
              </a:rPr>
              <a:t> ra, </a:t>
            </a:r>
            <a:r>
              <a:rPr lang="vi-VN" dirty="0" err="1">
                <a:solidFill>
                  <a:srgbClr val="FFFFFF"/>
                </a:solidFill>
              </a:rPr>
              <a:t>nếu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chính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phủ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các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nước</a:t>
            </a:r>
            <a:r>
              <a:rPr lang="vi-VN" dirty="0">
                <a:solidFill>
                  <a:srgbClr val="FFFFFF"/>
                </a:solidFill>
              </a:rPr>
              <a:t> không </a:t>
            </a:r>
            <a:r>
              <a:rPr lang="vi-VN" dirty="0" err="1">
                <a:solidFill>
                  <a:srgbClr val="FFFFFF"/>
                </a:solidFill>
              </a:rPr>
              <a:t>nắm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bắt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được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tình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hình</a:t>
            </a:r>
            <a:r>
              <a:rPr lang="vi-VN" dirty="0">
                <a:solidFill>
                  <a:srgbClr val="FFFFFF"/>
                </a:solidFill>
              </a:rPr>
              <a:t>, thay </a:t>
            </a:r>
            <a:r>
              <a:rPr lang="vi-VN" dirty="0" err="1">
                <a:solidFill>
                  <a:srgbClr val="FFFFFF"/>
                </a:solidFill>
              </a:rPr>
              <a:t>đổi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các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chính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sách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hỗ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trợ</a:t>
            </a:r>
            <a:r>
              <a:rPr lang="vi-VN" dirty="0">
                <a:solidFill>
                  <a:srgbClr val="FFFFFF"/>
                </a:solidFill>
              </a:rPr>
              <a:t> doanh </a:t>
            </a:r>
            <a:r>
              <a:rPr lang="vi-VN" dirty="0" err="1">
                <a:solidFill>
                  <a:srgbClr val="FFFFFF"/>
                </a:solidFill>
              </a:rPr>
              <a:t>nghiệp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chuyển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mình</a:t>
            </a:r>
            <a:r>
              <a:rPr lang="vi-VN" dirty="0">
                <a:solidFill>
                  <a:srgbClr val="FFFFFF"/>
                </a:solidFill>
              </a:rPr>
              <a:t> trong </a:t>
            </a:r>
            <a:r>
              <a:rPr lang="vi-VN" dirty="0" err="1">
                <a:solidFill>
                  <a:srgbClr val="FFFFFF"/>
                </a:solidFill>
              </a:rPr>
              <a:t>thời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kỳ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cách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mạng</a:t>
            </a:r>
            <a:r>
              <a:rPr lang="vi-VN" dirty="0">
                <a:solidFill>
                  <a:srgbClr val="FFFFFF"/>
                </a:solidFill>
              </a:rPr>
              <a:t> công </a:t>
            </a:r>
            <a:r>
              <a:rPr lang="vi-VN" dirty="0" err="1">
                <a:solidFill>
                  <a:srgbClr val="FFFFFF"/>
                </a:solidFill>
              </a:rPr>
              <a:t>nghiệp</a:t>
            </a:r>
            <a:r>
              <a:rPr lang="vi-VN" dirty="0">
                <a:solidFill>
                  <a:srgbClr val="FFFFFF"/>
                </a:solidFill>
              </a:rPr>
              <a:t> 4.0, </a:t>
            </a:r>
            <a:r>
              <a:rPr lang="vi-VN" dirty="0" err="1">
                <a:solidFill>
                  <a:srgbClr val="FFFFFF"/>
                </a:solidFill>
              </a:rPr>
              <a:t>có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thể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dẫn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đến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sự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bất</a:t>
            </a:r>
            <a:r>
              <a:rPr lang="vi-VN" dirty="0">
                <a:solidFill>
                  <a:srgbClr val="FFFFFF"/>
                </a:solidFill>
              </a:rPr>
              <a:t> công. </a:t>
            </a:r>
            <a:r>
              <a:rPr lang="vi-VN" dirty="0" err="1">
                <a:solidFill>
                  <a:srgbClr val="FFFFFF"/>
                </a:solidFill>
              </a:rPr>
              <a:t>Các</a:t>
            </a:r>
            <a:r>
              <a:rPr lang="vi-VN" dirty="0">
                <a:solidFill>
                  <a:srgbClr val="FFFFFF"/>
                </a:solidFill>
              </a:rPr>
              <a:t> doanh </a:t>
            </a:r>
            <a:r>
              <a:rPr lang="vi-VN" dirty="0" err="1">
                <a:solidFill>
                  <a:srgbClr val="FFFFFF"/>
                </a:solidFill>
              </a:rPr>
              <a:t>nghiệp</a:t>
            </a:r>
            <a:r>
              <a:rPr lang="vi-VN" dirty="0">
                <a:solidFill>
                  <a:srgbClr val="FFFFFF"/>
                </a:solidFill>
              </a:rPr>
              <a:t> không </a:t>
            </a:r>
            <a:r>
              <a:rPr lang="vi-VN" dirty="0" err="1">
                <a:solidFill>
                  <a:srgbClr val="FFFFFF"/>
                </a:solidFill>
              </a:rPr>
              <a:t>thể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phát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triển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được</a:t>
            </a:r>
            <a:r>
              <a:rPr lang="vi-VN" dirty="0">
                <a:solidFill>
                  <a:srgbClr val="FFFFFF"/>
                </a:solidFill>
              </a:rPr>
              <a:t>, không </a:t>
            </a:r>
            <a:r>
              <a:rPr lang="vi-VN" dirty="0" err="1">
                <a:solidFill>
                  <a:srgbClr val="FFFFFF"/>
                </a:solidFill>
              </a:rPr>
              <a:t>kiếm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được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tiền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và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dẫn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đến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phá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sản</a:t>
            </a:r>
            <a:r>
              <a:rPr lang="vi-VN" dirty="0">
                <a:solidFill>
                  <a:srgbClr val="FFFFFF"/>
                </a:solidFill>
              </a:rPr>
              <a:t>. </a:t>
            </a:r>
            <a:r>
              <a:rPr lang="vi-VN" dirty="0" err="1">
                <a:solidFill>
                  <a:srgbClr val="FFFFFF"/>
                </a:solidFill>
              </a:rPr>
              <a:t>Từ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đó</a:t>
            </a:r>
            <a:r>
              <a:rPr lang="vi-VN" dirty="0">
                <a:solidFill>
                  <a:srgbClr val="FFFFFF"/>
                </a:solidFill>
              </a:rPr>
              <a:t>, </a:t>
            </a:r>
            <a:r>
              <a:rPr lang="vi-VN" dirty="0" err="1">
                <a:solidFill>
                  <a:srgbClr val="FFFFFF"/>
                </a:solidFill>
              </a:rPr>
              <a:t>đất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nước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cũng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mất</a:t>
            </a:r>
            <a:r>
              <a:rPr lang="vi-VN" dirty="0">
                <a:solidFill>
                  <a:srgbClr val="FFFFFF"/>
                </a:solidFill>
              </a:rPr>
              <a:t> đi </a:t>
            </a:r>
            <a:r>
              <a:rPr lang="vi-VN" dirty="0" err="1">
                <a:solidFill>
                  <a:srgbClr val="FFFFFF"/>
                </a:solidFill>
              </a:rPr>
              <a:t>nguồn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lực</a:t>
            </a:r>
            <a:r>
              <a:rPr lang="vi-VN" dirty="0">
                <a:solidFill>
                  <a:srgbClr val="FFFFFF"/>
                </a:solidFill>
              </a:rPr>
              <a:t> kinh </a:t>
            </a:r>
            <a:r>
              <a:rPr lang="vi-VN" dirty="0" err="1">
                <a:solidFill>
                  <a:srgbClr val="FFFFFF"/>
                </a:solidFill>
              </a:rPr>
              <a:t>tế</a:t>
            </a:r>
            <a:r>
              <a:rPr lang="vi-VN" dirty="0">
                <a:solidFill>
                  <a:srgbClr val="FFFFFF"/>
                </a:solidFill>
              </a:rPr>
              <a:t>, </a:t>
            </a:r>
            <a:r>
              <a:rPr lang="vi-VN" dirty="0" err="1">
                <a:solidFill>
                  <a:srgbClr val="FFFFFF"/>
                </a:solidFill>
              </a:rPr>
              <a:t>tụt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hậu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và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nghèo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nàn</a:t>
            </a:r>
            <a:r>
              <a:rPr lang="vi-VN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endParaRPr lang="vi-VN" dirty="0">
              <a:solidFill>
                <a:srgbClr val="FFFFFF"/>
              </a:solidFill>
            </a:endParaRPr>
          </a:p>
          <a:p>
            <a:endParaRPr lang="en-US" b="1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127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6" name="Picture 8" descr="HÃ¬nh áº£nh cÃ³ liÃªn quan">
            <a:extLst>
              <a:ext uri="{FF2B5EF4-FFF2-40B4-BE49-F238E27FC236}">
                <a16:creationId xmlns:a16="http://schemas.microsoft.com/office/drawing/2014/main" id="{9CA3824C-AAFF-496B-8A58-A93175C68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7" b="10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9DA29B16-3E4E-4200-A7BF-5E80BBD2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TÁC HẠI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A9B9D03-55FC-4CF9-B6FF-EAA213FC5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Tình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hình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cách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mạng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công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nghiệp</a:t>
            </a:r>
            <a:r>
              <a:rPr lang="en-US" b="1" dirty="0">
                <a:solidFill>
                  <a:srgbClr val="FFFFFF"/>
                </a:solidFill>
              </a:rPr>
              <a:t> 4.0 ở </a:t>
            </a:r>
            <a:r>
              <a:rPr lang="en-US" b="1" dirty="0" err="1">
                <a:solidFill>
                  <a:srgbClr val="FFFFFF"/>
                </a:solidFill>
              </a:rPr>
              <a:t>Việt</a:t>
            </a:r>
            <a:r>
              <a:rPr lang="en-US" b="1" dirty="0">
                <a:solidFill>
                  <a:srgbClr val="FFFFFF"/>
                </a:solidFill>
              </a:rPr>
              <a:t> Nam ra </a:t>
            </a:r>
            <a:r>
              <a:rPr lang="en-US" b="1" dirty="0" err="1">
                <a:solidFill>
                  <a:srgbClr val="FFFFFF"/>
                </a:solidFill>
              </a:rPr>
              <a:t>sao</a:t>
            </a:r>
            <a:r>
              <a:rPr lang="en-US" b="1" dirty="0">
                <a:solidFill>
                  <a:srgbClr val="FFFFFF"/>
                </a:solidFill>
              </a:rPr>
              <a:t>?</a:t>
            </a:r>
          </a:p>
          <a:p>
            <a:pPr marL="0" indent="0">
              <a:buNone/>
            </a:pPr>
            <a:r>
              <a:rPr lang="vi-VN" dirty="0" err="1">
                <a:solidFill>
                  <a:srgbClr val="FFFFFF"/>
                </a:solidFill>
              </a:rPr>
              <a:t>Hầu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hết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các</a:t>
            </a:r>
            <a:r>
              <a:rPr lang="vi-VN" dirty="0">
                <a:solidFill>
                  <a:srgbClr val="FFFFFF"/>
                </a:solidFill>
              </a:rPr>
              <a:t> doanh </a:t>
            </a:r>
            <a:r>
              <a:rPr lang="vi-VN" dirty="0" err="1">
                <a:solidFill>
                  <a:srgbClr val="FFFFFF"/>
                </a:solidFill>
              </a:rPr>
              <a:t>nghiệp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Việt</a:t>
            </a:r>
            <a:r>
              <a:rPr lang="vi-VN" dirty="0">
                <a:solidFill>
                  <a:srgbClr val="FFFFFF"/>
                </a:solidFill>
              </a:rPr>
              <a:t> Nam </a:t>
            </a:r>
            <a:r>
              <a:rPr lang="vi-VN" dirty="0" err="1">
                <a:solidFill>
                  <a:srgbClr val="FFFFFF"/>
                </a:solidFill>
              </a:rPr>
              <a:t>vẫn</a:t>
            </a:r>
            <a:r>
              <a:rPr lang="vi-VN" dirty="0">
                <a:solidFill>
                  <a:srgbClr val="FFFFFF"/>
                </a:solidFill>
              </a:rPr>
              <a:t> chưa </a:t>
            </a:r>
            <a:r>
              <a:rPr lang="vi-VN" dirty="0" err="1">
                <a:solidFill>
                  <a:srgbClr val="FFFFFF"/>
                </a:solidFill>
              </a:rPr>
              <a:t>sẵn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sàng</a:t>
            </a:r>
            <a:r>
              <a:rPr lang="vi-VN" dirty="0">
                <a:solidFill>
                  <a:srgbClr val="FFFFFF"/>
                </a:solidFill>
              </a:rPr>
              <a:t> cho </a:t>
            </a:r>
            <a:r>
              <a:rPr lang="vi-VN" dirty="0" err="1">
                <a:solidFill>
                  <a:srgbClr val="FFFFFF"/>
                </a:solidFill>
              </a:rPr>
              <a:t>cuộc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cách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mạng</a:t>
            </a:r>
            <a:r>
              <a:rPr lang="vi-VN" dirty="0">
                <a:solidFill>
                  <a:srgbClr val="FFFFFF"/>
                </a:solidFill>
              </a:rPr>
              <a:t> công </a:t>
            </a:r>
            <a:r>
              <a:rPr lang="vi-VN" dirty="0" err="1">
                <a:solidFill>
                  <a:srgbClr val="FFFFFF"/>
                </a:solidFill>
              </a:rPr>
              <a:t>nghiệp</a:t>
            </a:r>
            <a:r>
              <a:rPr lang="vi-VN" dirty="0">
                <a:solidFill>
                  <a:srgbClr val="FFFFFF"/>
                </a:solidFill>
              </a:rPr>
              <a:t> 4.0. Cơ </a:t>
            </a:r>
            <a:r>
              <a:rPr lang="vi-VN" dirty="0" err="1">
                <a:solidFill>
                  <a:srgbClr val="FFFFFF"/>
                </a:solidFill>
              </a:rPr>
              <a:t>sở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hạ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tầng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kỹ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thuật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và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chất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lượng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nguồn</a:t>
            </a:r>
            <a:r>
              <a:rPr lang="vi-VN" dirty="0">
                <a:solidFill>
                  <a:srgbClr val="FFFFFF"/>
                </a:solidFill>
              </a:rPr>
              <a:t> nhân </a:t>
            </a:r>
            <a:r>
              <a:rPr lang="vi-VN" dirty="0" err="1">
                <a:solidFill>
                  <a:srgbClr val="FFFFFF"/>
                </a:solidFill>
              </a:rPr>
              <a:t>lực</a:t>
            </a:r>
            <a:r>
              <a:rPr lang="vi-VN" dirty="0">
                <a:solidFill>
                  <a:srgbClr val="FFFFFF"/>
                </a:solidFill>
              </a:rPr>
              <a:t> chưa </a:t>
            </a:r>
            <a:r>
              <a:rPr lang="vi-VN" dirty="0" err="1">
                <a:solidFill>
                  <a:srgbClr val="FFFFFF"/>
                </a:solidFill>
              </a:rPr>
              <a:t>phù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hợp</a:t>
            </a:r>
            <a:r>
              <a:rPr lang="vi-VN" dirty="0">
                <a:solidFill>
                  <a:srgbClr val="FFFFFF"/>
                </a:solidFill>
              </a:rPr>
              <a:t> cho </a:t>
            </a:r>
            <a:r>
              <a:rPr lang="vi-VN" dirty="0" err="1">
                <a:solidFill>
                  <a:srgbClr val="FFFFFF"/>
                </a:solidFill>
              </a:rPr>
              <a:t>một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hệ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thống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đạt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chuẩn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cách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mạng</a:t>
            </a:r>
            <a:r>
              <a:rPr lang="vi-VN" dirty="0">
                <a:solidFill>
                  <a:srgbClr val="FFFFFF"/>
                </a:solidFill>
              </a:rPr>
              <a:t> công </a:t>
            </a:r>
            <a:r>
              <a:rPr lang="vi-VN" dirty="0" err="1">
                <a:solidFill>
                  <a:srgbClr val="FFFFFF"/>
                </a:solidFill>
              </a:rPr>
              <a:t>nghiệp</a:t>
            </a:r>
            <a:r>
              <a:rPr lang="vi-VN" dirty="0">
                <a:solidFill>
                  <a:srgbClr val="FFFFFF"/>
                </a:solidFill>
              </a:rPr>
              <a:t> 4.0. </a:t>
            </a:r>
            <a:r>
              <a:rPr lang="vi-VN" dirty="0" err="1">
                <a:solidFill>
                  <a:srgbClr val="FFFFFF"/>
                </a:solidFill>
              </a:rPr>
              <a:t>Vì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vậy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mà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chính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phủ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đã</a:t>
            </a:r>
            <a:r>
              <a:rPr lang="vi-VN" dirty="0">
                <a:solidFill>
                  <a:srgbClr val="FFFFFF"/>
                </a:solidFill>
              </a:rPr>
              <a:t> yêu </a:t>
            </a:r>
            <a:r>
              <a:rPr lang="vi-VN" dirty="0" err="1">
                <a:solidFill>
                  <a:srgbClr val="FFFFFF"/>
                </a:solidFill>
              </a:rPr>
              <a:t>cầu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mọi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cấp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ngành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và</a:t>
            </a:r>
            <a:r>
              <a:rPr lang="vi-VN" dirty="0">
                <a:solidFill>
                  <a:srgbClr val="FFFFFF"/>
                </a:solidFill>
              </a:rPr>
              <a:t> doanh </a:t>
            </a:r>
            <a:r>
              <a:rPr lang="vi-VN" dirty="0" err="1">
                <a:solidFill>
                  <a:srgbClr val="FFFFFF"/>
                </a:solidFill>
              </a:rPr>
              <a:t>nghiệp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phải</a:t>
            </a:r>
            <a:r>
              <a:rPr lang="vi-VN" dirty="0">
                <a:solidFill>
                  <a:srgbClr val="FFFFFF"/>
                </a:solidFill>
              </a:rPr>
              <a:t> thay </a:t>
            </a:r>
            <a:r>
              <a:rPr lang="vi-VN" dirty="0" err="1">
                <a:solidFill>
                  <a:srgbClr val="FFFFFF"/>
                </a:solidFill>
              </a:rPr>
              <a:t>đổi</a:t>
            </a:r>
            <a:r>
              <a:rPr lang="vi-VN" dirty="0">
                <a:solidFill>
                  <a:srgbClr val="FFFFFF"/>
                </a:solidFill>
              </a:rPr>
              <a:t>, </a:t>
            </a:r>
            <a:r>
              <a:rPr lang="vi-VN" dirty="0" err="1">
                <a:solidFill>
                  <a:srgbClr val="FFFFFF"/>
                </a:solidFill>
              </a:rPr>
              <a:t>chuẩn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bị</a:t>
            </a:r>
            <a:r>
              <a:rPr lang="vi-VN" dirty="0">
                <a:solidFill>
                  <a:srgbClr val="FFFFFF"/>
                </a:solidFill>
              </a:rPr>
              <a:t> cho </a:t>
            </a:r>
            <a:r>
              <a:rPr lang="vi-VN" dirty="0" err="1">
                <a:solidFill>
                  <a:srgbClr val="FFFFFF"/>
                </a:solidFill>
              </a:rPr>
              <a:t>cuộc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đại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chuyển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mình</a:t>
            </a:r>
            <a:r>
              <a:rPr lang="vi-VN" dirty="0">
                <a:solidFill>
                  <a:srgbClr val="FFFFFF"/>
                </a:solidFill>
              </a:rPr>
              <a:t> trong </a:t>
            </a:r>
            <a:r>
              <a:rPr lang="vi-VN" dirty="0" err="1">
                <a:solidFill>
                  <a:srgbClr val="FFFFFF"/>
                </a:solidFill>
              </a:rPr>
              <a:t>thế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kỷ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mới</a:t>
            </a:r>
            <a:r>
              <a:rPr lang="vi-VN" dirty="0">
                <a:solidFill>
                  <a:srgbClr val="FFFFFF"/>
                </a:solidFill>
              </a:rPr>
              <a:t>.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2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564CE7A-C089-4C4F-A823-1E137C0B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vi-VN" sz="3100" dirty="0" err="1">
                <a:solidFill>
                  <a:schemeClr val="bg1"/>
                </a:solidFill>
              </a:rPr>
              <a:t>Giới</a:t>
            </a:r>
            <a:r>
              <a:rPr lang="vi-VN" sz="3100" dirty="0">
                <a:solidFill>
                  <a:schemeClr val="bg1"/>
                </a:solidFill>
              </a:rPr>
              <a:t> </a:t>
            </a:r>
            <a:r>
              <a:rPr lang="vi-VN" sz="3100" dirty="0" err="1">
                <a:solidFill>
                  <a:schemeClr val="bg1"/>
                </a:solidFill>
              </a:rPr>
              <a:t>thiệu</a:t>
            </a:r>
            <a:r>
              <a:rPr lang="vi-VN" sz="3100" dirty="0">
                <a:solidFill>
                  <a:schemeClr val="bg1"/>
                </a:solidFill>
              </a:rPr>
              <a:t> công </a:t>
            </a:r>
            <a:r>
              <a:rPr lang="vi-VN" sz="3100" dirty="0" err="1">
                <a:solidFill>
                  <a:schemeClr val="bg1"/>
                </a:solidFill>
              </a:rPr>
              <a:t>nghiệp</a:t>
            </a:r>
            <a:r>
              <a:rPr lang="vi-VN" sz="3100" dirty="0">
                <a:solidFill>
                  <a:schemeClr val="bg1"/>
                </a:solidFill>
              </a:rPr>
              <a:t> 4.0</a:t>
            </a:r>
            <a:br>
              <a:rPr lang="en-US" sz="3100" dirty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45A5EFE-F6DB-4D70-9CB9-66AAD0144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vi-VN" b="1" dirty="0" err="1">
                <a:solidFill>
                  <a:schemeClr val="bg1"/>
                </a:solidFill>
              </a:rPr>
              <a:t>Cách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mạng</a:t>
            </a:r>
            <a:r>
              <a:rPr lang="vi-VN" b="1" dirty="0">
                <a:solidFill>
                  <a:schemeClr val="bg1"/>
                </a:solidFill>
              </a:rPr>
              <a:t> công </a:t>
            </a:r>
            <a:r>
              <a:rPr lang="vi-VN" b="1" dirty="0" err="1">
                <a:solidFill>
                  <a:schemeClr val="bg1"/>
                </a:solidFill>
              </a:rPr>
              <a:t>nghiệp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lần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thứ</a:t>
            </a:r>
            <a:r>
              <a:rPr lang="vi-VN" b="1" dirty="0">
                <a:solidFill>
                  <a:schemeClr val="bg1"/>
                </a:solidFill>
              </a:rPr>
              <a:t> tư (</a:t>
            </a:r>
            <a:r>
              <a:rPr lang="vi-VN" b="1" dirty="0" err="1">
                <a:solidFill>
                  <a:schemeClr val="bg1"/>
                </a:solidFill>
              </a:rPr>
              <a:t>Cách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mạng</a:t>
            </a:r>
            <a:r>
              <a:rPr lang="vi-VN" b="1" dirty="0">
                <a:solidFill>
                  <a:schemeClr val="bg1"/>
                </a:solidFill>
              </a:rPr>
              <a:t> công </a:t>
            </a:r>
            <a:r>
              <a:rPr lang="vi-VN" b="1" dirty="0" err="1">
                <a:solidFill>
                  <a:schemeClr val="bg1"/>
                </a:solidFill>
              </a:rPr>
              <a:t>nghiệp</a:t>
            </a:r>
            <a:r>
              <a:rPr lang="vi-VN" b="1" dirty="0">
                <a:solidFill>
                  <a:schemeClr val="bg1"/>
                </a:solidFill>
              </a:rPr>
              <a:t> 4.0) </a:t>
            </a:r>
            <a:r>
              <a:rPr lang="vi-VN" b="1" dirty="0" err="1">
                <a:solidFill>
                  <a:schemeClr val="bg1"/>
                </a:solidFill>
              </a:rPr>
              <a:t>là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sự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kết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hợp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các</a:t>
            </a:r>
            <a:r>
              <a:rPr lang="vi-VN" b="1" dirty="0">
                <a:solidFill>
                  <a:schemeClr val="bg1"/>
                </a:solidFill>
              </a:rPr>
              <a:t> công </a:t>
            </a:r>
            <a:r>
              <a:rPr lang="vi-VN" b="1" dirty="0" err="1">
                <a:solidFill>
                  <a:schemeClr val="bg1"/>
                </a:solidFill>
              </a:rPr>
              <a:t>nghệ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giúp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xóa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nhòa</a:t>
            </a:r>
            <a:r>
              <a:rPr lang="vi-VN" b="1" dirty="0">
                <a:solidFill>
                  <a:schemeClr val="bg1"/>
                </a:solidFill>
              </a:rPr>
              <a:t> ranh </a:t>
            </a:r>
            <a:r>
              <a:rPr lang="vi-VN" b="1" dirty="0" err="1">
                <a:solidFill>
                  <a:schemeClr val="bg1"/>
                </a:solidFill>
              </a:rPr>
              <a:t>giới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giữa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các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lĩnh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vực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vật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lý</a:t>
            </a:r>
            <a:r>
              <a:rPr lang="vi-VN" b="1" dirty="0">
                <a:solidFill>
                  <a:schemeClr val="bg1"/>
                </a:solidFill>
              </a:rPr>
              <a:t>, </a:t>
            </a:r>
            <a:r>
              <a:rPr lang="vi-VN" b="1" dirty="0" err="1">
                <a:solidFill>
                  <a:schemeClr val="bg1"/>
                </a:solidFill>
              </a:rPr>
              <a:t>số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hóa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và</a:t>
            </a:r>
            <a:r>
              <a:rPr lang="vi-VN" b="1" dirty="0">
                <a:solidFill>
                  <a:schemeClr val="bg1"/>
                </a:solidFill>
              </a:rPr>
              <a:t> sinh </a:t>
            </a:r>
            <a:r>
              <a:rPr lang="vi-VN" b="1" dirty="0" err="1">
                <a:solidFill>
                  <a:schemeClr val="bg1"/>
                </a:solidFill>
              </a:rPr>
              <a:t>học</a:t>
            </a:r>
            <a:r>
              <a:rPr lang="vi-VN" b="1" dirty="0">
                <a:solidFill>
                  <a:schemeClr val="bg1"/>
                </a:solidFill>
              </a:rPr>
              <a:t>.</a:t>
            </a:r>
            <a:endParaRPr lang="vi-VN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12" descr="http://hvcsnd.edu.vn/Uploads/2018/10/6/1_678344.jpg">
            <a:extLst>
              <a:ext uri="{FF2B5EF4-FFF2-40B4-BE49-F238E27FC236}">
                <a16:creationId xmlns:a16="http://schemas.microsoft.com/office/drawing/2014/main" id="{38A1123F-A5E5-46EA-8375-4CEFAC0EB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918269"/>
            <a:ext cx="5143500" cy="3008947"/>
          </a:xfrm>
          <a:prstGeom prst="rect">
            <a:avLst/>
          </a:prstGeom>
          <a:noFill/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29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DBD97BD3-DD93-4017-82FA-F06FA801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GIẢI PHÁP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DD52FD-71C6-4B96-99FD-A336AE2BC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chung</a:t>
            </a:r>
            <a:r>
              <a:rPr lang="en-US" b="1" dirty="0"/>
              <a:t>: </a:t>
            </a:r>
            <a:r>
              <a:rPr lang="vi-VN" dirty="0"/>
              <a:t>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hạ</a:t>
            </a:r>
            <a:r>
              <a:rPr lang="vi-VN" dirty="0"/>
              <a:t> </a:t>
            </a:r>
            <a:r>
              <a:rPr lang="vi-VN" dirty="0" err="1"/>
              <a:t>tầng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tố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nên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công </a:t>
            </a:r>
            <a:r>
              <a:rPr lang="vi-VN" dirty="0" err="1"/>
              <a:t>nghiệp</a:t>
            </a:r>
            <a:r>
              <a:rPr lang="vi-VN" dirty="0"/>
              <a:t> 4.0. </a:t>
            </a:r>
            <a:r>
              <a:rPr lang="vi-VN" dirty="0" err="1"/>
              <a:t>Các</a:t>
            </a:r>
            <a:r>
              <a:rPr lang="vi-VN" dirty="0"/>
              <a:t> doanh </a:t>
            </a:r>
            <a:r>
              <a:rPr lang="vi-VN" dirty="0" err="1"/>
              <a:t>nghiệp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hạ</a:t>
            </a:r>
            <a:r>
              <a:rPr lang="vi-VN" dirty="0"/>
              <a:t> </a:t>
            </a:r>
            <a:r>
              <a:rPr lang="vi-VN" dirty="0" err="1"/>
              <a:t>tầng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,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công </a:t>
            </a:r>
            <a:r>
              <a:rPr lang="vi-VN" dirty="0" err="1"/>
              <a:t>nghệ</a:t>
            </a:r>
            <a:r>
              <a:rPr lang="vi-VN" dirty="0"/>
              <a:t> thông tin - </a:t>
            </a:r>
            <a:r>
              <a:rPr lang="vi-VN" dirty="0" err="1"/>
              <a:t>truyền</a:t>
            </a:r>
            <a:r>
              <a:rPr lang="vi-VN" dirty="0"/>
              <a:t> thông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công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. </a:t>
            </a:r>
            <a:r>
              <a:rPr lang="vi-VN" dirty="0" err="1"/>
              <a:t>Ngoài</a:t>
            </a:r>
            <a:r>
              <a:rPr lang="vi-VN" dirty="0"/>
              <a:t> ra,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IoT</a:t>
            </a:r>
            <a:r>
              <a:rPr lang="vi-VN" dirty="0"/>
              <a:t> trong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lĩnh</a:t>
            </a:r>
            <a:r>
              <a:rPr lang="vi-VN" dirty="0"/>
              <a:t> </a:t>
            </a:r>
            <a:r>
              <a:rPr lang="vi-VN" dirty="0" err="1"/>
              <a:t>vực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rút</a:t>
            </a:r>
            <a:r>
              <a:rPr lang="vi-VN" dirty="0"/>
              <a:t> </a:t>
            </a:r>
            <a:r>
              <a:rPr lang="vi-VN" dirty="0" err="1"/>
              <a:t>ngắn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tăng năng </a:t>
            </a:r>
            <a:r>
              <a:rPr lang="vi-VN" dirty="0" err="1"/>
              <a:t>suất</a:t>
            </a:r>
            <a:r>
              <a:rPr lang="vi-VN" dirty="0"/>
              <a:t> lao </a:t>
            </a:r>
            <a:r>
              <a:rPr lang="vi-VN" dirty="0" err="1"/>
              <a:t>động.Phải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an ninh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 thông tin trên </a:t>
            </a:r>
            <a:r>
              <a:rPr lang="vi-VN" dirty="0" err="1"/>
              <a:t>mạng</a:t>
            </a:r>
            <a:r>
              <a:rPr lang="vi-VN" dirty="0"/>
              <a:t>.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vệ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cá</a:t>
            </a:r>
            <a:r>
              <a:rPr lang="vi-VN" dirty="0"/>
              <a:t> nhân, </a:t>
            </a:r>
            <a:r>
              <a:rPr lang="vi-VN" dirty="0" err="1"/>
              <a:t>tránh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thông tin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rơi </a:t>
            </a:r>
            <a:r>
              <a:rPr lang="vi-VN" dirty="0" err="1"/>
              <a:t>vào</a:t>
            </a:r>
            <a:r>
              <a:rPr lang="vi-VN" dirty="0"/>
              <a:t> tay </a:t>
            </a:r>
            <a:r>
              <a:rPr lang="vi-VN" dirty="0" err="1"/>
              <a:t>bọn</a:t>
            </a:r>
            <a:r>
              <a:rPr lang="vi-VN" dirty="0"/>
              <a:t> </a:t>
            </a:r>
            <a:r>
              <a:rPr lang="vi-VN" dirty="0" err="1"/>
              <a:t>xấu</a:t>
            </a:r>
            <a:r>
              <a:rPr lang="vi-VN" dirty="0"/>
              <a:t>. </a:t>
            </a:r>
            <a:r>
              <a:rPr lang="vi-VN" dirty="0" err="1"/>
              <a:t>Ngoài</a:t>
            </a:r>
            <a:r>
              <a:rPr lang="vi-VN" dirty="0"/>
              <a:t> ra,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doanh </a:t>
            </a:r>
            <a:r>
              <a:rPr lang="vi-VN" dirty="0" err="1"/>
              <a:t>nghiệp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, không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kẻ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lợi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.</a:t>
            </a:r>
          </a:p>
          <a:p>
            <a:pPr lvl="1"/>
            <a:r>
              <a:rPr lang="vi-VN" b="1" dirty="0" err="1"/>
              <a:t>Giải</a:t>
            </a:r>
            <a:r>
              <a:rPr lang="vi-VN" b="1" dirty="0"/>
              <a:t> </a:t>
            </a:r>
            <a:r>
              <a:rPr lang="vi-VN" b="1" dirty="0" err="1"/>
              <a:t>pháp</a:t>
            </a:r>
            <a:r>
              <a:rPr lang="vi-VN" b="1" dirty="0"/>
              <a:t> </a:t>
            </a:r>
            <a:r>
              <a:rPr lang="vi-VN" b="1" dirty="0" err="1"/>
              <a:t>đối</a:t>
            </a:r>
            <a:r>
              <a:rPr lang="vi-VN" b="1" dirty="0"/>
              <a:t> </a:t>
            </a:r>
            <a:r>
              <a:rPr lang="vi-VN" b="1" dirty="0" err="1"/>
              <a:t>với</a:t>
            </a:r>
            <a:r>
              <a:rPr lang="vi-VN" b="1" dirty="0"/>
              <a:t> </a:t>
            </a:r>
            <a:r>
              <a:rPr lang="vi-VN" b="1" dirty="0" err="1"/>
              <a:t>bản</a:t>
            </a:r>
            <a:r>
              <a:rPr lang="vi-VN" b="1" dirty="0"/>
              <a:t> thân </a:t>
            </a:r>
            <a:r>
              <a:rPr lang="vi-VN" b="1" dirty="0" err="1"/>
              <a:t>mỗi</a:t>
            </a:r>
            <a:r>
              <a:rPr lang="vi-VN" b="1" dirty="0"/>
              <a:t> </a:t>
            </a:r>
            <a:r>
              <a:rPr lang="vi-VN" b="1" dirty="0" err="1"/>
              <a:t>người</a:t>
            </a:r>
            <a:r>
              <a:rPr lang="en-US" b="1" dirty="0"/>
              <a:t>: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thải</a:t>
            </a:r>
            <a:r>
              <a:rPr lang="en-US" dirty="0"/>
              <a:t>.</a:t>
            </a:r>
          </a:p>
          <a:p>
            <a:pPr lvl="1"/>
            <a:endParaRPr lang="vi-VN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15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CCA84E-E8ED-47CC-B302-BE5C084E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76" y="570206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CẢM </a:t>
            </a:r>
            <a:r>
              <a:rPr lang="vi-VN" dirty="0"/>
              <a:t>Ơ</a:t>
            </a:r>
            <a:r>
              <a:rPr lang="en-US" dirty="0"/>
              <a:t>N THẦY VÀ CÁC BẠN ĐÃ LẮNG NGHE BÀI TRINH CHIẾU CỦA TỤI EM </a:t>
            </a:r>
          </a:p>
        </p:txBody>
      </p:sp>
      <p:sp>
        <p:nvSpPr>
          <p:cNvPr id="8199" name="Content Placeholder 8198">
            <a:extLst>
              <a:ext uri="{FF2B5EF4-FFF2-40B4-BE49-F238E27FC236}">
                <a16:creationId xmlns:a16="http://schemas.microsoft.com/office/drawing/2014/main" id="{0EC7273E-26BE-4D20-8115-980CBBC5E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196" name="Picture 4" descr="Káº¿t quáº£ hÃ¬nh áº£nh cho Cáº¢M Æ N">
            <a:extLst>
              <a:ext uri="{FF2B5EF4-FFF2-40B4-BE49-F238E27FC236}">
                <a16:creationId xmlns:a16="http://schemas.microsoft.com/office/drawing/2014/main" id="{8D7B3A16-0B7C-4B2F-9136-988E40E05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85" y="2160589"/>
            <a:ext cx="7715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8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3EEAA61-BF44-4C00-B070-ACD8BBBD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Khái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niệm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của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cuộc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mạng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nghiệp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4.0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696EDC-5089-49FF-9E8C-68249D0F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CMCN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4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nền</a:t>
            </a:r>
            <a:r>
              <a:rPr lang="vi-VN" dirty="0"/>
              <a:t> </a:t>
            </a:r>
            <a:r>
              <a:rPr lang="vi-VN" dirty="0" err="1"/>
              <a:t>tảng</a:t>
            </a:r>
            <a:r>
              <a:rPr lang="vi-VN" dirty="0"/>
              <a:t> công </a:t>
            </a:r>
            <a:r>
              <a:rPr lang="vi-VN" dirty="0" err="1"/>
              <a:t>nghệ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công </a:t>
            </a:r>
            <a:r>
              <a:rPr lang="vi-VN" dirty="0" err="1"/>
              <a:t>nghệ</a:t>
            </a:r>
            <a:r>
              <a:rPr lang="vi-VN" dirty="0"/>
              <a:t> thông minh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</a:t>
            </a:r>
            <a:r>
              <a:rPr lang="vi-VN" dirty="0" err="1"/>
              <a:t>hóa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, phương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; </a:t>
            </a:r>
            <a:r>
              <a:rPr lang="vi-VN" dirty="0" err="1"/>
              <a:t>nhấn</a:t>
            </a:r>
            <a:r>
              <a:rPr lang="vi-VN" dirty="0"/>
              <a:t> </a:t>
            </a:r>
            <a:r>
              <a:rPr lang="vi-VN" dirty="0" err="1"/>
              <a:t>mạnh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công </a:t>
            </a:r>
            <a:r>
              <a:rPr lang="vi-VN" dirty="0" err="1"/>
              <a:t>nghệ</a:t>
            </a:r>
            <a:r>
              <a:rPr lang="vi-VN" dirty="0"/>
              <a:t> đang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công </a:t>
            </a:r>
            <a:r>
              <a:rPr lang="vi-VN" dirty="0" err="1"/>
              <a:t>nghệ</a:t>
            </a:r>
            <a:r>
              <a:rPr lang="vi-VN" dirty="0"/>
              <a:t> in 3D, công </a:t>
            </a:r>
            <a:r>
              <a:rPr lang="vi-VN" dirty="0" err="1"/>
              <a:t>nghệ</a:t>
            </a:r>
            <a:r>
              <a:rPr lang="vi-VN" dirty="0"/>
              <a:t> sinh </a:t>
            </a:r>
            <a:r>
              <a:rPr lang="vi-VN" dirty="0" err="1"/>
              <a:t>học</a:t>
            </a:r>
            <a:r>
              <a:rPr lang="vi-VN" dirty="0"/>
              <a:t>, công </a:t>
            </a:r>
            <a:r>
              <a:rPr lang="vi-VN" dirty="0" err="1"/>
              <a:t>nghệ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, công </a:t>
            </a:r>
            <a:r>
              <a:rPr lang="vi-VN" dirty="0" err="1"/>
              <a:t>nghệ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,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,..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87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8" descr="https://photo-3-baomoi.zadn.vn/w700_r1/2018_10_11_149_28110719/78e3afabe1ea08b451fb.jpg">
            <a:hlinkClick r:id="rId2"/>
            <a:extLst>
              <a:ext uri="{FF2B5EF4-FFF2-40B4-BE49-F238E27FC236}">
                <a16:creationId xmlns:a16="http://schemas.microsoft.com/office/drawing/2014/main" id="{5C151B8E-5A2F-45CB-B616-20C0F1DA1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3220EAEA-E68A-4759-B54A-4344DAB7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 err="1"/>
              <a:t>Nhìn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cuộc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mạng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lịch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5214BA9-C83F-4ED6-80D0-227FA9A37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Cuộc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cách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mạng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công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nghiệp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lần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thứ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nhất</a:t>
            </a:r>
            <a:r>
              <a:rPr lang="en-US" b="1" dirty="0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r>
              <a:rPr lang="vi-VN" dirty="0" err="1">
                <a:solidFill>
                  <a:srgbClr val="FFFFFF"/>
                </a:solidFill>
              </a:rPr>
              <a:t>Nổ</a:t>
            </a:r>
            <a:r>
              <a:rPr lang="vi-VN" dirty="0">
                <a:solidFill>
                  <a:srgbClr val="FFFFFF"/>
                </a:solidFill>
              </a:rPr>
              <a:t> ra </a:t>
            </a:r>
            <a:r>
              <a:rPr lang="vi-VN" dirty="0" err="1">
                <a:solidFill>
                  <a:srgbClr val="FFFFFF"/>
                </a:solidFill>
              </a:rPr>
              <a:t>vào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khoảng</a:t>
            </a:r>
            <a:r>
              <a:rPr lang="vi-VN" dirty="0">
                <a:solidFill>
                  <a:srgbClr val="FFFFFF"/>
                </a:solidFill>
              </a:rPr>
              <a:t> năm 1784. </a:t>
            </a:r>
            <a:r>
              <a:rPr lang="vi-VN" dirty="0" err="1">
                <a:solidFill>
                  <a:srgbClr val="FFFFFF"/>
                </a:solidFill>
              </a:rPr>
              <a:t>Đặc</a:t>
            </a:r>
            <a:r>
              <a:rPr lang="vi-VN" dirty="0">
                <a:solidFill>
                  <a:srgbClr val="FFFFFF"/>
                </a:solidFill>
              </a:rPr>
              <a:t> trưng </a:t>
            </a:r>
            <a:r>
              <a:rPr lang="vi-VN" dirty="0" err="1">
                <a:solidFill>
                  <a:srgbClr val="FFFFFF"/>
                </a:solidFill>
              </a:rPr>
              <a:t>của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cuộc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cách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mạng</a:t>
            </a:r>
            <a:r>
              <a:rPr lang="vi-VN" dirty="0">
                <a:solidFill>
                  <a:srgbClr val="FFFFFF"/>
                </a:solidFill>
              </a:rPr>
              <a:t> công </a:t>
            </a:r>
            <a:r>
              <a:rPr lang="vi-VN" dirty="0" err="1">
                <a:solidFill>
                  <a:srgbClr val="FFFFFF"/>
                </a:solidFill>
              </a:rPr>
              <a:t>nghiệp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lần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thứ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nhất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này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là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việc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sử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dụng</a:t>
            </a:r>
            <a:r>
              <a:rPr lang="vi-VN" dirty="0">
                <a:solidFill>
                  <a:srgbClr val="FFFFFF"/>
                </a:solidFill>
              </a:rPr>
              <a:t> năng </a:t>
            </a:r>
            <a:r>
              <a:rPr lang="vi-VN" dirty="0" err="1">
                <a:solidFill>
                  <a:srgbClr val="FFFFFF"/>
                </a:solidFill>
              </a:rPr>
              <a:t>lượng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nước</a:t>
            </a:r>
            <a:r>
              <a:rPr lang="vi-VN" dirty="0">
                <a:solidFill>
                  <a:srgbClr val="FFFFFF"/>
                </a:solidFill>
              </a:rPr>
              <a:t>, hơi </a:t>
            </a:r>
            <a:r>
              <a:rPr lang="vi-VN" dirty="0" err="1">
                <a:solidFill>
                  <a:srgbClr val="FFFFFF"/>
                </a:solidFill>
              </a:rPr>
              <a:t>nước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và</a:t>
            </a:r>
            <a:r>
              <a:rPr lang="vi-VN" dirty="0">
                <a:solidFill>
                  <a:srgbClr val="FFFFFF"/>
                </a:solidFill>
              </a:rPr>
              <a:t> cơ </a:t>
            </a:r>
            <a:r>
              <a:rPr lang="vi-VN" dirty="0" err="1">
                <a:solidFill>
                  <a:srgbClr val="FFFFFF"/>
                </a:solidFill>
              </a:rPr>
              <a:t>giới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hóa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sản</a:t>
            </a:r>
            <a:r>
              <a:rPr lang="vi-VN" dirty="0">
                <a:solidFill>
                  <a:srgbClr val="FFFFFF"/>
                </a:solidFill>
              </a:rPr>
              <a:t> </a:t>
            </a:r>
            <a:r>
              <a:rPr lang="vi-VN" dirty="0" err="1">
                <a:solidFill>
                  <a:srgbClr val="FFFFFF"/>
                </a:solidFill>
              </a:rPr>
              <a:t>xuất</a:t>
            </a:r>
            <a:endParaRPr lang="vi-VN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79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Káº¿t quáº£ hÃ¬nh áº£nh cho cuá»c cÃ¡ch máº¡ng cÃ´ng nghiá»p láº§n thá»© 2">
            <a:extLst>
              <a:ext uri="{FF2B5EF4-FFF2-40B4-BE49-F238E27FC236}">
                <a16:creationId xmlns:a16="http://schemas.microsoft.com/office/drawing/2014/main" id="{86044E18-C63D-4823-8621-4DFB69B4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8" r="12230" b="-1"/>
          <a:stretch/>
        </p:blipFill>
        <p:spPr bwMode="auto">
          <a:xfrm>
            <a:off x="4651898" y="-1"/>
            <a:ext cx="7540101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CBDC3B69-F962-46D9-B5A1-ACBCEAC1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err="1"/>
              <a:t>Nhìn</a:t>
            </a:r>
            <a:r>
              <a:rPr lang="en-US" sz="2800" b="1" dirty="0"/>
              <a:t> </a:t>
            </a:r>
            <a:r>
              <a:rPr lang="en-US" sz="2800" b="1" dirty="0" err="1"/>
              <a:t>lại</a:t>
            </a:r>
            <a:r>
              <a:rPr lang="en-US" sz="2800" b="1" dirty="0"/>
              <a:t> </a:t>
            </a:r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cuộc</a:t>
            </a:r>
            <a:r>
              <a:rPr lang="en-US" sz="2800" b="1" dirty="0"/>
              <a:t> </a:t>
            </a:r>
            <a:r>
              <a:rPr lang="en-US" sz="2800" b="1" dirty="0" err="1"/>
              <a:t>cách</a:t>
            </a:r>
            <a:r>
              <a:rPr lang="en-US" sz="2800" b="1" dirty="0"/>
              <a:t> </a:t>
            </a:r>
            <a:r>
              <a:rPr lang="en-US" sz="2800" b="1" dirty="0" err="1"/>
              <a:t>mạng</a:t>
            </a:r>
            <a:r>
              <a:rPr lang="en-US" sz="2800" b="1" dirty="0"/>
              <a:t> </a:t>
            </a:r>
            <a:r>
              <a:rPr lang="en-US" sz="2800" b="1" dirty="0" err="1"/>
              <a:t>công</a:t>
            </a:r>
            <a:r>
              <a:rPr lang="en-US" sz="2800" b="1" dirty="0"/>
              <a:t> </a:t>
            </a:r>
            <a:r>
              <a:rPr lang="en-US" sz="2800" b="1" dirty="0" err="1"/>
              <a:t>nghiệp</a:t>
            </a:r>
            <a:r>
              <a:rPr lang="en-US" sz="2800" b="1" dirty="0"/>
              <a:t> </a:t>
            </a:r>
            <a:r>
              <a:rPr lang="en-US" sz="2800" b="1" dirty="0" err="1"/>
              <a:t>trong</a:t>
            </a:r>
            <a:r>
              <a:rPr lang="en-US" sz="2800" b="1" dirty="0"/>
              <a:t> </a:t>
            </a:r>
            <a:r>
              <a:rPr lang="en-US" sz="2800" b="1" dirty="0" err="1"/>
              <a:t>lịch</a:t>
            </a:r>
            <a:r>
              <a:rPr lang="en-US" sz="2800" b="1" dirty="0"/>
              <a:t> </a:t>
            </a:r>
            <a:r>
              <a:rPr lang="en-US" sz="2800" b="1" dirty="0" err="1"/>
              <a:t>sử</a:t>
            </a:r>
            <a:endParaRPr lang="en-US" sz="28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E7DD215-DE77-47B1-95EF-E22B402E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err="1"/>
              <a:t>Cuộc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mạng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r>
              <a:rPr lang="en-US" b="1" dirty="0"/>
              <a:t> </a:t>
            </a:r>
            <a:r>
              <a:rPr lang="en-US" b="1" dirty="0" err="1"/>
              <a:t>lần</a:t>
            </a:r>
            <a:r>
              <a:rPr lang="en-US" b="1" dirty="0"/>
              <a:t> </a:t>
            </a:r>
            <a:r>
              <a:rPr lang="en-US" b="1" dirty="0" err="1"/>
              <a:t>thứ</a:t>
            </a:r>
            <a:r>
              <a:rPr lang="en-US" b="1" dirty="0"/>
              <a:t> 2:</a:t>
            </a:r>
            <a:r>
              <a:rPr lang="en-US" dirty="0"/>
              <a:t>R</a:t>
            </a:r>
            <a:r>
              <a:rPr lang="vi-VN" dirty="0"/>
              <a:t>a </a:t>
            </a: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năm 1870 </a:t>
            </a:r>
            <a:r>
              <a:rPr lang="vi-VN" dirty="0" err="1"/>
              <a:t>đến</a:t>
            </a:r>
            <a:r>
              <a:rPr lang="vi-VN" dirty="0"/>
              <a:t> khi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Chiến</a:t>
            </a:r>
            <a:r>
              <a:rPr lang="vi-VN" dirty="0"/>
              <a:t> I </a:t>
            </a:r>
            <a:r>
              <a:rPr lang="vi-VN" dirty="0" err="1"/>
              <a:t>nổ</a:t>
            </a:r>
            <a:r>
              <a:rPr lang="vi-VN" dirty="0"/>
              <a:t> ra. </a:t>
            </a:r>
            <a:r>
              <a:rPr lang="vi-VN" dirty="0" err="1"/>
              <a:t>Đặc</a:t>
            </a:r>
            <a:r>
              <a:rPr lang="vi-VN" dirty="0"/>
              <a:t> trưng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cuộc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công </a:t>
            </a:r>
            <a:r>
              <a:rPr lang="vi-VN" dirty="0" err="1"/>
              <a:t>nghiệp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năng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ra </a:t>
            </a: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dây </a:t>
            </a:r>
            <a:r>
              <a:rPr lang="vi-VN" dirty="0" err="1"/>
              <a:t>chuyền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loạt</a:t>
            </a:r>
            <a:r>
              <a:rPr lang="vi-VN" dirty="0"/>
              <a:t> trên quy mô </a:t>
            </a:r>
            <a:r>
              <a:rPr lang="vi-VN" dirty="0" err="1"/>
              <a:t>lớn</a:t>
            </a:r>
            <a:r>
              <a:rPr lang="vi-VN" dirty="0"/>
              <a:t>. </a:t>
            </a:r>
            <a:r>
              <a:rPr lang="vi-VN" dirty="0" err="1"/>
              <a:t>Cuộc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công </a:t>
            </a:r>
            <a:r>
              <a:rPr lang="vi-VN" dirty="0" err="1"/>
              <a:t>nghiệp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hai </a:t>
            </a:r>
            <a:r>
              <a:rPr lang="vi-VN" dirty="0" err="1"/>
              <a:t>diễn</a:t>
            </a:r>
            <a:r>
              <a:rPr lang="vi-VN" dirty="0"/>
              <a:t> ra khi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ngành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, </a:t>
            </a:r>
            <a:r>
              <a:rPr lang="vi-VN" dirty="0" err="1"/>
              <a:t>vận</a:t>
            </a:r>
            <a:r>
              <a:rPr lang="vi-VN" dirty="0"/>
              <a:t> </a:t>
            </a:r>
            <a:r>
              <a:rPr lang="vi-VN" dirty="0" err="1"/>
              <a:t>tải</a:t>
            </a:r>
            <a:r>
              <a:rPr lang="vi-VN" dirty="0"/>
              <a:t>,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,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thép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(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)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tiêu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loạt</a:t>
            </a:r>
            <a:endParaRPr lang="vi-VN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2251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7761FE-7E2E-4319-AF76-F68C373A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NHÌN LẠI CUỘC CÁCH MẠNG CÔNG </a:t>
            </a:r>
            <a:r>
              <a:rPr lang="en-US" b="1" dirty="0"/>
              <a:t>NGHIỆP TRONG LỊCH SỬ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4E69BC-8C78-4FA5-A941-CB03F43EC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b="1" dirty="0" err="1"/>
              <a:t>Cuộc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mạng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r>
              <a:rPr lang="en-US" b="1" dirty="0"/>
              <a:t> </a:t>
            </a:r>
            <a:r>
              <a:rPr lang="en-US" b="1" dirty="0" err="1"/>
              <a:t>lần</a:t>
            </a:r>
            <a:r>
              <a:rPr lang="en-US" b="1" dirty="0"/>
              <a:t> </a:t>
            </a:r>
            <a:r>
              <a:rPr lang="en-US" b="1" dirty="0" err="1"/>
              <a:t>thứ</a:t>
            </a:r>
            <a:r>
              <a:rPr lang="en-US" b="1" dirty="0"/>
              <a:t> 3: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1969,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ra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tỏa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(CNTT),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2052" name="Picture 4" descr="Káº¿t quáº£ hÃ¬nh áº£nh cho cuá»c cÃ¡ch máº¡ng cÃ´ng nghiá»p láº§n thá»© 3">
            <a:extLst>
              <a:ext uri="{FF2B5EF4-FFF2-40B4-BE49-F238E27FC236}">
                <a16:creationId xmlns:a16="http://schemas.microsoft.com/office/drawing/2014/main" id="{C21F4740-34E2-42B7-B18F-3B7A53F81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9" r="13973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903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232807-035B-4BD4-85CF-690336EB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/>
              <a:t>SỰ BẮT ĐẦU CỦA CÔNG NGHIỆP 4.0 VÀ HIỆN NAY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3074" name="Picture 2" descr="Káº¿t quáº£ hÃ¬nh áº£nh cho cuá»c cÃ¡ch máº¡ng cÃ´ng nghiá»p láº§n thá»© 4">
            <a:extLst>
              <a:ext uri="{FF2B5EF4-FFF2-40B4-BE49-F238E27FC236}">
                <a16:creationId xmlns:a16="http://schemas.microsoft.com/office/drawing/2014/main" id="{5868431E-0697-4C9C-BF38-D76FE61A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474" y="2159331"/>
            <a:ext cx="5283289" cy="277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0FBFA3F-106D-4C65-9AFD-CEC0F4F9E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vi-VN" sz="1500" b="1" dirty="0" err="1"/>
              <a:t>Nước</a:t>
            </a:r>
            <a:r>
              <a:rPr lang="vi-VN" sz="1500" b="1" dirty="0"/>
              <a:t> </a:t>
            </a:r>
            <a:r>
              <a:rPr lang="vi-VN" sz="1500" b="1" dirty="0" err="1"/>
              <a:t>Đức</a:t>
            </a:r>
            <a:r>
              <a:rPr lang="vi-VN" sz="1500" b="1" dirty="0"/>
              <a:t> đi tiên phong trong </a:t>
            </a:r>
            <a:r>
              <a:rPr lang="vi-VN" sz="1500" b="1" dirty="0" err="1"/>
              <a:t>cuộc</a:t>
            </a:r>
            <a:r>
              <a:rPr lang="vi-VN" sz="1500" b="1" dirty="0"/>
              <a:t> </a:t>
            </a:r>
            <a:r>
              <a:rPr lang="vi-VN" sz="1500" b="1" dirty="0" err="1"/>
              <a:t>cách</a:t>
            </a:r>
            <a:r>
              <a:rPr lang="vi-VN" sz="1500" b="1" dirty="0"/>
              <a:t> </a:t>
            </a:r>
            <a:r>
              <a:rPr lang="vi-VN" sz="1500" b="1" dirty="0" err="1"/>
              <a:t>mạng</a:t>
            </a:r>
            <a:r>
              <a:rPr lang="vi-VN" sz="1500" b="1" dirty="0"/>
              <a:t> công </a:t>
            </a:r>
            <a:r>
              <a:rPr lang="vi-VN" sz="1500" b="1" dirty="0" err="1"/>
              <a:t>nghiệp</a:t>
            </a:r>
            <a:r>
              <a:rPr lang="vi-VN" sz="1500" b="1" dirty="0"/>
              <a:t> </a:t>
            </a:r>
            <a:r>
              <a:rPr lang="vi-VN" sz="1500" b="1" dirty="0" err="1"/>
              <a:t>lần</a:t>
            </a:r>
            <a:r>
              <a:rPr lang="vi-VN" sz="1500" b="1" dirty="0"/>
              <a:t> </a:t>
            </a:r>
            <a:r>
              <a:rPr lang="vi-VN" sz="1500" b="1" dirty="0" err="1"/>
              <a:t>thứ</a:t>
            </a:r>
            <a:r>
              <a:rPr lang="vi-VN" sz="1500" b="1" dirty="0"/>
              <a:t> 4</a:t>
            </a:r>
            <a:r>
              <a:rPr lang="en-US" sz="1500" b="1" dirty="0"/>
              <a:t>: </a:t>
            </a:r>
            <a:r>
              <a:rPr lang="en-US" sz="1500" dirty="0"/>
              <a:t>K</a:t>
            </a:r>
            <a:r>
              <a:rPr lang="vi-VN" sz="1500" dirty="0" err="1"/>
              <a:t>hái</a:t>
            </a:r>
            <a:r>
              <a:rPr lang="vi-VN" sz="1500" dirty="0"/>
              <a:t> </a:t>
            </a:r>
            <a:r>
              <a:rPr lang="vi-VN" sz="1500" dirty="0" err="1"/>
              <a:t>niệm</a:t>
            </a:r>
            <a:r>
              <a:rPr lang="vi-VN" sz="1500" dirty="0"/>
              <a:t> "công </a:t>
            </a:r>
            <a:r>
              <a:rPr lang="vi-VN" sz="1500" dirty="0" err="1"/>
              <a:t>nghiệp</a:t>
            </a:r>
            <a:r>
              <a:rPr lang="vi-VN" sz="1500" dirty="0"/>
              <a:t> 4.0" </a:t>
            </a:r>
            <a:r>
              <a:rPr lang="vi-VN" sz="1500" dirty="0" err="1"/>
              <a:t>được</a:t>
            </a:r>
            <a:r>
              <a:rPr lang="vi-VN" sz="1500" dirty="0"/>
              <a:t> đưa ra </a:t>
            </a:r>
            <a:r>
              <a:rPr lang="vi-VN" sz="1500" dirty="0" err="1"/>
              <a:t>vào</a:t>
            </a:r>
            <a:r>
              <a:rPr lang="vi-VN" sz="1500" dirty="0"/>
              <a:t> năm 2011 </a:t>
            </a:r>
            <a:r>
              <a:rPr lang="vi-VN" sz="1500" dirty="0" err="1"/>
              <a:t>tại</a:t>
            </a:r>
            <a:r>
              <a:rPr lang="vi-VN" sz="1500" dirty="0"/>
              <a:t> </a:t>
            </a:r>
            <a:r>
              <a:rPr lang="vi-VN" sz="1500" dirty="0" err="1"/>
              <a:t>Hội</a:t>
            </a:r>
            <a:r>
              <a:rPr lang="vi-VN" sz="1500" dirty="0"/>
              <a:t> </a:t>
            </a:r>
            <a:r>
              <a:rPr lang="vi-VN" sz="1500" dirty="0" err="1"/>
              <a:t>chợ</a:t>
            </a:r>
            <a:r>
              <a:rPr lang="vi-VN" sz="1500" dirty="0"/>
              <a:t> </a:t>
            </a:r>
            <a:r>
              <a:rPr lang="vi-VN" sz="1500" dirty="0" err="1"/>
              <a:t>Hannover</a:t>
            </a:r>
            <a:r>
              <a:rPr lang="en-US" sz="1500" dirty="0"/>
              <a:t> </a:t>
            </a:r>
            <a:r>
              <a:rPr lang="vi-VN" sz="1500" dirty="0" err="1"/>
              <a:t>giới</a:t>
            </a:r>
            <a:r>
              <a:rPr lang="vi-VN" sz="1500" dirty="0"/>
              <a:t> </a:t>
            </a:r>
            <a:r>
              <a:rPr lang="vi-VN" sz="1500" dirty="0" err="1"/>
              <a:t>thiệu</a:t>
            </a:r>
            <a:r>
              <a:rPr lang="vi-VN" sz="1500" dirty="0"/>
              <a:t> </a:t>
            </a:r>
            <a:r>
              <a:rPr lang="vi-VN" sz="1500" dirty="0" err="1"/>
              <a:t>các</a:t>
            </a:r>
            <a:r>
              <a:rPr lang="vi-VN" sz="1500" dirty="0"/>
              <a:t> </a:t>
            </a:r>
            <a:r>
              <a:rPr lang="vi-VN" sz="1500" dirty="0" err="1"/>
              <a:t>dự</a:t>
            </a:r>
            <a:r>
              <a:rPr lang="vi-VN" sz="1500" dirty="0"/>
              <a:t> </a:t>
            </a:r>
            <a:r>
              <a:rPr lang="vi-VN" sz="1500" dirty="0" err="1"/>
              <a:t>kiến</a:t>
            </a:r>
            <a:r>
              <a:rPr lang="vi-VN" sz="1500" dirty="0"/>
              <a:t> </a:t>
            </a:r>
            <a:r>
              <a:rPr lang="vi-VN" sz="1500" dirty="0" err="1"/>
              <a:t>của</a:t>
            </a:r>
            <a:r>
              <a:rPr lang="vi-VN" sz="1500" dirty="0"/>
              <a:t> chương </a:t>
            </a:r>
            <a:r>
              <a:rPr lang="vi-VN" sz="1500" dirty="0" err="1"/>
              <a:t>trình</a:t>
            </a:r>
            <a:r>
              <a:rPr lang="vi-VN" sz="1500" dirty="0"/>
              <a:t> công </a:t>
            </a:r>
            <a:r>
              <a:rPr lang="vi-VN" sz="1500" dirty="0" err="1"/>
              <a:t>nghiệp</a:t>
            </a:r>
            <a:r>
              <a:rPr lang="vi-VN" sz="1500" dirty="0"/>
              <a:t> 4.0 </a:t>
            </a:r>
            <a:r>
              <a:rPr lang="vi-VN" sz="1500" dirty="0" err="1"/>
              <a:t>của</a:t>
            </a:r>
            <a:r>
              <a:rPr lang="vi-VN" sz="1500" dirty="0"/>
              <a:t> </a:t>
            </a:r>
            <a:r>
              <a:rPr lang="vi-VN" sz="1500" dirty="0" err="1"/>
              <a:t>nước</a:t>
            </a:r>
            <a:r>
              <a:rPr lang="vi-VN" sz="1500" dirty="0"/>
              <a:t> </a:t>
            </a:r>
            <a:r>
              <a:rPr lang="vi-VN" sz="1500" dirty="0" err="1"/>
              <a:t>Đức</a:t>
            </a:r>
            <a:r>
              <a:rPr lang="en-US" sz="1500" dirty="0"/>
              <a:t>. Sau </a:t>
            </a:r>
            <a:r>
              <a:rPr lang="en-US" sz="1500" dirty="0" err="1"/>
              <a:t>đó</a:t>
            </a:r>
            <a:r>
              <a:rPr lang="en-US" sz="1500" dirty="0"/>
              <a:t> </a:t>
            </a:r>
            <a:r>
              <a:rPr lang="en-US" sz="1500" dirty="0" err="1"/>
              <a:t>lan</a:t>
            </a:r>
            <a:r>
              <a:rPr lang="en-US" sz="1500" dirty="0"/>
              <a:t> </a:t>
            </a:r>
            <a:r>
              <a:rPr lang="en-US" sz="1500" dirty="0" err="1"/>
              <a:t>rộng</a:t>
            </a:r>
            <a:r>
              <a:rPr lang="en-US" sz="1500" dirty="0"/>
              <a:t> ra </a:t>
            </a:r>
            <a:r>
              <a:rPr lang="en-US" sz="1500" dirty="0" err="1"/>
              <a:t>các</a:t>
            </a:r>
            <a:r>
              <a:rPr lang="en-US" sz="1500" dirty="0"/>
              <a:t> n</a:t>
            </a:r>
            <a:r>
              <a:rPr lang="vi-VN" sz="1500" dirty="0"/>
              <a:t>ư</a:t>
            </a:r>
            <a:r>
              <a:rPr lang="en-US" sz="1500" dirty="0" err="1"/>
              <a:t>ớc</a:t>
            </a:r>
            <a:r>
              <a:rPr lang="en-US" sz="1500" dirty="0"/>
              <a:t> </a:t>
            </a:r>
            <a:r>
              <a:rPr lang="en-US" sz="1500" dirty="0" err="1"/>
              <a:t>khác</a:t>
            </a:r>
            <a:endParaRPr lang="vi-VN" sz="1500" dirty="0"/>
          </a:p>
          <a:p>
            <a:pPr marL="0" indent="0">
              <a:buNone/>
            </a:pPr>
            <a:endParaRPr lang="vi-VN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21524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517F5C-634D-41AE-B406-B1A1BFFF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SỰ BẮT ĐẦU CỦA CÔNG NGHIỆP 4.0 VÀ HIỆN NAY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056D420-0918-4521-B281-34F81C053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633" y="2160589"/>
            <a:ext cx="467236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err="1"/>
              <a:t>Cuộc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mạng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r>
              <a:rPr lang="en-US" b="1" dirty="0"/>
              <a:t> 4.0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thế</a:t>
            </a:r>
            <a:r>
              <a:rPr lang="en-US" b="1" dirty="0"/>
              <a:t> </a:t>
            </a:r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ngay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bây</a:t>
            </a:r>
            <a:r>
              <a:rPr lang="en-US" b="1" dirty="0"/>
              <a:t> </a:t>
            </a:r>
            <a:r>
              <a:rPr lang="en-US" b="1" dirty="0" err="1"/>
              <a:t>giờ</a:t>
            </a: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r>
              <a:rPr lang="vi-VN" dirty="0" err="1"/>
              <a:t>Cuộc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công </a:t>
            </a:r>
            <a:r>
              <a:rPr lang="vi-VN" dirty="0" err="1"/>
              <a:t>nghiệp</a:t>
            </a:r>
            <a:r>
              <a:rPr lang="vi-VN" dirty="0"/>
              <a:t>)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tư (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CMCN 4.0)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sau </a:t>
            </a:r>
            <a:r>
              <a:rPr lang="vi-VN" dirty="0" err="1"/>
              <a:t>cuộc</a:t>
            </a:r>
            <a:r>
              <a:rPr lang="vi-VN" dirty="0"/>
              <a:t> CMCN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3 chưa </a:t>
            </a:r>
            <a:r>
              <a:rPr lang="vi-VN" dirty="0" err="1"/>
              <a:t>đầy</a:t>
            </a:r>
            <a:r>
              <a:rPr lang="vi-VN" dirty="0"/>
              <a:t> </a:t>
            </a:r>
            <a:r>
              <a:rPr lang="vi-VN" dirty="0" err="1"/>
              <a:t>nửa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kỷ</a:t>
            </a:r>
            <a:r>
              <a:rPr lang="vi-VN" dirty="0"/>
              <a:t> khi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chiếc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,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 ra </a:t>
            </a: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năm 1970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internet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năm 1990, nhưng </a:t>
            </a:r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hưởng</a:t>
            </a:r>
            <a:r>
              <a:rPr lang="vi-VN" dirty="0"/>
              <a:t>, lan </a:t>
            </a:r>
            <a:r>
              <a:rPr lang="vi-VN" dirty="0" err="1"/>
              <a:t>tỏa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cuộc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ra trên quy mô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cầu</a:t>
            </a:r>
            <a:r>
              <a:rPr lang="vi-VN" dirty="0"/>
              <a:t>,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tốc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nhanh hơn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xảy</a:t>
            </a:r>
            <a:r>
              <a:rPr lang="vi-VN" dirty="0"/>
              <a:t> ra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nay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báo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,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trên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.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4102" name="Picture 6" descr="Káº¿t quáº£ hÃ¬nh áº£nh cho cÃ¡ch máº¡ng cá»ng nghiá»p láº§n thá»© 4">
            <a:extLst>
              <a:ext uri="{FF2B5EF4-FFF2-40B4-BE49-F238E27FC236}">
                <a16:creationId xmlns:a16="http://schemas.microsoft.com/office/drawing/2014/main" id="{36074987-1621-465A-B45C-79B2E2717D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9" b="3"/>
          <a:stretch/>
        </p:blipFill>
        <p:spPr bwMode="auto">
          <a:xfrm>
            <a:off x="677335" y="2159330"/>
            <a:ext cx="3663846" cy="419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5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2597</Words>
  <Application>Microsoft Office PowerPoint</Application>
  <PresentationFormat>Màn hình rộng</PresentationFormat>
  <Paragraphs>93</Paragraphs>
  <Slides>31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31</vt:i4>
      </vt:variant>
    </vt:vector>
  </HeadingPairs>
  <TitlesOfParts>
    <vt:vector size="37" baseType="lpstr">
      <vt:lpstr>Arial</vt:lpstr>
      <vt:lpstr>Calibri</vt:lpstr>
      <vt:lpstr>Tahoma</vt:lpstr>
      <vt:lpstr>Trebuchet MS</vt:lpstr>
      <vt:lpstr>Wingdings 3</vt:lpstr>
      <vt:lpstr>Mặt kim cương</vt:lpstr>
      <vt:lpstr> BÀI TIỂU LUẬN THUYẾT TRÌNH</vt:lpstr>
      <vt:lpstr>Tên thành viên nhóm</vt:lpstr>
      <vt:lpstr>Giới thiệu công nghiệp 4.0 </vt:lpstr>
      <vt:lpstr>Khái niệm của cuộc Cách mạng công nghiệp 4.0 </vt:lpstr>
      <vt:lpstr>Nhìn lại các cuộc cách mạng công nghiệp trong lịch sử</vt:lpstr>
      <vt:lpstr>Nhìn lại các cuộc cách mạng công nghiệp trong lịch sử</vt:lpstr>
      <vt:lpstr>NHÌN LẠI CUỘC CÁCH MẠNG CÔNG NGHIỆP TRONG LỊCH SỬ</vt:lpstr>
      <vt:lpstr>SỰ BẮT ĐẦU CỦA CÔNG NGHIỆP 4.0 VÀ HIỆN NAY </vt:lpstr>
      <vt:lpstr>SỰ BẮT ĐẦU CỦA CÔNG NGHIỆP 4.0 VÀ HIỆN NAY </vt:lpstr>
      <vt:lpstr>SỰ BẮT ĐẦU CỦA CÔNG NGHIỆP 4.0 VÀ HIỆN NAY</vt:lpstr>
      <vt:lpstr>Công nhân làm việc tại nhà máy Samsung Thái Nguyên </vt:lpstr>
      <vt:lpstr>Bản trình bày PowerPoint</vt:lpstr>
      <vt:lpstr>SỰ BẮT ĐẦU CỦA CÔNG NGHIỆP 4.0 VÀ HIỆN NAY</vt:lpstr>
      <vt:lpstr>Robot sẽ lấy đi nhiều triệu việc làm là có thật. </vt:lpstr>
      <vt:lpstr>SỰ BẮT ĐẦU CỦA CÔNG NGHIỆP 4.0 VÀ HIỆN NAY </vt:lpstr>
      <vt:lpstr>SỰ TÁC ĐỘNG ĐẾN CÁC LĨNH VỰC KINH TẾ </vt:lpstr>
      <vt:lpstr> NHỮNG TÁC ĐỘNG CỦA CUỘC CÁCH MẠNG CÔNG NGHIỆP ĐẾN THỊ TRƯỜNG LAO ĐỘNG VIỆT NAM</vt:lpstr>
      <vt:lpstr>KINH DOANH THỜI 4.0 SẼ RA SAO </vt:lpstr>
      <vt:lpstr>XU HƯỚNG MỚI TRONG CHĂM SÓC SỨC KHỎE VÀ ƯU THẾ CỦA CÔNG NGHIỆP 4.0 TRONG CHĂM SÓC SỨC KHỎE</vt:lpstr>
      <vt:lpstr>CÁNH CỬA DẪN ĐẾN NGÀNH CÔNG NGHIỆP 4.0 TRONG XÂY DỰNG</vt:lpstr>
      <vt:lpstr>CÁCH MẠNG CÔNG NGHIỆP SẺ GIÚP VIỆT NAM PHÁT TRIỂN NHẢY VỌT </vt:lpstr>
      <vt:lpstr> GIỚI TRẺ VN CẦN LÀM GÌ ĐỂ NẮM BẮT CƠ HỘI TRONG CMCN 4.0</vt:lpstr>
      <vt:lpstr>THỰC TRẠNG CỦA CUỘC CÁCH MẠNG CÔNG NGHIỆP 4.0</vt:lpstr>
      <vt:lpstr>LỢI ÍT CỦA CUỘC CÁCH MẠNG CÔNG NGHIỆP 4.0</vt:lpstr>
      <vt:lpstr>LỢI ÍT CỦA CUỘC CÁCH MẠNG CÔNG NGHIỆP 4.0</vt:lpstr>
      <vt:lpstr>TÁC HẠI</vt:lpstr>
      <vt:lpstr>TÁC HẠI</vt:lpstr>
      <vt:lpstr>TÁC HẠI</vt:lpstr>
      <vt:lpstr>TÁC HẠI</vt:lpstr>
      <vt:lpstr>GIẢI PHÁP </vt:lpstr>
      <vt:lpstr>CẢM ƠN THẦY VÀ CÁC BẠN ĐÃ LẮNG NGHE BÀI TRINH CHIẾU CỦA TỤI 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BÀI TIỂU LUẬN THUYẾT TRÌNH</dc:title>
  <dc:creator>Ngthach thach</dc:creator>
  <cp:lastModifiedBy>Ngthach thach</cp:lastModifiedBy>
  <cp:revision>6</cp:revision>
  <dcterms:created xsi:type="dcterms:W3CDTF">2019-05-25T08:52:04Z</dcterms:created>
  <dcterms:modified xsi:type="dcterms:W3CDTF">2019-05-25T09:30:31Z</dcterms:modified>
</cp:coreProperties>
</file>