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tiff" ContentType="image/tiff"/>
  <Override PartName="/ppt/media/image8.tiff" ContentType="image/tiff"/>
  <Override PartName="/ppt/media/image6.tiff" ContentType="image/tiff"/>
  <Override PartName="/ppt/media/image5.png" ContentType="image/png"/>
  <Override PartName="/ppt/media/image4.png" ContentType="image/png"/>
  <Override PartName="/ppt/media/image7.tiff" ContentType="image/tiff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5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CA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CA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CA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CA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tiff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tif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tif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tif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r>
              <a:rPr lang="en-CA" sz="4800">
                <a:solidFill>
                  <a:srgbClr val="000000"/>
                </a:solidFill>
                <a:latin typeface="Calibri Light"/>
              </a:rPr>
              <a:t>Playing Flappy Bird with Deep</a:t>
            </a:r>
            <a:endParaRPr/>
          </a:p>
          <a:p>
            <a:r>
              <a:rPr lang="en-CA" sz="4800">
                <a:solidFill>
                  <a:srgbClr val="000000"/>
                </a:solidFill>
                <a:latin typeface="Calibri Light"/>
              </a:rPr>
              <a:t>Reinforcement Learning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4800">
                <a:solidFill>
                  <a:srgbClr val="000000"/>
                </a:solidFill>
                <a:latin typeface="Calibri Light"/>
              </a:rPr>
              <a:t>Phase2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143000" y="4097160"/>
            <a:ext cx="6857280" cy="1159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Jianan Yue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Yulin Shi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CA" sz="4400">
                <a:solidFill>
                  <a:srgbClr val="000000"/>
                </a:solidFill>
                <a:latin typeface="Calibri Light"/>
              </a:rPr>
              <a:t>Current progress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628560" y="1825560"/>
            <a:ext cx="7886160" cy="98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Improved flappy bird game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Trained flappy bird agent for several times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76" name="Picture 1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731280" y="1153440"/>
            <a:ext cx="457200" cy="326160"/>
          </a:xfrm>
          <a:prstGeom prst="rect">
            <a:avLst/>
          </a:prstGeom>
          <a:ln>
            <a:noFill/>
          </a:ln>
        </p:spPr>
      </p:pic>
      <p:pic>
        <p:nvPicPr>
          <p:cNvPr id="77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45920" y="2961360"/>
            <a:ext cx="5474520" cy="3377520"/>
          </a:xfrm>
          <a:prstGeom prst="rect">
            <a:avLst/>
          </a:prstGeom>
          <a:ln>
            <a:noFill/>
          </a:ln>
        </p:spPr>
      </p:pic>
      <p:sp>
        <p:nvSpPr>
          <p:cNvPr id="78" name="CustomShape 3"/>
          <p:cNvSpPr/>
          <p:nvPr/>
        </p:nvSpPr>
        <p:spPr>
          <a:xfrm>
            <a:off x="866160" y="2949480"/>
            <a:ext cx="1293840" cy="4935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Score for current round</a:t>
            </a:r>
            <a:endParaRPr/>
          </a:p>
        </p:txBody>
      </p:sp>
      <p:sp>
        <p:nvSpPr>
          <p:cNvPr id="79" name="CustomShape 4"/>
          <p:cNvSpPr/>
          <p:nvPr/>
        </p:nvSpPr>
        <p:spPr>
          <a:xfrm>
            <a:off x="866160" y="5858640"/>
            <a:ext cx="1293840" cy="5097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Best score for all rounds</a:t>
            </a:r>
            <a:endParaRPr/>
          </a:p>
        </p:txBody>
      </p:sp>
      <p:sp>
        <p:nvSpPr>
          <p:cNvPr id="80" name="CustomShape 5"/>
          <p:cNvSpPr/>
          <p:nvPr/>
        </p:nvSpPr>
        <p:spPr>
          <a:xfrm>
            <a:off x="2160720" y="3218040"/>
            <a:ext cx="503280" cy="36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81" name="CustomShape 6"/>
          <p:cNvSpPr/>
          <p:nvPr/>
        </p:nvSpPr>
        <p:spPr>
          <a:xfrm>
            <a:off x="2160720" y="6113880"/>
            <a:ext cx="503280" cy="36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82" name="CustomShape 7"/>
          <p:cNvSpPr/>
          <p:nvPr/>
        </p:nvSpPr>
        <p:spPr>
          <a:xfrm>
            <a:off x="628560" y="3714480"/>
            <a:ext cx="1531080" cy="227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CA" sz="1600">
                <a:solidFill>
                  <a:srgbClr val="ff0000"/>
                </a:solidFill>
                <a:latin typeface="Calibri"/>
              </a:rPr>
              <a:t>Input</a:t>
            </a:r>
            <a:r>
              <a:rPr lang="en-CA" sz="1600">
                <a:solidFill>
                  <a:srgbClr val="ff0000"/>
                </a:solidFill>
                <a:latin typeface="Calibri"/>
              </a:rPr>
              <a:t>：</a:t>
            </a:r>
            <a:endParaRPr/>
          </a:p>
          <a:p>
            <a:pPr>
              <a:lnSpc>
                <a:spcPct val="100000"/>
              </a:lnSpc>
            </a:pPr>
            <a:r>
              <a:rPr lang="en-CA" sz="1600">
                <a:solidFill>
                  <a:srgbClr val="000000"/>
                </a:solidFill>
                <a:latin typeface="Calibri"/>
              </a:rPr>
              <a:t> </a:t>
            </a:r>
            <a:r>
              <a:rPr lang="en-CA" sz="1600">
                <a:solidFill>
                  <a:srgbClr val="000000"/>
                </a:solidFill>
                <a:latin typeface="Calibri"/>
              </a:rPr>
              <a:t>bird.velocity</a:t>
            </a:r>
            <a:endParaRPr/>
          </a:p>
          <a:p>
            <a:pPr>
              <a:lnSpc>
                <a:spcPct val="100000"/>
              </a:lnSpc>
            </a:pPr>
            <a:r>
              <a:rPr lang="en-CA" sz="1600">
                <a:solidFill>
                  <a:srgbClr val="000000"/>
                </a:solidFill>
                <a:latin typeface="Calibri"/>
              </a:rPr>
              <a:t> </a:t>
            </a:r>
            <a:r>
              <a:rPr lang="en-CA" sz="1600">
                <a:solidFill>
                  <a:srgbClr val="000000"/>
                </a:solidFill>
                <a:latin typeface="Calibri"/>
              </a:rPr>
              <a:t>bird.y</a:t>
            </a:r>
            <a:endParaRPr/>
          </a:p>
          <a:p>
            <a:pPr>
              <a:lnSpc>
                <a:spcPct val="100000"/>
              </a:lnSpc>
            </a:pPr>
            <a:r>
              <a:rPr lang="en-CA" sz="1600">
                <a:solidFill>
                  <a:srgbClr val="000000"/>
                </a:solidFill>
                <a:latin typeface="Calibri"/>
              </a:rPr>
              <a:t> </a:t>
            </a:r>
            <a:r>
              <a:rPr lang="en-CA" sz="1600">
                <a:solidFill>
                  <a:srgbClr val="000000"/>
                </a:solidFill>
                <a:latin typeface="Calibri"/>
              </a:rPr>
              <a:t>current_gap.x</a:t>
            </a:r>
            <a:endParaRPr/>
          </a:p>
          <a:p>
            <a:pPr>
              <a:lnSpc>
                <a:spcPct val="100000"/>
              </a:lnSpc>
            </a:pPr>
            <a:r>
              <a:rPr lang="en-CA" sz="1600">
                <a:solidFill>
                  <a:srgbClr val="000000"/>
                </a:solidFill>
                <a:latin typeface="Calibri"/>
              </a:rPr>
              <a:t> </a:t>
            </a:r>
            <a:r>
              <a:rPr lang="en-CA" sz="1600">
                <a:solidFill>
                  <a:srgbClr val="000000"/>
                </a:solidFill>
                <a:latin typeface="Calibri"/>
              </a:rPr>
              <a:t>current_gap.y</a:t>
            </a:r>
            <a:endParaRPr/>
          </a:p>
        </p:txBody>
      </p:sp>
      <p:sp>
        <p:nvSpPr>
          <p:cNvPr id="83" name="CustomShape 8"/>
          <p:cNvSpPr/>
          <p:nvPr/>
        </p:nvSpPr>
        <p:spPr>
          <a:xfrm>
            <a:off x="2747520" y="4583520"/>
            <a:ext cx="45000" cy="450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84" name="CustomShape 9"/>
          <p:cNvSpPr/>
          <p:nvPr/>
        </p:nvSpPr>
        <p:spPr>
          <a:xfrm flipV="1">
            <a:off x="2018880" y="4628520"/>
            <a:ext cx="645120" cy="15588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85" name="CustomShape 10"/>
          <p:cNvSpPr/>
          <p:nvPr/>
        </p:nvSpPr>
        <p:spPr>
          <a:xfrm>
            <a:off x="628560" y="4956480"/>
            <a:ext cx="1531080" cy="82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CA" sz="1600">
                <a:solidFill>
                  <a:srgbClr val="ff0000"/>
                </a:solidFill>
                <a:latin typeface="Calibri"/>
              </a:rPr>
              <a:t>Output:</a:t>
            </a:r>
            <a:endParaRPr/>
          </a:p>
          <a:p>
            <a:pPr>
              <a:lnSpc>
                <a:spcPct val="100000"/>
              </a:lnSpc>
            </a:pPr>
            <a:r>
              <a:rPr lang="en-CA" sz="1600">
                <a:solidFill>
                  <a:srgbClr val="000000"/>
                </a:solidFill>
                <a:latin typeface="Calibri"/>
              </a:rPr>
              <a:t> </a:t>
            </a:r>
            <a:r>
              <a:rPr lang="en-CA" sz="1600">
                <a:solidFill>
                  <a:srgbClr val="000000"/>
                </a:solidFill>
                <a:latin typeface="Calibri"/>
              </a:rPr>
              <a:t>flap</a:t>
            </a:r>
            <a:endParaRPr/>
          </a:p>
          <a:p>
            <a:pPr>
              <a:lnSpc>
                <a:spcPct val="100000"/>
              </a:lnSpc>
            </a:pPr>
            <a:r>
              <a:rPr lang="en-CA" sz="1600">
                <a:solidFill>
                  <a:srgbClr val="000000"/>
                </a:solidFill>
                <a:latin typeface="Calibri"/>
              </a:rPr>
              <a:t> </a:t>
            </a:r>
            <a:r>
              <a:rPr lang="en-CA" sz="1600">
                <a:solidFill>
                  <a:srgbClr val="000000"/>
                </a:solidFill>
                <a:latin typeface="Calibri"/>
              </a:rPr>
              <a:t>not flap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CA" sz="4400">
                <a:solidFill>
                  <a:srgbClr val="000000"/>
                </a:solidFill>
                <a:latin typeface="Calibri Light"/>
              </a:rPr>
              <a:t>Parameters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400">
                <a:solidFill>
                  <a:srgbClr val="000000"/>
                </a:solidFill>
                <a:latin typeface="Calibri"/>
              </a:rPr>
              <a:t>At the beginning of training, take random actions.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400">
                <a:solidFill>
                  <a:srgbClr val="000000"/>
                </a:solidFill>
                <a:latin typeface="Calibri"/>
              </a:rPr>
              <a:t>random_action_distribution=[0.9,0.1];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CA" sz="2400">
                <a:solidFill>
                  <a:srgbClr val="000000"/>
                </a:solidFill>
                <a:latin typeface="Calibri"/>
              </a:rPr>
              <a:t>Probability: P(not flap) = 0.9  P(flap) = 0.1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400">
                <a:solidFill>
                  <a:srgbClr val="000000"/>
                </a:solidFill>
                <a:latin typeface="Calibri"/>
              </a:rPr>
              <a:t>epsilon: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CA" sz="2400">
                <a:solidFill>
                  <a:srgbClr val="000000"/>
                </a:solidFill>
                <a:latin typeface="Calibri"/>
              </a:rPr>
              <a:t>Controls exploration exploitation tradeoff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CA" sz="2400">
                <a:solidFill>
                  <a:srgbClr val="000000"/>
                </a:solidFill>
                <a:latin typeface="Calibri"/>
              </a:rPr>
              <a:t>Exploration: random act;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CA" sz="2400">
                <a:solidFill>
                  <a:srgbClr val="000000"/>
                </a:solidFill>
                <a:latin typeface="Calibri"/>
              </a:rPr>
              <a:t>Exploitation: act depend on current experience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CA" sz="2400">
                <a:solidFill>
                  <a:srgbClr val="000000"/>
                </a:solidFill>
                <a:latin typeface="Calibri"/>
              </a:rPr>
              <a:t>Decrease over time (form epsilon = 1 to epsilon = 0.05)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CA" sz="4400">
                <a:solidFill>
                  <a:srgbClr val="000000"/>
                </a:solidFill>
                <a:latin typeface="Calibri Light"/>
              </a:rPr>
              <a:t>Parameters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400">
                <a:solidFill>
                  <a:srgbClr val="000000"/>
                </a:solidFill>
                <a:latin typeface="Calibri"/>
              </a:rPr>
              <a:t>Deep Neural Network (4 layers):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CA" sz="2000">
                <a:solidFill>
                  <a:srgbClr val="000000"/>
                </a:solidFill>
                <a:latin typeface="Calibri"/>
              </a:rPr>
              <a:t>1 input layer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CA" sz="2000">
                <a:solidFill>
                  <a:srgbClr val="000000"/>
                </a:solidFill>
                <a:latin typeface="Calibri"/>
              </a:rPr>
              <a:t>2 hidden layers: num_neurons = 50;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CA" sz="2000">
                <a:solidFill>
                  <a:srgbClr val="000000"/>
                </a:solidFill>
                <a:latin typeface="Calibri"/>
              </a:rPr>
              <a:t>1 output layer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CA" sz="2000">
                <a:solidFill>
                  <a:srgbClr val="000000"/>
                </a:solidFill>
                <a:latin typeface="Calibri"/>
              </a:rPr>
              <a:t>learning_rate: 0.001</a:t>
            </a:r>
            <a:endParaRPr/>
          </a:p>
        </p:txBody>
      </p:sp>
      <p:pic>
        <p:nvPicPr>
          <p:cNvPr id="9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86320" y="3483720"/>
            <a:ext cx="4500720" cy="246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CA" sz="4400">
                <a:solidFill>
                  <a:srgbClr val="000000"/>
                </a:solidFill>
                <a:latin typeface="Calibri Light"/>
              </a:rPr>
              <a:t>Result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628560" y="1825560"/>
            <a:ext cx="7886160" cy="69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Best score: 63</a:t>
            </a:r>
            <a:endParaRPr/>
          </a:p>
        </p:txBody>
      </p:sp>
      <p:pic>
        <p:nvPicPr>
          <p:cNvPr id="9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94720" y="2354400"/>
            <a:ext cx="6153840" cy="378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CA" sz="4400">
                <a:solidFill>
                  <a:srgbClr val="000000"/>
                </a:solidFill>
                <a:latin typeface="Calibri Light"/>
              </a:rPr>
              <a:t>Result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628560" y="1825560"/>
            <a:ext cx="7886160" cy="60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Average reward overtime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An emergent strategy (Watch the page)</a:t>
            </a:r>
            <a:endParaRPr/>
          </a:p>
        </p:txBody>
      </p:sp>
      <p:pic>
        <p:nvPicPr>
          <p:cNvPr id="9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6840" y="2857320"/>
            <a:ext cx="8229600" cy="279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CA" sz="4400">
                <a:solidFill>
                  <a:srgbClr val="000000"/>
                </a:solidFill>
                <a:latin typeface="Calibri Light"/>
              </a:rPr>
              <a:t>Conclusion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628560" y="1825560"/>
            <a:ext cx="7886160" cy="69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It is validated that it is possible for an agent to generate control commands from perceptions, without any explicit model of the world.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Future work: optimize the net settings. Reduce training time.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Visualize the training processes, include loss curve and net parameters to the webpage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