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9.tiff" ContentType="image/tiff"/>
  <Override PartName="/ppt/media/image8.tiff" ContentType="image/tiff"/>
  <Override PartName="/ppt/media/image6.tiff" ContentType="image/tiff"/>
  <Override PartName="/ppt/media/image5.png" ContentType="image/png"/>
  <Override PartName="/ppt/media/image4.png" ContentType="image/png"/>
  <Override PartName="/ppt/media/image7.tiff" ContentType="image/tiff"/>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p>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32" name="PlaceHolder 4"/>
          <p:cNvSpPr>
            <a:spLocks noGrp="1"/>
          </p:cNvSpPr>
          <p:nvPr>
            <p:ph type="body"/>
          </p:nvPr>
        </p:nvSpPr>
        <p:spPr>
          <a:xfrm>
            <a:off x="4669920" y="4098240"/>
            <a:ext cx="3848400" cy="2075040"/>
          </a:xfrm>
          <a:prstGeom prst="rect">
            <a:avLst/>
          </a:prstGeom>
        </p:spPr>
        <p:txBody>
          <a:bodyPr lIns="0" rIns="0" tIns="0" bIns="0"/>
          <a:p>
            <a:endParaRPr/>
          </a:p>
        </p:txBody>
      </p:sp>
      <p:sp>
        <p:nvSpPr>
          <p:cNvPr id="33" name="PlaceHolder 5"/>
          <p:cNvSpPr>
            <a:spLocks noGrp="1"/>
          </p:cNvSpPr>
          <p:nvPr>
            <p:ph type="body"/>
          </p:nvPr>
        </p:nvSpPr>
        <p:spPr>
          <a:xfrm>
            <a:off x="628560" y="4098240"/>
            <a:ext cx="384840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35" name="PlaceHolder 2"/>
          <p:cNvSpPr>
            <a:spLocks noGrp="1"/>
          </p:cNvSpPr>
          <p:nvPr>
            <p:ph type="body"/>
          </p:nvPr>
        </p:nvSpPr>
        <p:spPr>
          <a:xfrm>
            <a:off x="628560" y="1825560"/>
            <a:ext cx="7886520" cy="4350960"/>
          </a:xfrm>
          <a:prstGeom prst="rect">
            <a:avLst/>
          </a:prstGeom>
        </p:spPr>
        <p:txBody>
          <a:bodyPr lIns="0" rIns="0" tIns="0" bIns="0"/>
          <a:p>
            <a:endParaRPr/>
          </a:p>
        </p:txBody>
      </p:sp>
      <p:sp>
        <p:nvSpPr>
          <p:cNvPr id="36" name="PlaceHolder 3"/>
          <p:cNvSpPr>
            <a:spLocks noGrp="1"/>
          </p:cNvSpPr>
          <p:nvPr>
            <p:ph type="body"/>
          </p:nvPr>
        </p:nvSpPr>
        <p:spPr>
          <a:xfrm>
            <a:off x="628560" y="1825560"/>
            <a:ext cx="7886520" cy="4350960"/>
          </a:xfrm>
          <a:prstGeom prst="rect">
            <a:avLst/>
          </a:prstGeom>
        </p:spPr>
        <p:txBody>
          <a:bodyPr lIns="0" rIns="0" tIns="0" bIns="0"/>
          <a:p>
            <a:endParaRPr/>
          </a:p>
        </p:txBody>
      </p:sp>
      <p:pic>
        <p:nvPicPr>
          <p:cNvPr id="37" name="" descr=""/>
          <p:cNvPicPr/>
          <p:nvPr/>
        </p:nvPicPr>
        <p:blipFill>
          <a:blip r:embed="rId2"/>
          <a:stretch>
            <a:fillRect/>
          </a:stretch>
        </p:blipFill>
        <p:spPr>
          <a:xfrm>
            <a:off x="1845000" y="1825560"/>
            <a:ext cx="5452920" cy="4350960"/>
          </a:xfrm>
          <a:prstGeom prst="rect">
            <a:avLst/>
          </a:prstGeom>
          <a:ln>
            <a:noFill/>
          </a:ln>
        </p:spPr>
      </p:pic>
      <p:pic>
        <p:nvPicPr>
          <p:cNvPr id="38" name="" descr=""/>
          <p:cNvPicPr/>
          <p:nvPr/>
        </p:nvPicPr>
        <p:blipFill>
          <a:blip r:embed="rId3"/>
          <a:stretch>
            <a:fillRect/>
          </a:stretch>
        </p:blipFill>
        <p:spPr>
          <a:xfrm>
            <a:off x="184500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45" name="PlaceHolder 2"/>
          <p:cNvSpPr>
            <a:spLocks noGrp="1"/>
          </p:cNvSpPr>
          <p:nvPr>
            <p:ph type="subTitle"/>
          </p:nvPr>
        </p:nvSpPr>
        <p:spPr>
          <a:xfrm>
            <a:off x="628560" y="1825560"/>
            <a:ext cx="7886520" cy="4351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47" name="PlaceHolder 2"/>
          <p:cNvSpPr>
            <a:spLocks noGrp="1"/>
          </p:cNvSpPr>
          <p:nvPr>
            <p:ph type="body"/>
          </p:nvPr>
        </p:nvSpPr>
        <p:spPr>
          <a:xfrm>
            <a:off x="628560" y="1825560"/>
            <a:ext cx="788652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49" name="PlaceHolder 2"/>
          <p:cNvSpPr>
            <a:spLocks noGrp="1"/>
          </p:cNvSpPr>
          <p:nvPr>
            <p:ph type="body"/>
          </p:nvPr>
        </p:nvSpPr>
        <p:spPr>
          <a:xfrm>
            <a:off x="628560" y="1825560"/>
            <a:ext cx="3848400" cy="4350960"/>
          </a:xfrm>
          <a:prstGeom prst="rect">
            <a:avLst/>
          </a:prstGeom>
        </p:spPr>
        <p:txBody>
          <a:bodyPr lIns="0" rIns="0" tIns="0" bIns="0"/>
          <a:p>
            <a:endParaRPr/>
          </a:p>
        </p:txBody>
      </p:sp>
      <p:sp>
        <p:nvSpPr>
          <p:cNvPr id="50" name="PlaceHolder 3"/>
          <p:cNvSpPr>
            <a:spLocks noGrp="1"/>
          </p:cNvSpPr>
          <p:nvPr>
            <p:ph type="body"/>
          </p:nvPr>
        </p:nvSpPr>
        <p:spPr>
          <a:xfrm>
            <a:off x="4669920" y="1825560"/>
            <a:ext cx="384840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28560" y="365040"/>
            <a:ext cx="7886520" cy="1325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28560" y="365040"/>
            <a:ext cx="7886520" cy="61444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54"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55" name="PlaceHolder 3"/>
          <p:cNvSpPr>
            <a:spLocks noGrp="1"/>
          </p:cNvSpPr>
          <p:nvPr>
            <p:ph type="body"/>
          </p:nvPr>
        </p:nvSpPr>
        <p:spPr>
          <a:xfrm>
            <a:off x="628560" y="4098240"/>
            <a:ext cx="3848400" cy="2075040"/>
          </a:xfrm>
          <a:prstGeom prst="rect">
            <a:avLst/>
          </a:prstGeom>
        </p:spPr>
        <p:txBody>
          <a:bodyPr lIns="0" rIns="0" tIns="0" bIns="0"/>
          <a:p>
            <a:endParaRPr/>
          </a:p>
        </p:txBody>
      </p:sp>
      <p:sp>
        <p:nvSpPr>
          <p:cNvPr id="56" name="PlaceHolder 4"/>
          <p:cNvSpPr>
            <a:spLocks noGrp="1"/>
          </p:cNvSpPr>
          <p:nvPr>
            <p:ph type="body"/>
          </p:nvPr>
        </p:nvSpPr>
        <p:spPr>
          <a:xfrm>
            <a:off x="4669920" y="1825560"/>
            <a:ext cx="384840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6" name="PlaceHolder 2"/>
          <p:cNvSpPr>
            <a:spLocks noGrp="1"/>
          </p:cNvSpPr>
          <p:nvPr>
            <p:ph type="subTitle"/>
          </p:nvPr>
        </p:nvSpPr>
        <p:spPr>
          <a:xfrm>
            <a:off x="628560" y="1825560"/>
            <a:ext cx="7886520" cy="4351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58" name="PlaceHolder 2"/>
          <p:cNvSpPr>
            <a:spLocks noGrp="1"/>
          </p:cNvSpPr>
          <p:nvPr>
            <p:ph type="body"/>
          </p:nvPr>
        </p:nvSpPr>
        <p:spPr>
          <a:xfrm>
            <a:off x="628560" y="1825560"/>
            <a:ext cx="3848400" cy="4350960"/>
          </a:xfrm>
          <a:prstGeom prst="rect">
            <a:avLst/>
          </a:prstGeom>
        </p:spPr>
        <p:txBody>
          <a:bodyPr lIns="0" rIns="0" tIns="0" bIns="0"/>
          <a:p>
            <a:endParaRPr/>
          </a:p>
        </p:txBody>
      </p:sp>
      <p:sp>
        <p:nvSpPr>
          <p:cNvPr id="59"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60" name="PlaceHolder 4"/>
          <p:cNvSpPr>
            <a:spLocks noGrp="1"/>
          </p:cNvSpPr>
          <p:nvPr>
            <p:ph type="body"/>
          </p:nvPr>
        </p:nvSpPr>
        <p:spPr>
          <a:xfrm>
            <a:off x="4669920" y="4098240"/>
            <a:ext cx="384840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62"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63"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64" name="PlaceHolder 4"/>
          <p:cNvSpPr>
            <a:spLocks noGrp="1"/>
          </p:cNvSpPr>
          <p:nvPr>
            <p:ph type="body"/>
          </p:nvPr>
        </p:nvSpPr>
        <p:spPr>
          <a:xfrm>
            <a:off x="628560" y="4098240"/>
            <a:ext cx="788652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66" name="PlaceHolder 2"/>
          <p:cNvSpPr>
            <a:spLocks noGrp="1"/>
          </p:cNvSpPr>
          <p:nvPr>
            <p:ph type="body"/>
          </p:nvPr>
        </p:nvSpPr>
        <p:spPr>
          <a:xfrm>
            <a:off x="628560" y="1825560"/>
            <a:ext cx="7886520" cy="2075040"/>
          </a:xfrm>
          <a:prstGeom prst="rect">
            <a:avLst/>
          </a:prstGeom>
        </p:spPr>
        <p:txBody>
          <a:bodyPr lIns="0" rIns="0" tIns="0" bIns="0"/>
          <a:p>
            <a:endParaRPr/>
          </a:p>
        </p:txBody>
      </p:sp>
      <p:sp>
        <p:nvSpPr>
          <p:cNvPr id="67" name="PlaceHolder 3"/>
          <p:cNvSpPr>
            <a:spLocks noGrp="1"/>
          </p:cNvSpPr>
          <p:nvPr>
            <p:ph type="body"/>
          </p:nvPr>
        </p:nvSpPr>
        <p:spPr>
          <a:xfrm>
            <a:off x="628560" y="4098240"/>
            <a:ext cx="788652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69"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70"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71" name="PlaceHolder 4"/>
          <p:cNvSpPr>
            <a:spLocks noGrp="1"/>
          </p:cNvSpPr>
          <p:nvPr>
            <p:ph type="body"/>
          </p:nvPr>
        </p:nvSpPr>
        <p:spPr>
          <a:xfrm>
            <a:off x="4669920" y="4098240"/>
            <a:ext cx="3848400" cy="2075040"/>
          </a:xfrm>
          <a:prstGeom prst="rect">
            <a:avLst/>
          </a:prstGeom>
        </p:spPr>
        <p:txBody>
          <a:bodyPr lIns="0" rIns="0" tIns="0" bIns="0"/>
          <a:p>
            <a:endParaRPr/>
          </a:p>
        </p:txBody>
      </p:sp>
      <p:sp>
        <p:nvSpPr>
          <p:cNvPr id="72" name="PlaceHolder 5"/>
          <p:cNvSpPr>
            <a:spLocks noGrp="1"/>
          </p:cNvSpPr>
          <p:nvPr>
            <p:ph type="body"/>
          </p:nvPr>
        </p:nvSpPr>
        <p:spPr>
          <a:xfrm>
            <a:off x="628560" y="4098240"/>
            <a:ext cx="384840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74" name="PlaceHolder 2"/>
          <p:cNvSpPr>
            <a:spLocks noGrp="1"/>
          </p:cNvSpPr>
          <p:nvPr>
            <p:ph type="body"/>
          </p:nvPr>
        </p:nvSpPr>
        <p:spPr>
          <a:xfrm>
            <a:off x="628560" y="1825560"/>
            <a:ext cx="7886520" cy="4350960"/>
          </a:xfrm>
          <a:prstGeom prst="rect">
            <a:avLst/>
          </a:prstGeom>
        </p:spPr>
        <p:txBody>
          <a:bodyPr lIns="0" rIns="0" tIns="0" bIns="0"/>
          <a:p>
            <a:endParaRPr/>
          </a:p>
        </p:txBody>
      </p:sp>
      <p:sp>
        <p:nvSpPr>
          <p:cNvPr id="75" name="PlaceHolder 3"/>
          <p:cNvSpPr>
            <a:spLocks noGrp="1"/>
          </p:cNvSpPr>
          <p:nvPr>
            <p:ph type="body"/>
          </p:nvPr>
        </p:nvSpPr>
        <p:spPr>
          <a:xfrm>
            <a:off x="628560" y="1825560"/>
            <a:ext cx="7886520" cy="4350960"/>
          </a:xfrm>
          <a:prstGeom prst="rect">
            <a:avLst/>
          </a:prstGeom>
        </p:spPr>
        <p:txBody>
          <a:bodyPr lIns="0" rIns="0" tIns="0" bIns="0"/>
          <a:p>
            <a:endParaRPr/>
          </a:p>
        </p:txBody>
      </p:sp>
      <p:pic>
        <p:nvPicPr>
          <p:cNvPr id="76" name="" descr=""/>
          <p:cNvPicPr/>
          <p:nvPr/>
        </p:nvPicPr>
        <p:blipFill>
          <a:blip r:embed="rId2"/>
          <a:stretch>
            <a:fillRect/>
          </a:stretch>
        </p:blipFill>
        <p:spPr>
          <a:xfrm>
            <a:off x="1845000" y="1825560"/>
            <a:ext cx="5452920" cy="4350960"/>
          </a:xfrm>
          <a:prstGeom prst="rect">
            <a:avLst/>
          </a:prstGeom>
          <a:ln>
            <a:noFill/>
          </a:ln>
        </p:spPr>
      </p:pic>
      <p:pic>
        <p:nvPicPr>
          <p:cNvPr id="77" name="" descr=""/>
          <p:cNvPicPr/>
          <p:nvPr/>
        </p:nvPicPr>
        <p:blipFill>
          <a:blip r:embed="rId3"/>
          <a:stretch>
            <a:fillRect/>
          </a:stretch>
        </p:blipFill>
        <p:spPr>
          <a:xfrm>
            <a:off x="184500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p>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4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16" name="PlaceHolder 3"/>
          <p:cNvSpPr>
            <a:spLocks noGrp="1"/>
          </p:cNvSpPr>
          <p:nvPr>
            <p:ph type="body"/>
          </p:nvPr>
        </p:nvSpPr>
        <p:spPr>
          <a:xfrm>
            <a:off x="628560" y="4098240"/>
            <a:ext cx="3848400" cy="2075040"/>
          </a:xfrm>
          <a:prstGeom prst="rect">
            <a:avLst/>
          </a:prstGeom>
        </p:spPr>
        <p:txBody>
          <a:bodyPr lIns="0" rIns="0" tIns="0" bIns="0"/>
          <a:p>
            <a:endParaRPr/>
          </a:p>
        </p:txBody>
      </p:sp>
      <p:sp>
        <p:nvSpPr>
          <p:cNvPr id="17" name="PlaceHolder 4"/>
          <p:cNvSpPr>
            <a:spLocks noGrp="1"/>
          </p:cNvSpPr>
          <p:nvPr>
            <p:ph type="body"/>
          </p:nvPr>
        </p:nvSpPr>
        <p:spPr>
          <a:xfrm>
            <a:off x="4669920" y="1825560"/>
            <a:ext cx="384840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p>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520"/>
          </a:xfrm>
          <a:prstGeom prst="rect">
            <a:avLst/>
          </a:prstGeom>
        </p:spPr>
        <p:txBody>
          <a:bodyPr lIns="0" rIns="0" tIns="0" bIns="0" anchor="ctr"/>
          <a:p>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p>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p>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122480"/>
            <a:ext cx="7772040" cy="2387160"/>
          </a:xfrm>
          <a:prstGeom prst="rect">
            <a:avLst/>
          </a:prstGeom>
        </p:spPr>
        <p:txBody>
          <a:bodyPr anchor="b"/>
          <a:p>
            <a:pPr algn="ctr">
              <a:lnSpc>
                <a:spcPct val="100000"/>
              </a:lnSpc>
            </a:pPr>
            <a:r>
              <a:rPr lang="en-US" sz="6000">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628560" y="6356520"/>
            <a:ext cx="2057040" cy="364680"/>
          </a:xfrm>
          <a:prstGeom prst="rect">
            <a:avLst/>
          </a:prstGeom>
        </p:spPr>
        <p:txBody>
          <a:bodyPr anchor="ctr"/>
          <a:p>
            <a:pPr>
              <a:lnSpc>
                <a:spcPct val="100000"/>
              </a:lnSpc>
            </a:pPr>
            <a:r>
              <a:rPr lang="en-CA" sz="1200">
                <a:solidFill>
                  <a:srgbClr val="8b8b8b"/>
                </a:solidFill>
                <a:latin typeface="Calibri"/>
              </a:rPr>
              <a:t>15-11-14</a:t>
            </a:r>
            <a:endParaRPr/>
          </a:p>
        </p:txBody>
      </p:sp>
      <p:sp>
        <p:nvSpPr>
          <p:cNvPr id="2" name="PlaceHolder 3"/>
          <p:cNvSpPr>
            <a:spLocks noGrp="1"/>
          </p:cNvSpPr>
          <p:nvPr>
            <p:ph type="ftr"/>
          </p:nvPr>
        </p:nvSpPr>
        <p:spPr>
          <a:xfrm>
            <a:off x="3029040" y="6356520"/>
            <a:ext cx="3085920" cy="364680"/>
          </a:xfrm>
          <a:prstGeom prst="rect">
            <a:avLst/>
          </a:prstGeom>
        </p:spPr>
        <p:txBody>
          <a:bodyPr anchor="ctr"/>
          <a:p>
            <a:endParaRPr/>
          </a:p>
        </p:txBody>
      </p:sp>
      <p:sp>
        <p:nvSpPr>
          <p:cNvPr id="3" name="PlaceHolder 4"/>
          <p:cNvSpPr>
            <a:spLocks noGrp="1"/>
          </p:cNvSpPr>
          <p:nvPr>
            <p:ph type="sldNum"/>
          </p:nvPr>
        </p:nvSpPr>
        <p:spPr>
          <a:xfrm>
            <a:off x="6458040" y="6356520"/>
            <a:ext cx="2057040" cy="364680"/>
          </a:xfrm>
          <a:prstGeom prst="rect">
            <a:avLst/>
          </a:prstGeom>
        </p:spPr>
        <p:txBody>
          <a:bodyPr anchor="ctr"/>
          <a:p>
            <a:pPr algn="r">
              <a:lnSpc>
                <a:spcPct val="100000"/>
              </a:lnSpc>
            </a:pPr>
            <a:fld id="{23DC2976-CDF5-47F6-87CA-45544AA03E0B}" type="slidenum">
              <a:rPr lang="en-CA" sz="1200">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628560" y="1825560"/>
            <a:ext cx="7886520" cy="435096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628560" y="6356520"/>
            <a:ext cx="2057040" cy="364680"/>
          </a:xfrm>
          <a:prstGeom prst="rect">
            <a:avLst/>
          </a:prstGeom>
        </p:spPr>
        <p:txBody>
          <a:bodyPr anchor="ctr"/>
          <a:p>
            <a:pPr>
              <a:lnSpc>
                <a:spcPct val="100000"/>
              </a:lnSpc>
            </a:pPr>
            <a:r>
              <a:rPr lang="en-CA" sz="1200">
                <a:solidFill>
                  <a:srgbClr val="8b8b8b"/>
                </a:solidFill>
                <a:latin typeface="Calibri"/>
              </a:rPr>
              <a:t>15-11-14</a:t>
            </a:r>
            <a:endParaRPr/>
          </a:p>
        </p:txBody>
      </p:sp>
      <p:sp>
        <p:nvSpPr>
          <p:cNvPr id="42" name="PlaceHolder 4"/>
          <p:cNvSpPr>
            <a:spLocks noGrp="1"/>
          </p:cNvSpPr>
          <p:nvPr>
            <p:ph type="ftr"/>
          </p:nvPr>
        </p:nvSpPr>
        <p:spPr>
          <a:xfrm>
            <a:off x="3029040" y="6356520"/>
            <a:ext cx="3085920" cy="364680"/>
          </a:xfrm>
          <a:prstGeom prst="rect">
            <a:avLst/>
          </a:prstGeom>
        </p:spPr>
        <p:txBody>
          <a:bodyPr anchor="ctr"/>
          <a:p>
            <a:endParaRPr/>
          </a:p>
        </p:txBody>
      </p:sp>
      <p:sp>
        <p:nvSpPr>
          <p:cNvPr id="43" name="PlaceHolder 5"/>
          <p:cNvSpPr>
            <a:spLocks noGrp="1"/>
          </p:cNvSpPr>
          <p:nvPr>
            <p:ph type="sldNum"/>
          </p:nvPr>
        </p:nvSpPr>
        <p:spPr>
          <a:xfrm>
            <a:off x="6458040" y="6356520"/>
            <a:ext cx="2057040" cy="364680"/>
          </a:xfrm>
          <a:prstGeom prst="rect">
            <a:avLst/>
          </a:prstGeom>
        </p:spPr>
        <p:txBody>
          <a:bodyPr anchor="ctr"/>
          <a:p>
            <a:pPr algn="r">
              <a:lnSpc>
                <a:spcPct val="100000"/>
              </a:lnSpc>
            </a:pPr>
            <a:fld id="{2E5A7CA7-B41A-404D-A9C2-2C1E942417D0}" type="slidenum">
              <a:rPr lang="en-CA"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tiff"/><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tif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tif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tif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685800" y="1122480"/>
            <a:ext cx="7772040" cy="2387160"/>
          </a:xfrm>
          <a:prstGeom prst="rect">
            <a:avLst/>
          </a:prstGeom>
        </p:spPr>
        <p:txBody>
          <a:bodyPr anchor="b"/>
          <a:p>
            <a:pPr algn="ctr">
              <a:lnSpc>
                <a:spcPct val="100000"/>
              </a:lnSpc>
            </a:pPr>
            <a:r>
              <a:rPr lang="en-US" sz="4800">
                <a:solidFill>
                  <a:srgbClr val="000000"/>
                </a:solidFill>
                <a:latin typeface="Calibri Light"/>
              </a:rPr>
              <a:t>Playing Flappy Bird with Deep</a:t>
            </a:r>
            <a:r>
              <a:rPr lang="en-US" sz="4800">
                <a:solidFill>
                  <a:srgbClr val="000000"/>
                </a:solidFill>
                <a:latin typeface="Calibri Light"/>
              </a:rPr>
              <a:t>
</a:t>
            </a:r>
            <a:r>
              <a:rPr lang="en-US" sz="4800">
                <a:solidFill>
                  <a:srgbClr val="000000"/>
                </a:solidFill>
                <a:latin typeface="Calibri Light"/>
              </a:rPr>
              <a:t>Reinforcement Learning</a:t>
            </a:r>
            <a:r>
              <a:rPr lang="en-US" sz="4800">
                <a:solidFill>
                  <a:srgbClr val="000000"/>
                </a:solidFill>
                <a:latin typeface="Calibri Light"/>
              </a:rPr>
              <a:t>
</a:t>
            </a:r>
            <a:r>
              <a:rPr lang="en-US" sz="4800">
                <a:solidFill>
                  <a:srgbClr val="000000"/>
                </a:solidFill>
                <a:latin typeface="Calibri Light"/>
              </a:rPr>
              <a:t>Phase2</a:t>
            </a:r>
            <a:endParaRPr/>
          </a:p>
        </p:txBody>
      </p:sp>
      <p:sp>
        <p:nvSpPr>
          <p:cNvPr id="79" name="TextShape 2"/>
          <p:cNvSpPr txBox="1"/>
          <p:nvPr/>
        </p:nvSpPr>
        <p:spPr>
          <a:xfrm>
            <a:off x="1143000" y="4097160"/>
            <a:ext cx="6857640" cy="1160280"/>
          </a:xfrm>
          <a:prstGeom prst="rect">
            <a:avLst/>
          </a:prstGeom>
        </p:spPr>
        <p:txBody>
          <a:bodyPr/>
          <a:p>
            <a:pPr algn="ctr">
              <a:lnSpc>
                <a:spcPct val="100000"/>
              </a:lnSpc>
            </a:pPr>
            <a:r>
              <a:rPr lang="en-CA" sz="2400">
                <a:solidFill>
                  <a:srgbClr val="000000"/>
                </a:solidFill>
                <a:latin typeface="Calibri"/>
              </a:rPr>
              <a:t>Jianan Yue</a:t>
            </a:r>
            <a:endParaRPr/>
          </a:p>
          <a:p>
            <a:pPr algn="ctr">
              <a:lnSpc>
                <a:spcPct val="100000"/>
              </a:lnSpc>
            </a:pPr>
            <a:r>
              <a:rPr lang="en-CA" sz="2400">
                <a:solidFill>
                  <a:srgbClr val="000000"/>
                </a:solidFill>
                <a:latin typeface="Calibri"/>
              </a:rPr>
              <a:t>Yulin Shi</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Current progress</a:t>
            </a:r>
            <a:endParaRPr/>
          </a:p>
        </p:txBody>
      </p:sp>
      <p:sp>
        <p:nvSpPr>
          <p:cNvPr id="81" name="TextShape 2"/>
          <p:cNvSpPr txBox="1"/>
          <p:nvPr/>
        </p:nvSpPr>
        <p:spPr>
          <a:xfrm>
            <a:off x="628560" y="1825560"/>
            <a:ext cx="7886520" cy="988560"/>
          </a:xfrm>
          <a:prstGeom prst="rect">
            <a:avLst/>
          </a:prstGeom>
        </p:spPr>
        <p:txBody>
          <a:bodyPr/>
          <a:p>
            <a:pPr>
              <a:lnSpc>
                <a:spcPct val="90000"/>
              </a:lnSpc>
              <a:buFont typeface="Arial"/>
              <a:buChar char="•"/>
            </a:pPr>
            <a:r>
              <a:rPr lang="en-US" sz="2800">
                <a:solidFill>
                  <a:srgbClr val="000000"/>
                </a:solidFill>
                <a:latin typeface="Calibri"/>
              </a:rPr>
              <a:t>Improved flappy bird game</a:t>
            </a:r>
            <a:endParaRPr/>
          </a:p>
          <a:p>
            <a:pPr>
              <a:lnSpc>
                <a:spcPct val="90000"/>
              </a:lnSpc>
              <a:buFont typeface="Arial"/>
              <a:buChar char="•"/>
            </a:pPr>
            <a:r>
              <a:rPr lang="en-US" sz="2800">
                <a:solidFill>
                  <a:srgbClr val="000000"/>
                </a:solidFill>
                <a:latin typeface="Calibri"/>
              </a:rPr>
              <a:t>Trained flappy bird agent for several times</a:t>
            </a:r>
            <a:endParaRPr/>
          </a:p>
          <a:p>
            <a:pPr>
              <a:lnSpc>
                <a:spcPct val="90000"/>
              </a:lnSpc>
            </a:pPr>
            <a:endParaRPr/>
          </a:p>
        </p:txBody>
      </p:sp>
      <p:pic>
        <p:nvPicPr>
          <p:cNvPr id="82" name="Picture 14" descr=""/>
          <p:cNvPicPr/>
          <p:nvPr/>
        </p:nvPicPr>
        <p:blipFill>
          <a:blip r:embed="rId1"/>
          <a:stretch>
            <a:fillRect/>
          </a:stretch>
        </p:blipFill>
        <p:spPr>
          <a:xfrm>
            <a:off x="6731280" y="1153440"/>
            <a:ext cx="457560" cy="326520"/>
          </a:xfrm>
          <a:prstGeom prst="rect">
            <a:avLst/>
          </a:prstGeom>
          <a:ln>
            <a:noFill/>
          </a:ln>
        </p:spPr>
      </p:pic>
      <p:pic>
        <p:nvPicPr>
          <p:cNvPr id="83" name="Picture 6" descr=""/>
          <p:cNvPicPr/>
          <p:nvPr/>
        </p:nvPicPr>
        <p:blipFill>
          <a:blip r:embed="rId2"/>
          <a:stretch>
            <a:fillRect/>
          </a:stretch>
        </p:blipFill>
        <p:spPr>
          <a:xfrm>
            <a:off x="2545920" y="2961360"/>
            <a:ext cx="5474880" cy="3377880"/>
          </a:xfrm>
          <a:prstGeom prst="rect">
            <a:avLst/>
          </a:prstGeom>
          <a:ln>
            <a:noFill/>
          </a:ln>
        </p:spPr>
      </p:pic>
      <p:sp>
        <p:nvSpPr>
          <p:cNvPr id="84" name="CustomShape 3"/>
          <p:cNvSpPr/>
          <p:nvPr/>
        </p:nvSpPr>
        <p:spPr>
          <a:xfrm>
            <a:off x="866160" y="2949480"/>
            <a:ext cx="1294200" cy="493920"/>
          </a:xfrm>
          <a:prstGeom prst="rect">
            <a:avLst/>
          </a:prstGeom>
          <a:solidFill>
            <a:srgbClr val="5b9bd5"/>
          </a:solidFill>
          <a:ln w="12600">
            <a:solidFill>
              <a:srgbClr val="43729d"/>
            </a:solidFill>
            <a:miter/>
          </a:ln>
        </p:spPr>
        <p:txBody>
          <a:bodyPr lIns="90000" rIns="90000" tIns="45000" bIns="45000" anchor="ctr"/>
          <a:p>
            <a:pPr algn="ctr">
              <a:lnSpc>
                <a:spcPct val="100000"/>
              </a:lnSpc>
            </a:pPr>
            <a:r>
              <a:rPr lang="en-CA" sz="1400">
                <a:solidFill>
                  <a:srgbClr val="ffffff"/>
                </a:solidFill>
                <a:latin typeface="Calibri"/>
              </a:rPr>
              <a:t>Score for current round</a:t>
            </a:r>
            <a:endParaRPr/>
          </a:p>
        </p:txBody>
      </p:sp>
      <p:sp>
        <p:nvSpPr>
          <p:cNvPr id="85" name="CustomShape 4"/>
          <p:cNvSpPr/>
          <p:nvPr/>
        </p:nvSpPr>
        <p:spPr>
          <a:xfrm>
            <a:off x="866160" y="5858640"/>
            <a:ext cx="1294200" cy="510120"/>
          </a:xfrm>
          <a:prstGeom prst="rect">
            <a:avLst/>
          </a:prstGeom>
          <a:solidFill>
            <a:srgbClr val="5b9bd5"/>
          </a:solidFill>
          <a:ln w="12600">
            <a:solidFill>
              <a:srgbClr val="43729d"/>
            </a:solidFill>
            <a:miter/>
          </a:ln>
        </p:spPr>
        <p:txBody>
          <a:bodyPr lIns="90000" rIns="90000" tIns="45000" bIns="45000" anchor="ctr"/>
          <a:p>
            <a:pPr algn="ctr">
              <a:lnSpc>
                <a:spcPct val="100000"/>
              </a:lnSpc>
            </a:pPr>
            <a:r>
              <a:rPr lang="en-CA" sz="1400">
                <a:solidFill>
                  <a:srgbClr val="ffffff"/>
                </a:solidFill>
                <a:latin typeface="Calibri"/>
              </a:rPr>
              <a:t>Best score for all rounds</a:t>
            </a:r>
            <a:endParaRPr/>
          </a:p>
        </p:txBody>
      </p:sp>
      <p:sp>
        <p:nvSpPr>
          <p:cNvPr id="86" name="CustomShape 5"/>
          <p:cNvSpPr/>
          <p:nvPr/>
        </p:nvSpPr>
        <p:spPr>
          <a:xfrm>
            <a:off x="2160720" y="3218040"/>
            <a:ext cx="503640" cy="360"/>
          </a:xfrm>
          <a:prstGeom prst="straightConnector1">
            <a:avLst/>
          </a:prstGeom>
          <a:noFill/>
          <a:ln w="6480">
            <a:solidFill>
              <a:srgbClr val="5b9bd5"/>
            </a:solidFill>
            <a:miter/>
            <a:tailEnd len="med" type="triangle" w="med"/>
          </a:ln>
        </p:spPr>
      </p:sp>
      <p:sp>
        <p:nvSpPr>
          <p:cNvPr id="87" name="CustomShape 6"/>
          <p:cNvSpPr/>
          <p:nvPr/>
        </p:nvSpPr>
        <p:spPr>
          <a:xfrm>
            <a:off x="2160720" y="6113880"/>
            <a:ext cx="503640" cy="360"/>
          </a:xfrm>
          <a:prstGeom prst="straightConnector1">
            <a:avLst/>
          </a:prstGeom>
          <a:noFill/>
          <a:ln w="6480">
            <a:solidFill>
              <a:srgbClr val="5b9bd5"/>
            </a:solidFill>
            <a:miter/>
            <a:tailEnd len="med" type="triangle" w="med"/>
          </a:ln>
        </p:spPr>
      </p:sp>
      <p:sp>
        <p:nvSpPr>
          <p:cNvPr id="88" name="CustomShape 7"/>
          <p:cNvSpPr/>
          <p:nvPr/>
        </p:nvSpPr>
        <p:spPr>
          <a:xfrm>
            <a:off x="628560" y="3714480"/>
            <a:ext cx="1531440" cy="2279880"/>
          </a:xfrm>
          <a:prstGeom prst="rect">
            <a:avLst/>
          </a:prstGeom>
          <a:noFill/>
          <a:ln>
            <a:noFill/>
          </a:ln>
        </p:spPr>
        <p:txBody>
          <a:bodyPr lIns="90000" rIns="90000" tIns="45000" bIns="45000"/>
          <a:p>
            <a:pPr>
              <a:lnSpc>
                <a:spcPct val="100000"/>
              </a:lnSpc>
            </a:pPr>
            <a:r>
              <a:rPr lang="en-CA" sz="1600">
                <a:solidFill>
                  <a:srgbClr val="ff0000"/>
                </a:solidFill>
                <a:latin typeface="Calibri"/>
              </a:rPr>
              <a:t>Input</a:t>
            </a:r>
            <a:r>
              <a:rPr lang="en-CA" sz="1600">
                <a:solidFill>
                  <a:srgbClr val="ff0000"/>
                </a:solidFill>
                <a:latin typeface="Calibri"/>
              </a:rPr>
              <a:t>：</a:t>
            </a:r>
            <a:endParaRPr/>
          </a:p>
          <a:p>
            <a:pPr>
              <a:lnSpc>
                <a:spcPct val="100000"/>
              </a:lnSpc>
            </a:pPr>
            <a:r>
              <a:rPr lang="en-CA" sz="1600">
                <a:solidFill>
                  <a:srgbClr val="000000"/>
                </a:solidFill>
                <a:latin typeface="Calibri"/>
              </a:rPr>
              <a:t> </a:t>
            </a:r>
            <a:r>
              <a:rPr lang="en-CA" sz="1600">
                <a:solidFill>
                  <a:srgbClr val="000000"/>
                </a:solidFill>
                <a:latin typeface="Calibri"/>
              </a:rPr>
              <a:t>bird.velocity</a:t>
            </a:r>
            <a:endParaRPr/>
          </a:p>
          <a:p>
            <a:pPr>
              <a:lnSpc>
                <a:spcPct val="100000"/>
              </a:lnSpc>
            </a:pPr>
            <a:r>
              <a:rPr lang="en-CA" sz="1600">
                <a:solidFill>
                  <a:srgbClr val="000000"/>
                </a:solidFill>
                <a:latin typeface="Calibri"/>
              </a:rPr>
              <a:t> </a:t>
            </a:r>
            <a:r>
              <a:rPr lang="en-CA" sz="1600">
                <a:solidFill>
                  <a:srgbClr val="000000"/>
                </a:solidFill>
                <a:latin typeface="Calibri"/>
              </a:rPr>
              <a:t>bird.y</a:t>
            </a:r>
            <a:endParaRPr/>
          </a:p>
          <a:p>
            <a:pPr>
              <a:lnSpc>
                <a:spcPct val="100000"/>
              </a:lnSpc>
            </a:pPr>
            <a:r>
              <a:rPr lang="en-CA" sz="1600">
                <a:solidFill>
                  <a:srgbClr val="000000"/>
                </a:solidFill>
                <a:latin typeface="Calibri"/>
              </a:rPr>
              <a:t> </a:t>
            </a:r>
            <a:r>
              <a:rPr lang="en-CA" sz="1600">
                <a:solidFill>
                  <a:srgbClr val="000000"/>
                </a:solidFill>
                <a:latin typeface="Calibri"/>
              </a:rPr>
              <a:t>current_gap.x</a:t>
            </a:r>
            <a:endParaRPr/>
          </a:p>
          <a:p>
            <a:pPr>
              <a:lnSpc>
                <a:spcPct val="100000"/>
              </a:lnSpc>
            </a:pPr>
            <a:r>
              <a:rPr lang="en-CA" sz="1600">
                <a:solidFill>
                  <a:srgbClr val="000000"/>
                </a:solidFill>
                <a:latin typeface="Calibri"/>
              </a:rPr>
              <a:t> </a:t>
            </a:r>
            <a:r>
              <a:rPr lang="en-CA" sz="1600">
                <a:solidFill>
                  <a:srgbClr val="000000"/>
                </a:solidFill>
                <a:latin typeface="Calibri"/>
              </a:rPr>
              <a:t>current_gap.y</a:t>
            </a:r>
            <a:endParaRPr/>
          </a:p>
        </p:txBody>
      </p:sp>
      <p:sp>
        <p:nvSpPr>
          <p:cNvPr id="89" name="CustomShape 8"/>
          <p:cNvSpPr/>
          <p:nvPr/>
        </p:nvSpPr>
        <p:spPr>
          <a:xfrm>
            <a:off x="2747520" y="4583520"/>
            <a:ext cx="45360" cy="45360"/>
          </a:xfrm>
          <a:prstGeom prst="ellipse">
            <a:avLst/>
          </a:prstGeom>
          <a:solidFill>
            <a:srgbClr val="5b9bd5"/>
          </a:solidFill>
          <a:ln w="12600">
            <a:solidFill>
              <a:srgbClr val="43729d"/>
            </a:solidFill>
            <a:miter/>
          </a:ln>
        </p:spPr>
      </p:sp>
      <p:sp>
        <p:nvSpPr>
          <p:cNvPr id="90" name="CustomShape 9"/>
          <p:cNvSpPr/>
          <p:nvPr/>
        </p:nvSpPr>
        <p:spPr>
          <a:xfrm flipV="1">
            <a:off x="2018880" y="4629240"/>
            <a:ext cx="645480" cy="156240"/>
          </a:xfrm>
          <a:prstGeom prst="straightConnector1">
            <a:avLst/>
          </a:prstGeom>
          <a:noFill/>
          <a:ln w="6480">
            <a:solidFill>
              <a:srgbClr val="5b9bd5"/>
            </a:solidFill>
            <a:miter/>
            <a:tailEnd len="med" type="triangle" w="med"/>
          </a:ln>
        </p:spPr>
      </p:sp>
      <p:sp>
        <p:nvSpPr>
          <p:cNvPr id="91" name="CustomShape 10"/>
          <p:cNvSpPr/>
          <p:nvPr/>
        </p:nvSpPr>
        <p:spPr>
          <a:xfrm>
            <a:off x="628560" y="4956480"/>
            <a:ext cx="1531440" cy="820440"/>
          </a:xfrm>
          <a:prstGeom prst="rect">
            <a:avLst/>
          </a:prstGeom>
          <a:noFill/>
          <a:ln>
            <a:noFill/>
          </a:ln>
        </p:spPr>
        <p:txBody>
          <a:bodyPr lIns="90000" rIns="90000" tIns="45000" bIns="45000"/>
          <a:p>
            <a:pPr>
              <a:lnSpc>
                <a:spcPct val="100000"/>
              </a:lnSpc>
            </a:pPr>
            <a:r>
              <a:rPr lang="en-CA" sz="1600">
                <a:solidFill>
                  <a:srgbClr val="ff0000"/>
                </a:solidFill>
                <a:latin typeface="Calibri"/>
              </a:rPr>
              <a:t>Output:</a:t>
            </a:r>
            <a:endParaRPr/>
          </a:p>
          <a:p>
            <a:pPr>
              <a:lnSpc>
                <a:spcPct val="100000"/>
              </a:lnSpc>
            </a:pPr>
            <a:r>
              <a:rPr lang="en-CA" sz="1600">
                <a:solidFill>
                  <a:srgbClr val="000000"/>
                </a:solidFill>
                <a:latin typeface="Calibri"/>
              </a:rPr>
              <a:t> </a:t>
            </a:r>
            <a:r>
              <a:rPr lang="en-CA" sz="1600">
                <a:solidFill>
                  <a:srgbClr val="000000"/>
                </a:solidFill>
                <a:latin typeface="Calibri"/>
              </a:rPr>
              <a:t>flap</a:t>
            </a:r>
            <a:endParaRPr/>
          </a:p>
          <a:p>
            <a:pPr>
              <a:lnSpc>
                <a:spcPct val="100000"/>
              </a:lnSpc>
            </a:pPr>
            <a:r>
              <a:rPr lang="en-CA" sz="1600">
                <a:solidFill>
                  <a:srgbClr val="000000"/>
                </a:solidFill>
                <a:latin typeface="Calibri"/>
              </a:rPr>
              <a:t> </a:t>
            </a:r>
            <a:r>
              <a:rPr lang="en-CA" sz="1600">
                <a:solidFill>
                  <a:srgbClr val="000000"/>
                </a:solidFill>
                <a:latin typeface="Calibri"/>
              </a:rPr>
              <a:t>not flap</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Parameters</a:t>
            </a:r>
            <a:endParaRPr/>
          </a:p>
        </p:txBody>
      </p:sp>
      <p:sp>
        <p:nvSpPr>
          <p:cNvPr id="93" name="TextShape 2"/>
          <p:cNvSpPr txBox="1"/>
          <p:nvPr/>
        </p:nvSpPr>
        <p:spPr>
          <a:xfrm>
            <a:off x="628560" y="1825560"/>
            <a:ext cx="7886520" cy="4350960"/>
          </a:xfrm>
          <a:prstGeom prst="rect">
            <a:avLst/>
          </a:prstGeom>
        </p:spPr>
        <p:txBody>
          <a:bodyPr/>
          <a:p>
            <a:pPr>
              <a:lnSpc>
                <a:spcPct val="90000"/>
              </a:lnSpc>
              <a:buFont typeface="Arial"/>
              <a:buChar char="•"/>
            </a:pPr>
            <a:r>
              <a:rPr lang="en-US" sz="2400">
                <a:solidFill>
                  <a:srgbClr val="000000"/>
                </a:solidFill>
                <a:latin typeface="Calibri"/>
              </a:rPr>
              <a:t>At the beginning of training, take random actions.</a:t>
            </a:r>
            <a:endParaRPr/>
          </a:p>
          <a:p>
            <a:pPr>
              <a:lnSpc>
                <a:spcPct val="90000"/>
              </a:lnSpc>
              <a:buFont typeface="Arial"/>
              <a:buChar char="•"/>
            </a:pPr>
            <a:r>
              <a:rPr lang="en-US" sz="2400">
                <a:solidFill>
                  <a:srgbClr val="000000"/>
                </a:solidFill>
                <a:latin typeface="Calibri"/>
              </a:rPr>
              <a:t>random_action_distribution=[0.9,0.1];</a:t>
            </a:r>
            <a:endParaRPr/>
          </a:p>
          <a:p>
            <a:pPr lvl="1">
              <a:lnSpc>
                <a:spcPct val="100000"/>
              </a:lnSpc>
              <a:buFont typeface="Wingdings" charset="2"/>
              <a:buChar char=""/>
            </a:pPr>
            <a:r>
              <a:rPr lang="en-US" sz="2400">
                <a:solidFill>
                  <a:srgbClr val="000000"/>
                </a:solidFill>
                <a:latin typeface="Calibri"/>
              </a:rPr>
              <a:t>Probability: P(not flap) = 0.9  P(flap) = 0.1</a:t>
            </a:r>
            <a:endParaRPr/>
          </a:p>
          <a:p>
            <a:pPr>
              <a:lnSpc>
                <a:spcPct val="90000"/>
              </a:lnSpc>
              <a:buFont typeface="Arial"/>
              <a:buChar char="•"/>
            </a:pPr>
            <a:r>
              <a:rPr lang="en-US" sz="2400">
                <a:solidFill>
                  <a:srgbClr val="000000"/>
                </a:solidFill>
                <a:latin typeface="Calibri"/>
              </a:rPr>
              <a:t>epsilon:</a:t>
            </a:r>
            <a:endParaRPr/>
          </a:p>
          <a:p>
            <a:pPr lvl="1">
              <a:lnSpc>
                <a:spcPct val="100000"/>
              </a:lnSpc>
              <a:buFont typeface="Wingdings" charset="2"/>
              <a:buChar char=""/>
            </a:pPr>
            <a:r>
              <a:rPr lang="en-US" sz="2400">
                <a:solidFill>
                  <a:srgbClr val="000000"/>
                </a:solidFill>
                <a:latin typeface="Calibri"/>
              </a:rPr>
              <a:t>Controls exploration exploitation tradeoff</a:t>
            </a:r>
            <a:endParaRPr/>
          </a:p>
          <a:p>
            <a:pPr lvl="1">
              <a:lnSpc>
                <a:spcPct val="100000"/>
              </a:lnSpc>
              <a:buFont typeface="Wingdings" charset="2"/>
              <a:buChar char=""/>
            </a:pPr>
            <a:r>
              <a:rPr lang="en-US" sz="2400">
                <a:solidFill>
                  <a:srgbClr val="000000"/>
                </a:solidFill>
                <a:latin typeface="Calibri"/>
              </a:rPr>
              <a:t>Exploration: random act; </a:t>
            </a:r>
            <a:endParaRPr/>
          </a:p>
          <a:p>
            <a:pPr lvl="1">
              <a:lnSpc>
                <a:spcPct val="100000"/>
              </a:lnSpc>
              <a:buFont typeface="Wingdings" charset="2"/>
              <a:buChar char=""/>
            </a:pPr>
            <a:r>
              <a:rPr lang="en-US" sz="2400">
                <a:solidFill>
                  <a:srgbClr val="000000"/>
                </a:solidFill>
                <a:latin typeface="Calibri"/>
              </a:rPr>
              <a:t>Exploitation: act depend on current experience</a:t>
            </a:r>
            <a:endParaRPr/>
          </a:p>
          <a:p>
            <a:pPr lvl="1">
              <a:lnSpc>
                <a:spcPct val="100000"/>
              </a:lnSpc>
              <a:buFont typeface="Wingdings" charset="2"/>
              <a:buChar char=""/>
            </a:pPr>
            <a:r>
              <a:rPr lang="en-US" sz="2400">
                <a:solidFill>
                  <a:srgbClr val="000000"/>
                </a:solidFill>
                <a:latin typeface="Calibri"/>
              </a:rPr>
              <a:t>Decrease over time (form epsilon = 1 to epsilon = 0.05)</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Parameters</a:t>
            </a:r>
            <a:endParaRPr/>
          </a:p>
        </p:txBody>
      </p:sp>
      <p:sp>
        <p:nvSpPr>
          <p:cNvPr id="95" name="TextShape 2"/>
          <p:cNvSpPr txBox="1"/>
          <p:nvPr/>
        </p:nvSpPr>
        <p:spPr>
          <a:xfrm>
            <a:off x="628560" y="1825560"/>
            <a:ext cx="7886520" cy="4350960"/>
          </a:xfrm>
          <a:prstGeom prst="rect">
            <a:avLst/>
          </a:prstGeom>
        </p:spPr>
        <p:txBody>
          <a:bodyPr/>
          <a:p>
            <a:pPr>
              <a:lnSpc>
                <a:spcPct val="90000"/>
              </a:lnSpc>
              <a:buFont typeface="Arial"/>
              <a:buChar char="•"/>
            </a:pPr>
            <a:r>
              <a:rPr lang="en-US" sz="2400">
                <a:solidFill>
                  <a:srgbClr val="000000"/>
                </a:solidFill>
                <a:latin typeface="Calibri"/>
              </a:rPr>
              <a:t>Deep Neural Network (4 layers):</a:t>
            </a:r>
            <a:endParaRPr/>
          </a:p>
          <a:p>
            <a:pPr>
              <a:lnSpc>
                <a:spcPct val="100000"/>
              </a:lnSpc>
              <a:buFont typeface="Wingdings" charset="2"/>
              <a:buChar char=""/>
            </a:pPr>
            <a:r>
              <a:rPr lang="en-US" sz="2000">
                <a:solidFill>
                  <a:srgbClr val="000000"/>
                </a:solidFill>
                <a:latin typeface="Calibri"/>
              </a:rPr>
              <a:t>1 input layer</a:t>
            </a:r>
            <a:endParaRPr/>
          </a:p>
          <a:p>
            <a:pPr>
              <a:lnSpc>
                <a:spcPct val="100000"/>
              </a:lnSpc>
              <a:buFont typeface="Wingdings" charset="2"/>
              <a:buChar char=""/>
            </a:pPr>
            <a:r>
              <a:rPr lang="en-US" sz="2000">
                <a:solidFill>
                  <a:srgbClr val="000000"/>
                </a:solidFill>
                <a:latin typeface="Calibri"/>
              </a:rPr>
              <a:t>2 hidden layers: num_neurons = 50; (5 neuron is also proved to be effect)</a:t>
            </a:r>
            <a:endParaRPr/>
          </a:p>
          <a:p>
            <a:pPr>
              <a:lnSpc>
                <a:spcPct val="100000"/>
              </a:lnSpc>
              <a:buFont typeface="Wingdings" charset="2"/>
              <a:buChar char=""/>
            </a:pPr>
            <a:r>
              <a:rPr lang="en-US" sz="2000">
                <a:solidFill>
                  <a:srgbClr val="000000"/>
                </a:solidFill>
                <a:latin typeface="Calibri"/>
              </a:rPr>
              <a:t>1 output layer</a:t>
            </a:r>
            <a:endParaRPr/>
          </a:p>
          <a:p>
            <a:pPr>
              <a:lnSpc>
                <a:spcPct val="100000"/>
              </a:lnSpc>
              <a:buFont typeface="Wingdings" charset="2"/>
              <a:buChar char=""/>
            </a:pPr>
            <a:r>
              <a:rPr lang="en-US" sz="2000">
                <a:solidFill>
                  <a:srgbClr val="000000"/>
                </a:solidFill>
                <a:latin typeface="Calibri"/>
              </a:rPr>
              <a:t>learning_rate: 0.001</a:t>
            </a:r>
            <a:endParaRPr/>
          </a:p>
        </p:txBody>
      </p:sp>
      <p:pic>
        <p:nvPicPr>
          <p:cNvPr id="96" name="Picture 3" descr=""/>
          <p:cNvPicPr/>
          <p:nvPr/>
        </p:nvPicPr>
        <p:blipFill>
          <a:blip r:embed="rId1"/>
          <a:stretch>
            <a:fillRect/>
          </a:stretch>
        </p:blipFill>
        <p:spPr>
          <a:xfrm>
            <a:off x="3586320" y="3483720"/>
            <a:ext cx="4501080" cy="24663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Result</a:t>
            </a:r>
            <a:endParaRPr/>
          </a:p>
        </p:txBody>
      </p:sp>
      <p:sp>
        <p:nvSpPr>
          <p:cNvPr id="98" name="TextShape 2"/>
          <p:cNvSpPr txBox="1"/>
          <p:nvPr/>
        </p:nvSpPr>
        <p:spPr>
          <a:xfrm>
            <a:off x="628560" y="1825560"/>
            <a:ext cx="7886520" cy="691560"/>
          </a:xfrm>
          <a:prstGeom prst="rect">
            <a:avLst/>
          </a:prstGeom>
        </p:spPr>
        <p:txBody>
          <a:bodyPr/>
          <a:p>
            <a:pPr>
              <a:lnSpc>
                <a:spcPct val="90000"/>
              </a:lnSpc>
              <a:buFont typeface="Arial"/>
              <a:buChar char="•"/>
            </a:pPr>
            <a:r>
              <a:rPr lang="en-US" sz="2800">
                <a:solidFill>
                  <a:srgbClr val="000000"/>
                </a:solidFill>
                <a:latin typeface="Calibri"/>
              </a:rPr>
              <a:t>Best score: 63</a:t>
            </a:r>
            <a:endParaRPr/>
          </a:p>
        </p:txBody>
      </p:sp>
      <p:pic>
        <p:nvPicPr>
          <p:cNvPr id="99" name="Picture 3" descr=""/>
          <p:cNvPicPr/>
          <p:nvPr/>
        </p:nvPicPr>
        <p:blipFill>
          <a:blip r:embed="rId1"/>
          <a:stretch>
            <a:fillRect/>
          </a:stretch>
        </p:blipFill>
        <p:spPr>
          <a:xfrm>
            <a:off x="1494720" y="2354400"/>
            <a:ext cx="6154200" cy="37846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Result</a:t>
            </a:r>
            <a:endParaRPr/>
          </a:p>
        </p:txBody>
      </p:sp>
      <p:sp>
        <p:nvSpPr>
          <p:cNvPr id="101" name="TextShape 2"/>
          <p:cNvSpPr txBox="1"/>
          <p:nvPr/>
        </p:nvSpPr>
        <p:spPr>
          <a:xfrm>
            <a:off x="628560" y="1825560"/>
            <a:ext cx="7886520" cy="608400"/>
          </a:xfrm>
          <a:prstGeom prst="rect">
            <a:avLst/>
          </a:prstGeom>
        </p:spPr>
        <p:txBody>
          <a:bodyPr/>
          <a:p>
            <a:pPr>
              <a:lnSpc>
                <a:spcPct val="90000"/>
              </a:lnSpc>
              <a:buFont typeface="Arial"/>
              <a:buChar char="•"/>
            </a:pPr>
            <a:r>
              <a:rPr lang="en-US" sz="2800">
                <a:solidFill>
                  <a:srgbClr val="000000"/>
                </a:solidFill>
                <a:latin typeface="Calibri"/>
              </a:rPr>
              <a:t>Average reward overtime</a:t>
            </a:r>
            <a:endParaRPr/>
          </a:p>
          <a:p>
            <a:pPr>
              <a:lnSpc>
                <a:spcPct val="90000"/>
              </a:lnSpc>
              <a:buFont typeface="Arial"/>
              <a:buChar char="•"/>
            </a:pPr>
            <a:r>
              <a:rPr lang="en-US" sz="2800">
                <a:solidFill>
                  <a:srgbClr val="000000"/>
                </a:solidFill>
                <a:latin typeface="Calibri"/>
              </a:rPr>
              <a:t>An emergent strategy (Watch the page)</a:t>
            </a:r>
            <a:endParaRPr/>
          </a:p>
        </p:txBody>
      </p:sp>
      <p:pic>
        <p:nvPicPr>
          <p:cNvPr id="102" name="Picture 3" descr=""/>
          <p:cNvPicPr/>
          <p:nvPr/>
        </p:nvPicPr>
        <p:blipFill>
          <a:blip r:embed="rId1"/>
          <a:stretch>
            <a:fillRect/>
          </a:stretch>
        </p:blipFill>
        <p:spPr>
          <a:xfrm>
            <a:off x="456840" y="2857320"/>
            <a:ext cx="8229960" cy="27997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Conclusion</a:t>
            </a:r>
            <a:endParaRPr/>
          </a:p>
        </p:txBody>
      </p:sp>
      <p:sp>
        <p:nvSpPr>
          <p:cNvPr id="104" name="TextShape 2"/>
          <p:cNvSpPr txBox="1"/>
          <p:nvPr/>
        </p:nvSpPr>
        <p:spPr>
          <a:xfrm>
            <a:off x="628560" y="1825560"/>
            <a:ext cx="7886520" cy="691560"/>
          </a:xfrm>
          <a:prstGeom prst="rect">
            <a:avLst/>
          </a:prstGeom>
        </p:spPr>
        <p:txBody>
          <a:bodyPr/>
          <a:p>
            <a:pPr>
              <a:lnSpc>
                <a:spcPct val="90000"/>
              </a:lnSpc>
              <a:buFont typeface="Arial"/>
              <a:buChar char="•"/>
            </a:pPr>
            <a:r>
              <a:rPr lang="en-US" sz="2800">
                <a:solidFill>
                  <a:srgbClr val="000000"/>
                </a:solidFill>
                <a:latin typeface="Calibri"/>
              </a:rPr>
              <a:t>It is validated that it is possible for an agent to generate control commands from perceptions, without any explicit model of the world.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628560" y="365040"/>
            <a:ext cx="7886520" cy="1325160"/>
          </a:xfrm>
          <a:prstGeom prst="rect">
            <a:avLst/>
          </a:prstGeom>
        </p:spPr>
        <p:txBody>
          <a:bodyPr anchor="ctr"/>
          <a:p>
            <a:pPr>
              <a:lnSpc>
                <a:spcPct val="90000"/>
              </a:lnSpc>
            </a:pPr>
            <a:r>
              <a:rPr lang="en-US" sz="4400">
                <a:solidFill>
                  <a:srgbClr val="000000"/>
                </a:solidFill>
                <a:latin typeface="Calibri Light"/>
              </a:rPr>
              <a:t>Next step</a:t>
            </a:r>
            <a:endParaRPr/>
          </a:p>
        </p:txBody>
      </p:sp>
      <p:sp>
        <p:nvSpPr>
          <p:cNvPr id="106" name="TextShape 2"/>
          <p:cNvSpPr txBox="1"/>
          <p:nvPr/>
        </p:nvSpPr>
        <p:spPr>
          <a:xfrm>
            <a:off x="628560" y="1825560"/>
            <a:ext cx="7886520" cy="4350960"/>
          </a:xfrm>
          <a:prstGeom prst="rect">
            <a:avLst/>
          </a:prstGeom>
        </p:spPr>
        <p:txBody>
          <a:bodyPr/>
          <a:p>
            <a:pPr>
              <a:buSzPct val="45000"/>
              <a:buFont typeface="StarSymbol"/>
              <a:buChar char=""/>
            </a:pPr>
            <a:r>
              <a:rPr lang="en-US" sz="2800">
                <a:latin typeface="Calibri"/>
              </a:rPr>
              <a:t>Vision perception. </a:t>
            </a:r>
            <a:endParaRPr/>
          </a:p>
          <a:p>
            <a:pPr lvl="1">
              <a:buSzPct val="75000"/>
              <a:buFont typeface="StarSymbol"/>
              <a:buChar char=""/>
            </a:pPr>
            <a:r>
              <a:rPr lang="en-US" sz="2000">
                <a:latin typeface="Calibri"/>
              </a:rPr>
              <a:t>It is more ambitious. </a:t>
            </a:r>
            <a:endParaRPr/>
          </a:p>
          <a:p>
            <a:pPr lvl="1">
              <a:buSzPct val="75000"/>
              <a:buFont typeface="StarSymbol"/>
              <a:buChar char=""/>
            </a:pPr>
            <a:r>
              <a:rPr lang="en-US" sz="2000">
                <a:latin typeface="Calibri"/>
              </a:rPr>
              <a:t>It avoids measuring the physical parameters e.g. distances</a:t>
            </a:r>
            <a:endParaRPr/>
          </a:p>
          <a:p>
            <a:pPr lvl="1">
              <a:buSzPct val="75000"/>
              <a:buFont typeface="StarSymbol"/>
              <a:buChar char=""/>
            </a:pPr>
            <a:r>
              <a:rPr lang="en-US" sz="2000">
                <a:latin typeface="Calibri"/>
              </a:rPr>
              <a:t>It demands on deep convolutional learning </a:t>
            </a:r>
            <a:endParaRPr/>
          </a:p>
          <a:p>
            <a:pPr lvl="1">
              <a:buSzPct val="75000"/>
              <a:buFont typeface="StarSymbol"/>
              <a:buChar char=""/>
            </a:pPr>
            <a:r>
              <a:rPr lang="en-US" sz="2000">
                <a:latin typeface="Calibri"/>
              </a:rPr>
              <a:t>There are convolutional learning tools in the “convnet” repository. It's doable if we use the pixels of snapshots as input of the agent. But it is empirical to choose number of network layers and neurons. Seeking for external assistant.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