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58"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57441" autoAdjust="0"/>
  </p:normalViewPr>
  <p:slideViewPr>
    <p:cSldViewPr snapToGrid="0">
      <p:cViewPr varScale="1">
        <p:scale>
          <a:sx n="64" d="100"/>
          <a:sy n="64" d="100"/>
        </p:scale>
        <p:origin x="72" y="6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Sheet1!$C$1</c:f>
              <c:strCache>
                <c:ptCount val="1"/>
                <c:pt idx="0">
                  <c:v>Cisgender Men</c:v>
                </c:pt>
              </c:strCache>
            </c:strRef>
          </c:tx>
          <c:spPr>
            <a:solidFill>
              <a:schemeClr val="accent4"/>
            </a:solidFill>
            <a:ln>
              <a:noFill/>
            </a:ln>
            <a:effectLst/>
          </c:spPr>
          <c:invertIfNegative val="0"/>
          <c:cat>
            <c:numRef>
              <c:f>Sheet1!$A$2:$A$22</c:f>
              <c:numCache>
                <c:formatCode>General</c:formatCode>
                <c:ptCount val="21"/>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53</c:v>
                </c:pt>
                <c:pt idx="20">
                  <c:v>54</c:v>
                </c:pt>
              </c:numCache>
            </c:numRef>
          </c:cat>
          <c:val>
            <c:numRef>
              <c:f>Sheet1!$C$2:$C$22</c:f>
              <c:numCache>
                <c:formatCode>General</c:formatCode>
                <c:ptCount val="21"/>
                <c:pt idx="0">
                  <c:v>19756</c:v>
                </c:pt>
                <c:pt idx="1">
                  <c:v>21095</c:v>
                </c:pt>
                <c:pt idx="2">
                  <c:v>21142</c:v>
                </c:pt>
                <c:pt idx="3">
                  <c:v>19691</c:v>
                </c:pt>
                <c:pt idx="4">
                  <c:v>18625</c:v>
                </c:pt>
                <c:pt idx="5">
                  <c:v>17899</c:v>
                </c:pt>
                <c:pt idx="6">
                  <c:v>20526</c:v>
                </c:pt>
                <c:pt idx="7">
                  <c:v>24939</c:v>
                </c:pt>
                <c:pt idx="8">
                  <c:v>24204</c:v>
                </c:pt>
                <c:pt idx="9">
                  <c:v>25986</c:v>
                </c:pt>
                <c:pt idx="10">
                  <c:v>20076</c:v>
                </c:pt>
                <c:pt idx="11">
                  <c:v>19242</c:v>
                </c:pt>
                <c:pt idx="12">
                  <c:v>19406</c:v>
                </c:pt>
                <c:pt idx="13">
                  <c:v>17972</c:v>
                </c:pt>
                <c:pt idx="14">
                  <c:v>14994</c:v>
                </c:pt>
                <c:pt idx="15">
                  <c:v>17954</c:v>
                </c:pt>
                <c:pt idx="16">
                  <c:v>15023</c:v>
                </c:pt>
                <c:pt idx="17">
                  <c:v>21354</c:v>
                </c:pt>
                <c:pt idx="18">
                  <c:v>24487</c:v>
                </c:pt>
                <c:pt idx="19">
                  <c:v>22845</c:v>
                </c:pt>
                <c:pt idx="20">
                  <c:v>25198</c:v>
                </c:pt>
              </c:numCache>
            </c:numRef>
          </c:val>
          <c:extLst>
            <c:ext xmlns:c16="http://schemas.microsoft.com/office/drawing/2014/chart" uri="{C3380CC4-5D6E-409C-BE32-E72D297353CC}">
              <c16:uniqueId val="{00000000-9276-4ADA-9BE4-D2AC367327E1}"/>
            </c:ext>
          </c:extLst>
        </c:ser>
        <c:ser>
          <c:idx val="2"/>
          <c:order val="1"/>
          <c:tx>
            <c:strRef>
              <c:f>Sheet1!$D$1</c:f>
              <c:strCache>
                <c:ptCount val="1"/>
                <c:pt idx="0">
                  <c:v>Cisgender Women</c:v>
                </c:pt>
              </c:strCache>
            </c:strRef>
          </c:tx>
          <c:spPr>
            <a:solidFill>
              <a:schemeClr val="accent6"/>
            </a:solidFill>
            <a:ln>
              <a:noFill/>
            </a:ln>
            <a:effectLst/>
          </c:spPr>
          <c:invertIfNegative val="0"/>
          <c:cat>
            <c:numRef>
              <c:f>Sheet1!$A$2:$A$22</c:f>
              <c:numCache>
                <c:formatCode>General</c:formatCode>
                <c:ptCount val="21"/>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53</c:v>
                </c:pt>
                <c:pt idx="20">
                  <c:v>54</c:v>
                </c:pt>
              </c:numCache>
            </c:numRef>
          </c:cat>
          <c:val>
            <c:numRef>
              <c:f>Sheet1!$D$2:$D$22</c:f>
              <c:numCache>
                <c:formatCode>General</c:formatCode>
                <c:ptCount val="21"/>
                <c:pt idx="0">
                  <c:v>29066</c:v>
                </c:pt>
                <c:pt idx="1">
                  <c:v>31041</c:v>
                </c:pt>
                <c:pt idx="2">
                  <c:v>31193</c:v>
                </c:pt>
                <c:pt idx="3">
                  <c:v>28689</c:v>
                </c:pt>
                <c:pt idx="4">
                  <c:v>26685</c:v>
                </c:pt>
                <c:pt idx="5">
                  <c:v>25256</c:v>
                </c:pt>
                <c:pt idx="6">
                  <c:v>26667</c:v>
                </c:pt>
                <c:pt idx="7">
                  <c:v>35525</c:v>
                </c:pt>
                <c:pt idx="8">
                  <c:v>35106</c:v>
                </c:pt>
                <c:pt idx="9">
                  <c:v>37672</c:v>
                </c:pt>
                <c:pt idx="10">
                  <c:v>28742</c:v>
                </c:pt>
                <c:pt idx="11">
                  <c:v>27636</c:v>
                </c:pt>
                <c:pt idx="12">
                  <c:v>28206</c:v>
                </c:pt>
                <c:pt idx="13">
                  <c:v>25899</c:v>
                </c:pt>
                <c:pt idx="14">
                  <c:v>20714</c:v>
                </c:pt>
                <c:pt idx="15">
                  <c:v>21784</c:v>
                </c:pt>
                <c:pt idx="16">
                  <c:v>17652</c:v>
                </c:pt>
                <c:pt idx="17">
                  <c:v>26597</c:v>
                </c:pt>
                <c:pt idx="18">
                  <c:v>30771</c:v>
                </c:pt>
                <c:pt idx="19">
                  <c:v>30918</c:v>
                </c:pt>
                <c:pt idx="20">
                  <c:v>34080</c:v>
                </c:pt>
              </c:numCache>
            </c:numRef>
          </c:val>
          <c:extLst>
            <c:ext xmlns:c16="http://schemas.microsoft.com/office/drawing/2014/chart" uri="{C3380CC4-5D6E-409C-BE32-E72D297353CC}">
              <c16:uniqueId val="{00000001-9276-4ADA-9BE4-D2AC367327E1}"/>
            </c:ext>
          </c:extLst>
        </c:ser>
        <c:ser>
          <c:idx val="3"/>
          <c:order val="2"/>
          <c:tx>
            <c:strRef>
              <c:f>Sheet1!$H$1</c:f>
              <c:strCache>
                <c:ptCount val="1"/>
                <c:pt idx="0">
                  <c:v>Total Transgender</c:v>
                </c:pt>
              </c:strCache>
            </c:strRef>
          </c:tx>
          <c:spPr>
            <a:solidFill>
              <a:schemeClr val="accent2">
                <a:lumMod val="60000"/>
              </a:schemeClr>
            </a:solidFill>
            <a:ln>
              <a:noFill/>
            </a:ln>
            <a:effectLst/>
          </c:spPr>
          <c:invertIfNegative val="0"/>
          <c:cat>
            <c:numRef>
              <c:f>Sheet1!$A$2:$A$22</c:f>
              <c:numCache>
                <c:formatCode>General</c:formatCode>
                <c:ptCount val="21"/>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53</c:v>
                </c:pt>
                <c:pt idx="20">
                  <c:v>54</c:v>
                </c:pt>
              </c:numCache>
            </c:numRef>
          </c:cat>
          <c:val>
            <c:numRef>
              <c:f>Sheet1!$H$2:$H$22</c:f>
              <c:numCache>
                <c:formatCode>General</c:formatCode>
                <c:ptCount val="21"/>
                <c:pt idx="0">
                  <c:v>782</c:v>
                </c:pt>
                <c:pt idx="1">
                  <c:v>794</c:v>
                </c:pt>
                <c:pt idx="2">
                  <c:v>773</c:v>
                </c:pt>
                <c:pt idx="3">
                  <c:v>710</c:v>
                </c:pt>
                <c:pt idx="4">
                  <c:v>681</c:v>
                </c:pt>
                <c:pt idx="5">
                  <c:v>612</c:v>
                </c:pt>
                <c:pt idx="6">
                  <c:v>715</c:v>
                </c:pt>
                <c:pt idx="7">
                  <c:v>926</c:v>
                </c:pt>
                <c:pt idx="8">
                  <c:v>911</c:v>
                </c:pt>
                <c:pt idx="9">
                  <c:v>885</c:v>
                </c:pt>
                <c:pt idx="10">
                  <c:v>747</c:v>
                </c:pt>
                <c:pt idx="11">
                  <c:v>798</c:v>
                </c:pt>
                <c:pt idx="12">
                  <c:v>734</c:v>
                </c:pt>
                <c:pt idx="13">
                  <c:v>722</c:v>
                </c:pt>
                <c:pt idx="14">
                  <c:v>697</c:v>
                </c:pt>
                <c:pt idx="15">
                  <c:v>667</c:v>
                </c:pt>
                <c:pt idx="16">
                  <c:v>595</c:v>
                </c:pt>
                <c:pt idx="17">
                  <c:v>849</c:v>
                </c:pt>
                <c:pt idx="18">
                  <c:v>911</c:v>
                </c:pt>
                <c:pt idx="19">
                  <c:v>811</c:v>
                </c:pt>
                <c:pt idx="20">
                  <c:v>942</c:v>
                </c:pt>
              </c:numCache>
            </c:numRef>
          </c:val>
          <c:extLst>
            <c:ext xmlns:c16="http://schemas.microsoft.com/office/drawing/2014/chart" uri="{C3380CC4-5D6E-409C-BE32-E72D297353CC}">
              <c16:uniqueId val="{00000002-9276-4ADA-9BE4-D2AC367327E1}"/>
            </c:ext>
          </c:extLst>
        </c:ser>
        <c:dLbls>
          <c:showLegendKey val="0"/>
          <c:showVal val="0"/>
          <c:showCatName val="0"/>
          <c:showSerName val="0"/>
          <c:showPercent val="0"/>
          <c:showBubbleSize val="0"/>
        </c:dLbls>
        <c:gapWidth val="150"/>
        <c:overlap val="100"/>
        <c:axId val="345092784"/>
        <c:axId val="438180176"/>
      </c:barChart>
      <c:catAx>
        <c:axId val="34509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180176"/>
        <c:crosses val="autoZero"/>
        <c:auto val="1"/>
        <c:lblAlgn val="ctr"/>
        <c:lblOffset val="100"/>
        <c:noMultiLvlLbl val="0"/>
      </c:catAx>
      <c:valAx>
        <c:axId val="43818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092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9DCC-6F0B-4E70-B496-0E70484EEFFE}" type="doc">
      <dgm:prSet loTypeId="urn:microsoft.com/office/officeart/2005/8/layout/hList1" loCatId="list" qsTypeId="urn:microsoft.com/office/officeart/2005/8/quickstyle/simple4" qsCatId="simple" csTypeId="urn:microsoft.com/office/officeart/2005/8/colors/colorful2" csCatId="colorful"/>
      <dgm:spPr/>
      <dgm:t>
        <a:bodyPr/>
        <a:lstStyle/>
        <a:p>
          <a:endParaRPr lang="en-US"/>
        </a:p>
      </dgm:t>
    </dgm:pt>
    <dgm:pt modelId="{584A5375-8815-48B7-9031-D8708F41EF67}">
      <dgm:prSet/>
      <dgm:spPr/>
      <dgm:t>
        <a:bodyPr/>
        <a:lstStyle/>
        <a:p>
          <a:r>
            <a:rPr lang="en-US" dirty="0">
              <a:solidFill>
                <a:schemeClr val="bg1"/>
              </a:solidFill>
            </a:rPr>
            <a:t>Collection and Time Analysis</a:t>
          </a:r>
        </a:p>
      </dgm:t>
    </dgm:pt>
    <dgm:pt modelId="{AA8570AE-7F48-4AE8-92EF-5EDE3AFDA035}" type="parTrans" cxnId="{392F25C1-DC4E-4487-86D2-E6E0949470C0}">
      <dgm:prSet/>
      <dgm:spPr/>
      <dgm:t>
        <a:bodyPr/>
        <a:lstStyle/>
        <a:p>
          <a:endParaRPr lang="en-US"/>
        </a:p>
      </dgm:t>
    </dgm:pt>
    <dgm:pt modelId="{6E7281C8-261D-4471-9D46-90FFFE582DC5}" type="sibTrans" cxnId="{392F25C1-DC4E-4487-86D2-E6E0949470C0}">
      <dgm:prSet/>
      <dgm:spPr/>
      <dgm:t>
        <a:bodyPr/>
        <a:lstStyle/>
        <a:p>
          <a:endParaRPr lang="en-US"/>
        </a:p>
      </dgm:t>
    </dgm:pt>
    <dgm:pt modelId="{980201D2-DADE-4F77-8FF4-F14A3E540BAA}">
      <dgm:prSet/>
      <dgm:spPr/>
      <dgm:t>
        <a:bodyPr/>
        <a:lstStyle/>
        <a:p>
          <a:r>
            <a:rPr lang="en-US" dirty="0">
              <a:solidFill>
                <a:schemeClr val="bg1"/>
              </a:solidFill>
            </a:rPr>
            <a:t>Traditional survey methods do not come close to capturing the full diversity of identities and experiences</a:t>
          </a:r>
        </a:p>
      </dgm:t>
    </dgm:pt>
    <dgm:pt modelId="{E13A7AE2-3CD5-4B83-9B84-E32ACCA5727A}" type="parTrans" cxnId="{AC35FE4A-1075-427E-894C-15A066F2A887}">
      <dgm:prSet/>
      <dgm:spPr/>
      <dgm:t>
        <a:bodyPr/>
        <a:lstStyle/>
        <a:p>
          <a:endParaRPr lang="en-US"/>
        </a:p>
      </dgm:t>
    </dgm:pt>
    <dgm:pt modelId="{FDE4C1DF-5C07-4627-8AD5-7137D3B37582}" type="sibTrans" cxnId="{AC35FE4A-1075-427E-894C-15A066F2A887}">
      <dgm:prSet/>
      <dgm:spPr/>
      <dgm:t>
        <a:bodyPr/>
        <a:lstStyle/>
        <a:p>
          <a:endParaRPr lang="en-US"/>
        </a:p>
      </dgm:t>
    </dgm:pt>
    <dgm:pt modelId="{A0A09187-6BBB-4666-9166-AF8AF733A039}">
      <dgm:prSet/>
      <dgm:spPr/>
      <dgm:t>
        <a:bodyPr/>
        <a:lstStyle/>
        <a:p>
          <a:r>
            <a:rPr lang="en-US" dirty="0">
              <a:solidFill>
                <a:schemeClr val="bg1"/>
              </a:solidFill>
            </a:rPr>
            <a:t>The self-reported transgender population increased from 0.15% to 0.35% over ten years (2006-2016)</a:t>
          </a:r>
        </a:p>
      </dgm:t>
    </dgm:pt>
    <dgm:pt modelId="{545342B7-B92A-4EAF-AFAF-A031475238F2}" type="parTrans" cxnId="{A0EFCF68-2696-47E8-87A2-3EC72E456448}">
      <dgm:prSet/>
      <dgm:spPr/>
      <dgm:t>
        <a:bodyPr/>
        <a:lstStyle/>
        <a:p>
          <a:endParaRPr lang="en-US"/>
        </a:p>
      </dgm:t>
    </dgm:pt>
    <dgm:pt modelId="{C5E1D73F-7F9A-4347-9AFC-7052BC77E25C}" type="sibTrans" cxnId="{A0EFCF68-2696-47E8-87A2-3EC72E456448}">
      <dgm:prSet/>
      <dgm:spPr/>
      <dgm:t>
        <a:bodyPr/>
        <a:lstStyle/>
        <a:p>
          <a:endParaRPr lang="en-US"/>
        </a:p>
      </dgm:t>
    </dgm:pt>
    <dgm:pt modelId="{33F7E325-4D60-407A-B86F-5BC09B708C00}">
      <dgm:prSet/>
      <dgm:spPr/>
      <dgm:t>
        <a:bodyPr/>
        <a:lstStyle/>
        <a:p>
          <a:r>
            <a:rPr lang="en-US" dirty="0">
              <a:solidFill>
                <a:schemeClr val="bg1"/>
              </a:solidFill>
            </a:rPr>
            <a:t>Discrimination and Legal Consideration</a:t>
          </a:r>
        </a:p>
      </dgm:t>
    </dgm:pt>
    <dgm:pt modelId="{97426F4E-CCE7-4254-A2F6-113FCF386978}" type="parTrans" cxnId="{53CAA861-40E7-4A33-866D-417528B469AD}">
      <dgm:prSet/>
      <dgm:spPr/>
      <dgm:t>
        <a:bodyPr/>
        <a:lstStyle/>
        <a:p>
          <a:endParaRPr lang="en-US"/>
        </a:p>
      </dgm:t>
    </dgm:pt>
    <dgm:pt modelId="{0C4CDEF1-3966-48AD-9B5D-EA55297D4592}" type="sibTrans" cxnId="{53CAA861-40E7-4A33-866D-417528B469AD}">
      <dgm:prSet/>
      <dgm:spPr/>
      <dgm:t>
        <a:bodyPr/>
        <a:lstStyle/>
        <a:p>
          <a:endParaRPr lang="en-US"/>
        </a:p>
      </dgm:t>
    </dgm:pt>
    <dgm:pt modelId="{E2602A8D-5A5A-42A2-9469-A8134920D993}">
      <dgm:prSet/>
      <dgm:spPr/>
      <dgm:t>
        <a:bodyPr/>
        <a:lstStyle/>
        <a:p>
          <a:r>
            <a:rPr lang="en-US" dirty="0">
              <a:solidFill>
                <a:schemeClr val="bg1"/>
              </a:solidFill>
            </a:rPr>
            <a:t>Exclusion of trans rights may cause them to avoid self-identification</a:t>
          </a:r>
        </a:p>
      </dgm:t>
    </dgm:pt>
    <dgm:pt modelId="{5AED5A43-56C1-4B88-A60F-AF3707908675}" type="parTrans" cxnId="{4F938C61-506B-4A64-8619-EB12429EC162}">
      <dgm:prSet/>
      <dgm:spPr/>
      <dgm:t>
        <a:bodyPr/>
        <a:lstStyle/>
        <a:p>
          <a:endParaRPr lang="en-US"/>
        </a:p>
      </dgm:t>
    </dgm:pt>
    <dgm:pt modelId="{411633A5-128D-4594-A625-0E1F1C15F37C}" type="sibTrans" cxnId="{4F938C61-506B-4A64-8619-EB12429EC162}">
      <dgm:prSet/>
      <dgm:spPr/>
      <dgm:t>
        <a:bodyPr/>
        <a:lstStyle/>
        <a:p>
          <a:endParaRPr lang="en-US"/>
        </a:p>
      </dgm:t>
    </dgm:pt>
    <dgm:pt modelId="{D8D32868-9958-46F5-9FE7-7385CEEC0CA1}">
      <dgm:prSet/>
      <dgm:spPr/>
      <dgm:t>
        <a:bodyPr/>
        <a:lstStyle/>
        <a:p>
          <a:r>
            <a:rPr lang="en-US" dirty="0">
              <a:solidFill>
                <a:schemeClr val="bg1"/>
              </a:solidFill>
            </a:rPr>
            <a:t>Correcting future discrimination relies on pushing against the court’s reliance on biological sex</a:t>
          </a:r>
        </a:p>
      </dgm:t>
    </dgm:pt>
    <dgm:pt modelId="{269CF4A6-BA34-46CA-8AD3-2DA4C0C8866E}" type="parTrans" cxnId="{4F85DB7B-8F1C-43E8-9B9B-0FEDED85E45E}">
      <dgm:prSet/>
      <dgm:spPr/>
      <dgm:t>
        <a:bodyPr/>
        <a:lstStyle/>
        <a:p>
          <a:endParaRPr lang="en-US"/>
        </a:p>
      </dgm:t>
    </dgm:pt>
    <dgm:pt modelId="{1B5C55F7-4307-41F5-98E1-D9AB35D2ED46}" type="sibTrans" cxnId="{4F85DB7B-8F1C-43E8-9B9B-0FEDED85E45E}">
      <dgm:prSet/>
      <dgm:spPr/>
      <dgm:t>
        <a:bodyPr/>
        <a:lstStyle/>
        <a:p>
          <a:endParaRPr lang="en-US"/>
        </a:p>
      </dgm:t>
    </dgm:pt>
    <dgm:pt modelId="{64C4CD70-7D79-4EF0-A502-0B7D93A25116}">
      <dgm:prSet/>
      <dgm:spPr/>
      <dgm:t>
        <a:bodyPr/>
        <a:lstStyle/>
        <a:p>
          <a:r>
            <a:rPr lang="en-US" dirty="0">
              <a:solidFill>
                <a:schemeClr val="bg1"/>
              </a:solidFill>
            </a:rPr>
            <a:t>Religiosity</a:t>
          </a:r>
        </a:p>
      </dgm:t>
    </dgm:pt>
    <dgm:pt modelId="{873BFE62-8031-4AA5-8D2C-1B55ADADC5E9}" type="parTrans" cxnId="{B5EF3314-D671-406D-BC60-4DCD6D0C0E91}">
      <dgm:prSet/>
      <dgm:spPr/>
      <dgm:t>
        <a:bodyPr/>
        <a:lstStyle/>
        <a:p>
          <a:endParaRPr lang="en-US"/>
        </a:p>
      </dgm:t>
    </dgm:pt>
    <dgm:pt modelId="{7ADB1457-AAF9-4240-BE70-D00E22A8A35B}" type="sibTrans" cxnId="{B5EF3314-D671-406D-BC60-4DCD6D0C0E91}">
      <dgm:prSet/>
      <dgm:spPr/>
      <dgm:t>
        <a:bodyPr/>
        <a:lstStyle/>
        <a:p>
          <a:endParaRPr lang="en-US"/>
        </a:p>
      </dgm:t>
    </dgm:pt>
    <dgm:pt modelId="{ADF263C3-9A7F-448F-97E9-BB52AA80EC33}">
      <dgm:prSet/>
      <dgm:spPr/>
      <dgm:t>
        <a:bodyPr/>
        <a:lstStyle/>
        <a:p>
          <a:r>
            <a:rPr lang="en-US" dirty="0">
              <a:solidFill>
                <a:schemeClr val="bg1"/>
              </a:solidFill>
            </a:rPr>
            <a:t>Free exercise of religion must be a deliberate and delicate topic</a:t>
          </a:r>
        </a:p>
      </dgm:t>
    </dgm:pt>
    <dgm:pt modelId="{EB5AD196-4841-4358-960B-024F66A1614E}" type="parTrans" cxnId="{D4ED85E5-3CE4-4EA1-9D7D-D0CBCE1196C4}">
      <dgm:prSet/>
      <dgm:spPr/>
      <dgm:t>
        <a:bodyPr/>
        <a:lstStyle/>
        <a:p>
          <a:endParaRPr lang="en-US"/>
        </a:p>
      </dgm:t>
    </dgm:pt>
    <dgm:pt modelId="{3CD7C3F3-EE45-4647-BC4F-97C40E6DB6AF}" type="sibTrans" cxnId="{D4ED85E5-3CE4-4EA1-9D7D-D0CBCE1196C4}">
      <dgm:prSet/>
      <dgm:spPr/>
      <dgm:t>
        <a:bodyPr/>
        <a:lstStyle/>
        <a:p>
          <a:endParaRPr lang="en-US"/>
        </a:p>
      </dgm:t>
    </dgm:pt>
    <dgm:pt modelId="{AC32E6B0-694B-4345-AC14-B2EDAD12DD92}">
      <dgm:prSet/>
      <dgm:spPr/>
      <dgm:t>
        <a:bodyPr/>
        <a:lstStyle/>
        <a:p>
          <a:r>
            <a:rPr lang="en-US" dirty="0">
              <a:solidFill>
                <a:schemeClr val="bg1"/>
              </a:solidFill>
            </a:rPr>
            <a:t>Vocal conservative majorities can make people feel unsafe to self-identify</a:t>
          </a:r>
        </a:p>
      </dgm:t>
    </dgm:pt>
    <dgm:pt modelId="{3E167B9C-5F03-4FAC-A728-EAA0309AF852}" type="parTrans" cxnId="{D744DB3B-322B-4939-8254-99DDFCB22F80}">
      <dgm:prSet/>
      <dgm:spPr/>
      <dgm:t>
        <a:bodyPr/>
        <a:lstStyle/>
        <a:p>
          <a:endParaRPr lang="en-US"/>
        </a:p>
      </dgm:t>
    </dgm:pt>
    <dgm:pt modelId="{F92FC153-E12B-4CE1-965B-489B79626FD6}" type="sibTrans" cxnId="{D744DB3B-322B-4939-8254-99DDFCB22F80}">
      <dgm:prSet/>
      <dgm:spPr/>
      <dgm:t>
        <a:bodyPr/>
        <a:lstStyle/>
        <a:p>
          <a:endParaRPr lang="en-US"/>
        </a:p>
      </dgm:t>
    </dgm:pt>
    <dgm:pt modelId="{FD5DE0CF-5508-45AA-9A86-B2A18EDC39FE}" type="pres">
      <dgm:prSet presAssocID="{46FA9DCC-6F0B-4E70-B496-0E70484EEFFE}" presName="Name0" presStyleCnt="0">
        <dgm:presLayoutVars>
          <dgm:dir/>
          <dgm:animLvl val="lvl"/>
          <dgm:resizeHandles val="exact"/>
        </dgm:presLayoutVars>
      </dgm:prSet>
      <dgm:spPr/>
    </dgm:pt>
    <dgm:pt modelId="{28A42BBC-7DEA-40D1-97AA-09DD179BB43B}" type="pres">
      <dgm:prSet presAssocID="{584A5375-8815-48B7-9031-D8708F41EF67}" presName="composite" presStyleCnt="0"/>
      <dgm:spPr/>
    </dgm:pt>
    <dgm:pt modelId="{D4B060B7-B89A-4761-8C8D-F3B368EB4727}" type="pres">
      <dgm:prSet presAssocID="{584A5375-8815-48B7-9031-D8708F41EF67}" presName="parTx" presStyleLbl="alignNode1" presStyleIdx="0" presStyleCnt="3">
        <dgm:presLayoutVars>
          <dgm:chMax val="0"/>
          <dgm:chPref val="0"/>
          <dgm:bulletEnabled val="1"/>
        </dgm:presLayoutVars>
      </dgm:prSet>
      <dgm:spPr/>
    </dgm:pt>
    <dgm:pt modelId="{30802F83-75F4-45DF-8D92-64FB7A293226}" type="pres">
      <dgm:prSet presAssocID="{584A5375-8815-48B7-9031-D8708F41EF67}" presName="desTx" presStyleLbl="alignAccFollowNode1" presStyleIdx="0" presStyleCnt="3">
        <dgm:presLayoutVars>
          <dgm:bulletEnabled val="1"/>
        </dgm:presLayoutVars>
      </dgm:prSet>
      <dgm:spPr/>
    </dgm:pt>
    <dgm:pt modelId="{66EF8BA2-8108-40F1-8AD5-266A68449CA6}" type="pres">
      <dgm:prSet presAssocID="{6E7281C8-261D-4471-9D46-90FFFE582DC5}" presName="space" presStyleCnt="0"/>
      <dgm:spPr/>
    </dgm:pt>
    <dgm:pt modelId="{2564E4F6-C432-4FEE-A1EC-DE72401AFDE4}" type="pres">
      <dgm:prSet presAssocID="{33F7E325-4D60-407A-B86F-5BC09B708C00}" presName="composite" presStyleCnt="0"/>
      <dgm:spPr/>
    </dgm:pt>
    <dgm:pt modelId="{782A2D79-679D-437B-9129-CE93F3C142F7}" type="pres">
      <dgm:prSet presAssocID="{33F7E325-4D60-407A-B86F-5BC09B708C00}" presName="parTx" presStyleLbl="alignNode1" presStyleIdx="1" presStyleCnt="3">
        <dgm:presLayoutVars>
          <dgm:chMax val="0"/>
          <dgm:chPref val="0"/>
          <dgm:bulletEnabled val="1"/>
        </dgm:presLayoutVars>
      </dgm:prSet>
      <dgm:spPr/>
    </dgm:pt>
    <dgm:pt modelId="{01A4B37A-5A36-4E62-A221-3DCF7F99B919}" type="pres">
      <dgm:prSet presAssocID="{33F7E325-4D60-407A-B86F-5BC09B708C00}" presName="desTx" presStyleLbl="alignAccFollowNode1" presStyleIdx="1" presStyleCnt="3">
        <dgm:presLayoutVars>
          <dgm:bulletEnabled val="1"/>
        </dgm:presLayoutVars>
      </dgm:prSet>
      <dgm:spPr/>
    </dgm:pt>
    <dgm:pt modelId="{44045E13-38EC-45BE-909B-966715BA5B94}" type="pres">
      <dgm:prSet presAssocID="{0C4CDEF1-3966-48AD-9B5D-EA55297D4592}" presName="space" presStyleCnt="0"/>
      <dgm:spPr/>
    </dgm:pt>
    <dgm:pt modelId="{EF0233BF-3317-416B-8100-5FD3F0C81389}" type="pres">
      <dgm:prSet presAssocID="{64C4CD70-7D79-4EF0-A502-0B7D93A25116}" presName="composite" presStyleCnt="0"/>
      <dgm:spPr/>
    </dgm:pt>
    <dgm:pt modelId="{07C29A2D-39E8-47A5-98D9-650C81FC9D12}" type="pres">
      <dgm:prSet presAssocID="{64C4CD70-7D79-4EF0-A502-0B7D93A25116}" presName="parTx" presStyleLbl="alignNode1" presStyleIdx="2" presStyleCnt="3">
        <dgm:presLayoutVars>
          <dgm:chMax val="0"/>
          <dgm:chPref val="0"/>
          <dgm:bulletEnabled val="1"/>
        </dgm:presLayoutVars>
      </dgm:prSet>
      <dgm:spPr/>
    </dgm:pt>
    <dgm:pt modelId="{F09E1CB6-7F70-4F39-B7AC-6FB9ABAAA239}" type="pres">
      <dgm:prSet presAssocID="{64C4CD70-7D79-4EF0-A502-0B7D93A25116}" presName="desTx" presStyleLbl="alignAccFollowNode1" presStyleIdx="2" presStyleCnt="3">
        <dgm:presLayoutVars>
          <dgm:bulletEnabled val="1"/>
        </dgm:presLayoutVars>
      </dgm:prSet>
      <dgm:spPr/>
    </dgm:pt>
  </dgm:ptLst>
  <dgm:cxnLst>
    <dgm:cxn modelId="{60B28913-7596-4214-AA3A-5390C168A4DA}" type="presOf" srcId="{64C4CD70-7D79-4EF0-A502-0B7D93A25116}" destId="{07C29A2D-39E8-47A5-98D9-650C81FC9D12}" srcOrd="0" destOrd="0" presId="urn:microsoft.com/office/officeart/2005/8/layout/hList1"/>
    <dgm:cxn modelId="{B5EF3314-D671-406D-BC60-4DCD6D0C0E91}" srcId="{46FA9DCC-6F0B-4E70-B496-0E70484EEFFE}" destId="{64C4CD70-7D79-4EF0-A502-0B7D93A25116}" srcOrd="2" destOrd="0" parTransId="{873BFE62-8031-4AA5-8D2C-1B55ADADC5E9}" sibTransId="{7ADB1457-AAF9-4240-BE70-D00E22A8A35B}"/>
    <dgm:cxn modelId="{A3A9911A-9521-41A6-8962-2ADD730CC3BB}" type="presOf" srcId="{584A5375-8815-48B7-9031-D8708F41EF67}" destId="{D4B060B7-B89A-4761-8C8D-F3B368EB4727}" srcOrd="0" destOrd="0" presId="urn:microsoft.com/office/officeart/2005/8/layout/hList1"/>
    <dgm:cxn modelId="{7237FB26-2FAF-40E5-A0FB-D6514ED13E37}" type="presOf" srcId="{AC32E6B0-694B-4345-AC14-B2EDAD12DD92}" destId="{F09E1CB6-7F70-4F39-B7AC-6FB9ABAAA239}" srcOrd="0" destOrd="1" presId="urn:microsoft.com/office/officeart/2005/8/layout/hList1"/>
    <dgm:cxn modelId="{EC5BDA29-0E15-43F5-BBEB-AEC3BCA162E7}" type="presOf" srcId="{D8D32868-9958-46F5-9FE7-7385CEEC0CA1}" destId="{01A4B37A-5A36-4E62-A221-3DCF7F99B919}" srcOrd="0" destOrd="1" presId="urn:microsoft.com/office/officeart/2005/8/layout/hList1"/>
    <dgm:cxn modelId="{D744DB3B-322B-4939-8254-99DDFCB22F80}" srcId="{64C4CD70-7D79-4EF0-A502-0B7D93A25116}" destId="{AC32E6B0-694B-4345-AC14-B2EDAD12DD92}" srcOrd="1" destOrd="0" parTransId="{3E167B9C-5F03-4FAC-A728-EAA0309AF852}" sibTransId="{F92FC153-E12B-4CE1-965B-489B79626FD6}"/>
    <dgm:cxn modelId="{FDB9863E-E7C3-4699-B799-7A2C63850F7F}" type="presOf" srcId="{E2602A8D-5A5A-42A2-9469-A8134920D993}" destId="{01A4B37A-5A36-4E62-A221-3DCF7F99B919}" srcOrd="0" destOrd="0" presId="urn:microsoft.com/office/officeart/2005/8/layout/hList1"/>
    <dgm:cxn modelId="{4F938C61-506B-4A64-8619-EB12429EC162}" srcId="{33F7E325-4D60-407A-B86F-5BC09B708C00}" destId="{E2602A8D-5A5A-42A2-9469-A8134920D993}" srcOrd="0" destOrd="0" parTransId="{5AED5A43-56C1-4B88-A60F-AF3707908675}" sibTransId="{411633A5-128D-4594-A625-0E1F1C15F37C}"/>
    <dgm:cxn modelId="{53CAA861-40E7-4A33-866D-417528B469AD}" srcId="{46FA9DCC-6F0B-4E70-B496-0E70484EEFFE}" destId="{33F7E325-4D60-407A-B86F-5BC09B708C00}" srcOrd="1" destOrd="0" parTransId="{97426F4E-CCE7-4254-A2F6-113FCF386978}" sibTransId="{0C4CDEF1-3966-48AD-9B5D-EA55297D4592}"/>
    <dgm:cxn modelId="{A0EFCF68-2696-47E8-87A2-3EC72E456448}" srcId="{584A5375-8815-48B7-9031-D8708F41EF67}" destId="{A0A09187-6BBB-4666-9166-AF8AF733A039}" srcOrd="1" destOrd="0" parTransId="{545342B7-B92A-4EAF-AFAF-A031475238F2}" sibTransId="{C5E1D73F-7F9A-4347-9AFC-7052BC77E25C}"/>
    <dgm:cxn modelId="{AC35FE4A-1075-427E-894C-15A066F2A887}" srcId="{584A5375-8815-48B7-9031-D8708F41EF67}" destId="{980201D2-DADE-4F77-8FF4-F14A3E540BAA}" srcOrd="0" destOrd="0" parTransId="{E13A7AE2-3CD5-4B83-9B84-E32ACCA5727A}" sibTransId="{FDE4C1DF-5C07-4627-8AD5-7137D3B37582}"/>
    <dgm:cxn modelId="{4F85DB7B-8F1C-43E8-9B9B-0FEDED85E45E}" srcId="{33F7E325-4D60-407A-B86F-5BC09B708C00}" destId="{D8D32868-9958-46F5-9FE7-7385CEEC0CA1}" srcOrd="1" destOrd="0" parTransId="{269CF4A6-BA34-46CA-8AD3-2DA4C0C8866E}" sibTransId="{1B5C55F7-4307-41F5-98E1-D9AB35D2ED46}"/>
    <dgm:cxn modelId="{392F25C1-DC4E-4487-86D2-E6E0949470C0}" srcId="{46FA9DCC-6F0B-4E70-B496-0E70484EEFFE}" destId="{584A5375-8815-48B7-9031-D8708F41EF67}" srcOrd="0" destOrd="0" parTransId="{AA8570AE-7F48-4AE8-92EF-5EDE3AFDA035}" sibTransId="{6E7281C8-261D-4471-9D46-90FFFE582DC5}"/>
    <dgm:cxn modelId="{8C6C38CB-C5FB-4F61-9FFD-2B665C42026F}" type="presOf" srcId="{46FA9DCC-6F0B-4E70-B496-0E70484EEFFE}" destId="{FD5DE0CF-5508-45AA-9A86-B2A18EDC39FE}" srcOrd="0" destOrd="0" presId="urn:microsoft.com/office/officeart/2005/8/layout/hList1"/>
    <dgm:cxn modelId="{31443ECB-AE0D-4F2A-861F-C1108F95FBE8}" type="presOf" srcId="{33F7E325-4D60-407A-B86F-5BC09B708C00}" destId="{782A2D79-679D-437B-9129-CE93F3C142F7}" srcOrd="0" destOrd="0" presId="urn:microsoft.com/office/officeart/2005/8/layout/hList1"/>
    <dgm:cxn modelId="{D4ED85E5-3CE4-4EA1-9D7D-D0CBCE1196C4}" srcId="{64C4CD70-7D79-4EF0-A502-0B7D93A25116}" destId="{ADF263C3-9A7F-448F-97E9-BB52AA80EC33}" srcOrd="0" destOrd="0" parTransId="{EB5AD196-4841-4358-960B-024F66A1614E}" sibTransId="{3CD7C3F3-EE45-4647-BC4F-97C40E6DB6AF}"/>
    <dgm:cxn modelId="{3E0FFCE6-C505-49C8-954C-CA9DD3811263}" type="presOf" srcId="{980201D2-DADE-4F77-8FF4-F14A3E540BAA}" destId="{30802F83-75F4-45DF-8D92-64FB7A293226}" srcOrd="0" destOrd="0" presId="urn:microsoft.com/office/officeart/2005/8/layout/hList1"/>
    <dgm:cxn modelId="{1209FCF8-5C13-4054-BD30-36133C988F72}" type="presOf" srcId="{A0A09187-6BBB-4666-9166-AF8AF733A039}" destId="{30802F83-75F4-45DF-8D92-64FB7A293226}" srcOrd="0" destOrd="1" presId="urn:microsoft.com/office/officeart/2005/8/layout/hList1"/>
    <dgm:cxn modelId="{1CDFBFFB-F635-4E00-9A66-F06CB3C6E8CC}" type="presOf" srcId="{ADF263C3-9A7F-448F-97E9-BB52AA80EC33}" destId="{F09E1CB6-7F70-4F39-B7AC-6FB9ABAAA239}" srcOrd="0" destOrd="0" presId="urn:microsoft.com/office/officeart/2005/8/layout/hList1"/>
    <dgm:cxn modelId="{32DDEF60-5E88-4E31-976D-FEE7E2A3A65A}" type="presParOf" srcId="{FD5DE0CF-5508-45AA-9A86-B2A18EDC39FE}" destId="{28A42BBC-7DEA-40D1-97AA-09DD179BB43B}" srcOrd="0" destOrd="0" presId="urn:microsoft.com/office/officeart/2005/8/layout/hList1"/>
    <dgm:cxn modelId="{BCEAE8A1-BDB9-423A-83D9-F8BCD49A6142}" type="presParOf" srcId="{28A42BBC-7DEA-40D1-97AA-09DD179BB43B}" destId="{D4B060B7-B89A-4761-8C8D-F3B368EB4727}" srcOrd="0" destOrd="0" presId="urn:microsoft.com/office/officeart/2005/8/layout/hList1"/>
    <dgm:cxn modelId="{07F5FA7D-03F5-401E-8F6E-A8F5652B43EF}" type="presParOf" srcId="{28A42BBC-7DEA-40D1-97AA-09DD179BB43B}" destId="{30802F83-75F4-45DF-8D92-64FB7A293226}" srcOrd="1" destOrd="0" presId="urn:microsoft.com/office/officeart/2005/8/layout/hList1"/>
    <dgm:cxn modelId="{1C97D07C-5418-45F7-BCFE-5F00A710C8FF}" type="presParOf" srcId="{FD5DE0CF-5508-45AA-9A86-B2A18EDC39FE}" destId="{66EF8BA2-8108-40F1-8AD5-266A68449CA6}" srcOrd="1" destOrd="0" presId="urn:microsoft.com/office/officeart/2005/8/layout/hList1"/>
    <dgm:cxn modelId="{60A679DB-6BEF-43D2-B3F4-81FECC6C8D20}" type="presParOf" srcId="{FD5DE0CF-5508-45AA-9A86-B2A18EDC39FE}" destId="{2564E4F6-C432-4FEE-A1EC-DE72401AFDE4}" srcOrd="2" destOrd="0" presId="urn:microsoft.com/office/officeart/2005/8/layout/hList1"/>
    <dgm:cxn modelId="{EC15D6FD-5865-4C33-8E03-990BD176DAE8}" type="presParOf" srcId="{2564E4F6-C432-4FEE-A1EC-DE72401AFDE4}" destId="{782A2D79-679D-437B-9129-CE93F3C142F7}" srcOrd="0" destOrd="0" presId="urn:microsoft.com/office/officeart/2005/8/layout/hList1"/>
    <dgm:cxn modelId="{5179AD0E-1F3F-4F53-9C90-CCF7884E7DDF}" type="presParOf" srcId="{2564E4F6-C432-4FEE-A1EC-DE72401AFDE4}" destId="{01A4B37A-5A36-4E62-A221-3DCF7F99B919}" srcOrd="1" destOrd="0" presId="urn:microsoft.com/office/officeart/2005/8/layout/hList1"/>
    <dgm:cxn modelId="{353D7464-A61A-47E8-866B-B530F74D80DA}" type="presParOf" srcId="{FD5DE0CF-5508-45AA-9A86-B2A18EDC39FE}" destId="{44045E13-38EC-45BE-909B-966715BA5B94}" srcOrd="3" destOrd="0" presId="urn:microsoft.com/office/officeart/2005/8/layout/hList1"/>
    <dgm:cxn modelId="{36770281-1DE2-419C-819D-A8AC85020A39}" type="presParOf" srcId="{FD5DE0CF-5508-45AA-9A86-B2A18EDC39FE}" destId="{EF0233BF-3317-416B-8100-5FD3F0C81389}" srcOrd="4" destOrd="0" presId="urn:microsoft.com/office/officeart/2005/8/layout/hList1"/>
    <dgm:cxn modelId="{BD2FCA21-8500-4CB0-B656-ABD78AB9B6FD}" type="presParOf" srcId="{EF0233BF-3317-416B-8100-5FD3F0C81389}" destId="{07C29A2D-39E8-47A5-98D9-650C81FC9D12}" srcOrd="0" destOrd="0" presId="urn:microsoft.com/office/officeart/2005/8/layout/hList1"/>
    <dgm:cxn modelId="{9D95B0C8-450A-441C-A652-9A48CFB7CA0F}" type="presParOf" srcId="{EF0233BF-3317-416B-8100-5FD3F0C81389}" destId="{F09E1CB6-7F70-4F39-B7AC-6FB9ABAAA23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A58A7-5197-481E-B356-4CF37C7B05E7}"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B614F873-A30B-4F45-B379-5346F0061F8C}">
      <dgm:prSet/>
      <dgm:spPr/>
      <dgm:t>
        <a:bodyPr/>
        <a:lstStyle/>
        <a:p>
          <a:r>
            <a:rPr lang="en-US">
              <a:solidFill>
                <a:schemeClr val="bg1"/>
              </a:solidFill>
            </a:rPr>
            <a:t>Results</a:t>
          </a:r>
        </a:p>
      </dgm:t>
    </dgm:pt>
    <dgm:pt modelId="{A648B072-5644-47C4-8DF0-5C3AF9ADCC33}" type="parTrans" cxnId="{AD0D0699-E2B3-40B2-8B4F-541494719083}">
      <dgm:prSet/>
      <dgm:spPr/>
      <dgm:t>
        <a:bodyPr/>
        <a:lstStyle/>
        <a:p>
          <a:endParaRPr lang="en-US">
            <a:solidFill>
              <a:schemeClr val="bg1"/>
            </a:solidFill>
          </a:endParaRPr>
        </a:p>
      </dgm:t>
    </dgm:pt>
    <dgm:pt modelId="{1B346748-4E1E-4179-8470-134508D6DD44}" type="sibTrans" cxnId="{AD0D0699-E2B3-40B2-8B4F-541494719083}">
      <dgm:prSet/>
      <dgm:spPr/>
      <dgm:t>
        <a:bodyPr/>
        <a:lstStyle/>
        <a:p>
          <a:endParaRPr lang="en-US">
            <a:solidFill>
              <a:schemeClr val="bg1"/>
            </a:solidFill>
          </a:endParaRPr>
        </a:p>
      </dgm:t>
    </dgm:pt>
    <dgm:pt modelId="{B081C6CE-82B9-4EA2-96EE-4E06D41D6677}">
      <dgm:prSet/>
      <dgm:spPr/>
      <dgm:t>
        <a:bodyPr/>
        <a:lstStyle/>
        <a:p>
          <a:r>
            <a:rPr lang="en-US">
              <a:solidFill>
                <a:schemeClr val="bg1"/>
              </a:solidFill>
            </a:rPr>
            <a:t>Highly accurate models</a:t>
          </a:r>
        </a:p>
      </dgm:t>
    </dgm:pt>
    <dgm:pt modelId="{2B70DB41-2959-488B-AFB1-6EDAE3AA27BC}" type="parTrans" cxnId="{67258836-2A80-4E4E-B8FB-3296E0B8A3D1}">
      <dgm:prSet/>
      <dgm:spPr/>
      <dgm:t>
        <a:bodyPr/>
        <a:lstStyle/>
        <a:p>
          <a:endParaRPr lang="en-US">
            <a:solidFill>
              <a:schemeClr val="bg1"/>
            </a:solidFill>
          </a:endParaRPr>
        </a:p>
      </dgm:t>
    </dgm:pt>
    <dgm:pt modelId="{E6CC378B-DCCE-4F01-9180-7D5BF2C2A0E8}" type="sibTrans" cxnId="{67258836-2A80-4E4E-B8FB-3296E0B8A3D1}">
      <dgm:prSet/>
      <dgm:spPr/>
      <dgm:t>
        <a:bodyPr/>
        <a:lstStyle/>
        <a:p>
          <a:endParaRPr lang="en-US">
            <a:solidFill>
              <a:schemeClr val="bg1"/>
            </a:solidFill>
          </a:endParaRPr>
        </a:p>
      </dgm:t>
    </dgm:pt>
    <dgm:pt modelId="{EA38E6C9-702D-4D1D-870F-00DF8DF9D142}">
      <dgm:prSet/>
      <dgm:spPr/>
      <dgm:t>
        <a:bodyPr/>
        <a:lstStyle/>
        <a:p>
          <a:r>
            <a:rPr lang="en-US">
              <a:solidFill>
                <a:schemeClr val="bg1"/>
              </a:solidFill>
            </a:rPr>
            <a:t>A/B Testing show near identical correlation and predictability strength between:</a:t>
          </a:r>
        </a:p>
      </dgm:t>
    </dgm:pt>
    <dgm:pt modelId="{60CF7A7C-C5DF-406A-B377-8C5E45C8F1DE}" type="parTrans" cxnId="{3304776F-7ABB-4619-9241-0E3073D977CD}">
      <dgm:prSet/>
      <dgm:spPr/>
      <dgm:t>
        <a:bodyPr/>
        <a:lstStyle/>
        <a:p>
          <a:endParaRPr lang="en-US">
            <a:solidFill>
              <a:schemeClr val="bg1"/>
            </a:solidFill>
          </a:endParaRPr>
        </a:p>
      </dgm:t>
    </dgm:pt>
    <dgm:pt modelId="{649F4009-5332-4C8E-96E3-C2F72A375E9C}" type="sibTrans" cxnId="{3304776F-7ABB-4619-9241-0E3073D977CD}">
      <dgm:prSet/>
      <dgm:spPr/>
      <dgm:t>
        <a:bodyPr/>
        <a:lstStyle/>
        <a:p>
          <a:endParaRPr lang="en-US">
            <a:solidFill>
              <a:schemeClr val="bg1"/>
            </a:solidFill>
          </a:endParaRPr>
        </a:p>
      </dgm:t>
    </dgm:pt>
    <dgm:pt modelId="{DFD3E148-2F70-410C-B016-0513A173068A}">
      <dgm:prSet/>
      <dgm:spPr/>
      <dgm:t>
        <a:bodyPr/>
        <a:lstStyle/>
        <a:p>
          <a:r>
            <a:rPr lang="en-US">
              <a:solidFill>
                <a:schemeClr val="bg1"/>
              </a:solidFill>
            </a:rPr>
            <a:t>Anti-trans legislation</a:t>
          </a:r>
        </a:p>
      </dgm:t>
    </dgm:pt>
    <dgm:pt modelId="{10B32717-3784-4215-872A-DBAD2C412DB8}" type="parTrans" cxnId="{FCA144D2-96BA-4DB0-9CA9-36994F923751}">
      <dgm:prSet/>
      <dgm:spPr/>
      <dgm:t>
        <a:bodyPr/>
        <a:lstStyle/>
        <a:p>
          <a:endParaRPr lang="en-US">
            <a:solidFill>
              <a:schemeClr val="bg1"/>
            </a:solidFill>
          </a:endParaRPr>
        </a:p>
      </dgm:t>
    </dgm:pt>
    <dgm:pt modelId="{01754DF4-E2E3-4C7D-B1AE-AC0A539FCA9E}" type="sibTrans" cxnId="{FCA144D2-96BA-4DB0-9CA9-36994F923751}">
      <dgm:prSet/>
      <dgm:spPr/>
      <dgm:t>
        <a:bodyPr/>
        <a:lstStyle/>
        <a:p>
          <a:endParaRPr lang="en-US">
            <a:solidFill>
              <a:schemeClr val="bg1"/>
            </a:solidFill>
          </a:endParaRPr>
        </a:p>
      </dgm:t>
    </dgm:pt>
    <dgm:pt modelId="{0229F198-6148-4E9C-BB3C-815DEB6F2D78}">
      <dgm:prSet/>
      <dgm:spPr/>
      <dgm:t>
        <a:bodyPr/>
        <a:lstStyle/>
        <a:p>
          <a:r>
            <a:rPr lang="en-US" dirty="0">
              <a:solidFill>
                <a:schemeClr val="bg1"/>
              </a:solidFill>
            </a:rPr>
            <a:t>State religiosity</a:t>
          </a:r>
        </a:p>
      </dgm:t>
    </dgm:pt>
    <dgm:pt modelId="{8439D197-6CD3-45C0-9F9E-3735607282EB}" type="parTrans" cxnId="{4F09E99B-340B-47FE-8C7B-D796FE76481B}">
      <dgm:prSet/>
      <dgm:spPr/>
      <dgm:t>
        <a:bodyPr/>
        <a:lstStyle/>
        <a:p>
          <a:endParaRPr lang="en-US">
            <a:solidFill>
              <a:schemeClr val="bg1"/>
            </a:solidFill>
          </a:endParaRPr>
        </a:p>
      </dgm:t>
    </dgm:pt>
    <dgm:pt modelId="{2D739F9F-FCB3-4E50-A47D-EAC7CD06A5CF}" type="sibTrans" cxnId="{4F09E99B-340B-47FE-8C7B-D796FE76481B}">
      <dgm:prSet/>
      <dgm:spPr/>
      <dgm:t>
        <a:bodyPr/>
        <a:lstStyle/>
        <a:p>
          <a:endParaRPr lang="en-US">
            <a:solidFill>
              <a:schemeClr val="bg1"/>
            </a:solidFill>
          </a:endParaRPr>
        </a:p>
      </dgm:t>
    </dgm:pt>
    <dgm:pt modelId="{064A57F7-B125-4875-9194-05C0ED2A4B06}">
      <dgm:prSet/>
      <dgm:spPr/>
      <dgm:t>
        <a:bodyPr/>
        <a:lstStyle/>
        <a:p>
          <a:r>
            <a:rPr lang="en-US">
              <a:solidFill>
                <a:schemeClr val="bg1"/>
              </a:solidFill>
            </a:rPr>
            <a:t>Individual religious freedom</a:t>
          </a:r>
        </a:p>
      </dgm:t>
    </dgm:pt>
    <dgm:pt modelId="{4983D3AE-8279-4BFA-AD47-ED6C8CDBF5B5}" type="parTrans" cxnId="{E2EB87D7-F075-4CC7-A234-5C1D628CF4C5}">
      <dgm:prSet/>
      <dgm:spPr/>
      <dgm:t>
        <a:bodyPr/>
        <a:lstStyle/>
        <a:p>
          <a:endParaRPr lang="en-US">
            <a:solidFill>
              <a:schemeClr val="bg1"/>
            </a:solidFill>
          </a:endParaRPr>
        </a:p>
      </dgm:t>
    </dgm:pt>
    <dgm:pt modelId="{FE791EB6-9BE0-4B80-B118-BBF3884E139F}" type="sibTrans" cxnId="{E2EB87D7-F075-4CC7-A234-5C1D628CF4C5}">
      <dgm:prSet/>
      <dgm:spPr/>
      <dgm:t>
        <a:bodyPr/>
        <a:lstStyle/>
        <a:p>
          <a:endParaRPr lang="en-US">
            <a:solidFill>
              <a:schemeClr val="bg1"/>
            </a:solidFill>
          </a:endParaRPr>
        </a:p>
      </dgm:t>
    </dgm:pt>
    <dgm:pt modelId="{017A0601-C746-4E09-BD67-D5BEE1536242}">
      <dgm:prSet/>
      <dgm:spPr/>
      <dgm:t>
        <a:bodyPr/>
        <a:lstStyle/>
        <a:p>
          <a:r>
            <a:rPr lang="en-US">
              <a:solidFill>
                <a:schemeClr val="bg1"/>
              </a:solidFill>
            </a:rPr>
            <a:t>Highest indicator for prediction is Sexuality</a:t>
          </a:r>
        </a:p>
      </dgm:t>
    </dgm:pt>
    <dgm:pt modelId="{AAFF268A-A9E7-4713-B6C3-612922583AA1}" type="parTrans" cxnId="{67876361-BBFF-460C-B023-AE963BC83A0A}">
      <dgm:prSet/>
      <dgm:spPr/>
      <dgm:t>
        <a:bodyPr/>
        <a:lstStyle/>
        <a:p>
          <a:endParaRPr lang="en-US">
            <a:solidFill>
              <a:schemeClr val="bg1"/>
            </a:solidFill>
          </a:endParaRPr>
        </a:p>
      </dgm:t>
    </dgm:pt>
    <dgm:pt modelId="{FBE02E2E-E10D-4226-8F0A-AEEDB1DB34DF}" type="sibTrans" cxnId="{67876361-BBFF-460C-B023-AE963BC83A0A}">
      <dgm:prSet/>
      <dgm:spPr/>
      <dgm:t>
        <a:bodyPr/>
        <a:lstStyle/>
        <a:p>
          <a:endParaRPr lang="en-US">
            <a:solidFill>
              <a:schemeClr val="bg1"/>
            </a:solidFill>
          </a:endParaRPr>
        </a:p>
      </dgm:t>
    </dgm:pt>
    <dgm:pt modelId="{E0A88EDA-6F9F-4E65-A577-B92D6765D244}">
      <dgm:prSet/>
      <dgm:spPr/>
      <dgm:t>
        <a:bodyPr/>
        <a:lstStyle/>
        <a:p>
          <a:r>
            <a:rPr lang="en-US">
              <a:solidFill>
                <a:schemeClr val="bg1"/>
              </a:solidFill>
            </a:rPr>
            <a:t>Limitations</a:t>
          </a:r>
        </a:p>
      </dgm:t>
    </dgm:pt>
    <dgm:pt modelId="{1C62857C-96F1-4DAC-BDA5-3B40A38BD9A4}" type="parTrans" cxnId="{241F4EBE-4DB1-4301-9CDA-5FF4662E0B23}">
      <dgm:prSet/>
      <dgm:spPr/>
      <dgm:t>
        <a:bodyPr/>
        <a:lstStyle/>
        <a:p>
          <a:endParaRPr lang="en-US">
            <a:solidFill>
              <a:schemeClr val="bg1"/>
            </a:solidFill>
          </a:endParaRPr>
        </a:p>
      </dgm:t>
    </dgm:pt>
    <dgm:pt modelId="{822DD772-4E1E-44BA-8E87-7DB93A779484}" type="sibTrans" cxnId="{241F4EBE-4DB1-4301-9CDA-5FF4662E0B23}">
      <dgm:prSet/>
      <dgm:spPr/>
      <dgm:t>
        <a:bodyPr/>
        <a:lstStyle/>
        <a:p>
          <a:endParaRPr lang="en-US">
            <a:solidFill>
              <a:schemeClr val="bg1"/>
            </a:solidFill>
          </a:endParaRPr>
        </a:p>
      </dgm:t>
    </dgm:pt>
    <dgm:pt modelId="{2D54FA9F-2188-43F3-9955-E1761BAFEE60}">
      <dgm:prSet/>
      <dgm:spPr/>
      <dgm:t>
        <a:bodyPr/>
        <a:lstStyle/>
        <a:p>
          <a:r>
            <a:rPr lang="en-US">
              <a:solidFill>
                <a:schemeClr val="bg1"/>
              </a:solidFill>
            </a:rPr>
            <a:t>Can only predict the known transgender population</a:t>
          </a:r>
        </a:p>
      </dgm:t>
    </dgm:pt>
    <dgm:pt modelId="{34B06D0D-40DB-4B4E-8800-E92971F4886D}" type="parTrans" cxnId="{D0047031-2D99-4C12-8FDB-5724F979161C}">
      <dgm:prSet/>
      <dgm:spPr/>
      <dgm:t>
        <a:bodyPr/>
        <a:lstStyle/>
        <a:p>
          <a:endParaRPr lang="en-US">
            <a:solidFill>
              <a:schemeClr val="bg1"/>
            </a:solidFill>
          </a:endParaRPr>
        </a:p>
      </dgm:t>
    </dgm:pt>
    <dgm:pt modelId="{DDCA6FE5-FE39-4D20-88FA-594C6DC01732}" type="sibTrans" cxnId="{D0047031-2D99-4C12-8FDB-5724F979161C}">
      <dgm:prSet/>
      <dgm:spPr/>
      <dgm:t>
        <a:bodyPr/>
        <a:lstStyle/>
        <a:p>
          <a:endParaRPr lang="en-US">
            <a:solidFill>
              <a:schemeClr val="bg1"/>
            </a:solidFill>
          </a:endParaRPr>
        </a:p>
      </dgm:t>
    </dgm:pt>
    <dgm:pt modelId="{F676A70B-FAD3-4129-A837-B17F2B1375CC}">
      <dgm:prSet/>
      <dgm:spPr/>
      <dgm:t>
        <a:bodyPr/>
        <a:lstStyle/>
        <a:p>
          <a:r>
            <a:rPr lang="en-US">
              <a:solidFill>
                <a:schemeClr val="bg1"/>
              </a:solidFill>
            </a:rPr>
            <a:t>Lack of standards provides non-robust data sets</a:t>
          </a:r>
        </a:p>
      </dgm:t>
    </dgm:pt>
    <dgm:pt modelId="{277A40BA-8C4B-458F-9E42-85AD58F23BCF}" type="parTrans" cxnId="{6ABCB8CC-02EB-4ADE-A291-E4057E72C403}">
      <dgm:prSet/>
      <dgm:spPr/>
      <dgm:t>
        <a:bodyPr/>
        <a:lstStyle/>
        <a:p>
          <a:endParaRPr lang="en-US">
            <a:solidFill>
              <a:schemeClr val="bg1"/>
            </a:solidFill>
          </a:endParaRPr>
        </a:p>
      </dgm:t>
    </dgm:pt>
    <dgm:pt modelId="{CD7BCAC7-EC9A-4511-AA9D-A0695AD94D3C}" type="sibTrans" cxnId="{6ABCB8CC-02EB-4ADE-A291-E4057E72C403}">
      <dgm:prSet/>
      <dgm:spPr/>
      <dgm:t>
        <a:bodyPr/>
        <a:lstStyle/>
        <a:p>
          <a:endParaRPr lang="en-US">
            <a:solidFill>
              <a:schemeClr val="bg1"/>
            </a:solidFill>
          </a:endParaRPr>
        </a:p>
      </dgm:t>
    </dgm:pt>
    <dgm:pt modelId="{96E41828-E33E-4717-B923-2DE35F5D700D}">
      <dgm:prSet/>
      <dgm:spPr/>
      <dgm:t>
        <a:bodyPr/>
        <a:lstStyle/>
        <a:p>
          <a:r>
            <a:rPr lang="en-US">
              <a:solidFill>
                <a:schemeClr val="bg1"/>
              </a:solidFill>
            </a:rPr>
            <a:t>Conclusion</a:t>
          </a:r>
        </a:p>
      </dgm:t>
    </dgm:pt>
    <dgm:pt modelId="{39B87AA2-1EEB-4096-8C5C-1428362ECC47}" type="parTrans" cxnId="{9F439BB4-04B6-4286-8583-4EDFF17B4662}">
      <dgm:prSet/>
      <dgm:spPr/>
      <dgm:t>
        <a:bodyPr/>
        <a:lstStyle/>
        <a:p>
          <a:endParaRPr lang="en-US">
            <a:solidFill>
              <a:schemeClr val="bg1"/>
            </a:solidFill>
          </a:endParaRPr>
        </a:p>
      </dgm:t>
    </dgm:pt>
    <dgm:pt modelId="{0E7F2540-72A1-44A4-BDCC-E884187636C8}" type="sibTrans" cxnId="{9F439BB4-04B6-4286-8583-4EDFF17B4662}">
      <dgm:prSet/>
      <dgm:spPr/>
      <dgm:t>
        <a:bodyPr/>
        <a:lstStyle/>
        <a:p>
          <a:endParaRPr lang="en-US">
            <a:solidFill>
              <a:schemeClr val="bg1"/>
            </a:solidFill>
          </a:endParaRPr>
        </a:p>
      </dgm:t>
    </dgm:pt>
    <dgm:pt modelId="{4141EC69-377B-49AC-9AA4-A21E0561AD2E}">
      <dgm:prSet/>
      <dgm:spPr/>
      <dgm:t>
        <a:bodyPr/>
        <a:lstStyle/>
        <a:p>
          <a:r>
            <a:rPr lang="en-US">
              <a:solidFill>
                <a:schemeClr val="bg1"/>
              </a:solidFill>
            </a:rPr>
            <a:t>Legal and religious factors have a substantial effect on self-identification</a:t>
          </a:r>
        </a:p>
      </dgm:t>
    </dgm:pt>
    <dgm:pt modelId="{A805BA52-4302-4134-8DEF-9D8AD84EB804}" type="parTrans" cxnId="{74DB97C5-058A-48A2-A220-91BE8017EB40}">
      <dgm:prSet/>
      <dgm:spPr/>
      <dgm:t>
        <a:bodyPr/>
        <a:lstStyle/>
        <a:p>
          <a:endParaRPr lang="en-US">
            <a:solidFill>
              <a:schemeClr val="bg1"/>
            </a:solidFill>
          </a:endParaRPr>
        </a:p>
      </dgm:t>
    </dgm:pt>
    <dgm:pt modelId="{5E93436E-F4C4-4F17-AEFB-35AFD77E5E0C}" type="sibTrans" cxnId="{74DB97C5-058A-48A2-A220-91BE8017EB40}">
      <dgm:prSet/>
      <dgm:spPr/>
      <dgm:t>
        <a:bodyPr/>
        <a:lstStyle/>
        <a:p>
          <a:endParaRPr lang="en-US">
            <a:solidFill>
              <a:schemeClr val="bg1"/>
            </a:solidFill>
          </a:endParaRPr>
        </a:p>
      </dgm:t>
    </dgm:pt>
    <dgm:pt modelId="{5FDF51DE-4111-4E25-B6E5-8F6B28868039}">
      <dgm:prSet/>
      <dgm:spPr/>
      <dgm:t>
        <a:bodyPr/>
        <a:lstStyle/>
        <a:p>
          <a:r>
            <a:rPr lang="en-US">
              <a:solidFill>
                <a:schemeClr val="bg1"/>
              </a:solidFill>
            </a:rPr>
            <a:t>Inability to quantify individual coefficients points to need for better data</a:t>
          </a:r>
        </a:p>
      </dgm:t>
    </dgm:pt>
    <dgm:pt modelId="{2711A780-95AC-4E59-B9FC-9A1BDF4D4BE6}" type="parTrans" cxnId="{9151FB5C-F1BA-4275-B9AB-8952C0AB1005}">
      <dgm:prSet/>
      <dgm:spPr/>
      <dgm:t>
        <a:bodyPr/>
        <a:lstStyle/>
        <a:p>
          <a:endParaRPr lang="en-US">
            <a:solidFill>
              <a:schemeClr val="bg1"/>
            </a:solidFill>
          </a:endParaRPr>
        </a:p>
      </dgm:t>
    </dgm:pt>
    <dgm:pt modelId="{22C1A5DC-0E35-42AF-A240-C940054B8811}" type="sibTrans" cxnId="{9151FB5C-F1BA-4275-B9AB-8952C0AB1005}">
      <dgm:prSet/>
      <dgm:spPr/>
      <dgm:t>
        <a:bodyPr/>
        <a:lstStyle/>
        <a:p>
          <a:endParaRPr lang="en-US">
            <a:solidFill>
              <a:schemeClr val="bg1"/>
            </a:solidFill>
          </a:endParaRPr>
        </a:p>
      </dgm:t>
    </dgm:pt>
    <dgm:pt modelId="{6BE67506-2666-4437-B0EE-D3E6B4176097}" type="pres">
      <dgm:prSet presAssocID="{4BBA58A7-5197-481E-B356-4CF37C7B05E7}" presName="linear" presStyleCnt="0">
        <dgm:presLayoutVars>
          <dgm:dir/>
          <dgm:animLvl val="lvl"/>
          <dgm:resizeHandles val="exact"/>
        </dgm:presLayoutVars>
      </dgm:prSet>
      <dgm:spPr/>
    </dgm:pt>
    <dgm:pt modelId="{112B1199-59A0-4454-AECA-7CDC61E42465}" type="pres">
      <dgm:prSet presAssocID="{B614F873-A30B-4F45-B379-5346F0061F8C}" presName="parentLin" presStyleCnt="0"/>
      <dgm:spPr/>
    </dgm:pt>
    <dgm:pt modelId="{DED7C92A-7891-4D95-BF1C-3E72D119BE6B}" type="pres">
      <dgm:prSet presAssocID="{B614F873-A30B-4F45-B379-5346F0061F8C}" presName="parentLeftMargin" presStyleLbl="node1" presStyleIdx="0" presStyleCnt="3"/>
      <dgm:spPr/>
    </dgm:pt>
    <dgm:pt modelId="{98296BB9-CD44-4D5B-B1EE-8CC0500DA7DF}" type="pres">
      <dgm:prSet presAssocID="{B614F873-A30B-4F45-B379-5346F0061F8C}" presName="parentText" presStyleLbl="node1" presStyleIdx="0" presStyleCnt="3">
        <dgm:presLayoutVars>
          <dgm:chMax val="0"/>
          <dgm:bulletEnabled val="1"/>
        </dgm:presLayoutVars>
      </dgm:prSet>
      <dgm:spPr/>
    </dgm:pt>
    <dgm:pt modelId="{13A202D0-5CF0-4ABC-AD84-F2E699101B7A}" type="pres">
      <dgm:prSet presAssocID="{B614F873-A30B-4F45-B379-5346F0061F8C}" presName="negativeSpace" presStyleCnt="0"/>
      <dgm:spPr/>
    </dgm:pt>
    <dgm:pt modelId="{55EF5CB3-00CE-4909-9A80-6D58082EF5EA}" type="pres">
      <dgm:prSet presAssocID="{B614F873-A30B-4F45-B379-5346F0061F8C}" presName="childText" presStyleLbl="conFgAcc1" presStyleIdx="0" presStyleCnt="3">
        <dgm:presLayoutVars>
          <dgm:bulletEnabled val="1"/>
        </dgm:presLayoutVars>
      </dgm:prSet>
      <dgm:spPr/>
    </dgm:pt>
    <dgm:pt modelId="{84606032-DB64-4601-9560-C5E1A3D5D7AD}" type="pres">
      <dgm:prSet presAssocID="{1B346748-4E1E-4179-8470-134508D6DD44}" presName="spaceBetweenRectangles" presStyleCnt="0"/>
      <dgm:spPr/>
    </dgm:pt>
    <dgm:pt modelId="{FB5C9F73-4787-4145-8AD9-627C98FB29E5}" type="pres">
      <dgm:prSet presAssocID="{E0A88EDA-6F9F-4E65-A577-B92D6765D244}" presName="parentLin" presStyleCnt="0"/>
      <dgm:spPr/>
    </dgm:pt>
    <dgm:pt modelId="{680F886D-1C2B-4C8A-A770-898D27F37ACA}" type="pres">
      <dgm:prSet presAssocID="{E0A88EDA-6F9F-4E65-A577-B92D6765D244}" presName="parentLeftMargin" presStyleLbl="node1" presStyleIdx="0" presStyleCnt="3"/>
      <dgm:spPr/>
    </dgm:pt>
    <dgm:pt modelId="{62CDB5DD-112E-4B5D-9A26-C2794E527B7F}" type="pres">
      <dgm:prSet presAssocID="{E0A88EDA-6F9F-4E65-A577-B92D6765D244}" presName="parentText" presStyleLbl="node1" presStyleIdx="1" presStyleCnt="3">
        <dgm:presLayoutVars>
          <dgm:chMax val="0"/>
          <dgm:bulletEnabled val="1"/>
        </dgm:presLayoutVars>
      </dgm:prSet>
      <dgm:spPr/>
    </dgm:pt>
    <dgm:pt modelId="{B13F4EEC-4590-4859-B0AE-9E316FBD90F0}" type="pres">
      <dgm:prSet presAssocID="{E0A88EDA-6F9F-4E65-A577-B92D6765D244}" presName="negativeSpace" presStyleCnt="0"/>
      <dgm:spPr/>
    </dgm:pt>
    <dgm:pt modelId="{1CF4BE49-47F0-4F49-A868-34680FF60483}" type="pres">
      <dgm:prSet presAssocID="{E0A88EDA-6F9F-4E65-A577-B92D6765D244}" presName="childText" presStyleLbl="conFgAcc1" presStyleIdx="1" presStyleCnt="3">
        <dgm:presLayoutVars>
          <dgm:bulletEnabled val="1"/>
        </dgm:presLayoutVars>
      </dgm:prSet>
      <dgm:spPr/>
    </dgm:pt>
    <dgm:pt modelId="{BDCA1C4C-94B0-45EF-9932-BA807F980675}" type="pres">
      <dgm:prSet presAssocID="{822DD772-4E1E-44BA-8E87-7DB93A779484}" presName="spaceBetweenRectangles" presStyleCnt="0"/>
      <dgm:spPr/>
    </dgm:pt>
    <dgm:pt modelId="{16DE7391-070C-4C0F-8211-3B33F1E66B69}" type="pres">
      <dgm:prSet presAssocID="{96E41828-E33E-4717-B923-2DE35F5D700D}" presName="parentLin" presStyleCnt="0"/>
      <dgm:spPr/>
    </dgm:pt>
    <dgm:pt modelId="{E47E3C48-98AF-4F8C-8744-A0C5543A355B}" type="pres">
      <dgm:prSet presAssocID="{96E41828-E33E-4717-B923-2DE35F5D700D}" presName="parentLeftMargin" presStyleLbl="node1" presStyleIdx="1" presStyleCnt="3"/>
      <dgm:spPr/>
    </dgm:pt>
    <dgm:pt modelId="{401F1188-B0A6-4284-A571-383994663E5D}" type="pres">
      <dgm:prSet presAssocID="{96E41828-E33E-4717-B923-2DE35F5D700D}" presName="parentText" presStyleLbl="node1" presStyleIdx="2" presStyleCnt="3">
        <dgm:presLayoutVars>
          <dgm:chMax val="0"/>
          <dgm:bulletEnabled val="1"/>
        </dgm:presLayoutVars>
      </dgm:prSet>
      <dgm:spPr/>
    </dgm:pt>
    <dgm:pt modelId="{868F0BF9-E284-4DF9-9637-46737CE2CE49}" type="pres">
      <dgm:prSet presAssocID="{96E41828-E33E-4717-B923-2DE35F5D700D}" presName="negativeSpace" presStyleCnt="0"/>
      <dgm:spPr/>
    </dgm:pt>
    <dgm:pt modelId="{ADDD6125-68AD-44C9-A8DD-1B7BE506A12C}" type="pres">
      <dgm:prSet presAssocID="{96E41828-E33E-4717-B923-2DE35F5D700D}" presName="childText" presStyleLbl="conFgAcc1" presStyleIdx="2" presStyleCnt="3">
        <dgm:presLayoutVars>
          <dgm:bulletEnabled val="1"/>
        </dgm:presLayoutVars>
      </dgm:prSet>
      <dgm:spPr/>
    </dgm:pt>
  </dgm:ptLst>
  <dgm:cxnLst>
    <dgm:cxn modelId="{098FB603-B0DC-4BCA-BB59-25B8F7B5A902}" type="presOf" srcId="{B081C6CE-82B9-4EA2-96EE-4E06D41D6677}" destId="{55EF5CB3-00CE-4909-9A80-6D58082EF5EA}" srcOrd="0" destOrd="0" presId="urn:microsoft.com/office/officeart/2005/8/layout/list1"/>
    <dgm:cxn modelId="{0413CB04-6B01-4BD4-BF4B-5BD964985581}" type="presOf" srcId="{F676A70B-FAD3-4129-A837-B17F2B1375CC}" destId="{1CF4BE49-47F0-4F49-A868-34680FF60483}" srcOrd="0" destOrd="1" presId="urn:microsoft.com/office/officeart/2005/8/layout/list1"/>
    <dgm:cxn modelId="{DED3CC0D-8841-4971-B4E4-9C40E8B1C7FF}" type="presOf" srcId="{4BBA58A7-5197-481E-B356-4CF37C7B05E7}" destId="{6BE67506-2666-4437-B0EE-D3E6B4176097}" srcOrd="0" destOrd="0" presId="urn:microsoft.com/office/officeart/2005/8/layout/list1"/>
    <dgm:cxn modelId="{B940E02B-B459-4DE0-8CE2-3309718974F1}" type="presOf" srcId="{E0A88EDA-6F9F-4E65-A577-B92D6765D244}" destId="{680F886D-1C2B-4C8A-A770-898D27F37ACA}" srcOrd="0" destOrd="0" presId="urn:microsoft.com/office/officeart/2005/8/layout/list1"/>
    <dgm:cxn modelId="{D0047031-2D99-4C12-8FDB-5724F979161C}" srcId="{E0A88EDA-6F9F-4E65-A577-B92D6765D244}" destId="{2D54FA9F-2188-43F3-9955-E1761BAFEE60}" srcOrd="0" destOrd="0" parTransId="{34B06D0D-40DB-4B4E-8800-E92971F4886D}" sibTransId="{DDCA6FE5-FE39-4D20-88FA-594C6DC01732}"/>
    <dgm:cxn modelId="{67258836-2A80-4E4E-B8FB-3296E0B8A3D1}" srcId="{B614F873-A30B-4F45-B379-5346F0061F8C}" destId="{B081C6CE-82B9-4EA2-96EE-4E06D41D6677}" srcOrd="0" destOrd="0" parTransId="{2B70DB41-2959-488B-AFB1-6EDAE3AA27BC}" sibTransId="{E6CC378B-DCCE-4F01-9180-7D5BF2C2A0E8}"/>
    <dgm:cxn modelId="{9151FB5C-F1BA-4275-B9AB-8952C0AB1005}" srcId="{96E41828-E33E-4717-B923-2DE35F5D700D}" destId="{5FDF51DE-4111-4E25-B6E5-8F6B28868039}" srcOrd="1" destOrd="0" parTransId="{2711A780-95AC-4E59-B9FC-9A1BDF4D4BE6}" sibTransId="{22C1A5DC-0E35-42AF-A240-C940054B8811}"/>
    <dgm:cxn modelId="{67876361-BBFF-460C-B023-AE963BC83A0A}" srcId="{B614F873-A30B-4F45-B379-5346F0061F8C}" destId="{017A0601-C746-4E09-BD67-D5BEE1536242}" srcOrd="2" destOrd="0" parTransId="{AAFF268A-A9E7-4713-B6C3-612922583AA1}" sibTransId="{FBE02E2E-E10D-4226-8F0A-AEEDB1DB34DF}"/>
    <dgm:cxn modelId="{3B7B6441-681E-4A43-9CE5-D4A78E1AB966}" type="presOf" srcId="{5FDF51DE-4111-4E25-B6E5-8F6B28868039}" destId="{ADDD6125-68AD-44C9-A8DD-1B7BE506A12C}" srcOrd="0" destOrd="1" presId="urn:microsoft.com/office/officeart/2005/8/layout/list1"/>
    <dgm:cxn modelId="{3304776F-7ABB-4619-9241-0E3073D977CD}" srcId="{B614F873-A30B-4F45-B379-5346F0061F8C}" destId="{EA38E6C9-702D-4D1D-870F-00DF8DF9D142}" srcOrd="1" destOrd="0" parTransId="{60CF7A7C-C5DF-406A-B377-8C5E45C8F1DE}" sibTransId="{649F4009-5332-4C8E-96E3-C2F72A375E9C}"/>
    <dgm:cxn modelId="{4C1F1453-E7D4-47A9-9624-F8D04CA46A58}" type="presOf" srcId="{4141EC69-377B-49AC-9AA4-A21E0561AD2E}" destId="{ADDD6125-68AD-44C9-A8DD-1B7BE506A12C}" srcOrd="0" destOrd="0" presId="urn:microsoft.com/office/officeart/2005/8/layout/list1"/>
    <dgm:cxn modelId="{8AC04754-DB93-4328-849F-6C6F4D0FA769}" type="presOf" srcId="{064A57F7-B125-4875-9194-05C0ED2A4B06}" destId="{55EF5CB3-00CE-4909-9A80-6D58082EF5EA}" srcOrd="0" destOrd="4" presId="urn:microsoft.com/office/officeart/2005/8/layout/list1"/>
    <dgm:cxn modelId="{2F577D75-1C4B-4EBD-ADEB-B673353007EC}" type="presOf" srcId="{E0A88EDA-6F9F-4E65-A577-B92D6765D244}" destId="{62CDB5DD-112E-4B5D-9A26-C2794E527B7F}" srcOrd="1" destOrd="0" presId="urn:microsoft.com/office/officeart/2005/8/layout/list1"/>
    <dgm:cxn modelId="{93BCCD84-9E52-4ECB-B8B8-9C2F70213134}" type="presOf" srcId="{B614F873-A30B-4F45-B379-5346F0061F8C}" destId="{98296BB9-CD44-4D5B-B1EE-8CC0500DA7DF}" srcOrd="1" destOrd="0" presId="urn:microsoft.com/office/officeart/2005/8/layout/list1"/>
    <dgm:cxn modelId="{E545EE86-AF1B-49EC-A556-21698A3680EB}" type="presOf" srcId="{0229F198-6148-4E9C-BB3C-815DEB6F2D78}" destId="{55EF5CB3-00CE-4909-9A80-6D58082EF5EA}" srcOrd="0" destOrd="3" presId="urn:microsoft.com/office/officeart/2005/8/layout/list1"/>
    <dgm:cxn modelId="{AD0D0699-E2B3-40B2-8B4F-541494719083}" srcId="{4BBA58A7-5197-481E-B356-4CF37C7B05E7}" destId="{B614F873-A30B-4F45-B379-5346F0061F8C}" srcOrd="0" destOrd="0" parTransId="{A648B072-5644-47C4-8DF0-5C3AF9ADCC33}" sibTransId="{1B346748-4E1E-4179-8470-134508D6DD44}"/>
    <dgm:cxn modelId="{4F09E99B-340B-47FE-8C7B-D796FE76481B}" srcId="{EA38E6C9-702D-4D1D-870F-00DF8DF9D142}" destId="{0229F198-6148-4E9C-BB3C-815DEB6F2D78}" srcOrd="1" destOrd="0" parTransId="{8439D197-6CD3-45C0-9F9E-3735607282EB}" sibTransId="{2D739F9F-FCB3-4E50-A47D-EAC7CD06A5CF}"/>
    <dgm:cxn modelId="{7A0945A0-7856-4478-89EE-A501B9D3DD19}" type="presOf" srcId="{EA38E6C9-702D-4D1D-870F-00DF8DF9D142}" destId="{55EF5CB3-00CE-4909-9A80-6D58082EF5EA}" srcOrd="0" destOrd="1" presId="urn:microsoft.com/office/officeart/2005/8/layout/list1"/>
    <dgm:cxn modelId="{9F439BB4-04B6-4286-8583-4EDFF17B4662}" srcId="{4BBA58A7-5197-481E-B356-4CF37C7B05E7}" destId="{96E41828-E33E-4717-B923-2DE35F5D700D}" srcOrd="2" destOrd="0" parTransId="{39B87AA2-1EEB-4096-8C5C-1428362ECC47}" sibTransId="{0E7F2540-72A1-44A4-BDCC-E884187636C8}"/>
    <dgm:cxn modelId="{8FFF0FB6-EEB7-49AD-B442-DA1C09EB3193}" type="presOf" srcId="{96E41828-E33E-4717-B923-2DE35F5D700D}" destId="{401F1188-B0A6-4284-A571-383994663E5D}" srcOrd="1" destOrd="0" presId="urn:microsoft.com/office/officeart/2005/8/layout/list1"/>
    <dgm:cxn modelId="{241F4EBE-4DB1-4301-9CDA-5FF4662E0B23}" srcId="{4BBA58A7-5197-481E-B356-4CF37C7B05E7}" destId="{E0A88EDA-6F9F-4E65-A577-B92D6765D244}" srcOrd="1" destOrd="0" parTransId="{1C62857C-96F1-4DAC-BDA5-3B40A38BD9A4}" sibTransId="{822DD772-4E1E-44BA-8E87-7DB93A779484}"/>
    <dgm:cxn modelId="{9D5B81C5-CD13-4091-9171-5E13F32173A3}" type="presOf" srcId="{017A0601-C746-4E09-BD67-D5BEE1536242}" destId="{55EF5CB3-00CE-4909-9A80-6D58082EF5EA}" srcOrd="0" destOrd="5" presId="urn:microsoft.com/office/officeart/2005/8/layout/list1"/>
    <dgm:cxn modelId="{74DB97C5-058A-48A2-A220-91BE8017EB40}" srcId="{96E41828-E33E-4717-B923-2DE35F5D700D}" destId="{4141EC69-377B-49AC-9AA4-A21E0561AD2E}" srcOrd="0" destOrd="0" parTransId="{A805BA52-4302-4134-8DEF-9D8AD84EB804}" sibTransId="{5E93436E-F4C4-4F17-AEFB-35AFD77E5E0C}"/>
    <dgm:cxn modelId="{6ABCB8CC-02EB-4ADE-A291-E4057E72C403}" srcId="{E0A88EDA-6F9F-4E65-A577-B92D6765D244}" destId="{F676A70B-FAD3-4129-A837-B17F2B1375CC}" srcOrd="1" destOrd="0" parTransId="{277A40BA-8C4B-458F-9E42-85AD58F23BCF}" sibTransId="{CD7BCAC7-EC9A-4511-AA9D-A0695AD94D3C}"/>
    <dgm:cxn modelId="{FCA144D2-96BA-4DB0-9CA9-36994F923751}" srcId="{EA38E6C9-702D-4D1D-870F-00DF8DF9D142}" destId="{DFD3E148-2F70-410C-B016-0513A173068A}" srcOrd="0" destOrd="0" parTransId="{10B32717-3784-4215-872A-DBAD2C412DB8}" sibTransId="{01754DF4-E2E3-4C7D-B1AE-AC0A539FCA9E}"/>
    <dgm:cxn modelId="{E2EB87D7-F075-4CC7-A234-5C1D628CF4C5}" srcId="{EA38E6C9-702D-4D1D-870F-00DF8DF9D142}" destId="{064A57F7-B125-4875-9194-05C0ED2A4B06}" srcOrd="2" destOrd="0" parTransId="{4983D3AE-8279-4BFA-AD47-ED6C8CDBF5B5}" sibTransId="{FE791EB6-9BE0-4B80-B118-BBF3884E139F}"/>
    <dgm:cxn modelId="{6D84FBDC-6AF0-48E7-A322-E31A9E29573F}" type="presOf" srcId="{B614F873-A30B-4F45-B379-5346F0061F8C}" destId="{DED7C92A-7891-4D95-BF1C-3E72D119BE6B}" srcOrd="0" destOrd="0" presId="urn:microsoft.com/office/officeart/2005/8/layout/list1"/>
    <dgm:cxn modelId="{28D9F1DD-DCC2-4E54-A2CA-6D6C4A5DE483}" type="presOf" srcId="{96E41828-E33E-4717-B923-2DE35F5D700D}" destId="{E47E3C48-98AF-4F8C-8744-A0C5543A355B}" srcOrd="0" destOrd="0" presId="urn:microsoft.com/office/officeart/2005/8/layout/list1"/>
    <dgm:cxn modelId="{5385F8FA-941F-4D43-9DE9-C8EE3580A47F}" type="presOf" srcId="{DFD3E148-2F70-410C-B016-0513A173068A}" destId="{55EF5CB3-00CE-4909-9A80-6D58082EF5EA}" srcOrd="0" destOrd="2" presId="urn:microsoft.com/office/officeart/2005/8/layout/list1"/>
    <dgm:cxn modelId="{D56783FE-FB82-4E88-B60C-931E28CA9264}" type="presOf" srcId="{2D54FA9F-2188-43F3-9955-E1761BAFEE60}" destId="{1CF4BE49-47F0-4F49-A868-34680FF60483}" srcOrd="0" destOrd="0" presId="urn:microsoft.com/office/officeart/2005/8/layout/list1"/>
    <dgm:cxn modelId="{109814F2-1E64-4081-B074-0D358AB5290D}" type="presParOf" srcId="{6BE67506-2666-4437-B0EE-D3E6B4176097}" destId="{112B1199-59A0-4454-AECA-7CDC61E42465}" srcOrd="0" destOrd="0" presId="urn:microsoft.com/office/officeart/2005/8/layout/list1"/>
    <dgm:cxn modelId="{EA0005E6-AFC3-42EE-8A9E-DC81623696F7}" type="presParOf" srcId="{112B1199-59A0-4454-AECA-7CDC61E42465}" destId="{DED7C92A-7891-4D95-BF1C-3E72D119BE6B}" srcOrd="0" destOrd="0" presId="urn:microsoft.com/office/officeart/2005/8/layout/list1"/>
    <dgm:cxn modelId="{F97A4022-C752-45C7-B049-78A6E08FE061}" type="presParOf" srcId="{112B1199-59A0-4454-AECA-7CDC61E42465}" destId="{98296BB9-CD44-4D5B-B1EE-8CC0500DA7DF}" srcOrd="1" destOrd="0" presId="urn:microsoft.com/office/officeart/2005/8/layout/list1"/>
    <dgm:cxn modelId="{1C96CDC9-1DB4-4D29-9EE0-1BA86E8E0446}" type="presParOf" srcId="{6BE67506-2666-4437-B0EE-D3E6B4176097}" destId="{13A202D0-5CF0-4ABC-AD84-F2E699101B7A}" srcOrd="1" destOrd="0" presId="urn:microsoft.com/office/officeart/2005/8/layout/list1"/>
    <dgm:cxn modelId="{28F12597-0B28-4D11-821F-2FD5A0B72CC0}" type="presParOf" srcId="{6BE67506-2666-4437-B0EE-D3E6B4176097}" destId="{55EF5CB3-00CE-4909-9A80-6D58082EF5EA}" srcOrd="2" destOrd="0" presId="urn:microsoft.com/office/officeart/2005/8/layout/list1"/>
    <dgm:cxn modelId="{3EB26FBB-1438-4683-89FF-84EDCE92F044}" type="presParOf" srcId="{6BE67506-2666-4437-B0EE-D3E6B4176097}" destId="{84606032-DB64-4601-9560-C5E1A3D5D7AD}" srcOrd="3" destOrd="0" presId="urn:microsoft.com/office/officeart/2005/8/layout/list1"/>
    <dgm:cxn modelId="{C209FD79-CCFD-4F25-980B-2D1D5B0F5BDB}" type="presParOf" srcId="{6BE67506-2666-4437-B0EE-D3E6B4176097}" destId="{FB5C9F73-4787-4145-8AD9-627C98FB29E5}" srcOrd="4" destOrd="0" presId="urn:microsoft.com/office/officeart/2005/8/layout/list1"/>
    <dgm:cxn modelId="{551DF00A-8A46-408E-8319-6DD62D736F05}" type="presParOf" srcId="{FB5C9F73-4787-4145-8AD9-627C98FB29E5}" destId="{680F886D-1C2B-4C8A-A770-898D27F37ACA}" srcOrd="0" destOrd="0" presId="urn:microsoft.com/office/officeart/2005/8/layout/list1"/>
    <dgm:cxn modelId="{74B77876-D26C-4397-BE01-8DDDD928CB20}" type="presParOf" srcId="{FB5C9F73-4787-4145-8AD9-627C98FB29E5}" destId="{62CDB5DD-112E-4B5D-9A26-C2794E527B7F}" srcOrd="1" destOrd="0" presId="urn:microsoft.com/office/officeart/2005/8/layout/list1"/>
    <dgm:cxn modelId="{581F75A7-070F-48B4-9B90-E32B9A4B5B59}" type="presParOf" srcId="{6BE67506-2666-4437-B0EE-D3E6B4176097}" destId="{B13F4EEC-4590-4859-B0AE-9E316FBD90F0}" srcOrd="5" destOrd="0" presId="urn:microsoft.com/office/officeart/2005/8/layout/list1"/>
    <dgm:cxn modelId="{57923EF4-2A46-405B-9A3F-0408B5984FAC}" type="presParOf" srcId="{6BE67506-2666-4437-B0EE-D3E6B4176097}" destId="{1CF4BE49-47F0-4F49-A868-34680FF60483}" srcOrd="6" destOrd="0" presId="urn:microsoft.com/office/officeart/2005/8/layout/list1"/>
    <dgm:cxn modelId="{8617A3E6-9A09-4046-BA10-6B7196A12A0C}" type="presParOf" srcId="{6BE67506-2666-4437-B0EE-D3E6B4176097}" destId="{BDCA1C4C-94B0-45EF-9932-BA807F980675}" srcOrd="7" destOrd="0" presId="urn:microsoft.com/office/officeart/2005/8/layout/list1"/>
    <dgm:cxn modelId="{B559118E-9C3C-49D8-836F-71FFB0B93C9F}" type="presParOf" srcId="{6BE67506-2666-4437-B0EE-D3E6B4176097}" destId="{16DE7391-070C-4C0F-8211-3B33F1E66B69}" srcOrd="8" destOrd="0" presId="urn:microsoft.com/office/officeart/2005/8/layout/list1"/>
    <dgm:cxn modelId="{EC5079C8-E441-4126-BF22-6CF62DD8A3B8}" type="presParOf" srcId="{16DE7391-070C-4C0F-8211-3B33F1E66B69}" destId="{E47E3C48-98AF-4F8C-8744-A0C5543A355B}" srcOrd="0" destOrd="0" presId="urn:microsoft.com/office/officeart/2005/8/layout/list1"/>
    <dgm:cxn modelId="{73FAA5EF-40E5-400D-BA1C-B9C42762B417}" type="presParOf" srcId="{16DE7391-070C-4C0F-8211-3B33F1E66B69}" destId="{401F1188-B0A6-4284-A571-383994663E5D}" srcOrd="1" destOrd="0" presId="urn:microsoft.com/office/officeart/2005/8/layout/list1"/>
    <dgm:cxn modelId="{0A836464-6C7E-4C1B-9004-BDBC9B651A6E}" type="presParOf" srcId="{6BE67506-2666-4437-B0EE-D3E6B4176097}" destId="{868F0BF9-E284-4DF9-9637-46737CE2CE49}" srcOrd="9" destOrd="0" presId="urn:microsoft.com/office/officeart/2005/8/layout/list1"/>
    <dgm:cxn modelId="{D8EC69B4-A607-4BBD-AE5F-465A5AD9D119}" type="presParOf" srcId="{6BE67506-2666-4437-B0EE-D3E6B4176097}" destId="{ADDD6125-68AD-44C9-A8DD-1B7BE506A12C}"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060B7-B89A-4761-8C8D-F3B368EB4727}">
      <dsp:nvSpPr>
        <dsp:cNvPr id="0" name=""/>
        <dsp:cNvSpPr/>
      </dsp:nvSpPr>
      <dsp:spPr>
        <a:xfrm>
          <a:off x="3381" y="22614"/>
          <a:ext cx="3296840" cy="668463"/>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Collection and Time Analysis</a:t>
          </a:r>
        </a:p>
      </dsp:txBody>
      <dsp:txXfrm>
        <a:off x="3381" y="22614"/>
        <a:ext cx="3296840" cy="668463"/>
      </dsp:txXfrm>
    </dsp:sp>
    <dsp:sp modelId="{30802F83-75F4-45DF-8D92-64FB7A293226}">
      <dsp:nvSpPr>
        <dsp:cNvPr id="0" name=""/>
        <dsp:cNvSpPr/>
      </dsp:nvSpPr>
      <dsp:spPr>
        <a:xfrm>
          <a:off x="3381" y="691077"/>
          <a:ext cx="3296840" cy="281636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1"/>
              </a:solidFill>
            </a:rPr>
            <a:t>Traditional survey methods do not come close to capturing the full diversity of identities and experiences</a:t>
          </a:r>
        </a:p>
        <a:p>
          <a:pPr marL="171450" lvl="1" indent="-171450" algn="l" defTabSz="800100">
            <a:lnSpc>
              <a:spcPct val="90000"/>
            </a:lnSpc>
            <a:spcBef>
              <a:spcPct val="0"/>
            </a:spcBef>
            <a:spcAft>
              <a:spcPct val="15000"/>
            </a:spcAft>
            <a:buChar char="•"/>
          </a:pPr>
          <a:r>
            <a:rPr lang="en-US" sz="1800" kern="1200" dirty="0">
              <a:solidFill>
                <a:schemeClr val="bg1"/>
              </a:solidFill>
            </a:rPr>
            <a:t>The self-reported transgender population increased from 0.15% to 0.35% over ten years (2006-2016)</a:t>
          </a:r>
        </a:p>
      </dsp:txBody>
      <dsp:txXfrm>
        <a:off x="3381" y="691077"/>
        <a:ext cx="3296840" cy="2816369"/>
      </dsp:txXfrm>
    </dsp:sp>
    <dsp:sp modelId="{782A2D79-679D-437B-9129-CE93F3C142F7}">
      <dsp:nvSpPr>
        <dsp:cNvPr id="0" name=""/>
        <dsp:cNvSpPr/>
      </dsp:nvSpPr>
      <dsp:spPr>
        <a:xfrm>
          <a:off x="3761779" y="22614"/>
          <a:ext cx="3296840" cy="668463"/>
        </a:xfrm>
        <a:prstGeom prst="rect">
          <a:avLst/>
        </a:prstGeom>
        <a:gradFill rotWithShape="0">
          <a:gsLst>
            <a:gs pos="0">
              <a:schemeClr val="accent2">
                <a:hueOff val="574745"/>
                <a:satOff val="-9386"/>
                <a:lumOff val="588"/>
                <a:alphaOff val="0"/>
                <a:tint val="96000"/>
                <a:satMod val="100000"/>
                <a:lumMod val="104000"/>
              </a:schemeClr>
            </a:gs>
            <a:gs pos="78000">
              <a:schemeClr val="accent2">
                <a:hueOff val="574745"/>
                <a:satOff val="-9386"/>
                <a:lumOff val="588"/>
                <a:alphaOff val="0"/>
                <a:shade val="100000"/>
                <a:satMod val="110000"/>
                <a:lumMod val="100000"/>
              </a:schemeClr>
            </a:gs>
          </a:gsLst>
          <a:lin ang="5400000" scaled="0"/>
        </a:gradFill>
        <a:ln w="9525" cap="flat" cmpd="sng" algn="ctr">
          <a:solidFill>
            <a:schemeClr val="accent2">
              <a:hueOff val="574745"/>
              <a:satOff val="-9386"/>
              <a:lumOff val="588"/>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Discrimination and Legal Consideration</a:t>
          </a:r>
        </a:p>
      </dsp:txBody>
      <dsp:txXfrm>
        <a:off x="3761779" y="22614"/>
        <a:ext cx="3296840" cy="668463"/>
      </dsp:txXfrm>
    </dsp:sp>
    <dsp:sp modelId="{01A4B37A-5A36-4E62-A221-3DCF7F99B919}">
      <dsp:nvSpPr>
        <dsp:cNvPr id="0" name=""/>
        <dsp:cNvSpPr/>
      </dsp:nvSpPr>
      <dsp:spPr>
        <a:xfrm>
          <a:off x="3761779" y="691077"/>
          <a:ext cx="3296840" cy="2816369"/>
        </a:xfrm>
        <a:prstGeom prst="rect">
          <a:avLst/>
        </a:prstGeom>
        <a:solidFill>
          <a:schemeClr val="accent2">
            <a:tint val="40000"/>
            <a:alpha val="90000"/>
            <a:hueOff val="746329"/>
            <a:satOff val="-13875"/>
            <a:lumOff val="-645"/>
            <a:alphaOff val="0"/>
          </a:schemeClr>
        </a:solidFill>
        <a:ln w="9525" cap="flat" cmpd="sng" algn="ctr">
          <a:solidFill>
            <a:schemeClr val="accent2">
              <a:tint val="40000"/>
              <a:alpha val="90000"/>
              <a:hueOff val="746329"/>
              <a:satOff val="-13875"/>
              <a:lumOff val="-6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1"/>
              </a:solidFill>
            </a:rPr>
            <a:t>Exclusion of trans rights may cause them to avoid self-identification</a:t>
          </a:r>
        </a:p>
        <a:p>
          <a:pPr marL="171450" lvl="1" indent="-171450" algn="l" defTabSz="800100">
            <a:lnSpc>
              <a:spcPct val="90000"/>
            </a:lnSpc>
            <a:spcBef>
              <a:spcPct val="0"/>
            </a:spcBef>
            <a:spcAft>
              <a:spcPct val="15000"/>
            </a:spcAft>
            <a:buChar char="•"/>
          </a:pPr>
          <a:r>
            <a:rPr lang="en-US" sz="1800" kern="1200" dirty="0">
              <a:solidFill>
                <a:schemeClr val="bg1"/>
              </a:solidFill>
            </a:rPr>
            <a:t>Correcting future discrimination relies on pushing against the court’s reliance on biological sex</a:t>
          </a:r>
        </a:p>
      </dsp:txBody>
      <dsp:txXfrm>
        <a:off x="3761779" y="691077"/>
        <a:ext cx="3296840" cy="2816369"/>
      </dsp:txXfrm>
    </dsp:sp>
    <dsp:sp modelId="{07C29A2D-39E8-47A5-98D9-650C81FC9D12}">
      <dsp:nvSpPr>
        <dsp:cNvPr id="0" name=""/>
        <dsp:cNvSpPr/>
      </dsp:nvSpPr>
      <dsp:spPr>
        <a:xfrm>
          <a:off x="7520178" y="22614"/>
          <a:ext cx="3296840" cy="668463"/>
        </a:xfrm>
        <a:prstGeom prst="rect">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Religiosity</a:t>
          </a:r>
        </a:p>
      </dsp:txBody>
      <dsp:txXfrm>
        <a:off x="7520178" y="22614"/>
        <a:ext cx="3296840" cy="668463"/>
      </dsp:txXfrm>
    </dsp:sp>
    <dsp:sp modelId="{F09E1CB6-7F70-4F39-B7AC-6FB9ABAAA239}">
      <dsp:nvSpPr>
        <dsp:cNvPr id="0" name=""/>
        <dsp:cNvSpPr/>
      </dsp:nvSpPr>
      <dsp:spPr>
        <a:xfrm>
          <a:off x="7520178" y="691077"/>
          <a:ext cx="3296840" cy="2816369"/>
        </a:xfrm>
        <a:prstGeom prst="rect">
          <a:avLst/>
        </a:prstGeom>
        <a:solidFill>
          <a:schemeClr val="accent2">
            <a:tint val="40000"/>
            <a:alpha val="90000"/>
            <a:hueOff val="1492659"/>
            <a:satOff val="-27750"/>
            <a:lumOff val="-1290"/>
            <a:alphaOff val="0"/>
          </a:schemeClr>
        </a:solidFill>
        <a:ln w="9525" cap="flat" cmpd="sng" algn="ctr">
          <a:solidFill>
            <a:schemeClr val="accent2">
              <a:tint val="40000"/>
              <a:alpha val="90000"/>
              <a:hueOff val="1492659"/>
              <a:satOff val="-27750"/>
              <a:lumOff val="-12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bg1"/>
              </a:solidFill>
            </a:rPr>
            <a:t>Free exercise of religion must be a deliberate and delicate topic</a:t>
          </a:r>
        </a:p>
        <a:p>
          <a:pPr marL="171450" lvl="1" indent="-171450" algn="l" defTabSz="800100">
            <a:lnSpc>
              <a:spcPct val="90000"/>
            </a:lnSpc>
            <a:spcBef>
              <a:spcPct val="0"/>
            </a:spcBef>
            <a:spcAft>
              <a:spcPct val="15000"/>
            </a:spcAft>
            <a:buChar char="•"/>
          </a:pPr>
          <a:r>
            <a:rPr lang="en-US" sz="1800" kern="1200" dirty="0">
              <a:solidFill>
                <a:schemeClr val="bg1"/>
              </a:solidFill>
            </a:rPr>
            <a:t>Vocal conservative majorities can make people feel unsafe to self-identify</a:t>
          </a:r>
        </a:p>
      </dsp:txBody>
      <dsp:txXfrm>
        <a:off x="7520178" y="691077"/>
        <a:ext cx="3296840" cy="2816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F5CB3-00CE-4909-9A80-6D58082EF5EA}">
      <dsp:nvSpPr>
        <dsp:cNvPr id="0" name=""/>
        <dsp:cNvSpPr/>
      </dsp:nvSpPr>
      <dsp:spPr>
        <a:xfrm>
          <a:off x="0" y="369259"/>
          <a:ext cx="6403994" cy="1940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91592" rIns="49702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bg1"/>
              </a:solidFill>
            </a:rPr>
            <a:t>Highly accurate models</a:t>
          </a:r>
        </a:p>
        <a:p>
          <a:pPr marL="114300" lvl="1" indent="-114300" algn="l" defTabSz="622300">
            <a:lnSpc>
              <a:spcPct val="90000"/>
            </a:lnSpc>
            <a:spcBef>
              <a:spcPct val="0"/>
            </a:spcBef>
            <a:spcAft>
              <a:spcPct val="15000"/>
            </a:spcAft>
            <a:buChar char="•"/>
          </a:pPr>
          <a:r>
            <a:rPr lang="en-US" sz="1400" kern="1200">
              <a:solidFill>
                <a:schemeClr val="bg1"/>
              </a:solidFill>
            </a:rPr>
            <a:t>A/B Testing show near identical correlation and predictability strength between:</a:t>
          </a:r>
        </a:p>
        <a:p>
          <a:pPr marL="228600" lvl="2" indent="-114300" algn="l" defTabSz="622300">
            <a:lnSpc>
              <a:spcPct val="90000"/>
            </a:lnSpc>
            <a:spcBef>
              <a:spcPct val="0"/>
            </a:spcBef>
            <a:spcAft>
              <a:spcPct val="15000"/>
            </a:spcAft>
            <a:buChar char="•"/>
          </a:pPr>
          <a:r>
            <a:rPr lang="en-US" sz="1400" kern="1200">
              <a:solidFill>
                <a:schemeClr val="bg1"/>
              </a:solidFill>
            </a:rPr>
            <a:t>Anti-trans legislation</a:t>
          </a:r>
        </a:p>
        <a:p>
          <a:pPr marL="228600" lvl="2" indent="-114300" algn="l" defTabSz="622300">
            <a:lnSpc>
              <a:spcPct val="90000"/>
            </a:lnSpc>
            <a:spcBef>
              <a:spcPct val="0"/>
            </a:spcBef>
            <a:spcAft>
              <a:spcPct val="15000"/>
            </a:spcAft>
            <a:buChar char="•"/>
          </a:pPr>
          <a:r>
            <a:rPr lang="en-US" sz="1400" kern="1200" dirty="0">
              <a:solidFill>
                <a:schemeClr val="bg1"/>
              </a:solidFill>
            </a:rPr>
            <a:t>State religiosity</a:t>
          </a:r>
        </a:p>
        <a:p>
          <a:pPr marL="228600" lvl="2" indent="-114300" algn="l" defTabSz="622300">
            <a:lnSpc>
              <a:spcPct val="90000"/>
            </a:lnSpc>
            <a:spcBef>
              <a:spcPct val="0"/>
            </a:spcBef>
            <a:spcAft>
              <a:spcPct val="15000"/>
            </a:spcAft>
            <a:buChar char="•"/>
          </a:pPr>
          <a:r>
            <a:rPr lang="en-US" sz="1400" kern="1200">
              <a:solidFill>
                <a:schemeClr val="bg1"/>
              </a:solidFill>
            </a:rPr>
            <a:t>Individual religious freedom</a:t>
          </a:r>
        </a:p>
        <a:p>
          <a:pPr marL="114300" lvl="1" indent="-114300" algn="l" defTabSz="622300">
            <a:lnSpc>
              <a:spcPct val="90000"/>
            </a:lnSpc>
            <a:spcBef>
              <a:spcPct val="0"/>
            </a:spcBef>
            <a:spcAft>
              <a:spcPct val="15000"/>
            </a:spcAft>
            <a:buChar char="•"/>
          </a:pPr>
          <a:r>
            <a:rPr lang="en-US" sz="1400" kern="1200">
              <a:solidFill>
                <a:schemeClr val="bg1"/>
              </a:solidFill>
            </a:rPr>
            <a:t>Highest indicator for prediction is Sexuality</a:t>
          </a:r>
        </a:p>
      </dsp:txBody>
      <dsp:txXfrm>
        <a:off x="0" y="369259"/>
        <a:ext cx="6403994" cy="1940400"/>
      </dsp:txXfrm>
    </dsp:sp>
    <dsp:sp modelId="{98296BB9-CD44-4D5B-B1EE-8CC0500DA7DF}">
      <dsp:nvSpPr>
        <dsp:cNvPr id="0" name=""/>
        <dsp:cNvSpPr/>
      </dsp:nvSpPr>
      <dsp:spPr>
        <a:xfrm>
          <a:off x="320199" y="162619"/>
          <a:ext cx="4482795" cy="41328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bg1"/>
              </a:solidFill>
            </a:rPr>
            <a:t>Results</a:t>
          </a:r>
        </a:p>
      </dsp:txBody>
      <dsp:txXfrm>
        <a:off x="340374" y="182794"/>
        <a:ext cx="4442445" cy="372930"/>
      </dsp:txXfrm>
    </dsp:sp>
    <dsp:sp modelId="{1CF4BE49-47F0-4F49-A868-34680FF60483}">
      <dsp:nvSpPr>
        <dsp:cNvPr id="0" name=""/>
        <dsp:cNvSpPr/>
      </dsp:nvSpPr>
      <dsp:spPr>
        <a:xfrm>
          <a:off x="0" y="2591899"/>
          <a:ext cx="6403994" cy="8379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91592" rIns="49702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bg1"/>
              </a:solidFill>
            </a:rPr>
            <a:t>Can only predict the known transgender population</a:t>
          </a:r>
        </a:p>
        <a:p>
          <a:pPr marL="114300" lvl="1" indent="-114300" algn="l" defTabSz="622300">
            <a:lnSpc>
              <a:spcPct val="90000"/>
            </a:lnSpc>
            <a:spcBef>
              <a:spcPct val="0"/>
            </a:spcBef>
            <a:spcAft>
              <a:spcPct val="15000"/>
            </a:spcAft>
            <a:buChar char="•"/>
          </a:pPr>
          <a:r>
            <a:rPr lang="en-US" sz="1400" kern="1200">
              <a:solidFill>
                <a:schemeClr val="bg1"/>
              </a:solidFill>
            </a:rPr>
            <a:t>Lack of standards provides non-robust data sets</a:t>
          </a:r>
        </a:p>
      </dsp:txBody>
      <dsp:txXfrm>
        <a:off x="0" y="2591899"/>
        <a:ext cx="6403994" cy="837900"/>
      </dsp:txXfrm>
    </dsp:sp>
    <dsp:sp modelId="{62CDB5DD-112E-4B5D-9A26-C2794E527B7F}">
      <dsp:nvSpPr>
        <dsp:cNvPr id="0" name=""/>
        <dsp:cNvSpPr/>
      </dsp:nvSpPr>
      <dsp:spPr>
        <a:xfrm>
          <a:off x="320199" y="2385259"/>
          <a:ext cx="4482795" cy="413280"/>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bg1"/>
              </a:solidFill>
            </a:rPr>
            <a:t>Limitations</a:t>
          </a:r>
        </a:p>
      </dsp:txBody>
      <dsp:txXfrm>
        <a:off x="340374" y="2405434"/>
        <a:ext cx="4442445" cy="372930"/>
      </dsp:txXfrm>
    </dsp:sp>
    <dsp:sp modelId="{ADDD6125-68AD-44C9-A8DD-1B7BE506A12C}">
      <dsp:nvSpPr>
        <dsp:cNvPr id="0" name=""/>
        <dsp:cNvSpPr/>
      </dsp:nvSpPr>
      <dsp:spPr>
        <a:xfrm>
          <a:off x="0" y="3712039"/>
          <a:ext cx="6403994" cy="12127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291592" rIns="49702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bg1"/>
              </a:solidFill>
            </a:rPr>
            <a:t>Legal and religious factors have a substantial effect on self-identification</a:t>
          </a:r>
        </a:p>
        <a:p>
          <a:pPr marL="114300" lvl="1" indent="-114300" algn="l" defTabSz="622300">
            <a:lnSpc>
              <a:spcPct val="90000"/>
            </a:lnSpc>
            <a:spcBef>
              <a:spcPct val="0"/>
            </a:spcBef>
            <a:spcAft>
              <a:spcPct val="15000"/>
            </a:spcAft>
            <a:buChar char="•"/>
          </a:pPr>
          <a:r>
            <a:rPr lang="en-US" sz="1400" kern="1200">
              <a:solidFill>
                <a:schemeClr val="bg1"/>
              </a:solidFill>
            </a:rPr>
            <a:t>Inability to quantify individual coefficients points to need for better data</a:t>
          </a:r>
        </a:p>
      </dsp:txBody>
      <dsp:txXfrm>
        <a:off x="0" y="3712039"/>
        <a:ext cx="6403994" cy="1212750"/>
      </dsp:txXfrm>
    </dsp:sp>
    <dsp:sp modelId="{401F1188-B0A6-4284-A571-383994663E5D}">
      <dsp:nvSpPr>
        <dsp:cNvPr id="0" name=""/>
        <dsp:cNvSpPr/>
      </dsp:nvSpPr>
      <dsp:spPr>
        <a:xfrm>
          <a:off x="320199" y="3505399"/>
          <a:ext cx="4482795" cy="413280"/>
        </a:xfrm>
        <a:prstGeom prst="round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bg1"/>
              </a:solidFill>
            </a:rPr>
            <a:t>Conclusion</a:t>
          </a:r>
        </a:p>
      </dsp:txBody>
      <dsp:txXfrm>
        <a:off x="340374" y="3525574"/>
        <a:ext cx="444244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529F8-CAB2-4C52-BD72-6BBF028C2316}"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88C7A-BCC3-49AA-935B-7C370A3378B3}" type="slidenum">
              <a:rPr lang="en-US" smtClean="0"/>
              <a:t>‹#›</a:t>
            </a:fld>
            <a:endParaRPr lang="en-US"/>
          </a:p>
        </p:txBody>
      </p:sp>
    </p:spTree>
    <p:extLst>
      <p:ext uri="{BB962C8B-B14F-4D97-AF65-F5344CB8AC3E}">
        <p14:creationId xmlns:p14="http://schemas.microsoft.com/office/powerpoint/2010/main" val="67868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A3A3A"/>
                </a:solidFill>
                <a:effectLst/>
                <a:latin typeface="Times New Roman" panose="02020603050405020304" pitchFamily="18" charset="0"/>
                <a:ea typeface="Calibri" panose="020F0502020204030204" pitchFamily="34" charset="0"/>
              </a:rPr>
              <a:t>The percentage of people identifying as other than cisgender, or the gender aligned with sex assigned at birth, is increasing globally, however, the number of people who identify as transgender or nonbinary across different regions varies greatly. </a:t>
            </a:r>
            <a:r>
              <a:rPr lang="en-US" sz="1800" dirty="0" err="1">
                <a:solidFill>
                  <a:srgbClr val="3A3A3A"/>
                </a:solidFill>
                <a:effectLst/>
                <a:latin typeface="Times New Roman" panose="02020603050405020304" pitchFamily="18" charset="0"/>
                <a:ea typeface="Calibri" panose="020F0502020204030204" pitchFamily="34" charset="0"/>
              </a:rPr>
              <a:t>Loh</a:t>
            </a:r>
            <a:r>
              <a:rPr lang="en-US" sz="1800" dirty="0">
                <a:solidFill>
                  <a:srgbClr val="3A3A3A"/>
                </a:solidFill>
                <a:effectLst/>
                <a:latin typeface="Times New Roman" panose="02020603050405020304" pitchFamily="18" charset="0"/>
                <a:ea typeface="Calibri" panose="020F0502020204030204" pitchFamily="34" charset="0"/>
              </a:rPr>
              <a:t> (2018) notes that one contributing factor for this is regulations which allow courts to morally and legally define which identities are acceptable in society.</a:t>
            </a:r>
          </a:p>
          <a:p>
            <a:r>
              <a:rPr lang="en-US" sz="1800" dirty="0">
                <a:solidFill>
                  <a:srgbClr val="3A3A3A"/>
                </a:solidFill>
                <a:effectLst/>
                <a:latin typeface="Times New Roman" panose="02020603050405020304" pitchFamily="18" charset="0"/>
                <a:ea typeface="Calibri" panose="020F0502020204030204" pitchFamily="34" charset="0"/>
              </a:rPr>
              <a:t> </a:t>
            </a:r>
          </a:p>
          <a:p>
            <a:r>
              <a:rPr lang="en-US" sz="1800" dirty="0">
                <a:solidFill>
                  <a:srgbClr val="3A3A3A"/>
                </a:solidFill>
                <a:effectLst/>
                <a:latin typeface="Times New Roman" panose="02020603050405020304" pitchFamily="18" charset="0"/>
                <a:ea typeface="Calibri" panose="020F0502020204030204" pitchFamily="34" charset="0"/>
              </a:rPr>
              <a:t>In many areas, conservative and religious arguments contend that identifying as a gender outside the binary of male or female, places the individual outside the scope of human rights and removes basic human rights and protections, creating enormous groups of marginalized individuals.</a:t>
            </a:r>
          </a:p>
          <a:p>
            <a:endParaRPr lang="en-US" sz="1800" dirty="0">
              <a:solidFill>
                <a:srgbClr val="3A3A3A"/>
              </a:solidFill>
              <a:effectLst/>
              <a:latin typeface="Times New Roman" panose="02020603050405020304" pitchFamily="18" charset="0"/>
              <a:ea typeface="Calibri" panose="020F0502020204030204" pitchFamily="34" charset="0"/>
            </a:endParaRPr>
          </a:p>
          <a:p>
            <a:r>
              <a:rPr lang="en-US" sz="1800" dirty="0">
                <a:solidFill>
                  <a:srgbClr val="3A3A3A"/>
                </a:solidFill>
                <a:effectLst/>
                <a:latin typeface="Times New Roman" panose="02020603050405020304" pitchFamily="18" charset="0"/>
                <a:ea typeface="Calibri" panose="020F0502020204030204" pitchFamily="34" charset="0"/>
              </a:rPr>
              <a:t>This project utilizes datasets containing gender, location, income, and regional religiosity in the US to analyze the  relative penalty of laws governing the freedom to identify as a gender other than male or female. The author has used machine modeling and A/B testing methodologies against the datasets to assess an individual's  freedom to self-identify gender and detect factors which influence decreases in expected population reporting.</a:t>
            </a:r>
          </a:p>
        </p:txBody>
      </p:sp>
      <p:sp>
        <p:nvSpPr>
          <p:cNvPr id="4" name="Slide Number Placeholder 3"/>
          <p:cNvSpPr>
            <a:spLocks noGrp="1"/>
          </p:cNvSpPr>
          <p:nvPr>
            <p:ph type="sldNum" sz="quarter" idx="5"/>
          </p:nvPr>
        </p:nvSpPr>
        <p:spPr/>
        <p:txBody>
          <a:bodyPr/>
          <a:lstStyle/>
          <a:p>
            <a:fld id="{5B488C7A-BCC3-49AA-935B-7C370A3378B3}" type="slidenum">
              <a:rPr lang="en-US" smtClean="0"/>
              <a:t>2</a:t>
            </a:fld>
            <a:endParaRPr lang="en-US"/>
          </a:p>
        </p:txBody>
      </p:sp>
    </p:spTree>
    <p:extLst>
      <p:ext uri="{BB962C8B-B14F-4D97-AF65-F5344CB8AC3E}">
        <p14:creationId xmlns:p14="http://schemas.microsoft.com/office/powerpoint/2010/main" val="409806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5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In order to map specific data types, the sets of information were analyzed utilizing heatmapping to assess the covariance among the variables. Those with high positive or negative covariance may be dropped to facilitate efficient and cohesive data modeling.</a:t>
            </a:r>
            <a:endParaRPr lang="en-US" sz="1800" kern="150" dirty="0">
              <a:effectLst/>
              <a:latin typeface="Times New Roman" panose="02020603050405020304" pitchFamily="18" charset="0"/>
              <a:ea typeface="SimSun" panose="02010600030101010101" pitchFamily="2" charset="-122"/>
              <a:cs typeface="Lucida Sans" panose="020B0602030504020204" pitchFamily="34" charset="0"/>
            </a:endParaRPr>
          </a:p>
          <a:p>
            <a:pPr marL="0" marR="0">
              <a:spcBef>
                <a:spcPts val="0"/>
              </a:spcBef>
              <a:spcAft>
                <a:spcPts val="0"/>
              </a:spcAft>
            </a:pPr>
            <a:r>
              <a:rPr lang="en-US" sz="1800" kern="15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50" dirty="0">
              <a:effectLst/>
              <a:latin typeface="Times New Roman" panose="02020603050405020304" pitchFamily="18" charset="0"/>
              <a:ea typeface="SimSun" panose="02010600030101010101" pitchFamily="2" charset="-122"/>
              <a:cs typeface="Lucida Sans" panose="020B0602030504020204" pitchFamily="34" charset="0"/>
            </a:endParaRPr>
          </a:p>
          <a:p>
            <a:pPr marL="0" marR="0">
              <a:spcBef>
                <a:spcPts val="0"/>
              </a:spcBef>
              <a:spcAft>
                <a:spcPts val="0"/>
              </a:spcAft>
            </a:pPr>
            <a:r>
              <a:rPr lang="en-US" sz="1800" kern="15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This means data was limited to:</a:t>
            </a:r>
            <a:endParaRPr lang="en-US" sz="1800" kern="150" dirty="0">
              <a:effectLst/>
              <a:latin typeface="Times New Roman" panose="02020603050405020304" pitchFamily="18" charset="0"/>
              <a:ea typeface="SimSun" panose="02010600030101010101" pitchFamily="2" charset="-122"/>
              <a:cs typeface="Lucida Sans" panose="020B0602030504020204" pitchFamily="34" charset="0"/>
            </a:endParaRPr>
          </a:p>
          <a:p>
            <a:pPr marL="0" marR="0" lvl="0" indent="0">
              <a:spcBef>
                <a:spcPts val="0"/>
              </a:spcBef>
              <a:spcAft>
                <a:spcPts val="0"/>
              </a:spcAft>
              <a:buFont typeface="Arial" panose="020B0604020202020204" pitchFamily="34" charset="0"/>
              <a:buNone/>
            </a:pPr>
            <a:r>
              <a:rPr lang="en-US" sz="1800" kern="150" dirty="0">
                <a:solidFill>
                  <a:srgbClr val="3A3A3A"/>
                </a:solidFill>
                <a:effectLst/>
                <a:latin typeface="OpenSymbol" panose="05010000000000000000" pitchFamily="2" charset="0"/>
                <a:ea typeface="Times New Roman" panose="02020603050405020304" pitchFamily="18" charset="0"/>
                <a:cs typeface="Times New Roman" panose="02020603050405020304" pitchFamily="18" charset="0"/>
              </a:rPr>
              <a:t>March 2023 for </a:t>
            </a:r>
            <a:r>
              <a:rPr lang="en-US" sz="1800" kern="150" dirty="0">
                <a:effectLst/>
                <a:latin typeface="OpenSymbol" panose="05010000000000000000" pitchFamily="2" charset="0"/>
                <a:ea typeface="Times New Roman" panose="02020603050405020304" pitchFamily="18" charset="0"/>
                <a:cs typeface="Times New Roman" panose="02020603050405020304" pitchFamily="18" charset="0"/>
              </a:rPr>
              <a:t>the Anti-trans Legislation Risk Index</a:t>
            </a:r>
            <a:endParaRPr lang="en-US"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0" marR="0" lvl="0" indent="0">
              <a:spcBef>
                <a:spcPts val="0"/>
              </a:spcBef>
              <a:spcAft>
                <a:spcPts val="0"/>
              </a:spcAft>
              <a:buFont typeface="Arial" panose="020B0604020202020204" pitchFamily="34" charset="0"/>
              <a:buNone/>
            </a:pPr>
            <a:r>
              <a:rPr lang="en-US" sz="1800" kern="150" dirty="0">
                <a:effectLst/>
                <a:latin typeface="OpenSymbol" panose="05010000000000000000" pitchFamily="2" charset="0"/>
                <a:ea typeface="Times New Roman" panose="02020603050405020304" pitchFamily="18" charset="0"/>
                <a:cs typeface="Times New Roman" panose="02020603050405020304" pitchFamily="18" charset="0"/>
              </a:rPr>
              <a:t>Transgender population estimates were taken from 2022</a:t>
            </a:r>
            <a:endParaRPr lang="en-US"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0" marR="0" lvl="0" indent="0">
              <a:spcBef>
                <a:spcPts val="0"/>
              </a:spcBef>
              <a:spcAft>
                <a:spcPts val="0"/>
              </a:spcAft>
              <a:buFont typeface="Arial" panose="020B0604020202020204" pitchFamily="34" charset="0"/>
              <a:buNone/>
            </a:pPr>
            <a:r>
              <a:rPr lang="en-US" sz="1800" kern="150" dirty="0">
                <a:effectLst/>
                <a:latin typeface="OpenSymbol" panose="05010000000000000000" pitchFamily="2" charset="0"/>
                <a:ea typeface="Times New Roman" panose="02020603050405020304" pitchFamily="18" charset="0"/>
                <a:cs typeface="Times New Roman" panose="02020603050405020304" pitchFamily="18" charset="0"/>
              </a:rPr>
              <a:t>Total population from 2020 and 2023</a:t>
            </a:r>
            <a:endParaRPr lang="en-US" sz="1800" kern="150" dirty="0">
              <a:effectLst/>
              <a:latin typeface="OpenSymbol" panose="05010000000000000000" pitchFamily="2" charset="0"/>
              <a:ea typeface="OpenSymbol" panose="05010000000000000000" pitchFamily="2" charset="0"/>
              <a:cs typeface="OpenSymbol" panose="05010000000000000000" pitchFamily="2" charset="0"/>
            </a:endParaRPr>
          </a:p>
          <a:p>
            <a:pPr marL="0" indent="0">
              <a:buFont typeface="Arial" panose="020B0604020202020204" pitchFamily="34" charset="0"/>
              <a:buNone/>
            </a:pPr>
            <a:r>
              <a:rPr lang="en-US" sz="1800" dirty="0">
                <a:effectLst/>
                <a:latin typeface="Times New Roman" panose="02020603050405020304" pitchFamily="18" charset="0"/>
                <a:ea typeface="Times New Roman" panose="02020603050405020304" pitchFamily="18" charset="0"/>
              </a:rPr>
              <a:t>and only the overall score was used from the Pew 2014 survey on religiosity</a:t>
            </a:r>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11</a:t>
            </a:fld>
            <a:endParaRPr lang="en-US"/>
          </a:p>
        </p:txBody>
      </p:sp>
    </p:spTree>
    <p:extLst>
      <p:ext uri="{BB962C8B-B14F-4D97-AF65-F5344CB8AC3E}">
        <p14:creationId xmlns:p14="http://schemas.microsoft.com/office/powerpoint/2010/main" val="312904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was performed utilizing the Bernoulli Naïve Bayes classifier because it treats the variables as discrete values and predicts probability conditionally. Using this model for the sample set produced an overall accuracy of 81% which correctly predicts a person’s gender identity for 9,499 out of 11,865 test rows.</a:t>
            </a:r>
          </a:p>
          <a:p>
            <a:endParaRPr lang="en-US" dirty="0"/>
          </a:p>
          <a:p>
            <a:r>
              <a:rPr lang="en-US" dirty="0"/>
              <a:t>The second model chosen for testing was the Support Vector Machine (SVM) classifier. This model was selected for its ability to create hyperplanes between variable classified sets that maximize the margins to aid classification of data, while overlooking noise and outliers in the datasets.</a:t>
            </a:r>
          </a:p>
          <a:p>
            <a:endParaRPr lang="en-US" dirty="0"/>
          </a:p>
          <a:p>
            <a:r>
              <a:rPr lang="en-US" dirty="0"/>
              <a:t>The SVM classifier produced an overall accuracy of 80%, and correctly predicted a person’s gender identity for 9,218 out of 11,865 test rows</a:t>
            </a:r>
          </a:p>
          <a:p>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12</a:t>
            </a:fld>
            <a:endParaRPr lang="en-US"/>
          </a:p>
        </p:txBody>
      </p:sp>
    </p:spTree>
    <p:extLst>
      <p:ext uri="{BB962C8B-B14F-4D97-AF65-F5344CB8AC3E}">
        <p14:creationId xmlns:p14="http://schemas.microsoft.com/office/powerpoint/2010/main" val="1937412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 testing is generally used to optimize variable input usage in machine modeling. This project found that removing variables for education and income had no effect on either model. However, when sexuality was removed, both models' precision decreased by over 10%, primarily due to false positive cisgender men and women predicted to be transgender.</a:t>
            </a:r>
          </a:p>
        </p:txBody>
      </p:sp>
      <p:sp>
        <p:nvSpPr>
          <p:cNvPr id="4" name="Slide Number Placeholder 3"/>
          <p:cNvSpPr>
            <a:spLocks noGrp="1"/>
          </p:cNvSpPr>
          <p:nvPr>
            <p:ph type="sldNum" sz="quarter" idx="5"/>
          </p:nvPr>
        </p:nvSpPr>
        <p:spPr/>
        <p:txBody>
          <a:bodyPr/>
          <a:lstStyle/>
          <a:p>
            <a:fld id="{5B488C7A-BCC3-49AA-935B-7C370A3378B3}" type="slidenum">
              <a:rPr lang="en-US" smtClean="0"/>
              <a:t>13</a:t>
            </a:fld>
            <a:endParaRPr lang="en-US"/>
          </a:p>
        </p:txBody>
      </p:sp>
    </p:spTree>
    <p:extLst>
      <p:ext uri="{BB962C8B-B14F-4D97-AF65-F5344CB8AC3E}">
        <p14:creationId xmlns:p14="http://schemas.microsoft.com/office/powerpoint/2010/main" val="395909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A/B testing showed removing all other state level variables had no significant impact on precision or accuracy of the models. However, reducing the dataset to just the Pulse Survey data with the sexuality column removed showed significant changes.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Bernoulli Naïve Bayes classifier showed an overall accuracy of 64%, representing an overall drop of 16%, and a higher number of false positives than false negatives. However, the SVM classifier shows a significant drop in over 40% accuracy down to 44% overall and failing to guess any transgender people accurately.</a:t>
            </a:r>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14</a:t>
            </a:fld>
            <a:endParaRPr lang="en-US"/>
          </a:p>
        </p:txBody>
      </p:sp>
    </p:spTree>
    <p:extLst>
      <p:ext uri="{BB962C8B-B14F-4D97-AF65-F5344CB8AC3E}">
        <p14:creationId xmlns:p14="http://schemas.microsoft.com/office/powerpoint/2010/main" val="3079699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(LR) modeling was done for the same datasets to better understand the strength of the variables used in creating the predictions.</a:t>
            </a:r>
          </a:p>
          <a:p>
            <a:endParaRPr lang="en-US" dirty="0"/>
          </a:p>
          <a:p>
            <a:r>
              <a:rPr lang="en-US" dirty="0"/>
              <a:t>The LR had an overall accuracy of 79.1%. The coefficients are shown in the table for predicting those who identify as transgender. All variables used except for sexual orientation and sex assigned at birth are close to 0.5.</a:t>
            </a:r>
          </a:p>
          <a:p>
            <a:endParaRPr lang="en-US" dirty="0"/>
          </a:p>
          <a:p>
            <a:r>
              <a:rPr lang="en-US" dirty="0"/>
              <a:t>Therefore, for the entire dataset, sex assigned at birth has the most potent effect, with a coefficient of 0.113 for each gender prediction, and sexual orientation had a milder effect, with a coefficient of 0.406.</a:t>
            </a:r>
          </a:p>
          <a:p>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15</a:t>
            </a:fld>
            <a:endParaRPr lang="en-US"/>
          </a:p>
        </p:txBody>
      </p:sp>
    </p:spTree>
    <p:extLst>
      <p:ext uri="{BB962C8B-B14F-4D97-AF65-F5344CB8AC3E}">
        <p14:creationId xmlns:p14="http://schemas.microsoft.com/office/powerpoint/2010/main" val="178875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same strategy employed previously, columns were removed individually from each model for the LR builds, and only removing the sex assigned at birth column dropped accuracy below 65%. For all the columns, the coefficient for sex assigned at birth and sexuality remain almost identical, and accuracy stays within 5% across the board.</a:t>
            </a:r>
          </a:p>
        </p:txBody>
      </p:sp>
      <p:sp>
        <p:nvSpPr>
          <p:cNvPr id="4" name="Slide Number Placeholder 3"/>
          <p:cNvSpPr>
            <a:spLocks noGrp="1"/>
          </p:cNvSpPr>
          <p:nvPr>
            <p:ph type="sldNum" sz="quarter" idx="5"/>
          </p:nvPr>
        </p:nvSpPr>
        <p:spPr/>
        <p:txBody>
          <a:bodyPr/>
          <a:lstStyle/>
          <a:p>
            <a:fld id="{5B488C7A-BCC3-49AA-935B-7C370A3378B3}" type="slidenum">
              <a:rPr lang="en-US" smtClean="0"/>
              <a:t>16</a:t>
            </a:fld>
            <a:endParaRPr lang="en-US"/>
          </a:p>
        </p:txBody>
      </p:sp>
    </p:spTree>
    <p:extLst>
      <p:ext uri="{BB962C8B-B14F-4D97-AF65-F5344CB8AC3E}">
        <p14:creationId xmlns:p14="http://schemas.microsoft.com/office/powerpoint/2010/main" val="407717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high accuracy proves that the variables in use are adequate for building models that can predict if an individual will feel free enough in a social culture to come out as transgender if they were already going to come out as transgender. Using A/B testing, the data sets for anti-transgender legislation, religiosity by state, and religious freedom showed nearly identical correlations, while the variable for self-identified sexuality in the Pulse Surveys proved the strongest indicator for use in both models.</a:t>
            </a:r>
          </a:p>
          <a:p>
            <a:endParaRPr lang="en-US" dirty="0"/>
          </a:p>
          <a:p>
            <a:r>
              <a:rPr lang="en-US" dirty="0"/>
              <a:t>In the modeling process, lacking data on the transgender population also means that the model’s prediction can only point to the known transgender population. Since the actual population percentage of transgender people is unknown, the full demographic for the entire population is also unknown. Missing data means that the models built are necessarily biased to only select individuals with the freedom to self-identify.</a:t>
            </a:r>
          </a:p>
          <a:p>
            <a:endParaRPr lang="en-US" dirty="0"/>
          </a:p>
          <a:p>
            <a:r>
              <a:rPr lang="en-US" dirty="0"/>
              <a:t>This study has shown that legal and religious factors do have a substantial effect on an individual’s desire to self-identify, as shown by the drop in accuracy when variables related to each category is removed from the model, though the strength of correlation pertaining to each category could not be quantified. This inability to quantify the overall influence of coefficients is likely due to individual data from survey participants regarding these categories, including an individual’s self-reported sex, gender, and sexuality information.</a:t>
            </a:r>
          </a:p>
          <a:p>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17</a:t>
            </a:fld>
            <a:endParaRPr lang="en-US"/>
          </a:p>
        </p:txBody>
      </p:sp>
    </p:spTree>
    <p:extLst>
      <p:ext uri="{BB962C8B-B14F-4D97-AF65-F5344CB8AC3E}">
        <p14:creationId xmlns:p14="http://schemas.microsoft.com/office/powerpoint/2010/main" val="3571014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marR="0" indent="-215900" algn="l">
              <a:spcBef>
                <a:spcPts val="0"/>
              </a:spcBef>
              <a:spcAft>
                <a:spcPts val="0"/>
              </a:spcAft>
            </a:pPr>
            <a:r>
              <a:rPr lang="en-US" dirty="0" err="1"/>
              <a:t>Meerwijk</a:t>
            </a:r>
            <a:r>
              <a:rPr lang="en-US" dirty="0"/>
              <a:t> &amp; </a:t>
            </a:r>
            <a:r>
              <a:rPr lang="en-US" dirty="0" err="1"/>
              <a:t>Sevelius</a:t>
            </a:r>
            <a:r>
              <a:rPr lang="en-US" dirty="0"/>
              <a:t> (2017) found traditional survey methods fail to capture the full diversity of identities and experiences because there is no standard for measuring sexual orientation, gender identity, or related constructs. To correct this, researchers should consider additional measures and questions that reflect diversity of identity and experiences while protecting the safety and privacy of the participants.</a:t>
            </a:r>
          </a:p>
          <a:p>
            <a:pPr marL="215900" marR="0" indent="-215900" algn="l">
              <a:spcBef>
                <a:spcPts val="0"/>
              </a:spcBef>
              <a:spcAft>
                <a:spcPts val="0"/>
              </a:spcAft>
            </a:pPr>
            <a:endParaRPr lang="en-US" dirty="0"/>
          </a:p>
          <a:p>
            <a:pPr marL="215900" marR="0" indent="-215900" algn="l">
              <a:spcBef>
                <a:spcPts val="0"/>
              </a:spcBef>
              <a:spcAft>
                <a:spcPts val="0"/>
              </a:spcAft>
            </a:pPr>
            <a:r>
              <a:rPr lang="en-US" dirty="0"/>
              <a:t>2016 survey results show that the self-reported transgender population increased from 0.15% to 0.35% over ten years, or approximately 1 million US adults. And one year later, the transgender population was estimated to be between 560 per 100,000, or 0.6% of the population.</a:t>
            </a:r>
          </a:p>
          <a:p>
            <a:pPr marL="215900" marR="0" indent="-215900" algn="l">
              <a:spcBef>
                <a:spcPts val="0"/>
              </a:spcBef>
              <a:spcAft>
                <a:spcPts val="0"/>
              </a:spcAft>
            </a:pPr>
            <a:endParaRPr lang="en-US" dirty="0"/>
          </a:p>
          <a:p>
            <a:pPr marL="215900" marR="0" indent="-215900" algn="l">
              <a:spcBef>
                <a:spcPts val="0"/>
              </a:spcBef>
              <a:spcAft>
                <a:spcPts val="0"/>
              </a:spcAft>
            </a:pPr>
            <a:r>
              <a:rPr lang="en-US" dirty="0"/>
              <a:t>Discrimination against LGBTQ persons has forced many transgender people out of mainstream culture and into criminalized economies, such as drug trafficking and sex work, because of the ostracization and transphobia rampant in society. Flynn (2001) suggests pushing against the current court’s reliance on biological sex as a rigid definition of gender identity is the most straightforward path to correcting future discrimination and extending human rights to transgender people.</a:t>
            </a:r>
          </a:p>
          <a:p>
            <a:pPr marL="215900" marR="0" indent="-215900" algn="l">
              <a:spcBef>
                <a:spcPts val="0"/>
              </a:spcBef>
              <a:spcAft>
                <a:spcPts val="0"/>
              </a:spcAft>
            </a:pPr>
            <a:endParaRPr lang="en-US" dirty="0"/>
          </a:p>
          <a:p>
            <a:pPr marL="215900" marR="0" indent="-215900" algn="l">
              <a:spcBef>
                <a:spcPts val="0"/>
              </a:spcBef>
              <a:spcAft>
                <a:spcPts val="0"/>
              </a:spcAft>
            </a:pPr>
            <a:r>
              <a:rPr lang="en-US" dirty="0"/>
              <a:t>Human rights and civil liberties within countries is also affected by the freedom or restrictions placed by religion. As reported by Estelle (2022), recent anti-discrimination laws and health insurance mandates might go against the religious liberty a citizen or business may try to claim by denying service to others.</a:t>
            </a:r>
          </a:p>
          <a:p>
            <a:pPr marL="215900" marR="0" indent="-215900" algn="l">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3</a:t>
            </a:fld>
            <a:endParaRPr lang="en-US"/>
          </a:p>
        </p:txBody>
      </p:sp>
    </p:spTree>
    <p:extLst>
      <p:ext uri="{BB962C8B-B14F-4D97-AF65-F5344CB8AC3E}">
        <p14:creationId xmlns:p14="http://schemas.microsoft.com/office/powerpoint/2010/main" val="240261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United States Census survey data from 2003, 2009, 2011, and 2014 was examined and used to provide accurate state population data for the transgender population for 2014 in the first data set used (Flores, Herman, Gates, &amp; Brown, 2016).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second data set was compiled from the Center for Disease Control’s Behavior Risk Factor Surveillance System (BRFSS) and Youth Risk Behavior Survey’s (YRBS) information and used to estimate the transgender population per state for 2016 (Herman, Flores, O’Neill, 2022).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third data set also used census data from 2020 as the total state population and data for the current state populations (World Population Review, 2023), and it represents the best clean data available</a:t>
            </a:r>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4</a:t>
            </a:fld>
            <a:endParaRPr lang="en-US"/>
          </a:p>
        </p:txBody>
      </p:sp>
    </p:spTree>
    <p:extLst>
      <p:ext uri="{BB962C8B-B14F-4D97-AF65-F5344CB8AC3E}">
        <p14:creationId xmlns:p14="http://schemas.microsoft.com/office/powerpoint/2010/main" val="299898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also evaluated religiosity for each state. From the Pew Research Center’s Religious Landscape Study in 2014, states were ranked states based on four measures of religious observance: respondents' confidence in religious importance, whether they worship weekly, pray daily, and how certain they are in God’s existence (</a:t>
            </a:r>
            <a:r>
              <a:rPr lang="en-US" dirty="0" err="1"/>
              <a:t>Lipka</a:t>
            </a:r>
            <a:r>
              <a:rPr lang="en-US" dirty="0"/>
              <a:t> &amp; Wormald, 2016).</a:t>
            </a:r>
          </a:p>
          <a:p>
            <a:endParaRPr lang="en-US" dirty="0"/>
          </a:p>
          <a:p>
            <a:r>
              <a:rPr lang="en-US" dirty="0"/>
              <a:t>Next, a Gallup poll conducted in 2017 was conducted among US adults ranking respondents’ religiosity as either very religious, moderately religious, or nonreligious (</a:t>
            </a:r>
            <a:r>
              <a:rPr lang="en-US" sz="1200" dirty="0">
                <a:effectLst/>
              </a:rPr>
              <a:t>Herman, Flores, &amp; O’Neill, 2022</a:t>
            </a:r>
            <a:r>
              <a:rPr lang="en-US" dirty="0"/>
              <a:t>).</a:t>
            </a:r>
          </a:p>
          <a:p>
            <a:endParaRPr lang="en-US" dirty="0"/>
          </a:p>
          <a:p>
            <a:r>
              <a:rPr lang="en-US" dirty="0"/>
              <a:t>Lastly, data from eleven safeguard laws to civil liberties in the US at a state-by-state level creates a composite score of the relative religious freedom individuals in the state experience (Estelle, 2022).</a:t>
            </a:r>
          </a:p>
          <a:p>
            <a:endParaRPr lang="en-US" dirty="0"/>
          </a:p>
          <a:p>
            <a:r>
              <a:rPr lang="en-US" dirty="0"/>
              <a:t>These combined data sets represent qualitative information to show the shifting attitudes of the public in the United States towards religion.</a:t>
            </a:r>
          </a:p>
          <a:p>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5</a:t>
            </a:fld>
            <a:endParaRPr lang="en-US"/>
          </a:p>
        </p:txBody>
      </p:sp>
    </p:spTree>
    <p:extLst>
      <p:ext uri="{BB962C8B-B14F-4D97-AF65-F5344CB8AC3E}">
        <p14:creationId xmlns:p14="http://schemas.microsoft.com/office/powerpoint/2010/main" val="255013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last compiled data set for state information combines three qualitative sets based on anti-trans bills passed over a five-month period. Reed (2022, November) created the first set of heatmaps to show the potential negative impact of these bills can potentially increase discrimination and harassment against transgender people while decreasing their physical and mental health state by state.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These heatmaps were updated in December 2022 and again in March 2023. The measure for safety under the protection of the law may serve as a crucial variable for determining whether people feel free to self-identify as transgender.</a:t>
            </a:r>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6</a:t>
            </a:fld>
            <a:endParaRPr lang="en-US"/>
          </a:p>
        </p:txBody>
      </p:sp>
    </p:spTree>
    <p:extLst>
      <p:ext uri="{BB962C8B-B14F-4D97-AF65-F5344CB8AC3E}">
        <p14:creationId xmlns:p14="http://schemas.microsoft.com/office/powerpoint/2010/main" val="45730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A3A3A"/>
                </a:solidFill>
                <a:effectLst/>
                <a:latin typeface="Times New Roman" panose="02020603050405020304" pitchFamily="18" charset="0"/>
                <a:ea typeface="Times New Roman" panose="02020603050405020304" pitchFamily="18" charset="0"/>
              </a:rPr>
              <a:t>Pulse Surveys from </a:t>
            </a:r>
            <a:r>
              <a:rPr lang="en-US" sz="1800" dirty="0">
                <a:effectLst/>
                <a:latin typeface="Times New Roman" panose="02020603050405020304" pitchFamily="18" charset="0"/>
                <a:ea typeface="Times New Roman" panose="02020603050405020304" pitchFamily="18" charset="0"/>
              </a:rPr>
              <a:t>the United States Census Bureau (USCB, 2023) to determine adult citizens’ general state since the beginning of Covid-19, weeks 34 through 54 contain assigned gender at birth data and current chosen gender data from participants. This census data was used to give the approximate population of transgender and gender non-conforming people in each state, as well as income, education level, and birth year.</a:t>
            </a:r>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7</a:t>
            </a:fld>
            <a:endParaRPr lang="en-US"/>
          </a:p>
        </p:txBody>
      </p:sp>
    </p:spTree>
    <p:extLst>
      <p:ext uri="{BB962C8B-B14F-4D97-AF65-F5344CB8AC3E}">
        <p14:creationId xmlns:p14="http://schemas.microsoft.com/office/powerpoint/2010/main" val="131448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sets representing state information are clean. Some data sets included the District of Columbia and others did not, so it was removed. This table shows descriptive statistics for each variable from each compiled set. All this data together represents historical data that may limit an individual’s freedom to self-identify as their actual gender.</a:t>
            </a:r>
          </a:p>
        </p:txBody>
      </p:sp>
      <p:sp>
        <p:nvSpPr>
          <p:cNvPr id="4" name="Slide Number Placeholder 3"/>
          <p:cNvSpPr>
            <a:spLocks noGrp="1"/>
          </p:cNvSpPr>
          <p:nvPr>
            <p:ph type="sldNum" sz="quarter" idx="5"/>
          </p:nvPr>
        </p:nvSpPr>
        <p:spPr/>
        <p:txBody>
          <a:bodyPr/>
          <a:lstStyle/>
          <a:p>
            <a:fld id="{5B488C7A-BCC3-49AA-935B-7C370A3378B3}" type="slidenum">
              <a:rPr lang="en-US" smtClean="0"/>
              <a:t>8</a:t>
            </a:fld>
            <a:endParaRPr lang="en-US"/>
          </a:p>
        </p:txBody>
      </p:sp>
    </p:spTree>
    <p:extLst>
      <p:ext uri="{BB962C8B-B14F-4D97-AF65-F5344CB8AC3E}">
        <p14:creationId xmlns:p14="http://schemas.microsoft.com/office/powerpoint/2010/main" val="146326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descriptive statistics for each variable from this data set. Looking at the statistics of the data presented, the information in the state datasets is straightforward allowing the determination for independent variables which limit the freedom of transgender people to self-identify.</a:t>
            </a:r>
          </a:p>
          <a:p>
            <a:endParaRPr lang="en-US" dirty="0"/>
          </a:p>
          <a:p>
            <a:r>
              <a:rPr lang="en-US" dirty="0"/>
              <a:t>The UCSB Household Pulse Surveys, however, require further breakdown and understanding of the data to extract statistically significant information. For example, when gender identity description is like the populations reported for individual states, a randomly selected subset must be generated to balance cisgender men, cisgender women, and transgender people. </a:t>
            </a:r>
          </a:p>
          <a:p>
            <a:endParaRPr lang="en-US" dirty="0"/>
          </a:p>
          <a:p>
            <a:r>
              <a:rPr lang="en-US" dirty="0"/>
              <a:t>Using a balanced sample will prevent any given model from simply guessing cisgender for every test case and showing an accuracy of more than 95% because more than 95% of the population identifies as cisgender.</a:t>
            </a:r>
          </a:p>
        </p:txBody>
      </p:sp>
      <p:sp>
        <p:nvSpPr>
          <p:cNvPr id="4" name="Slide Number Placeholder 3"/>
          <p:cNvSpPr>
            <a:spLocks noGrp="1"/>
          </p:cNvSpPr>
          <p:nvPr>
            <p:ph type="sldNum" sz="quarter" idx="5"/>
          </p:nvPr>
        </p:nvSpPr>
        <p:spPr/>
        <p:txBody>
          <a:bodyPr/>
          <a:lstStyle/>
          <a:p>
            <a:fld id="{5B488C7A-BCC3-49AA-935B-7C370A3378B3}" type="slidenum">
              <a:rPr lang="en-US" smtClean="0"/>
              <a:t>9</a:t>
            </a:fld>
            <a:endParaRPr lang="en-US"/>
          </a:p>
        </p:txBody>
      </p:sp>
    </p:spTree>
    <p:extLst>
      <p:ext uri="{BB962C8B-B14F-4D97-AF65-F5344CB8AC3E}">
        <p14:creationId xmlns:p14="http://schemas.microsoft.com/office/powerpoint/2010/main" val="3502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total respondents in a stacked bar chart with the total numbers of cisgender women, cisgender men, and transgender participants. The data indicates the weekly reported transgender population is under 2% of all participants. While 2% is much higher than the predicted national population of under 1%, using the complete set of participants would skew the resultant data.</a:t>
            </a:r>
          </a:p>
          <a:p>
            <a:endParaRPr lang="en-US" dirty="0"/>
          </a:p>
          <a:p>
            <a:r>
              <a:rPr lang="en-US" dirty="0"/>
              <a:t>Given that the lowest reported transgender population for a state from the Household Pulse Surveys is 113, aiming to have around 120 respondents from each population from each of the fifty states should yield a sample size of about 18,000. </a:t>
            </a:r>
          </a:p>
          <a:p>
            <a:endParaRPr lang="en-US" dirty="0"/>
          </a:p>
          <a:p>
            <a:r>
              <a:rPr lang="en-US" dirty="0"/>
              <a:t>Random seeding will help ensure that multiple testing will reduce bias in the sample set, and various tests will be run against different samples. The distribution of participants by state falls within a few percentage points that the state population represents of the US population overall.</a:t>
            </a:r>
          </a:p>
          <a:p>
            <a:endParaRPr lang="en-US" dirty="0"/>
          </a:p>
        </p:txBody>
      </p:sp>
      <p:sp>
        <p:nvSpPr>
          <p:cNvPr id="4" name="Slide Number Placeholder 3"/>
          <p:cNvSpPr>
            <a:spLocks noGrp="1"/>
          </p:cNvSpPr>
          <p:nvPr>
            <p:ph type="sldNum" sz="quarter" idx="5"/>
          </p:nvPr>
        </p:nvSpPr>
        <p:spPr/>
        <p:txBody>
          <a:bodyPr/>
          <a:lstStyle/>
          <a:p>
            <a:fld id="{5B488C7A-BCC3-49AA-935B-7C370A3378B3}" type="slidenum">
              <a:rPr lang="en-US" smtClean="0"/>
              <a:t>10</a:t>
            </a:fld>
            <a:endParaRPr lang="en-US"/>
          </a:p>
        </p:txBody>
      </p:sp>
    </p:spTree>
    <p:extLst>
      <p:ext uri="{BB962C8B-B14F-4D97-AF65-F5344CB8AC3E}">
        <p14:creationId xmlns:p14="http://schemas.microsoft.com/office/powerpoint/2010/main" val="2136624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DA7C772-DACF-469A-A5EF-E73179B30079}" type="datetimeFigureOut">
              <a:rPr lang="en-US" smtClean="0"/>
              <a:t>4/29/2023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390579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218539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93838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B8D055C-5B84-4014-B452-2FD1E6B9A74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518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3373009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A7C772-DACF-469A-A5EF-E73179B30079}"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90211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A7C772-DACF-469A-A5EF-E73179B30079}"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77393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7C772-DACF-469A-A5EF-E73179B30079}"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3563900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DA7C772-DACF-469A-A5EF-E73179B30079}" type="datetimeFigureOut">
              <a:rPr lang="en-US" smtClean="0"/>
              <a:t>4/29/2023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47464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7C772-DACF-469A-A5EF-E73179B30079}"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105721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A7C772-DACF-469A-A5EF-E73179B30079}" type="datetimeFigureOut">
              <a:rPr lang="en-US" smtClean="0"/>
              <a:t>4/29/2023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51664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311493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7C772-DACF-469A-A5EF-E73179B30079}"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2376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7C772-DACF-469A-A5EF-E73179B30079}"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168601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7C772-DACF-469A-A5EF-E73179B30079}"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146445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42887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7C772-DACF-469A-A5EF-E73179B30079}"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D055C-5B84-4014-B452-2FD1E6B9A743}" type="slidenum">
              <a:rPr lang="en-US" smtClean="0"/>
              <a:t>‹#›</a:t>
            </a:fld>
            <a:endParaRPr lang="en-US"/>
          </a:p>
        </p:txBody>
      </p:sp>
    </p:spTree>
    <p:extLst>
      <p:ext uri="{BB962C8B-B14F-4D97-AF65-F5344CB8AC3E}">
        <p14:creationId xmlns:p14="http://schemas.microsoft.com/office/powerpoint/2010/main" val="368573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A7C772-DACF-469A-A5EF-E73179B30079}" type="datetimeFigureOut">
              <a:rPr lang="en-US" smtClean="0"/>
              <a:t>4/29/2023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8D055C-5B84-4014-B452-2FD1E6B9A743}" type="slidenum">
              <a:rPr lang="en-US" smtClean="0"/>
              <a:t>‹#›</a:t>
            </a:fld>
            <a:endParaRPr lang="en-US"/>
          </a:p>
        </p:txBody>
      </p:sp>
    </p:spTree>
    <p:extLst>
      <p:ext uri="{BB962C8B-B14F-4D97-AF65-F5344CB8AC3E}">
        <p14:creationId xmlns:p14="http://schemas.microsoft.com/office/powerpoint/2010/main" val="1603389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8" Type="http://schemas.openxmlformats.org/officeDocument/2006/relationships/hyperlink" Target="https://www.jstor.org/stable/26776500" TargetMode="External"/><Relationship Id="rId3" Type="http://schemas.openxmlformats.org/officeDocument/2006/relationships/image" Target="../media/image11.jpeg"/><Relationship Id="rId7" Type="http://schemas.openxmlformats.org/officeDocument/2006/relationships/hyperlink" Target="https://www.pewresearch.org/fact-tank/2016/02/29/how-religious-is-your-state/?state=alabama"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doi.org/10.2307/1123803" TargetMode="External"/><Relationship Id="rId5" Type="http://schemas.openxmlformats.org/officeDocument/2006/relationships/hyperlink" Target="https://religiouslibertyinthestates.s3.us-east-2.amazonaws.com/Religious_Liberty_in_the_States_Report-2022.pdf" TargetMode="External"/><Relationship Id="rId4" Type="http://schemas.openxmlformats.org/officeDocument/2006/relationships/hyperlink" Target="https://doi-org.ezproxy.utica.edu/10.1080/09502386.2012.722305" TargetMode="External"/><Relationship Id="rId9" Type="http://schemas.openxmlformats.org/officeDocument/2006/relationships/hyperlink" Target="https://doi-org.ezproxy.utica.edu/10.2105/AJPH.2016.303578"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erininthemorn.substack.com/p/the-post-election-anti-trans-legislative?utm_source=profile&amp;utm_medium=reader2" TargetMode="External"/><Relationship Id="rId3" Type="http://schemas.openxmlformats.org/officeDocument/2006/relationships/image" Target="../media/image12.jpeg"/><Relationship Id="rId7" Type="http://schemas.openxmlformats.org/officeDocument/2006/relationships/hyperlink" Target="https://williamsinstitute.law.ucla.edu/wp-content/uploads/Trans-Pop-Update-Jun-2022.pdf" TargetMode="External"/><Relationship Id="rId12" Type="http://schemas.openxmlformats.org/officeDocument/2006/relationships/hyperlink" Target="https://worldpopulationreview.com/states"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williamsinstitute.law.ucla.edu/wp-content/uploads/Trans-Adults-US-Aug-2016.pdf" TargetMode="External"/><Relationship Id="rId11" Type="http://schemas.openxmlformats.org/officeDocument/2006/relationships/hyperlink" Target="https://www.census.gov/programs-surveys/household-pulse-survey/datasets.html" TargetMode="External"/><Relationship Id="rId5" Type="http://schemas.openxmlformats.org/officeDocument/2006/relationships/hyperlink" Target="https://www.statista.com/statistics/221454/share-of-religious-americans-by-state/" TargetMode="External"/><Relationship Id="rId10" Type="http://schemas.openxmlformats.org/officeDocument/2006/relationships/hyperlink" Target="https://erininthemorn.substack.com/p/march-anti-trans-legislative-risk" TargetMode="External"/><Relationship Id="rId4" Type="http://schemas.openxmlformats.org/officeDocument/2006/relationships/hyperlink" Target="https://religiouslibertyinthestates.s3.us-east-2.amazonaws.com/Religious_Liberty_in_the_States_Report-2022.pdf" TargetMode="External"/><Relationship Id="rId9" Type="http://schemas.openxmlformats.org/officeDocument/2006/relationships/hyperlink" Target="https://erininthemorn.substack.com/p/the-final-anti-trans-legislativ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C0594C5-BACF-CFAC-F597-E5EEF78669F7}"/>
              </a:ext>
            </a:extLst>
          </p:cNvPr>
          <p:cNvSpPr>
            <a:spLocks noGrp="1"/>
          </p:cNvSpPr>
          <p:nvPr>
            <p:ph type="ctrTitle"/>
          </p:nvPr>
        </p:nvSpPr>
        <p:spPr>
          <a:xfrm>
            <a:off x="2895600" y="764373"/>
            <a:ext cx="8610600" cy="1293028"/>
          </a:xfrm>
        </p:spPr>
        <p:txBody>
          <a:bodyPr vert="horz" lIns="91440" tIns="45720" rIns="91440" bIns="45720" rtlCol="0" anchor="ctr">
            <a:normAutofit/>
          </a:bodyPr>
          <a:lstStyle/>
          <a:p>
            <a:pPr algn="r"/>
            <a:r>
              <a:rPr lang="en-US" sz="4000" kern="1200" cap="all" baseline="0" dirty="0">
                <a:solidFill>
                  <a:schemeClr val="tx1"/>
                </a:solidFill>
                <a:effectLst/>
                <a:latin typeface="+mj-lt"/>
                <a:ea typeface="+mj-ea"/>
                <a:cs typeface="+mj-cs"/>
              </a:rPr>
              <a:t>Analysis of Gender Identity Freedom in the United States</a:t>
            </a:r>
            <a:endParaRPr lang="en-US" sz="4000" kern="1200" cap="all" baseline="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88CCD901-D4A6-3385-EFDF-9BD654254A39}"/>
              </a:ext>
            </a:extLst>
          </p:cNvPr>
          <p:cNvSpPr>
            <a:spLocks noGrp="1"/>
          </p:cNvSpPr>
          <p:nvPr>
            <p:ph type="subTitle" idx="1"/>
          </p:nvPr>
        </p:nvSpPr>
        <p:spPr>
          <a:xfrm>
            <a:off x="1707043" y="2335696"/>
            <a:ext cx="5320290" cy="4024125"/>
          </a:xfrm>
        </p:spPr>
        <p:txBody>
          <a:bodyPr vert="horz" lIns="91440" tIns="45720" rIns="91440" bIns="45720" rtlCol="0">
            <a:normAutofit/>
          </a:bodyPr>
          <a:lstStyle/>
          <a:p>
            <a:r>
              <a:rPr lang="en-US" dirty="0"/>
              <a:t>Jade Selke</a:t>
            </a:r>
          </a:p>
          <a:p>
            <a:r>
              <a:rPr lang="en-US" dirty="0"/>
              <a:t>A Capstone Project Submitted to the Faculty of Utica University</a:t>
            </a:r>
          </a:p>
          <a:p>
            <a:r>
              <a:rPr lang="en-US" dirty="0"/>
              <a:t>April 2023</a:t>
            </a:r>
          </a:p>
          <a:p>
            <a:r>
              <a:rPr lang="en-US" dirty="0"/>
              <a:t>in Partial Fulfillment of the Requirements for the Degree of </a:t>
            </a:r>
          </a:p>
          <a:p>
            <a:r>
              <a:rPr lang="en-US" dirty="0"/>
              <a:t>Master of Science in Data Science</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pic>
        <p:nvPicPr>
          <p:cNvPr id="4" name="Picture Placeholder 12" descr="Logo&#10;&#10;Description automatically generated with medium confidence">
            <a:extLst>
              <a:ext uri="{FF2B5EF4-FFF2-40B4-BE49-F238E27FC236}">
                <a16:creationId xmlns:a16="http://schemas.microsoft.com/office/drawing/2014/main" id="{A2622423-11EE-C1C7-4BC7-4BCAF6C4A7AD}"/>
              </a:ext>
            </a:extLst>
          </p:cNvPr>
          <p:cNvPicPr>
            <a:picLocks noChangeAspect="1"/>
          </p:cNvPicPr>
          <p:nvPr/>
        </p:nvPicPr>
        <p:blipFill>
          <a:blip r:embed="rId3"/>
          <a:srcRect l="1289" r="1289"/>
          <a:stretch>
            <a:fillRect/>
          </a:stretch>
        </p:blipFill>
        <p:spPr>
          <a:xfrm>
            <a:off x="7472842" y="2272748"/>
            <a:ext cx="3545515" cy="3639337"/>
          </a:xfrm>
          <a:prstGeom prst="rect">
            <a:avLst/>
          </a:prstGeom>
        </p:spPr>
      </p:pic>
    </p:spTree>
    <p:extLst>
      <p:ext uri="{BB962C8B-B14F-4D97-AF65-F5344CB8AC3E}">
        <p14:creationId xmlns:p14="http://schemas.microsoft.com/office/powerpoint/2010/main" val="152173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2" name="Rectangle 11">
            <a:extLst>
              <a:ext uri="{FF2B5EF4-FFF2-40B4-BE49-F238E27FC236}">
                <a16:creationId xmlns:a16="http://schemas.microsoft.com/office/drawing/2014/main" id="{A5CE956E-F4AA-46A6-8D1F-B12F5AF1A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F6C2E-85BA-392B-7155-960417AECCDE}"/>
              </a:ext>
            </a:extLst>
          </p:cNvPr>
          <p:cNvSpPr>
            <a:spLocks noGrp="1"/>
          </p:cNvSpPr>
          <p:nvPr>
            <p:ph type="title"/>
          </p:nvPr>
        </p:nvSpPr>
        <p:spPr>
          <a:xfrm>
            <a:off x="685800" y="4698999"/>
            <a:ext cx="10820400" cy="821268"/>
          </a:xfrm>
        </p:spPr>
        <p:txBody>
          <a:bodyPr vert="horz" lIns="91440" tIns="45720" rIns="91440" bIns="45720" rtlCol="0" anchor="b">
            <a:normAutofit/>
          </a:bodyPr>
          <a:lstStyle/>
          <a:p>
            <a:pPr algn="l"/>
            <a:r>
              <a:rPr lang="en-US" sz="3100">
                <a:solidFill>
                  <a:schemeClr val="bg1"/>
                </a:solidFill>
              </a:rPr>
              <a:t>Methodology – Pulse Gender Reporting by Week</a:t>
            </a:r>
          </a:p>
        </p:txBody>
      </p:sp>
      <p:pic>
        <p:nvPicPr>
          <p:cNvPr id="14" name="Picture 13">
            <a:extLst>
              <a:ext uri="{FF2B5EF4-FFF2-40B4-BE49-F238E27FC236}">
                <a16:creationId xmlns:a16="http://schemas.microsoft.com/office/drawing/2014/main" id="{C8D333BF-078F-4A66-9CB8-1CC2271CDD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6" name="Rounded Rectangle 6">
            <a:extLst>
              <a:ext uri="{FF2B5EF4-FFF2-40B4-BE49-F238E27FC236}">
                <a16:creationId xmlns:a16="http://schemas.microsoft.com/office/drawing/2014/main" id="{19ED8E82-0B36-42E7-BF1F-DECC51AE4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27" y="712832"/>
            <a:ext cx="10820290" cy="347816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D5E18429-08E9-5958-2ED3-E8BAB99728BF}"/>
              </a:ext>
            </a:extLst>
          </p:cNvPr>
          <p:cNvGraphicFramePr/>
          <p:nvPr>
            <p:extLst>
              <p:ext uri="{D42A27DB-BD31-4B8C-83A1-F6EECF244321}">
                <p14:modId xmlns:p14="http://schemas.microsoft.com/office/powerpoint/2010/main" val="698852212"/>
              </p:ext>
            </p:extLst>
          </p:nvPr>
        </p:nvGraphicFramePr>
        <p:xfrm>
          <a:off x="1167511" y="1012372"/>
          <a:ext cx="9848723" cy="29881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7710873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260C-6D27-8EAE-C926-7547B0BE5C2C}"/>
              </a:ext>
            </a:extLst>
          </p:cNvPr>
          <p:cNvSpPr>
            <a:spLocks noGrp="1"/>
          </p:cNvSpPr>
          <p:nvPr>
            <p:ph type="title"/>
          </p:nvPr>
        </p:nvSpPr>
        <p:spPr>
          <a:xfrm>
            <a:off x="179881" y="764373"/>
            <a:ext cx="11767279" cy="1293028"/>
          </a:xfrm>
        </p:spPr>
        <p:txBody>
          <a:bodyPr/>
          <a:lstStyle/>
          <a:p>
            <a:r>
              <a:rPr lang="en-US"/>
              <a:t>Data Analysis – Covariance Heatmapping</a:t>
            </a:r>
            <a:endParaRPr lang="en-US" dirty="0"/>
          </a:p>
        </p:txBody>
      </p:sp>
      <p:pic>
        <p:nvPicPr>
          <p:cNvPr id="6" name="Picture 5">
            <a:extLst>
              <a:ext uri="{FF2B5EF4-FFF2-40B4-BE49-F238E27FC236}">
                <a16:creationId xmlns:a16="http://schemas.microsoft.com/office/drawing/2014/main" id="{29D432CC-E8FF-FD77-E7AF-9AFB0F24E8F2}"/>
              </a:ext>
            </a:extLst>
          </p:cNvPr>
          <p:cNvPicPr>
            <a:picLocks noChangeAspect="1"/>
          </p:cNvPicPr>
          <p:nvPr/>
        </p:nvPicPr>
        <p:blipFill>
          <a:blip r:embed="rId3"/>
          <a:stretch>
            <a:fillRect/>
          </a:stretch>
        </p:blipFill>
        <p:spPr>
          <a:xfrm>
            <a:off x="-1" y="1928600"/>
            <a:ext cx="4282951" cy="3821897"/>
          </a:xfrm>
          <a:prstGeom prst="rect">
            <a:avLst/>
          </a:prstGeom>
        </p:spPr>
      </p:pic>
      <p:pic>
        <p:nvPicPr>
          <p:cNvPr id="4" name="Picture 3" descr="Chart&#10;&#10;Description automatically generated">
            <a:extLst>
              <a:ext uri="{FF2B5EF4-FFF2-40B4-BE49-F238E27FC236}">
                <a16:creationId xmlns:a16="http://schemas.microsoft.com/office/drawing/2014/main" id="{EB8EFDAA-3F21-39E7-B14F-0C7F25FECD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6747" y="1928600"/>
            <a:ext cx="4328050" cy="3821896"/>
          </a:xfrm>
          <a:prstGeom prst="rect">
            <a:avLst/>
          </a:prstGeom>
          <a:noFill/>
          <a:ln>
            <a:noFill/>
          </a:ln>
        </p:spPr>
      </p:pic>
      <p:pic>
        <p:nvPicPr>
          <p:cNvPr id="7" name="Picture 6">
            <a:extLst>
              <a:ext uri="{FF2B5EF4-FFF2-40B4-BE49-F238E27FC236}">
                <a16:creationId xmlns:a16="http://schemas.microsoft.com/office/drawing/2014/main" id="{C2ED1E57-0474-AF7E-CC62-9C8FC99288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78594" y="1928600"/>
            <a:ext cx="4333196" cy="3821895"/>
          </a:xfrm>
          <a:prstGeom prst="rect">
            <a:avLst/>
          </a:prstGeom>
          <a:noFill/>
          <a:ln>
            <a:noFill/>
          </a:ln>
        </p:spPr>
      </p:pic>
    </p:spTree>
    <p:extLst>
      <p:ext uri="{BB962C8B-B14F-4D97-AF65-F5344CB8AC3E}">
        <p14:creationId xmlns:p14="http://schemas.microsoft.com/office/powerpoint/2010/main" val="339635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DC8C7-ABF3-CA73-32DB-189C5E63B1E5}"/>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100" dirty="0">
                <a:solidFill>
                  <a:schemeClr val="bg1"/>
                </a:solidFill>
              </a:rPr>
              <a:t>Modeling – Full Dataset</a:t>
            </a:r>
          </a:p>
        </p:txBody>
      </p:sp>
      <p:pic>
        <p:nvPicPr>
          <p:cNvPr id="15" name="Picture 14">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3973ACE-D46B-733A-210E-F18DF41F74F0}"/>
              </a:ext>
            </a:extLst>
          </p:cNvPr>
          <p:cNvPicPr>
            <a:picLocks noChangeAspect="1"/>
          </p:cNvPicPr>
          <p:nvPr/>
        </p:nvPicPr>
        <p:blipFill>
          <a:blip r:embed="rId5"/>
          <a:stretch>
            <a:fillRect/>
          </a:stretch>
        </p:blipFill>
        <p:spPr>
          <a:xfrm>
            <a:off x="747470" y="1441450"/>
            <a:ext cx="6451843" cy="3403347"/>
          </a:xfrm>
          <a:prstGeom prst="rect">
            <a:avLst/>
          </a:prstGeom>
        </p:spPr>
      </p:pic>
    </p:spTree>
    <p:extLst>
      <p:ext uri="{BB962C8B-B14F-4D97-AF65-F5344CB8AC3E}">
        <p14:creationId xmlns:p14="http://schemas.microsoft.com/office/powerpoint/2010/main" val="62547708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DB48C37-E9F0-6E63-A248-247CC94CBB19}"/>
              </a:ext>
            </a:extLst>
          </p:cNvPr>
          <p:cNvSpPr>
            <a:spLocks noGrp="1"/>
          </p:cNvSpPr>
          <p:nvPr>
            <p:ph type="title"/>
          </p:nvPr>
        </p:nvSpPr>
        <p:spPr>
          <a:xfrm>
            <a:off x="636695" y="2187575"/>
            <a:ext cx="3761964" cy="2482850"/>
          </a:xfrm>
          <a:noFill/>
          <a:ln w="19050">
            <a:noFill/>
            <a:prstDash val="dash"/>
          </a:ln>
        </p:spPr>
        <p:txBody>
          <a:bodyPr vert="horz" lIns="91440" tIns="45720" rIns="91440" bIns="45720" rtlCol="0" anchor="b">
            <a:normAutofit/>
          </a:bodyPr>
          <a:lstStyle/>
          <a:p>
            <a:r>
              <a:rPr lang="en-US" sz="4800" dirty="0"/>
              <a:t>Modeling – Sexuality Removed</a:t>
            </a:r>
          </a:p>
        </p:txBody>
      </p:sp>
      <p:pic>
        <p:nvPicPr>
          <p:cNvPr id="4" name="Picture 3">
            <a:extLst>
              <a:ext uri="{FF2B5EF4-FFF2-40B4-BE49-F238E27FC236}">
                <a16:creationId xmlns:a16="http://schemas.microsoft.com/office/drawing/2014/main" id="{4A55D9F1-93D5-ADF9-BAD4-CE07F0907631}"/>
              </a:ext>
            </a:extLst>
          </p:cNvPr>
          <p:cNvPicPr>
            <a:picLocks noChangeAspect="1"/>
          </p:cNvPicPr>
          <p:nvPr/>
        </p:nvPicPr>
        <p:blipFill>
          <a:blip r:embed="rId5"/>
          <a:stretch>
            <a:fillRect/>
          </a:stretch>
        </p:blipFill>
        <p:spPr>
          <a:xfrm>
            <a:off x="4724698" y="1599051"/>
            <a:ext cx="7141263" cy="3659898"/>
          </a:xfrm>
          <a:prstGeom prst="rect">
            <a:avLst/>
          </a:prstGeom>
        </p:spPr>
      </p:pic>
    </p:spTree>
    <p:extLst>
      <p:ext uri="{BB962C8B-B14F-4D97-AF65-F5344CB8AC3E}">
        <p14:creationId xmlns:p14="http://schemas.microsoft.com/office/powerpoint/2010/main" val="155310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50F5-7F62-093A-7732-A1A1E338CC90}"/>
              </a:ext>
            </a:extLst>
          </p:cNvPr>
          <p:cNvSpPr>
            <a:spLocks noGrp="1"/>
          </p:cNvSpPr>
          <p:nvPr>
            <p:ph type="title"/>
          </p:nvPr>
        </p:nvSpPr>
        <p:spPr>
          <a:xfrm>
            <a:off x="2043546" y="5564972"/>
            <a:ext cx="8610600" cy="1293028"/>
          </a:xfrm>
        </p:spPr>
        <p:txBody>
          <a:bodyPr/>
          <a:lstStyle/>
          <a:p>
            <a:r>
              <a:rPr lang="en-US" dirty="0"/>
              <a:t>Modeling – Pulse Data Only</a:t>
            </a:r>
          </a:p>
        </p:txBody>
      </p:sp>
      <p:pic>
        <p:nvPicPr>
          <p:cNvPr id="4" name="Picture 3">
            <a:extLst>
              <a:ext uri="{FF2B5EF4-FFF2-40B4-BE49-F238E27FC236}">
                <a16:creationId xmlns:a16="http://schemas.microsoft.com/office/drawing/2014/main" id="{73963FA8-66B3-9F80-B36D-2FDDAFB4A2CF}"/>
              </a:ext>
            </a:extLst>
          </p:cNvPr>
          <p:cNvPicPr>
            <a:picLocks noChangeAspect="1"/>
          </p:cNvPicPr>
          <p:nvPr/>
        </p:nvPicPr>
        <p:blipFill>
          <a:blip r:embed="rId3"/>
          <a:stretch>
            <a:fillRect/>
          </a:stretch>
        </p:blipFill>
        <p:spPr>
          <a:xfrm>
            <a:off x="2064372" y="961383"/>
            <a:ext cx="8589774" cy="4400326"/>
          </a:xfrm>
          <a:prstGeom prst="rect">
            <a:avLst/>
          </a:prstGeom>
        </p:spPr>
      </p:pic>
    </p:spTree>
    <p:extLst>
      <p:ext uri="{BB962C8B-B14F-4D97-AF65-F5344CB8AC3E}">
        <p14:creationId xmlns:p14="http://schemas.microsoft.com/office/powerpoint/2010/main" val="344024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0"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3443BA3-3826-D60A-F6C3-7D486ADB41A9}"/>
              </a:ext>
            </a:extLst>
          </p:cNvPr>
          <p:cNvSpPr>
            <a:spLocks noGrp="1"/>
          </p:cNvSpPr>
          <p:nvPr>
            <p:ph type="title"/>
          </p:nvPr>
        </p:nvSpPr>
        <p:spPr>
          <a:xfrm>
            <a:off x="471205" y="1644176"/>
            <a:ext cx="3761964" cy="3273061"/>
          </a:xfrm>
          <a:noFill/>
          <a:ln w="19050">
            <a:noFill/>
            <a:prstDash val="dash"/>
          </a:ln>
        </p:spPr>
        <p:txBody>
          <a:bodyPr vert="horz" lIns="91440" tIns="45720" rIns="91440" bIns="45720" rtlCol="0" anchor="b">
            <a:normAutofit/>
          </a:bodyPr>
          <a:lstStyle/>
          <a:p>
            <a:r>
              <a:rPr lang="en-US" sz="4800" dirty="0"/>
              <a:t>Modeling – LR Full Dataset</a:t>
            </a:r>
          </a:p>
        </p:txBody>
      </p:sp>
      <p:pic>
        <p:nvPicPr>
          <p:cNvPr id="3" name="Picture 2" descr="Chart, bar chart&#10;&#10;Description automatically generated">
            <a:extLst>
              <a:ext uri="{FF2B5EF4-FFF2-40B4-BE49-F238E27FC236}">
                <a16:creationId xmlns:a16="http://schemas.microsoft.com/office/drawing/2014/main" id="{3DA105E9-CB7C-5DB2-52E0-15FDCD4D4D1F}"/>
              </a:ext>
            </a:extLst>
          </p:cNvPr>
          <p:cNvPicPr>
            <a:picLocks noChangeAspect="1"/>
          </p:cNvPicPr>
          <p:nvPr/>
        </p:nvPicPr>
        <p:blipFill>
          <a:blip r:embed="rId5"/>
          <a:stretch>
            <a:fillRect/>
          </a:stretch>
        </p:blipFill>
        <p:spPr>
          <a:xfrm>
            <a:off x="4704373" y="846414"/>
            <a:ext cx="7293763" cy="4868586"/>
          </a:xfrm>
          <a:prstGeom prst="rect">
            <a:avLst/>
          </a:prstGeom>
        </p:spPr>
      </p:pic>
    </p:spTree>
    <p:extLst>
      <p:ext uri="{BB962C8B-B14F-4D97-AF65-F5344CB8AC3E}">
        <p14:creationId xmlns:p14="http://schemas.microsoft.com/office/powerpoint/2010/main" val="338008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EACB-E9D9-5DFD-C713-3E3E98FEE88B}"/>
              </a:ext>
            </a:extLst>
          </p:cNvPr>
          <p:cNvSpPr>
            <a:spLocks noGrp="1"/>
          </p:cNvSpPr>
          <p:nvPr>
            <p:ph type="title"/>
          </p:nvPr>
        </p:nvSpPr>
        <p:spPr/>
        <p:txBody>
          <a:bodyPr/>
          <a:lstStyle/>
          <a:p>
            <a:r>
              <a:rPr lang="en-US" dirty="0"/>
              <a:t>Modeling – LR Accuracy and Coefficient Valuations</a:t>
            </a:r>
          </a:p>
        </p:txBody>
      </p:sp>
      <p:graphicFrame>
        <p:nvGraphicFramePr>
          <p:cNvPr id="3" name="Table 2">
            <a:extLst>
              <a:ext uri="{FF2B5EF4-FFF2-40B4-BE49-F238E27FC236}">
                <a16:creationId xmlns:a16="http://schemas.microsoft.com/office/drawing/2014/main" id="{3F84FA55-DF6E-0E70-6067-C94AA12CFA87}"/>
              </a:ext>
            </a:extLst>
          </p:cNvPr>
          <p:cNvGraphicFramePr>
            <a:graphicFrameLocks noGrp="1"/>
          </p:cNvGraphicFramePr>
          <p:nvPr>
            <p:extLst>
              <p:ext uri="{D42A27DB-BD31-4B8C-83A1-F6EECF244321}">
                <p14:modId xmlns:p14="http://schemas.microsoft.com/office/powerpoint/2010/main" val="116087498"/>
              </p:ext>
            </p:extLst>
          </p:nvPr>
        </p:nvGraphicFramePr>
        <p:xfrm>
          <a:off x="829067" y="2566731"/>
          <a:ext cx="10677133" cy="3526896"/>
        </p:xfrm>
        <a:graphic>
          <a:graphicData uri="http://schemas.openxmlformats.org/drawingml/2006/table">
            <a:tbl>
              <a:tblPr firstRow="1" firstCol="1" bandRow="1">
                <a:tableStyleId>{5C22544A-7EE6-4342-B048-85BDC9FD1C3A}</a:tableStyleId>
              </a:tblPr>
              <a:tblGrid>
                <a:gridCol w="4871803">
                  <a:extLst>
                    <a:ext uri="{9D8B030D-6E8A-4147-A177-3AD203B41FA5}">
                      <a16:colId xmlns:a16="http://schemas.microsoft.com/office/drawing/2014/main" val="2655260521"/>
                    </a:ext>
                  </a:extLst>
                </a:gridCol>
                <a:gridCol w="1753849">
                  <a:extLst>
                    <a:ext uri="{9D8B030D-6E8A-4147-A177-3AD203B41FA5}">
                      <a16:colId xmlns:a16="http://schemas.microsoft.com/office/drawing/2014/main" val="3618318053"/>
                    </a:ext>
                  </a:extLst>
                </a:gridCol>
                <a:gridCol w="2467026">
                  <a:extLst>
                    <a:ext uri="{9D8B030D-6E8A-4147-A177-3AD203B41FA5}">
                      <a16:colId xmlns:a16="http://schemas.microsoft.com/office/drawing/2014/main" val="3315813082"/>
                    </a:ext>
                  </a:extLst>
                </a:gridCol>
                <a:gridCol w="1584455">
                  <a:extLst>
                    <a:ext uri="{9D8B030D-6E8A-4147-A177-3AD203B41FA5}">
                      <a16:colId xmlns:a16="http://schemas.microsoft.com/office/drawing/2014/main" val="2035589378"/>
                    </a:ext>
                  </a:extLst>
                </a:gridCol>
              </a:tblGrid>
              <a:tr h="783696">
                <a:tc>
                  <a:txBody>
                    <a:bodyPr/>
                    <a:lstStyle/>
                    <a:p>
                      <a:pPr marL="0" marR="0" algn="ctr">
                        <a:lnSpc>
                          <a:spcPct val="115000"/>
                        </a:lnSpc>
                        <a:spcBef>
                          <a:spcPts val="0"/>
                        </a:spcBef>
                        <a:spcAft>
                          <a:spcPts val="0"/>
                        </a:spcAft>
                      </a:pPr>
                      <a:r>
                        <a:rPr lang="en-US" sz="1900" dirty="0">
                          <a:effectLst/>
                        </a:rPr>
                        <a:t>Data Set Description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ctr">
                        <a:lnSpc>
                          <a:spcPct val="115000"/>
                        </a:lnSpc>
                        <a:spcBef>
                          <a:spcPts val="0"/>
                        </a:spcBef>
                        <a:spcAft>
                          <a:spcPts val="0"/>
                        </a:spcAft>
                      </a:pPr>
                      <a:r>
                        <a:rPr lang="en-US" sz="1900" dirty="0">
                          <a:effectLst/>
                        </a:rPr>
                        <a:t>Accuracy</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ctr">
                        <a:lnSpc>
                          <a:spcPct val="115000"/>
                        </a:lnSpc>
                        <a:spcBef>
                          <a:spcPts val="0"/>
                        </a:spcBef>
                        <a:spcAft>
                          <a:spcPts val="0"/>
                        </a:spcAft>
                      </a:pPr>
                      <a:r>
                        <a:rPr lang="en-US" sz="1900">
                          <a:effectLst/>
                        </a:rPr>
                        <a:t>Sex Assigned at Birth Coefficient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ctr">
                        <a:lnSpc>
                          <a:spcPct val="115000"/>
                        </a:lnSpc>
                        <a:spcBef>
                          <a:spcPts val="0"/>
                        </a:spcBef>
                        <a:spcAft>
                          <a:spcPts val="0"/>
                        </a:spcAft>
                      </a:pPr>
                      <a:r>
                        <a:rPr lang="en-US" sz="1900">
                          <a:effectLst/>
                        </a:rPr>
                        <a:t>Sexuality Coefficient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3081289527"/>
                  </a:ext>
                </a:extLst>
              </a:tr>
              <a:tr h="457200">
                <a:tc>
                  <a:txBody>
                    <a:bodyPr/>
                    <a:lstStyle/>
                    <a:p>
                      <a:pPr marL="0" marR="0">
                        <a:lnSpc>
                          <a:spcPct val="115000"/>
                        </a:lnSpc>
                        <a:spcBef>
                          <a:spcPts val="0"/>
                        </a:spcBef>
                        <a:spcAft>
                          <a:spcPts val="0"/>
                        </a:spcAft>
                      </a:pPr>
                      <a:r>
                        <a:rPr lang="en-US" sz="1900" dirty="0">
                          <a:effectLst/>
                        </a:rPr>
                        <a:t>Only Sex Assigned at Birth Removed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51.0%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0.402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1903521446"/>
                  </a:ext>
                </a:extLst>
              </a:tr>
              <a:tr h="457200">
                <a:tc>
                  <a:txBody>
                    <a:bodyPr/>
                    <a:lstStyle/>
                    <a:p>
                      <a:pPr marL="0" marR="0">
                        <a:lnSpc>
                          <a:spcPct val="115000"/>
                        </a:lnSpc>
                        <a:spcBef>
                          <a:spcPts val="0"/>
                        </a:spcBef>
                        <a:spcAft>
                          <a:spcPts val="0"/>
                        </a:spcAft>
                      </a:pPr>
                      <a:r>
                        <a:rPr lang="en-US" sz="1900">
                          <a:effectLst/>
                        </a:rPr>
                        <a:t>Only Sexuality Column Removed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70.9%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0.112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856262428"/>
                  </a:ext>
                </a:extLst>
              </a:tr>
              <a:tr h="457200">
                <a:tc>
                  <a:txBody>
                    <a:bodyPr/>
                    <a:lstStyle/>
                    <a:p>
                      <a:pPr marL="0" marR="0">
                        <a:lnSpc>
                          <a:spcPct val="115000"/>
                        </a:lnSpc>
                        <a:spcBef>
                          <a:spcPts val="0"/>
                        </a:spcBef>
                        <a:spcAft>
                          <a:spcPts val="0"/>
                        </a:spcAft>
                      </a:pPr>
                      <a:r>
                        <a:rPr lang="en-US" sz="1900">
                          <a:effectLst/>
                        </a:rPr>
                        <a:t>And Anti-Legislation Data Removed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66.8%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0.113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0.401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56445077"/>
                  </a:ext>
                </a:extLst>
              </a:tr>
              <a:tr h="457200">
                <a:tc>
                  <a:txBody>
                    <a:bodyPr/>
                    <a:lstStyle/>
                    <a:p>
                      <a:pPr marL="0" marR="0">
                        <a:lnSpc>
                          <a:spcPct val="115000"/>
                        </a:lnSpc>
                        <a:spcBef>
                          <a:spcPts val="0"/>
                        </a:spcBef>
                        <a:spcAft>
                          <a:spcPts val="0"/>
                        </a:spcAft>
                      </a:pPr>
                      <a:r>
                        <a:rPr lang="en-US" sz="1900">
                          <a:effectLst/>
                        </a:rPr>
                        <a:t>And Pew 2014 Data Removed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66.9%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0.112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0.403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940450724"/>
                  </a:ext>
                </a:extLst>
              </a:tr>
              <a:tr h="457200">
                <a:tc>
                  <a:txBody>
                    <a:bodyPr/>
                    <a:lstStyle/>
                    <a:p>
                      <a:pPr marL="0" marR="0">
                        <a:lnSpc>
                          <a:spcPct val="115000"/>
                        </a:lnSpc>
                        <a:spcBef>
                          <a:spcPts val="0"/>
                        </a:spcBef>
                        <a:spcAft>
                          <a:spcPts val="0"/>
                        </a:spcAft>
                      </a:pPr>
                      <a:r>
                        <a:rPr lang="en-US" sz="1900">
                          <a:effectLst/>
                        </a:rPr>
                        <a:t>And Statista 2017 Data Removed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68.0%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0.110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0.405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868983455"/>
                  </a:ext>
                </a:extLst>
              </a:tr>
              <a:tr h="457200">
                <a:tc>
                  <a:txBody>
                    <a:bodyPr/>
                    <a:lstStyle/>
                    <a:p>
                      <a:pPr marL="0" marR="0">
                        <a:lnSpc>
                          <a:spcPct val="115000"/>
                        </a:lnSpc>
                        <a:spcBef>
                          <a:spcPts val="0"/>
                        </a:spcBef>
                        <a:spcAft>
                          <a:spcPts val="0"/>
                        </a:spcAft>
                      </a:pPr>
                      <a:r>
                        <a:rPr lang="en-US" sz="1900">
                          <a:effectLst/>
                        </a:rPr>
                        <a:t>And Religious Liberty Data Removed</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71.0%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a:effectLst/>
                        </a:rPr>
                        <a:t>0.112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tc>
                  <a:txBody>
                    <a:bodyPr/>
                    <a:lstStyle/>
                    <a:p>
                      <a:pPr marL="0" marR="0" algn="r">
                        <a:lnSpc>
                          <a:spcPct val="115000"/>
                        </a:lnSpc>
                        <a:spcBef>
                          <a:spcPts val="0"/>
                        </a:spcBef>
                        <a:spcAft>
                          <a:spcPts val="0"/>
                        </a:spcAft>
                      </a:pPr>
                      <a:r>
                        <a:rPr lang="en-US" sz="1900" dirty="0">
                          <a:effectLst/>
                        </a:rPr>
                        <a:t>0.403</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5205" marR="105205" marT="0" marB="0"/>
                </a:tc>
                <a:extLst>
                  <a:ext uri="{0D108BD9-81ED-4DB2-BD59-A6C34878D82A}">
                    <a16:rowId xmlns:a16="http://schemas.microsoft.com/office/drawing/2014/main" val="4200368784"/>
                  </a:ext>
                </a:extLst>
              </a:tr>
            </a:tbl>
          </a:graphicData>
        </a:graphic>
      </p:graphicFrame>
    </p:spTree>
    <p:extLst>
      <p:ext uri="{BB962C8B-B14F-4D97-AF65-F5344CB8AC3E}">
        <p14:creationId xmlns:p14="http://schemas.microsoft.com/office/powerpoint/2010/main" val="194151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4" name="Rectangle 23">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7DE6F62-C1D7-90F4-110E-6D672207B03D}"/>
              </a:ext>
            </a:extLst>
          </p:cNvPr>
          <p:cNvSpPr>
            <a:spLocks noGrp="1"/>
          </p:cNvSpPr>
          <p:nvPr>
            <p:ph type="title"/>
          </p:nvPr>
        </p:nvSpPr>
        <p:spPr>
          <a:xfrm>
            <a:off x="685800" y="1066163"/>
            <a:ext cx="3306744" cy="5148371"/>
          </a:xfrm>
        </p:spPr>
        <p:txBody>
          <a:bodyPr vert="horz" lIns="91440" tIns="45720" rIns="91440" bIns="45720" rtlCol="0" anchor="ctr">
            <a:normAutofit/>
          </a:bodyPr>
          <a:lstStyle/>
          <a:p>
            <a:r>
              <a:rPr lang="en-US" sz="3200" dirty="0"/>
              <a:t>Conclusion &amp; Results</a:t>
            </a:r>
          </a:p>
        </p:txBody>
      </p:sp>
      <p:graphicFrame>
        <p:nvGraphicFramePr>
          <p:cNvPr id="5" name="TextBox 2">
            <a:extLst>
              <a:ext uri="{FF2B5EF4-FFF2-40B4-BE49-F238E27FC236}">
                <a16:creationId xmlns:a16="http://schemas.microsoft.com/office/drawing/2014/main" id="{9BEAA99B-6132-CB0D-C9CB-A38866BD8112}"/>
              </a:ext>
            </a:extLst>
          </p:cNvPr>
          <p:cNvGraphicFramePr/>
          <p:nvPr>
            <p:extLst>
              <p:ext uri="{D42A27DB-BD31-4B8C-83A1-F6EECF244321}">
                <p14:modId xmlns:p14="http://schemas.microsoft.com/office/powerpoint/2010/main" val="3434755739"/>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842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1" name="Rectangle 1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8F7C14D-95A2-920C-DF40-729558ABA1A1}"/>
              </a:ext>
            </a:extLst>
          </p:cNvPr>
          <p:cNvPicPr>
            <a:picLocks noChangeAspect="1"/>
          </p:cNvPicPr>
          <p:nvPr/>
        </p:nvPicPr>
        <p:blipFill rotWithShape="1">
          <a:blip r:embed="rId3">
            <a:duotone>
              <a:prstClr val="black"/>
              <a:schemeClr val="tx2">
                <a:tint val="45000"/>
                <a:satMod val="400000"/>
              </a:schemeClr>
            </a:duotone>
            <a:alphaModFix amt="30000"/>
          </a:blip>
          <a:srcRect t="23986"/>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173D415-8676-09C9-3273-6374CEFFA1C2}"/>
              </a:ext>
            </a:extLst>
          </p:cNvPr>
          <p:cNvSpPr>
            <a:spLocks noGrp="1"/>
          </p:cNvSpPr>
          <p:nvPr>
            <p:ph type="title"/>
          </p:nvPr>
        </p:nvSpPr>
        <p:spPr>
          <a:xfrm>
            <a:off x="6939643" y="182114"/>
            <a:ext cx="3684814" cy="914401"/>
          </a:xfrm>
        </p:spPr>
        <p:txBody>
          <a:bodyPr vert="horz" lIns="91440" tIns="45720" rIns="91440" bIns="45720" rtlCol="0" anchor="ctr">
            <a:normAutofit/>
          </a:bodyPr>
          <a:lstStyle/>
          <a:p>
            <a:r>
              <a:rPr lang="en-US" dirty="0"/>
              <a:t>References</a:t>
            </a:r>
          </a:p>
        </p:txBody>
      </p:sp>
      <p:sp>
        <p:nvSpPr>
          <p:cNvPr id="3" name="TextBox 2">
            <a:extLst>
              <a:ext uri="{FF2B5EF4-FFF2-40B4-BE49-F238E27FC236}">
                <a16:creationId xmlns:a16="http://schemas.microsoft.com/office/drawing/2014/main" id="{6395F945-90BB-E123-15FC-3835DDA620E7}"/>
              </a:ext>
            </a:extLst>
          </p:cNvPr>
          <p:cNvSpPr txBox="1"/>
          <p:nvPr/>
        </p:nvSpPr>
        <p:spPr>
          <a:xfrm>
            <a:off x="538843" y="1441450"/>
            <a:ext cx="11234057" cy="5234436"/>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dirty="0" err="1">
                <a:effectLst/>
              </a:rPr>
              <a:t>Erni</a:t>
            </a:r>
            <a:r>
              <a:rPr lang="en-US" dirty="0">
                <a:effectLst/>
              </a:rPr>
              <a:t>, J. (2013). Legitimating Transphobia. </a:t>
            </a:r>
            <a:r>
              <a:rPr lang="en-US" i="1" dirty="0">
                <a:effectLst/>
              </a:rPr>
              <a:t>Cultural Studies, 27</a:t>
            </a:r>
            <a:r>
              <a:rPr lang="en-US" dirty="0">
                <a:effectLst/>
              </a:rPr>
              <a:t>(1), 136–159. Retrieved from </a:t>
            </a:r>
            <a:r>
              <a:rPr lang="en-US" u="sng" dirty="0">
                <a:effectLst/>
                <a:hlinkClick r:id="rId4"/>
              </a:rPr>
              <a:t>https://doi-org.ezproxy.utica.edu/10.1080/09502386.2012.722305</a:t>
            </a:r>
            <a:endParaRPr lang="en-US" u="sng" dirty="0">
              <a:effectLst/>
            </a:endParaRPr>
          </a:p>
          <a:p>
            <a:pPr marL="457200" indent="-228600" defTabSz="914400">
              <a:lnSpc>
                <a:spcPct val="90000"/>
              </a:lnSpc>
              <a:spcAft>
                <a:spcPts val="600"/>
              </a:spcAft>
              <a:buFont typeface="Arial" panose="020B0604020202020204" pitchFamily="34" charset="0"/>
              <a:buChar char="•"/>
            </a:pPr>
            <a:r>
              <a:rPr lang="en-US" dirty="0">
                <a:effectLst/>
              </a:rPr>
              <a:t>Estelle, S. M. (2022). </a:t>
            </a:r>
            <a:r>
              <a:rPr lang="en-US" i="1" dirty="0">
                <a:effectLst/>
              </a:rPr>
              <a:t>Religious Liberty in the States 2022</a:t>
            </a:r>
            <a:r>
              <a:rPr lang="en-US" dirty="0">
                <a:effectLst/>
              </a:rPr>
              <a:t>. First Liberty Initiative Center for Religion, Culture, and Democracy. Retrieved from </a:t>
            </a:r>
            <a:r>
              <a:rPr lang="en-US" u="sng" dirty="0">
                <a:effectLst/>
                <a:hlinkClick r:id="rId5"/>
              </a:rPr>
              <a:t>https://religiouslibertyinthestates.s3.us-east-2.amazonaws.com/Religious_Liberty_in_the_States_Report-2022.pdf</a:t>
            </a:r>
            <a:endParaRPr lang="en-US" dirty="0">
              <a:effectLst/>
            </a:endParaRPr>
          </a:p>
          <a:p>
            <a:pPr marL="457200" indent="-228600" defTabSz="914400">
              <a:lnSpc>
                <a:spcPct val="90000"/>
              </a:lnSpc>
              <a:spcAft>
                <a:spcPts val="600"/>
              </a:spcAft>
              <a:buFont typeface="Arial" panose="020B0604020202020204" pitchFamily="34" charset="0"/>
              <a:buChar char="•"/>
            </a:pPr>
            <a:r>
              <a:rPr lang="en-US" dirty="0">
                <a:effectLst/>
              </a:rPr>
              <a:t>Flynn, T. (2001). “Transforming” the Debate: Why We Need to Include Transgender Rights in the Struggles for Sex and Sexual Orientation Equality. </a:t>
            </a:r>
            <a:r>
              <a:rPr lang="en-US" i="1" dirty="0">
                <a:effectLst/>
              </a:rPr>
              <a:t>Columbia Law Review, 101</a:t>
            </a:r>
            <a:r>
              <a:rPr lang="en-US" dirty="0">
                <a:effectLst/>
              </a:rPr>
              <a:t>(2), 392–420. Retrieved from </a:t>
            </a:r>
            <a:r>
              <a:rPr lang="en-US" u="sng" dirty="0">
                <a:effectLst/>
                <a:hlinkClick r:id="rId6"/>
              </a:rPr>
              <a:t>https://doi.org/10.2307/1123803</a:t>
            </a:r>
            <a:endParaRPr lang="en-US" u="sng" dirty="0">
              <a:effectLst/>
            </a:endParaRPr>
          </a:p>
          <a:p>
            <a:pPr marL="457200" indent="-228600" defTabSz="914400">
              <a:lnSpc>
                <a:spcPct val="90000"/>
              </a:lnSpc>
              <a:spcAft>
                <a:spcPts val="600"/>
              </a:spcAft>
              <a:buFont typeface="Arial" panose="020B0604020202020204" pitchFamily="34" charset="0"/>
              <a:buChar char="•"/>
            </a:pPr>
            <a:r>
              <a:rPr lang="en-US" dirty="0" err="1">
                <a:effectLst/>
              </a:rPr>
              <a:t>Lipka</a:t>
            </a:r>
            <a:r>
              <a:rPr lang="en-US" dirty="0">
                <a:effectLst/>
              </a:rPr>
              <a:t>, M., Wormald, B. (2016, February 29). </a:t>
            </a:r>
            <a:r>
              <a:rPr lang="en-US" i="1" dirty="0">
                <a:effectLst/>
              </a:rPr>
              <a:t>How religious is your state?</a:t>
            </a:r>
            <a:r>
              <a:rPr lang="en-US" dirty="0">
                <a:effectLst/>
              </a:rPr>
              <a:t> Pew Research Center. Retrieved from </a:t>
            </a:r>
            <a:r>
              <a:rPr lang="en-US" u="sng" dirty="0">
                <a:effectLst/>
                <a:hlinkClick r:id="rId7"/>
              </a:rPr>
              <a:t>https://www.pewresearch.org/fact-tank/2016/02/29/how-religious-is-your-state/?state=alabama</a:t>
            </a:r>
            <a:endParaRPr lang="en-US" dirty="0">
              <a:effectLst/>
            </a:endParaRPr>
          </a:p>
          <a:p>
            <a:pPr marL="457200" marR="0" indent="-228600" defTabSz="914400">
              <a:lnSpc>
                <a:spcPct val="90000"/>
              </a:lnSpc>
              <a:spcBef>
                <a:spcPts val="0"/>
              </a:spcBef>
              <a:spcAft>
                <a:spcPts val="600"/>
              </a:spcAft>
              <a:buFont typeface="Arial" panose="020B0604020202020204" pitchFamily="34" charset="0"/>
              <a:buChar char="•"/>
            </a:pPr>
            <a:r>
              <a:rPr lang="en-US" dirty="0" err="1">
                <a:effectLst/>
              </a:rPr>
              <a:t>Loh</a:t>
            </a:r>
            <a:r>
              <a:rPr lang="en-US" dirty="0">
                <a:effectLst/>
              </a:rPr>
              <a:t>, J. U. (2018). transgender identity, sexual versus gender ‘rights’ and the tools of the Indian state. </a:t>
            </a:r>
            <a:r>
              <a:rPr lang="en-US" i="1" dirty="0">
                <a:effectLst/>
              </a:rPr>
              <a:t>Feminist Review</a:t>
            </a:r>
            <a:r>
              <a:rPr lang="en-US" dirty="0">
                <a:effectLst/>
              </a:rPr>
              <a:t>, 119, 39–55. </a:t>
            </a:r>
            <a:r>
              <a:rPr lang="en-US" u="sng" dirty="0">
                <a:effectLst/>
                <a:hlinkClick r:id="rId8"/>
              </a:rPr>
              <a:t>https://www.jstor.org/stable/26776500</a:t>
            </a:r>
            <a:endParaRPr lang="en-US" u="sng" dirty="0">
              <a:effectLst/>
            </a:endParaRPr>
          </a:p>
          <a:p>
            <a:pPr marL="457200" indent="-228600" defTabSz="914400">
              <a:lnSpc>
                <a:spcPct val="90000"/>
              </a:lnSpc>
              <a:spcAft>
                <a:spcPts val="600"/>
              </a:spcAft>
              <a:buFont typeface="Arial" panose="020B0604020202020204" pitchFamily="34" charset="0"/>
              <a:buChar char="•"/>
            </a:pPr>
            <a:r>
              <a:rPr lang="en-US" dirty="0" err="1">
                <a:effectLst/>
              </a:rPr>
              <a:t>Meerwijk</a:t>
            </a:r>
            <a:r>
              <a:rPr lang="en-US" dirty="0">
                <a:effectLst/>
              </a:rPr>
              <a:t>, E. L., &amp; </a:t>
            </a:r>
            <a:r>
              <a:rPr lang="en-US" dirty="0" err="1">
                <a:effectLst/>
              </a:rPr>
              <a:t>Sevelius</a:t>
            </a:r>
            <a:r>
              <a:rPr lang="en-US" dirty="0">
                <a:effectLst/>
              </a:rPr>
              <a:t>, J. M. (2017). Transgender Population Size in the United States: a Meta-Regression of Population-Based Probability Samples. </a:t>
            </a:r>
            <a:r>
              <a:rPr lang="en-US" i="1" dirty="0">
                <a:effectLst/>
              </a:rPr>
              <a:t>American Journal of Public Health, 107</a:t>
            </a:r>
            <a:r>
              <a:rPr lang="en-US" dirty="0">
                <a:effectLst/>
              </a:rPr>
              <a:t>(2), e1–e8. Retrieved from </a:t>
            </a:r>
            <a:r>
              <a:rPr lang="en-US" u="sng" dirty="0">
                <a:effectLst/>
                <a:hlinkClick r:id="rId9"/>
              </a:rPr>
              <a:t>https://doi-org.ezproxy.utica.edu/10.2105/AJPH.2016.303578</a:t>
            </a:r>
            <a:endParaRPr lang="en-US" dirty="0">
              <a:effectLst/>
            </a:endParaRPr>
          </a:p>
        </p:txBody>
      </p:sp>
    </p:spTree>
    <p:extLst>
      <p:ext uri="{BB962C8B-B14F-4D97-AF65-F5344CB8AC3E}">
        <p14:creationId xmlns:p14="http://schemas.microsoft.com/office/powerpoint/2010/main" val="260091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1" name="Rectangle 1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AAD3FC-78CC-A49A-BE34-99AB151F7B23}"/>
              </a:ext>
            </a:extLst>
          </p:cNvPr>
          <p:cNvPicPr>
            <a:picLocks noChangeAspect="1"/>
          </p:cNvPicPr>
          <p:nvPr/>
        </p:nvPicPr>
        <p:blipFill rotWithShape="1">
          <a:blip r:embed="rId3">
            <a:duotone>
              <a:prstClr val="black"/>
              <a:schemeClr val="tx2">
                <a:tint val="45000"/>
                <a:satMod val="400000"/>
              </a:schemeClr>
            </a:duotone>
            <a:alphaModFix amt="30000"/>
          </a:blip>
          <a:srcRect b="6250"/>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8E198C-18C1-69EA-D1F1-B88F80D84F30}"/>
              </a:ext>
            </a:extLst>
          </p:cNvPr>
          <p:cNvSpPr>
            <a:spLocks noGrp="1"/>
          </p:cNvSpPr>
          <p:nvPr>
            <p:ph type="title"/>
          </p:nvPr>
        </p:nvSpPr>
        <p:spPr>
          <a:xfrm>
            <a:off x="3205843" y="353331"/>
            <a:ext cx="8610600" cy="734787"/>
          </a:xfrm>
        </p:spPr>
        <p:txBody>
          <a:bodyPr vert="horz" lIns="91440" tIns="45720" rIns="91440" bIns="45720" rtlCol="0" anchor="ctr">
            <a:normAutofit/>
          </a:bodyPr>
          <a:lstStyle/>
          <a:p>
            <a:r>
              <a:rPr lang="en-US" dirty="0"/>
              <a:t>References - Datasets</a:t>
            </a:r>
          </a:p>
        </p:txBody>
      </p:sp>
      <p:sp>
        <p:nvSpPr>
          <p:cNvPr id="3" name="TextBox 2">
            <a:extLst>
              <a:ext uri="{FF2B5EF4-FFF2-40B4-BE49-F238E27FC236}">
                <a16:creationId xmlns:a16="http://schemas.microsoft.com/office/drawing/2014/main" id="{D6D7BF7C-A276-71BC-071A-46BBCC177EE9}"/>
              </a:ext>
            </a:extLst>
          </p:cNvPr>
          <p:cNvSpPr txBox="1"/>
          <p:nvPr/>
        </p:nvSpPr>
        <p:spPr>
          <a:xfrm>
            <a:off x="195943" y="1240971"/>
            <a:ext cx="11620500" cy="5617019"/>
          </a:xfrm>
          <a:prstGeom prst="rect">
            <a:avLst/>
          </a:prstGeom>
        </p:spPr>
        <p:txBody>
          <a:bodyPr vert="horz" lIns="91440" tIns="45720" rIns="91440" bIns="45720" rtlCol="0">
            <a:noAutofit/>
          </a:bodyPr>
          <a:lstStyle/>
          <a:p>
            <a:pPr marL="457200" indent="-228600" defTabSz="914400">
              <a:lnSpc>
                <a:spcPct val="90000"/>
              </a:lnSpc>
              <a:spcAft>
                <a:spcPts val="600"/>
              </a:spcAft>
              <a:buFont typeface="Arial" panose="020B0604020202020204" pitchFamily="34" charset="0"/>
              <a:buChar char="•"/>
            </a:pPr>
            <a:r>
              <a:rPr lang="en-US" sz="1600" dirty="0">
                <a:effectLst/>
              </a:rPr>
              <a:t>Estelle, S. M. (2022). </a:t>
            </a:r>
            <a:r>
              <a:rPr lang="en-US" sz="1600" i="1" dirty="0">
                <a:effectLst/>
              </a:rPr>
              <a:t>Religious Liberty in the States 2022</a:t>
            </a:r>
            <a:r>
              <a:rPr lang="en-US" sz="1600" dirty="0">
                <a:effectLst/>
              </a:rPr>
              <a:t>. First Liberty Initiative Center for Religion, Culture, and Democracy. Retrieved from </a:t>
            </a:r>
            <a:r>
              <a:rPr lang="en-US" sz="1600" u="sng" dirty="0">
                <a:effectLst/>
                <a:hlinkClick r:id="rId4"/>
              </a:rPr>
              <a:t>https://religiouslibertyinthestates.s3.us-east-2.amazonaws.com/Religious_Liberty_in_the_States_Report-2022.pdf</a:t>
            </a:r>
            <a:endParaRPr lang="en-US" sz="1600" dirty="0">
              <a:effectLst/>
            </a:endParaRPr>
          </a:p>
          <a:p>
            <a:pPr marL="457200" indent="-228600" defTabSz="914400">
              <a:lnSpc>
                <a:spcPct val="90000"/>
              </a:lnSpc>
              <a:spcAft>
                <a:spcPts val="600"/>
              </a:spcAft>
              <a:buFont typeface="Arial" panose="020B0604020202020204" pitchFamily="34" charset="0"/>
              <a:buChar char="•"/>
            </a:pPr>
            <a:r>
              <a:rPr lang="en-US" sz="1600" dirty="0">
                <a:effectLst/>
              </a:rPr>
              <a:t>Duffin, E. (2022, September 30). </a:t>
            </a:r>
            <a:r>
              <a:rPr lang="en-US" sz="1600" i="1" dirty="0">
                <a:effectLst/>
              </a:rPr>
              <a:t>Religiosity in the United States in 2017, by state</a:t>
            </a:r>
            <a:r>
              <a:rPr lang="en-US" sz="1600" dirty="0">
                <a:effectLst/>
              </a:rPr>
              <a:t>. Statista. Retrieved from </a:t>
            </a:r>
            <a:r>
              <a:rPr lang="en-US" sz="1600" u="sng" dirty="0">
                <a:effectLst/>
                <a:hlinkClick r:id="rId5"/>
              </a:rPr>
              <a:t>https://www.statista.com/statistics/221454/share-of-religious-americans-by-state/</a:t>
            </a:r>
            <a:endParaRPr lang="en-US" sz="1600" dirty="0">
              <a:effectLst/>
            </a:endParaRPr>
          </a:p>
          <a:p>
            <a:pPr marL="457200" indent="-228600" defTabSz="914400">
              <a:lnSpc>
                <a:spcPct val="90000"/>
              </a:lnSpc>
              <a:spcAft>
                <a:spcPts val="600"/>
              </a:spcAft>
              <a:buFont typeface="Arial" panose="020B0604020202020204" pitchFamily="34" charset="0"/>
              <a:buChar char="•"/>
            </a:pPr>
            <a:r>
              <a:rPr lang="en-US" sz="1600" dirty="0">
                <a:effectLst/>
              </a:rPr>
              <a:t>Flores, A. R., Herman, J. L., Gates, G. J., Brown, T. N. T. (2016 June). </a:t>
            </a:r>
            <a:r>
              <a:rPr lang="en-US" sz="1600" i="1" dirty="0">
                <a:effectLst/>
              </a:rPr>
              <a:t>How Many Adults Identify as Transgender in the United States?</a:t>
            </a:r>
            <a:r>
              <a:rPr lang="en-US" sz="1600" dirty="0">
                <a:effectLst/>
              </a:rPr>
              <a:t> UCLA School of Law, Williams Institute. Retrieved from </a:t>
            </a:r>
            <a:r>
              <a:rPr lang="en-US" sz="1600" u="sng" dirty="0">
                <a:effectLst/>
                <a:hlinkClick r:id="rId6"/>
              </a:rPr>
              <a:t>https://williamsinstitute.law.ucla.edu/wp-content/uploads/Trans-Adults-US-Aug-2016.pdf</a:t>
            </a:r>
            <a:endParaRPr lang="en-US" sz="1600" dirty="0">
              <a:effectLst/>
            </a:endParaRPr>
          </a:p>
          <a:p>
            <a:pPr marL="457200" marR="0" indent="-228600" defTabSz="914400">
              <a:lnSpc>
                <a:spcPct val="90000"/>
              </a:lnSpc>
              <a:spcBef>
                <a:spcPts val="0"/>
              </a:spcBef>
              <a:spcAft>
                <a:spcPts val="600"/>
              </a:spcAft>
              <a:buFont typeface="Arial" panose="020B0604020202020204" pitchFamily="34" charset="0"/>
              <a:buChar char="•"/>
            </a:pPr>
            <a:r>
              <a:rPr lang="en-US" sz="1600" dirty="0">
                <a:effectLst/>
              </a:rPr>
              <a:t>Herman, J. L., Flores, A. R., O’Neill, K. K. (2022, June). How Many Adults and Youth Identify as Transgender in the United States? UCLA School of Law, Williams Institute. Retrieved from </a:t>
            </a:r>
            <a:r>
              <a:rPr lang="en-US" sz="1600" dirty="0">
                <a:effectLst/>
                <a:hlinkClick r:id="rId7"/>
              </a:rPr>
              <a:t>https://williamsinstitute.law.ucla.edu/wp-content/uploads/Trans-Pop-Update-Jun-2022.pdf</a:t>
            </a:r>
            <a:endParaRPr lang="en-US" sz="1600" dirty="0">
              <a:effectLst/>
            </a:endParaRPr>
          </a:p>
          <a:p>
            <a:pPr marL="457200" marR="0" indent="-228600" defTabSz="914400">
              <a:lnSpc>
                <a:spcPct val="90000"/>
              </a:lnSpc>
              <a:spcBef>
                <a:spcPts val="0"/>
              </a:spcBef>
              <a:spcAft>
                <a:spcPts val="600"/>
              </a:spcAft>
              <a:buFont typeface="Arial" panose="020B0604020202020204" pitchFamily="34" charset="0"/>
              <a:buChar char="•"/>
            </a:pPr>
            <a:r>
              <a:rPr lang="en-US" sz="1600" dirty="0">
                <a:effectLst/>
              </a:rPr>
              <a:t>Reed, E. (2022, November 15). </a:t>
            </a:r>
            <a:r>
              <a:rPr lang="en-US" sz="1600" i="1" dirty="0">
                <a:effectLst/>
              </a:rPr>
              <a:t>The Post-Election Anti-Trans Legislative Landscape</a:t>
            </a:r>
            <a:r>
              <a:rPr lang="en-US" sz="1600" dirty="0">
                <a:effectLst/>
              </a:rPr>
              <a:t>. Erin In The Morning. Retrieved from </a:t>
            </a:r>
            <a:r>
              <a:rPr lang="en-US" sz="1600" u="sng" dirty="0">
                <a:effectLst/>
                <a:hlinkClick r:id="rId8"/>
              </a:rPr>
              <a:t>https://erininthemorn.substack.com/p/the-post-election-anti-trans-legislative?utm_source=profile&amp;utm_medium=reader2</a:t>
            </a:r>
            <a:endParaRPr lang="en-US" sz="1600" dirty="0">
              <a:effectLst/>
            </a:endParaRPr>
          </a:p>
          <a:p>
            <a:pPr marL="457200" marR="0" indent="-228600" defTabSz="914400">
              <a:lnSpc>
                <a:spcPct val="90000"/>
              </a:lnSpc>
              <a:spcBef>
                <a:spcPts val="0"/>
              </a:spcBef>
              <a:spcAft>
                <a:spcPts val="600"/>
              </a:spcAft>
              <a:buFont typeface="Arial" panose="020B0604020202020204" pitchFamily="34" charset="0"/>
              <a:buChar char="•"/>
            </a:pPr>
            <a:r>
              <a:rPr lang="en-US" sz="1600" dirty="0">
                <a:effectLst/>
              </a:rPr>
              <a:t>Reed, E. (2022, December 30). </a:t>
            </a:r>
            <a:r>
              <a:rPr lang="en-US" sz="1600" i="1" dirty="0">
                <a:effectLst/>
              </a:rPr>
              <a:t>The Final Anti-Trans Legislative Risk Map Of 2022</a:t>
            </a:r>
            <a:r>
              <a:rPr lang="en-US" sz="1600" dirty="0">
                <a:effectLst/>
              </a:rPr>
              <a:t>. Erin In The Morning. Retrieved from </a:t>
            </a:r>
            <a:r>
              <a:rPr lang="en-US" sz="1600" u="sng" dirty="0">
                <a:effectLst/>
                <a:hlinkClick r:id="rId9"/>
              </a:rPr>
              <a:t>https://erininthemorn.substack.com/p/the-final-anti-trans-legislative</a:t>
            </a:r>
            <a:endParaRPr lang="en-US" sz="1600" dirty="0">
              <a:effectLst/>
            </a:endParaRPr>
          </a:p>
          <a:p>
            <a:pPr marL="457200" marR="0" indent="-228600" defTabSz="914400">
              <a:lnSpc>
                <a:spcPct val="90000"/>
              </a:lnSpc>
              <a:spcBef>
                <a:spcPts val="0"/>
              </a:spcBef>
              <a:spcAft>
                <a:spcPts val="600"/>
              </a:spcAft>
              <a:buFont typeface="Arial" panose="020B0604020202020204" pitchFamily="34" charset="0"/>
              <a:buChar char="•"/>
            </a:pPr>
            <a:r>
              <a:rPr lang="en-US" sz="1600" dirty="0">
                <a:effectLst/>
              </a:rPr>
              <a:t>Reed, E. (2023, March 18). </a:t>
            </a:r>
            <a:r>
              <a:rPr lang="en-US" sz="1600" i="1" dirty="0">
                <a:effectLst/>
              </a:rPr>
              <a:t>March Anti-Trans Legislative Risk Map</a:t>
            </a:r>
            <a:r>
              <a:rPr lang="en-US" sz="1600" dirty="0">
                <a:effectLst/>
              </a:rPr>
              <a:t>. Erin In The Morning. Retrieved from </a:t>
            </a:r>
            <a:r>
              <a:rPr lang="en-US" sz="1600" u="sng" dirty="0">
                <a:effectLst/>
                <a:hlinkClick r:id="rId10"/>
              </a:rPr>
              <a:t>https://erininthemorn.substack.com/p/march-anti-trans-legislative-risk</a:t>
            </a:r>
            <a:endParaRPr lang="en-US" sz="1600" dirty="0">
              <a:effectLst/>
            </a:endParaRPr>
          </a:p>
          <a:p>
            <a:pPr marL="457200" indent="-228600" defTabSz="914400">
              <a:lnSpc>
                <a:spcPct val="90000"/>
              </a:lnSpc>
              <a:spcAft>
                <a:spcPts val="600"/>
              </a:spcAft>
              <a:buFont typeface="Arial" panose="020B0604020202020204" pitchFamily="34" charset="0"/>
              <a:buChar char="•"/>
            </a:pPr>
            <a:r>
              <a:rPr lang="en-US" sz="1600" dirty="0">
                <a:effectLst/>
              </a:rPr>
              <a:t>United States Census Bureau. (2023, March 20). </a:t>
            </a:r>
            <a:r>
              <a:rPr lang="en-US" sz="1600" i="1" dirty="0">
                <a:effectLst/>
              </a:rPr>
              <a:t>Household Pulse Survey Public Use File (PUF)</a:t>
            </a:r>
            <a:r>
              <a:rPr lang="en-US" sz="1600" dirty="0">
                <a:effectLst/>
              </a:rPr>
              <a:t>. Retrieved from </a:t>
            </a:r>
            <a:r>
              <a:rPr lang="en-US" sz="1600" u="sng" dirty="0">
                <a:effectLst/>
                <a:hlinkClick r:id="rId11"/>
              </a:rPr>
              <a:t>https://www.census.gov/programs-surveys/household-pulse-survey/datasets.html</a:t>
            </a:r>
            <a:endParaRPr lang="en-US" sz="1600" dirty="0">
              <a:effectLst/>
            </a:endParaRPr>
          </a:p>
          <a:p>
            <a:pPr marL="457200" indent="-228600" defTabSz="914400">
              <a:lnSpc>
                <a:spcPct val="90000"/>
              </a:lnSpc>
              <a:spcAft>
                <a:spcPts val="600"/>
              </a:spcAft>
              <a:buFont typeface="Arial" panose="020B0604020202020204" pitchFamily="34" charset="0"/>
              <a:buChar char="•"/>
            </a:pPr>
            <a:r>
              <a:rPr lang="en-US" sz="1600" dirty="0">
                <a:effectLst/>
              </a:rPr>
              <a:t>World Population Review (2023). </a:t>
            </a:r>
            <a:r>
              <a:rPr lang="en-US" sz="1600" i="1" dirty="0">
                <a:effectLst/>
              </a:rPr>
              <a:t>US States – Ranked by Population 2023</a:t>
            </a:r>
            <a:r>
              <a:rPr lang="en-US" sz="1600" dirty="0">
                <a:effectLst/>
              </a:rPr>
              <a:t>. Retrieved from </a:t>
            </a:r>
            <a:r>
              <a:rPr lang="en-US" sz="1600" u="sng" dirty="0">
                <a:effectLst/>
                <a:hlinkClick r:id="rId12"/>
              </a:rPr>
              <a:t>https://worldpopulationreview.com/states</a:t>
            </a:r>
            <a:endParaRPr lang="en-US" sz="1600" dirty="0">
              <a:effectLst/>
            </a:endParaRPr>
          </a:p>
          <a:p>
            <a:pPr marL="457200" marR="0" indent="-228600" defTabSz="914400">
              <a:lnSpc>
                <a:spcPct val="90000"/>
              </a:lnSpc>
              <a:spcBef>
                <a:spcPts val="0"/>
              </a:spcBef>
              <a:spcAft>
                <a:spcPts val="600"/>
              </a:spcAft>
              <a:buFont typeface="Arial" panose="020B0604020202020204" pitchFamily="34" charset="0"/>
              <a:buChar char="•"/>
            </a:pPr>
            <a:endParaRPr lang="en-US" sz="1600" dirty="0">
              <a:effectLst/>
            </a:endParaRPr>
          </a:p>
        </p:txBody>
      </p:sp>
    </p:spTree>
    <p:extLst>
      <p:ext uri="{BB962C8B-B14F-4D97-AF65-F5344CB8AC3E}">
        <p14:creationId xmlns:p14="http://schemas.microsoft.com/office/powerpoint/2010/main" val="257040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A1B667-1542-4631-929E-714A41E9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59BA665-866B-4988-8C5D-0B272F82BF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805"/>
          <a:stretch/>
        </p:blipFill>
        <p:spPr>
          <a:xfrm>
            <a:off x="0" y="4767552"/>
            <a:ext cx="12192000" cy="2090448"/>
          </a:xfrm>
          <a:prstGeom prst="rect">
            <a:avLst/>
          </a:prstGeom>
        </p:spPr>
      </p:pic>
      <p:sp>
        <p:nvSpPr>
          <p:cNvPr id="2" name="Title 1">
            <a:extLst>
              <a:ext uri="{FF2B5EF4-FFF2-40B4-BE49-F238E27FC236}">
                <a16:creationId xmlns:a16="http://schemas.microsoft.com/office/drawing/2014/main" id="{911AF545-3AC6-6786-31EA-72E25302A607}"/>
              </a:ext>
            </a:extLst>
          </p:cNvPr>
          <p:cNvSpPr>
            <a:spLocks noGrp="1"/>
          </p:cNvSpPr>
          <p:nvPr>
            <p:ph type="title"/>
          </p:nvPr>
        </p:nvSpPr>
        <p:spPr>
          <a:xfrm>
            <a:off x="685800" y="4771908"/>
            <a:ext cx="10820400" cy="1293028"/>
          </a:xfrm>
        </p:spPr>
        <p:txBody>
          <a:bodyPr>
            <a:normAutofit/>
          </a:bodyPr>
          <a:lstStyle/>
          <a:p>
            <a:pPr algn="ctr"/>
            <a:r>
              <a:rPr lang="en-US"/>
              <a:t>Introduction</a:t>
            </a:r>
          </a:p>
        </p:txBody>
      </p:sp>
      <p:sp>
        <p:nvSpPr>
          <p:cNvPr id="3" name="Content Placeholder 2">
            <a:extLst>
              <a:ext uri="{FF2B5EF4-FFF2-40B4-BE49-F238E27FC236}">
                <a16:creationId xmlns:a16="http://schemas.microsoft.com/office/drawing/2014/main" id="{4A164B8A-026E-1CE0-A1D0-5A3C74242B66}"/>
              </a:ext>
            </a:extLst>
          </p:cNvPr>
          <p:cNvSpPr>
            <a:spLocks noGrp="1"/>
          </p:cNvSpPr>
          <p:nvPr>
            <p:ph idx="1"/>
          </p:nvPr>
        </p:nvSpPr>
        <p:spPr>
          <a:xfrm>
            <a:off x="685800" y="684942"/>
            <a:ext cx="10820400" cy="1293028"/>
          </a:xfrm>
        </p:spPr>
        <p:txBody>
          <a:bodyPr/>
          <a:lstStyle/>
          <a:p>
            <a:r>
              <a:rPr lang="en-US" sz="2400" kern="1200" dirty="0">
                <a:solidFill>
                  <a:schemeClr val="tx1"/>
                </a:solidFill>
                <a:latin typeface="Times New Roman" panose="02020603050405020304" pitchFamily="18" charset="0"/>
                <a:ea typeface="+mn-ea"/>
                <a:cs typeface="+mn-cs"/>
              </a:rPr>
              <a:t>The percentage of people identifying as other than cisgender is increasing</a:t>
            </a:r>
          </a:p>
          <a:p>
            <a:r>
              <a:rPr lang="en-US" sz="2400" kern="1200" dirty="0">
                <a:solidFill>
                  <a:schemeClr val="tx1"/>
                </a:solidFill>
                <a:latin typeface="Times New Roman" panose="02020603050405020304" pitchFamily="18" charset="0"/>
                <a:ea typeface="+mn-ea"/>
                <a:cs typeface="+mn-cs"/>
              </a:rPr>
              <a:t>The number of people who identify as transgender or nonbinary across different regions can vary greatly</a:t>
            </a:r>
            <a:endParaRPr lang="en-US" noProof="1"/>
          </a:p>
        </p:txBody>
      </p:sp>
      <p:sp>
        <p:nvSpPr>
          <p:cNvPr id="5" name="TextBox 4">
            <a:extLst>
              <a:ext uri="{FF2B5EF4-FFF2-40B4-BE49-F238E27FC236}">
                <a16:creationId xmlns:a16="http://schemas.microsoft.com/office/drawing/2014/main" id="{F45BB5AA-D7B9-56E0-DBEE-4BD61786DFFF}"/>
              </a:ext>
            </a:extLst>
          </p:cNvPr>
          <p:cNvSpPr txBox="1"/>
          <p:nvPr/>
        </p:nvSpPr>
        <p:spPr>
          <a:xfrm>
            <a:off x="685800" y="2329568"/>
            <a:ext cx="10820400" cy="275460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2400" kern="1200" dirty="0">
                <a:solidFill>
                  <a:schemeClr val="tx1"/>
                </a:solidFill>
                <a:latin typeface="Times New Roman" panose="02020603050405020304" pitchFamily="18" charset="0"/>
                <a:ea typeface="+mn-ea"/>
                <a:cs typeface="+mn-cs"/>
              </a:rPr>
              <a:t>Throughout the world, the lack of protections based on gender means that any person identifying their gender outside the binary necessarily places them in marginalized positions</a:t>
            </a:r>
          </a:p>
          <a:p>
            <a:pPr marL="285750" indent="-285750">
              <a:spcAft>
                <a:spcPts val="600"/>
              </a:spcAft>
              <a:buFont typeface="Arial" panose="020B0604020202020204" pitchFamily="34" charset="0"/>
              <a:buChar char="•"/>
            </a:pPr>
            <a:r>
              <a:rPr lang="en-US" sz="2400" kern="1200" dirty="0">
                <a:solidFill>
                  <a:schemeClr val="tx1"/>
                </a:solidFill>
                <a:latin typeface="Times New Roman" panose="02020603050405020304" pitchFamily="18" charset="0"/>
                <a:ea typeface="+mn-ea"/>
                <a:cs typeface="+mn-cs"/>
              </a:rPr>
              <a:t>This project will use datasets in which people identify their gender, location, income, and regional religiosity in the US, as well as those that look at the relative penalty of laws governing the freedom to identify as a gender other than male or female</a:t>
            </a:r>
            <a:endParaRPr lang="en-US" sz="2400" noProof="1"/>
          </a:p>
        </p:txBody>
      </p:sp>
    </p:spTree>
    <p:extLst>
      <p:ext uri="{BB962C8B-B14F-4D97-AF65-F5344CB8AC3E}">
        <p14:creationId xmlns:p14="http://schemas.microsoft.com/office/powerpoint/2010/main" val="418785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F1A27A4-7079-B73C-07D1-571C742F78DF}"/>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dirty="0"/>
              <a:t>Literature Review</a:t>
            </a:r>
          </a:p>
        </p:txBody>
      </p:sp>
      <p:graphicFrame>
        <p:nvGraphicFramePr>
          <p:cNvPr id="5" name="TextBox 2">
            <a:extLst>
              <a:ext uri="{FF2B5EF4-FFF2-40B4-BE49-F238E27FC236}">
                <a16:creationId xmlns:a16="http://schemas.microsoft.com/office/drawing/2014/main" id="{3E7BEB2A-3F58-066A-CDB8-377DDED18629}"/>
              </a:ext>
            </a:extLst>
          </p:cNvPr>
          <p:cNvGraphicFramePr/>
          <p:nvPr>
            <p:extLst>
              <p:ext uri="{D42A27DB-BD31-4B8C-83A1-F6EECF244321}">
                <p14:modId xmlns:p14="http://schemas.microsoft.com/office/powerpoint/2010/main" val="240255061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767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C4D1-4A18-E3BD-75FC-F09BFF2753B6}"/>
              </a:ext>
            </a:extLst>
          </p:cNvPr>
          <p:cNvSpPr>
            <a:spLocks noGrp="1"/>
          </p:cNvSpPr>
          <p:nvPr>
            <p:ph type="title"/>
          </p:nvPr>
        </p:nvSpPr>
        <p:spPr>
          <a:xfrm>
            <a:off x="727710" y="605881"/>
            <a:ext cx="11045190" cy="1293028"/>
          </a:xfrm>
        </p:spPr>
        <p:txBody>
          <a:bodyPr/>
          <a:lstStyle/>
          <a:p>
            <a:r>
              <a:rPr lang="en-US" dirty="0"/>
              <a:t>Methodology – Data Sets - Populations</a:t>
            </a:r>
          </a:p>
        </p:txBody>
      </p:sp>
      <p:sp>
        <p:nvSpPr>
          <p:cNvPr id="5" name="TextBox 4">
            <a:extLst>
              <a:ext uri="{FF2B5EF4-FFF2-40B4-BE49-F238E27FC236}">
                <a16:creationId xmlns:a16="http://schemas.microsoft.com/office/drawing/2014/main" id="{E4AC5D0F-641B-C73D-0CB8-AA0ED69931CE}"/>
              </a:ext>
            </a:extLst>
          </p:cNvPr>
          <p:cNvSpPr txBox="1"/>
          <p:nvPr/>
        </p:nvSpPr>
        <p:spPr>
          <a:xfrm>
            <a:off x="1045029" y="2057401"/>
            <a:ext cx="3791423" cy="369332"/>
          </a:xfrm>
          <a:prstGeom prst="rect">
            <a:avLst/>
          </a:prstGeom>
          <a:noFill/>
        </p:spPr>
        <p:txBody>
          <a:bodyPr wrap="none" rtlCol="0">
            <a:spAutoFit/>
          </a:bodyPr>
          <a:lstStyle/>
          <a:p>
            <a:r>
              <a:rPr lang="en-US" dirty="0"/>
              <a:t>Population Over Time Metadata</a:t>
            </a:r>
          </a:p>
        </p:txBody>
      </p:sp>
      <p:graphicFrame>
        <p:nvGraphicFramePr>
          <p:cNvPr id="6" name="Table 5">
            <a:extLst>
              <a:ext uri="{FF2B5EF4-FFF2-40B4-BE49-F238E27FC236}">
                <a16:creationId xmlns:a16="http://schemas.microsoft.com/office/drawing/2014/main" id="{855AB4CD-BFAA-B2CE-0C7E-4F19D832659C}"/>
              </a:ext>
            </a:extLst>
          </p:cNvPr>
          <p:cNvGraphicFramePr>
            <a:graphicFrameLocks noGrp="1"/>
          </p:cNvGraphicFramePr>
          <p:nvPr>
            <p:extLst>
              <p:ext uri="{D42A27DB-BD31-4B8C-83A1-F6EECF244321}">
                <p14:modId xmlns:p14="http://schemas.microsoft.com/office/powerpoint/2010/main" val="2602527685"/>
              </p:ext>
            </p:extLst>
          </p:nvPr>
        </p:nvGraphicFramePr>
        <p:xfrm>
          <a:off x="461010" y="2585225"/>
          <a:ext cx="11311890" cy="3995187"/>
        </p:xfrm>
        <a:graphic>
          <a:graphicData uri="http://schemas.openxmlformats.org/drawingml/2006/table">
            <a:tbl>
              <a:tblPr firstRow="1" firstCol="1" bandRow="1">
                <a:tableStyleId>{21E4AEA4-8DFA-4A89-87EB-49C32662AFE0}</a:tableStyleId>
              </a:tblPr>
              <a:tblGrid>
                <a:gridCol w="2393084">
                  <a:extLst>
                    <a:ext uri="{9D8B030D-6E8A-4147-A177-3AD203B41FA5}">
                      <a16:colId xmlns:a16="http://schemas.microsoft.com/office/drawing/2014/main" val="3913058821"/>
                    </a:ext>
                  </a:extLst>
                </a:gridCol>
                <a:gridCol w="4811257">
                  <a:extLst>
                    <a:ext uri="{9D8B030D-6E8A-4147-A177-3AD203B41FA5}">
                      <a16:colId xmlns:a16="http://schemas.microsoft.com/office/drawing/2014/main" val="3398356473"/>
                    </a:ext>
                  </a:extLst>
                </a:gridCol>
                <a:gridCol w="1598575">
                  <a:extLst>
                    <a:ext uri="{9D8B030D-6E8A-4147-A177-3AD203B41FA5}">
                      <a16:colId xmlns:a16="http://schemas.microsoft.com/office/drawing/2014/main" val="975824270"/>
                    </a:ext>
                  </a:extLst>
                </a:gridCol>
                <a:gridCol w="943852">
                  <a:extLst>
                    <a:ext uri="{9D8B030D-6E8A-4147-A177-3AD203B41FA5}">
                      <a16:colId xmlns:a16="http://schemas.microsoft.com/office/drawing/2014/main" val="2507012592"/>
                    </a:ext>
                  </a:extLst>
                </a:gridCol>
                <a:gridCol w="1565122">
                  <a:extLst>
                    <a:ext uri="{9D8B030D-6E8A-4147-A177-3AD203B41FA5}">
                      <a16:colId xmlns:a16="http://schemas.microsoft.com/office/drawing/2014/main" val="143301654"/>
                    </a:ext>
                  </a:extLst>
                </a:gridCol>
              </a:tblGrid>
              <a:tr h="329359">
                <a:tc>
                  <a:txBody>
                    <a:bodyPr/>
                    <a:lstStyle/>
                    <a:p>
                      <a:pPr marL="0" marR="0" algn="ctr">
                        <a:lnSpc>
                          <a:spcPct val="115000"/>
                        </a:lnSpc>
                        <a:spcBef>
                          <a:spcPts val="0"/>
                        </a:spcBef>
                        <a:spcAft>
                          <a:spcPts val="0"/>
                        </a:spcAft>
                      </a:pPr>
                      <a:r>
                        <a:rPr lang="en-US" sz="1200" dirty="0">
                          <a:effectLst/>
                        </a:rPr>
                        <a:t>Variable 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Description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Data 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Role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Example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582143"/>
                  </a:ext>
                </a:extLst>
              </a:tr>
              <a:tr h="329410">
                <a:tc>
                  <a:txBody>
                    <a:bodyPr/>
                    <a:lstStyle/>
                    <a:p>
                      <a:pPr marL="0" marR="0">
                        <a:lnSpc>
                          <a:spcPct val="115000"/>
                        </a:lnSpc>
                        <a:spcBef>
                          <a:spcPts val="0"/>
                        </a:spcBef>
                        <a:spcAft>
                          <a:spcPts val="0"/>
                        </a:spcAft>
                      </a:pPr>
                      <a:r>
                        <a:rPr lang="en-US" sz="1200">
                          <a:effectLst/>
                        </a:rPr>
                        <a:t>stateId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Unique identifier for each of the 50 US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Nominal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691036"/>
                  </a:ext>
                </a:extLst>
              </a:tr>
              <a:tr h="329410">
                <a:tc>
                  <a:txBody>
                    <a:bodyPr/>
                    <a:lstStyle/>
                    <a:p>
                      <a:pPr marL="0" marR="0">
                        <a:lnSpc>
                          <a:spcPct val="115000"/>
                        </a:lnSpc>
                        <a:spcBef>
                          <a:spcPts val="0"/>
                        </a:spcBef>
                        <a:spcAft>
                          <a:spcPts val="0"/>
                        </a:spcAft>
                      </a:pPr>
                      <a:r>
                        <a:rPr lang="en-US" sz="1200">
                          <a:effectLst/>
                        </a:rPr>
                        <a:t>stateName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Unique name of US state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Nominal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California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172267"/>
                  </a:ext>
                </a:extLst>
              </a:tr>
              <a:tr h="329410">
                <a:tc>
                  <a:txBody>
                    <a:bodyPr/>
                    <a:lstStyle/>
                    <a:p>
                      <a:pPr marL="0" marR="0">
                        <a:lnSpc>
                          <a:spcPct val="115000"/>
                        </a:lnSpc>
                        <a:spcBef>
                          <a:spcPts val="0"/>
                        </a:spcBef>
                        <a:spcAft>
                          <a:spcPts val="0"/>
                        </a:spcAft>
                      </a:pPr>
                      <a:r>
                        <a:rPr lang="en-US" sz="1200">
                          <a:effectLst/>
                        </a:rPr>
                        <a:t>statePop2020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Population of the corresponding state for 2020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Interval, numeric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39338223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8932975"/>
                  </a:ext>
                </a:extLst>
              </a:tr>
              <a:tr h="329410">
                <a:tc>
                  <a:txBody>
                    <a:bodyPr/>
                    <a:lstStyle/>
                    <a:p>
                      <a:pPr marL="0" marR="0">
                        <a:lnSpc>
                          <a:spcPct val="115000"/>
                        </a:lnSpc>
                        <a:spcBef>
                          <a:spcPts val="0"/>
                        </a:spcBef>
                        <a:spcAft>
                          <a:spcPts val="0"/>
                        </a:spcAft>
                      </a:pPr>
                      <a:r>
                        <a:rPr lang="en-US" sz="1200">
                          <a:effectLst/>
                        </a:rPr>
                        <a:t>statePop2023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Population of the corresponding state for 2023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Interval, numeric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40223504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1994110"/>
                  </a:ext>
                </a:extLst>
              </a:tr>
              <a:tr h="501168">
                <a:tc>
                  <a:txBody>
                    <a:bodyPr/>
                    <a:lstStyle/>
                    <a:p>
                      <a:pPr marL="0" marR="0">
                        <a:lnSpc>
                          <a:spcPct val="115000"/>
                        </a:lnSpc>
                        <a:spcBef>
                          <a:spcPts val="0"/>
                        </a:spcBef>
                        <a:spcAft>
                          <a:spcPts val="0"/>
                        </a:spcAft>
                      </a:pPr>
                      <a:r>
                        <a:rPr lang="en-US" sz="1200">
                          <a:effectLst/>
                        </a:rPr>
                        <a:t>transPop2016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Estimated transgender population of the corresponding state for 2016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Interval, numeric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218400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3236754"/>
                  </a:ext>
                </a:extLst>
              </a:tr>
              <a:tr h="672926">
                <a:tc>
                  <a:txBody>
                    <a:bodyPr/>
                    <a:lstStyle/>
                    <a:p>
                      <a:pPr marL="0" marR="0">
                        <a:lnSpc>
                          <a:spcPct val="115000"/>
                        </a:lnSpc>
                        <a:spcBef>
                          <a:spcPts val="0"/>
                        </a:spcBef>
                        <a:spcAft>
                          <a:spcPts val="0"/>
                        </a:spcAft>
                      </a:pPr>
                      <a:r>
                        <a:rPr lang="en-US" sz="1200">
                          <a:effectLst/>
                        </a:rPr>
                        <a:t>transPercent2016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Estimated transgender population as a percentage of the corresponding state population for 2016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Ordinal, numeric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6441646"/>
                  </a:ext>
                </a:extLst>
              </a:tr>
              <a:tr h="501168">
                <a:tc>
                  <a:txBody>
                    <a:bodyPr/>
                    <a:lstStyle/>
                    <a:p>
                      <a:pPr marL="0" marR="0">
                        <a:lnSpc>
                          <a:spcPct val="115000"/>
                        </a:lnSpc>
                        <a:spcBef>
                          <a:spcPts val="0"/>
                        </a:spcBef>
                        <a:spcAft>
                          <a:spcPts val="0"/>
                        </a:spcAft>
                      </a:pPr>
                      <a:r>
                        <a:rPr lang="en-US" sz="1200">
                          <a:effectLst/>
                        </a:rPr>
                        <a:t>transPop2022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Estimated transgender population of the corresponding state for 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Interval, numeric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150100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6062"/>
                  </a:ext>
                </a:extLst>
              </a:tr>
              <a:tr h="672926">
                <a:tc>
                  <a:txBody>
                    <a:bodyPr/>
                    <a:lstStyle/>
                    <a:p>
                      <a:pPr marL="0" marR="0">
                        <a:lnSpc>
                          <a:spcPct val="115000"/>
                        </a:lnSpc>
                        <a:spcBef>
                          <a:spcPts val="0"/>
                        </a:spcBef>
                        <a:spcAft>
                          <a:spcPts val="0"/>
                        </a:spcAft>
                      </a:pPr>
                      <a:r>
                        <a:rPr lang="en-US" sz="1200">
                          <a:effectLst/>
                        </a:rPr>
                        <a:t>transPercent2022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Estimated transgender population as a percentage of the corresponding state population for 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Ordinal, numeric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0.49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118359"/>
                  </a:ext>
                </a:extLst>
              </a:tr>
            </a:tbl>
          </a:graphicData>
        </a:graphic>
      </p:graphicFrame>
    </p:spTree>
    <p:extLst>
      <p:ext uri="{BB962C8B-B14F-4D97-AF65-F5344CB8AC3E}">
        <p14:creationId xmlns:p14="http://schemas.microsoft.com/office/powerpoint/2010/main" val="177083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152D76-5670-EA7A-F684-9924ABC090F1}"/>
              </a:ext>
            </a:extLst>
          </p:cNvPr>
          <p:cNvSpPr>
            <a:spLocks noGrp="1"/>
          </p:cNvSpPr>
          <p:nvPr>
            <p:ph type="title"/>
          </p:nvPr>
        </p:nvSpPr>
        <p:spPr>
          <a:xfrm>
            <a:off x="0" y="2482850"/>
            <a:ext cx="2955471" cy="1272721"/>
          </a:xfrm>
          <a:noFill/>
          <a:ln w="19050">
            <a:noFill/>
            <a:prstDash val="dash"/>
          </a:ln>
        </p:spPr>
        <p:txBody>
          <a:bodyPr vert="horz" lIns="91440" tIns="45720" rIns="91440" bIns="45720" rtlCol="0" anchor="b">
            <a:normAutofit/>
          </a:bodyPr>
          <a:lstStyle/>
          <a:p>
            <a:r>
              <a:rPr lang="en-US" sz="2400" dirty="0"/>
              <a:t>Methodology – Datasets - Religiosity</a:t>
            </a:r>
          </a:p>
        </p:txBody>
      </p:sp>
      <p:graphicFrame>
        <p:nvGraphicFramePr>
          <p:cNvPr id="3" name="Table 2">
            <a:extLst>
              <a:ext uri="{FF2B5EF4-FFF2-40B4-BE49-F238E27FC236}">
                <a16:creationId xmlns:a16="http://schemas.microsoft.com/office/drawing/2014/main" id="{1D1E0A1B-D865-481D-9E5F-2A8B806E389C}"/>
              </a:ext>
            </a:extLst>
          </p:cNvPr>
          <p:cNvGraphicFramePr>
            <a:graphicFrameLocks noGrp="1"/>
          </p:cNvGraphicFramePr>
          <p:nvPr>
            <p:extLst>
              <p:ext uri="{D42A27DB-BD31-4B8C-83A1-F6EECF244321}">
                <p14:modId xmlns:p14="http://schemas.microsoft.com/office/powerpoint/2010/main" val="478687005"/>
              </p:ext>
            </p:extLst>
          </p:nvPr>
        </p:nvGraphicFramePr>
        <p:xfrm>
          <a:off x="3086100" y="150352"/>
          <a:ext cx="8788619" cy="6469994"/>
        </p:xfrm>
        <a:graphic>
          <a:graphicData uri="http://schemas.openxmlformats.org/drawingml/2006/table">
            <a:tbl>
              <a:tblPr firstRow="1" firstCol="1" bandRow="1">
                <a:tableStyleId>{93296810-A885-4BE3-A3E7-6D5BEEA58F35}</a:tableStyleId>
              </a:tblPr>
              <a:tblGrid>
                <a:gridCol w="1545435">
                  <a:extLst>
                    <a:ext uri="{9D8B030D-6E8A-4147-A177-3AD203B41FA5}">
                      <a16:colId xmlns:a16="http://schemas.microsoft.com/office/drawing/2014/main" val="2532045466"/>
                    </a:ext>
                  </a:extLst>
                </a:gridCol>
                <a:gridCol w="4300167">
                  <a:extLst>
                    <a:ext uri="{9D8B030D-6E8A-4147-A177-3AD203B41FA5}">
                      <a16:colId xmlns:a16="http://schemas.microsoft.com/office/drawing/2014/main" val="504158783"/>
                    </a:ext>
                  </a:extLst>
                </a:gridCol>
                <a:gridCol w="1391500">
                  <a:extLst>
                    <a:ext uri="{9D8B030D-6E8A-4147-A177-3AD203B41FA5}">
                      <a16:colId xmlns:a16="http://schemas.microsoft.com/office/drawing/2014/main" val="220837338"/>
                    </a:ext>
                  </a:extLst>
                </a:gridCol>
                <a:gridCol w="457147">
                  <a:extLst>
                    <a:ext uri="{9D8B030D-6E8A-4147-A177-3AD203B41FA5}">
                      <a16:colId xmlns:a16="http://schemas.microsoft.com/office/drawing/2014/main" val="1101938557"/>
                    </a:ext>
                  </a:extLst>
                </a:gridCol>
                <a:gridCol w="1094370">
                  <a:extLst>
                    <a:ext uri="{9D8B030D-6E8A-4147-A177-3AD203B41FA5}">
                      <a16:colId xmlns:a16="http://schemas.microsoft.com/office/drawing/2014/main" val="2948080810"/>
                    </a:ext>
                  </a:extLst>
                </a:gridCol>
              </a:tblGrid>
              <a:tr h="172858">
                <a:tc>
                  <a:txBody>
                    <a:bodyPr/>
                    <a:lstStyle/>
                    <a:p>
                      <a:pPr marL="0" marR="0" algn="ctr">
                        <a:lnSpc>
                          <a:spcPct val="115000"/>
                        </a:lnSpc>
                        <a:spcBef>
                          <a:spcPts val="0"/>
                        </a:spcBef>
                        <a:spcAft>
                          <a:spcPts val="0"/>
                        </a:spcAft>
                      </a:pPr>
                      <a:r>
                        <a:rPr lang="en-US" sz="1000">
                          <a:effectLst/>
                        </a:rPr>
                        <a:t>Variable Name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gn="ctr">
                        <a:lnSpc>
                          <a:spcPct val="115000"/>
                        </a:lnSpc>
                        <a:spcBef>
                          <a:spcPts val="0"/>
                        </a:spcBef>
                        <a:spcAft>
                          <a:spcPts val="0"/>
                        </a:spcAft>
                      </a:pPr>
                      <a:r>
                        <a:rPr lang="en-US" sz="1000">
                          <a:effectLst/>
                        </a:rPr>
                        <a:t>Description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gn="ctr">
                        <a:lnSpc>
                          <a:spcPct val="115000"/>
                        </a:lnSpc>
                        <a:spcBef>
                          <a:spcPts val="0"/>
                        </a:spcBef>
                        <a:spcAft>
                          <a:spcPts val="0"/>
                        </a:spcAft>
                      </a:pPr>
                      <a:r>
                        <a:rPr lang="en-US" sz="1000">
                          <a:effectLst/>
                        </a:rPr>
                        <a:t>Data Type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gn="ctr">
                        <a:lnSpc>
                          <a:spcPct val="115000"/>
                        </a:lnSpc>
                        <a:spcBef>
                          <a:spcPts val="0"/>
                        </a:spcBef>
                        <a:spcAft>
                          <a:spcPts val="0"/>
                        </a:spcAft>
                      </a:pPr>
                      <a:r>
                        <a:rPr lang="en-US" sz="1000">
                          <a:effectLst/>
                        </a:rPr>
                        <a:t>Role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gn="ctr">
                        <a:lnSpc>
                          <a:spcPct val="115000"/>
                        </a:lnSpc>
                        <a:spcBef>
                          <a:spcPts val="0"/>
                        </a:spcBef>
                        <a:spcAft>
                          <a:spcPts val="0"/>
                        </a:spcAft>
                      </a:pPr>
                      <a:r>
                        <a:rPr lang="en-US" sz="1000">
                          <a:effectLst/>
                        </a:rPr>
                        <a:t>Example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1376918401"/>
                  </a:ext>
                </a:extLst>
              </a:tr>
              <a:tr h="172858">
                <a:tc>
                  <a:txBody>
                    <a:bodyPr/>
                    <a:lstStyle/>
                    <a:p>
                      <a:pPr marL="0" marR="0">
                        <a:lnSpc>
                          <a:spcPct val="115000"/>
                        </a:lnSpc>
                        <a:spcBef>
                          <a:spcPts val="0"/>
                        </a:spcBef>
                        <a:spcAft>
                          <a:spcPts val="0"/>
                        </a:spcAft>
                      </a:pPr>
                      <a:r>
                        <a:rPr lang="en-US" sz="1000">
                          <a:effectLst/>
                        </a:rPr>
                        <a:t>stateId</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Unique identifier for each of the 50 US states</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Nominal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4133755545"/>
                  </a:ext>
                </a:extLst>
              </a:tr>
              <a:tr h="326162">
                <a:tc>
                  <a:txBody>
                    <a:bodyPr/>
                    <a:lstStyle/>
                    <a:p>
                      <a:pPr marL="0" marR="0">
                        <a:lnSpc>
                          <a:spcPct val="115000"/>
                        </a:lnSpc>
                        <a:spcBef>
                          <a:spcPts val="0"/>
                        </a:spcBef>
                        <a:spcAft>
                          <a:spcPts val="0"/>
                        </a:spcAft>
                      </a:pPr>
                      <a:r>
                        <a:rPr lang="en-US" sz="1000">
                          <a:effectLst/>
                        </a:rPr>
                        <a:t>religionImp2014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religion is important for Pew Study 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0.50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6351926"/>
                  </a:ext>
                </a:extLst>
              </a:tr>
              <a:tr h="326162">
                <a:tc>
                  <a:txBody>
                    <a:bodyPr/>
                    <a:lstStyle/>
                    <a:p>
                      <a:pPr marL="0" marR="0">
                        <a:lnSpc>
                          <a:spcPct val="115000"/>
                        </a:lnSpc>
                        <a:spcBef>
                          <a:spcPts val="0"/>
                        </a:spcBef>
                        <a:spcAft>
                          <a:spcPts val="0"/>
                        </a:spcAft>
                      </a:pPr>
                      <a:r>
                        <a:rPr lang="en-US" sz="1000" dirty="0">
                          <a:effectLst/>
                        </a:rPr>
                        <a:t>worshipWeekly2014</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weekly church attendance for Pew Study 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0.34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3541293348"/>
                  </a:ext>
                </a:extLst>
              </a:tr>
              <a:tr h="326162">
                <a:tc>
                  <a:txBody>
                    <a:bodyPr/>
                    <a:lstStyle/>
                    <a:p>
                      <a:pPr marL="0" marR="0">
                        <a:lnSpc>
                          <a:spcPct val="115000"/>
                        </a:lnSpc>
                        <a:spcBef>
                          <a:spcPts val="0"/>
                        </a:spcBef>
                        <a:spcAft>
                          <a:spcPts val="0"/>
                        </a:spcAft>
                      </a:pPr>
                      <a:r>
                        <a:rPr lang="en-US" sz="1000" dirty="0">
                          <a:effectLst/>
                        </a:rPr>
                        <a:t>prayDaily2014</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praying once or more per day for Pew Study 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0.51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2854251767"/>
                  </a:ext>
                </a:extLst>
              </a:tr>
              <a:tr h="326162">
                <a:tc>
                  <a:txBody>
                    <a:bodyPr/>
                    <a:lstStyle/>
                    <a:p>
                      <a:pPr marL="0" marR="0">
                        <a:lnSpc>
                          <a:spcPct val="115000"/>
                        </a:lnSpc>
                        <a:spcBef>
                          <a:spcPts val="0"/>
                        </a:spcBef>
                        <a:spcAft>
                          <a:spcPts val="0"/>
                        </a:spcAft>
                      </a:pPr>
                      <a:r>
                        <a:rPr lang="en-US" sz="1000">
                          <a:effectLst/>
                        </a:rPr>
                        <a:t>certainAboutGod2014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certainty of God’s existence for Pew Study 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0.61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4138364487"/>
                  </a:ext>
                </a:extLst>
              </a:tr>
              <a:tr h="326162">
                <a:tc>
                  <a:txBody>
                    <a:bodyPr/>
                    <a:lstStyle/>
                    <a:p>
                      <a:pPr marL="0" marR="0">
                        <a:lnSpc>
                          <a:spcPct val="115000"/>
                        </a:lnSpc>
                        <a:spcBef>
                          <a:spcPts val="0"/>
                        </a:spcBef>
                        <a:spcAft>
                          <a:spcPts val="0"/>
                        </a:spcAft>
                      </a:pPr>
                      <a:r>
                        <a:rPr lang="en-US" sz="1000">
                          <a:effectLst/>
                        </a:rPr>
                        <a:t>overall2014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representing overall religiosity of all respondents in a state for Pew Study 2014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0.51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2208194997"/>
                  </a:ext>
                </a:extLst>
              </a:tr>
              <a:tr h="326162">
                <a:tc>
                  <a:txBody>
                    <a:bodyPr/>
                    <a:lstStyle/>
                    <a:p>
                      <a:pPr marL="0" marR="0">
                        <a:lnSpc>
                          <a:spcPct val="115000"/>
                        </a:lnSpc>
                        <a:spcBef>
                          <a:spcPts val="0"/>
                        </a:spcBef>
                        <a:spcAft>
                          <a:spcPts val="0"/>
                        </a:spcAft>
                      </a:pPr>
                      <a:r>
                        <a:rPr lang="en-US" sz="1000">
                          <a:effectLst/>
                        </a:rPr>
                        <a:t>veryReligious2017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themselves as very religious for Gallup poll 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0.35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553979163"/>
                  </a:ext>
                </a:extLst>
              </a:tr>
              <a:tr h="326162">
                <a:tc>
                  <a:txBody>
                    <a:bodyPr/>
                    <a:lstStyle/>
                    <a:p>
                      <a:pPr marL="0" marR="0">
                        <a:lnSpc>
                          <a:spcPct val="115000"/>
                        </a:lnSpc>
                        <a:spcBef>
                          <a:spcPts val="0"/>
                        </a:spcBef>
                        <a:spcAft>
                          <a:spcPts val="0"/>
                        </a:spcAft>
                      </a:pPr>
                      <a:r>
                        <a:rPr lang="en-US" sz="1000">
                          <a:effectLst/>
                        </a:rPr>
                        <a:t>modReligious2017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themselves as moderately religious for Gallup poll 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0.29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841590883"/>
                  </a:ext>
                </a:extLst>
              </a:tr>
              <a:tr h="326162">
                <a:tc>
                  <a:txBody>
                    <a:bodyPr/>
                    <a:lstStyle/>
                    <a:p>
                      <a:pPr marL="0" marR="0">
                        <a:lnSpc>
                          <a:spcPct val="115000"/>
                        </a:lnSpc>
                        <a:spcBef>
                          <a:spcPts val="0"/>
                        </a:spcBef>
                        <a:spcAft>
                          <a:spcPts val="0"/>
                        </a:spcAft>
                      </a:pPr>
                      <a:r>
                        <a:rPr lang="en-US" sz="1000">
                          <a:effectLst/>
                        </a:rPr>
                        <a:t>nonreligious2017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Percentage of respondents by state who reported themselves as nonreligious for Gallup poll 2017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0.36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539846599"/>
                  </a:ext>
                </a:extLst>
              </a:tr>
              <a:tr h="326162">
                <a:tc>
                  <a:txBody>
                    <a:bodyPr/>
                    <a:lstStyle/>
                    <a:p>
                      <a:pPr marL="0" marR="0">
                        <a:lnSpc>
                          <a:spcPct val="115000"/>
                        </a:lnSpc>
                        <a:spcBef>
                          <a:spcPts val="0"/>
                        </a:spcBef>
                        <a:spcAft>
                          <a:spcPts val="0"/>
                        </a:spcAft>
                      </a:pPr>
                      <a:r>
                        <a:rPr lang="en-US" sz="1000">
                          <a:effectLst/>
                        </a:rPr>
                        <a:t>relLibVote2022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Marked 1 if state prevents absentee voting, 0 otherwise for religious liberty 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 or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2900499530"/>
                  </a:ext>
                </a:extLst>
              </a:tr>
              <a:tr h="326162">
                <a:tc>
                  <a:txBody>
                    <a:bodyPr/>
                    <a:lstStyle/>
                    <a:p>
                      <a:pPr marL="0" marR="0">
                        <a:lnSpc>
                          <a:spcPct val="115000"/>
                        </a:lnSpc>
                        <a:spcBef>
                          <a:spcPts val="0"/>
                        </a:spcBef>
                        <a:spcAft>
                          <a:spcPts val="0"/>
                        </a:spcAft>
                      </a:pPr>
                      <a:r>
                        <a:rPr lang="en-US" sz="1000">
                          <a:effectLst/>
                        </a:rPr>
                        <a:t>relLibVax2022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Marked 1 is state does not require childhood immunization, 0 otherwise for religious liberty 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 or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4279124342"/>
                  </a:ext>
                </a:extLst>
              </a:tr>
              <a:tr h="632774">
                <a:tc>
                  <a:txBody>
                    <a:bodyPr/>
                    <a:lstStyle/>
                    <a:p>
                      <a:pPr marL="0" marR="0">
                        <a:lnSpc>
                          <a:spcPct val="115000"/>
                        </a:lnSpc>
                        <a:spcBef>
                          <a:spcPts val="0"/>
                        </a:spcBef>
                        <a:spcAft>
                          <a:spcPts val="0"/>
                        </a:spcAft>
                      </a:pPr>
                      <a:r>
                        <a:rPr lang="en-US" sz="1000">
                          <a:effectLst/>
                        </a:rPr>
                        <a:t>relLibHealth2022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Range of values from 0 to 20 based on how many laws are in place per state to allow individuals to opt out of issuing or providing contraception, sterilization, and abortion procedures to others for religious liberty 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0,1, 2… 19, 20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3881140643"/>
                  </a:ext>
                </a:extLst>
              </a:tr>
              <a:tr h="468026">
                <a:tc>
                  <a:txBody>
                    <a:bodyPr/>
                    <a:lstStyle/>
                    <a:p>
                      <a:pPr marL="0" marR="0">
                        <a:lnSpc>
                          <a:spcPct val="115000"/>
                        </a:lnSpc>
                        <a:spcBef>
                          <a:spcPts val="0"/>
                        </a:spcBef>
                        <a:spcAft>
                          <a:spcPts val="0"/>
                        </a:spcAft>
                      </a:pPr>
                      <a:r>
                        <a:rPr lang="en-US" sz="1000">
                          <a:effectLst/>
                        </a:rPr>
                        <a:t>relLibMandate2022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Marked 1 if state has additional laws to prevent the purchase or issuance of contraceptives, 0 otherwise for religious liberty 2022 </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 or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2864846822"/>
                  </a:ext>
                </a:extLst>
              </a:tr>
              <a:tr h="479468">
                <a:tc>
                  <a:txBody>
                    <a:bodyPr/>
                    <a:lstStyle/>
                    <a:p>
                      <a:pPr marL="0" marR="0">
                        <a:lnSpc>
                          <a:spcPct val="115000"/>
                        </a:lnSpc>
                        <a:spcBef>
                          <a:spcPts val="0"/>
                        </a:spcBef>
                        <a:spcAft>
                          <a:spcPts val="0"/>
                        </a:spcAft>
                      </a:pPr>
                      <a:r>
                        <a:rPr lang="en-US" sz="1000">
                          <a:effectLst/>
                        </a:rPr>
                        <a:t>relLibMarriage2022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Range of values from 0 to 4 based on how many laws allow an entity to exempt itself from participating in a marriage celebration or ceremony for religious liberty 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0,1,2,3,4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3010330251"/>
                  </a:ext>
                </a:extLst>
              </a:tr>
              <a:tr h="468026">
                <a:tc>
                  <a:txBody>
                    <a:bodyPr/>
                    <a:lstStyle/>
                    <a:p>
                      <a:pPr marL="0" marR="0">
                        <a:lnSpc>
                          <a:spcPct val="115000"/>
                        </a:lnSpc>
                        <a:spcBef>
                          <a:spcPts val="0"/>
                        </a:spcBef>
                        <a:spcAft>
                          <a:spcPts val="0"/>
                        </a:spcAft>
                      </a:pPr>
                      <a:r>
                        <a:rPr lang="en-US" sz="1000">
                          <a:effectLst/>
                        </a:rPr>
                        <a:t>relLibRfra2022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Marked 1 if state does not add any extra burden on the free practice of religion, 0 otherwise for religious liberty 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0 or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4247735012"/>
                  </a:ext>
                </a:extLst>
              </a:tr>
              <a:tr h="628418">
                <a:tc>
                  <a:txBody>
                    <a:bodyPr/>
                    <a:lstStyle/>
                    <a:p>
                      <a:pPr marL="0" marR="0">
                        <a:lnSpc>
                          <a:spcPct val="115000"/>
                        </a:lnSpc>
                        <a:spcBef>
                          <a:spcPts val="0"/>
                        </a:spcBef>
                        <a:spcAft>
                          <a:spcPts val="0"/>
                        </a:spcAft>
                      </a:pPr>
                      <a:r>
                        <a:rPr lang="en-US" sz="1000">
                          <a:effectLst/>
                        </a:rPr>
                        <a:t>relLibScore2022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Overall weighted score with a range from 0 to 1, based on the other data for this set for religious liberty 2022, where values closer to 1 are considered to have more religious liberty</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Ordinal, numeric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tc>
                  <a:txBody>
                    <a:bodyPr/>
                    <a:lstStyle/>
                    <a:p>
                      <a:pPr marL="0" marR="0">
                        <a:lnSpc>
                          <a:spcPct val="115000"/>
                        </a:lnSpc>
                        <a:spcBef>
                          <a:spcPts val="0"/>
                        </a:spcBef>
                        <a:spcAft>
                          <a:spcPts val="0"/>
                        </a:spcAft>
                      </a:pPr>
                      <a:r>
                        <a:rPr lang="en-US" sz="1000" dirty="0">
                          <a:effectLst/>
                        </a:rPr>
                        <a:t>0.8052</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114" marR="17114" marT="0" marB="0"/>
                </a:tc>
                <a:extLst>
                  <a:ext uri="{0D108BD9-81ED-4DB2-BD59-A6C34878D82A}">
                    <a16:rowId xmlns:a16="http://schemas.microsoft.com/office/drawing/2014/main" val="2132279499"/>
                  </a:ext>
                </a:extLst>
              </a:tr>
            </a:tbl>
          </a:graphicData>
        </a:graphic>
      </p:graphicFrame>
    </p:spTree>
    <p:extLst>
      <p:ext uri="{BB962C8B-B14F-4D97-AF65-F5344CB8AC3E}">
        <p14:creationId xmlns:p14="http://schemas.microsoft.com/office/powerpoint/2010/main" val="281243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6" name="Picture 2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D891A030-8F5A-B938-BE53-A06FABEFE294}"/>
              </a:ext>
            </a:extLst>
          </p:cNvPr>
          <p:cNvSpPr>
            <a:spLocks noGrp="1"/>
          </p:cNvSpPr>
          <p:nvPr>
            <p:ph type="title"/>
          </p:nvPr>
        </p:nvSpPr>
        <p:spPr>
          <a:xfrm>
            <a:off x="1191986" y="554788"/>
            <a:ext cx="10820400" cy="909896"/>
          </a:xfrm>
        </p:spPr>
        <p:txBody>
          <a:bodyPr vert="horz" lIns="91440" tIns="45720" rIns="91440" bIns="45720" rtlCol="0" anchor="b">
            <a:normAutofit/>
          </a:bodyPr>
          <a:lstStyle/>
          <a:p>
            <a:pPr algn="l"/>
            <a:r>
              <a:rPr lang="en-US" sz="2800" dirty="0"/>
              <a:t>Methodology – Datasets – Anti-Trans Legislation Risk Index</a:t>
            </a:r>
          </a:p>
        </p:txBody>
      </p:sp>
      <p:sp>
        <p:nvSpPr>
          <p:cNvPr id="28" name="Rectangle 27">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01DC3C-7B4C-1246-4316-1738DF1CE7BF}"/>
              </a:ext>
            </a:extLst>
          </p:cNvPr>
          <p:cNvGraphicFramePr>
            <a:graphicFrameLocks noGrp="1"/>
          </p:cNvGraphicFramePr>
          <p:nvPr>
            <p:extLst>
              <p:ext uri="{D42A27DB-BD31-4B8C-83A1-F6EECF244321}">
                <p14:modId xmlns:p14="http://schemas.microsoft.com/office/powerpoint/2010/main" val="2019258772"/>
              </p:ext>
            </p:extLst>
          </p:nvPr>
        </p:nvGraphicFramePr>
        <p:xfrm>
          <a:off x="768626" y="2608296"/>
          <a:ext cx="10650127" cy="3424040"/>
        </p:xfrm>
        <a:graphic>
          <a:graphicData uri="http://schemas.openxmlformats.org/drawingml/2006/table">
            <a:tbl>
              <a:tblPr firstRow="1" firstCol="1" bandRow="1">
                <a:tableStyleId>{00A15C55-8517-42AA-B614-E9B94910E393}</a:tableStyleId>
              </a:tblPr>
              <a:tblGrid>
                <a:gridCol w="2448252">
                  <a:extLst>
                    <a:ext uri="{9D8B030D-6E8A-4147-A177-3AD203B41FA5}">
                      <a16:colId xmlns:a16="http://schemas.microsoft.com/office/drawing/2014/main" val="1442469129"/>
                    </a:ext>
                  </a:extLst>
                </a:gridCol>
                <a:gridCol w="3601753">
                  <a:extLst>
                    <a:ext uri="{9D8B030D-6E8A-4147-A177-3AD203B41FA5}">
                      <a16:colId xmlns:a16="http://schemas.microsoft.com/office/drawing/2014/main" val="257268709"/>
                    </a:ext>
                  </a:extLst>
                </a:gridCol>
                <a:gridCol w="1951961">
                  <a:extLst>
                    <a:ext uri="{9D8B030D-6E8A-4147-A177-3AD203B41FA5}">
                      <a16:colId xmlns:a16="http://schemas.microsoft.com/office/drawing/2014/main" val="797993695"/>
                    </a:ext>
                  </a:extLst>
                </a:gridCol>
                <a:gridCol w="1066295">
                  <a:extLst>
                    <a:ext uri="{9D8B030D-6E8A-4147-A177-3AD203B41FA5}">
                      <a16:colId xmlns:a16="http://schemas.microsoft.com/office/drawing/2014/main" val="519309178"/>
                    </a:ext>
                  </a:extLst>
                </a:gridCol>
                <a:gridCol w="1581866">
                  <a:extLst>
                    <a:ext uri="{9D8B030D-6E8A-4147-A177-3AD203B41FA5}">
                      <a16:colId xmlns:a16="http://schemas.microsoft.com/office/drawing/2014/main" val="1608089205"/>
                    </a:ext>
                  </a:extLst>
                </a:gridCol>
              </a:tblGrid>
              <a:tr h="244109">
                <a:tc>
                  <a:txBody>
                    <a:bodyPr/>
                    <a:lstStyle/>
                    <a:p>
                      <a:pPr marL="0" marR="0" algn="ctr">
                        <a:lnSpc>
                          <a:spcPct val="115000"/>
                        </a:lnSpc>
                        <a:spcBef>
                          <a:spcPts val="0"/>
                        </a:spcBef>
                        <a:spcAft>
                          <a:spcPts val="0"/>
                        </a:spcAft>
                      </a:pPr>
                      <a:r>
                        <a:rPr lang="en-US" sz="1300">
                          <a:effectLst/>
                        </a:rPr>
                        <a:t>Variable Name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gn="ctr">
                        <a:lnSpc>
                          <a:spcPct val="115000"/>
                        </a:lnSpc>
                        <a:spcBef>
                          <a:spcPts val="0"/>
                        </a:spcBef>
                        <a:spcAft>
                          <a:spcPts val="0"/>
                        </a:spcAft>
                      </a:pPr>
                      <a:r>
                        <a:rPr lang="en-US" sz="1300">
                          <a:effectLst/>
                        </a:rPr>
                        <a:t>Description</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gn="ctr">
                        <a:lnSpc>
                          <a:spcPct val="115000"/>
                        </a:lnSpc>
                        <a:spcBef>
                          <a:spcPts val="0"/>
                        </a:spcBef>
                        <a:spcAft>
                          <a:spcPts val="0"/>
                        </a:spcAft>
                      </a:pPr>
                      <a:r>
                        <a:rPr lang="en-US" sz="1300">
                          <a:effectLst/>
                        </a:rPr>
                        <a:t>Data Type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gn="ctr">
                        <a:lnSpc>
                          <a:spcPct val="115000"/>
                        </a:lnSpc>
                        <a:spcBef>
                          <a:spcPts val="0"/>
                        </a:spcBef>
                        <a:spcAft>
                          <a:spcPts val="0"/>
                        </a:spcAft>
                      </a:pPr>
                      <a:r>
                        <a:rPr lang="en-US" sz="1300">
                          <a:effectLst/>
                        </a:rPr>
                        <a:t>Role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gn="ctr">
                        <a:lnSpc>
                          <a:spcPct val="115000"/>
                        </a:lnSpc>
                        <a:spcBef>
                          <a:spcPts val="0"/>
                        </a:spcBef>
                        <a:spcAft>
                          <a:spcPts val="0"/>
                        </a:spcAft>
                      </a:pPr>
                      <a:r>
                        <a:rPr lang="en-US" sz="1300">
                          <a:effectLst/>
                        </a:rPr>
                        <a:t>Example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extLst>
                  <a:ext uri="{0D108BD9-81ED-4DB2-BD59-A6C34878D82A}">
                    <a16:rowId xmlns:a16="http://schemas.microsoft.com/office/drawing/2014/main" val="3287144295"/>
                  </a:ext>
                </a:extLst>
              </a:tr>
              <a:tr h="244109">
                <a:tc>
                  <a:txBody>
                    <a:bodyPr/>
                    <a:lstStyle/>
                    <a:p>
                      <a:pPr marL="0" marR="0">
                        <a:lnSpc>
                          <a:spcPct val="115000"/>
                        </a:lnSpc>
                        <a:spcBef>
                          <a:spcPts val="0"/>
                        </a:spcBef>
                        <a:spcAft>
                          <a:spcPts val="0"/>
                        </a:spcAft>
                      </a:pPr>
                      <a:r>
                        <a:rPr lang="en-US" sz="1300">
                          <a:effectLst/>
                        </a:rPr>
                        <a:t>stateId</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dirty="0">
                          <a:effectLst/>
                        </a:rPr>
                        <a:t>Unique identifier for each of the 50 US states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Nominal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IV</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6</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extLst>
                  <a:ext uri="{0D108BD9-81ED-4DB2-BD59-A6C34878D82A}">
                    <a16:rowId xmlns:a16="http://schemas.microsoft.com/office/drawing/2014/main" val="4274125742"/>
                  </a:ext>
                </a:extLst>
              </a:tr>
              <a:tr h="914308">
                <a:tc>
                  <a:txBody>
                    <a:bodyPr/>
                    <a:lstStyle/>
                    <a:p>
                      <a:pPr marL="0" marR="0">
                        <a:lnSpc>
                          <a:spcPct val="115000"/>
                        </a:lnSpc>
                        <a:spcBef>
                          <a:spcPts val="0"/>
                        </a:spcBef>
                        <a:spcAft>
                          <a:spcPts val="0"/>
                        </a:spcAft>
                      </a:pPr>
                      <a:r>
                        <a:rPr lang="en-US" sz="1300">
                          <a:effectLst/>
                        </a:rPr>
                        <a:t>antiTrans112022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Range of values from 0 to 4 based on the number of current and proposed anti-trans bills as well as the severity of the bills for a state for November, 2022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Ordinal, categorical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0,1,2,3,4</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extLst>
                  <a:ext uri="{0D108BD9-81ED-4DB2-BD59-A6C34878D82A}">
                    <a16:rowId xmlns:a16="http://schemas.microsoft.com/office/drawing/2014/main" val="3902807879"/>
                  </a:ext>
                </a:extLst>
              </a:tr>
              <a:tr h="914308">
                <a:tc>
                  <a:txBody>
                    <a:bodyPr/>
                    <a:lstStyle/>
                    <a:p>
                      <a:pPr marL="0" marR="0">
                        <a:lnSpc>
                          <a:spcPct val="115000"/>
                        </a:lnSpc>
                        <a:spcBef>
                          <a:spcPts val="0"/>
                        </a:spcBef>
                        <a:spcAft>
                          <a:spcPts val="0"/>
                        </a:spcAft>
                      </a:pPr>
                      <a:r>
                        <a:rPr lang="en-US" sz="1300">
                          <a:effectLst/>
                        </a:rPr>
                        <a:t>antiTrans122022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Range of values from 0 to 4 based on the number of current and proposed anti-trans bills as well as the severity of the bills for a state for December, 2022</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Ordinal, categorical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IV</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0,1,2,3,4</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extLst>
                  <a:ext uri="{0D108BD9-81ED-4DB2-BD59-A6C34878D82A}">
                    <a16:rowId xmlns:a16="http://schemas.microsoft.com/office/drawing/2014/main" val="760431459"/>
                  </a:ext>
                </a:extLst>
              </a:tr>
              <a:tr h="914308">
                <a:tc>
                  <a:txBody>
                    <a:bodyPr/>
                    <a:lstStyle/>
                    <a:p>
                      <a:pPr marL="0" marR="0">
                        <a:lnSpc>
                          <a:spcPct val="115000"/>
                        </a:lnSpc>
                        <a:spcBef>
                          <a:spcPts val="0"/>
                        </a:spcBef>
                        <a:spcAft>
                          <a:spcPts val="0"/>
                        </a:spcAft>
                      </a:pPr>
                      <a:r>
                        <a:rPr lang="en-US" sz="1300">
                          <a:effectLst/>
                        </a:rPr>
                        <a:t>antiTrans032023</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Range of values from 0 to 4 based on the number of current and proposed anti-trans bills as well as the severity of the bills for a state for March, 2023</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Ordinal, categorical</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a:effectLst/>
                        </a:rPr>
                        <a:t>IV</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tc>
                  <a:txBody>
                    <a:bodyPr/>
                    <a:lstStyle/>
                    <a:p>
                      <a:pPr marL="0" marR="0">
                        <a:lnSpc>
                          <a:spcPct val="115000"/>
                        </a:lnSpc>
                        <a:spcBef>
                          <a:spcPts val="0"/>
                        </a:spcBef>
                        <a:spcAft>
                          <a:spcPts val="0"/>
                        </a:spcAft>
                      </a:pPr>
                      <a:r>
                        <a:rPr lang="en-US" sz="1300" dirty="0">
                          <a:effectLst/>
                        </a:rPr>
                        <a:t>0,1,2,3,4</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9488" marR="69488" marT="0" marB="0"/>
                </a:tc>
                <a:extLst>
                  <a:ext uri="{0D108BD9-81ED-4DB2-BD59-A6C34878D82A}">
                    <a16:rowId xmlns:a16="http://schemas.microsoft.com/office/drawing/2014/main" val="3453678048"/>
                  </a:ext>
                </a:extLst>
              </a:tr>
            </a:tbl>
          </a:graphicData>
        </a:graphic>
      </p:graphicFrame>
    </p:spTree>
    <p:extLst>
      <p:ext uri="{BB962C8B-B14F-4D97-AF65-F5344CB8AC3E}">
        <p14:creationId xmlns:p14="http://schemas.microsoft.com/office/powerpoint/2010/main" val="191268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1" name="Picture 2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EEB091F-AF79-469C-CD23-FF60EEECEE35}"/>
              </a:ext>
            </a:extLst>
          </p:cNvPr>
          <p:cNvSpPr>
            <a:spLocks noGrp="1"/>
          </p:cNvSpPr>
          <p:nvPr>
            <p:ph type="title"/>
          </p:nvPr>
        </p:nvSpPr>
        <p:spPr>
          <a:xfrm>
            <a:off x="7056808" y="673240"/>
            <a:ext cx="4510994" cy="3446373"/>
          </a:xfrm>
          <a:noFill/>
          <a:ln w="19050">
            <a:noFill/>
            <a:prstDash val="dash"/>
          </a:ln>
        </p:spPr>
        <p:txBody>
          <a:bodyPr vert="horz" lIns="91440" tIns="45720" rIns="91440" bIns="45720" rtlCol="0" anchor="b">
            <a:normAutofit/>
          </a:bodyPr>
          <a:lstStyle/>
          <a:p>
            <a:r>
              <a:rPr lang="en-US" sz="4100"/>
              <a:t>Methodology – Datasets – UCSB Pulse Surveys</a:t>
            </a:r>
          </a:p>
        </p:txBody>
      </p:sp>
      <p:sp useBgFill="1">
        <p:nvSpPr>
          <p:cNvPr id="23" name="Rectangle 22">
            <a:extLst>
              <a:ext uri="{FF2B5EF4-FFF2-40B4-BE49-F238E27FC236}">
                <a16:creationId xmlns:a16="http://schemas.microsoft.com/office/drawing/2014/main" id="{A6621E27-B4D3-4EEA-8F4D-BB759FD24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5641" y="-1"/>
            <a:ext cx="5706359"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9DCD9119-A5D2-4D09-BCB2-70ABD368D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B04F231-804E-8249-E6A9-EBB0DB86E09C}"/>
              </a:ext>
            </a:extLst>
          </p:cNvPr>
          <p:cNvGraphicFramePr>
            <a:graphicFrameLocks noGrp="1"/>
          </p:cNvGraphicFramePr>
          <p:nvPr>
            <p:extLst>
              <p:ext uri="{D42A27DB-BD31-4B8C-83A1-F6EECF244321}">
                <p14:modId xmlns:p14="http://schemas.microsoft.com/office/powerpoint/2010/main" val="1774988233"/>
              </p:ext>
            </p:extLst>
          </p:nvPr>
        </p:nvGraphicFramePr>
        <p:xfrm>
          <a:off x="115342" y="217426"/>
          <a:ext cx="6515546" cy="6423147"/>
        </p:xfrm>
        <a:graphic>
          <a:graphicData uri="http://schemas.openxmlformats.org/drawingml/2006/table">
            <a:tbl>
              <a:tblPr firstRow="1" firstCol="1" bandRow="1">
                <a:tableStyleId>{5C22544A-7EE6-4342-B048-85BDC9FD1C3A}</a:tableStyleId>
              </a:tblPr>
              <a:tblGrid>
                <a:gridCol w="1198607">
                  <a:extLst>
                    <a:ext uri="{9D8B030D-6E8A-4147-A177-3AD203B41FA5}">
                      <a16:colId xmlns:a16="http://schemas.microsoft.com/office/drawing/2014/main" val="1677268627"/>
                    </a:ext>
                  </a:extLst>
                </a:gridCol>
                <a:gridCol w="3064917">
                  <a:extLst>
                    <a:ext uri="{9D8B030D-6E8A-4147-A177-3AD203B41FA5}">
                      <a16:colId xmlns:a16="http://schemas.microsoft.com/office/drawing/2014/main" val="264423296"/>
                    </a:ext>
                  </a:extLst>
                </a:gridCol>
                <a:gridCol w="745671">
                  <a:extLst>
                    <a:ext uri="{9D8B030D-6E8A-4147-A177-3AD203B41FA5}">
                      <a16:colId xmlns:a16="http://schemas.microsoft.com/office/drawing/2014/main" val="2015291472"/>
                    </a:ext>
                  </a:extLst>
                </a:gridCol>
                <a:gridCol w="382778">
                  <a:extLst>
                    <a:ext uri="{9D8B030D-6E8A-4147-A177-3AD203B41FA5}">
                      <a16:colId xmlns:a16="http://schemas.microsoft.com/office/drawing/2014/main" val="3788527272"/>
                    </a:ext>
                  </a:extLst>
                </a:gridCol>
                <a:gridCol w="1123573">
                  <a:extLst>
                    <a:ext uri="{9D8B030D-6E8A-4147-A177-3AD203B41FA5}">
                      <a16:colId xmlns:a16="http://schemas.microsoft.com/office/drawing/2014/main" val="2559949789"/>
                    </a:ext>
                  </a:extLst>
                </a:gridCol>
              </a:tblGrid>
              <a:tr h="194962">
                <a:tc>
                  <a:txBody>
                    <a:bodyPr/>
                    <a:lstStyle/>
                    <a:p>
                      <a:pPr marL="0" marR="0" algn="ctr">
                        <a:lnSpc>
                          <a:spcPct val="115000"/>
                        </a:lnSpc>
                        <a:spcBef>
                          <a:spcPts val="0"/>
                        </a:spcBef>
                        <a:spcAft>
                          <a:spcPts val="0"/>
                        </a:spcAft>
                      </a:pPr>
                      <a:r>
                        <a:rPr lang="en-US" sz="1000">
                          <a:effectLst/>
                        </a:rPr>
                        <a:t>Variable Name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gn="ctr">
                        <a:lnSpc>
                          <a:spcPct val="115000"/>
                        </a:lnSpc>
                        <a:spcBef>
                          <a:spcPts val="0"/>
                        </a:spcBef>
                        <a:spcAft>
                          <a:spcPts val="0"/>
                        </a:spcAft>
                      </a:pPr>
                      <a:r>
                        <a:rPr lang="en-US" sz="1000">
                          <a:effectLst/>
                        </a:rPr>
                        <a:t>Description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gn="ctr">
                        <a:lnSpc>
                          <a:spcPct val="115000"/>
                        </a:lnSpc>
                        <a:spcBef>
                          <a:spcPts val="0"/>
                        </a:spcBef>
                        <a:spcAft>
                          <a:spcPts val="0"/>
                        </a:spcAft>
                      </a:pPr>
                      <a:r>
                        <a:rPr lang="en-US" sz="1000">
                          <a:effectLst/>
                        </a:rPr>
                        <a:t>Data Type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gn="ctr">
                        <a:lnSpc>
                          <a:spcPct val="115000"/>
                        </a:lnSpc>
                        <a:spcBef>
                          <a:spcPts val="0"/>
                        </a:spcBef>
                        <a:spcAft>
                          <a:spcPts val="0"/>
                        </a:spcAft>
                      </a:pPr>
                      <a:r>
                        <a:rPr lang="en-US" sz="1000">
                          <a:effectLst/>
                        </a:rPr>
                        <a:t>Role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gn="ctr">
                        <a:lnSpc>
                          <a:spcPct val="115000"/>
                        </a:lnSpc>
                        <a:spcBef>
                          <a:spcPts val="0"/>
                        </a:spcBef>
                        <a:spcAft>
                          <a:spcPts val="0"/>
                        </a:spcAft>
                      </a:pPr>
                      <a:r>
                        <a:rPr lang="en-US" sz="1000">
                          <a:effectLst/>
                        </a:rPr>
                        <a:t>Example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3526244296"/>
                  </a:ext>
                </a:extLst>
              </a:tr>
              <a:tr h="194962">
                <a:tc>
                  <a:txBody>
                    <a:bodyPr/>
                    <a:lstStyle/>
                    <a:p>
                      <a:pPr marL="0" marR="0">
                        <a:lnSpc>
                          <a:spcPct val="115000"/>
                        </a:lnSpc>
                        <a:spcBef>
                          <a:spcPts val="0"/>
                        </a:spcBef>
                        <a:spcAft>
                          <a:spcPts val="0"/>
                        </a:spcAft>
                      </a:pPr>
                      <a:r>
                        <a:rPr lang="en-US" sz="1000">
                          <a:effectLst/>
                        </a:rPr>
                        <a:t>SCRAM</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Unique identifier for the survey respondent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Nominal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 </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V340000001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4240164353"/>
                  </a:ext>
                </a:extLst>
              </a:tr>
              <a:tr h="394888">
                <a:tc>
                  <a:txBody>
                    <a:bodyPr/>
                    <a:lstStyle/>
                    <a:p>
                      <a:pPr marL="0" marR="0">
                        <a:lnSpc>
                          <a:spcPct val="115000"/>
                        </a:lnSpc>
                        <a:spcBef>
                          <a:spcPts val="0"/>
                        </a:spcBef>
                        <a:spcAft>
                          <a:spcPts val="0"/>
                        </a:spcAft>
                      </a:pPr>
                      <a:r>
                        <a:rPr lang="en-US" sz="1000">
                          <a:effectLst/>
                        </a:rPr>
                        <a:t>WEEK</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Range of values from 34 to 54 to identify the week the Pulse Survey was conducted on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34, 35, 36, … 53, 54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3324534224"/>
                  </a:ext>
                </a:extLst>
              </a:tr>
              <a:tr h="194962">
                <a:tc>
                  <a:txBody>
                    <a:bodyPr/>
                    <a:lstStyle/>
                    <a:p>
                      <a:pPr marL="0" marR="0">
                        <a:lnSpc>
                          <a:spcPct val="115000"/>
                        </a:lnSpc>
                        <a:spcBef>
                          <a:spcPts val="0"/>
                        </a:spcBef>
                        <a:spcAft>
                          <a:spcPts val="0"/>
                        </a:spcAft>
                      </a:pPr>
                      <a:r>
                        <a:rPr lang="en-US" sz="1000">
                          <a:effectLst/>
                        </a:rPr>
                        <a:t>EST_ST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Unique identifier for each of the 50 US states</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Nominal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4059770501"/>
                  </a:ext>
                </a:extLst>
              </a:tr>
              <a:tr h="394888">
                <a:tc>
                  <a:txBody>
                    <a:bodyPr/>
                    <a:lstStyle/>
                    <a:p>
                      <a:pPr marL="0" marR="0">
                        <a:lnSpc>
                          <a:spcPct val="115000"/>
                        </a:lnSpc>
                        <a:spcBef>
                          <a:spcPts val="0"/>
                        </a:spcBef>
                        <a:spcAft>
                          <a:spcPts val="0"/>
                        </a:spcAft>
                      </a:pPr>
                      <a:r>
                        <a:rPr lang="en-US" sz="1000">
                          <a:effectLst/>
                        </a:rPr>
                        <a:t>TBIRTH_YEAR</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Year of birth for the survey respondent, must be less than 2005 for adults</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Discrete, numerical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1967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1802140359"/>
                  </a:ext>
                </a:extLst>
              </a:tr>
              <a:tr h="1424251">
                <a:tc>
                  <a:txBody>
                    <a:bodyPr/>
                    <a:lstStyle/>
                    <a:p>
                      <a:pPr marL="0" marR="0">
                        <a:lnSpc>
                          <a:spcPct val="115000"/>
                        </a:lnSpc>
                        <a:spcBef>
                          <a:spcPts val="0"/>
                        </a:spcBef>
                        <a:spcAft>
                          <a:spcPts val="0"/>
                        </a:spcAft>
                      </a:pPr>
                      <a:r>
                        <a:rPr lang="en-US" sz="1000" dirty="0">
                          <a:effectLst/>
                        </a:rPr>
                        <a:t>EEDUC</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Numerical representation of survey respondent’s highest level of education:1 – less than high school</a:t>
                      </a:r>
                    </a:p>
                    <a:p>
                      <a:pPr marL="0" marR="0">
                        <a:lnSpc>
                          <a:spcPct val="115000"/>
                        </a:lnSpc>
                        <a:spcBef>
                          <a:spcPts val="0"/>
                        </a:spcBef>
                        <a:spcAft>
                          <a:spcPts val="0"/>
                        </a:spcAft>
                      </a:pPr>
                      <a:r>
                        <a:rPr lang="en-US" sz="1000">
                          <a:effectLst/>
                        </a:rPr>
                        <a:t>2 – some high school   3 – high school or equivalent</a:t>
                      </a:r>
                    </a:p>
                    <a:p>
                      <a:pPr marL="0" marR="0">
                        <a:lnSpc>
                          <a:spcPct val="115000"/>
                        </a:lnSpc>
                        <a:spcBef>
                          <a:spcPts val="0"/>
                        </a:spcBef>
                        <a:spcAft>
                          <a:spcPts val="0"/>
                        </a:spcAft>
                      </a:pPr>
                      <a:r>
                        <a:rPr lang="en-US" sz="1000">
                          <a:effectLst/>
                        </a:rPr>
                        <a:t>4 – some college   5 – Associate’s degree</a:t>
                      </a:r>
                    </a:p>
                    <a:p>
                      <a:pPr marL="0" marR="0">
                        <a:lnSpc>
                          <a:spcPct val="115000"/>
                        </a:lnSpc>
                        <a:spcBef>
                          <a:spcPts val="0"/>
                        </a:spcBef>
                        <a:spcAft>
                          <a:spcPts val="0"/>
                        </a:spcAft>
                      </a:pPr>
                      <a:r>
                        <a:rPr lang="en-US" sz="1000">
                          <a:effectLst/>
                        </a:rPr>
                        <a:t>6 – Bachelor’s degree   7 – Graduate degree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1, 2, 3, 4, 5, 6, 7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2563408413"/>
                  </a:ext>
                </a:extLst>
              </a:tr>
              <a:tr h="394888">
                <a:tc>
                  <a:txBody>
                    <a:bodyPr/>
                    <a:lstStyle/>
                    <a:p>
                      <a:pPr marL="0" marR="0">
                        <a:lnSpc>
                          <a:spcPct val="115000"/>
                        </a:lnSpc>
                        <a:spcBef>
                          <a:spcPts val="0"/>
                        </a:spcBef>
                        <a:spcAft>
                          <a:spcPts val="0"/>
                        </a:spcAft>
                      </a:pPr>
                      <a:r>
                        <a:rPr lang="en-US" sz="1000">
                          <a:effectLst/>
                        </a:rPr>
                        <a:t>EGENID_BIRTH</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Numerical representation of survey respondent’s sex assigned at birth, 1 for male and 2 for female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1, 2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474410792"/>
                  </a:ext>
                </a:extLst>
              </a:tr>
              <a:tr h="805067">
                <a:tc>
                  <a:txBody>
                    <a:bodyPr/>
                    <a:lstStyle/>
                    <a:p>
                      <a:pPr marL="0" marR="0">
                        <a:lnSpc>
                          <a:spcPct val="115000"/>
                        </a:lnSpc>
                        <a:spcBef>
                          <a:spcPts val="0"/>
                        </a:spcBef>
                        <a:spcAft>
                          <a:spcPts val="0"/>
                        </a:spcAft>
                      </a:pPr>
                      <a:r>
                        <a:rPr lang="en-US" sz="1000">
                          <a:effectLst/>
                        </a:rPr>
                        <a:t>GENID_DESCRIBE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Numerical representation of respondent’s gender identification at the time of the survey:</a:t>
                      </a:r>
                    </a:p>
                    <a:p>
                      <a:pPr marL="0" marR="0">
                        <a:lnSpc>
                          <a:spcPct val="115000"/>
                        </a:lnSpc>
                        <a:spcBef>
                          <a:spcPts val="0"/>
                        </a:spcBef>
                        <a:spcAft>
                          <a:spcPts val="0"/>
                        </a:spcAft>
                      </a:pPr>
                      <a:r>
                        <a:rPr lang="en-US" sz="1000">
                          <a:effectLst/>
                        </a:rPr>
                        <a:t>1 – man   2 – woman</a:t>
                      </a:r>
                    </a:p>
                    <a:p>
                      <a:pPr marL="0" marR="0">
                        <a:lnSpc>
                          <a:spcPct val="115000"/>
                        </a:lnSpc>
                        <a:spcBef>
                          <a:spcPts val="0"/>
                        </a:spcBef>
                        <a:spcAft>
                          <a:spcPts val="0"/>
                        </a:spcAft>
                      </a:pPr>
                      <a:r>
                        <a:rPr lang="en-US" sz="1000">
                          <a:effectLst/>
                        </a:rPr>
                        <a:t>3 – transgender   4 – none of these</a:t>
                      </a:r>
                    </a:p>
                  </a:txBody>
                  <a:tcPr marL="9960" marR="9960"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DV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1, 2, 3, 4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679042521"/>
                  </a:ext>
                </a:extLst>
              </a:tr>
              <a:tr h="1012505">
                <a:tc>
                  <a:txBody>
                    <a:bodyPr/>
                    <a:lstStyle/>
                    <a:p>
                      <a:pPr marL="0" marR="0">
                        <a:lnSpc>
                          <a:spcPct val="115000"/>
                        </a:lnSpc>
                        <a:spcBef>
                          <a:spcPts val="0"/>
                        </a:spcBef>
                        <a:spcAft>
                          <a:spcPts val="0"/>
                        </a:spcAft>
                      </a:pPr>
                      <a:r>
                        <a:rPr lang="en-US" sz="1000">
                          <a:effectLst/>
                        </a:rPr>
                        <a:t>SEXUAL_ORIENT</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Numerical representation of respondent’s sexual orientation at the time of the survey:</a:t>
                      </a:r>
                    </a:p>
                    <a:p>
                      <a:pPr marL="0" marR="0">
                        <a:lnSpc>
                          <a:spcPct val="115000"/>
                        </a:lnSpc>
                        <a:spcBef>
                          <a:spcPts val="0"/>
                        </a:spcBef>
                        <a:spcAft>
                          <a:spcPts val="0"/>
                        </a:spcAft>
                      </a:pPr>
                      <a:r>
                        <a:rPr lang="en-US" sz="1000">
                          <a:effectLst/>
                        </a:rPr>
                        <a:t>1 – gay or lesbian   2 – straight</a:t>
                      </a:r>
                    </a:p>
                    <a:p>
                      <a:pPr marL="0" marR="0">
                        <a:lnSpc>
                          <a:spcPct val="115000"/>
                        </a:lnSpc>
                        <a:spcBef>
                          <a:spcPts val="0"/>
                        </a:spcBef>
                        <a:spcAft>
                          <a:spcPts val="0"/>
                        </a:spcAft>
                      </a:pPr>
                      <a:r>
                        <a:rPr lang="en-US" sz="1000">
                          <a:effectLst/>
                        </a:rPr>
                        <a:t>3 – bisexual   4 – something else</a:t>
                      </a:r>
                    </a:p>
                    <a:p>
                      <a:pPr marL="0" marR="0">
                        <a:lnSpc>
                          <a:spcPct val="115000"/>
                        </a:lnSpc>
                        <a:spcBef>
                          <a:spcPts val="0"/>
                        </a:spcBef>
                        <a:spcAft>
                          <a:spcPts val="0"/>
                        </a:spcAft>
                      </a:pPr>
                      <a:r>
                        <a:rPr lang="en-US" sz="1000">
                          <a:effectLst/>
                        </a:rPr>
                        <a:t>5 – do not know</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1, 2, 3, 4, 5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3966764661"/>
                  </a:ext>
                </a:extLst>
              </a:tr>
              <a:tr h="1216812">
                <a:tc>
                  <a:txBody>
                    <a:bodyPr/>
                    <a:lstStyle/>
                    <a:p>
                      <a:pPr marL="0" marR="0">
                        <a:lnSpc>
                          <a:spcPct val="115000"/>
                        </a:lnSpc>
                        <a:spcBef>
                          <a:spcPts val="0"/>
                        </a:spcBef>
                        <a:spcAft>
                          <a:spcPts val="0"/>
                        </a:spcAft>
                      </a:pPr>
                      <a:r>
                        <a:rPr lang="en-US" sz="1000">
                          <a:effectLst/>
                        </a:rPr>
                        <a:t>INCOME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Numerical representation of respondent’s income range at the time of the survey:</a:t>
                      </a:r>
                    </a:p>
                    <a:p>
                      <a:pPr marL="0" marR="0">
                        <a:lnSpc>
                          <a:spcPct val="115000"/>
                        </a:lnSpc>
                        <a:spcBef>
                          <a:spcPts val="0"/>
                        </a:spcBef>
                        <a:spcAft>
                          <a:spcPts val="0"/>
                        </a:spcAft>
                      </a:pPr>
                      <a:r>
                        <a:rPr lang="en-US" sz="1000">
                          <a:effectLst/>
                        </a:rPr>
                        <a:t>1 - $0 to $24,999   2 - $25,000 to $34,999</a:t>
                      </a:r>
                    </a:p>
                    <a:p>
                      <a:pPr marL="0" marR="0">
                        <a:lnSpc>
                          <a:spcPct val="115000"/>
                        </a:lnSpc>
                        <a:spcBef>
                          <a:spcPts val="0"/>
                        </a:spcBef>
                        <a:spcAft>
                          <a:spcPts val="0"/>
                        </a:spcAft>
                      </a:pPr>
                      <a:r>
                        <a:rPr lang="en-US" sz="1000">
                          <a:effectLst/>
                        </a:rPr>
                        <a:t>3 - $35,000 to $49,999   4 - $50,000 to $74,999</a:t>
                      </a:r>
                    </a:p>
                    <a:p>
                      <a:pPr marL="0" marR="0">
                        <a:lnSpc>
                          <a:spcPct val="115000"/>
                        </a:lnSpc>
                        <a:spcBef>
                          <a:spcPts val="0"/>
                        </a:spcBef>
                        <a:spcAft>
                          <a:spcPts val="0"/>
                        </a:spcAft>
                      </a:pPr>
                      <a:r>
                        <a:rPr lang="en-US" sz="1000">
                          <a:effectLst/>
                        </a:rPr>
                        <a:t>5 - $75,000 to $99,999   6 - $100,000 to $149,999</a:t>
                      </a:r>
                    </a:p>
                    <a:p>
                      <a:pPr marL="0" marR="0">
                        <a:lnSpc>
                          <a:spcPct val="115000"/>
                        </a:lnSpc>
                        <a:spcBef>
                          <a:spcPts val="0"/>
                        </a:spcBef>
                        <a:spcAft>
                          <a:spcPts val="0"/>
                        </a:spcAft>
                      </a:pPr>
                      <a:r>
                        <a:rPr lang="en-US" sz="1000">
                          <a:effectLst/>
                        </a:rPr>
                        <a:t>7 - $150,000 to $199,999   8 - $200,000 or more</a:t>
                      </a:r>
                    </a:p>
                  </a:txBody>
                  <a:tcPr marL="9960" marR="9960" marT="0" marB="0"/>
                </a:tc>
                <a:tc>
                  <a:txBody>
                    <a:bodyPr/>
                    <a:lstStyle/>
                    <a:p>
                      <a:pPr marL="0" marR="0">
                        <a:lnSpc>
                          <a:spcPct val="115000"/>
                        </a:lnSpc>
                        <a:spcBef>
                          <a:spcPts val="0"/>
                        </a:spcBef>
                        <a:spcAft>
                          <a:spcPts val="0"/>
                        </a:spcAft>
                      </a:pPr>
                      <a:r>
                        <a:rPr lang="en-US" sz="1000">
                          <a:effectLst/>
                        </a:rPr>
                        <a:t>Ordinal, categorical</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dirty="0">
                          <a:effectLst/>
                        </a:rPr>
                        <a:t>1, 2, 3, 4, 5, 6, 7, 8</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1109039824"/>
                  </a:ext>
                </a:extLst>
              </a:tr>
              <a:tr h="194962">
                <a:tc>
                  <a:txBody>
                    <a:bodyPr/>
                    <a:lstStyle/>
                    <a:p>
                      <a:pPr marL="0" marR="0">
                        <a:lnSpc>
                          <a:spcPct val="115000"/>
                        </a:lnSpc>
                        <a:spcBef>
                          <a:spcPts val="0"/>
                        </a:spcBef>
                        <a:spcAft>
                          <a:spcPts val="0"/>
                        </a:spcAft>
                      </a:pPr>
                      <a:r>
                        <a:rPr lang="en-US" sz="1000">
                          <a:effectLst/>
                        </a:rPr>
                        <a:t>END_DATE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Date of the end of the week for the Pulse Survey</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Date time</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a:effectLst/>
                        </a:rPr>
                        <a:t>IV</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tc>
                  <a:txBody>
                    <a:bodyPr/>
                    <a:lstStyle/>
                    <a:p>
                      <a:pPr marL="0" marR="0">
                        <a:lnSpc>
                          <a:spcPct val="115000"/>
                        </a:lnSpc>
                        <a:spcBef>
                          <a:spcPts val="0"/>
                        </a:spcBef>
                        <a:spcAft>
                          <a:spcPts val="0"/>
                        </a:spcAft>
                      </a:pPr>
                      <a:r>
                        <a:rPr lang="en-US" sz="1000" dirty="0">
                          <a:effectLst/>
                        </a:rPr>
                        <a:t>8/2/2021</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960" marR="9960" marT="0" marB="0"/>
                </a:tc>
                <a:extLst>
                  <a:ext uri="{0D108BD9-81ED-4DB2-BD59-A6C34878D82A}">
                    <a16:rowId xmlns:a16="http://schemas.microsoft.com/office/drawing/2014/main" val="2255933396"/>
                  </a:ext>
                </a:extLst>
              </a:tr>
            </a:tbl>
          </a:graphicData>
        </a:graphic>
      </p:graphicFrame>
    </p:spTree>
    <p:extLst>
      <p:ext uri="{BB962C8B-B14F-4D97-AF65-F5344CB8AC3E}">
        <p14:creationId xmlns:p14="http://schemas.microsoft.com/office/powerpoint/2010/main" val="270066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3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4" name="Rectangle 3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CFEB40A-85B3-475A-B2D8-5FC3007E0918}"/>
              </a:ext>
            </a:extLst>
          </p:cNvPr>
          <p:cNvSpPr>
            <a:spLocks noGrp="1"/>
          </p:cNvSpPr>
          <p:nvPr>
            <p:ph type="title"/>
          </p:nvPr>
        </p:nvSpPr>
        <p:spPr>
          <a:xfrm>
            <a:off x="337457" y="2482850"/>
            <a:ext cx="3761964" cy="1663182"/>
          </a:xfrm>
          <a:noFill/>
          <a:ln w="19050">
            <a:noFill/>
            <a:prstDash val="dash"/>
          </a:ln>
        </p:spPr>
        <p:txBody>
          <a:bodyPr vert="horz" lIns="91440" tIns="45720" rIns="91440" bIns="45720" rtlCol="0" anchor="b">
            <a:normAutofit/>
          </a:bodyPr>
          <a:lstStyle/>
          <a:p>
            <a:r>
              <a:rPr lang="en-US" sz="3400" dirty="0"/>
              <a:t>Methodology – State Level Statistics</a:t>
            </a:r>
          </a:p>
        </p:txBody>
      </p:sp>
      <p:graphicFrame>
        <p:nvGraphicFramePr>
          <p:cNvPr id="3" name="Table 2">
            <a:extLst>
              <a:ext uri="{FF2B5EF4-FFF2-40B4-BE49-F238E27FC236}">
                <a16:creationId xmlns:a16="http://schemas.microsoft.com/office/drawing/2014/main" id="{F96EE544-6C21-F9BB-A065-63B8FE9CCA40}"/>
              </a:ext>
            </a:extLst>
          </p:cNvPr>
          <p:cNvGraphicFramePr>
            <a:graphicFrameLocks noGrp="1"/>
          </p:cNvGraphicFramePr>
          <p:nvPr>
            <p:extLst>
              <p:ext uri="{D42A27DB-BD31-4B8C-83A1-F6EECF244321}">
                <p14:modId xmlns:p14="http://schemas.microsoft.com/office/powerpoint/2010/main" val="3076405269"/>
              </p:ext>
            </p:extLst>
          </p:nvPr>
        </p:nvGraphicFramePr>
        <p:xfrm>
          <a:off x="4704371" y="583550"/>
          <a:ext cx="7150172" cy="5964200"/>
        </p:xfrm>
        <a:graphic>
          <a:graphicData uri="http://schemas.openxmlformats.org/drawingml/2006/table">
            <a:tbl>
              <a:tblPr firstRow="1" firstCol="1" bandRow="1">
                <a:tableStyleId>{F5AB1C69-6EDB-4FF4-983F-18BD219EF322}</a:tableStyleId>
              </a:tblPr>
              <a:tblGrid>
                <a:gridCol w="1852509">
                  <a:extLst>
                    <a:ext uri="{9D8B030D-6E8A-4147-A177-3AD203B41FA5}">
                      <a16:colId xmlns:a16="http://schemas.microsoft.com/office/drawing/2014/main" val="3051159004"/>
                    </a:ext>
                  </a:extLst>
                </a:gridCol>
                <a:gridCol w="393838">
                  <a:extLst>
                    <a:ext uri="{9D8B030D-6E8A-4147-A177-3AD203B41FA5}">
                      <a16:colId xmlns:a16="http://schemas.microsoft.com/office/drawing/2014/main" val="2706157294"/>
                    </a:ext>
                  </a:extLst>
                </a:gridCol>
                <a:gridCol w="805635">
                  <a:extLst>
                    <a:ext uri="{9D8B030D-6E8A-4147-A177-3AD203B41FA5}">
                      <a16:colId xmlns:a16="http://schemas.microsoft.com/office/drawing/2014/main" val="981446926"/>
                    </a:ext>
                  </a:extLst>
                </a:gridCol>
                <a:gridCol w="682096">
                  <a:extLst>
                    <a:ext uri="{9D8B030D-6E8A-4147-A177-3AD203B41FA5}">
                      <a16:colId xmlns:a16="http://schemas.microsoft.com/office/drawing/2014/main" val="1591975254"/>
                    </a:ext>
                  </a:extLst>
                </a:gridCol>
                <a:gridCol w="887994">
                  <a:extLst>
                    <a:ext uri="{9D8B030D-6E8A-4147-A177-3AD203B41FA5}">
                      <a16:colId xmlns:a16="http://schemas.microsoft.com/office/drawing/2014/main" val="1366374703"/>
                    </a:ext>
                  </a:extLst>
                </a:gridCol>
                <a:gridCol w="723276">
                  <a:extLst>
                    <a:ext uri="{9D8B030D-6E8A-4147-A177-3AD203B41FA5}">
                      <a16:colId xmlns:a16="http://schemas.microsoft.com/office/drawing/2014/main" val="3457500563"/>
                    </a:ext>
                  </a:extLst>
                </a:gridCol>
                <a:gridCol w="805635">
                  <a:extLst>
                    <a:ext uri="{9D8B030D-6E8A-4147-A177-3AD203B41FA5}">
                      <a16:colId xmlns:a16="http://schemas.microsoft.com/office/drawing/2014/main" val="2496166831"/>
                    </a:ext>
                  </a:extLst>
                </a:gridCol>
                <a:gridCol w="999189">
                  <a:extLst>
                    <a:ext uri="{9D8B030D-6E8A-4147-A177-3AD203B41FA5}">
                      <a16:colId xmlns:a16="http://schemas.microsoft.com/office/drawing/2014/main" val="4245335092"/>
                    </a:ext>
                  </a:extLst>
                </a:gridCol>
              </a:tblGrid>
              <a:tr h="238568">
                <a:tc>
                  <a:txBody>
                    <a:bodyPr/>
                    <a:lstStyle/>
                    <a:p>
                      <a:pPr marL="0" marR="0" algn="ctr">
                        <a:lnSpc>
                          <a:spcPct val="115000"/>
                        </a:lnSpc>
                        <a:spcBef>
                          <a:spcPts val="0"/>
                        </a:spcBef>
                        <a:spcAft>
                          <a:spcPts val="0"/>
                        </a:spcAft>
                      </a:pPr>
                      <a:r>
                        <a:rPr lang="en-US" sz="1200">
                          <a:effectLst/>
                        </a:rPr>
                        <a:t>Variable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mean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mode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σ</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min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median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ctr">
                        <a:lnSpc>
                          <a:spcPct val="115000"/>
                        </a:lnSpc>
                        <a:spcBef>
                          <a:spcPts val="0"/>
                        </a:spcBef>
                        <a:spcAft>
                          <a:spcPts val="0"/>
                        </a:spcAft>
                      </a:pPr>
                      <a:r>
                        <a:rPr lang="en-US" sz="1200">
                          <a:effectLst/>
                        </a:rPr>
                        <a:t>max</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3736961142"/>
                  </a:ext>
                </a:extLst>
              </a:tr>
              <a:tr h="238568">
                <a:tc>
                  <a:txBody>
                    <a:bodyPr/>
                    <a:lstStyle/>
                    <a:p>
                      <a:pPr marL="0" marR="0">
                        <a:lnSpc>
                          <a:spcPct val="115000"/>
                        </a:lnSpc>
                        <a:spcBef>
                          <a:spcPts val="0"/>
                        </a:spcBef>
                        <a:spcAft>
                          <a:spcPts val="0"/>
                        </a:spcAft>
                      </a:pPr>
                      <a:r>
                        <a:rPr lang="en-US" sz="1200">
                          <a:effectLst/>
                        </a:rPr>
                        <a:t>statePop2020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6615242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7436124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576851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4581796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39538223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043217981"/>
                  </a:ext>
                </a:extLst>
              </a:tr>
              <a:tr h="238568">
                <a:tc>
                  <a:txBody>
                    <a:bodyPr/>
                    <a:lstStyle/>
                    <a:p>
                      <a:pPr marL="0" marR="0">
                        <a:lnSpc>
                          <a:spcPct val="115000"/>
                        </a:lnSpc>
                        <a:spcBef>
                          <a:spcPts val="0"/>
                        </a:spcBef>
                        <a:spcAft>
                          <a:spcPts val="0"/>
                        </a:spcAft>
                      </a:pPr>
                      <a:r>
                        <a:rPr lang="en-US" sz="1200">
                          <a:effectLst/>
                        </a:rPr>
                        <a:t>statePop2023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8960485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19076310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580817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4625424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40223504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97311657"/>
                  </a:ext>
                </a:extLst>
              </a:tr>
              <a:tr h="238568">
                <a:tc>
                  <a:txBody>
                    <a:bodyPr/>
                    <a:lstStyle/>
                    <a:p>
                      <a:pPr marL="0" marR="0">
                        <a:lnSpc>
                          <a:spcPct val="115000"/>
                        </a:lnSpc>
                        <a:spcBef>
                          <a:spcPts val="0"/>
                        </a:spcBef>
                        <a:spcAft>
                          <a:spcPts val="0"/>
                        </a:spcAft>
                      </a:pPr>
                      <a:r>
                        <a:rPr lang="en-US" sz="1200">
                          <a:effectLst/>
                        </a:rPr>
                        <a:t>transPop2016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27654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36854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1400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19450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218400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2300720067"/>
                  </a:ext>
                </a:extLst>
              </a:tr>
              <a:tr h="238568">
                <a:tc>
                  <a:txBody>
                    <a:bodyPr/>
                    <a:lstStyle/>
                    <a:p>
                      <a:pPr marL="0" marR="0">
                        <a:lnSpc>
                          <a:spcPct val="115000"/>
                        </a:lnSpc>
                        <a:spcBef>
                          <a:spcPts val="0"/>
                        </a:spcBef>
                        <a:spcAft>
                          <a:spcPts val="0"/>
                        </a:spcAft>
                      </a:pPr>
                      <a:r>
                        <a:rPr lang="en-US" sz="1200">
                          <a:effectLst/>
                        </a:rPr>
                        <a:t>transPercent2016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0.4202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0.1217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0.3000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0.5350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0.7800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3298082546"/>
                  </a:ext>
                </a:extLst>
              </a:tr>
              <a:tr h="238568">
                <a:tc>
                  <a:txBody>
                    <a:bodyPr/>
                    <a:lstStyle/>
                    <a:p>
                      <a:pPr marL="0" marR="0">
                        <a:lnSpc>
                          <a:spcPct val="115000"/>
                        </a:lnSpc>
                        <a:spcBef>
                          <a:spcPts val="0"/>
                        </a:spcBef>
                        <a:spcAft>
                          <a:spcPts val="0"/>
                        </a:spcAft>
                      </a:pPr>
                      <a:r>
                        <a:rPr lang="en-US" sz="1200">
                          <a:effectLst/>
                        </a:rPr>
                        <a:t>transPop2022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26638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29081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16950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150100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2318819019"/>
                  </a:ext>
                </a:extLst>
              </a:tr>
              <a:tr h="238568">
                <a:tc>
                  <a:txBody>
                    <a:bodyPr/>
                    <a:lstStyle/>
                    <a:p>
                      <a:pPr marL="0" marR="0">
                        <a:lnSpc>
                          <a:spcPct val="115000"/>
                        </a:lnSpc>
                        <a:spcBef>
                          <a:spcPts val="0"/>
                        </a:spcBef>
                        <a:spcAft>
                          <a:spcPts val="0"/>
                        </a:spcAft>
                      </a:pPr>
                      <a:r>
                        <a:rPr lang="en-US" sz="1200">
                          <a:effectLst/>
                        </a:rPr>
                        <a:t>transPercent2022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0.2980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0.1269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0.2000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0.5250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0.8700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2032554023"/>
                  </a:ext>
                </a:extLst>
              </a:tr>
              <a:tr h="238568">
                <a:tc>
                  <a:txBody>
                    <a:bodyPr/>
                    <a:lstStyle/>
                    <a:p>
                      <a:pPr marL="0" marR="0">
                        <a:lnSpc>
                          <a:spcPct val="115000"/>
                        </a:lnSpc>
                        <a:spcBef>
                          <a:spcPts val="0"/>
                        </a:spcBef>
                        <a:spcAft>
                          <a:spcPts val="0"/>
                        </a:spcAft>
                      </a:pPr>
                      <a:r>
                        <a:rPr lang="en-US" sz="1200">
                          <a:effectLst/>
                        </a:rPr>
                        <a:t>religionImp2014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77.0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3227943063"/>
                  </a:ext>
                </a:extLst>
              </a:tr>
              <a:tr h="238568">
                <a:tc>
                  <a:txBody>
                    <a:bodyPr/>
                    <a:lstStyle/>
                    <a:p>
                      <a:pPr marL="0" marR="0">
                        <a:lnSpc>
                          <a:spcPct val="115000"/>
                        </a:lnSpc>
                        <a:spcBef>
                          <a:spcPts val="0"/>
                        </a:spcBef>
                        <a:spcAft>
                          <a:spcPts val="0"/>
                        </a:spcAft>
                      </a:pPr>
                      <a:r>
                        <a:rPr lang="en-US" sz="1200">
                          <a:effectLst/>
                        </a:rPr>
                        <a:t>worshipWeekly2014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35.5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812869494"/>
                  </a:ext>
                </a:extLst>
              </a:tr>
              <a:tr h="238568">
                <a:tc>
                  <a:txBody>
                    <a:bodyPr/>
                    <a:lstStyle/>
                    <a:p>
                      <a:pPr marL="0" marR="0">
                        <a:lnSpc>
                          <a:spcPct val="115000"/>
                        </a:lnSpc>
                        <a:spcBef>
                          <a:spcPts val="0"/>
                        </a:spcBef>
                        <a:spcAft>
                          <a:spcPts val="0"/>
                        </a:spcAft>
                      </a:pPr>
                      <a:r>
                        <a:rPr lang="en-US" sz="1200">
                          <a:effectLst/>
                        </a:rPr>
                        <a:t>prayDaily2014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75.0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051846709"/>
                  </a:ext>
                </a:extLst>
              </a:tr>
              <a:tr h="238568">
                <a:tc>
                  <a:txBody>
                    <a:bodyPr/>
                    <a:lstStyle/>
                    <a:p>
                      <a:pPr marL="0" marR="0">
                        <a:lnSpc>
                          <a:spcPct val="115000"/>
                        </a:lnSpc>
                        <a:spcBef>
                          <a:spcPts val="0"/>
                        </a:spcBef>
                        <a:spcAft>
                          <a:spcPts val="0"/>
                        </a:spcAft>
                      </a:pPr>
                      <a:r>
                        <a:rPr lang="en-US" sz="1200">
                          <a:effectLst/>
                        </a:rPr>
                        <a:t>certainAboutGod2014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63.0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82.0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4140409873"/>
                  </a:ext>
                </a:extLst>
              </a:tr>
              <a:tr h="238568">
                <a:tc>
                  <a:txBody>
                    <a:bodyPr/>
                    <a:lstStyle/>
                    <a:p>
                      <a:pPr marL="0" marR="0">
                        <a:lnSpc>
                          <a:spcPct val="115000"/>
                        </a:lnSpc>
                        <a:spcBef>
                          <a:spcPts val="0"/>
                        </a:spcBef>
                        <a:spcAft>
                          <a:spcPts val="0"/>
                        </a:spcAft>
                      </a:pPr>
                      <a:r>
                        <a:rPr lang="en-US" sz="1200">
                          <a:effectLst/>
                        </a:rPr>
                        <a:t>overall2014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54.0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77.0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3030429136"/>
                  </a:ext>
                </a:extLst>
              </a:tr>
              <a:tr h="238568">
                <a:tc>
                  <a:txBody>
                    <a:bodyPr/>
                    <a:lstStyle/>
                    <a:p>
                      <a:pPr marL="0" marR="0">
                        <a:lnSpc>
                          <a:spcPct val="115000"/>
                        </a:lnSpc>
                        <a:spcBef>
                          <a:spcPts val="0"/>
                        </a:spcBef>
                        <a:spcAft>
                          <a:spcPts val="0"/>
                        </a:spcAft>
                      </a:pPr>
                      <a:r>
                        <a:rPr lang="en-US" sz="1200">
                          <a:effectLst/>
                        </a:rPr>
                        <a:t>veryReligious2017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36.5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59.0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817611406"/>
                  </a:ext>
                </a:extLst>
              </a:tr>
              <a:tr h="238568">
                <a:tc>
                  <a:txBody>
                    <a:bodyPr/>
                    <a:lstStyle/>
                    <a:p>
                      <a:pPr marL="0" marR="0">
                        <a:lnSpc>
                          <a:spcPct val="115000"/>
                        </a:lnSpc>
                        <a:spcBef>
                          <a:spcPts val="0"/>
                        </a:spcBef>
                        <a:spcAft>
                          <a:spcPts val="0"/>
                        </a:spcAft>
                      </a:pPr>
                      <a:r>
                        <a:rPr lang="en-US" sz="1200">
                          <a:effectLst/>
                        </a:rPr>
                        <a:t>modReligious2017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29.5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33.0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860259149"/>
                  </a:ext>
                </a:extLst>
              </a:tr>
              <a:tr h="238568">
                <a:tc>
                  <a:txBody>
                    <a:bodyPr/>
                    <a:lstStyle/>
                    <a:p>
                      <a:pPr marL="0" marR="0">
                        <a:lnSpc>
                          <a:spcPct val="115000"/>
                        </a:lnSpc>
                        <a:spcBef>
                          <a:spcPts val="0"/>
                        </a:spcBef>
                        <a:spcAft>
                          <a:spcPts val="0"/>
                        </a:spcAft>
                      </a:pPr>
                      <a:r>
                        <a:rPr lang="en-US" sz="1200">
                          <a:effectLst/>
                        </a:rPr>
                        <a:t>nonreligious2017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34.0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59.0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678705853"/>
                  </a:ext>
                </a:extLst>
              </a:tr>
              <a:tr h="238568">
                <a:tc>
                  <a:txBody>
                    <a:bodyPr/>
                    <a:lstStyle/>
                    <a:p>
                      <a:pPr marL="0" marR="0">
                        <a:lnSpc>
                          <a:spcPct val="115000"/>
                        </a:lnSpc>
                        <a:spcBef>
                          <a:spcPts val="0"/>
                        </a:spcBef>
                        <a:spcAft>
                          <a:spcPts val="0"/>
                        </a:spcAft>
                      </a:pPr>
                      <a:r>
                        <a:rPr lang="en-US" sz="1200">
                          <a:effectLst/>
                        </a:rPr>
                        <a:t>relLibVote2022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0.800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0.404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495575067"/>
                  </a:ext>
                </a:extLst>
              </a:tr>
              <a:tr h="238568">
                <a:tc>
                  <a:txBody>
                    <a:bodyPr/>
                    <a:lstStyle/>
                    <a:p>
                      <a:pPr marL="0" marR="0">
                        <a:lnSpc>
                          <a:spcPct val="115000"/>
                        </a:lnSpc>
                        <a:spcBef>
                          <a:spcPts val="0"/>
                        </a:spcBef>
                        <a:spcAft>
                          <a:spcPts val="0"/>
                        </a:spcAft>
                      </a:pPr>
                      <a:r>
                        <a:rPr lang="en-US" sz="1200">
                          <a:effectLst/>
                        </a:rPr>
                        <a:t>relLibVax2022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0.900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0.303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951763650"/>
                  </a:ext>
                </a:extLst>
              </a:tr>
              <a:tr h="238568">
                <a:tc>
                  <a:txBody>
                    <a:bodyPr/>
                    <a:lstStyle/>
                    <a:p>
                      <a:pPr marL="0" marR="0">
                        <a:lnSpc>
                          <a:spcPct val="115000"/>
                        </a:lnSpc>
                        <a:spcBef>
                          <a:spcPts val="0"/>
                        </a:spcBef>
                        <a:spcAft>
                          <a:spcPts val="0"/>
                        </a:spcAft>
                      </a:pPr>
                      <a:r>
                        <a:rPr lang="en-US" sz="1200">
                          <a:effectLst/>
                        </a:rPr>
                        <a:t>relLibHealth2022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6.760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4.023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524493229"/>
                  </a:ext>
                </a:extLst>
              </a:tr>
              <a:tr h="238568">
                <a:tc>
                  <a:txBody>
                    <a:bodyPr/>
                    <a:lstStyle/>
                    <a:p>
                      <a:pPr marL="0" marR="0">
                        <a:lnSpc>
                          <a:spcPct val="115000"/>
                        </a:lnSpc>
                        <a:spcBef>
                          <a:spcPts val="0"/>
                        </a:spcBef>
                        <a:spcAft>
                          <a:spcPts val="0"/>
                        </a:spcAft>
                      </a:pPr>
                      <a:r>
                        <a:rPr lang="en-US" sz="1200">
                          <a:effectLst/>
                        </a:rPr>
                        <a:t>relLibMandate2022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0.640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0.485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2088607587"/>
                  </a:ext>
                </a:extLst>
              </a:tr>
              <a:tr h="238568">
                <a:tc>
                  <a:txBody>
                    <a:bodyPr/>
                    <a:lstStyle/>
                    <a:p>
                      <a:pPr marL="0" marR="0">
                        <a:lnSpc>
                          <a:spcPct val="115000"/>
                        </a:lnSpc>
                        <a:spcBef>
                          <a:spcPts val="0"/>
                        </a:spcBef>
                        <a:spcAft>
                          <a:spcPts val="0"/>
                        </a:spcAft>
                      </a:pPr>
                      <a:r>
                        <a:rPr lang="en-US" sz="1200">
                          <a:effectLst/>
                        </a:rPr>
                        <a:t>relLibMarriage2022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1.160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1.490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909467703"/>
                  </a:ext>
                </a:extLst>
              </a:tr>
              <a:tr h="238568">
                <a:tc>
                  <a:txBody>
                    <a:bodyPr/>
                    <a:lstStyle/>
                    <a:p>
                      <a:pPr marL="0" marR="0">
                        <a:lnSpc>
                          <a:spcPct val="115000"/>
                        </a:lnSpc>
                        <a:spcBef>
                          <a:spcPts val="0"/>
                        </a:spcBef>
                        <a:spcAft>
                          <a:spcPts val="0"/>
                        </a:spcAft>
                      </a:pPr>
                      <a:r>
                        <a:rPr lang="en-US" sz="1200">
                          <a:effectLst/>
                        </a:rPr>
                        <a:t>relLibRfra2022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0.480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0.505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2521473590"/>
                  </a:ext>
                </a:extLst>
              </a:tr>
              <a:tr h="238568">
                <a:tc>
                  <a:txBody>
                    <a:bodyPr/>
                    <a:lstStyle/>
                    <a:p>
                      <a:pPr marL="0" marR="0">
                        <a:lnSpc>
                          <a:spcPct val="115000"/>
                        </a:lnSpc>
                        <a:spcBef>
                          <a:spcPts val="0"/>
                        </a:spcBef>
                        <a:spcAft>
                          <a:spcPts val="0"/>
                        </a:spcAft>
                      </a:pPr>
                      <a:r>
                        <a:rPr lang="en-US" sz="1200">
                          <a:effectLst/>
                        </a:rPr>
                        <a:t>relLibScore2022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0.3939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0.3377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0.1333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0.1558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0.3712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0.8182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696694983"/>
                  </a:ext>
                </a:extLst>
              </a:tr>
              <a:tr h="238568">
                <a:tc>
                  <a:txBody>
                    <a:bodyPr/>
                    <a:lstStyle/>
                    <a:p>
                      <a:pPr marL="0" marR="0">
                        <a:lnSpc>
                          <a:spcPct val="115000"/>
                        </a:lnSpc>
                        <a:spcBef>
                          <a:spcPts val="0"/>
                        </a:spcBef>
                        <a:spcAft>
                          <a:spcPts val="0"/>
                        </a:spcAft>
                      </a:pPr>
                      <a:r>
                        <a:rPr lang="en-US" sz="1200">
                          <a:effectLst/>
                        </a:rPr>
                        <a:t>antiTrans112022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1.82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1.34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2980842211"/>
                  </a:ext>
                </a:extLst>
              </a:tr>
              <a:tr h="238568">
                <a:tc>
                  <a:txBody>
                    <a:bodyPr/>
                    <a:lstStyle/>
                    <a:p>
                      <a:pPr marL="0" marR="0">
                        <a:lnSpc>
                          <a:spcPct val="115000"/>
                        </a:lnSpc>
                        <a:spcBef>
                          <a:spcPts val="0"/>
                        </a:spcBef>
                        <a:spcAft>
                          <a:spcPts val="0"/>
                        </a:spcAft>
                      </a:pPr>
                      <a:r>
                        <a:rPr lang="en-US" sz="1200">
                          <a:effectLst/>
                        </a:rPr>
                        <a:t>antiTrans122022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1.86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1.34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918205870"/>
                  </a:ext>
                </a:extLst>
              </a:tr>
              <a:tr h="238568">
                <a:tc>
                  <a:txBody>
                    <a:bodyPr/>
                    <a:lstStyle/>
                    <a:p>
                      <a:pPr marL="0" marR="0">
                        <a:lnSpc>
                          <a:spcPct val="115000"/>
                        </a:lnSpc>
                        <a:spcBef>
                          <a:spcPts val="0"/>
                        </a:spcBef>
                        <a:spcAft>
                          <a:spcPts val="0"/>
                        </a:spcAft>
                      </a:pPr>
                      <a:r>
                        <a:rPr lang="en-US" sz="1200">
                          <a:effectLst/>
                        </a:rPr>
                        <a:t>antiTrans032023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50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dirty="0">
                          <a:effectLst/>
                        </a:rPr>
                        <a:t>2.00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1.60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tc>
                  <a:txBody>
                    <a:bodyPr/>
                    <a:lstStyle/>
                    <a:p>
                      <a:pPr marL="0" marR="0" algn="r">
                        <a:lnSpc>
                          <a:spcPct val="115000"/>
                        </a:lnSpc>
                        <a:spcBef>
                          <a:spcPts val="0"/>
                        </a:spcBef>
                        <a:spcAft>
                          <a:spcPts val="0"/>
                        </a:spcAft>
                      </a:pPr>
                      <a:r>
                        <a:rPr lang="en-US" sz="1200" dirty="0">
                          <a:effectLst/>
                        </a:rPr>
                        <a:t>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76" marR="47876" marT="0" marB="0"/>
                </a:tc>
                <a:extLst>
                  <a:ext uri="{0D108BD9-81ED-4DB2-BD59-A6C34878D82A}">
                    <a16:rowId xmlns:a16="http://schemas.microsoft.com/office/drawing/2014/main" val="154543244"/>
                  </a:ext>
                </a:extLst>
              </a:tr>
            </a:tbl>
          </a:graphicData>
        </a:graphic>
      </p:graphicFrame>
    </p:spTree>
    <p:extLst>
      <p:ext uri="{BB962C8B-B14F-4D97-AF65-F5344CB8AC3E}">
        <p14:creationId xmlns:p14="http://schemas.microsoft.com/office/powerpoint/2010/main" val="12341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590DA225-D563-4661-9BA5-71FFD1DDF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A0F63-35A0-2EB2-6E72-0833A00E7B65}"/>
              </a:ext>
            </a:extLst>
          </p:cNvPr>
          <p:cNvSpPr>
            <a:spLocks noGrp="1"/>
          </p:cNvSpPr>
          <p:nvPr>
            <p:ph type="title"/>
          </p:nvPr>
        </p:nvSpPr>
        <p:spPr>
          <a:xfrm>
            <a:off x="683490" y="5210018"/>
            <a:ext cx="10820400" cy="1007902"/>
          </a:xfrm>
        </p:spPr>
        <p:txBody>
          <a:bodyPr vert="horz" lIns="91440" tIns="45720" rIns="91440" bIns="45720" rtlCol="0" anchor="b">
            <a:normAutofit/>
          </a:bodyPr>
          <a:lstStyle/>
          <a:p>
            <a:pPr algn="l"/>
            <a:r>
              <a:rPr lang="en-US" sz="3700" dirty="0"/>
              <a:t>Methodology – Pulse Survey Statistics</a:t>
            </a:r>
          </a:p>
        </p:txBody>
      </p:sp>
      <p:graphicFrame>
        <p:nvGraphicFramePr>
          <p:cNvPr id="3" name="Table 2">
            <a:extLst>
              <a:ext uri="{FF2B5EF4-FFF2-40B4-BE49-F238E27FC236}">
                <a16:creationId xmlns:a16="http://schemas.microsoft.com/office/drawing/2014/main" id="{6003A64E-780F-2D11-5F00-AE6A1715DA94}"/>
              </a:ext>
            </a:extLst>
          </p:cNvPr>
          <p:cNvGraphicFramePr>
            <a:graphicFrameLocks noGrp="1"/>
          </p:cNvGraphicFramePr>
          <p:nvPr>
            <p:extLst>
              <p:ext uri="{D42A27DB-BD31-4B8C-83A1-F6EECF244321}">
                <p14:modId xmlns:p14="http://schemas.microsoft.com/office/powerpoint/2010/main" val="2560023800"/>
              </p:ext>
            </p:extLst>
          </p:nvPr>
        </p:nvGraphicFramePr>
        <p:xfrm>
          <a:off x="1349118" y="640080"/>
          <a:ext cx="9489144" cy="3602740"/>
        </p:xfrm>
        <a:graphic>
          <a:graphicData uri="http://schemas.openxmlformats.org/drawingml/2006/table">
            <a:tbl>
              <a:tblPr firstRow="1" firstCol="1" bandRow="1">
                <a:tableStyleId>{7DF18680-E054-41AD-8BC1-D1AEF772440D}</a:tableStyleId>
              </a:tblPr>
              <a:tblGrid>
                <a:gridCol w="2700802">
                  <a:extLst>
                    <a:ext uri="{9D8B030D-6E8A-4147-A177-3AD203B41FA5}">
                      <a16:colId xmlns:a16="http://schemas.microsoft.com/office/drawing/2014/main" val="4031930515"/>
                    </a:ext>
                  </a:extLst>
                </a:gridCol>
                <a:gridCol w="1069171">
                  <a:extLst>
                    <a:ext uri="{9D8B030D-6E8A-4147-A177-3AD203B41FA5}">
                      <a16:colId xmlns:a16="http://schemas.microsoft.com/office/drawing/2014/main" val="1426044638"/>
                    </a:ext>
                  </a:extLst>
                </a:gridCol>
                <a:gridCol w="1206551">
                  <a:extLst>
                    <a:ext uri="{9D8B030D-6E8A-4147-A177-3AD203B41FA5}">
                      <a16:colId xmlns:a16="http://schemas.microsoft.com/office/drawing/2014/main" val="1017011062"/>
                    </a:ext>
                  </a:extLst>
                </a:gridCol>
                <a:gridCol w="1069171">
                  <a:extLst>
                    <a:ext uri="{9D8B030D-6E8A-4147-A177-3AD203B41FA5}">
                      <a16:colId xmlns:a16="http://schemas.microsoft.com/office/drawing/2014/main" val="634774108"/>
                    </a:ext>
                  </a:extLst>
                </a:gridCol>
                <a:gridCol w="932787">
                  <a:extLst>
                    <a:ext uri="{9D8B030D-6E8A-4147-A177-3AD203B41FA5}">
                      <a16:colId xmlns:a16="http://schemas.microsoft.com/office/drawing/2014/main" val="3183626600"/>
                    </a:ext>
                  </a:extLst>
                </a:gridCol>
                <a:gridCol w="1273250">
                  <a:extLst>
                    <a:ext uri="{9D8B030D-6E8A-4147-A177-3AD203B41FA5}">
                      <a16:colId xmlns:a16="http://schemas.microsoft.com/office/drawing/2014/main" val="2512835259"/>
                    </a:ext>
                  </a:extLst>
                </a:gridCol>
                <a:gridCol w="1237412">
                  <a:extLst>
                    <a:ext uri="{9D8B030D-6E8A-4147-A177-3AD203B41FA5}">
                      <a16:colId xmlns:a16="http://schemas.microsoft.com/office/drawing/2014/main" val="1122292941"/>
                    </a:ext>
                  </a:extLst>
                </a:gridCol>
              </a:tblGrid>
              <a:tr h="360274">
                <a:tc>
                  <a:txBody>
                    <a:bodyPr/>
                    <a:lstStyle/>
                    <a:p>
                      <a:pPr marL="0" marR="0" algn="ctr">
                        <a:lnSpc>
                          <a:spcPct val="115000"/>
                        </a:lnSpc>
                        <a:spcBef>
                          <a:spcPts val="0"/>
                        </a:spcBef>
                        <a:spcAft>
                          <a:spcPts val="0"/>
                        </a:spcAft>
                      </a:pPr>
                      <a:r>
                        <a:rPr lang="en-US" sz="1900">
                          <a:effectLst/>
                        </a:rPr>
                        <a:t>Variable Name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ctr">
                        <a:lnSpc>
                          <a:spcPct val="115000"/>
                        </a:lnSpc>
                        <a:spcBef>
                          <a:spcPts val="0"/>
                        </a:spcBef>
                        <a:spcAft>
                          <a:spcPts val="0"/>
                        </a:spcAft>
                      </a:pPr>
                      <a:r>
                        <a:rPr lang="en-US" sz="1900">
                          <a:effectLst/>
                        </a:rPr>
                        <a:t>mean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ctr">
                        <a:lnSpc>
                          <a:spcPct val="115000"/>
                        </a:lnSpc>
                        <a:spcBef>
                          <a:spcPts val="0"/>
                        </a:spcBef>
                        <a:spcAft>
                          <a:spcPts val="0"/>
                        </a:spcAft>
                      </a:pPr>
                      <a:r>
                        <a:rPr lang="en-US" sz="1900">
                          <a:effectLst/>
                        </a:rPr>
                        <a:t>mode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ctr">
                        <a:lnSpc>
                          <a:spcPct val="115000"/>
                        </a:lnSpc>
                        <a:spcBef>
                          <a:spcPts val="0"/>
                        </a:spcBef>
                        <a:spcAft>
                          <a:spcPts val="0"/>
                        </a:spcAft>
                      </a:pPr>
                      <a:r>
                        <a:rPr lang="en-US" sz="1900">
                          <a:effectLst/>
                        </a:rPr>
                        <a:t>σ</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ctr">
                        <a:lnSpc>
                          <a:spcPct val="115000"/>
                        </a:lnSpc>
                        <a:spcBef>
                          <a:spcPts val="0"/>
                        </a:spcBef>
                        <a:spcAft>
                          <a:spcPts val="0"/>
                        </a:spcAft>
                      </a:pPr>
                      <a:r>
                        <a:rPr lang="en-US" sz="1900">
                          <a:effectLst/>
                        </a:rPr>
                        <a:t>min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ctr">
                        <a:lnSpc>
                          <a:spcPct val="115000"/>
                        </a:lnSpc>
                        <a:spcBef>
                          <a:spcPts val="0"/>
                        </a:spcBef>
                        <a:spcAft>
                          <a:spcPts val="0"/>
                        </a:spcAft>
                      </a:pPr>
                      <a:r>
                        <a:rPr lang="en-US" sz="1900">
                          <a:effectLst/>
                        </a:rPr>
                        <a:t>median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ctr">
                        <a:lnSpc>
                          <a:spcPct val="115000"/>
                        </a:lnSpc>
                        <a:spcBef>
                          <a:spcPts val="0"/>
                        </a:spcBef>
                        <a:spcAft>
                          <a:spcPts val="0"/>
                        </a:spcAft>
                      </a:pPr>
                      <a:r>
                        <a:rPr lang="en-US" sz="1900">
                          <a:effectLst/>
                        </a:rPr>
                        <a:t>max</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1947145167"/>
                  </a:ext>
                </a:extLst>
              </a:tr>
              <a:tr h="360274">
                <a:tc>
                  <a:txBody>
                    <a:bodyPr/>
                    <a:lstStyle/>
                    <a:p>
                      <a:pPr marL="0" marR="0">
                        <a:lnSpc>
                          <a:spcPct val="115000"/>
                        </a:lnSpc>
                        <a:spcBef>
                          <a:spcPts val="0"/>
                        </a:spcBef>
                        <a:spcAft>
                          <a:spcPts val="0"/>
                        </a:spcAft>
                      </a:pPr>
                      <a:r>
                        <a:rPr lang="en-US" sz="1900">
                          <a:effectLst/>
                        </a:rPr>
                        <a:t>WEEK</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43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34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54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776273432"/>
                  </a:ext>
                </a:extLst>
              </a:tr>
              <a:tr h="360274">
                <a:tc>
                  <a:txBody>
                    <a:bodyPr/>
                    <a:lstStyle/>
                    <a:p>
                      <a:pPr marL="0" marR="0">
                        <a:lnSpc>
                          <a:spcPct val="115000"/>
                        </a:lnSpc>
                        <a:spcBef>
                          <a:spcPts val="0"/>
                        </a:spcBef>
                        <a:spcAft>
                          <a:spcPts val="0"/>
                        </a:spcAft>
                      </a:pPr>
                      <a:r>
                        <a:rPr lang="en-US" sz="1900">
                          <a:effectLst/>
                        </a:rPr>
                        <a:t>EST_ST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56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1757399423"/>
                  </a:ext>
                </a:extLst>
              </a:tr>
              <a:tr h="360274">
                <a:tc>
                  <a:txBody>
                    <a:bodyPr/>
                    <a:lstStyle/>
                    <a:p>
                      <a:pPr marL="0" marR="0">
                        <a:lnSpc>
                          <a:spcPct val="115000"/>
                        </a:lnSpc>
                        <a:spcBef>
                          <a:spcPts val="0"/>
                        </a:spcBef>
                        <a:spcAft>
                          <a:spcPts val="0"/>
                        </a:spcAft>
                      </a:pPr>
                      <a:r>
                        <a:rPr lang="en-US" sz="1900">
                          <a:effectLst/>
                        </a:rPr>
                        <a:t>TBIRT_YEAR</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1969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1955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1.640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1933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1968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2005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3425795895"/>
                  </a:ext>
                </a:extLst>
              </a:tr>
              <a:tr h="360274">
                <a:tc>
                  <a:txBody>
                    <a:bodyPr/>
                    <a:lstStyle/>
                    <a:p>
                      <a:pPr marL="0" marR="0">
                        <a:lnSpc>
                          <a:spcPct val="115000"/>
                        </a:lnSpc>
                        <a:spcBef>
                          <a:spcPts val="0"/>
                        </a:spcBef>
                        <a:spcAft>
                          <a:spcPts val="0"/>
                        </a:spcAft>
                      </a:pPr>
                      <a:r>
                        <a:rPr lang="en-US" sz="1900">
                          <a:effectLst/>
                        </a:rPr>
                        <a:t>EEDUC</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3617832243"/>
                  </a:ext>
                </a:extLst>
              </a:tr>
              <a:tr h="360274">
                <a:tc>
                  <a:txBody>
                    <a:bodyPr/>
                    <a:lstStyle/>
                    <a:p>
                      <a:pPr marL="0" marR="0">
                        <a:lnSpc>
                          <a:spcPct val="115000"/>
                        </a:lnSpc>
                        <a:spcBef>
                          <a:spcPts val="0"/>
                        </a:spcBef>
                        <a:spcAft>
                          <a:spcPts val="0"/>
                        </a:spcAft>
                      </a:pPr>
                      <a:r>
                        <a:rPr lang="en-US" sz="1900">
                          <a:effectLst/>
                        </a:rPr>
                        <a:t>EGENID_BIRTH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939257181"/>
                  </a:ext>
                </a:extLst>
              </a:tr>
              <a:tr h="360274">
                <a:tc>
                  <a:txBody>
                    <a:bodyPr/>
                    <a:lstStyle/>
                    <a:p>
                      <a:pPr marL="0" marR="0">
                        <a:lnSpc>
                          <a:spcPct val="115000"/>
                        </a:lnSpc>
                        <a:spcBef>
                          <a:spcPts val="0"/>
                        </a:spcBef>
                        <a:spcAft>
                          <a:spcPts val="0"/>
                        </a:spcAft>
                      </a:pPr>
                      <a:r>
                        <a:rPr lang="en-US" sz="1900">
                          <a:effectLst/>
                        </a:rPr>
                        <a:t>GENID_DESCRIBE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388454641"/>
                  </a:ext>
                </a:extLst>
              </a:tr>
              <a:tr h="360274">
                <a:tc>
                  <a:txBody>
                    <a:bodyPr/>
                    <a:lstStyle/>
                    <a:p>
                      <a:pPr marL="0" marR="0">
                        <a:lnSpc>
                          <a:spcPct val="115000"/>
                        </a:lnSpc>
                        <a:spcBef>
                          <a:spcPts val="0"/>
                        </a:spcBef>
                        <a:spcAft>
                          <a:spcPts val="0"/>
                        </a:spcAft>
                      </a:pPr>
                      <a:r>
                        <a:rPr lang="en-US" sz="1900">
                          <a:effectLst/>
                        </a:rPr>
                        <a:t>SEXUAL_ORIENT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1904504723"/>
                  </a:ext>
                </a:extLst>
              </a:tr>
              <a:tr h="360274">
                <a:tc>
                  <a:txBody>
                    <a:bodyPr/>
                    <a:lstStyle/>
                    <a:p>
                      <a:pPr marL="0" marR="0">
                        <a:lnSpc>
                          <a:spcPct val="115000"/>
                        </a:lnSpc>
                        <a:spcBef>
                          <a:spcPts val="0"/>
                        </a:spcBef>
                        <a:spcAft>
                          <a:spcPts val="0"/>
                        </a:spcAft>
                      </a:pPr>
                      <a:r>
                        <a:rPr lang="en-US" sz="1900">
                          <a:effectLst/>
                        </a:rPr>
                        <a:t>INCOME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8</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882954549"/>
                  </a:ext>
                </a:extLst>
              </a:tr>
              <a:tr h="360274">
                <a:tc>
                  <a:txBody>
                    <a:bodyPr/>
                    <a:lstStyle/>
                    <a:p>
                      <a:pPr marL="0" marR="0">
                        <a:lnSpc>
                          <a:spcPct val="115000"/>
                        </a:lnSpc>
                        <a:spcBef>
                          <a:spcPts val="0"/>
                        </a:spcBef>
                        <a:spcAft>
                          <a:spcPts val="0"/>
                        </a:spcAft>
                      </a:pPr>
                      <a:r>
                        <a:rPr lang="en-US" sz="1900">
                          <a:effectLst/>
                        </a:rPr>
                        <a:t>INCOMEMIN</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79359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100000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58849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a:effectLst/>
                        </a:rPr>
                        <a:t>75000</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tc>
                  <a:txBody>
                    <a:bodyPr/>
                    <a:lstStyle/>
                    <a:p>
                      <a:pPr marL="0" marR="0" algn="r">
                        <a:lnSpc>
                          <a:spcPct val="115000"/>
                        </a:lnSpc>
                        <a:spcBef>
                          <a:spcPts val="0"/>
                        </a:spcBef>
                        <a:spcAft>
                          <a:spcPts val="0"/>
                        </a:spcAft>
                      </a:pPr>
                      <a:r>
                        <a:rPr lang="en-US" sz="1900" dirty="0">
                          <a:effectLst/>
                        </a:rPr>
                        <a:t>200000</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514" marR="107514" marT="0" marB="0"/>
                </a:tc>
                <a:extLst>
                  <a:ext uri="{0D108BD9-81ED-4DB2-BD59-A6C34878D82A}">
                    <a16:rowId xmlns:a16="http://schemas.microsoft.com/office/drawing/2014/main" val="2019934311"/>
                  </a:ext>
                </a:extLst>
              </a:tr>
            </a:tbl>
          </a:graphicData>
        </a:graphic>
      </p:graphicFrame>
      <p:sp>
        <p:nvSpPr>
          <p:cNvPr id="4" name="TextBox 3">
            <a:extLst>
              <a:ext uri="{FF2B5EF4-FFF2-40B4-BE49-F238E27FC236}">
                <a16:creationId xmlns:a16="http://schemas.microsoft.com/office/drawing/2014/main" id="{50FCE2FB-0B90-4949-0F2E-B6330D957EF4}"/>
              </a:ext>
            </a:extLst>
          </p:cNvPr>
          <p:cNvSpPr txBox="1"/>
          <p:nvPr/>
        </p:nvSpPr>
        <p:spPr>
          <a:xfrm>
            <a:off x="1349118" y="4375149"/>
            <a:ext cx="6865982" cy="646331"/>
          </a:xfrm>
          <a:prstGeom prst="rect">
            <a:avLst/>
          </a:prstGeom>
          <a:noFill/>
        </p:spPr>
        <p:txBody>
          <a:bodyPr wrap="none" rtlCol="0">
            <a:spAutoFit/>
          </a:bodyPr>
          <a:lstStyle/>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Note.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Based on an analysis of 1,048,575 responses from weeks 34 to 54.</a:t>
            </a:r>
          </a:p>
          <a:p>
            <a:endParaRPr lang="en-US" dirty="0"/>
          </a:p>
        </p:txBody>
      </p:sp>
    </p:spTree>
    <p:extLst>
      <p:ext uri="{BB962C8B-B14F-4D97-AF65-F5344CB8AC3E}">
        <p14:creationId xmlns:p14="http://schemas.microsoft.com/office/powerpoint/2010/main" val="11293523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1501</TotalTime>
  <Words>4541</Words>
  <Application>Microsoft Office PowerPoint</Application>
  <PresentationFormat>Widescreen</PresentationFormat>
  <Paragraphs>669</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OpenSymbol</vt:lpstr>
      <vt:lpstr>Times New Roman</vt:lpstr>
      <vt:lpstr>Vapor Trail</vt:lpstr>
      <vt:lpstr>Analysis of Gender Identity Freedom in the United States</vt:lpstr>
      <vt:lpstr>Introduction</vt:lpstr>
      <vt:lpstr>Literature Review</vt:lpstr>
      <vt:lpstr>Methodology – Data Sets - Populations</vt:lpstr>
      <vt:lpstr>Methodology – Datasets - Religiosity</vt:lpstr>
      <vt:lpstr>Methodology – Datasets – Anti-Trans Legislation Risk Index</vt:lpstr>
      <vt:lpstr>Methodology – Datasets – UCSB Pulse Surveys</vt:lpstr>
      <vt:lpstr>Methodology – State Level Statistics</vt:lpstr>
      <vt:lpstr>Methodology – Pulse Survey Statistics</vt:lpstr>
      <vt:lpstr>Methodology – Pulse Gender Reporting by Week</vt:lpstr>
      <vt:lpstr>Data Analysis – Covariance Heatmapping</vt:lpstr>
      <vt:lpstr>Modeling – Full Dataset</vt:lpstr>
      <vt:lpstr>Modeling – Sexuality Removed</vt:lpstr>
      <vt:lpstr>Modeling – Pulse Data Only</vt:lpstr>
      <vt:lpstr>Modeling – LR Full Dataset</vt:lpstr>
      <vt:lpstr>Modeling – LR Accuracy and Coefficient Valuations</vt:lpstr>
      <vt:lpstr>Conclusion &amp; Results</vt:lpstr>
      <vt:lpstr>References</vt:lpstr>
      <vt:lpstr>References -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Gender Identity Freedom in the United States</dc:title>
  <dc:creator>jrselke</dc:creator>
  <cp:lastModifiedBy>jrselke</cp:lastModifiedBy>
  <cp:revision>23</cp:revision>
  <dcterms:created xsi:type="dcterms:W3CDTF">2023-04-20T01:47:09Z</dcterms:created>
  <dcterms:modified xsi:type="dcterms:W3CDTF">2023-04-30T21:40:40Z</dcterms:modified>
</cp:coreProperties>
</file>