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6"/>
  </p:notesMasterIdLst>
  <p:sldIdLst>
    <p:sldId id="256" r:id="rId2"/>
    <p:sldId id="257" r:id="rId3"/>
    <p:sldId id="258" r:id="rId4"/>
    <p:sldId id="259" r:id="rId5"/>
    <p:sldId id="260" r:id="rId6"/>
    <p:sldId id="261" r:id="rId7"/>
    <p:sldId id="262" r:id="rId8"/>
    <p:sldId id="267" r:id="rId9"/>
    <p:sldId id="269" r:id="rId10"/>
    <p:sldId id="268"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2" autoAdjust="0"/>
    <p:restoredTop sz="82064" autoAdjust="0"/>
  </p:normalViewPr>
  <p:slideViewPr>
    <p:cSldViewPr snapToGrid="0">
      <p:cViewPr varScale="1">
        <p:scale>
          <a:sx n="44" d="100"/>
          <a:sy n="44" d="100"/>
        </p:scale>
        <p:origin x="42" y="19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3D9C1-848C-4036-84D1-C5AE396DD49E}" type="datetimeFigureOut">
              <a:rPr lang="en-US" smtClean="0"/>
              <a:t>11/28/2022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93439-F9FA-4B4D-94F8-0C8273291592}" type="slidenum">
              <a:rPr lang="en-US" smtClean="0"/>
              <a:t>‹#›</a:t>
            </a:fld>
            <a:endParaRPr lang="en-US"/>
          </a:p>
        </p:txBody>
      </p:sp>
    </p:spTree>
    <p:extLst>
      <p:ext uri="{BB962C8B-B14F-4D97-AF65-F5344CB8AC3E}">
        <p14:creationId xmlns:p14="http://schemas.microsoft.com/office/powerpoint/2010/main" val="1333959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years, business have frowned upon employees discussing salaries, even though doing so is not illegal. Transparency in the industry is important to ensure that you are not only making enough money to thrive in the area you live, but to also ensure that employees are compensated fairly for like work.</a:t>
            </a:r>
          </a:p>
          <a:p>
            <a:pPr marL="285750" indent="-285750">
              <a:spcBef>
                <a:spcPct val="20000"/>
              </a:spcBef>
              <a:spcAft>
                <a:spcPts val="600"/>
              </a:spcAft>
              <a:buClr>
                <a:schemeClr val="tx1"/>
              </a:buClr>
              <a:buSzPct val="80000"/>
              <a:buFont typeface="Wingdings 3" panose="05040102010807070707" pitchFamily="18" charset="2"/>
              <a:buChar char=""/>
            </a:pPr>
            <a:r>
              <a:rPr lang="en-US" sz="1200" dirty="0"/>
              <a:t>What are the major effects of salary over time?</a:t>
            </a:r>
          </a:p>
          <a:p>
            <a:pPr marL="285750" indent="-285750">
              <a:spcBef>
                <a:spcPct val="20000"/>
              </a:spcBef>
              <a:spcAft>
                <a:spcPts val="600"/>
              </a:spcAft>
              <a:buClr>
                <a:schemeClr val="tx1"/>
              </a:buClr>
              <a:buSzPct val="80000"/>
              <a:buFont typeface="Wingdings 3" panose="05040102010807070707" pitchFamily="18" charset="2"/>
              <a:buChar char=""/>
            </a:pPr>
            <a:r>
              <a:rPr lang="en-US" sz="1200" dirty="0"/>
              <a:t>Is gender still a major role in salary determination in technology fields?</a:t>
            </a:r>
          </a:p>
          <a:p>
            <a:pPr marL="285750" indent="-285750">
              <a:spcBef>
                <a:spcPct val="20000"/>
              </a:spcBef>
              <a:spcAft>
                <a:spcPts val="600"/>
              </a:spcAft>
              <a:buClr>
                <a:schemeClr val="tx1"/>
              </a:buClr>
              <a:buSzPct val="80000"/>
              <a:buFont typeface="Wingdings 3" panose="05040102010807070707" pitchFamily="18" charset="2"/>
              <a:buChar char=""/>
            </a:pPr>
            <a:r>
              <a:rPr lang="en-US" sz="1200" dirty="0"/>
              <a:t>Is it better to stay with a company over a longer period, or find a job with a new company to ensure a raise commensurate with skill level?</a:t>
            </a:r>
          </a:p>
          <a:p>
            <a:endParaRPr lang="en-US" dirty="0"/>
          </a:p>
        </p:txBody>
      </p:sp>
      <p:sp>
        <p:nvSpPr>
          <p:cNvPr id="4" name="Slide Number Placeholder 3"/>
          <p:cNvSpPr>
            <a:spLocks noGrp="1"/>
          </p:cNvSpPr>
          <p:nvPr>
            <p:ph type="sldNum" sz="quarter" idx="5"/>
          </p:nvPr>
        </p:nvSpPr>
        <p:spPr/>
        <p:txBody>
          <a:bodyPr/>
          <a:lstStyle/>
          <a:p>
            <a:fld id="{81893439-F9FA-4B4D-94F8-0C8273291592}" type="slidenum">
              <a:rPr lang="en-US" smtClean="0"/>
              <a:t>2</a:t>
            </a:fld>
            <a:endParaRPr lang="en-US"/>
          </a:p>
        </p:txBody>
      </p:sp>
    </p:spTree>
    <p:extLst>
      <p:ext uri="{BB962C8B-B14F-4D97-AF65-F5344CB8AC3E}">
        <p14:creationId xmlns:p14="http://schemas.microsoft.com/office/powerpoint/2010/main" val="43666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Jack Kelly of Forbes reports that new studies show that the average worker can expect a 5-10% wage increase upon switching jobs, where staying at a present job, while keeping job security, will only net an average 2-4% raise year over year (2019). Most companies don’t make initiatives to incentivize employees to stay, and so many feel the urge to job hop every few years in the current market.</a:t>
            </a:r>
          </a:p>
          <a:p>
            <a:endParaRPr lang="en-US" dirty="0"/>
          </a:p>
          <a:p>
            <a:r>
              <a:rPr lang="en-US" dirty="0"/>
              <a:t>Along with that, the US government predicted that there would be a shortage of at least 1 million STEM based jobs over a 10-year period from 2016 to 2026. This predicted shortage has led to a market in which employers must attract new employees with better and more diverse forms of benefits packages, along with new methods to generate more workers within these industries (</a:t>
            </a:r>
            <a:r>
              <a:rPr lang="en-US" sz="1200" dirty="0" err="1">
                <a:effectLst/>
              </a:rPr>
              <a:t>Iammartino</a:t>
            </a:r>
            <a:r>
              <a:rPr lang="en-US" sz="1200" dirty="0">
                <a:effectLst/>
              </a:rPr>
              <a:t>, R. et. al. 2016).</a:t>
            </a:r>
          </a:p>
          <a:p>
            <a:endParaRPr lang="en-US" dirty="0"/>
          </a:p>
          <a:p>
            <a:r>
              <a:rPr lang="en-US" dirty="0"/>
              <a:t>Finally, generating a larger workforce is more difficult due to under-representation of women and minority genders in STEM fields. According to Kahn and Ginther, persistent stereotyping, culture, competition, risk aversion, and other factors continue to contribute to the large gap in gender representation in STEM education, which leads to a continuing gap in diversity of representation in STEM fields (2017).</a:t>
            </a:r>
          </a:p>
          <a:p>
            <a:endParaRPr lang="en-US" dirty="0"/>
          </a:p>
        </p:txBody>
      </p:sp>
      <p:sp>
        <p:nvSpPr>
          <p:cNvPr id="4" name="Slide Number Placeholder 3"/>
          <p:cNvSpPr>
            <a:spLocks noGrp="1"/>
          </p:cNvSpPr>
          <p:nvPr>
            <p:ph type="sldNum" sz="quarter" idx="5"/>
          </p:nvPr>
        </p:nvSpPr>
        <p:spPr/>
        <p:txBody>
          <a:bodyPr/>
          <a:lstStyle/>
          <a:p>
            <a:fld id="{81893439-F9FA-4B4D-94F8-0C8273291592}" type="slidenum">
              <a:rPr lang="en-US" smtClean="0"/>
              <a:t>3</a:t>
            </a:fld>
            <a:endParaRPr lang="en-US"/>
          </a:p>
        </p:txBody>
      </p:sp>
    </p:spTree>
    <p:extLst>
      <p:ext uri="{BB962C8B-B14F-4D97-AF65-F5344CB8AC3E}">
        <p14:creationId xmlns:p14="http://schemas.microsoft.com/office/powerpoint/2010/main" val="3549554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ct val="20000"/>
              </a:spcBef>
              <a:spcAft>
                <a:spcPts val="600"/>
              </a:spcAft>
              <a:buClr>
                <a:schemeClr val="tx1"/>
              </a:buClr>
              <a:buSzPct val="80000"/>
              <a:buFont typeface="Wingdings 3" panose="05040102010807070707" pitchFamily="18" charset="2"/>
              <a:buChar char=""/>
            </a:pPr>
            <a:r>
              <a:rPr lang="en-US" dirty="0"/>
              <a:t>Null Hypothesis (H0): Increases in salary over time in technology fields cannot be determined or attributed to any specific independent variables.</a:t>
            </a:r>
          </a:p>
          <a:p>
            <a:pPr>
              <a:lnSpc>
                <a:spcPct val="90000"/>
              </a:lnSpc>
              <a:spcBef>
                <a:spcPct val="20000"/>
              </a:spcBef>
              <a:spcAft>
                <a:spcPts val="600"/>
              </a:spcAft>
              <a:buClr>
                <a:schemeClr val="tx1"/>
              </a:buClr>
              <a:buSzPct val="80000"/>
              <a:buFont typeface="Wingdings 3" panose="05040102010807070707" pitchFamily="18" charset="2"/>
              <a:buChar char=""/>
            </a:pPr>
            <a:endParaRPr lang="en-US" dirty="0"/>
          </a:p>
          <a:p>
            <a:pPr>
              <a:lnSpc>
                <a:spcPct val="90000"/>
              </a:lnSpc>
              <a:spcBef>
                <a:spcPct val="20000"/>
              </a:spcBef>
              <a:spcAft>
                <a:spcPts val="600"/>
              </a:spcAft>
              <a:buClr>
                <a:schemeClr val="tx1"/>
              </a:buClr>
              <a:buSzPct val="80000"/>
              <a:buFont typeface="Wingdings 3" panose="05040102010807070707" pitchFamily="18" charset="2"/>
              <a:buChar char=""/>
            </a:pPr>
            <a:r>
              <a:rPr lang="en-US" dirty="0"/>
              <a:t>Given H0, none of the independent variables can be shown to covary with the dependent variable (total yearly compensation), can be rejected if:</a:t>
            </a:r>
          </a:p>
          <a:p>
            <a:pPr marL="285750" indent="-285750">
              <a:lnSpc>
                <a:spcPct val="90000"/>
              </a:lnSpc>
              <a:spcBef>
                <a:spcPct val="20000"/>
              </a:spcBef>
              <a:spcAft>
                <a:spcPts val="600"/>
              </a:spcAft>
              <a:buClr>
                <a:schemeClr val="tx1"/>
              </a:buClr>
              <a:buSzPct val="80000"/>
              <a:buFont typeface="Wingdings 3" panose="05040102010807070707" pitchFamily="18" charset="2"/>
              <a:buChar char=""/>
            </a:pPr>
            <a:r>
              <a:rPr lang="en-US" dirty="0"/>
              <a:t>One or more independent variables will show covariance with total yearly compensation and be statistically significant.</a:t>
            </a:r>
          </a:p>
          <a:p>
            <a:pPr marL="285750" indent="-285750">
              <a:lnSpc>
                <a:spcPct val="90000"/>
              </a:lnSpc>
              <a:spcBef>
                <a:spcPct val="20000"/>
              </a:spcBef>
              <a:spcAft>
                <a:spcPts val="600"/>
              </a:spcAft>
              <a:buClr>
                <a:schemeClr val="tx1"/>
              </a:buClr>
              <a:buSzPct val="80000"/>
              <a:buFont typeface="Wingdings 3" panose="05040102010807070707" pitchFamily="18" charset="2"/>
              <a:buChar char=""/>
            </a:pPr>
            <a:r>
              <a:rPr lang="en-US" dirty="0"/>
              <a:t>One or more independent variables may not show covariance or not be statistically significant when combined with other independent variables.</a:t>
            </a:r>
          </a:p>
          <a:p>
            <a:pPr>
              <a:lnSpc>
                <a:spcPct val="90000"/>
              </a:lnSpc>
              <a:spcBef>
                <a:spcPct val="20000"/>
              </a:spcBef>
              <a:spcAft>
                <a:spcPts val="600"/>
              </a:spcAft>
              <a:buClr>
                <a:schemeClr val="tx1"/>
              </a:buClr>
              <a:buSzPct val="80000"/>
              <a:buFont typeface="Wingdings 3" panose="05040102010807070707" pitchFamily="18" charset="2"/>
              <a:buChar char=""/>
            </a:pPr>
            <a:endParaRPr lang="en-US" dirty="0"/>
          </a:p>
          <a:p>
            <a:pPr>
              <a:lnSpc>
                <a:spcPct val="90000"/>
              </a:lnSpc>
              <a:spcBef>
                <a:spcPct val="20000"/>
              </a:spcBef>
              <a:spcAft>
                <a:spcPts val="600"/>
              </a:spcAft>
              <a:buClr>
                <a:schemeClr val="tx1"/>
              </a:buClr>
              <a:buSzPct val="80000"/>
              <a:buFont typeface="Wingdings 3" panose="05040102010807070707" pitchFamily="18" charset="2"/>
              <a:buChar char=""/>
            </a:pPr>
            <a:r>
              <a:rPr lang="en-US" dirty="0"/>
              <a:t>This outcome will show which independent variables can be shown to have a covariance with total yearly compensation, as well as which ones have the strongest covariance with it, thus helping to show what factors have the greatest impact when trying to get the highest salary possible.</a:t>
            </a:r>
          </a:p>
          <a:p>
            <a:endParaRPr lang="en-US" dirty="0"/>
          </a:p>
        </p:txBody>
      </p:sp>
      <p:sp>
        <p:nvSpPr>
          <p:cNvPr id="4" name="Slide Number Placeholder 3"/>
          <p:cNvSpPr>
            <a:spLocks noGrp="1"/>
          </p:cNvSpPr>
          <p:nvPr>
            <p:ph type="sldNum" sz="quarter" idx="5"/>
          </p:nvPr>
        </p:nvSpPr>
        <p:spPr/>
        <p:txBody>
          <a:bodyPr/>
          <a:lstStyle/>
          <a:p>
            <a:fld id="{81893439-F9FA-4B4D-94F8-0C8273291592}" type="slidenum">
              <a:rPr lang="en-US" smtClean="0"/>
              <a:t>4</a:t>
            </a:fld>
            <a:endParaRPr lang="en-US"/>
          </a:p>
        </p:txBody>
      </p:sp>
    </p:spTree>
    <p:extLst>
      <p:ext uri="{BB962C8B-B14F-4D97-AF65-F5344CB8AC3E}">
        <p14:creationId xmlns:p14="http://schemas.microsoft.com/office/powerpoint/2010/main" val="999546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ct val="20000"/>
              </a:spcBef>
              <a:spcAft>
                <a:spcPts val="600"/>
              </a:spcAft>
              <a:buClr>
                <a:schemeClr val="tx2"/>
              </a:buClr>
              <a:buSzPct val="80000"/>
              <a:buFont typeface="Century Gothic" panose="020B0502020202020204" pitchFamily="34" charset="0"/>
              <a:buChar char="►"/>
            </a:pPr>
            <a:r>
              <a:rPr lang="en-US" sz="1200" dirty="0"/>
              <a:t>Data Source: Anonymous Sample Set of Employee Salaries compiled from 2019 to 2021</a:t>
            </a:r>
          </a:p>
          <a:p>
            <a:pPr marL="285750" indent="-285750">
              <a:spcBef>
                <a:spcPct val="20000"/>
              </a:spcBef>
              <a:spcAft>
                <a:spcPts val="600"/>
              </a:spcAft>
              <a:buClr>
                <a:schemeClr val="tx2"/>
              </a:buClr>
              <a:buSzPct val="80000"/>
              <a:buFont typeface="Century Gothic" panose="020B0502020202020204" pitchFamily="34" charset="0"/>
              <a:buChar char="►"/>
            </a:pPr>
            <a:r>
              <a:rPr lang="en-US" sz="1200" dirty="0"/>
              <a:t>Independent Variables:</a:t>
            </a:r>
          </a:p>
          <a:p>
            <a:pPr marL="742950" lvl="1" indent="-285750">
              <a:spcAft>
                <a:spcPts val="600"/>
              </a:spcAft>
              <a:buClr>
                <a:schemeClr val="tx2"/>
              </a:buClr>
              <a:buSzPct val="80000"/>
              <a:buFont typeface="Century Gothic" panose="020B0502020202020204" pitchFamily="34" charset="0"/>
              <a:buChar char="►"/>
            </a:pPr>
            <a:r>
              <a:rPr lang="en-US" sz="1200" dirty="0"/>
              <a:t>company – Nominal Discrete String</a:t>
            </a:r>
          </a:p>
          <a:p>
            <a:pPr marL="742950" lvl="1" indent="-285750">
              <a:spcAft>
                <a:spcPts val="600"/>
              </a:spcAft>
              <a:buClr>
                <a:schemeClr val="tx2"/>
              </a:buClr>
              <a:buSzPct val="80000"/>
              <a:buFont typeface="Century Gothic" panose="020B0502020202020204" pitchFamily="34" charset="0"/>
              <a:buChar char="►"/>
            </a:pPr>
            <a:r>
              <a:rPr lang="en-US" sz="1200" dirty="0"/>
              <a:t>title - Nominal Discrete String</a:t>
            </a:r>
          </a:p>
          <a:p>
            <a:pPr marL="742950" lvl="1" indent="-285750">
              <a:spcAft>
                <a:spcPts val="600"/>
              </a:spcAft>
              <a:buClr>
                <a:schemeClr val="tx2"/>
              </a:buClr>
              <a:buSzPct val="80000"/>
              <a:buFont typeface="Century Gothic" panose="020B0502020202020204" pitchFamily="34" charset="0"/>
              <a:buChar char="►"/>
            </a:pPr>
            <a:r>
              <a:rPr lang="en-US" sz="1200" dirty="0"/>
              <a:t>gender - Nominal Discrete String</a:t>
            </a:r>
          </a:p>
          <a:p>
            <a:pPr marL="742950" lvl="1" indent="-285750">
              <a:spcAft>
                <a:spcPts val="600"/>
              </a:spcAft>
              <a:buClr>
                <a:schemeClr val="tx2"/>
              </a:buClr>
              <a:buSzPct val="80000"/>
              <a:buFont typeface="Century Gothic" panose="020B0502020202020204" pitchFamily="34" charset="0"/>
              <a:buChar char="►"/>
            </a:pPr>
            <a:r>
              <a:rPr lang="en-US" sz="1200" dirty="0"/>
              <a:t>location - Nominal Discrete String</a:t>
            </a:r>
          </a:p>
          <a:p>
            <a:pPr marL="742950" lvl="1" indent="-285750">
              <a:spcAft>
                <a:spcPts val="600"/>
              </a:spcAft>
              <a:buClr>
                <a:schemeClr val="tx2"/>
              </a:buClr>
              <a:buSzPct val="80000"/>
              <a:buFont typeface="Century Gothic" panose="020B0502020202020204" pitchFamily="34" charset="0"/>
              <a:buChar char="►"/>
            </a:pPr>
            <a:r>
              <a:rPr lang="en-US" sz="1200" dirty="0" err="1"/>
              <a:t>cityid</a:t>
            </a:r>
            <a:r>
              <a:rPr lang="en-US" sz="1200" dirty="0"/>
              <a:t> – Discrete Integer</a:t>
            </a:r>
          </a:p>
          <a:p>
            <a:pPr marL="742950" lvl="1" indent="-285750">
              <a:spcAft>
                <a:spcPts val="600"/>
              </a:spcAft>
              <a:buClr>
                <a:schemeClr val="tx2"/>
              </a:buClr>
              <a:buSzPct val="80000"/>
              <a:buFont typeface="Century Gothic" panose="020B0502020202020204" pitchFamily="34" charset="0"/>
              <a:buChar char="►"/>
            </a:pPr>
            <a:r>
              <a:rPr lang="en-US" sz="1200" dirty="0" err="1"/>
              <a:t>yearsofexperience</a:t>
            </a:r>
            <a:r>
              <a:rPr lang="en-US" sz="1200" dirty="0"/>
              <a:t> – Float (Decimal)</a:t>
            </a:r>
          </a:p>
          <a:p>
            <a:pPr marL="742950" lvl="1" indent="-285750">
              <a:spcAft>
                <a:spcPts val="600"/>
              </a:spcAft>
              <a:buClr>
                <a:schemeClr val="tx2"/>
              </a:buClr>
              <a:buSzPct val="80000"/>
              <a:buFont typeface="Century Gothic" panose="020B0502020202020204" pitchFamily="34" charset="0"/>
              <a:buChar char="►"/>
            </a:pPr>
            <a:r>
              <a:rPr lang="en-US" sz="1200" dirty="0" err="1"/>
              <a:t>yearsatcompany</a:t>
            </a:r>
            <a:r>
              <a:rPr lang="en-US" sz="1200" dirty="0"/>
              <a:t> – Float (Decimal)</a:t>
            </a:r>
          </a:p>
          <a:p>
            <a:pPr marL="285750" indent="-285750">
              <a:spcAft>
                <a:spcPts val="600"/>
              </a:spcAft>
              <a:buClr>
                <a:schemeClr val="tx2"/>
              </a:buClr>
              <a:buSzPct val="80000"/>
              <a:buFont typeface="Century Gothic" panose="020B0502020202020204" pitchFamily="34" charset="0"/>
              <a:buChar char="►"/>
            </a:pPr>
            <a:r>
              <a:rPr lang="en-US" sz="2000" dirty="0"/>
              <a:t>Dependent Variable:</a:t>
            </a:r>
          </a:p>
          <a:p>
            <a:pPr marL="742950" lvl="1" indent="-285750">
              <a:spcAft>
                <a:spcPts val="600"/>
              </a:spcAft>
              <a:buClr>
                <a:schemeClr val="tx2"/>
              </a:buClr>
              <a:buSzPct val="80000"/>
              <a:buFont typeface="Century Gothic" panose="020B0502020202020204" pitchFamily="34" charset="0"/>
              <a:buChar char="►"/>
            </a:pPr>
            <a:r>
              <a:rPr lang="en-US" sz="2000" dirty="0" err="1"/>
              <a:t>totalyearlycompensation</a:t>
            </a:r>
            <a:r>
              <a:rPr lang="en-US" sz="2000" dirty="0"/>
              <a:t> – Discrete Integer, rounded down</a:t>
            </a:r>
          </a:p>
          <a:p>
            <a:endParaRPr lang="en-US" dirty="0"/>
          </a:p>
        </p:txBody>
      </p:sp>
      <p:sp>
        <p:nvSpPr>
          <p:cNvPr id="4" name="Slide Number Placeholder 3"/>
          <p:cNvSpPr>
            <a:spLocks noGrp="1"/>
          </p:cNvSpPr>
          <p:nvPr>
            <p:ph type="sldNum" sz="quarter" idx="5"/>
          </p:nvPr>
        </p:nvSpPr>
        <p:spPr/>
        <p:txBody>
          <a:bodyPr/>
          <a:lstStyle/>
          <a:p>
            <a:fld id="{81893439-F9FA-4B4D-94F8-0C8273291592}" type="slidenum">
              <a:rPr lang="en-US" smtClean="0"/>
              <a:t>5</a:t>
            </a:fld>
            <a:endParaRPr lang="en-US"/>
          </a:p>
        </p:txBody>
      </p:sp>
    </p:spTree>
    <p:extLst>
      <p:ext uri="{BB962C8B-B14F-4D97-AF65-F5344CB8AC3E}">
        <p14:creationId xmlns:p14="http://schemas.microsoft.com/office/powerpoint/2010/main" val="2430653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ct val="20000"/>
              </a:spcBef>
              <a:spcAft>
                <a:spcPts val="600"/>
              </a:spcAft>
              <a:buClr>
                <a:schemeClr val="tx1"/>
              </a:buClr>
              <a:buSzPct val="80000"/>
              <a:buFont typeface="Wingdings 3" panose="05040102010807070707" pitchFamily="18" charset="2"/>
              <a:buChar char=""/>
            </a:pPr>
            <a:r>
              <a:rPr lang="en-US" sz="1200" dirty="0"/>
              <a:t>Build Multiple Linear Regression to understand the impact of company, title, gender, location, </a:t>
            </a:r>
            <a:r>
              <a:rPr lang="en-US" sz="1200" dirty="0" err="1"/>
              <a:t>cityid</a:t>
            </a:r>
            <a:r>
              <a:rPr lang="en-US" sz="1200" dirty="0"/>
              <a:t>, </a:t>
            </a:r>
            <a:r>
              <a:rPr lang="en-US" sz="1200" dirty="0" err="1"/>
              <a:t>yearsofexperience</a:t>
            </a:r>
            <a:r>
              <a:rPr lang="en-US" sz="1200" dirty="0"/>
              <a:t>, and </a:t>
            </a:r>
            <a:r>
              <a:rPr lang="en-US" sz="1200" dirty="0" err="1"/>
              <a:t>yearsatcompany</a:t>
            </a:r>
            <a:r>
              <a:rPr lang="en-US" sz="1200" dirty="0"/>
              <a:t> have on </a:t>
            </a:r>
            <a:r>
              <a:rPr lang="en-US" sz="1200" dirty="0" err="1"/>
              <a:t>totalyearlycompensation</a:t>
            </a:r>
            <a:r>
              <a:rPr lang="en-US" sz="1200" dirty="0"/>
              <a:t>.</a:t>
            </a:r>
          </a:p>
          <a:p>
            <a:pPr marL="285750" indent="-285750">
              <a:lnSpc>
                <a:spcPct val="90000"/>
              </a:lnSpc>
              <a:spcBef>
                <a:spcPct val="20000"/>
              </a:spcBef>
              <a:spcAft>
                <a:spcPts val="600"/>
              </a:spcAft>
              <a:buClr>
                <a:schemeClr val="tx1"/>
              </a:buClr>
              <a:buSzPct val="80000"/>
              <a:buFont typeface="Wingdings 3" panose="05040102010807070707" pitchFamily="18" charset="2"/>
              <a:buChar char=""/>
            </a:pPr>
            <a:r>
              <a:rPr lang="en-US" sz="1200" dirty="0"/>
              <a:t>Some of the independent variables may have more impact than others, and only those variables which are shown to be statistically significant will be kept, using a significance value p = 0.05.</a:t>
            </a:r>
          </a:p>
          <a:p>
            <a:pPr marL="285750" indent="-285750">
              <a:lnSpc>
                <a:spcPct val="90000"/>
              </a:lnSpc>
              <a:spcBef>
                <a:spcPct val="20000"/>
              </a:spcBef>
              <a:spcAft>
                <a:spcPts val="600"/>
              </a:spcAft>
              <a:buClr>
                <a:schemeClr val="tx1"/>
              </a:buClr>
              <a:buSzPct val="80000"/>
              <a:buFont typeface="Wingdings 3" panose="05040102010807070707" pitchFamily="18" charset="2"/>
              <a:buChar char=""/>
            </a:pPr>
            <a:r>
              <a:rPr lang="en-US" sz="1200" dirty="0"/>
              <a:t>Building this regression will show that salary is correlated with one of more of the independent variables and may show that there are much stronger correlations to some than others.</a:t>
            </a:r>
          </a:p>
          <a:p>
            <a:endParaRPr lang="en-US" dirty="0"/>
          </a:p>
        </p:txBody>
      </p:sp>
      <p:sp>
        <p:nvSpPr>
          <p:cNvPr id="4" name="Slide Number Placeholder 3"/>
          <p:cNvSpPr>
            <a:spLocks noGrp="1"/>
          </p:cNvSpPr>
          <p:nvPr>
            <p:ph type="sldNum" sz="quarter" idx="5"/>
          </p:nvPr>
        </p:nvSpPr>
        <p:spPr/>
        <p:txBody>
          <a:bodyPr/>
          <a:lstStyle/>
          <a:p>
            <a:fld id="{81893439-F9FA-4B4D-94F8-0C8273291592}" type="slidenum">
              <a:rPr lang="en-US" smtClean="0"/>
              <a:t>6</a:t>
            </a:fld>
            <a:endParaRPr lang="en-US"/>
          </a:p>
        </p:txBody>
      </p:sp>
    </p:spTree>
    <p:extLst>
      <p:ext uri="{BB962C8B-B14F-4D97-AF65-F5344CB8AC3E}">
        <p14:creationId xmlns:p14="http://schemas.microsoft.com/office/powerpoint/2010/main" val="2633368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893439-F9FA-4B4D-94F8-0C8273291592}" type="slidenum">
              <a:rPr lang="en-US" smtClean="0"/>
              <a:t>11</a:t>
            </a:fld>
            <a:endParaRPr lang="en-US"/>
          </a:p>
        </p:txBody>
      </p:sp>
    </p:spTree>
    <p:extLst>
      <p:ext uri="{BB962C8B-B14F-4D97-AF65-F5344CB8AC3E}">
        <p14:creationId xmlns:p14="http://schemas.microsoft.com/office/powerpoint/2010/main" val="3877971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893439-F9FA-4B4D-94F8-0C8273291592}" type="slidenum">
              <a:rPr lang="en-US" smtClean="0"/>
              <a:t>12</a:t>
            </a:fld>
            <a:endParaRPr lang="en-US"/>
          </a:p>
        </p:txBody>
      </p:sp>
    </p:spTree>
    <p:extLst>
      <p:ext uri="{BB962C8B-B14F-4D97-AF65-F5344CB8AC3E}">
        <p14:creationId xmlns:p14="http://schemas.microsoft.com/office/powerpoint/2010/main" val="3367102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893439-F9FA-4B4D-94F8-0C8273291592}" type="slidenum">
              <a:rPr lang="en-US" smtClean="0"/>
              <a:t>13</a:t>
            </a:fld>
            <a:endParaRPr lang="en-US"/>
          </a:p>
        </p:txBody>
      </p:sp>
    </p:spTree>
    <p:extLst>
      <p:ext uri="{BB962C8B-B14F-4D97-AF65-F5344CB8AC3E}">
        <p14:creationId xmlns:p14="http://schemas.microsoft.com/office/powerpoint/2010/main" val="2844605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6062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C2B07E4-CDF9-4C88-A2F3-04620E58224D}" type="datetimeFigureOut">
              <a:rPr lang="en-US" smtClean="0"/>
              <a:pPr/>
              <a:t>11/28/2022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755082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4293639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58021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232573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27015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65252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770603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9432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32362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822321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B07E4-CDF9-4C88-A2F3-04620E58224D}"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43131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2B07E4-CDF9-4C88-A2F3-04620E58224D}" type="datetimeFigureOut">
              <a:rPr lang="en-US" smtClean="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6552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2B07E4-CDF9-4C88-A2F3-04620E58224D}" type="datetimeFigureOut">
              <a:rPr lang="en-US" smtClean="0"/>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718302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B07E4-CDF9-4C88-A2F3-04620E58224D}" type="datetimeFigureOut">
              <a:rPr lang="en-US" smtClean="0"/>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85350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369242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0370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C2B07E4-CDF9-4C88-A2F3-04620E58224D}" type="datetimeFigureOut">
              <a:rPr lang="en-US" smtClean="0"/>
              <a:pPr/>
              <a:t>11/28/2022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3769763537"/>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nber.org/system/files/working_papers/w23525/w23525.pdf" TargetMode="External"/><Relationship Id="rId2" Type="http://schemas.openxmlformats.org/officeDocument/2006/relationships/hyperlink" Target="https://link.springer.com/article/10.1007/s40747-016-0015-7" TargetMode="External"/><Relationship Id="rId1" Type="http://schemas.openxmlformats.org/officeDocument/2006/relationships/slideLayout" Target="../slideLayouts/slideLayout6.xml"/><Relationship Id="rId5" Type="http://schemas.openxmlformats.org/officeDocument/2006/relationships/hyperlink" Target="https://www.kaggle.com/jackogozaly/data-science-and-stem-salaries" TargetMode="External"/><Relationship Id="rId4" Type="http://schemas.openxmlformats.org/officeDocument/2006/relationships/hyperlink" Target="https://www.forbes.com/sites/jackkelly/2019/07/26/a-new-study-concludes-that-it-literally-pays-to-switch-jobs-right-now/?sh=7ecbbcd0595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nnovation and science concept Creative digital blue business interface on blurry background. Innovation and science concept. 3D Rendering technology stock pictures, royalty-free photos &amp; images">
            <a:extLst>
              <a:ext uri="{FF2B5EF4-FFF2-40B4-BE49-F238E27FC236}">
                <a16:creationId xmlns:a16="http://schemas.microsoft.com/office/drawing/2014/main" id="{40136858-DDDD-4D84-9325-EBCACE6CE9FA}"/>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745" b="5505"/>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49089E-742F-4A72-BD0E-F8A771937011}"/>
              </a:ext>
            </a:extLst>
          </p:cNvPr>
          <p:cNvSpPr txBox="1"/>
          <p:nvPr/>
        </p:nvSpPr>
        <p:spPr>
          <a:xfrm>
            <a:off x="5886450" y="876301"/>
            <a:ext cx="5670551" cy="4702968"/>
          </a:xfrm>
          <a:prstGeom prst="rect">
            <a:avLst/>
          </a:prstGeom>
        </p:spPr>
        <p:txBody>
          <a:bodyPr vert="horz" lIns="91440" tIns="45720" rIns="91440" bIns="45720" rtlCol="0" anchor="ctr">
            <a:normAutofit/>
          </a:bodyPr>
          <a:lstStyle/>
          <a:p>
            <a:pPr algn="ctr">
              <a:lnSpc>
                <a:spcPct val="120000"/>
              </a:lnSpc>
              <a:spcBef>
                <a:spcPct val="0"/>
              </a:spcBef>
              <a:spcAft>
                <a:spcPts val="600"/>
              </a:spcAft>
            </a:pPr>
            <a:r>
              <a:rPr lang="en-US" sz="3600" b="1" cap="all" spc="600" dirty="0">
                <a:solidFill>
                  <a:schemeClr val="accent4">
                    <a:lumMod val="60000"/>
                    <a:lumOff val="40000"/>
                  </a:schemeClr>
                </a:solidFill>
                <a:latin typeface="+mj-lt"/>
                <a:ea typeface="+mj-ea"/>
                <a:cs typeface="+mj-cs"/>
              </a:rPr>
              <a:t>Multivariate Analysis of Salaries in Tech Over Time</a:t>
            </a:r>
          </a:p>
        </p:txBody>
      </p:sp>
    </p:spTree>
    <p:extLst>
      <p:ext uri="{BB962C8B-B14F-4D97-AF65-F5344CB8AC3E}">
        <p14:creationId xmlns:p14="http://schemas.microsoft.com/office/powerpoint/2010/main" val="2725360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5261861-198F-44F3-99C5-0CAF12CE73E1}"/>
              </a:ext>
              <a:ext uri="{C183D7F6-B498-43B3-948B-1728B52AA6E4}">
                <adec:decorative xmlns:adec="http://schemas.microsoft.com/office/drawing/2017/decorative" val="1"/>
              </a:ext>
            </a:extLst>
          </p:cNvPr>
          <p:cNvPicPr>
            <a:picLocks noChangeAspect="1"/>
          </p:cNvPicPr>
          <p:nvPr/>
        </p:nvPicPr>
        <p:blipFill rotWithShape="1">
          <a:blip r:embed="rId2">
            <a:alphaModFix amt="35000"/>
          </a:blip>
          <a:srcRect b="15414"/>
          <a:stretch/>
        </p:blipFill>
        <p:spPr>
          <a:xfrm>
            <a:off x="3174" y="10"/>
            <a:ext cx="12192000" cy="6857990"/>
          </a:xfrm>
          <a:prstGeom prst="rect">
            <a:avLst/>
          </a:prstGeom>
        </p:spPr>
      </p:pic>
      <p:sp>
        <p:nvSpPr>
          <p:cNvPr id="2" name="Title 1">
            <a:extLst>
              <a:ext uri="{FF2B5EF4-FFF2-40B4-BE49-F238E27FC236}">
                <a16:creationId xmlns:a16="http://schemas.microsoft.com/office/drawing/2014/main" id="{B515AF27-642E-46E8-90AE-12EAD9D58458}"/>
              </a:ext>
            </a:extLst>
          </p:cNvPr>
          <p:cNvSpPr>
            <a:spLocks noGrp="1"/>
          </p:cNvSpPr>
          <p:nvPr>
            <p:ph type="title"/>
          </p:nvPr>
        </p:nvSpPr>
        <p:spPr>
          <a:xfrm>
            <a:off x="176211" y="169333"/>
            <a:ext cx="9715933" cy="833968"/>
          </a:xfrm>
        </p:spPr>
        <p:txBody>
          <a:bodyPr>
            <a:normAutofit/>
          </a:bodyPr>
          <a:lstStyle/>
          <a:p>
            <a:r>
              <a:rPr lang="en-US" sz="4800" b="1" dirty="0"/>
              <a:t>Multiple Linear Regression</a:t>
            </a:r>
          </a:p>
        </p:txBody>
      </p:sp>
      <p:pic>
        <p:nvPicPr>
          <p:cNvPr id="4" name="Picture 3">
            <a:extLst>
              <a:ext uri="{FF2B5EF4-FFF2-40B4-BE49-F238E27FC236}">
                <a16:creationId xmlns:a16="http://schemas.microsoft.com/office/drawing/2014/main" id="{4B4EB091-D34C-48BC-BD15-515FC889441F}"/>
              </a:ext>
            </a:extLst>
          </p:cNvPr>
          <p:cNvPicPr>
            <a:picLocks noChangeAspect="1"/>
          </p:cNvPicPr>
          <p:nvPr/>
        </p:nvPicPr>
        <p:blipFill>
          <a:blip r:embed="rId3"/>
          <a:stretch>
            <a:fillRect/>
          </a:stretch>
        </p:blipFill>
        <p:spPr>
          <a:xfrm>
            <a:off x="313266" y="1003301"/>
            <a:ext cx="5134342" cy="4250343"/>
          </a:xfrm>
          <a:prstGeom prst="rect">
            <a:avLst/>
          </a:prstGeom>
        </p:spPr>
      </p:pic>
      <p:pic>
        <p:nvPicPr>
          <p:cNvPr id="7" name="Picture 6">
            <a:extLst>
              <a:ext uri="{FF2B5EF4-FFF2-40B4-BE49-F238E27FC236}">
                <a16:creationId xmlns:a16="http://schemas.microsoft.com/office/drawing/2014/main" id="{7EA4A9CB-CF03-4F08-8FF5-5FD8A67546C8}"/>
              </a:ext>
            </a:extLst>
          </p:cNvPr>
          <p:cNvPicPr>
            <a:picLocks noChangeAspect="1"/>
          </p:cNvPicPr>
          <p:nvPr/>
        </p:nvPicPr>
        <p:blipFill>
          <a:blip r:embed="rId4"/>
          <a:stretch>
            <a:fillRect/>
          </a:stretch>
        </p:blipFill>
        <p:spPr>
          <a:xfrm>
            <a:off x="298097" y="5425426"/>
            <a:ext cx="6451839" cy="1324372"/>
          </a:xfrm>
          <a:prstGeom prst="rect">
            <a:avLst/>
          </a:prstGeom>
        </p:spPr>
      </p:pic>
      <p:graphicFrame>
        <p:nvGraphicFramePr>
          <p:cNvPr id="9" name="Table 9">
            <a:extLst>
              <a:ext uri="{FF2B5EF4-FFF2-40B4-BE49-F238E27FC236}">
                <a16:creationId xmlns:a16="http://schemas.microsoft.com/office/drawing/2014/main" id="{E07FE4D8-7B78-4BFD-9CA8-37058DD81651}"/>
              </a:ext>
            </a:extLst>
          </p:cNvPr>
          <p:cNvGraphicFramePr>
            <a:graphicFrameLocks noGrp="1"/>
          </p:cNvGraphicFramePr>
          <p:nvPr>
            <p:extLst>
              <p:ext uri="{D42A27DB-BD31-4B8C-83A1-F6EECF244321}">
                <p14:modId xmlns:p14="http://schemas.microsoft.com/office/powerpoint/2010/main" val="3255172353"/>
              </p:ext>
            </p:extLst>
          </p:nvPr>
        </p:nvGraphicFramePr>
        <p:xfrm>
          <a:off x="7167034" y="3762758"/>
          <a:ext cx="4711700" cy="2987040"/>
        </p:xfrm>
        <a:graphic>
          <a:graphicData uri="http://schemas.openxmlformats.org/drawingml/2006/table">
            <a:tbl>
              <a:tblPr firstRow="1" bandRow="1">
                <a:tableStyleId>{5C22544A-7EE6-4342-B048-85BDC9FD1C3A}</a:tableStyleId>
              </a:tblPr>
              <a:tblGrid>
                <a:gridCol w="2355850">
                  <a:extLst>
                    <a:ext uri="{9D8B030D-6E8A-4147-A177-3AD203B41FA5}">
                      <a16:colId xmlns:a16="http://schemas.microsoft.com/office/drawing/2014/main" val="3493141051"/>
                    </a:ext>
                  </a:extLst>
                </a:gridCol>
                <a:gridCol w="2355850">
                  <a:extLst>
                    <a:ext uri="{9D8B030D-6E8A-4147-A177-3AD203B41FA5}">
                      <a16:colId xmlns:a16="http://schemas.microsoft.com/office/drawing/2014/main" val="3432325750"/>
                    </a:ext>
                  </a:extLst>
                </a:gridCol>
              </a:tblGrid>
              <a:tr h="563880">
                <a:tc>
                  <a:txBody>
                    <a:bodyPr/>
                    <a:lstStyle/>
                    <a:p>
                      <a:r>
                        <a:rPr lang="en-US" dirty="0"/>
                        <a:t>Variable</a:t>
                      </a:r>
                    </a:p>
                  </a:txBody>
                  <a:tcPr/>
                </a:tc>
                <a:tc>
                  <a:txBody>
                    <a:bodyPr/>
                    <a:lstStyle/>
                    <a:p>
                      <a:r>
                        <a:rPr lang="en-US" dirty="0"/>
                        <a:t>Variable Inflation Factor</a:t>
                      </a:r>
                    </a:p>
                  </a:txBody>
                  <a:tcPr/>
                </a:tc>
                <a:extLst>
                  <a:ext uri="{0D108BD9-81ED-4DB2-BD59-A6C34878D82A}">
                    <a16:rowId xmlns:a16="http://schemas.microsoft.com/office/drawing/2014/main" val="832255110"/>
                  </a:ext>
                </a:extLst>
              </a:tr>
              <a:tr h="322217">
                <a:tc>
                  <a:txBody>
                    <a:bodyPr/>
                    <a:lstStyle/>
                    <a:p>
                      <a:r>
                        <a:rPr lang="en-US" sz="1600" dirty="0"/>
                        <a:t>company</a:t>
                      </a:r>
                    </a:p>
                  </a:txBody>
                  <a:tcPr/>
                </a:tc>
                <a:tc>
                  <a:txBody>
                    <a:bodyPr/>
                    <a:lstStyle/>
                    <a:p>
                      <a:pPr algn="r"/>
                      <a:r>
                        <a:rPr lang="en-US" sz="1600" dirty="0"/>
                        <a:t>1.001698</a:t>
                      </a:r>
                    </a:p>
                  </a:txBody>
                  <a:tcPr/>
                </a:tc>
                <a:extLst>
                  <a:ext uri="{0D108BD9-81ED-4DB2-BD59-A6C34878D82A}">
                    <a16:rowId xmlns:a16="http://schemas.microsoft.com/office/drawing/2014/main" val="655567498"/>
                  </a:ext>
                </a:extLst>
              </a:tr>
              <a:tr h="322217">
                <a:tc>
                  <a:txBody>
                    <a:bodyPr/>
                    <a:lstStyle/>
                    <a:p>
                      <a:r>
                        <a:rPr lang="en-US" sz="1600" dirty="0"/>
                        <a:t>title</a:t>
                      </a:r>
                    </a:p>
                  </a:txBody>
                  <a:tcPr/>
                </a:tc>
                <a:tc>
                  <a:txBody>
                    <a:bodyPr/>
                    <a:lstStyle/>
                    <a:p>
                      <a:pPr algn="r"/>
                      <a:r>
                        <a:rPr lang="en-US" sz="1600" dirty="0"/>
                        <a:t>1.018020</a:t>
                      </a:r>
                    </a:p>
                  </a:txBody>
                  <a:tcPr/>
                </a:tc>
                <a:extLst>
                  <a:ext uri="{0D108BD9-81ED-4DB2-BD59-A6C34878D82A}">
                    <a16:rowId xmlns:a16="http://schemas.microsoft.com/office/drawing/2014/main" val="2370735003"/>
                  </a:ext>
                </a:extLst>
              </a:tr>
              <a:tr h="322217">
                <a:tc>
                  <a:txBody>
                    <a:bodyPr/>
                    <a:lstStyle/>
                    <a:p>
                      <a:r>
                        <a:rPr lang="en-US" sz="1600" dirty="0"/>
                        <a:t>gender</a:t>
                      </a:r>
                    </a:p>
                  </a:txBody>
                  <a:tcPr/>
                </a:tc>
                <a:tc>
                  <a:txBody>
                    <a:bodyPr/>
                    <a:lstStyle/>
                    <a:p>
                      <a:pPr algn="r"/>
                      <a:r>
                        <a:rPr lang="en-US" sz="1600" dirty="0"/>
                        <a:t>1.018877</a:t>
                      </a:r>
                    </a:p>
                  </a:txBody>
                  <a:tcPr/>
                </a:tc>
                <a:extLst>
                  <a:ext uri="{0D108BD9-81ED-4DB2-BD59-A6C34878D82A}">
                    <a16:rowId xmlns:a16="http://schemas.microsoft.com/office/drawing/2014/main" val="2515035524"/>
                  </a:ext>
                </a:extLst>
              </a:tr>
              <a:tr h="322217">
                <a:tc>
                  <a:txBody>
                    <a:bodyPr/>
                    <a:lstStyle/>
                    <a:p>
                      <a:r>
                        <a:rPr lang="en-US" sz="1600" dirty="0"/>
                        <a:t>location</a:t>
                      </a:r>
                    </a:p>
                  </a:txBody>
                  <a:tcPr/>
                </a:tc>
                <a:tc>
                  <a:txBody>
                    <a:bodyPr/>
                    <a:lstStyle/>
                    <a:p>
                      <a:pPr algn="r"/>
                      <a:r>
                        <a:rPr lang="en-US" sz="1600" dirty="0"/>
                        <a:t>1.005509</a:t>
                      </a:r>
                    </a:p>
                  </a:txBody>
                  <a:tcPr/>
                </a:tc>
                <a:extLst>
                  <a:ext uri="{0D108BD9-81ED-4DB2-BD59-A6C34878D82A}">
                    <a16:rowId xmlns:a16="http://schemas.microsoft.com/office/drawing/2014/main" val="818460436"/>
                  </a:ext>
                </a:extLst>
              </a:tr>
              <a:tr h="322217">
                <a:tc>
                  <a:txBody>
                    <a:bodyPr/>
                    <a:lstStyle/>
                    <a:p>
                      <a:r>
                        <a:rPr lang="en-US" sz="1600" dirty="0" err="1"/>
                        <a:t>cityid</a:t>
                      </a:r>
                      <a:endParaRPr lang="en-US" sz="1600" dirty="0"/>
                    </a:p>
                  </a:txBody>
                  <a:tcPr/>
                </a:tc>
                <a:tc>
                  <a:txBody>
                    <a:bodyPr/>
                    <a:lstStyle/>
                    <a:p>
                      <a:pPr algn="r"/>
                      <a:r>
                        <a:rPr lang="en-US" sz="1600" dirty="0"/>
                        <a:t>1.003424</a:t>
                      </a:r>
                    </a:p>
                  </a:txBody>
                  <a:tcPr/>
                </a:tc>
                <a:extLst>
                  <a:ext uri="{0D108BD9-81ED-4DB2-BD59-A6C34878D82A}">
                    <a16:rowId xmlns:a16="http://schemas.microsoft.com/office/drawing/2014/main" val="190678369"/>
                  </a:ext>
                </a:extLst>
              </a:tr>
              <a:tr h="322217">
                <a:tc>
                  <a:txBody>
                    <a:bodyPr/>
                    <a:lstStyle/>
                    <a:p>
                      <a:r>
                        <a:rPr lang="en-US" sz="1600" dirty="0" err="1"/>
                        <a:t>yearsofexperience</a:t>
                      </a:r>
                      <a:endParaRPr lang="en-US" sz="1600" dirty="0"/>
                    </a:p>
                  </a:txBody>
                  <a:tcPr/>
                </a:tc>
                <a:tc>
                  <a:txBody>
                    <a:bodyPr/>
                    <a:lstStyle/>
                    <a:p>
                      <a:pPr algn="r"/>
                      <a:r>
                        <a:rPr lang="en-US" sz="1600" dirty="0"/>
                        <a:t>1.386071</a:t>
                      </a:r>
                    </a:p>
                  </a:txBody>
                  <a:tcPr/>
                </a:tc>
                <a:extLst>
                  <a:ext uri="{0D108BD9-81ED-4DB2-BD59-A6C34878D82A}">
                    <a16:rowId xmlns:a16="http://schemas.microsoft.com/office/drawing/2014/main" val="1154199260"/>
                  </a:ext>
                </a:extLst>
              </a:tr>
              <a:tr h="322217">
                <a:tc>
                  <a:txBody>
                    <a:bodyPr/>
                    <a:lstStyle/>
                    <a:p>
                      <a:r>
                        <a:rPr lang="en-US" sz="1600" dirty="0" err="1"/>
                        <a:t>yearsatcompany</a:t>
                      </a:r>
                      <a:endParaRPr lang="en-US" sz="1600" dirty="0"/>
                    </a:p>
                  </a:txBody>
                  <a:tcPr/>
                </a:tc>
                <a:tc>
                  <a:txBody>
                    <a:bodyPr/>
                    <a:lstStyle/>
                    <a:p>
                      <a:pPr algn="r"/>
                      <a:r>
                        <a:rPr lang="en-US" sz="1600" dirty="0"/>
                        <a:t>1.378561</a:t>
                      </a:r>
                    </a:p>
                  </a:txBody>
                  <a:tcPr/>
                </a:tc>
                <a:extLst>
                  <a:ext uri="{0D108BD9-81ED-4DB2-BD59-A6C34878D82A}">
                    <a16:rowId xmlns:a16="http://schemas.microsoft.com/office/drawing/2014/main" val="1676403550"/>
                  </a:ext>
                </a:extLst>
              </a:tr>
            </a:tbl>
          </a:graphicData>
        </a:graphic>
      </p:graphicFrame>
      <p:sp>
        <p:nvSpPr>
          <p:cNvPr id="10" name="TextBox 9">
            <a:extLst>
              <a:ext uri="{FF2B5EF4-FFF2-40B4-BE49-F238E27FC236}">
                <a16:creationId xmlns:a16="http://schemas.microsoft.com/office/drawing/2014/main" id="{B0650E30-4E12-4EB7-B577-50A7822F15A6}"/>
              </a:ext>
            </a:extLst>
          </p:cNvPr>
          <p:cNvSpPr txBox="1"/>
          <p:nvPr/>
        </p:nvSpPr>
        <p:spPr>
          <a:xfrm>
            <a:off x="5595471" y="1460875"/>
            <a:ext cx="6451839" cy="147732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b="1" dirty="0"/>
              <a:t>Coefficient Equation:</a:t>
            </a:r>
          </a:p>
          <a:p>
            <a:r>
              <a:rPr lang="en-US" b="1" dirty="0" err="1"/>
              <a:t>totalyearlycompensation</a:t>
            </a:r>
            <a:r>
              <a:rPr lang="en-US" b="1" dirty="0"/>
              <a:t> = $94,735 - $14*company        + $1,347*title + $8,037*gender + $104*location </a:t>
            </a:r>
          </a:p>
          <a:p>
            <a:r>
              <a:rPr lang="en-US" b="1" dirty="0"/>
              <a:t>- $2*</a:t>
            </a:r>
            <a:r>
              <a:rPr lang="en-US" b="1" dirty="0" err="1"/>
              <a:t>cityid</a:t>
            </a:r>
            <a:r>
              <a:rPr lang="en-US" b="1" dirty="0"/>
              <a:t> + $10,203*</a:t>
            </a:r>
            <a:r>
              <a:rPr lang="en-US" b="1" dirty="0" err="1"/>
              <a:t>yearsofexperience</a:t>
            </a:r>
            <a:r>
              <a:rPr lang="en-US" b="1" dirty="0"/>
              <a:t> </a:t>
            </a:r>
          </a:p>
          <a:p>
            <a:r>
              <a:rPr lang="en-US" b="1" dirty="0"/>
              <a:t>- $2,805*</a:t>
            </a:r>
            <a:r>
              <a:rPr lang="en-US" b="1" dirty="0" err="1"/>
              <a:t>yearsatcompany</a:t>
            </a:r>
            <a:endParaRPr lang="en-US" b="1" dirty="0"/>
          </a:p>
        </p:txBody>
      </p:sp>
    </p:spTree>
    <p:extLst>
      <p:ext uri="{BB962C8B-B14F-4D97-AF65-F5344CB8AC3E}">
        <p14:creationId xmlns:p14="http://schemas.microsoft.com/office/powerpoint/2010/main" val="1776308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6" name="Rectangle 15">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ircuit board background">
            <a:extLst>
              <a:ext uri="{FF2B5EF4-FFF2-40B4-BE49-F238E27FC236}">
                <a16:creationId xmlns:a16="http://schemas.microsoft.com/office/drawing/2014/main" id="{7FADDA85-020A-43DB-947F-2C0B810BDEB5}"/>
              </a:ext>
            </a:extLst>
          </p:cNvPr>
          <p:cNvPicPr>
            <a:picLocks noChangeAspect="1"/>
          </p:cNvPicPr>
          <p:nvPr/>
        </p:nvPicPr>
        <p:blipFill rotWithShape="1">
          <a:blip r:embed="rId3">
            <a:alphaModFix amt="25000"/>
          </a:blip>
          <a:srcRect b="15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1985AD44-A142-4AF7-A84A-733144C78026}"/>
              </a:ext>
            </a:extLst>
          </p:cNvPr>
          <p:cNvSpPr>
            <a:spLocks noGrp="1"/>
          </p:cNvSpPr>
          <p:nvPr>
            <p:ph type="title"/>
          </p:nvPr>
        </p:nvSpPr>
        <p:spPr>
          <a:xfrm>
            <a:off x="684212" y="4487332"/>
            <a:ext cx="8534400" cy="1507067"/>
          </a:xfrm>
        </p:spPr>
        <p:txBody>
          <a:bodyPr vert="horz" lIns="91440" tIns="45720" rIns="91440" bIns="45720" rtlCol="0" anchor="ctr">
            <a:normAutofit/>
          </a:bodyPr>
          <a:lstStyle/>
          <a:p>
            <a:r>
              <a:rPr lang="en-US" sz="6000" b="1" dirty="0"/>
              <a:t>Limitations</a:t>
            </a:r>
          </a:p>
        </p:txBody>
      </p:sp>
      <p:sp>
        <p:nvSpPr>
          <p:cNvPr id="3" name="TextBox 2">
            <a:extLst>
              <a:ext uri="{FF2B5EF4-FFF2-40B4-BE49-F238E27FC236}">
                <a16:creationId xmlns:a16="http://schemas.microsoft.com/office/drawing/2014/main" id="{85D94A0A-40B8-4123-AD8C-D6D44980E6B0}"/>
              </a:ext>
            </a:extLst>
          </p:cNvPr>
          <p:cNvSpPr txBox="1"/>
          <p:nvPr/>
        </p:nvSpPr>
        <p:spPr>
          <a:xfrm>
            <a:off x="1535906" y="685800"/>
            <a:ext cx="8193882" cy="3615267"/>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tx1"/>
              </a:buClr>
              <a:buSzPct val="80000"/>
              <a:buFont typeface="Wingdings 3" panose="05040102010807070707" pitchFamily="18" charset="2"/>
              <a:buChar char=""/>
            </a:pPr>
            <a:r>
              <a:rPr lang="en-US" sz="2800" dirty="0"/>
              <a:t>Not long term or longitudinal </a:t>
            </a:r>
          </a:p>
          <a:p>
            <a:pPr marL="285750" indent="-285750">
              <a:spcBef>
                <a:spcPct val="20000"/>
              </a:spcBef>
              <a:spcAft>
                <a:spcPts val="600"/>
              </a:spcAft>
              <a:buClr>
                <a:schemeClr val="tx1"/>
              </a:buClr>
              <a:buSzPct val="80000"/>
              <a:buFont typeface="Wingdings 3" panose="05040102010807070707" pitchFamily="18" charset="2"/>
              <a:buChar char=""/>
            </a:pPr>
            <a:r>
              <a:rPr lang="en-US" sz="2800" dirty="0"/>
              <a:t>Data scraped from one site</a:t>
            </a:r>
          </a:p>
          <a:p>
            <a:pPr marL="285750" indent="-285750">
              <a:spcBef>
                <a:spcPct val="20000"/>
              </a:spcBef>
              <a:spcAft>
                <a:spcPts val="600"/>
              </a:spcAft>
              <a:buClr>
                <a:schemeClr val="tx1"/>
              </a:buClr>
              <a:buSzPct val="80000"/>
              <a:buFont typeface="Wingdings 3" panose="05040102010807070707" pitchFamily="18" charset="2"/>
              <a:buChar char=""/>
            </a:pPr>
            <a:r>
              <a:rPr lang="en-US" sz="2800" dirty="0"/>
              <a:t>Small sample set (approx. 45,000 samples)</a:t>
            </a:r>
          </a:p>
          <a:p>
            <a:pPr marL="285750" indent="-285750">
              <a:spcBef>
                <a:spcPct val="20000"/>
              </a:spcBef>
              <a:spcAft>
                <a:spcPts val="600"/>
              </a:spcAft>
              <a:buClr>
                <a:schemeClr val="tx1"/>
              </a:buClr>
              <a:buSzPct val="80000"/>
              <a:buFont typeface="Wingdings 3" panose="05040102010807070707" pitchFamily="18" charset="2"/>
              <a:buChar char=""/>
            </a:pPr>
            <a:r>
              <a:rPr lang="en-US" sz="2800" dirty="0"/>
              <a:t>Potential geographic skew</a:t>
            </a:r>
          </a:p>
          <a:p>
            <a:pPr marL="285750" indent="-285750">
              <a:spcBef>
                <a:spcPct val="20000"/>
              </a:spcBef>
              <a:spcAft>
                <a:spcPts val="600"/>
              </a:spcAft>
              <a:buClr>
                <a:schemeClr val="tx1"/>
              </a:buClr>
              <a:buSzPct val="80000"/>
              <a:buFont typeface="Wingdings 3" panose="05040102010807070707" pitchFamily="18" charset="2"/>
              <a:buChar char=""/>
            </a:pPr>
            <a:r>
              <a:rPr lang="en-US" sz="2800" dirty="0"/>
              <a:t>Data cannot be verified</a:t>
            </a:r>
          </a:p>
          <a:p>
            <a:pPr marL="285750" indent="-285750">
              <a:spcBef>
                <a:spcPct val="20000"/>
              </a:spcBef>
              <a:spcAft>
                <a:spcPts val="600"/>
              </a:spcAft>
              <a:buClr>
                <a:schemeClr val="tx1"/>
              </a:buClr>
              <a:buSzPct val="80000"/>
              <a:buFont typeface="Wingdings 3" panose="05040102010807070707" pitchFamily="18" charset="2"/>
              <a:buChar char=""/>
            </a:pPr>
            <a:r>
              <a:rPr lang="en-US" sz="2800" dirty="0"/>
              <a:t>Population set skewed toward males</a:t>
            </a:r>
          </a:p>
        </p:txBody>
      </p:sp>
      <p:grpSp>
        <p:nvGrpSpPr>
          <p:cNvPr id="18" name="Group 17">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 name="Straight Connector 18">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95098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 name="Rectangle 14">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68972-9D7B-4AEF-887C-3F8CA70929A6}"/>
              </a:ext>
            </a:extLst>
          </p:cNvPr>
          <p:cNvSpPr>
            <a:spLocks noGrp="1"/>
          </p:cNvSpPr>
          <p:nvPr>
            <p:ph type="title"/>
          </p:nvPr>
        </p:nvSpPr>
        <p:spPr>
          <a:xfrm>
            <a:off x="684212" y="485244"/>
            <a:ext cx="8534400" cy="1507067"/>
          </a:xfrm>
        </p:spPr>
        <p:txBody>
          <a:bodyPr vert="horz" lIns="91440" tIns="45720" rIns="91440" bIns="45720" rtlCol="0" anchor="ctr">
            <a:normAutofit/>
          </a:bodyPr>
          <a:lstStyle/>
          <a:p>
            <a:r>
              <a:rPr lang="en-US" sz="6000" b="1" dirty="0"/>
              <a:t>Next Steps</a:t>
            </a:r>
          </a:p>
        </p:txBody>
      </p:sp>
      <p:grpSp>
        <p:nvGrpSpPr>
          <p:cNvPr id="17" name="Group 16">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TextBox 2">
            <a:extLst>
              <a:ext uri="{FF2B5EF4-FFF2-40B4-BE49-F238E27FC236}">
                <a16:creationId xmlns:a16="http://schemas.microsoft.com/office/drawing/2014/main" id="{8D0B2831-0A2A-41B8-BE62-B15F6C81A020}"/>
              </a:ext>
            </a:extLst>
          </p:cNvPr>
          <p:cNvSpPr txBox="1"/>
          <p:nvPr/>
        </p:nvSpPr>
        <p:spPr>
          <a:xfrm>
            <a:off x="684212" y="2068511"/>
            <a:ext cx="8534400"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pPr>
            <a:r>
              <a:rPr lang="en-US" sz="2400" b="1" dirty="0"/>
              <a:t>Future analysis benefited by:</a:t>
            </a:r>
          </a:p>
          <a:p>
            <a:pPr marL="800100" lvl="1" indent="-342900">
              <a:spcBef>
                <a:spcPct val="20000"/>
              </a:spcBef>
              <a:spcAft>
                <a:spcPts val="600"/>
              </a:spcAft>
              <a:buClr>
                <a:schemeClr val="tx1"/>
              </a:buClr>
              <a:buSzPct val="80000"/>
              <a:buFont typeface="Wingdings" panose="05000000000000000000" pitchFamily="2" charset="2"/>
              <a:buChar char="Ø"/>
            </a:pPr>
            <a:r>
              <a:rPr lang="en-US" sz="2400" dirty="0"/>
              <a:t>determination of Covid and remote work impacts</a:t>
            </a:r>
          </a:p>
          <a:p>
            <a:pPr marL="800100" lvl="1" indent="-342900">
              <a:spcBef>
                <a:spcPct val="20000"/>
              </a:spcBef>
              <a:spcAft>
                <a:spcPts val="600"/>
              </a:spcAft>
              <a:buClr>
                <a:schemeClr val="tx1"/>
              </a:buClr>
              <a:buSzPct val="80000"/>
              <a:buFont typeface="Wingdings" panose="05000000000000000000" pitchFamily="2" charset="2"/>
              <a:buChar char="Ø"/>
            </a:pPr>
            <a:r>
              <a:rPr lang="en-US" sz="2400" dirty="0"/>
              <a:t>gender populations effects in STEM fields on salary</a:t>
            </a:r>
          </a:p>
          <a:p>
            <a:pPr marL="800100" lvl="1" indent="-342900">
              <a:spcBef>
                <a:spcPct val="20000"/>
              </a:spcBef>
              <a:spcAft>
                <a:spcPts val="600"/>
              </a:spcAft>
              <a:buClr>
                <a:schemeClr val="tx1"/>
              </a:buClr>
              <a:buSzPct val="80000"/>
              <a:buFont typeface="Wingdings" panose="05000000000000000000" pitchFamily="2" charset="2"/>
              <a:buChar char="Ø"/>
            </a:pPr>
            <a:r>
              <a:rPr lang="en-US" sz="2400" dirty="0"/>
              <a:t>impacts of diversity on “equal pay for equal work”</a:t>
            </a:r>
          </a:p>
        </p:txBody>
      </p:sp>
    </p:spTree>
    <p:extLst>
      <p:ext uri="{BB962C8B-B14F-4D97-AF65-F5344CB8AC3E}">
        <p14:creationId xmlns:p14="http://schemas.microsoft.com/office/powerpoint/2010/main" val="544473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 name="Rectangle 14">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C210D4-36A1-41B2-8DD4-1B4E3715BFEB}"/>
              </a:ext>
            </a:extLst>
          </p:cNvPr>
          <p:cNvSpPr>
            <a:spLocks noGrp="1"/>
          </p:cNvSpPr>
          <p:nvPr>
            <p:ph type="title"/>
          </p:nvPr>
        </p:nvSpPr>
        <p:spPr>
          <a:xfrm>
            <a:off x="684212" y="4799010"/>
            <a:ext cx="9269412" cy="1155267"/>
          </a:xfrm>
        </p:spPr>
        <p:txBody>
          <a:bodyPr vert="horz" lIns="91440" tIns="45720" rIns="91440" bIns="45720" rtlCol="0" anchor="ctr">
            <a:normAutofit/>
          </a:bodyPr>
          <a:lstStyle/>
          <a:p>
            <a:r>
              <a:rPr lang="en-US" sz="6000" b="1" dirty="0">
                <a:solidFill>
                  <a:srgbClr val="FFFFFF"/>
                </a:solidFill>
              </a:rPr>
              <a:t>Conclusion</a:t>
            </a:r>
          </a:p>
        </p:txBody>
      </p:sp>
      <p:sp>
        <p:nvSpPr>
          <p:cNvPr id="17"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
            <a:extLst>
              <a:ext uri="{FF2B5EF4-FFF2-40B4-BE49-F238E27FC236}">
                <a16:creationId xmlns:a16="http://schemas.microsoft.com/office/drawing/2014/main" id="{30FBFC71-9A0F-418D-BF52-2117FFCD08D7}"/>
              </a:ext>
            </a:extLst>
          </p:cNvPr>
          <p:cNvSpPr txBox="1"/>
          <p:nvPr/>
        </p:nvSpPr>
        <p:spPr>
          <a:xfrm>
            <a:off x="242888" y="178594"/>
            <a:ext cx="11422856" cy="4122473"/>
          </a:xfrm>
          <a:prstGeom prst="rect">
            <a:avLst/>
          </a:prstGeom>
        </p:spPr>
        <p:txBody>
          <a:bodyPr vert="horz" lIns="91440" tIns="45720" rIns="91440" bIns="45720" rtlCol="0" anchor="ctr">
            <a:normAutofit/>
          </a:bodyPr>
          <a:lstStyle/>
          <a:p>
            <a:pPr marL="800100" lvl="1" indent="-342900">
              <a:lnSpc>
                <a:spcPct val="90000"/>
              </a:lnSpc>
              <a:spcBef>
                <a:spcPct val="20000"/>
              </a:spcBef>
              <a:spcAft>
                <a:spcPts val="600"/>
              </a:spcAft>
              <a:buClr>
                <a:schemeClr val="tx1"/>
              </a:buClr>
              <a:buSzPct val="80000"/>
              <a:buFont typeface="Century Gothic" panose="020B0502020202020204" pitchFamily="34" charset="0"/>
              <a:buChar char="►"/>
            </a:pPr>
            <a:r>
              <a:rPr lang="en-US" dirty="0">
                <a:solidFill>
                  <a:schemeClr val="bg2">
                    <a:lumMod val="75000"/>
                  </a:schemeClr>
                </a:solidFill>
              </a:rPr>
              <a:t>Independent Variables with Greatest Impact: gender, years of experience, and years at company </a:t>
            </a:r>
          </a:p>
          <a:p>
            <a:pPr marL="800100" lvl="1" indent="-342900">
              <a:lnSpc>
                <a:spcPct val="90000"/>
              </a:lnSpc>
              <a:spcBef>
                <a:spcPct val="20000"/>
              </a:spcBef>
              <a:spcAft>
                <a:spcPts val="600"/>
              </a:spcAft>
              <a:buClr>
                <a:schemeClr val="tx1"/>
              </a:buClr>
              <a:buSzPct val="80000"/>
              <a:buFont typeface="Century Gothic" panose="020B0502020202020204" pitchFamily="34" charset="0"/>
              <a:buChar char="►"/>
            </a:pPr>
            <a:r>
              <a:rPr lang="en-US" dirty="0">
                <a:solidFill>
                  <a:schemeClr val="bg2">
                    <a:lumMod val="75000"/>
                  </a:schemeClr>
                </a:solidFill>
              </a:rPr>
              <a:t>Independent Variables with Least Impact: location and </a:t>
            </a:r>
            <a:r>
              <a:rPr lang="en-US" dirty="0" err="1">
                <a:solidFill>
                  <a:schemeClr val="bg2">
                    <a:lumMod val="75000"/>
                  </a:schemeClr>
                </a:solidFill>
              </a:rPr>
              <a:t>cityid</a:t>
            </a:r>
            <a:endParaRPr lang="en-US" dirty="0">
              <a:solidFill>
                <a:schemeClr val="bg2">
                  <a:lumMod val="75000"/>
                </a:schemeClr>
              </a:solidFill>
            </a:endParaRPr>
          </a:p>
          <a:p>
            <a:pPr marL="800100" lvl="1" indent="-342900">
              <a:lnSpc>
                <a:spcPct val="90000"/>
              </a:lnSpc>
              <a:spcBef>
                <a:spcPct val="20000"/>
              </a:spcBef>
              <a:spcAft>
                <a:spcPts val="600"/>
              </a:spcAft>
              <a:buClr>
                <a:schemeClr val="tx1"/>
              </a:buClr>
              <a:buSzPct val="80000"/>
              <a:buFont typeface="Century Gothic" panose="020B0502020202020204" pitchFamily="34" charset="0"/>
              <a:buChar char="►"/>
            </a:pPr>
            <a:r>
              <a:rPr lang="en-US" dirty="0">
                <a:solidFill>
                  <a:schemeClr val="bg2">
                    <a:lumMod val="75000"/>
                  </a:schemeClr>
                </a:solidFill>
              </a:rPr>
              <a:t>Every independent variable is statistically significant (p&lt;0.05). </a:t>
            </a:r>
          </a:p>
          <a:p>
            <a:pPr marL="800100" lvl="1" indent="-342900">
              <a:lnSpc>
                <a:spcPct val="90000"/>
              </a:lnSpc>
              <a:spcBef>
                <a:spcPct val="20000"/>
              </a:spcBef>
              <a:spcAft>
                <a:spcPts val="600"/>
              </a:spcAft>
              <a:buClr>
                <a:schemeClr val="tx1"/>
              </a:buClr>
              <a:buSzPct val="80000"/>
              <a:buFont typeface="Century Gothic" panose="020B0502020202020204" pitchFamily="34" charset="0"/>
              <a:buChar char="►"/>
            </a:pPr>
            <a:r>
              <a:rPr lang="en-US" dirty="0">
                <a:solidFill>
                  <a:schemeClr val="bg2">
                    <a:lumMod val="75000"/>
                  </a:schemeClr>
                </a:solidFill>
              </a:rPr>
              <a:t>ANOVA model showed a strong chance for collinearity</a:t>
            </a:r>
          </a:p>
          <a:p>
            <a:pPr marL="800100" lvl="1" indent="-342900">
              <a:lnSpc>
                <a:spcPct val="90000"/>
              </a:lnSpc>
              <a:spcBef>
                <a:spcPct val="20000"/>
              </a:spcBef>
              <a:spcAft>
                <a:spcPts val="600"/>
              </a:spcAft>
              <a:buClr>
                <a:schemeClr val="tx1"/>
              </a:buClr>
              <a:buSzPct val="80000"/>
              <a:buFont typeface="Century Gothic" panose="020B0502020202020204" pitchFamily="34" charset="0"/>
              <a:buChar char="►"/>
            </a:pPr>
            <a:r>
              <a:rPr lang="en-US" dirty="0">
                <a:solidFill>
                  <a:schemeClr val="bg2">
                    <a:lumMod val="75000"/>
                  </a:schemeClr>
                </a:solidFill>
              </a:rPr>
              <a:t>Variance inflation factor (VIF) test showed that all independent variables had a VIF near 1, almost no correlation </a:t>
            </a:r>
          </a:p>
          <a:p>
            <a:pPr marL="800100" lvl="1" indent="-342900">
              <a:lnSpc>
                <a:spcPct val="90000"/>
              </a:lnSpc>
              <a:spcBef>
                <a:spcPct val="20000"/>
              </a:spcBef>
              <a:spcAft>
                <a:spcPts val="600"/>
              </a:spcAft>
              <a:buClr>
                <a:schemeClr val="tx1"/>
              </a:buClr>
              <a:buSzPct val="80000"/>
              <a:buFont typeface="Century Gothic" panose="020B0502020202020204" pitchFamily="34" charset="0"/>
              <a:buChar char="►"/>
            </a:pPr>
            <a:r>
              <a:rPr lang="en-US" dirty="0">
                <a:solidFill>
                  <a:schemeClr val="bg2">
                    <a:lumMod val="75000"/>
                  </a:schemeClr>
                </a:solidFill>
              </a:rPr>
              <a:t>Expected slope in all situations != 0</a:t>
            </a:r>
          </a:p>
          <a:p>
            <a:pPr lvl="1">
              <a:lnSpc>
                <a:spcPct val="90000"/>
              </a:lnSpc>
              <a:spcBef>
                <a:spcPct val="20000"/>
              </a:spcBef>
              <a:spcAft>
                <a:spcPts val="600"/>
              </a:spcAft>
              <a:buClr>
                <a:schemeClr val="tx1"/>
              </a:buClr>
              <a:buSzPct val="80000"/>
            </a:pPr>
            <a:endParaRPr lang="en-US" dirty="0">
              <a:solidFill>
                <a:schemeClr val="bg2">
                  <a:lumMod val="75000"/>
                </a:schemeClr>
              </a:solidFill>
            </a:endParaRPr>
          </a:p>
          <a:p>
            <a:pPr algn="ctr">
              <a:lnSpc>
                <a:spcPct val="90000"/>
              </a:lnSpc>
              <a:spcBef>
                <a:spcPct val="20000"/>
              </a:spcBef>
              <a:spcAft>
                <a:spcPts val="600"/>
              </a:spcAft>
              <a:buClr>
                <a:schemeClr val="tx1"/>
              </a:buClr>
              <a:buSzPct val="80000"/>
            </a:pPr>
            <a:r>
              <a:rPr lang="en-US" sz="2000" b="1" dirty="0">
                <a:solidFill>
                  <a:schemeClr val="bg2">
                    <a:lumMod val="75000"/>
                  </a:schemeClr>
                </a:solidFill>
              </a:rPr>
              <a:t>The null hypothesis should be rejected. Increases in salary over time in technology fields can be determined or attributed to specific independent variables.</a:t>
            </a:r>
          </a:p>
        </p:txBody>
      </p:sp>
    </p:spTree>
    <p:extLst>
      <p:ext uri="{BB962C8B-B14F-4D97-AF65-F5344CB8AC3E}">
        <p14:creationId xmlns:p14="http://schemas.microsoft.com/office/powerpoint/2010/main" val="438784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7"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2DE368-CF31-4082-8637-AFF67CC98B35}"/>
              </a:ext>
            </a:extLst>
          </p:cNvPr>
          <p:cNvSpPr>
            <a:spLocks noGrp="1"/>
          </p:cNvSpPr>
          <p:nvPr>
            <p:ph type="title"/>
          </p:nvPr>
        </p:nvSpPr>
        <p:spPr>
          <a:xfrm>
            <a:off x="684212" y="4487332"/>
            <a:ext cx="8534400" cy="1507067"/>
          </a:xfrm>
        </p:spPr>
        <p:txBody>
          <a:bodyPr vert="horz" lIns="91440" tIns="45720" rIns="91440" bIns="45720" rtlCol="0" anchor="ctr">
            <a:normAutofit/>
          </a:bodyPr>
          <a:lstStyle/>
          <a:p>
            <a:r>
              <a:rPr lang="en-US" sz="4000" b="1" dirty="0">
                <a:solidFill>
                  <a:schemeClr val="tx2"/>
                </a:solidFill>
              </a:rPr>
              <a:t>References</a:t>
            </a:r>
          </a:p>
        </p:txBody>
      </p:sp>
      <p:sp>
        <p:nvSpPr>
          <p:cNvPr id="3" name="TextBox 2">
            <a:extLst>
              <a:ext uri="{FF2B5EF4-FFF2-40B4-BE49-F238E27FC236}">
                <a16:creationId xmlns:a16="http://schemas.microsoft.com/office/drawing/2014/main" id="{32FDA504-761A-4AAF-86EC-4E6D4233E8F5}"/>
              </a:ext>
            </a:extLst>
          </p:cNvPr>
          <p:cNvSpPr txBox="1"/>
          <p:nvPr/>
        </p:nvSpPr>
        <p:spPr>
          <a:xfrm>
            <a:off x="684212" y="685800"/>
            <a:ext cx="8534400" cy="3615267"/>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500" dirty="0" err="1"/>
              <a:t>Iammartino</a:t>
            </a:r>
            <a:r>
              <a:rPr lang="en-US" sz="1500" dirty="0"/>
              <a:t>, R., Bischoff, J., Willy, C., &amp; Shapiro, P. (2016, April 19). </a:t>
            </a:r>
            <a:r>
              <a:rPr lang="en-US" sz="1500" i="1" dirty="0"/>
              <a:t>Emergence in the U.S. science, Technology, engineering, and Mathematics (STEM) workforce: An agent-based model of worker attrition and group size in high-density stem organizations - complex &amp; intelligent systems</a:t>
            </a:r>
            <a:r>
              <a:rPr lang="en-US" sz="1500" dirty="0"/>
              <a:t>. SpringerLink. Retrieved December 11, 2021, from </a:t>
            </a:r>
            <a:r>
              <a:rPr lang="en-US" sz="1500" dirty="0">
                <a:hlinkClick r:id="rId2"/>
              </a:rPr>
              <a:t>https://link.springer.com/article/10.1007/s40747-016-0015-7</a:t>
            </a:r>
            <a:r>
              <a:rPr lang="en-US" sz="1500" dirty="0"/>
              <a:t>.</a:t>
            </a:r>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500" dirty="0"/>
              <a:t>Kahn, S. &amp; Ginther, D. (2017, June). </a:t>
            </a:r>
            <a:r>
              <a:rPr lang="en-US" sz="1500" i="1" dirty="0"/>
              <a:t>WOMEN AND STEM</a:t>
            </a:r>
            <a:r>
              <a:rPr lang="en-US" sz="1500" dirty="0"/>
              <a:t>. NBERG Working Paper Series. National Bureau of Economic Research. Retrieved December 10, 2021, from </a:t>
            </a:r>
            <a:r>
              <a:rPr lang="en-US" sz="1500" dirty="0">
                <a:hlinkClick r:id="rId3"/>
              </a:rPr>
              <a:t>https://www.nber.org/system/files/working_papers/w23525/w23525.pdf</a:t>
            </a:r>
            <a:r>
              <a:rPr lang="en-US" sz="1500" dirty="0"/>
              <a:t>.</a:t>
            </a:r>
            <a:endParaRPr lang="en-US" sz="1500" i="1" dirty="0"/>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500" dirty="0"/>
              <a:t>Kelly, J. (2019, July 26). </a:t>
            </a:r>
            <a:r>
              <a:rPr lang="en-US" sz="1500" i="1" dirty="0"/>
              <a:t>A New Study Concludes That It Literally Pays To Switch Jobs Right Now</a:t>
            </a:r>
            <a:r>
              <a:rPr lang="en-US" sz="1500" dirty="0"/>
              <a:t>. Forbes. Retrieved December 10, 2021, from </a:t>
            </a:r>
            <a:r>
              <a:rPr lang="en-US" sz="1500" dirty="0">
                <a:hlinkClick r:id="rId4"/>
              </a:rPr>
              <a:t>https://www.forbes.com/sites/jackkelly/2019/07/26/a-new-study-concludes-that-it-literally-pays-to-switch-jobs-right-now/?sh=7ecbbcd05959</a:t>
            </a:r>
            <a:r>
              <a:rPr lang="en-US" sz="1500" dirty="0"/>
              <a:t>.</a:t>
            </a:r>
            <a:endParaRPr lang="en-US" sz="1500" i="1" dirty="0"/>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500" dirty="0" err="1"/>
              <a:t>Ogozaly</a:t>
            </a:r>
            <a:r>
              <a:rPr lang="en-US" sz="1500" dirty="0"/>
              <a:t>, J. (2021, October). </a:t>
            </a:r>
            <a:r>
              <a:rPr lang="en-US" sz="1500" i="1" dirty="0"/>
              <a:t>Data Science and STEM Salaries</a:t>
            </a:r>
            <a:r>
              <a:rPr lang="en-US" sz="1500" dirty="0"/>
              <a:t>. </a:t>
            </a:r>
            <a:r>
              <a:rPr lang="en-US" sz="1500" dirty="0" err="1"/>
              <a:t>kaggle</a:t>
            </a:r>
            <a:r>
              <a:rPr lang="en-US" sz="1500" dirty="0"/>
              <a:t>. Retrieved December 1, 2021, from </a:t>
            </a:r>
            <a:r>
              <a:rPr lang="en-US" sz="1500" dirty="0">
                <a:hlinkClick r:id="rId5"/>
              </a:rPr>
              <a:t>https://www.kaggle.com/jackogozaly/data-science-and-stem-salaries</a:t>
            </a:r>
            <a:r>
              <a:rPr lang="en-US" sz="1500" dirty="0"/>
              <a:t>.</a:t>
            </a:r>
          </a:p>
        </p:txBody>
      </p:sp>
    </p:spTree>
    <p:extLst>
      <p:ext uri="{BB962C8B-B14F-4D97-AF65-F5344CB8AC3E}">
        <p14:creationId xmlns:p14="http://schemas.microsoft.com/office/powerpoint/2010/main" val="145853220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1B1A5-5762-4CFA-90AE-8CE6FE44925C}"/>
              </a:ext>
            </a:extLst>
          </p:cNvPr>
          <p:cNvSpPr>
            <a:spLocks noGrp="1"/>
          </p:cNvSpPr>
          <p:nvPr>
            <p:ph type="title"/>
          </p:nvPr>
        </p:nvSpPr>
        <p:spPr>
          <a:xfrm>
            <a:off x="684212" y="485244"/>
            <a:ext cx="8534400" cy="1507067"/>
          </a:xfrm>
        </p:spPr>
        <p:txBody>
          <a:bodyPr vert="horz" lIns="91440" tIns="45720" rIns="91440" bIns="45720" rtlCol="0" anchor="ctr">
            <a:normAutofit/>
          </a:bodyPr>
          <a:lstStyle/>
          <a:p>
            <a:r>
              <a:rPr lang="en-US" sz="6000" dirty="0"/>
              <a:t>Introduction</a:t>
            </a:r>
          </a:p>
        </p:txBody>
      </p:sp>
      <p:sp>
        <p:nvSpPr>
          <p:cNvPr id="4" name="TextBox 3">
            <a:extLst>
              <a:ext uri="{FF2B5EF4-FFF2-40B4-BE49-F238E27FC236}">
                <a16:creationId xmlns:a16="http://schemas.microsoft.com/office/drawing/2014/main" id="{90C158F4-FCBE-4E1E-949A-567C81B795B0}"/>
              </a:ext>
            </a:extLst>
          </p:cNvPr>
          <p:cNvSpPr txBox="1"/>
          <p:nvPr/>
        </p:nvSpPr>
        <p:spPr>
          <a:xfrm>
            <a:off x="1350168" y="2043005"/>
            <a:ext cx="9025997" cy="1855893"/>
          </a:xfrm>
          <a:prstGeom prst="rect">
            <a:avLst/>
          </a:prstGeom>
          <a:noFill/>
        </p:spPr>
        <p:txBody>
          <a:bodyPr wrap="square" rtlCol="0">
            <a:spAutoFit/>
          </a:bodyPr>
          <a:lstStyle/>
          <a:p>
            <a:pPr marL="285750" indent="-285750">
              <a:spcBef>
                <a:spcPct val="20000"/>
              </a:spcBef>
              <a:spcAft>
                <a:spcPts val="600"/>
              </a:spcAft>
              <a:buClr>
                <a:schemeClr val="tx1"/>
              </a:buClr>
              <a:buSzPct val="80000"/>
              <a:buFont typeface="Wingdings 3" panose="05040102010807070707" pitchFamily="18" charset="2"/>
              <a:buChar char=""/>
            </a:pPr>
            <a:r>
              <a:rPr lang="en-US" sz="2400" dirty="0"/>
              <a:t>Major effects of salary over time</a:t>
            </a:r>
          </a:p>
          <a:p>
            <a:pPr marL="285750" indent="-285750">
              <a:spcBef>
                <a:spcPct val="20000"/>
              </a:spcBef>
              <a:spcAft>
                <a:spcPts val="600"/>
              </a:spcAft>
              <a:buClr>
                <a:schemeClr val="tx1"/>
              </a:buClr>
              <a:buSzPct val="80000"/>
              <a:buFont typeface="Wingdings 3" panose="05040102010807070707" pitchFamily="18" charset="2"/>
              <a:buChar char=""/>
            </a:pPr>
            <a:r>
              <a:rPr lang="en-US" sz="2400" dirty="0"/>
              <a:t>Role of gender in salary determination</a:t>
            </a:r>
          </a:p>
          <a:p>
            <a:pPr marL="285750" indent="-285750">
              <a:spcBef>
                <a:spcPct val="20000"/>
              </a:spcBef>
              <a:spcAft>
                <a:spcPts val="600"/>
              </a:spcAft>
              <a:buClr>
                <a:schemeClr val="tx1"/>
              </a:buClr>
              <a:buSzPct val="80000"/>
              <a:buFont typeface="Wingdings 3" panose="05040102010807070707" pitchFamily="18" charset="2"/>
              <a:buChar char=""/>
            </a:pPr>
            <a:r>
              <a:rPr lang="en-US" sz="2400" dirty="0"/>
              <a:t>Company loyalty vs. job-hopping</a:t>
            </a:r>
          </a:p>
          <a:p>
            <a:endParaRPr lang="en-US" dirty="0"/>
          </a:p>
        </p:txBody>
      </p:sp>
    </p:spTree>
    <p:extLst>
      <p:ext uri="{BB962C8B-B14F-4D97-AF65-F5344CB8AC3E}">
        <p14:creationId xmlns:p14="http://schemas.microsoft.com/office/powerpoint/2010/main" val="1393669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71CC-77EA-4EF7-BBDA-5A3E314BDB7F}"/>
              </a:ext>
            </a:extLst>
          </p:cNvPr>
          <p:cNvSpPr>
            <a:spLocks noGrp="1"/>
          </p:cNvSpPr>
          <p:nvPr>
            <p:ph type="title"/>
          </p:nvPr>
        </p:nvSpPr>
        <p:spPr>
          <a:xfrm>
            <a:off x="401580" y="463972"/>
            <a:ext cx="8534400" cy="1507067"/>
          </a:xfrm>
        </p:spPr>
        <p:txBody>
          <a:bodyPr>
            <a:normAutofit/>
          </a:bodyPr>
          <a:lstStyle/>
          <a:p>
            <a:r>
              <a:rPr lang="en-US" sz="6000" dirty="0"/>
              <a:t>Reasoning</a:t>
            </a:r>
          </a:p>
        </p:txBody>
      </p:sp>
      <p:sp>
        <p:nvSpPr>
          <p:cNvPr id="3" name="TextBox 2">
            <a:extLst>
              <a:ext uri="{FF2B5EF4-FFF2-40B4-BE49-F238E27FC236}">
                <a16:creationId xmlns:a16="http://schemas.microsoft.com/office/drawing/2014/main" id="{75AD0778-F31E-41C2-B7C3-86924E920EBB}"/>
              </a:ext>
            </a:extLst>
          </p:cNvPr>
          <p:cNvSpPr txBox="1"/>
          <p:nvPr/>
        </p:nvSpPr>
        <p:spPr>
          <a:xfrm>
            <a:off x="1193006" y="1483591"/>
            <a:ext cx="9629776" cy="3970318"/>
          </a:xfrm>
          <a:prstGeom prst="rect">
            <a:avLst/>
          </a:prstGeom>
          <a:noFill/>
        </p:spPr>
        <p:txBody>
          <a:bodyPr wrap="square" rtlCol="0">
            <a:spAutoFit/>
          </a:bodyPr>
          <a:lstStyle/>
          <a:p>
            <a:endParaRPr lang="en-US" b="1" dirty="0"/>
          </a:p>
          <a:p>
            <a:r>
              <a:rPr lang="en-US" b="1" dirty="0"/>
              <a:t>Jack Kelly of Forbes reports (2019):</a:t>
            </a:r>
          </a:p>
          <a:p>
            <a:pPr marL="742950" lvl="1" indent="-285750">
              <a:buSzPct val="80000"/>
              <a:buFont typeface="Century Gothic" panose="020B0502020202020204" pitchFamily="34" charset="0"/>
              <a:buChar char="►"/>
            </a:pPr>
            <a:r>
              <a:rPr lang="en-US" dirty="0"/>
              <a:t>a 5-10% wage increase upon switching jobs</a:t>
            </a:r>
          </a:p>
          <a:p>
            <a:pPr marL="742950" lvl="1" indent="-285750">
              <a:buSzPct val="80000"/>
              <a:buFont typeface="Century Gothic" panose="020B0502020202020204" pitchFamily="34" charset="0"/>
              <a:buChar char="►"/>
            </a:pPr>
            <a:r>
              <a:rPr lang="en-US" dirty="0"/>
              <a:t>loyalty nets 2-4% raise yearly</a:t>
            </a:r>
          </a:p>
          <a:p>
            <a:pPr marL="742950" lvl="1" indent="-285750">
              <a:buSzPct val="80000"/>
              <a:buFont typeface="Century Gothic" panose="020B0502020202020204" pitchFamily="34" charset="0"/>
              <a:buChar char="►"/>
            </a:pPr>
            <a:r>
              <a:rPr lang="en-US" dirty="0"/>
              <a:t>companies fail to incentivize employee loyalty</a:t>
            </a:r>
          </a:p>
          <a:p>
            <a:endParaRPr lang="en-US" dirty="0"/>
          </a:p>
          <a:p>
            <a:endParaRPr lang="en-US" b="1" dirty="0"/>
          </a:p>
          <a:p>
            <a:r>
              <a:rPr lang="en-US" b="1" dirty="0"/>
              <a:t>US government predicts a shortage of at least 1 million STEM-based jobs over a 10-year period from 2016 to 2026 </a:t>
            </a:r>
            <a:r>
              <a:rPr lang="en-US" dirty="0"/>
              <a:t>(</a:t>
            </a:r>
            <a:r>
              <a:rPr lang="en-US" sz="1800" dirty="0" err="1">
                <a:effectLst/>
              </a:rPr>
              <a:t>Iammartino</a:t>
            </a:r>
            <a:r>
              <a:rPr lang="en-US" sz="1800" dirty="0">
                <a:effectLst/>
              </a:rPr>
              <a:t>, et. al. 2016).</a:t>
            </a:r>
          </a:p>
          <a:p>
            <a:endParaRPr lang="en-US" dirty="0"/>
          </a:p>
          <a:p>
            <a:endParaRPr lang="en-US" b="1" dirty="0"/>
          </a:p>
          <a:p>
            <a:r>
              <a:rPr lang="en-US" b="1" dirty="0"/>
              <a:t>Women and minority genders in STEM fields are under-represented due to</a:t>
            </a:r>
          </a:p>
          <a:p>
            <a:r>
              <a:rPr lang="en-US" b="1" dirty="0"/>
              <a:t>persistent stereotyping, culture, competition, risk aversion, and other factors </a:t>
            </a:r>
          </a:p>
          <a:p>
            <a:r>
              <a:rPr lang="en-US" dirty="0"/>
              <a:t>(Kahn &amp; Ginther, 2017).</a:t>
            </a:r>
          </a:p>
        </p:txBody>
      </p:sp>
    </p:spTree>
    <p:extLst>
      <p:ext uri="{BB962C8B-B14F-4D97-AF65-F5344CB8AC3E}">
        <p14:creationId xmlns:p14="http://schemas.microsoft.com/office/powerpoint/2010/main" val="3423998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ircuit board background">
            <a:extLst>
              <a:ext uri="{FF2B5EF4-FFF2-40B4-BE49-F238E27FC236}">
                <a16:creationId xmlns:a16="http://schemas.microsoft.com/office/drawing/2014/main" id="{9FB9990E-B770-4E83-8139-BE0D4D941F65}"/>
              </a:ext>
            </a:extLst>
          </p:cNvPr>
          <p:cNvPicPr>
            <a:picLocks noChangeAspect="1"/>
          </p:cNvPicPr>
          <p:nvPr/>
        </p:nvPicPr>
        <p:blipFill rotWithShape="1">
          <a:blip r:embed="rId3">
            <a:alphaModFix amt="35000"/>
          </a:blip>
          <a:srcRect b="15414"/>
          <a:stretch/>
        </p:blipFill>
        <p:spPr>
          <a:xfrm>
            <a:off x="3174" y="10"/>
            <a:ext cx="12192000" cy="6857990"/>
          </a:xfrm>
          <a:prstGeom prst="rect">
            <a:avLst/>
          </a:prstGeom>
        </p:spPr>
      </p:pic>
      <p:sp>
        <p:nvSpPr>
          <p:cNvPr id="2" name="Title 1">
            <a:extLst>
              <a:ext uri="{FF2B5EF4-FFF2-40B4-BE49-F238E27FC236}">
                <a16:creationId xmlns:a16="http://schemas.microsoft.com/office/drawing/2014/main" id="{B592560D-1A69-41CF-8328-5C6288008E63}"/>
              </a:ext>
            </a:extLst>
          </p:cNvPr>
          <p:cNvSpPr>
            <a:spLocks noGrp="1"/>
          </p:cNvSpPr>
          <p:nvPr>
            <p:ph type="title"/>
          </p:nvPr>
        </p:nvSpPr>
        <p:spPr>
          <a:xfrm>
            <a:off x="501332" y="5181600"/>
            <a:ext cx="8534400" cy="1507067"/>
          </a:xfrm>
        </p:spPr>
        <p:txBody>
          <a:bodyPr vert="horz" lIns="91440" tIns="45720" rIns="91440" bIns="45720" rtlCol="0" anchor="ctr">
            <a:normAutofit/>
          </a:bodyPr>
          <a:lstStyle/>
          <a:p>
            <a:r>
              <a:rPr lang="en-US" sz="6000" b="1" dirty="0"/>
              <a:t>Hypothesis</a:t>
            </a:r>
          </a:p>
        </p:txBody>
      </p:sp>
      <p:sp>
        <p:nvSpPr>
          <p:cNvPr id="3" name="TextBox 2">
            <a:extLst>
              <a:ext uri="{FF2B5EF4-FFF2-40B4-BE49-F238E27FC236}">
                <a16:creationId xmlns:a16="http://schemas.microsoft.com/office/drawing/2014/main" id="{99168C17-E5A8-42FB-A70B-470DB2D1BE76}"/>
              </a:ext>
            </a:extLst>
          </p:cNvPr>
          <p:cNvSpPr txBox="1"/>
          <p:nvPr/>
        </p:nvSpPr>
        <p:spPr>
          <a:xfrm>
            <a:off x="388672" y="169333"/>
            <a:ext cx="11301996" cy="5559954"/>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1"/>
              </a:buClr>
              <a:buSzPct val="80000"/>
              <a:buFont typeface="Wingdings 3" panose="05040102010807070707" pitchFamily="18" charset="2"/>
              <a:buChar char=""/>
            </a:pPr>
            <a:r>
              <a:rPr lang="en-US" dirty="0"/>
              <a:t>Null Hypothesis (H0): Increases in salary over time in technology fields cannot be determined or attributed to any specific independent variables.</a:t>
            </a:r>
          </a:p>
          <a:p>
            <a:pPr>
              <a:lnSpc>
                <a:spcPct val="90000"/>
              </a:lnSpc>
              <a:spcBef>
                <a:spcPct val="20000"/>
              </a:spcBef>
              <a:spcAft>
                <a:spcPts val="600"/>
              </a:spcAft>
              <a:buClr>
                <a:schemeClr val="tx1"/>
              </a:buClr>
              <a:buSzPct val="80000"/>
              <a:buFont typeface="Wingdings 3" panose="05040102010807070707" pitchFamily="18" charset="2"/>
              <a:buChar char=""/>
            </a:pPr>
            <a:endParaRPr lang="en-US" dirty="0"/>
          </a:p>
          <a:p>
            <a:pPr>
              <a:lnSpc>
                <a:spcPct val="90000"/>
              </a:lnSpc>
              <a:spcBef>
                <a:spcPct val="20000"/>
              </a:spcBef>
              <a:spcAft>
                <a:spcPts val="600"/>
              </a:spcAft>
              <a:buClr>
                <a:schemeClr val="tx1"/>
              </a:buClr>
              <a:buSzPct val="80000"/>
              <a:buFont typeface="Wingdings 3" panose="05040102010807070707" pitchFamily="18" charset="2"/>
              <a:buChar char=""/>
            </a:pPr>
            <a:endParaRPr lang="en-US" dirty="0"/>
          </a:p>
          <a:p>
            <a:pPr>
              <a:lnSpc>
                <a:spcPct val="90000"/>
              </a:lnSpc>
              <a:spcBef>
                <a:spcPct val="20000"/>
              </a:spcBef>
              <a:spcAft>
                <a:spcPts val="600"/>
              </a:spcAft>
              <a:buClr>
                <a:schemeClr val="tx1"/>
              </a:buClr>
              <a:buSzPct val="80000"/>
              <a:buFont typeface="Wingdings 3" panose="05040102010807070707" pitchFamily="18" charset="2"/>
              <a:buChar char=""/>
            </a:pPr>
            <a:r>
              <a:rPr lang="en-US" dirty="0"/>
              <a:t>Given H0, none of the independent variables can be shown to covary with the dependent variable (total yearly compensation), can be rejected if:</a:t>
            </a:r>
          </a:p>
          <a:p>
            <a:pPr marL="742950" lvl="1" indent="-285750">
              <a:lnSpc>
                <a:spcPct val="90000"/>
              </a:lnSpc>
              <a:spcBef>
                <a:spcPct val="20000"/>
              </a:spcBef>
              <a:spcAft>
                <a:spcPts val="600"/>
              </a:spcAft>
              <a:buClr>
                <a:schemeClr val="tx1"/>
              </a:buClr>
              <a:buSzPct val="80000"/>
              <a:buFont typeface="Wingdings" panose="05000000000000000000" pitchFamily="2" charset="2"/>
              <a:buChar char="Ø"/>
            </a:pPr>
            <a:r>
              <a:rPr lang="en-US" dirty="0"/>
              <a:t>One or more independent variables will show covariance with total yearly compensation and be statistically significant.</a:t>
            </a:r>
          </a:p>
          <a:p>
            <a:pPr marL="742950" lvl="1" indent="-285750">
              <a:lnSpc>
                <a:spcPct val="90000"/>
              </a:lnSpc>
              <a:spcBef>
                <a:spcPct val="20000"/>
              </a:spcBef>
              <a:spcAft>
                <a:spcPts val="600"/>
              </a:spcAft>
              <a:buClr>
                <a:schemeClr val="tx1"/>
              </a:buClr>
              <a:buSzPct val="80000"/>
              <a:buFont typeface="Wingdings" panose="05000000000000000000" pitchFamily="2" charset="2"/>
              <a:buChar char="Ø"/>
            </a:pPr>
            <a:r>
              <a:rPr lang="en-US" dirty="0"/>
              <a:t>One or more independent variables may not show covariance or not be statistically significant when combined with other independent variables.</a:t>
            </a:r>
          </a:p>
          <a:p>
            <a:pPr>
              <a:lnSpc>
                <a:spcPct val="90000"/>
              </a:lnSpc>
              <a:spcBef>
                <a:spcPct val="20000"/>
              </a:spcBef>
              <a:spcAft>
                <a:spcPts val="600"/>
              </a:spcAft>
              <a:buClr>
                <a:schemeClr val="tx1"/>
              </a:buClr>
              <a:buSzPct val="80000"/>
              <a:buFont typeface="Wingdings 3" panose="05040102010807070707" pitchFamily="18" charset="2"/>
              <a:buChar char=""/>
            </a:pPr>
            <a:endParaRPr lang="en-US" dirty="0"/>
          </a:p>
          <a:p>
            <a:pPr>
              <a:lnSpc>
                <a:spcPct val="90000"/>
              </a:lnSpc>
              <a:spcBef>
                <a:spcPct val="20000"/>
              </a:spcBef>
              <a:spcAft>
                <a:spcPts val="600"/>
              </a:spcAft>
              <a:buClr>
                <a:schemeClr val="tx1"/>
              </a:buClr>
              <a:buSzPct val="80000"/>
              <a:buFont typeface="Wingdings 3" panose="05040102010807070707" pitchFamily="18" charset="2"/>
              <a:buChar char=""/>
            </a:pPr>
            <a:endParaRPr lang="en-US" dirty="0"/>
          </a:p>
          <a:p>
            <a:pPr>
              <a:lnSpc>
                <a:spcPct val="90000"/>
              </a:lnSpc>
              <a:spcBef>
                <a:spcPct val="20000"/>
              </a:spcBef>
              <a:spcAft>
                <a:spcPts val="600"/>
              </a:spcAft>
              <a:buClr>
                <a:schemeClr val="tx1"/>
              </a:buClr>
              <a:buSzPct val="80000"/>
              <a:buFont typeface="Wingdings 3" panose="05040102010807070707" pitchFamily="18" charset="2"/>
              <a:buChar char=""/>
            </a:pPr>
            <a:r>
              <a:rPr lang="en-US" dirty="0"/>
              <a:t>This outcome will show which independent variables can be shown to have a covariance with total yearly compensation, as well as which ones have the strongest covariance with it, thus helping to show what factors have the greatest impact, when trying to get the highest salary possible.</a:t>
            </a:r>
          </a:p>
          <a:p>
            <a:pPr>
              <a:lnSpc>
                <a:spcPct val="90000"/>
              </a:lnSpc>
              <a:spcBef>
                <a:spcPct val="20000"/>
              </a:spcBef>
              <a:spcAft>
                <a:spcPts val="600"/>
              </a:spcAft>
              <a:buClr>
                <a:schemeClr val="tx1"/>
              </a:buClr>
              <a:buSzPct val="80000"/>
              <a:buFont typeface="Wingdings 3" panose="05040102010807070707" pitchFamily="18" charset="2"/>
              <a:buChar char=""/>
            </a:pPr>
            <a:endParaRPr lang="en-US" sz="1400" dirty="0"/>
          </a:p>
        </p:txBody>
      </p:sp>
    </p:spTree>
    <p:extLst>
      <p:ext uri="{BB962C8B-B14F-4D97-AF65-F5344CB8AC3E}">
        <p14:creationId xmlns:p14="http://schemas.microsoft.com/office/powerpoint/2010/main" val="292298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C2DC-8056-4021-8DE1-7A9A146F5A73}"/>
              </a:ext>
            </a:extLst>
          </p:cNvPr>
          <p:cNvSpPr>
            <a:spLocks noGrp="1"/>
          </p:cNvSpPr>
          <p:nvPr>
            <p:ph type="title"/>
          </p:nvPr>
        </p:nvSpPr>
        <p:spPr>
          <a:xfrm>
            <a:off x="421747" y="387808"/>
            <a:ext cx="8534400" cy="987120"/>
          </a:xfrm>
        </p:spPr>
        <p:txBody>
          <a:bodyPr vert="horz" lIns="91440" tIns="45720" rIns="91440" bIns="45720" rtlCol="0" anchor="ctr">
            <a:noAutofit/>
          </a:bodyPr>
          <a:lstStyle/>
          <a:p>
            <a:r>
              <a:rPr lang="en-US" sz="6000" b="1" dirty="0">
                <a:solidFill>
                  <a:schemeClr val="tx2"/>
                </a:solidFill>
              </a:rPr>
              <a:t>Data Used</a:t>
            </a:r>
          </a:p>
        </p:txBody>
      </p:sp>
      <p:sp>
        <p:nvSpPr>
          <p:cNvPr id="3" name="TextBox 2">
            <a:extLst>
              <a:ext uri="{FF2B5EF4-FFF2-40B4-BE49-F238E27FC236}">
                <a16:creationId xmlns:a16="http://schemas.microsoft.com/office/drawing/2014/main" id="{1450AD62-B036-4FC7-A8A5-0D04F15E40A9}"/>
              </a:ext>
            </a:extLst>
          </p:cNvPr>
          <p:cNvSpPr txBox="1"/>
          <p:nvPr/>
        </p:nvSpPr>
        <p:spPr>
          <a:xfrm>
            <a:off x="631150" y="1221581"/>
            <a:ext cx="8534400" cy="2306524"/>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tx2"/>
              </a:buClr>
              <a:buSzPct val="80000"/>
              <a:buFont typeface="Century Gothic" panose="020B0502020202020204" pitchFamily="34" charset="0"/>
              <a:buChar char="►"/>
            </a:pPr>
            <a:r>
              <a:rPr lang="en-US" sz="2000" b="1" dirty="0"/>
              <a:t>Data Source: </a:t>
            </a:r>
          </a:p>
          <a:p>
            <a:pPr marL="800100" lvl="1" indent="-342900">
              <a:spcBef>
                <a:spcPct val="20000"/>
              </a:spcBef>
              <a:spcAft>
                <a:spcPts val="600"/>
              </a:spcAft>
              <a:buClr>
                <a:schemeClr val="tx2"/>
              </a:buClr>
              <a:buSzPct val="80000"/>
              <a:buFont typeface="Wingdings" panose="05000000000000000000" pitchFamily="2" charset="2"/>
              <a:buChar char="Ø"/>
            </a:pPr>
            <a:r>
              <a:rPr lang="en-US" sz="2000" dirty="0"/>
              <a:t>Anonymous Sample Set of Employee Salaries compiled from 2019 to 2021</a:t>
            </a:r>
          </a:p>
          <a:p>
            <a:pPr marL="285750" indent="-285750">
              <a:spcBef>
                <a:spcPct val="20000"/>
              </a:spcBef>
              <a:spcAft>
                <a:spcPts val="600"/>
              </a:spcAft>
              <a:buClr>
                <a:schemeClr val="tx2"/>
              </a:buClr>
              <a:buSzPct val="80000"/>
              <a:buFont typeface="Century Gothic" panose="020B0502020202020204" pitchFamily="34" charset="0"/>
              <a:buChar char="►"/>
            </a:pPr>
            <a:r>
              <a:rPr lang="en-US" sz="2000" b="1" dirty="0"/>
              <a:t>Independent Variables:</a:t>
            </a:r>
          </a:p>
        </p:txBody>
      </p:sp>
      <p:sp>
        <p:nvSpPr>
          <p:cNvPr id="4" name="TextBox 3">
            <a:extLst>
              <a:ext uri="{FF2B5EF4-FFF2-40B4-BE49-F238E27FC236}">
                <a16:creationId xmlns:a16="http://schemas.microsoft.com/office/drawing/2014/main" id="{E46B18C9-AC7F-4D25-88BE-E9FB2209F647}"/>
              </a:ext>
            </a:extLst>
          </p:cNvPr>
          <p:cNvSpPr txBox="1"/>
          <p:nvPr/>
        </p:nvSpPr>
        <p:spPr>
          <a:xfrm>
            <a:off x="1064474" y="3188941"/>
            <a:ext cx="7508081" cy="1543168"/>
          </a:xfrm>
          <a:prstGeom prst="rect">
            <a:avLst/>
          </a:prstGeom>
          <a:noFill/>
        </p:spPr>
        <p:txBody>
          <a:bodyPr wrap="square" numCol="2" rtlCol="0">
            <a:noAutofit/>
          </a:bodyPr>
          <a:lstStyle/>
          <a:p>
            <a:pPr marL="342900" indent="-342900">
              <a:spcAft>
                <a:spcPts val="600"/>
              </a:spcAft>
              <a:buClr>
                <a:schemeClr val="tx2"/>
              </a:buClr>
              <a:buSzPct val="80000"/>
              <a:buFont typeface="Wingdings" panose="05000000000000000000" pitchFamily="2" charset="2"/>
              <a:buChar char="Ø"/>
            </a:pPr>
            <a:r>
              <a:rPr lang="en-US" sz="2000" dirty="0"/>
              <a:t>company </a:t>
            </a:r>
          </a:p>
          <a:p>
            <a:pPr marL="342900" indent="-342900">
              <a:spcAft>
                <a:spcPts val="600"/>
              </a:spcAft>
              <a:buClr>
                <a:schemeClr val="tx2"/>
              </a:buClr>
              <a:buSzPct val="80000"/>
              <a:buFont typeface="Wingdings" panose="05000000000000000000" pitchFamily="2" charset="2"/>
              <a:buChar char="Ø"/>
            </a:pPr>
            <a:r>
              <a:rPr lang="en-US" sz="2000" dirty="0"/>
              <a:t>title </a:t>
            </a:r>
          </a:p>
          <a:p>
            <a:pPr marL="342900" indent="-342900">
              <a:spcAft>
                <a:spcPts val="600"/>
              </a:spcAft>
              <a:buClr>
                <a:schemeClr val="tx2"/>
              </a:buClr>
              <a:buSzPct val="80000"/>
              <a:buFont typeface="Wingdings" panose="05000000000000000000" pitchFamily="2" charset="2"/>
              <a:buChar char="Ø"/>
            </a:pPr>
            <a:r>
              <a:rPr lang="en-US" sz="2000" dirty="0"/>
              <a:t>gender </a:t>
            </a:r>
          </a:p>
          <a:p>
            <a:pPr marL="342900" indent="-342900">
              <a:spcAft>
                <a:spcPts val="600"/>
              </a:spcAft>
              <a:buClr>
                <a:schemeClr val="tx2"/>
              </a:buClr>
              <a:buSzPct val="80000"/>
              <a:buFont typeface="Wingdings" panose="05000000000000000000" pitchFamily="2" charset="2"/>
              <a:buChar char="Ø"/>
            </a:pPr>
            <a:r>
              <a:rPr lang="en-US" sz="2000" dirty="0"/>
              <a:t>location </a:t>
            </a:r>
          </a:p>
          <a:p>
            <a:pPr marL="342900" indent="-342900">
              <a:spcAft>
                <a:spcPts val="600"/>
              </a:spcAft>
              <a:buClr>
                <a:schemeClr val="tx2"/>
              </a:buClr>
              <a:buSzPct val="80000"/>
              <a:buFont typeface="Wingdings" panose="05000000000000000000" pitchFamily="2" charset="2"/>
              <a:buChar char="Ø"/>
            </a:pPr>
            <a:r>
              <a:rPr lang="en-US" sz="2000" dirty="0" err="1"/>
              <a:t>cityid</a:t>
            </a:r>
            <a:r>
              <a:rPr lang="en-US" sz="2000" dirty="0"/>
              <a:t> </a:t>
            </a:r>
          </a:p>
          <a:p>
            <a:pPr marL="342900" indent="-342900">
              <a:spcAft>
                <a:spcPts val="600"/>
              </a:spcAft>
              <a:buClr>
                <a:schemeClr val="tx2"/>
              </a:buClr>
              <a:buSzPct val="80000"/>
              <a:buFont typeface="Wingdings" panose="05000000000000000000" pitchFamily="2" charset="2"/>
              <a:buChar char="Ø"/>
            </a:pPr>
            <a:r>
              <a:rPr lang="en-US" sz="2000" dirty="0" err="1"/>
              <a:t>yearsofexperience</a:t>
            </a:r>
            <a:r>
              <a:rPr lang="en-US" sz="2000" dirty="0"/>
              <a:t> </a:t>
            </a:r>
          </a:p>
          <a:p>
            <a:pPr marL="342900" indent="-342900">
              <a:spcAft>
                <a:spcPts val="600"/>
              </a:spcAft>
              <a:buClr>
                <a:schemeClr val="tx2"/>
              </a:buClr>
              <a:buSzPct val="80000"/>
              <a:buFont typeface="Wingdings" panose="05000000000000000000" pitchFamily="2" charset="2"/>
              <a:buChar char="Ø"/>
            </a:pPr>
            <a:r>
              <a:rPr lang="en-US" sz="2000" dirty="0" err="1"/>
              <a:t>yearsatcompany</a:t>
            </a:r>
            <a:r>
              <a:rPr lang="en-US" sz="2000" dirty="0"/>
              <a:t> </a:t>
            </a:r>
          </a:p>
        </p:txBody>
      </p:sp>
      <p:sp>
        <p:nvSpPr>
          <p:cNvPr id="5" name="TextBox 4">
            <a:extLst>
              <a:ext uri="{FF2B5EF4-FFF2-40B4-BE49-F238E27FC236}">
                <a16:creationId xmlns:a16="http://schemas.microsoft.com/office/drawing/2014/main" id="{E5EA65E5-40DC-46BE-8702-71097A2DDCF1}"/>
              </a:ext>
            </a:extLst>
          </p:cNvPr>
          <p:cNvSpPr txBox="1"/>
          <p:nvPr/>
        </p:nvSpPr>
        <p:spPr>
          <a:xfrm>
            <a:off x="631150" y="4874985"/>
            <a:ext cx="4187365" cy="1138773"/>
          </a:xfrm>
          <a:prstGeom prst="rect">
            <a:avLst/>
          </a:prstGeom>
          <a:noFill/>
        </p:spPr>
        <p:txBody>
          <a:bodyPr wrap="none" rtlCol="0">
            <a:spAutoFit/>
          </a:bodyPr>
          <a:lstStyle/>
          <a:p>
            <a:pPr marL="285750" indent="-285750">
              <a:spcAft>
                <a:spcPts val="600"/>
              </a:spcAft>
              <a:buClr>
                <a:schemeClr val="tx2"/>
              </a:buClr>
              <a:buSzPct val="80000"/>
              <a:buFont typeface="Century Gothic" panose="020B0502020202020204" pitchFamily="34" charset="0"/>
              <a:buChar char="►"/>
            </a:pPr>
            <a:r>
              <a:rPr lang="en-US" sz="2000" b="1" dirty="0"/>
              <a:t>Dependent Variable:</a:t>
            </a:r>
          </a:p>
          <a:p>
            <a:pPr marL="800100" lvl="1" indent="-342900">
              <a:spcAft>
                <a:spcPts val="600"/>
              </a:spcAft>
              <a:buClr>
                <a:schemeClr val="tx2"/>
              </a:buClr>
              <a:buSzPct val="80000"/>
              <a:buFont typeface="Wingdings" panose="05000000000000000000" pitchFamily="2" charset="2"/>
              <a:buChar char="Ø"/>
            </a:pPr>
            <a:r>
              <a:rPr lang="en-US" sz="2000" dirty="0" err="1"/>
              <a:t>totalyearlycompensation</a:t>
            </a:r>
            <a:r>
              <a:rPr lang="en-US" sz="2000" dirty="0"/>
              <a:t> </a:t>
            </a:r>
          </a:p>
          <a:p>
            <a:pPr>
              <a:spcAft>
                <a:spcPts val="600"/>
              </a:spcAft>
            </a:pPr>
            <a:endParaRPr lang="en-US" dirty="0"/>
          </a:p>
        </p:txBody>
      </p:sp>
    </p:spTree>
    <p:extLst>
      <p:ext uri="{BB962C8B-B14F-4D97-AF65-F5344CB8AC3E}">
        <p14:creationId xmlns:p14="http://schemas.microsoft.com/office/powerpoint/2010/main" val="180161034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7" name="Rectangle 16">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0A654A02-27B1-4244-A687-6DD07A9DDC9F}"/>
              </a:ext>
            </a:extLst>
          </p:cNvPr>
          <p:cNvPicPr>
            <a:picLocks noChangeAspect="1"/>
          </p:cNvPicPr>
          <p:nvPr/>
        </p:nvPicPr>
        <p:blipFill rotWithShape="1">
          <a:blip r:embed="rId3">
            <a:alphaModFix amt="25000"/>
          </a:blip>
          <a:srcRect t="7865" b="7865"/>
          <a:stretch/>
        </p:blipFill>
        <p:spPr>
          <a:xfrm>
            <a:off x="20" y="10"/>
            <a:ext cx="12191980" cy="6857990"/>
          </a:xfrm>
          <a:prstGeom prst="rect">
            <a:avLst/>
          </a:prstGeom>
        </p:spPr>
      </p:pic>
      <p:sp>
        <p:nvSpPr>
          <p:cNvPr id="2" name="Title 1">
            <a:extLst>
              <a:ext uri="{FF2B5EF4-FFF2-40B4-BE49-F238E27FC236}">
                <a16:creationId xmlns:a16="http://schemas.microsoft.com/office/drawing/2014/main" id="{54165A15-0CEF-45E7-9473-692D040C37DA}"/>
              </a:ext>
            </a:extLst>
          </p:cNvPr>
          <p:cNvSpPr>
            <a:spLocks noGrp="1"/>
          </p:cNvSpPr>
          <p:nvPr>
            <p:ph type="title"/>
          </p:nvPr>
        </p:nvSpPr>
        <p:spPr>
          <a:xfrm>
            <a:off x="684212" y="4487332"/>
            <a:ext cx="8534400" cy="1507067"/>
          </a:xfrm>
        </p:spPr>
        <p:txBody>
          <a:bodyPr vert="horz" lIns="91440" tIns="45720" rIns="91440" bIns="45720" rtlCol="0" anchor="ctr">
            <a:normAutofit/>
          </a:bodyPr>
          <a:lstStyle/>
          <a:p>
            <a:r>
              <a:rPr lang="en-US" sz="6000" b="1" dirty="0"/>
              <a:t>Methodology</a:t>
            </a:r>
          </a:p>
        </p:txBody>
      </p:sp>
      <p:sp>
        <p:nvSpPr>
          <p:cNvPr id="3" name="TextBox 2">
            <a:extLst>
              <a:ext uri="{FF2B5EF4-FFF2-40B4-BE49-F238E27FC236}">
                <a16:creationId xmlns:a16="http://schemas.microsoft.com/office/drawing/2014/main" id="{EE7010AB-9D41-4C42-ADD9-775972646131}"/>
              </a:ext>
            </a:extLst>
          </p:cNvPr>
          <p:cNvSpPr txBox="1"/>
          <p:nvPr/>
        </p:nvSpPr>
        <p:spPr>
          <a:xfrm>
            <a:off x="684212" y="685800"/>
            <a:ext cx="8534400"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pPr>
            <a:r>
              <a:rPr lang="en-US" sz="2800" b="1" dirty="0"/>
              <a:t>Multiple Linear Regression </a:t>
            </a:r>
          </a:p>
          <a:p>
            <a:pPr marL="800100" lvl="1" indent="-342900">
              <a:spcBef>
                <a:spcPct val="20000"/>
              </a:spcBef>
              <a:spcAft>
                <a:spcPts val="600"/>
              </a:spcAft>
              <a:buClr>
                <a:schemeClr val="tx1"/>
              </a:buClr>
              <a:buSzPct val="80000"/>
              <a:buFont typeface="Wingdings" panose="05000000000000000000" pitchFamily="2" charset="2"/>
              <a:buChar char="Ø"/>
            </a:pPr>
            <a:r>
              <a:rPr lang="en-US" b="1" dirty="0"/>
              <a:t>independent variables have differing impacts</a:t>
            </a:r>
          </a:p>
          <a:p>
            <a:pPr marL="800100" lvl="1" indent="-342900">
              <a:spcBef>
                <a:spcPct val="20000"/>
              </a:spcBef>
              <a:spcAft>
                <a:spcPts val="600"/>
              </a:spcAft>
              <a:buClr>
                <a:schemeClr val="tx1"/>
              </a:buClr>
              <a:buSzPct val="80000"/>
              <a:buFont typeface="Wingdings" panose="05000000000000000000" pitchFamily="2" charset="2"/>
              <a:buChar char="Ø"/>
            </a:pPr>
            <a:r>
              <a:rPr lang="en-US" b="1" dirty="0"/>
              <a:t>determination using significance value p &lt;= 0.05</a:t>
            </a:r>
          </a:p>
          <a:p>
            <a:pPr marL="800100" lvl="1" indent="-342900">
              <a:spcBef>
                <a:spcPct val="20000"/>
              </a:spcBef>
              <a:spcAft>
                <a:spcPts val="600"/>
              </a:spcAft>
              <a:buClr>
                <a:schemeClr val="tx1"/>
              </a:buClr>
              <a:buSzPct val="80000"/>
              <a:buFont typeface="Wingdings" panose="05000000000000000000" pitchFamily="2" charset="2"/>
              <a:buChar char="Ø"/>
            </a:pPr>
            <a:r>
              <a:rPr lang="en-US" b="1" dirty="0"/>
              <a:t>regression provides independent variable evaluation</a:t>
            </a:r>
          </a:p>
          <a:p>
            <a:pPr>
              <a:spcBef>
                <a:spcPct val="20000"/>
              </a:spcBef>
              <a:spcAft>
                <a:spcPts val="600"/>
              </a:spcAft>
              <a:buClr>
                <a:schemeClr val="tx1"/>
              </a:buClr>
              <a:buSzPct val="80000"/>
              <a:buFont typeface="Wingdings 3" panose="05040102010807070707" pitchFamily="18" charset="2"/>
              <a:buChar char=""/>
            </a:pPr>
            <a:endParaRPr lang="en-US" dirty="0"/>
          </a:p>
        </p:txBody>
      </p:sp>
      <p:grpSp>
        <p:nvGrpSpPr>
          <p:cNvPr id="19" name="Group 18">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0" name="Straight Connector 19">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50997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5AF27-642E-46E8-90AE-12EAD9D58458}"/>
              </a:ext>
            </a:extLst>
          </p:cNvPr>
          <p:cNvSpPr>
            <a:spLocks noGrp="1"/>
          </p:cNvSpPr>
          <p:nvPr>
            <p:ph type="title"/>
          </p:nvPr>
        </p:nvSpPr>
        <p:spPr>
          <a:xfrm>
            <a:off x="176212" y="169333"/>
            <a:ext cx="8534400" cy="833968"/>
          </a:xfrm>
        </p:spPr>
        <p:txBody>
          <a:bodyPr>
            <a:normAutofit/>
          </a:bodyPr>
          <a:lstStyle/>
          <a:p>
            <a:r>
              <a:rPr lang="en-US" b="1" dirty="0"/>
              <a:t>Simple Linear Regressions</a:t>
            </a:r>
          </a:p>
        </p:txBody>
      </p:sp>
      <p:pic>
        <p:nvPicPr>
          <p:cNvPr id="3" name="Picture 2">
            <a:extLst>
              <a:ext uri="{FF2B5EF4-FFF2-40B4-BE49-F238E27FC236}">
                <a16:creationId xmlns:a16="http://schemas.microsoft.com/office/drawing/2014/main" id="{2F2388CE-792A-5FCB-C586-A737799DC710}"/>
              </a:ext>
            </a:extLst>
          </p:cNvPr>
          <p:cNvPicPr>
            <a:picLocks noChangeAspect="1"/>
          </p:cNvPicPr>
          <p:nvPr/>
        </p:nvPicPr>
        <p:blipFill>
          <a:blip r:embed="rId2"/>
          <a:stretch>
            <a:fillRect/>
          </a:stretch>
        </p:blipFill>
        <p:spPr>
          <a:xfrm>
            <a:off x="1100477" y="943817"/>
            <a:ext cx="9991045" cy="5744850"/>
          </a:xfrm>
          <a:prstGeom prst="rect">
            <a:avLst/>
          </a:prstGeom>
        </p:spPr>
      </p:pic>
    </p:spTree>
    <p:extLst>
      <p:ext uri="{BB962C8B-B14F-4D97-AF65-F5344CB8AC3E}">
        <p14:creationId xmlns:p14="http://schemas.microsoft.com/office/powerpoint/2010/main" val="340106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5AF27-642E-46E8-90AE-12EAD9D58458}"/>
              </a:ext>
            </a:extLst>
          </p:cNvPr>
          <p:cNvSpPr>
            <a:spLocks noGrp="1"/>
          </p:cNvSpPr>
          <p:nvPr>
            <p:ph type="title"/>
          </p:nvPr>
        </p:nvSpPr>
        <p:spPr>
          <a:xfrm>
            <a:off x="176211" y="169333"/>
            <a:ext cx="9715933" cy="833968"/>
          </a:xfrm>
        </p:spPr>
        <p:txBody>
          <a:bodyPr>
            <a:normAutofit/>
          </a:bodyPr>
          <a:lstStyle/>
          <a:p>
            <a:r>
              <a:rPr lang="en-US" b="1" dirty="0"/>
              <a:t>Simple Linear Regressions </a:t>
            </a:r>
            <a:r>
              <a:rPr lang="en-US" sz="1800" dirty="0">
                <a:latin typeface="Arial" panose="020B0604020202020204" pitchFamily="34" charset="0"/>
                <a:cs typeface="Arial" panose="020B0604020202020204" pitchFamily="34" charset="0"/>
              </a:rPr>
              <a:t>(CONTINUED)</a:t>
            </a:r>
          </a:p>
        </p:txBody>
      </p:sp>
      <p:pic>
        <p:nvPicPr>
          <p:cNvPr id="3" name="Picture 2" descr="Chart, bar chart&#10;&#10;Description automatically generated">
            <a:extLst>
              <a:ext uri="{FF2B5EF4-FFF2-40B4-BE49-F238E27FC236}">
                <a16:creationId xmlns:a16="http://schemas.microsoft.com/office/drawing/2014/main" id="{B01521C7-A264-8F86-2A5B-A08EF84961F4}"/>
              </a:ext>
            </a:extLst>
          </p:cNvPr>
          <p:cNvPicPr>
            <a:picLocks noChangeAspect="1"/>
          </p:cNvPicPr>
          <p:nvPr/>
        </p:nvPicPr>
        <p:blipFill>
          <a:blip r:embed="rId2"/>
          <a:stretch>
            <a:fillRect/>
          </a:stretch>
        </p:blipFill>
        <p:spPr>
          <a:xfrm>
            <a:off x="6550637" y="1003301"/>
            <a:ext cx="4789920" cy="5685366"/>
          </a:xfrm>
          <a:prstGeom prst="rect">
            <a:avLst/>
          </a:prstGeom>
        </p:spPr>
      </p:pic>
      <p:pic>
        <p:nvPicPr>
          <p:cNvPr id="4" name="Picture 3">
            <a:extLst>
              <a:ext uri="{FF2B5EF4-FFF2-40B4-BE49-F238E27FC236}">
                <a16:creationId xmlns:a16="http://schemas.microsoft.com/office/drawing/2014/main" id="{06250505-3391-6759-EFFA-6C0E038D0A1C}"/>
              </a:ext>
            </a:extLst>
          </p:cNvPr>
          <p:cNvPicPr>
            <a:picLocks noChangeAspect="1"/>
          </p:cNvPicPr>
          <p:nvPr/>
        </p:nvPicPr>
        <p:blipFill>
          <a:blip r:embed="rId3"/>
          <a:stretch>
            <a:fillRect/>
          </a:stretch>
        </p:blipFill>
        <p:spPr>
          <a:xfrm>
            <a:off x="344522" y="1003300"/>
            <a:ext cx="5296842" cy="2886777"/>
          </a:xfrm>
          <a:prstGeom prst="rect">
            <a:avLst/>
          </a:prstGeom>
        </p:spPr>
      </p:pic>
      <p:pic>
        <p:nvPicPr>
          <p:cNvPr id="6" name="Picture 5" descr="Chart, scatter chart&#10;&#10;Description automatically generated">
            <a:extLst>
              <a:ext uri="{FF2B5EF4-FFF2-40B4-BE49-F238E27FC236}">
                <a16:creationId xmlns:a16="http://schemas.microsoft.com/office/drawing/2014/main" id="{2453C949-1519-FF02-1238-C6050F66ABEF}"/>
              </a:ext>
            </a:extLst>
          </p:cNvPr>
          <p:cNvPicPr>
            <a:picLocks noChangeAspect="1"/>
          </p:cNvPicPr>
          <p:nvPr/>
        </p:nvPicPr>
        <p:blipFill>
          <a:blip r:embed="rId4"/>
          <a:stretch>
            <a:fillRect/>
          </a:stretch>
        </p:blipFill>
        <p:spPr>
          <a:xfrm>
            <a:off x="344522" y="3890077"/>
            <a:ext cx="5296842" cy="2926504"/>
          </a:xfrm>
          <a:prstGeom prst="rect">
            <a:avLst/>
          </a:prstGeom>
        </p:spPr>
      </p:pic>
    </p:spTree>
    <p:extLst>
      <p:ext uri="{BB962C8B-B14F-4D97-AF65-F5344CB8AC3E}">
        <p14:creationId xmlns:p14="http://schemas.microsoft.com/office/powerpoint/2010/main" val="1080764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2E0D-D642-D4CA-D934-9577E6ED6AD6}"/>
              </a:ext>
            </a:extLst>
          </p:cNvPr>
          <p:cNvSpPr>
            <a:spLocks noGrp="1"/>
          </p:cNvSpPr>
          <p:nvPr>
            <p:ph type="title"/>
          </p:nvPr>
        </p:nvSpPr>
        <p:spPr>
          <a:xfrm>
            <a:off x="249497" y="200145"/>
            <a:ext cx="10822694" cy="1507067"/>
          </a:xfrm>
        </p:spPr>
        <p:txBody>
          <a:bodyPr/>
          <a:lstStyle/>
          <a:p>
            <a:r>
              <a:rPr lang="en-US" dirty="0"/>
              <a:t>Violin Plot of Salary Data by Position</a:t>
            </a:r>
          </a:p>
        </p:txBody>
      </p:sp>
      <p:pic>
        <p:nvPicPr>
          <p:cNvPr id="3" name="Picture 2">
            <a:extLst>
              <a:ext uri="{FF2B5EF4-FFF2-40B4-BE49-F238E27FC236}">
                <a16:creationId xmlns:a16="http://schemas.microsoft.com/office/drawing/2014/main" id="{54C39DD3-2D2C-BFBE-281B-D93485B8F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18770" y="1358552"/>
            <a:ext cx="10390794" cy="5299303"/>
          </a:xfrm>
          <a:prstGeom prst="rect">
            <a:avLst/>
          </a:prstGeom>
          <a:noFill/>
        </p:spPr>
      </p:pic>
    </p:spTree>
    <p:extLst>
      <p:ext uri="{BB962C8B-B14F-4D97-AF65-F5344CB8AC3E}">
        <p14:creationId xmlns:p14="http://schemas.microsoft.com/office/powerpoint/2010/main" val="1526034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TotalTime>
  <Words>1420</Words>
  <Application>Microsoft Office PowerPoint</Application>
  <PresentationFormat>Widescreen</PresentationFormat>
  <Paragraphs>135</Paragraphs>
  <Slides>14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Wingdings</vt:lpstr>
      <vt:lpstr>Wingdings 3</vt:lpstr>
      <vt:lpstr>Slice</vt:lpstr>
      <vt:lpstr>PowerPoint Presentation</vt:lpstr>
      <vt:lpstr>Introduction</vt:lpstr>
      <vt:lpstr>Reasoning</vt:lpstr>
      <vt:lpstr>Hypothesis</vt:lpstr>
      <vt:lpstr>Data Used</vt:lpstr>
      <vt:lpstr>Methodology</vt:lpstr>
      <vt:lpstr>Simple Linear Regressions</vt:lpstr>
      <vt:lpstr>Simple Linear Regressions (CONTINUED)</vt:lpstr>
      <vt:lpstr>Violin Plot of Salary Data by Position</vt:lpstr>
      <vt:lpstr>Multiple Linear Regression</vt:lpstr>
      <vt:lpstr>Limitations</vt:lpstr>
      <vt:lpstr>Next Steps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jrselke</dc:creator>
  <cp:lastModifiedBy>jrselke</cp:lastModifiedBy>
  <cp:revision>11</cp:revision>
  <dcterms:created xsi:type="dcterms:W3CDTF">2021-12-11T02:27:54Z</dcterms:created>
  <dcterms:modified xsi:type="dcterms:W3CDTF">2022-11-29T00:41:42Z</dcterms:modified>
</cp:coreProperties>
</file>