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notesMasterIdLst>
    <p:notesMasterId r:id="rId23"/>
  </p:notesMasterIdLst>
  <p:sldIdLst>
    <p:sldId id="256" r:id="rId2"/>
    <p:sldId id="257" r:id="rId3"/>
    <p:sldId id="259" r:id="rId4"/>
    <p:sldId id="260" r:id="rId5"/>
    <p:sldId id="261" r:id="rId6"/>
    <p:sldId id="262" r:id="rId7"/>
    <p:sldId id="264" r:id="rId8"/>
    <p:sldId id="265" r:id="rId9"/>
    <p:sldId id="266" r:id="rId10"/>
    <p:sldId id="263" r:id="rId11"/>
    <p:sldId id="267" r:id="rId12"/>
    <p:sldId id="268" r:id="rId13"/>
    <p:sldId id="269" r:id="rId14"/>
    <p:sldId id="270" r:id="rId15"/>
    <p:sldId id="271" r:id="rId16"/>
    <p:sldId id="272" r:id="rId17"/>
    <p:sldId id="273" r:id="rId18"/>
    <p:sldId id="274" r:id="rId19"/>
    <p:sldId id="275" r:id="rId20"/>
    <p:sldId id="276" r:id="rId21"/>
    <p:sldId id="25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6" autoAdjust="0"/>
    <p:restoredTop sz="67167" autoAdjust="0"/>
  </p:normalViewPr>
  <p:slideViewPr>
    <p:cSldViewPr snapToGrid="0">
      <p:cViewPr varScale="1">
        <p:scale>
          <a:sx n="66" d="100"/>
          <a:sy n="66" d="100"/>
        </p:scale>
        <p:origin x="84" y="9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48F110-1F09-4FAE-BF27-0EFE23EF8D64}" type="datetimeFigureOut">
              <a:rPr lang="en-US" smtClean="0"/>
              <a:t>11/28/2022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812BAB-56E4-445E-81F0-2BFE5D113F00}" type="slidenum">
              <a:rPr lang="en-US" smtClean="0"/>
              <a:t>‹#›</a:t>
            </a:fld>
            <a:endParaRPr lang="en-US"/>
          </a:p>
        </p:txBody>
      </p:sp>
    </p:spTree>
    <p:extLst>
      <p:ext uri="{BB962C8B-B14F-4D97-AF65-F5344CB8AC3E}">
        <p14:creationId xmlns:p14="http://schemas.microsoft.com/office/powerpoint/2010/main" val="2134726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databases are filled with data, some of it easy to maintain, clean and use, and some of it just the opposite. Specifically, our customer’s product reviews are hard to sift through. Sure, we have a star rating, but can we do more with that information? Can we turn our reviews into something useful, to earn more customer loyalty? </a:t>
            </a:r>
          </a:p>
          <a:p>
            <a:endParaRPr lang="en-US" dirty="0"/>
          </a:p>
          <a:p>
            <a:r>
              <a:rPr lang="en-US" dirty="0"/>
              <a:t>Beyond that, who is making the reviews, do we know if they are even real customers and if their purchases are legitimate? I spoke with the CDO, and we went through a little of our data, and it’s not easy to tell at all. Given that, I created a quick demo today to show what has been found so far, and where we can go from here. (Our data here is the </a:t>
            </a:r>
            <a:r>
              <a:rPr lang="en-US" dirty="0" err="1"/>
              <a:t>YelpZip</a:t>
            </a:r>
            <a:r>
              <a:rPr lang="en-US" dirty="0"/>
              <a:t> data set, </a:t>
            </a:r>
            <a:r>
              <a:rPr lang="en-US" dirty="0" err="1"/>
              <a:t>Rayana</a:t>
            </a:r>
            <a:r>
              <a:rPr lang="en-US" dirty="0"/>
              <a:t>, 2016).</a:t>
            </a:r>
          </a:p>
        </p:txBody>
      </p:sp>
      <p:sp>
        <p:nvSpPr>
          <p:cNvPr id="4" name="Slide Number Placeholder 3"/>
          <p:cNvSpPr>
            <a:spLocks noGrp="1"/>
          </p:cNvSpPr>
          <p:nvPr>
            <p:ph type="sldNum" sz="quarter" idx="5"/>
          </p:nvPr>
        </p:nvSpPr>
        <p:spPr/>
        <p:txBody>
          <a:bodyPr/>
          <a:lstStyle/>
          <a:p>
            <a:fld id="{24812BAB-56E4-445E-81F0-2BFE5D113F00}" type="slidenum">
              <a:rPr lang="en-US" smtClean="0"/>
              <a:t>2</a:t>
            </a:fld>
            <a:endParaRPr lang="en-US"/>
          </a:p>
        </p:txBody>
      </p:sp>
    </p:spTree>
    <p:extLst>
      <p:ext uri="{BB962C8B-B14F-4D97-AF65-F5344CB8AC3E}">
        <p14:creationId xmlns:p14="http://schemas.microsoft.com/office/powerpoint/2010/main" val="20534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order to create a balanced modelling set, equal numbers of the types of reviews are needed. Since the smallest set is Fake Negative reviews, with a  total of 3,598 in the set, 3,598 of the other types were chosen at random to build a set of 23,832 total reviews. </a:t>
            </a:r>
          </a:p>
          <a:p>
            <a:pPr algn="l"/>
            <a:endParaRPr lang="en-US" dirty="0"/>
          </a:p>
          <a:p>
            <a:pPr algn="l"/>
            <a:r>
              <a:rPr lang="en-US" dirty="0"/>
              <a:t>This modelling set is later divided randomly into a Training set and a Test set at about an 80/20 ratio. Data frames are built in Python version 3 </a:t>
            </a:r>
            <a:r>
              <a:rPr lang="en-US" sz="1800" b="0" i="0" u="none" strike="noStrike" baseline="0" dirty="0">
                <a:latin typeface="LiberationSerif"/>
              </a:rPr>
              <a:t>(Python Software Foundation, https://www.python.org/) using the pandas library version 1.3.3 (McKinney, 2010), and </a:t>
            </a:r>
            <a:r>
              <a:rPr lang="en-US" dirty="0" err="1"/>
              <a:t>numpy</a:t>
            </a:r>
            <a:r>
              <a:rPr lang="en-US" dirty="0"/>
              <a:t> library version 1.21.2 is used for division and training </a:t>
            </a:r>
            <a:r>
              <a:rPr lang="en-US" sz="1800" b="0" i="0" u="none" strike="noStrike" baseline="0" dirty="0">
                <a:latin typeface="LiberationSerif"/>
              </a:rPr>
              <a:t>(Harris, et al., 2020).</a:t>
            </a:r>
          </a:p>
          <a:p>
            <a:pPr algn="l"/>
            <a:endParaRPr lang="en-US" sz="1800" b="0" i="0" u="none" strike="noStrike" baseline="0" dirty="0">
              <a:latin typeface="LiberationSerif"/>
            </a:endParaRPr>
          </a:p>
          <a:p>
            <a:pPr algn="l"/>
            <a:r>
              <a:rPr lang="en-US" sz="1800" b="0" i="0" u="none" strike="noStrike" baseline="0" dirty="0">
                <a:latin typeface="LiberationSerif"/>
              </a:rPr>
              <a:t>Lemma Summaries are created using the stop words, punctuation, and casing all word stems. Then each string is parsed through a vectorizer to build a library of n-grams up to four in length, creating a total of 10,739 vectors to build regressions from. </a:t>
            </a:r>
          </a:p>
          <a:p>
            <a:pPr algn="l"/>
            <a:endParaRPr lang="en-US" sz="1800" b="0" i="0" u="none" strike="noStrike" baseline="0" dirty="0">
              <a:latin typeface="LiberationSerif"/>
            </a:endParaRPr>
          </a:p>
          <a:p>
            <a:pPr algn="l"/>
            <a:r>
              <a:rPr lang="en-US" sz="1800" b="0" i="0" u="none" strike="noStrike" baseline="0" dirty="0">
                <a:latin typeface="LiberationSerif"/>
              </a:rPr>
              <a:t>The models themselves are built using logistic regression for the sentiment predictor, and logistic regression and k-nearest neighbors (KNN) for the fake review predictor. These models use the scikit modelling library version 0.23 and are pre-optimized for speed (</a:t>
            </a:r>
            <a:r>
              <a:rPr lang="en-US" sz="1800" b="0" i="0" u="none" strike="noStrike" baseline="0" dirty="0" err="1">
                <a:latin typeface="LiberationSerif"/>
              </a:rPr>
              <a:t>Pedragosa</a:t>
            </a:r>
            <a:r>
              <a:rPr lang="en-US" sz="1800" b="0" i="0" u="none" strike="noStrike" baseline="0" dirty="0">
                <a:latin typeface="LiberationSerif"/>
              </a:rPr>
              <a:t> et al., 2011).</a:t>
            </a:r>
            <a:endParaRPr lang="en-US" dirty="0"/>
          </a:p>
        </p:txBody>
      </p:sp>
      <p:sp>
        <p:nvSpPr>
          <p:cNvPr id="4" name="Slide Number Placeholder 3"/>
          <p:cNvSpPr>
            <a:spLocks noGrp="1"/>
          </p:cNvSpPr>
          <p:nvPr>
            <p:ph type="sldNum" sz="quarter" idx="5"/>
          </p:nvPr>
        </p:nvSpPr>
        <p:spPr/>
        <p:txBody>
          <a:bodyPr/>
          <a:lstStyle/>
          <a:p>
            <a:fld id="{24812BAB-56E4-445E-81F0-2BFE5D113F00}" type="slidenum">
              <a:rPr lang="en-US" smtClean="0"/>
              <a:t>12</a:t>
            </a:fld>
            <a:endParaRPr lang="en-US"/>
          </a:p>
        </p:txBody>
      </p:sp>
    </p:spTree>
    <p:extLst>
      <p:ext uri="{BB962C8B-B14F-4D97-AF65-F5344CB8AC3E}">
        <p14:creationId xmlns:p14="http://schemas.microsoft.com/office/powerpoint/2010/main" val="4069396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building the logistic regression with the training set, we can see the results of the model predicting against the test set. Its overall accuracy was calculated at 92.5% plus or minus 1% with a p-value of roughly 0.0425, as shown in the table on the left. </a:t>
            </a:r>
          </a:p>
          <a:p>
            <a:endParaRPr lang="en-US" dirty="0"/>
          </a:p>
          <a:p>
            <a:r>
              <a:rPr lang="en-US" dirty="0"/>
              <a:t>An equation can’t really be shown for the 10,739 coefficients of the vectorized lemma summary for this set, but the intercept for this set is 0.4225 and the highest ten and lowest ten can be seen on the table on the right. </a:t>
            </a:r>
          </a:p>
          <a:p>
            <a:endParaRPr lang="en-US" dirty="0"/>
          </a:p>
          <a:p>
            <a:r>
              <a:rPr lang="en-US" dirty="0"/>
              <a:t>It is worth noting that no trigrams or tetragrams appear in the highest and lowest coefficients, and that the negative coefficients have a 68% higher magnitude than the strongest positive coefficients.</a:t>
            </a:r>
          </a:p>
        </p:txBody>
      </p:sp>
      <p:sp>
        <p:nvSpPr>
          <p:cNvPr id="4" name="Slide Number Placeholder 3"/>
          <p:cNvSpPr>
            <a:spLocks noGrp="1"/>
          </p:cNvSpPr>
          <p:nvPr>
            <p:ph type="sldNum" sz="quarter" idx="5"/>
          </p:nvPr>
        </p:nvSpPr>
        <p:spPr/>
        <p:txBody>
          <a:bodyPr/>
          <a:lstStyle/>
          <a:p>
            <a:fld id="{24812BAB-56E4-445E-81F0-2BFE5D113F00}" type="slidenum">
              <a:rPr lang="en-US" smtClean="0"/>
              <a:t>13</a:t>
            </a:fld>
            <a:endParaRPr lang="en-US"/>
          </a:p>
        </p:txBody>
      </p:sp>
    </p:spTree>
    <p:extLst>
      <p:ext uri="{BB962C8B-B14F-4D97-AF65-F5344CB8AC3E}">
        <p14:creationId xmlns:p14="http://schemas.microsoft.com/office/powerpoint/2010/main" val="491180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confusion matrix was also generated based on test results, shown on the left. This shows that logistic regression can accurately predict the </a:t>
            </a:r>
            <a:r>
              <a:rPr lang="en-US" sz="1800" dirty="0">
                <a:effectLst/>
                <a:latin typeface="Times New Roman" panose="02020603050405020304" pitchFamily="18" charset="0"/>
                <a:ea typeface="Calibri" panose="020F0502020204030204" pitchFamily="34" charset="0"/>
              </a:rPr>
              <a:t>sentiment of a review as negative when the review is negative 2,375 times out of 2,607 cases; and predict a positive sentiment when a review is positive 2,430 times out of 2,588 events. </a:t>
            </a:r>
          </a:p>
          <a:p>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In the case of a Type I error, in which a review is predicted to have positive sentiment when it has a negative sentiment instead of being predicted correctly, happens 232 out of 4,963 events in the test set, or 4.67% of the time. A Type II error, in which a negative sentiment is predicted when a review is positive instead of being correctly predicted happens 158 out of 4,963 events in the test set, or 3.18% of the time.</a:t>
            </a:r>
          </a:p>
          <a:p>
            <a:endParaRPr lang="en-US" sz="1800" dirty="0">
              <a:effectLst/>
              <a:latin typeface="Times New Roman" panose="02020603050405020304" pitchFamily="18" charset="0"/>
            </a:endParaRPr>
          </a:p>
          <a:p>
            <a:r>
              <a:rPr lang="en-US" sz="1800" dirty="0">
                <a:effectLst/>
                <a:latin typeface="Times New Roman" panose="02020603050405020304" pitchFamily="18" charset="0"/>
              </a:rPr>
              <a:t>On the right, a precision-recall curve for the test set is shown. This displays the tradeoff between true positive rates and false positive rates for the sentiment predictor (Brownlee, 2021). </a:t>
            </a:r>
            <a:r>
              <a:rPr lang="en-US" sz="1800" dirty="0">
                <a:effectLst/>
                <a:latin typeface="Times New Roman" panose="02020603050405020304" pitchFamily="18" charset="0"/>
                <a:ea typeface="Calibri" panose="020F0502020204030204" pitchFamily="34" charset="0"/>
              </a:rPr>
              <a:t>The further the model bows away from the diagonal dotted line, the more accurate or precise the model. Therefore, this model has a high degree of accuracy in predicting true false positive or predicting a sentiment is positive.</a:t>
            </a:r>
            <a:endParaRPr lang="en-US" dirty="0"/>
          </a:p>
        </p:txBody>
      </p:sp>
      <p:sp>
        <p:nvSpPr>
          <p:cNvPr id="4" name="Slide Number Placeholder 3"/>
          <p:cNvSpPr>
            <a:spLocks noGrp="1"/>
          </p:cNvSpPr>
          <p:nvPr>
            <p:ph type="sldNum" sz="quarter" idx="5"/>
          </p:nvPr>
        </p:nvSpPr>
        <p:spPr/>
        <p:txBody>
          <a:bodyPr/>
          <a:lstStyle/>
          <a:p>
            <a:fld id="{24812BAB-56E4-445E-81F0-2BFE5D113F00}" type="slidenum">
              <a:rPr lang="en-US" smtClean="0"/>
              <a:t>14</a:t>
            </a:fld>
            <a:endParaRPr lang="en-US"/>
          </a:p>
        </p:txBody>
      </p:sp>
    </p:spTree>
    <p:extLst>
      <p:ext uri="{BB962C8B-B14F-4D97-AF65-F5344CB8AC3E}">
        <p14:creationId xmlns:p14="http://schemas.microsoft.com/office/powerpoint/2010/main" val="2092199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logistic regression model built for predicting fraudulent reviews, testing it against the test set yielded an accuracy of only 59%, and a p-value of about 0.59, as seen in the table on the left. The table on the right shows the highest and lowest n-gram coefficients, as before. </a:t>
            </a:r>
          </a:p>
          <a:p>
            <a:endParaRPr lang="en-US" dirty="0"/>
          </a:p>
          <a:p>
            <a:r>
              <a:rPr lang="en-US" dirty="0"/>
              <a:t>Notably, these use more references to food than previously seen, such as really sweet and thicker. The scale of coefficients are also much closer to each other than seen in the sentiment predictor.</a:t>
            </a:r>
          </a:p>
        </p:txBody>
      </p:sp>
      <p:sp>
        <p:nvSpPr>
          <p:cNvPr id="4" name="Slide Number Placeholder 3"/>
          <p:cNvSpPr>
            <a:spLocks noGrp="1"/>
          </p:cNvSpPr>
          <p:nvPr>
            <p:ph type="sldNum" sz="quarter" idx="5"/>
          </p:nvPr>
        </p:nvSpPr>
        <p:spPr/>
        <p:txBody>
          <a:bodyPr/>
          <a:lstStyle/>
          <a:p>
            <a:fld id="{24812BAB-56E4-445E-81F0-2BFE5D113F00}" type="slidenum">
              <a:rPr lang="en-US" smtClean="0"/>
              <a:t>15</a:t>
            </a:fld>
            <a:endParaRPr lang="en-US"/>
          </a:p>
        </p:txBody>
      </p:sp>
    </p:spTree>
    <p:extLst>
      <p:ext uri="{BB962C8B-B14F-4D97-AF65-F5344CB8AC3E}">
        <p14:creationId xmlns:p14="http://schemas.microsoft.com/office/powerpoint/2010/main" val="790058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confusion matrix, shown on the left, we can see the logistic regression predictor </a:t>
            </a:r>
            <a:r>
              <a:rPr lang="en-US" sz="1800" dirty="0">
                <a:effectLst/>
                <a:latin typeface="Times New Roman" panose="02020603050405020304" pitchFamily="18" charset="0"/>
                <a:ea typeface="Calibri" panose="020F0502020204030204" pitchFamily="34" charset="0"/>
              </a:rPr>
              <a:t>predicts a review as fraudulent when the review is fraudulent at 1,612 times out of 2,549 cases and predicts a real review when a review is real 1,475 times out of 2,646 events. </a:t>
            </a:r>
          </a:p>
          <a:p>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Type I errors occurred 937 out of 3,087 events in the test set, or 30.4% of the time. A Type II error happened 1171 out of 3,087 events in the test set, or 37.9% of the time. This shows that the predictor is better than a coin flip, but not by much.</a:t>
            </a:r>
          </a:p>
          <a:p>
            <a:endParaRPr lang="en-US" sz="1800" dirty="0">
              <a:effectLst/>
              <a:latin typeface="Times New Roman" panose="02020603050405020304" pitchFamily="18" charset="0"/>
            </a:endParaRPr>
          </a:p>
          <a:p>
            <a:r>
              <a:rPr lang="en-US" sz="1800" dirty="0">
                <a:effectLst/>
                <a:latin typeface="Times New Roman" panose="02020603050405020304" pitchFamily="18" charset="0"/>
              </a:rPr>
              <a:t>The precision recall curve on the right shows much the same, with a bowing towards true positives, implying that the predictor is better that a no-skill predictor, such as a coin flip.</a:t>
            </a:r>
            <a:endParaRPr lang="en-US" dirty="0"/>
          </a:p>
        </p:txBody>
      </p:sp>
      <p:sp>
        <p:nvSpPr>
          <p:cNvPr id="4" name="Slide Number Placeholder 3"/>
          <p:cNvSpPr>
            <a:spLocks noGrp="1"/>
          </p:cNvSpPr>
          <p:nvPr>
            <p:ph type="sldNum" sz="quarter" idx="5"/>
          </p:nvPr>
        </p:nvSpPr>
        <p:spPr/>
        <p:txBody>
          <a:bodyPr/>
          <a:lstStyle/>
          <a:p>
            <a:fld id="{24812BAB-56E4-445E-81F0-2BFE5D113F00}" type="slidenum">
              <a:rPr lang="en-US" smtClean="0"/>
              <a:t>16</a:t>
            </a:fld>
            <a:endParaRPr lang="en-US"/>
          </a:p>
        </p:txBody>
      </p:sp>
    </p:spTree>
    <p:extLst>
      <p:ext uri="{BB962C8B-B14F-4D97-AF65-F5344CB8AC3E}">
        <p14:creationId xmlns:p14="http://schemas.microsoft.com/office/powerpoint/2010/main" val="4230207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build the KNN model, the number of neighbors, or k, must be selected. This model was run for all possible values of k from 2 to 2,500 to isolate the best value. After a 3 hour run, the best values of 7 and 2,003 were isolated, and 7 was chosen for this model. </a:t>
            </a:r>
          </a:p>
          <a:p>
            <a:endParaRPr lang="en-US" dirty="0"/>
          </a:p>
          <a:p>
            <a:r>
              <a:rPr lang="en-US" dirty="0"/>
              <a:t>The scikit package offers a supervised variant of the model, and it was also utilized in building the predictor. Since this does not build an equation, there are no coefficients to analyze. Each input must be analyzed individually against the neighbors selected.</a:t>
            </a:r>
          </a:p>
        </p:txBody>
      </p:sp>
      <p:sp>
        <p:nvSpPr>
          <p:cNvPr id="4" name="Slide Number Placeholder 3"/>
          <p:cNvSpPr>
            <a:spLocks noGrp="1"/>
          </p:cNvSpPr>
          <p:nvPr>
            <p:ph type="sldNum" sz="quarter" idx="5"/>
          </p:nvPr>
        </p:nvSpPr>
        <p:spPr/>
        <p:txBody>
          <a:bodyPr/>
          <a:lstStyle/>
          <a:p>
            <a:fld id="{24812BAB-56E4-445E-81F0-2BFE5D113F00}" type="slidenum">
              <a:rPr lang="en-US" smtClean="0"/>
              <a:t>17</a:t>
            </a:fld>
            <a:endParaRPr lang="en-US"/>
          </a:p>
        </p:txBody>
      </p:sp>
    </p:spTree>
    <p:extLst>
      <p:ext uri="{BB962C8B-B14F-4D97-AF65-F5344CB8AC3E}">
        <p14:creationId xmlns:p14="http://schemas.microsoft.com/office/powerpoint/2010/main" val="913239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accuracy for the KNN model was found to be only about 53%, as seen in the table on the left. The mean found was -0.427, and std dev of 0.388. The p-value was calculated to be roughly 1, and so not statistically significant, and the mean squared error was calculated at 1.68. While these results look worse than the logistic regression, the confusion matrix tells a different story.</a:t>
            </a:r>
          </a:p>
        </p:txBody>
      </p:sp>
      <p:sp>
        <p:nvSpPr>
          <p:cNvPr id="4" name="Slide Number Placeholder 3"/>
          <p:cNvSpPr>
            <a:spLocks noGrp="1"/>
          </p:cNvSpPr>
          <p:nvPr>
            <p:ph type="sldNum" sz="quarter" idx="5"/>
          </p:nvPr>
        </p:nvSpPr>
        <p:spPr/>
        <p:txBody>
          <a:bodyPr/>
          <a:lstStyle/>
          <a:p>
            <a:fld id="{24812BAB-56E4-445E-81F0-2BFE5D113F00}" type="slidenum">
              <a:rPr lang="en-US" smtClean="0"/>
              <a:t>18</a:t>
            </a:fld>
            <a:endParaRPr lang="en-US"/>
          </a:p>
        </p:txBody>
      </p:sp>
    </p:spTree>
    <p:extLst>
      <p:ext uri="{BB962C8B-B14F-4D97-AF65-F5344CB8AC3E}">
        <p14:creationId xmlns:p14="http://schemas.microsoft.com/office/powerpoint/2010/main" val="221133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confusion matrix shown on the left, we can see that the </a:t>
            </a:r>
            <a:r>
              <a:rPr lang="en-US" dirty="0" err="1"/>
              <a:t>knn</a:t>
            </a:r>
            <a:r>
              <a:rPr lang="en-US" dirty="0"/>
              <a:t> model is actually much more accurate than a coin flip – if it is used to predict that a review is fraudulent when it is actually fraudulent, but it also gives a high percentage of false negatives. </a:t>
            </a:r>
          </a:p>
          <a:p>
            <a:endParaRPr lang="en-US" dirty="0"/>
          </a:p>
          <a:p>
            <a:r>
              <a:rPr lang="en-US" dirty="0"/>
              <a:t>So, in the case of a Type I error, it </a:t>
            </a:r>
            <a:r>
              <a:rPr lang="en-US" sz="1800" dirty="0">
                <a:effectLst/>
                <a:latin typeface="Times New Roman" panose="02020603050405020304" pitchFamily="18" charset="0"/>
                <a:ea typeface="Calibri" panose="020F0502020204030204" pitchFamily="34" charset="0"/>
              </a:rPr>
              <a:t>predicted incorrectly 1,693 out of 2,748 events in the test set, or 61.6% of the time. However, a Type II error, in which a fraudulent review is predicted to be real instead of being correctly predicted happens 754 out of 2,748 events in the test set, or 27.4% of the time.</a:t>
            </a:r>
          </a:p>
          <a:p>
            <a:endParaRPr lang="en-US" sz="1800" dirty="0">
              <a:effectLst/>
              <a:latin typeface="Times New Roman" panose="02020603050405020304" pitchFamily="18" charset="0"/>
            </a:endParaRPr>
          </a:p>
          <a:p>
            <a:r>
              <a:rPr lang="en-US" sz="1800" dirty="0">
                <a:effectLst/>
                <a:latin typeface="Times New Roman" panose="02020603050405020304" pitchFamily="18" charset="0"/>
              </a:rPr>
              <a:t>As before, the precision recall curve is shown on the right, and helps to show that this model used against the full set is not much better than a no-skill predictor, with a slight bow towards the true positive side.</a:t>
            </a:r>
            <a:endParaRPr lang="en-US" dirty="0"/>
          </a:p>
        </p:txBody>
      </p:sp>
      <p:sp>
        <p:nvSpPr>
          <p:cNvPr id="4" name="Slide Number Placeholder 3"/>
          <p:cNvSpPr>
            <a:spLocks noGrp="1"/>
          </p:cNvSpPr>
          <p:nvPr>
            <p:ph type="sldNum" sz="quarter" idx="5"/>
          </p:nvPr>
        </p:nvSpPr>
        <p:spPr/>
        <p:txBody>
          <a:bodyPr/>
          <a:lstStyle/>
          <a:p>
            <a:fld id="{24812BAB-56E4-445E-81F0-2BFE5D113F00}" type="slidenum">
              <a:rPr lang="en-US" smtClean="0"/>
              <a:t>19</a:t>
            </a:fld>
            <a:endParaRPr lang="en-US"/>
          </a:p>
        </p:txBody>
      </p:sp>
    </p:spTree>
    <p:extLst>
      <p:ext uri="{BB962C8B-B14F-4D97-AF65-F5344CB8AC3E}">
        <p14:creationId xmlns:p14="http://schemas.microsoft.com/office/powerpoint/2010/main" val="3791016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analysis of the results, it is safe to reject the first null hypothesis. It is possible to use sentiment analysis, natural language processing, and n-gram processing to build a logistic regression to accurately predict the sentiment of a user to a particular restaurant in New York City based on the review that they provide of the restaurant. </a:t>
            </a:r>
          </a:p>
          <a:p>
            <a:endParaRPr lang="en-US" dirty="0"/>
          </a:p>
          <a:p>
            <a:r>
              <a:rPr lang="en-US" dirty="0"/>
              <a:t>The use of two different models for the second hypothesis shows that rejecting the second null hypothesis is a safe conclusion as well. Though neither was especially accurate, the logistic regression fraud detector was more accurate than a no-skill predictor, such as a coin flip. </a:t>
            </a:r>
          </a:p>
          <a:p>
            <a:endParaRPr lang="en-US" dirty="0"/>
          </a:p>
          <a:p>
            <a:r>
              <a:rPr lang="en-US" dirty="0"/>
              <a:t>Given that the number of negative reviews that are fraudulent are such a small sample in the entire population, it may be worth building a new model that first separates reviews into positive and negative, and then builds out separate models for fraud on each of those new data sets. </a:t>
            </a:r>
          </a:p>
          <a:p>
            <a:endParaRPr lang="en-US" dirty="0"/>
          </a:p>
          <a:p>
            <a:r>
              <a:rPr lang="en-US" dirty="0"/>
              <a:t>This may provide better predictions and new methodologies moving forward. This also builds on the idea of the central limit theorem, in that when an event is predicted that has an outcome that is far less likely to be observed by chance, there should be more confidence that other factors are at play (Wheelan, 2014). </a:t>
            </a:r>
          </a:p>
          <a:p>
            <a:endParaRPr lang="en-US" dirty="0"/>
          </a:p>
          <a:p>
            <a:r>
              <a:rPr lang="en-US" dirty="0"/>
              <a:t>To get the highest degree of accuracy and precision in fraud detection, it would be important to build models which are first accurate, and then test them against samples that more closely resemble the population to ensure that they maintain the same level of precision and accuracy moving forward.</a:t>
            </a:r>
          </a:p>
        </p:txBody>
      </p:sp>
      <p:sp>
        <p:nvSpPr>
          <p:cNvPr id="4" name="Slide Number Placeholder 3"/>
          <p:cNvSpPr>
            <a:spLocks noGrp="1"/>
          </p:cNvSpPr>
          <p:nvPr>
            <p:ph type="sldNum" sz="quarter" idx="5"/>
          </p:nvPr>
        </p:nvSpPr>
        <p:spPr/>
        <p:txBody>
          <a:bodyPr/>
          <a:lstStyle/>
          <a:p>
            <a:fld id="{24812BAB-56E4-445E-81F0-2BFE5D113F00}" type="slidenum">
              <a:rPr lang="en-US" smtClean="0"/>
              <a:t>20</a:t>
            </a:fld>
            <a:endParaRPr lang="en-US"/>
          </a:p>
        </p:txBody>
      </p:sp>
    </p:spTree>
    <p:extLst>
      <p:ext uri="{BB962C8B-B14F-4D97-AF65-F5344CB8AC3E}">
        <p14:creationId xmlns:p14="http://schemas.microsoft.com/office/powerpoint/2010/main" val="1907126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812BAB-56E4-445E-81F0-2BFE5D113F00}" type="slidenum">
              <a:rPr lang="en-US" smtClean="0"/>
              <a:t>21</a:t>
            </a:fld>
            <a:endParaRPr lang="en-US"/>
          </a:p>
        </p:txBody>
      </p:sp>
    </p:spTree>
    <p:extLst>
      <p:ext uri="{BB962C8B-B14F-4D97-AF65-F5344CB8AC3E}">
        <p14:creationId xmlns:p14="http://schemas.microsoft.com/office/powerpoint/2010/main" val="2473837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recall, right at the start of Covid, there were new agencies reporting seed packets arriving at people’s doorsteps. </a:t>
            </a:r>
            <a:r>
              <a:rPr lang="en-US" dirty="0" err="1"/>
              <a:t>Tyko</a:t>
            </a:r>
            <a:r>
              <a:rPr lang="en-US" dirty="0"/>
              <a:t> (2020) of USA Today announced this as a new scam called brushing, used to generate real packing slips on fake sales. These generated a verified purchase which could then be used to bolster specific sellers with a fraudulent review in order to increase their ratings, according to Rafter (2020). </a:t>
            </a:r>
          </a:p>
          <a:p>
            <a:endParaRPr lang="en-US" dirty="0"/>
          </a:p>
          <a:p>
            <a:r>
              <a:rPr lang="en-US" dirty="0"/>
              <a:t>Other researchers, such as </a:t>
            </a:r>
            <a:r>
              <a:rPr lang="en-US" dirty="0" err="1"/>
              <a:t>Gloutnikov</a:t>
            </a:r>
            <a:r>
              <a:rPr lang="en-US" dirty="0"/>
              <a:t> (2018) and Luca and </a:t>
            </a:r>
            <a:r>
              <a:rPr lang="en-US" dirty="0" err="1"/>
              <a:t>Zervas</a:t>
            </a:r>
            <a:r>
              <a:rPr lang="en-US" dirty="0"/>
              <a:t> (2016) have discussed the motivations behind fraudulent reviews and the use of markers to identify proximity of good and buyers versus similarity of goods. Given that, how can we use markers like these to build models and find this information for us based solely on the review of our customers? </a:t>
            </a:r>
          </a:p>
          <a:p>
            <a:endParaRPr lang="en-US" dirty="0"/>
          </a:p>
          <a:p>
            <a:r>
              <a:rPr lang="en-US" dirty="0"/>
              <a:t>We can use data we have on hand for this tasking, specifically utilizing our customers ratings, reviews, knowledge of those reviews that are already deemed fraudulent, and generated tokenized lemma from reviews as independent variables and generating sentiment and fraud predictions as dependent variables</a:t>
            </a:r>
          </a:p>
        </p:txBody>
      </p:sp>
      <p:sp>
        <p:nvSpPr>
          <p:cNvPr id="4" name="Slide Number Placeholder 3"/>
          <p:cNvSpPr>
            <a:spLocks noGrp="1"/>
          </p:cNvSpPr>
          <p:nvPr>
            <p:ph type="sldNum" sz="quarter" idx="5"/>
          </p:nvPr>
        </p:nvSpPr>
        <p:spPr/>
        <p:txBody>
          <a:bodyPr/>
          <a:lstStyle/>
          <a:p>
            <a:fld id="{24812BAB-56E4-445E-81F0-2BFE5D113F00}" type="slidenum">
              <a:rPr lang="en-US" smtClean="0"/>
              <a:t>3</a:t>
            </a:fld>
            <a:endParaRPr lang="en-US"/>
          </a:p>
        </p:txBody>
      </p:sp>
    </p:spTree>
    <p:extLst>
      <p:ext uri="{BB962C8B-B14F-4D97-AF65-F5344CB8AC3E}">
        <p14:creationId xmlns:p14="http://schemas.microsoft.com/office/powerpoint/2010/main" val="840363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 was originally collected and released by Yelp, and cleaned and processed by </a:t>
            </a:r>
            <a:r>
              <a:rPr lang="en-US" dirty="0" err="1"/>
              <a:t>Rayana</a:t>
            </a:r>
            <a:r>
              <a:rPr lang="en-US" dirty="0"/>
              <a:t> (2015).</a:t>
            </a:r>
          </a:p>
        </p:txBody>
      </p:sp>
      <p:sp>
        <p:nvSpPr>
          <p:cNvPr id="4" name="Slide Number Placeholder 3"/>
          <p:cNvSpPr>
            <a:spLocks noGrp="1"/>
          </p:cNvSpPr>
          <p:nvPr>
            <p:ph type="sldNum" sz="quarter" idx="5"/>
          </p:nvPr>
        </p:nvSpPr>
        <p:spPr/>
        <p:txBody>
          <a:bodyPr/>
          <a:lstStyle/>
          <a:p>
            <a:fld id="{24812BAB-56E4-445E-81F0-2BFE5D113F00}" type="slidenum">
              <a:rPr lang="en-US" smtClean="0"/>
              <a:t>5</a:t>
            </a:fld>
            <a:endParaRPr lang="en-US"/>
          </a:p>
        </p:txBody>
      </p:sp>
    </p:spTree>
    <p:extLst>
      <p:ext uri="{BB962C8B-B14F-4D97-AF65-F5344CB8AC3E}">
        <p14:creationId xmlns:p14="http://schemas.microsoft.com/office/powerpoint/2010/main" val="3293861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metadata holds the reference information on each review, encompassing a total of 359,052 reviews in scope. It indicates which restaurant the customer visited, labeled as </a:t>
            </a:r>
            <a:r>
              <a:rPr lang="en-US" dirty="0" err="1"/>
              <a:t>ProductID</a:t>
            </a:r>
            <a:r>
              <a:rPr lang="en-US" dirty="0"/>
              <a:t>. The customer is labeled as </a:t>
            </a:r>
            <a:r>
              <a:rPr lang="en-US" dirty="0" err="1"/>
              <a:t>CustomerID</a:t>
            </a:r>
            <a:r>
              <a:rPr lang="en-US" dirty="0"/>
              <a:t>. Both values are nominal, and no values are missing. </a:t>
            </a:r>
          </a:p>
          <a:p>
            <a:endParaRPr lang="en-US" dirty="0"/>
          </a:p>
          <a:p>
            <a:r>
              <a:rPr lang="en-US" dirty="0"/>
              <a:t>The </a:t>
            </a:r>
            <a:r>
              <a:rPr lang="en-US" dirty="0" err="1"/>
              <a:t>ProductIDs</a:t>
            </a:r>
            <a:r>
              <a:rPr lang="en-US" dirty="0"/>
              <a:t> are generally evenly distributed across the reviews, and the </a:t>
            </a:r>
            <a:r>
              <a:rPr lang="en-US" dirty="0" err="1"/>
              <a:t>UserIDs</a:t>
            </a:r>
            <a:r>
              <a:rPr lang="en-US" dirty="0"/>
              <a:t> are more focused toward the lower end, as the longer a customer has been with us, the more reviews they have made.</a:t>
            </a:r>
          </a:p>
        </p:txBody>
      </p:sp>
      <p:sp>
        <p:nvSpPr>
          <p:cNvPr id="4" name="Slide Number Placeholder 3"/>
          <p:cNvSpPr>
            <a:spLocks noGrp="1"/>
          </p:cNvSpPr>
          <p:nvPr>
            <p:ph type="sldNum" sz="quarter" idx="5"/>
          </p:nvPr>
        </p:nvSpPr>
        <p:spPr/>
        <p:txBody>
          <a:bodyPr/>
          <a:lstStyle/>
          <a:p>
            <a:fld id="{24812BAB-56E4-445E-81F0-2BFE5D113F00}" type="slidenum">
              <a:rPr lang="en-US" smtClean="0"/>
              <a:t>6</a:t>
            </a:fld>
            <a:endParaRPr lang="en-US"/>
          </a:p>
        </p:txBody>
      </p:sp>
    </p:spTree>
    <p:extLst>
      <p:ext uri="{BB962C8B-B14F-4D97-AF65-F5344CB8AC3E}">
        <p14:creationId xmlns:p14="http://schemas.microsoft.com/office/powerpoint/2010/main" val="3054535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Turning toward the ratings themselves, the </a:t>
            </a:r>
            <a:r>
              <a:rPr lang="en-US" dirty="0" err="1"/>
              <a:t>StarRating</a:t>
            </a:r>
            <a:r>
              <a:rPr lang="en-US" dirty="0"/>
              <a:t> variable is an integer set on interval from 1 to 5, and is heavily distributed from 4 to 5 across the entire 10-year span, as see in the box and whisker plot on the left. In all cases, ratings of 1 or 2 are considered outliers. </a:t>
            </a:r>
          </a:p>
          <a:p>
            <a:endParaRPr lang="en-US" dirty="0"/>
          </a:p>
          <a:p>
            <a:r>
              <a:rPr lang="en-US" dirty="0"/>
              <a:t>The table on the right shows the number of reviews submitted over time and helps show our growth in trust with customers over time, as we get more reviews year over year. It should be noted in this dataset that customers rate restaurants a 4 or higher over 75% of the time, which may mean the dataset is biased for positive reviews.</a:t>
            </a:r>
          </a:p>
        </p:txBody>
      </p:sp>
      <p:sp>
        <p:nvSpPr>
          <p:cNvPr id="4" name="Slide Number Placeholder 3"/>
          <p:cNvSpPr>
            <a:spLocks noGrp="1"/>
          </p:cNvSpPr>
          <p:nvPr>
            <p:ph type="sldNum" sz="quarter" idx="5"/>
          </p:nvPr>
        </p:nvSpPr>
        <p:spPr/>
        <p:txBody>
          <a:bodyPr/>
          <a:lstStyle/>
          <a:p>
            <a:fld id="{24812BAB-56E4-445E-81F0-2BFE5D113F00}" type="slidenum">
              <a:rPr lang="en-US" smtClean="0"/>
              <a:t>7</a:t>
            </a:fld>
            <a:endParaRPr lang="en-US"/>
          </a:p>
        </p:txBody>
      </p:sp>
    </p:spTree>
    <p:extLst>
      <p:ext uri="{BB962C8B-B14F-4D97-AF65-F5344CB8AC3E}">
        <p14:creationId xmlns:p14="http://schemas.microsoft.com/office/powerpoint/2010/main" val="2790246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Diving just a bit further into </a:t>
            </a:r>
            <a:r>
              <a:rPr lang="en-US" dirty="0" err="1"/>
              <a:t>StarRating</a:t>
            </a:r>
            <a:r>
              <a:rPr lang="en-US" dirty="0"/>
              <a:t> data, using Alteryx to get a summary, we can see the tendency of users to rate a 4 or 5, with the Lower quartile, Average, and Median all pointing to 4. The standard deviation and variance are both about 1, but only because the total number of 5 reviews and 4 reviews are near equal in count.</a:t>
            </a:r>
          </a:p>
        </p:txBody>
      </p:sp>
      <p:sp>
        <p:nvSpPr>
          <p:cNvPr id="4" name="Slide Number Placeholder 3"/>
          <p:cNvSpPr>
            <a:spLocks noGrp="1"/>
          </p:cNvSpPr>
          <p:nvPr>
            <p:ph type="sldNum" sz="quarter" idx="5"/>
          </p:nvPr>
        </p:nvSpPr>
        <p:spPr/>
        <p:txBody>
          <a:bodyPr/>
          <a:lstStyle/>
          <a:p>
            <a:fld id="{24812BAB-56E4-445E-81F0-2BFE5D113F00}" type="slidenum">
              <a:rPr lang="en-US" smtClean="0"/>
              <a:t>8</a:t>
            </a:fld>
            <a:endParaRPr lang="en-US"/>
          </a:p>
        </p:txBody>
      </p:sp>
    </p:spTree>
    <p:extLst>
      <p:ext uri="{BB962C8B-B14F-4D97-AF65-F5344CB8AC3E}">
        <p14:creationId xmlns:p14="http://schemas.microsoft.com/office/powerpoint/2010/main" val="2847514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FakeReview</a:t>
            </a:r>
            <a:r>
              <a:rPr lang="en-US" dirty="0"/>
              <a:t> is the last of </a:t>
            </a:r>
            <a:r>
              <a:rPr lang="en-US" dirty="0" err="1"/>
              <a:t>MetaData</a:t>
            </a:r>
            <a:r>
              <a:rPr lang="en-US" dirty="0"/>
              <a:t> to cover before looking at the Reviews themselves. The </a:t>
            </a:r>
            <a:r>
              <a:rPr lang="en-US" dirty="0" err="1"/>
              <a:t>FakeReview</a:t>
            </a:r>
            <a:r>
              <a:rPr lang="en-US" dirty="0"/>
              <a:t> variable is an integer, treated as binary but labeled as either -1 or 1, and no values are missing. As shown in the table above, 80% of our reviews are marked as real currently, and this reflects in the median and mode set at 1 as well in the quartile data on the righthand side of the table.</a:t>
            </a:r>
          </a:p>
          <a:p>
            <a:endParaRPr lang="en-US" dirty="0"/>
          </a:p>
          <a:p>
            <a:r>
              <a:rPr lang="en-US" dirty="0"/>
              <a:t>Looking to correlations between this data, you can see a heatmap of correlation analysis on the right. The pink square along the bottom shows a positive correlation between </a:t>
            </a:r>
            <a:r>
              <a:rPr lang="en-US" dirty="0" err="1"/>
              <a:t>ProductID</a:t>
            </a:r>
            <a:r>
              <a:rPr lang="en-US" dirty="0"/>
              <a:t> and </a:t>
            </a:r>
            <a:r>
              <a:rPr lang="en-US" dirty="0" err="1"/>
              <a:t>UserID</a:t>
            </a:r>
            <a:r>
              <a:rPr lang="en-US" dirty="0"/>
              <a:t>. This </a:t>
            </a:r>
            <a:r>
              <a:rPr lang="en-US" sz="1800" dirty="0">
                <a:effectLst/>
                <a:latin typeface="Times New Roman" panose="02020603050405020304" pitchFamily="18" charset="0"/>
                <a:ea typeface="Calibri" panose="020F0502020204030204" pitchFamily="34" charset="0"/>
              </a:rPr>
              <a:t>may suggest that reviewers that give very high reviews on a single restaurant tend to give good reviews to all restaurants. Alternately, it may suggest that restaurants that are particularly favorable receive reviews from customers that reflect their value. </a:t>
            </a:r>
          </a:p>
          <a:p>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The bottom left square tinted blue shows a slight inverse correlation between </a:t>
            </a:r>
            <a:r>
              <a:rPr lang="en-US" sz="1800" dirty="0" err="1">
                <a:effectLst/>
                <a:latin typeface="Times New Roman" panose="02020603050405020304" pitchFamily="18" charset="0"/>
                <a:ea typeface="Calibri" panose="020F0502020204030204" pitchFamily="34" charset="0"/>
              </a:rPr>
              <a:t>UserID</a:t>
            </a:r>
            <a:r>
              <a:rPr lang="en-US" sz="1800" dirty="0">
                <a:effectLst/>
                <a:latin typeface="Times New Roman" panose="02020603050405020304" pitchFamily="18" charset="0"/>
                <a:ea typeface="Calibri" panose="020F0502020204030204" pitchFamily="34" charset="0"/>
              </a:rPr>
              <a:t> and </a:t>
            </a:r>
            <a:r>
              <a:rPr lang="en-US" sz="1800" dirty="0" err="1">
                <a:effectLst/>
                <a:latin typeface="Times New Roman" panose="02020603050405020304" pitchFamily="18" charset="0"/>
                <a:ea typeface="Calibri" panose="020F0502020204030204" pitchFamily="34" charset="0"/>
              </a:rPr>
              <a:t>FakeReview</a:t>
            </a:r>
            <a:r>
              <a:rPr lang="en-US" sz="1800" dirty="0">
                <a:effectLst/>
                <a:latin typeface="Times New Roman" panose="02020603050405020304" pitchFamily="18" charset="0"/>
                <a:ea typeface="Calibri" panose="020F0502020204030204" pitchFamily="34" charset="0"/>
              </a:rPr>
              <a:t>. This suggests that if a user gives a fake review to one restaurant, they tend to give fake reviews to multiple restaurants, based on </a:t>
            </a:r>
            <a:r>
              <a:rPr lang="en-US" sz="1800" dirty="0" err="1">
                <a:effectLst/>
                <a:latin typeface="Times New Roman" panose="02020603050405020304" pitchFamily="18" charset="0"/>
                <a:ea typeface="Calibri" panose="020F0502020204030204" pitchFamily="34" charset="0"/>
              </a:rPr>
              <a:t>FakeReview</a:t>
            </a:r>
            <a:r>
              <a:rPr lang="en-US" sz="1800" dirty="0">
                <a:effectLst/>
                <a:latin typeface="Times New Roman" panose="02020603050405020304" pitchFamily="18" charset="0"/>
                <a:ea typeface="Calibri" panose="020F0502020204030204" pitchFamily="34" charset="0"/>
              </a:rPr>
              <a:t> reporting a negative value for a fake review. </a:t>
            </a:r>
          </a:p>
          <a:p>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This would be expected, as a user that gives a fake review would likely do so with specific intent: either to fraudulently improve, or to damage, the reputation of a restaurant. Also discussed in the Brushing report by Rafter (2020).</a:t>
            </a:r>
            <a:endParaRPr lang="en-US" dirty="0"/>
          </a:p>
        </p:txBody>
      </p:sp>
      <p:sp>
        <p:nvSpPr>
          <p:cNvPr id="4" name="Slide Number Placeholder 3"/>
          <p:cNvSpPr>
            <a:spLocks noGrp="1"/>
          </p:cNvSpPr>
          <p:nvPr>
            <p:ph type="sldNum" sz="quarter" idx="5"/>
          </p:nvPr>
        </p:nvSpPr>
        <p:spPr/>
        <p:txBody>
          <a:bodyPr/>
          <a:lstStyle/>
          <a:p>
            <a:fld id="{24812BAB-56E4-445E-81F0-2BFE5D113F00}" type="slidenum">
              <a:rPr lang="en-US" smtClean="0"/>
              <a:t>9</a:t>
            </a:fld>
            <a:endParaRPr lang="en-US"/>
          </a:p>
        </p:txBody>
      </p:sp>
    </p:spTree>
    <p:extLst>
      <p:ext uri="{BB962C8B-B14F-4D97-AF65-F5344CB8AC3E}">
        <p14:creationId xmlns:p14="http://schemas.microsoft.com/office/powerpoint/2010/main" val="82511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Alteryx and RStudio were first used to </a:t>
            </a:r>
            <a:r>
              <a:rPr lang="en-US" dirty="0" err="1"/>
              <a:t>analyse</a:t>
            </a:r>
            <a:r>
              <a:rPr lang="en-US" dirty="0"/>
              <a:t> the reviews before applying Natural Language Processing. The reviews are freeform string data, sometimes called slab data, and qualitative in nature. Reviews are mapped to </a:t>
            </a:r>
            <a:r>
              <a:rPr lang="en-US" dirty="0" err="1"/>
              <a:t>UserID</a:t>
            </a:r>
            <a:r>
              <a:rPr lang="en-US" dirty="0"/>
              <a:t> and </a:t>
            </a:r>
            <a:r>
              <a:rPr lang="en-US" dirty="0" err="1"/>
              <a:t>ProductID</a:t>
            </a:r>
            <a:r>
              <a:rPr lang="en-US" dirty="0"/>
              <a:t> and can be flattened for further analysis later. </a:t>
            </a:r>
          </a:p>
          <a:p>
            <a:endParaRPr lang="en-US" dirty="0"/>
          </a:p>
          <a:p>
            <a:r>
              <a:rPr lang="en-US" dirty="0"/>
              <a:t>896 reviews were found to be repeats, and the most common repeats are shown on the right with their counts, though the repeats themselves are not statistically significant, and not necessarily tied to specific customers. </a:t>
            </a:r>
          </a:p>
          <a:p>
            <a:endParaRPr lang="en-US" dirty="0"/>
          </a:p>
          <a:p>
            <a:r>
              <a:rPr lang="en-US" dirty="0"/>
              <a:t>Of note, if casing and punctuation were ignored, “delicious” would have 36 repeats. “Great food” and a few other values would also be quite high. Also, the last string here is interesting. To have such a long string for a review be repeated is something that should be analyzed further.</a:t>
            </a:r>
          </a:p>
        </p:txBody>
      </p:sp>
      <p:sp>
        <p:nvSpPr>
          <p:cNvPr id="4" name="Slide Number Placeholder 3"/>
          <p:cNvSpPr>
            <a:spLocks noGrp="1"/>
          </p:cNvSpPr>
          <p:nvPr>
            <p:ph type="sldNum" sz="quarter" idx="5"/>
          </p:nvPr>
        </p:nvSpPr>
        <p:spPr/>
        <p:txBody>
          <a:bodyPr/>
          <a:lstStyle/>
          <a:p>
            <a:fld id="{24812BAB-56E4-445E-81F0-2BFE5D113F00}" type="slidenum">
              <a:rPr lang="en-US" smtClean="0"/>
              <a:t>10</a:t>
            </a:fld>
            <a:endParaRPr lang="en-US"/>
          </a:p>
        </p:txBody>
      </p:sp>
    </p:spTree>
    <p:extLst>
      <p:ext uri="{BB962C8B-B14F-4D97-AF65-F5344CB8AC3E}">
        <p14:creationId xmlns:p14="http://schemas.microsoft.com/office/powerpoint/2010/main" val="787135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Natural Language Analysis, and breaking the reviews down word by word, we can look at the counts of individual words by their stems. Here stop words are removed. </a:t>
            </a:r>
            <a:r>
              <a:rPr lang="en-US" sz="1800" dirty="0">
                <a:effectLst/>
                <a:latin typeface="Times New Roman" panose="02020603050405020304" pitchFamily="18" charset="0"/>
                <a:ea typeface="Calibri" panose="020F0502020204030204" pitchFamily="34" charset="0"/>
              </a:rPr>
              <a:t>Stop words are the most common English words, and don’t impart any information by themselves. They include: I, an, the, and, to, and similar words. After that, we can see clearly that negation is the most used word, followed by place and food.</a:t>
            </a:r>
          </a:p>
          <a:p>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 The counts of words drop drastically from there and level off. The top 10 are shown in the table on the right, and this shows how stems can be used as well, so the word go is counted as a repeat for “go,” “going,” “goes,” etc. Given that most of the reviews are positive, we should expect to see negation used in a positive sense as well, such as “not bad”, or to put a spin on negatives to say “not good” instead of “bad.”</a:t>
            </a:r>
            <a:endParaRPr lang="en-US" dirty="0"/>
          </a:p>
        </p:txBody>
      </p:sp>
      <p:sp>
        <p:nvSpPr>
          <p:cNvPr id="4" name="Slide Number Placeholder 3"/>
          <p:cNvSpPr>
            <a:spLocks noGrp="1"/>
          </p:cNvSpPr>
          <p:nvPr>
            <p:ph type="sldNum" sz="quarter" idx="5"/>
          </p:nvPr>
        </p:nvSpPr>
        <p:spPr/>
        <p:txBody>
          <a:bodyPr/>
          <a:lstStyle/>
          <a:p>
            <a:fld id="{24812BAB-56E4-445E-81F0-2BFE5D113F00}" type="slidenum">
              <a:rPr lang="en-US" smtClean="0"/>
              <a:t>11</a:t>
            </a:fld>
            <a:endParaRPr lang="en-US"/>
          </a:p>
        </p:txBody>
      </p:sp>
    </p:spTree>
    <p:extLst>
      <p:ext uri="{BB962C8B-B14F-4D97-AF65-F5344CB8AC3E}">
        <p14:creationId xmlns:p14="http://schemas.microsoft.com/office/powerpoint/2010/main" val="116725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A0C0817-A112-4847-8014-A94B7D2A4EA3}" type="datetime1">
              <a:rPr lang="en-US" smtClean="0"/>
              <a:t>11/28/2022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08886480"/>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11/28/2022</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19704705"/>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11/28/2022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14209405"/>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11/28/2022</a:t>
            </a:fld>
            <a:endParaRPr lang="en-US"/>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19902076"/>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11/28/2022</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86092998"/>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FA2B21-3FCD-4721-B95C-427943F61125}" type="datetime1">
              <a:rPr lang="en-US" smtClean="0"/>
              <a:t>11/28/2022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44890267"/>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FA2B21-3FCD-4721-B95C-427943F61125}" type="datetime1">
              <a:rPr lang="en-US" smtClean="0"/>
              <a:t>11/28/2022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55799384"/>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34F40B7-36AB-4376-BE14-EF7004D79BB9}" type="datetime1">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35361787"/>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F87CAB8-DCAE-46A5-AADA-B3FAD11A54E0}" type="datetime1">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80317578"/>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32034502"/>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42416646"/>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11331668"/>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70056596"/>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32541653"/>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11/28/2022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83059557"/>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14149669"/>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11/28/2022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25958001"/>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6FA2B21-3FCD-4721-B95C-427943F61125}" type="datetime1">
              <a:rPr lang="en-US" smtClean="0"/>
              <a:t>11/28/2022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56106492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8" Type="http://schemas.openxmlformats.org/officeDocument/2006/relationships/hyperlink" Target="http://jmlr.csail.mit.edu/papers/v12/pedregosa11a.html" TargetMode="External"/><Relationship Id="rId13" Type="http://schemas.openxmlformats.org/officeDocument/2006/relationships/hyperlink" Target="https://doi.org/10.21105/joss.03021" TargetMode="External"/><Relationship Id="rId3" Type="http://schemas.openxmlformats.org/officeDocument/2006/relationships/hyperlink" Target="https://machinelearningmastery.com/roc-curves-and-precision-recall-curves-for-classification-in-python/" TargetMode="External"/><Relationship Id="rId7" Type="http://schemas.openxmlformats.org/officeDocument/2006/relationships/hyperlink" Target="https://conference.scipy.org/proceedings/scipy2010/pdfs/mckinney.pdf" TargetMode="External"/><Relationship Id="rId12" Type="http://schemas.openxmlformats.org/officeDocument/2006/relationships/hyperlink" Target="https://www.usatoday.com/story/money/2020/08/04/free-amazon-orders-scam-mysterious-seeds-packages-brushing/5580858002/"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hyperlink" Target="https://doi.org/10.1287/mnsc.2015.2304" TargetMode="External"/><Relationship Id="rId11" Type="http://schemas.openxmlformats.org/officeDocument/2006/relationships/hyperlink" Target="http://odds.cs.stonybrook.edu/yelpzip-dataset/" TargetMode="External"/><Relationship Id="rId5" Type="http://schemas.openxmlformats.org/officeDocument/2006/relationships/hyperlink" Target="https://doi.org/10.1038/s41586-020-2649-2" TargetMode="External"/><Relationship Id="rId10" Type="http://schemas.openxmlformats.org/officeDocument/2006/relationships/hyperlink" Target="https://websupport.meredith.com/hc/en-us/articles/360046384174-Ratings-and-Reviews" TargetMode="External"/><Relationship Id="rId4" Type="http://schemas.openxmlformats.org/officeDocument/2006/relationships/hyperlink" Target="https://scholarworks.sjsu.edu/etd_projects/629" TargetMode="External"/><Relationship Id="rId9" Type="http://schemas.openxmlformats.org/officeDocument/2006/relationships/hyperlink" Target="https://www.lifelock.com/learn-internet-security-scams-brushing-scams.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5F72ECA3-2A46-4A5A-8330-12F7E22105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7" name="Rectangle 16">
              <a:extLst>
                <a:ext uri="{FF2B5EF4-FFF2-40B4-BE49-F238E27FC236}">
                  <a16:creationId xmlns:a16="http://schemas.microsoft.com/office/drawing/2014/main" id="{2A4A5C4D-76C1-47EA-A0B6-CF294A5F4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8" name="Freeform 5">
              <a:extLst>
                <a:ext uri="{FF2B5EF4-FFF2-40B4-BE49-F238E27FC236}">
                  <a16:creationId xmlns:a16="http://schemas.microsoft.com/office/drawing/2014/main" id="{29BC618C-AD3C-444D-B8CB-6FB6920D48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C8CBE7DB-CDD1-45C5-A30A-1C8D016A93A2}"/>
              </a:ext>
            </a:extLst>
          </p:cNvPr>
          <p:cNvSpPr>
            <a:spLocks noGrp="1"/>
          </p:cNvSpPr>
          <p:nvPr>
            <p:ph type="ctrTitle"/>
          </p:nvPr>
        </p:nvSpPr>
        <p:spPr>
          <a:xfrm>
            <a:off x="4710905" y="1449324"/>
            <a:ext cx="5171185" cy="4189475"/>
          </a:xfrm>
        </p:spPr>
        <p:txBody>
          <a:bodyPr anchor="t">
            <a:normAutofit/>
          </a:bodyPr>
          <a:lstStyle/>
          <a:p>
            <a:r>
              <a:rPr lang="en-US" sz="5000">
                <a:solidFill>
                  <a:schemeClr val="tx1"/>
                </a:solidFill>
              </a:rPr>
              <a:t>WHEN REVIEW </a:t>
            </a:r>
            <a:r>
              <a:rPr lang="en-US" sz="5000" dirty="0">
                <a:solidFill>
                  <a:schemeClr val="tx1"/>
                </a:solidFill>
              </a:rPr>
              <a:t>STARS ALIGN AND PREVENTING MISALIGNMENTS</a:t>
            </a:r>
          </a:p>
        </p:txBody>
      </p:sp>
      <p:sp>
        <p:nvSpPr>
          <p:cNvPr id="3" name="Subtitle 2">
            <a:extLst>
              <a:ext uri="{FF2B5EF4-FFF2-40B4-BE49-F238E27FC236}">
                <a16:creationId xmlns:a16="http://schemas.microsoft.com/office/drawing/2014/main" id="{FD73A55D-C52A-4A4F-8D27-103261F91C77}"/>
              </a:ext>
            </a:extLst>
          </p:cNvPr>
          <p:cNvSpPr>
            <a:spLocks noGrp="1"/>
          </p:cNvSpPr>
          <p:nvPr>
            <p:ph type="subTitle" idx="1"/>
          </p:nvPr>
        </p:nvSpPr>
        <p:spPr>
          <a:xfrm>
            <a:off x="1154955" y="2618776"/>
            <a:ext cx="3555950" cy="1850570"/>
          </a:xfrm>
        </p:spPr>
        <p:txBody>
          <a:bodyPr>
            <a:normAutofit/>
          </a:bodyPr>
          <a:lstStyle/>
          <a:p>
            <a:pPr>
              <a:lnSpc>
                <a:spcPct val="90000"/>
              </a:lnSpc>
              <a:spcAft>
                <a:spcPts val="600"/>
              </a:spcAft>
            </a:pPr>
            <a:r>
              <a:rPr lang="en-US" sz="2200" b="1" dirty="0">
                <a:solidFill>
                  <a:schemeClr val="accent1"/>
                </a:solidFill>
              </a:rPr>
              <a:t>Sentiment and fraud analysis based on user reviews</a:t>
            </a:r>
          </a:p>
          <a:p>
            <a:pPr>
              <a:lnSpc>
                <a:spcPct val="90000"/>
              </a:lnSpc>
              <a:spcAft>
                <a:spcPts val="600"/>
              </a:spcAft>
            </a:pPr>
            <a:r>
              <a:rPr lang="en-US" sz="2200" b="1" dirty="0">
                <a:solidFill>
                  <a:schemeClr val="accent1"/>
                </a:solidFill>
              </a:rPr>
              <a:t>Jade Selke</a:t>
            </a:r>
          </a:p>
        </p:txBody>
      </p:sp>
      <p:sp>
        <p:nvSpPr>
          <p:cNvPr id="20" name="Rectangle 19">
            <a:extLst>
              <a:ext uri="{FF2B5EF4-FFF2-40B4-BE49-F238E27FC236}">
                <a16:creationId xmlns:a16="http://schemas.microsoft.com/office/drawing/2014/main" id="{029C0D00-401D-42B7-94D8-008C7DAA8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96668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7"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3838D4E-5493-4454-88A8-076C1EF1C163}"/>
              </a:ext>
            </a:extLst>
          </p:cNvPr>
          <p:cNvSpPr>
            <a:spLocks noGrp="1"/>
          </p:cNvSpPr>
          <p:nvPr>
            <p:ph type="title"/>
          </p:nvPr>
        </p:nvSpPr>
        <p:spPr>
          <a:xfrm>
            <a:off x="639098" y="629265"/>
            <a:ext cx="6072776" cy="1622322"/>
          </a:xfrm>
        </p:spPr>
        <p:txBody>
          <a:bodyPr vert="horz" lIns="91440" tIns="45720" rIns="91440" bIns="45720" rtlCol="0" anchor="ctr">
            <a:normAutofit/>
          </a:bodyPr>
          <a:lstStyle/>
          <a:p>
            <a:pPr>
              <a:lnSpc>
                <a:spcPct val="90000"/>
              </a:lnSpc>
            </a:pPr>
            <a:r>
              <a:rPr lang="en-US" b="0" i="0" kern="1200" dirty="0">
                <a:solidFill>
                  <a:srgbClr val="EBEBEB"/>
                </a:solidFill>
                <a:latin typeface="+mj-lt"/>
                <a:ea typeface="+mj-ea"/>
                <a:cs typeface="+mj-cs"/>
              </a:rPr>
              <a:t>REVIEW AND NATURAL LANGUAGE PROCESSING ANALYSIS</a:t>
            </a:r>
          </a:p>
        </p:txBody>
      </p:sp>
      <p:sp>
        <p:nvSpPr>
          <p:cNvPr id="29" name="Freeform: Shape 28">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pic>
        <p:nvPicPr>
          <p:cNvPr id="5" name="Picture 4">
            <a:extLst>
              <a:ext uri="{FF2B5EF4-FFF2-40B4-BE49-F238E27FC236}">
                <a16:creationId xmlns:a16="http://schemas.microsoft.com/office/drawing/2014/main" id="{A9603459-D727-4469-B5B7-0D352BAD8F5D}"/>
              </a:ext>
            </a:extLst>
          </p:cNvPr>
          <p:cNvPicPr>
            <a:picLocks noChangeAspect="1"/>
          </p:cNvPicPr>
          <p:nvPr/>
        </p:nvPicPr>
        <p:blipFill>
          <a:blip r:embed="rId4"/>
          <a:stretch>
            <a:fillRect/>
          </a:stretch>
        </p:blipFill>
        <p:spPr>
          <a:xfrm>
            <a:off x="7189996" y="1223951"/>
            <a:ext cx="4905334" cy="4893069"/>
          </a:xfrm>
          <a:prstGeom prst="rect">
            <a:avLst/>
          </a:prstGeom>
        </p:spPr>
      </p:pic>
      <p:sp>
        <p:nvSpPr>
          <p:cNvPr id="31" name="Rectangle 30">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Oval 34">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5D0FF7C6-5C96-4EE8-AEAF-5517825A4F24}"/>
              </a:ext>
            </a:extLst>
          </p:cNvPr>
          <p:cNvSpPr txBox="1"/>
          <p:nvPr/>
        </p:nvSpPr>
        <p:spPr>
          <a:xfrm>
            <a:off x="639098" y="2418735"/>
            <a:ext cx="6072776" cy="3811740"/>
          </a:xfrm>
          <a:prstGeom prst="rect">
            <a:avLst/>
          </a:prstGeom>
        </p:spPr>
        <p:txBody>
          <a:bodyPr vert="horz" lIns="91440" tIns="45720" rIns="91440" bIns="45720" rtlCol="0" anchor="ctr">
            <a:normAutofit/>
          </a:bodyPr>
          <a:lstStyle/>
          <a:p>
            <a:pPr marL="285750" indent="-285750">
              <a:spcBef>
                <a:spcPts val="1000"/>
              </a:spcBef>
              <a:buClr>
                <a:schemeClr val="accent1"/>
              </a:buClr>
              <a:buSzPct val="80000"/>
              <a:buFont typeface="Wingdings 3" charset="2"/>
              <a:buChar char=""/>
            </a:pPr>
            <a:r>
              <a:rPr lang="en-US">
                <a:solidFill>
                  <a:srgbClr val="FFFFFF"/>
                </a:solidFill>
              </a:rPr>
              <a:t>Alteryx and RStudio used for analysis</a:t>
            </a:r>
          </a:p>
          <a:p>
            <a:pPr marL="285750" indent="-285750">
              <a:spcBef>
                <a:spcPts val="1000"/>
              </a:spcBef>
              <a:buClr>
                <a:schemeClr val="accent1"/>
              </a:buClr>
              <a:buSzPct val="80000"/>
              <a:buFont typeface="Wingdings 3" charset="2"/>
              <a:buChar char=""/>
            </a:pPr>
            <a:r>
              <a:rPr lang="en-US">
                <a:solidFill>
                  <a:srgbClr val="FFFFFF"/>
                </a:solidFill>
              </a:rPr>
              <a:t>Review is a string of customer review of restaurant</a:t>
            </a:r>
          </a:p>
          <a:p>
            <a:pPr marL="285750" indent="-285750">
              <a:spcBef>
                <a:spcPts val="1000"/>
              </a:spcBef>
              <a:buClr>
                <a:schemeClr val="accent1"/>
              </a:buClr>
              <a:buSzPct val="80000"/>
              <a:buFont typeface="Wingdings 3" charset="2"/>
              <a:buChar char=""/>
            </a:pPr>
            <a:r>
              <a:rPr lang="en-US">
                <a:solidFill>
                  <a:srgbClr val="FFFFFF"/>
                </a:solidFill>
              </a:rPr>
              <a:t>Freeform and qualitative</a:t>
            </a:r>
          </a:p>
          <a:p>
            <a:pPr marL="285750" indent="-285750">
              <a:spcBef>
                <a:spcPts val="1000"/>
              </a:spcBef>
              <a:buClr>
                <a:schemeClr val="accent1"/>
              </a:buClr>
              <a:buSzPct val="80000"/>
              <a:buFont typeface="Wingdings 3" charset="2"/>
              <a:buChar char=""/>
            </a:pPr>
            <a:r>
              <a:rPr lang="en-US">
                <a:solidFill>
                  <a:srgbClr val="FFFFFF"/>
                </a:solidFill>
              </a:rPr>
              <a:t>Mapped to other variables, UserID and ProductID</a:t>
            </a:r>
          </a:p>
          <a:p>
            <a:pPr marL="285750" indent="-285750">
              <a:spcBef>
                <a:spcPts val="1000"/>
              </a:spcBef>
              <a:buClr>
                <a:schemeClr val="accent1"/>
              </a:buClr>
              <a:buSzPct val="80000"/>
              <a:buFont typeface="Wingdings 3" charset="2"/>
              <a:buChar char=""/>
            </a:pPr>
            <a:r>
              <a:rPr lang="en-US">
                <a:solidFill>
                  <a:srgbClr val="FFFFFF"/>
                </a:solidFill>
              </a:rPr>
              <a:t>358,156 unique out of 359,052 reviews</a:t>
            </a:r>
          </a:p>
          <a:p>
            <a:pPr marL="285750" indent="-285750">
              <a:spcBef>
                <a:spcPts val="1000"/>
              </a:spcBef>
              <a:buClr>
                <a:schemeClr val="accent1"/>
              </a:buClr>
              <a:buSzPct val="80000"/>
              <a:buFont typeface="Wingdings 3" charset="2"/>
              <a:buChar char=""/>
            </a:pPr>
            <a:r>
              <a:rPr lang="en-US">
                <a:solidFill>
                  <a:srgbClr val="FFFFFF"/>
                </a:solidFill>
              </a:rPr>
              <a:t>Repeats are not statistically significant</a:t>
            </a:r>
          </a:p>
        </p:txBody>
      </p:sp>
    </p:spTree>
    <p:extLst>
      <p:ext uri="{BB962C8B-B14F-4D97-AF65-F5344CB8AC3E}">
        <p14:creationId xmlns:p14="http://schemas.microsoft.com/office/powerpoint/2010/main" val="286178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4EA3-F67E-4168-A97A-C960E3F29D5B}"/>
              </a:ext>
            </a:extLst>
          </p:cNvPr>
          <p:cNvSpPr>
            <a:spLocks noGrp="1"/>
          </p:cNvSpPr>
          <p:nvPr>
            <p:ph type="title"/>
          </p:nvPr>
        </p:nvSpPr>
        <p:spPr>
          <a:xfrm>
            <a:off x="1154954" y="681060"/>
            <a:ext cx="8761413" cy="1135548"/>
          </a:xfrm>
        </p:spPr>
        <p:txBody>
          <a:bodyPr/>
          <a:lstStyle/>
          <a:p>
            <a:r>
              <a:rPr lang="en-US" b="0" i="0" kern="1200" dirty="0">
                <a:solidFill>
                  <a:srgbClr val="EBEBEB"/>
                </a:solidFill>
                <a:latin typeface="+mj-lt"/>
                <a:ea typeface="+mj-ea"/>
                <a:cs typeface="+mj-cs"/>
              </a:rPr>
              <a:t>REVIEW AND NATURAL LANGUAGE PROCESSING ANALYSIS</a:t>
            </a:r>
            <a:endParaRPr lang="en-US" dirty="0"/>
          </a:p>
        </p:txBody>
      </p:sp>
      <p:pic>
        <p:nvPicPr>
          <p:cNvPr id="6" name="Picture 5" descr="Chart, line chart&#10;&#10;Description automatically generated">
            <a:extLst>
              <a:ext uri="{FF2B5EF4-FFF2-40B4-BE49-F238E27FC236}">
                <a16:creationId xmlns:a16="http://schemas.microsoft.com/office/drawing/2014/main" id="{BD457FFC-6B95-403A-8ED1-1CEE9D81906E}"/>
              </a:ext>
            </a:extLst>
          </p:cNvPr>
          <p:cNvPicPr>
            <a:picLocks noChangeAspect="1"/>
          </p:cNvPicPr>
          <p:nvPr/>
        </p:nvPicPr>
        <p:blipFill>
          <a:blip r:embed="rId3"/>
          <a:stretch>
            <a:fillRect/>
          </a:stretch>
        </p:blipFill>
        <p:spPr>
          <a:xfrm>
            <a:off x="339123" y="2447596"/>
            <a:ext cx="5539874" cy="4205452"/>
          </a:xfrm>
          <a:prstGeom prst="rect">
            <a:avLst/>
          </a:prstGeom>
        </p:spPr>
      </p:pic>
      <p:graphicFrame>
        <p:nvGraphicFramePr>
          <p:cNvPr id="7" name="Table 6">
            <a:extLst>
              <a:ext uri="{FF2B5EF4-FFF2-40B4-BE49-F238E27FC236}">
                <a16:creationId xmlns:a16="http://schemas.microsoft.com/office/drawing/2014/main" id="{15D20E18-1F33-46C2-98D0-7D726927A679}"/>
              </a:ext>
            </a:extLst>
          </p:cNvPr>
          <p:cNvGraphicFramePr>
            <a:graphicFrameLocks noGrp="1"/>
          </p:cNvGraphicFramePr>
          <p:nvPr>
            <p:extLst>
              <p:ext uri="{D42A27DB-BD31-4B8C-83A1-F6EECF244321}">
                <p14:modId xmlns:p14="http://schemas.microsoft.com/office/powerpoint/2010/main" val="680994954"/>
              </p:ext>
            </p:extLst>
          </p:nvPr>
        </p:nvGraphicFramePr>
        <p:xfrm>
          <a:off x="6617613" y="2891513"/>
          <a:ext cx="4353473" cy="2655253"/>
        </p:xfrm>
        <a:graphic>
          <a:graphicData uri="http://schemas.openxmlformats.org/drawingml/2006/table">
            <a:tbl>
              <a:tblPr firstRow="1" firstCol="1" bandRow="1">
                <a:tableStyleId>{5C22544A-7EE6-4342-B048-85BDC9FD1C3A}</a:tableStyleId>
              </a:tblPr>
              <a:tblGrid>
                <a:gridCol w="568960">
                  <a:extLst>
                    <a:ext uri="{9D8B030D-6E8A-4147-A177-3AD203B41FA5}">
                      <a16:colId xmlns:a16="http://schemas.microsoft.com/office/drawing/2014/main" val="294295526"/>
                    </a:ext>
                  </a:extLst>
                </a:gridCol>
                <a:gridCol w="614998">
                  <a:extLst>
                    <a:ext uri="{9D8B030D-6E8A-4147-A177-3AD203B41FA5}">
                      <a16:colId xmlns:a16="http://schemas.microsoft.com/office/drawing/2014/main" val="3852238848"/>
                    </a:ext>
                  </a:extLst>
                </a:gridCol>
                <a:gridCol w="603250">
                  <a:extLst>
                    <a:ext uri="{9D8B030D-6E8A-4147-A177-3AD203B41FA5}">
                      <a16:colId xmlns:a16="http://schemas.microsoft.com/office/drawing/2014/main" val="1020993415"/>
                    </a:ext>
                  </a:extLst>
                </a:gridCol>
                <a:gridCol w="614998">
                  <a:extLst>
                    <a:ext uri="{9D8B030D-6E8A-4147-A177-3AD203B41FA5}">
                      <a16:colId xmlns:a16="http://schemas.microsoft.com/office/drawing/2014/main" val="1222652330"/>
                    </a:ext>
                  </a:extLst>
                </a:gridCol>
                <a:gridCol w="1243648">
                  <a:extLst>
                    <a:ext uri="{9D8B030D-6E8A-4147-A177-3AD203B41FA5}">
                      <a16:colId xmlns:a16="http://schemas.microsoft.com/office/drawing/2014/main" val="73254196"/>
                    </a:ext>
                  </a:extLst>
                </a:gridCol>
                <a:gridCol w="707619">
                  <a:extLst>
                    <a:ext uri="{9D8B030D-6E8A-4147-A177-3AD203B41FA5}">
                      <a16:colId xmlns:a16="http://schemas.microsoft.com/office/drawing/2014/main" val="545592472"/>
                    </a:ext>
                  </a:extLst>
                </a:gridCol>
              </a:tblGrid>
              <a:tr h="0">
                <a:tc>
                  <a:txBody>
                    <a:bodyPr/>
                    <a:lstStyle/>
                    <a:p>
                      <a:pPr marL="0" marR="0" latinLnBrk="1">
                        <a:lnSpc>
                          <a:spcPct val="150000"/>
                        </a:lnSpc>
                        <a:spcBef>
                          <a:spcPts val="0"/>
                        </a:spcBef>
                        <a:spcAft>
                          <a:spcPts val="0"/>
                        </a:spcAft>
                      </a:pPr>
                      <a:r>
                        <a:rPr lang="en-US" sz="1200">
                          <a:effectLst/>
                        </a:rPr>
                        <a:t>Order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Word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Token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Stem</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Part of Speech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Counts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2236078"/>
                  </a:ext>
                </a:extLst>
              </a:tr>
              <a:tr h="0">
                <a:tc>
                  <a:txBody>
                    <a:bodyPr/>
                    <a:lstStyle/>
                    <a:p>
                      <a:pPr marL="0" marR="0" latinLnBrk="1">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tc>
                <a:tc>
                  <a:txBody>
                    <a:bodyPr/>
                    <a:lstStyle/>
                    <a:p>
                      <a:pPr marL="0" marR="0" latinLnBrk="1">
                        <a:lnSpc>
                          <a:spcPct val="150000"/>
                        </a:lnSpc>
                        <a:spcBef>
                          <a:spcPts val="0"/>
                        </a:spcBef>
                        <a:spcAft>
                          <a:spcPts val="0"/>
                        </a:spcAft>
                      </a:pPr>
                      <a:r>
                        <a:rPr lang="en-US" sz="1200" dirty="0">
                          <a:effectLst/>
                        </a:rPr>
                        <a:t>not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dirty="0">
                          <a:effectLst/>
                        </a:rPr>
                        <a:t>not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dirty="0">
                          <a:effectLst/>
                        </a:rPr>
                        <a:t>not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noun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54697</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7505723"/>
                  </a:ext>
                </a:extLst>
              </a:tr>
              <a:tr h="0">
                <a:tc>
                  <a:txBody>
                    <a:bodyPr/>
                    <a:lstStyle/>
                    <a:p>
                      <a:pPr marL="0" marR="0" latinLnBrk="1">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68580" marR="68580" marT="0" marB="0"/>
                </a:tc>
                <a:tc>
                  <a:txBody>
                    <a:bodyPr/>
                    <a:lstStyle/>
                    <a:p>
                      <a:pPr marL="0" marR="0" latinLnBrk="1">
                        <a:lnSpc>
                          <a:spcPct val="150000"/>
                        </a:lnSpc>
                        <a:spcBef>
                          <a:spcPts val="0"/>
                        </a:spcBef>
                        <a:spcAft>
                          <a:spcPts val="0"/>
                        </a:spcAft>
                      </a:pPr>
                      <a:r>
                        <a:rPr lang="en-US" sz="1200">
                          <a:effectLst/>
                        </a:rPr>
                        <a:t>place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place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place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noun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50843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7977631"/>
                  </a:ext>
                </a:extLst>
              </a:tr>
              <a:tr h="0">
                <a:tc>
                  <a:txBody>
                    <a:bodyPr/>
                    <a:lstStyle/>
                    <a:p>
                      <a:pPr marL="0" marR="0" latinLnBrk="1">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68580" marR="68580" marT="0" marB="0"/>
                </a:tc>
                <a:tc>
                  <a:txBody>
                    <a:bodyPr/>
                    <a:lstStyle/>
                    <a:p>
                      <a:pPr marL="0" marR="0" latinLnBrk="1">
                        <a:lnSpc>
                          <a:spcPct val="150000"/>
                        </a:lnSpc>
                        <a:spcBef>
                          <a:spcPts val="0"/>
                        </a:spcBef>
                        <a:spcAft>
                          <a:spcPts val="0"/>
                        </a:spcAft>
                      </a:pPr>
                      <a:r>
                        <a:rPr lang="en-US" sz="1200">
                          <a:effectLst/>
                        </a:rPr>
                        <a:t>food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food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food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noun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49892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0266136"/>
                  </a:ext>
                </a:extLst>
              </a:tr>
              <a:tr h="0">
                <a:tc>
                  <a:txBody>
                    <a:bodyPr/>
                    <a:lstStyle/>
                    <a:p>
                      <a:pPr marL="0" marR="0" latinLnBrk="1">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4</a:t>
                      </a:r>
                    </a:p>
                  </a:txBody>
                  <a:tcPr marL="68580" marR="68580" marT="0" marB="0"/>
                </a:tc>
                <a:tc>
                  <a:txBody>
                    <a:bodyPr/>
                    <a:lstStyle/>
                    <a:p>
                      <a:pPr marL="0" marR="0" latinLnBrk="1">
                        <a:lnSpc>
                          <a:spcPct val="150000"/>
                        </a:lnSpc>
                        <a:spcBef>
                          <a:spcPts val="0"/>
                        </a:spcBef>
                        <a:spcAft>
                          <a:spcPts val="0"/>
                        </a:spcAft>
                      </a:pPr>
                      <a:r>
                        <a:rPr lang="en-US" sz="1200">
                          <a:effectLst/>
                        </a:rPr>
                        <a:t>good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good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good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adjective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48059</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1934139"/>
                  </a:ext>
                </a:extLst>
              </a:tr>
              <a:tr h="0">
                <a:tc>
                  <a:txBody>
                    <a:bodyPr/>
                    <a:lstStyle/>
                    <a:p>
                      <a:pPr marL="0" marR="0" latinLnBrk="1">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5</a:t>
                      </a:r>
                    </a:p>
                  </a:txBody>
                  <a:tcPr marL="68580" marR="68580" marT="0" marB="0"/>
                </a:tc>
                <a:tc>
                  <a:txBody>
                    <a:bodyPr/>
                    <a:lstStyle/>
                    <a:p>
                      <a:pPr marL="0" marR="0" latinLnBrk="1">
                        <a:lnSpc>
                          <a:spcPct val="150000"/>
                        </a:lnSpc>
                        <a:spcBef>
                          <a:spcPts val="0"/>
                        </a:spcBef>
                        <a:spcAft>
                          <a:spcPts val="0"/>
                        </a:spcAft>
                      </a:pPr>
                      <a:r>
                        <a:rPr lang="en-US" sz="1200">
                          <a:effectLst/>
                        </a:rPr>
                        <a:t>get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get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get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verb</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42860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975447"/>
                  </a:ext>
                </a:extLst>
              </a:tr>
              <a:tr h="0">
                <a:tc>
                  <a:txBody>
                    <a:bodyPr/>
                    <a:lstStyle/>
                    <a:p>
                      <a:pPr marL="0" marR="0" latinLnBrk="1">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6</a:t>
                      </a:r>
                    </a:p>
                  </a:txBody>
                  <a:tcPr marL="68580" marR="68580" marT="0" marB="0"/>
                </a:tc>
                <a:tc>
                  <a:txBody>
                    <a:bodyPr/>
                    <a:lstStyle/>
                    <a:p>
                      <a:pPr marL="0" marR="0" latinLnBrk="1">
                        <a:lnSpc>
                          <a:spcPct val="150000"/>
                        </a:lnSpc>
                        <a:spcBef>
                          <a:spcPts val="0"/>
                        </a:spcBef>
                        <a:spcAft>
                          <a:spcPts val="0"/>
                        </a:spcAft>
                      </a:pPr>
                      <a:r>
                        <a:rPr lang="en-US" sz="1200">
                          <a:effectLst/>
                        </a:rPr>
                        <a:t>go</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going</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go</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verb</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39381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7232876"/>
                  </a:ext>
                </a:extLst>
              </a:tr>
              <a:tr h="0">
                <a:tc>
                  <a:txBody>
                    <a:bodyPr/>
                    <a:lstStyle/>
                    <a:p>
                      <a:pPr marL="0" marR="0" latinLnBrk="1">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7</a:t>
                      </a:r>
                    </a:p>
                  </a:txBody>
                  <a:tcPr marL="68580" marR="68580" marT="0" marB="0"/>
                </a:tc>
                <a:tc>
                  <a:txBody>
                    <a:bodyPr/>
                    <a:lstStyle/>
                    <a:p>
                      <a:pPr marL="0" marR="0" latinLnBrk="1">
                        <a:lnSpc>
                          <a:spcPct val="150000"/>
                        </a:lnSpc>
                        <a:spcBef>
                          <a:spcPts val="0"/>
                        </a:spcBef>
                        <a:spcAft>
                          <a:spcPts val="0"/>
                        </a:spcAft>
                      </a:pPr>
                      <a:r>
                        <a:rPr lang="en-US" sz="1200">
                          <a:effectLst/>
                        </a:rPr>
                        <a:t>great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great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great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adjective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34853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5956600"/>
                  </a:ext>
                </a:extLst>
              </a:tr>
              <a:tr h="0">
                <a:tc>
                  <a:txBody>
                    <a:bodyPr/>
                    <a:lstStyle/>
                    <a:p>
                      <a:pPr marL="0" marR="0" latinLnBrk="1">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8</a:t>
                      </a:r>
                    </a:p>
                  </a:txBody>
                  <a:tcPr marL="68580" marR="68580" marT="0" marB="0"/>
                </a:tc>
                <a:tc>
                  <a:txBody>
                    <a:bodyPr/>
                    <a:lstStyle/>
                    <a:p>
                      <a:pPr marL="0" marR="0" latinLnBrk="1">
                        <a:lnSpc>
                          <a:spcPct val="150000"/>
                        </a:lnSpc>
                        <a:spcBef>
                          <a:spcPts val="0"/>
                        </a:spcBef>
                        <a:spcAft>
                          <a:spcPts val="0"/>
                        </a:spcAft>
                      </a:pPr>
                      <a:r>
                        <a:rPr lang="en-US" sz="1200">
                          <a:effectLst/>
                        </a:rPr>
                        <a:t>come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come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come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verb</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31299</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0641137"/>
                  </a:ext>
                </a:extLst>
              </a:tr>
              <a:tr h="0">
                <a:tc>
                  <a:txBody>
                    <a:bodyPr/>
                    <a:lstStyle/>
                    <a:p>
                      <a:pPr marL="0" marR="0" latinLnBrk="1">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9</a:t>
                      </a:r>
                    </a:p>
                  </a:txBody>
                  <a:tcPr marL="68580" marR="68580" marT="0" marB="0"/>
                </a:tc>
                <a:tc>
                  <a:txBody>
                    <a:bodyPr/>
                    <a:lstStyle/>
                    <a:p>
                      <a:pPr marL="0" marR="0" latinLnBrk="1">
                        <a:lnSpc>
                          <a:spcPct val="150000"/>
                        </a:lnSpc>
                        <a:spcBef>
                          <a:spcPts val="0"/>
                        </a:spcBef>
                        <a:spcAft>
                          <a:spcPts val="0"/>
                        </a:spcAft>
                      </a:pPr>
                      <a:r>
                        <a:rPr lang="en-US" sz="1200">
                          <a:effectLst/>
                        </a:rPr>
                        <a:t>order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order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order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noun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30485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786673"/>
                  </a:ext>
                </a:extLst>
              </a:tr>
              <a:tr h="0">
                <a:tc>
                  <a:txBody>
                    <a:bodyPr/>
                    <a:lstStyle/>
                    <a:p>
                      <a:pPr marL="0" marR="0" latinLnBrk="1">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10</a:t>
                      </a:r>
                    </a:p>
                  </a:txBody>
                  <a:tcPr marL="68580" marR="68580" marT="0" marB="0"/>
                </a:tc>
                <a:tc>
                  <a:txBody>
                    <a:bodyPr/>
                    <a:lstStyle/>
                    <a:p>
                      <a:pPr marL="0" marR="0" latinLnBrk="1">
                        <a:lnSpc>
                          <a:spcPct val="150000"/>
                        </a:lnSpc>
                        <a:spcBef>
                          <a:spcPts val="0"/>
                        </a:spcBef>
                        <a:spcAft>
                          <a:spcPts val="0"/>
                        </a:spcAft>
                      </a:pPr>
                      <a:r>
                        <a:rPr lang="en-US" sz="1200">
                          <a:effectLst/>
                        </a:rPr>
                        <a:t>time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time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time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a:effectLst/>
                        </a:rPr>
                        <a:t>noun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en-US" sz="1200" dirty="0">
                          <a:effectLst/>
                        </a:rPr>
                        <a:t>25805</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123298"/>
                  </a:ext>
                </a:extLst>
              </a:tr>
            </a:tbl>
          </a:graphicData>
        </a:graphic>
      </p:graphicFrame>
    </p:spTree>
    <p:extLst>
      <p:ext uri="{BB962C8B-B14F-4D97-AF65-F5344CB8AC3E}">
        <p14:creationId xmlns:p14="http://schemas.microsoft.com/office/powerpoint/2010/main" val="2094535250"/>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DB621-CEC2-4429-8D2E-2DEAF173F273}"/>
              </a:ext>
            </a:extLst>
          </p:cNvPr>
          <p:cNvSpPr>
            <a:spLocks noGrp="1"/>
          </p:cNvSpPr>
          <p:nvPr>
            <p:ph type="title"/>
          </p:nvPr>
        </p:nvSpPr>
        <p:spPr/>
        <p:txBody>
          <a:bodyPr/>
          <a:lstStyle/>
          <a:p>
            <a:r>
              <a:rPr lang="en-US" dirty="0"/>
              <a:t>MODEL BUILDING AND METHODOLOGY</a:t>
            </a:r>
          </a:p>
        </p:txBody>
      </p:sp>
      <p:sp>
        <p:nvSpPr>
          <p:cNvPr id="3" name="Content Placeholder 2">
            <a:extLst>
              <a:ext uri="{FF2B5EF4-FFF2-40B4-BE49-F238E27FC236}">
                <a16:creationId xmlns:a16="http://schemas.microsoft.com/office/drawing/2014/main" id="{C37886D1-88F2-43F9-9B1A-82A55D6AE2A5}"/>
              </a:ext>
            </a:extLst>
          </p:cNvPr>
          <p:cNvSpPr>
            <a:spLocks noGrp="1"/>
          </p:cNvSpPr>
          <p:nvPr>
            <p:ph idx="1"/>
          </p:nvPr>
        </p:nvSpPr>
        <p:spPr>
          <a:xfrm>
            <a:off x="5781146" y="1295400"/>
            <a:ext cx="5190066" cy="4724400"/>
          </a:xfrm>
        </p:spPr>
        <p:txBody>
          <a:bodyPr/>
          <a:lstStyle/>
          <a:p>
            <a:r>
              <a:rPr lang="en-US" dirty="0"/>
              <a:t>Create a model set with equal numbers of Real Positive, Real Negative, Fake Positive, and Fake Negative Reviews</a:t>
            </a:r>
          </a:p>
          <a:p>
            <a:pPr lvl="1"/>
            <a:r>
              <a:rPr lang="en-US" dirty="0"/>
              <a:t>Smallest set is Fake Negative: 3,598</a:t>
            </a:r>
          </a:p>
          <a:p>
            <a:pPr lvl="1"/>
            <a:r>
              <a:rPr lang="en-US" dirty="0"/>
              <a:t>Total combined: 23,832</a:t>
            </a:r>
          </a:p>
          <a:p>
            <a:r>
              <a:rPr lang="en-US" dirty="0"/>
              <a:t>Divide into data frames to build </a:t>
            </a:r>
            <a:r>
              <a:rPr lang="en-US" dirty="0" err="1"/>
              <a:t>LemmaSummaries</a:t>
            </a:r>
            <a:r>
              <a:rPr lang="en-US" dirty="0"/>
              <a:t> and separate Sentiment and </a:t>
            </a:r>
            <a:r>
              <a:rPr lang="en-US" dirty="0" err="1"/>
              <a:t>FakeReview</a:t>
            </a:r>
            <a:r>
              <a:rPr lang="en-US" dirty="0"/>
              <a:t> flags as Independent Variables</a:t>
            </a:r>
          </a:p>
          <a:p>
            <a:pPr lvl="1"/>
            <a:r>
              <a:rPr lang="en-US" dirty="0"/>
              <a:t>N-gram of size 1-4</a:t>
            </a:r>
          </a:p>
          <a:p>
            <a:pPr lvl="1"/>
            <a:r>
              <a:rPr lang="en-US" dirty="0"/>
              <a:t>10,241 vectors generated</a:t>
            </a:r>
          </a:p>
          <a:p>
            <a:r>
              <a:rPr lang="en-US" dirty="0"/>
              <a:t>Logistic Regression and trained KNN modelling employed</a:t>
            </a:r>
          </a:p>
        </p:txBody>
      </p:sp>
    </p:spTree>
    <p:extLst>
      <p:ext uri="{BB962C8B-B14F-4D97-AF65-F5344CB8AC3E}">
        <p14:creationId xmlns:p14="http://schemas.microsoft.com/office/powerpoint/2010/main" val="3524236273"/>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E7165-7B9F-4AD6-BB6C-3727606CD0FA}"/>
              </a:ext>
            </a:extLst>
          </p:cNvPr>
          <p:cNvSpPr>
            <a:spLocks noGrp="1"/>
          </p:cNvSpPr>
          <p:nvPr>
            <p:ph type="title"/>
          </p:nvPr>
        </p:nvSpPr>
        <p:spPr>
          <a:xfrm>
            <a:off x="1154954" y="717636"/>
            <a:ext cx="8761413" cy="1172124"/>
          </a:xfrm>
        </p:spPr>
        <p:txBody>
          <a:bodyPr/>
          <a:lstStyle/>
          <a:p>
            <a:r>
              <a:rPr lang="en-US" dirty="0"/>
              <a:t>LOGISTIC REGRESSION FOR SENTIMENT PREDICTOR</a:t>
            </a:r>
          </a:p>
        </p:txBody>
      </p:sp>
      <p:graphicFrame>
        <p:nvGraphicFramePr>
          <p:cNvPr id="4" name="Table 3">
            <a:extLst>
              <a:ext uri="{FF2B5EF4-FFF2-40B4-BE49-F238E27FC236}">
                <a16:creationId xmlns:a16="http://schemas.microsoft.com/office/drawing/2014/main" id="{43080716-237F-4098-B3C7-1BF4F9AF0267}"/>
              </a:ext>
            </a:extLst>
          </p:cNvPr>
          <p:cNvGraphicFramePr>
            <a:graphicFrameLocks noGrp="1"/>
          </p:cNvGraphicFramePr>
          <p:nvPr>
            <p:extLst>
              <p:ext uri="{D42A27DB-BD31-4B8C-83A1-F6EECF244321}">
                <p14:modId xmlns:p14="http://schemas.microsoft.com/office/powerpoint/2010/main" val="2814215871"/>
              </p:ext>
            </p:extLst>
          </p:nvPr>
        </p:nvGraphicFramePr>
        <p:xfrm>
          <a:off x="458833" y="2575223"/>
          <a:ext cx="4612641" cy="1446213"/>
        </p:xfrm>
        <a:graphic>
          <a:graphicData uri="http://schemas.openxmlformats.org/drawingml/2006/table">
            <a:tbl>
              <a:tblPr firstRow="1" firstCol="1" bandRow="1">
                <a:tableStyleId>{6E25E649-3F16-4E02-A733-19D2CDBF48F0}</a:tableStyleId>
              </a:tblPr>
              <a:tblGrid>
                <a:gridCol w="1621473">
                  <a:extLst>
                    <a:ext uri="{9D8B030D-6E8A-4147-A177-3AD203B41FA5}">
                      <a16:colId xmlns:a16="http://schemas.microsoft.com/office/drawing/2014/main" val="2137635580"/>
                    </a:ext>
                  </a:extLst>
                </a:gridCol>
                <a:gridCol w="832485">
                  <a:extLst>
                    <a:ext uri="{9D8B030D-6E8A-4147-A177-3AD203B41FA5}">
                      <a16:colId xmlns:a16="http://schemas.microsoft.com/office/drawing/2014/main" val="3247191701"/>
                    </a:ext>
                  </a:extLst>
                </a:gridCol>
                <a:gridCol w="603250">
                  <a:extLst>
                    <a:ext uri="{9D8B030D-6E8A-4147-A177-3AD203B41FA5}">
                      <a16:colId xmlns:a16="http://schemas.microsoft.com/office/drawing/2014/main" val="2198730952"/>
                    </a:ext>
                  </a:extLst>
                </a:gridCol>
                <a:gridCol w="816610">
                  <a:extLst>
                    <a:ext uri="{9D8B030D-6E8A-4147-A177-3AD203B41FA5}">
                      <a16:colId xmlns:a16="http://schemas.microsoft.com/office/drawing/2014/main" val="2309956447"/>
                    </a:ext>
                  </a:extLst>
                </a:gridCol>
                <a:gridCol w="738823">
                  <a:extLst>
                    <a:ext uri="{9D8B030D-6E8A-4147-A177-3AD203B41FA5}">
                      <a16:colId xmlns:a16="http://schemas.microsoft.com/office/drawing/2014/main" val="1118948836"/>
                    </a:ext>
                  </a:extLst>
                </a:gridCol>
              </a:tblGrid>
              <a:tr h="0">
                <a:tc>
                  <a:txBody>
                    <a:bodyPr/>
                    <a:lstStyle/>
                    <a:p>
                      <a:pPr marL="0" marR="0" algn="r">
                        <a:lnSpc>
                          <a:spcPct val="150000"/>
                        </a:lnSpc>
                        <a:spcBef>
                          <a:spcPts val="0"/>
                        </a:spcBef>
                        <a:spcAft>
                          <a:spcPts val="0"/>
                        </a:spcAft>
                      </a:pPr>
                      <a:r>
                        <a:rPr lang="en-US"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Precision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Recall</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F1-Score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Support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5845947"/>
                  </a:ext>
                </a:extLst>
              </a:tr>
              <a:tr h="0">
                <a:tc>
                  <a:txBody>
                    <a:bodyPr/>
                    <a:lstStyle/>
                    <a:p>
                      <a:pPr marL="0" marR="0" algn="r">
                        <a:lnSpc>
                          <a:spcPct val="150000"/>
                        </a:lnSpc>
                        <a:spcBef>
                          <a:spcPts val="0"/>
                        </a:spcBef>
                        <a:spcAft>
                          <a:spcPts val="0"/>
                        </a:spcAft>
                      </a:pPr>
                      <a:r>
                        <a:rPr lang="en-US" sz="1200">
                          <a:effectLst/>
                        </a:rPr>
                        <a:t>Negative Sentiment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0.91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0.94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0.92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2,533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7202039"/>
                  </a:ext>
                </a:extLst>
              </a:tr>
              <a:tr h="0">
                <a:tc>
                  <a:txBody>
                    <a:bodyPr/>
                    <a:lstStyle/>
                    <a:p>
                      <a:pPr marL="0" marR="0" algn="r">
                        <a:lnSpc>
                          <a:spcPct val="150000"/>
                        </a:lnSpc>
                        <a:spcBef>
                          <a:spcPts val="0"/>
                        </a:spcBef>
                        <a:spcAft>
                          <a:spcPts val="0"/>
                        </a:spcAft>
                      </a:pPr>
                      <a:r>
                        <a:rPr lang="en-US" sz="1200">
                          <a:effectLst/>
                        </a:rPr>
                        <a:t>Positive Sentiment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0.94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0.91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2,662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3033007"/>
                  </a:ext>
                </a:extLst>
              </a:tr>
              <a:tr h="0">
                <a:tc>
                  <a:txBody>
                    <a:bodyPr/>
                    <a:lstStyle/>
                    <a:p>
                      <a:pPr marL="0" marR="0" algn="r">
                        <a:lnSpc>
                          <a:spcPct val="150000"/>
                        </a:lnSpc>
                        <a:spcBef>
                          <a:spcPts val="0"/>
                        </a:spcBef>
                        <a:spcAft>
                          <a:spcPts val="0"/>
                        </a:spcAft>
                      </a:pPr>
                      <a:r>
                        <a:rPr lang="en-US" sz="1200" dirty="0">
                          <a:effectLst/>
                        </a:rPr>
                        <a:t>Accuracy</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gn="r">
                        <a:lnSpc>
                          <a:spcPct val="150000"/>
                        </a:lnSpc>
                        <a:spcBef>
                          <a:spcPts val="0"/>
                        </a:spcBef>
                        <a:spcAft>
                          <a:spcPts val="0"/>
                        </a:spcAft>
                      </a:pPr>
                      <a:r>
                        <a:rPr lang="en-US"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gn="r">
                        <a:lnSpc>
                          <a:spcPct val="150000"/>
                        </a:lnSpc>
                        <a:spcBef>
                          <a:spcPts val="0"/>
                        </a:spcBef>
                        <a:spcAft>
                          <a:spcPts val="0"/>
                        </a:spcAft>
                      </a:pPr>
                      <a:r>
                        <a:rPr lang="en-US"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gn="r">
                        <a:lnSpc>
                          <a:spcPct val="150000"/>
                        </a:lnSpc>
                        <a:spcBef>
                          <a:spcPts val="0"/>
                        </a:spcBef>
                        <a:spcAft>
                          <a:spcPts val="0"/>
                        </a:spcAft>
                      </a:pPr>
                      <a:r>
                        <a:rPr lang="en-US" sz="1200" dirty="0">
                          <a:effectLst/>
                        </a:rPr>
                        <a:t>0.92</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gn="r">
                        <a:lnSpc>
                          <a:spcPct val="150000"/>
                        </a:lnSpc>
                        <a:spcBef>
                          <a:spcPts val="0"/>
                        </a:spcBef>
                        <a:spcAft>
                          <a:spcPts val="0"/>
                        </a:spcAft>
                      </a:pPr>
                      <a:r>
                        <a:rPr lang="en-US" sz="1200" dirty="0">
                          <a:effectLst/>
                        </a:rPr>
                        <a:t>5,195</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4032573632"/>
                  </a:ext>
                </a:extLst>
              </a:tr>
              <a:tr h="0">
                <a:tc>
                  <a:txBody>
                    <a:bodyPr/>
                    <a:lstStyle/>
                    <a:p>
                      <a:pPr marL="0" marR="0" algn="r">
                        <a:lnSpc>
                          <a:spcPct val="150000"/>
                        </a:lnSpc>
                        <a:spcBef>
                          <a:spcPts val="0"/>
                        </a:spcBef>
                        <a:spcAft>
                          <a:spcPts val="0"/>
                        </a:spcAft>
                      </a:pPr>
                      <a:r>
                        <a:rPr lang="en-US" sz="1200">
                          <a:effectLst/>
                        </a:rPr>
                        <a:t>Macro Average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0.92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0.92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5,195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7861191"/>
                  </a:ext>
                </a:extLst>
              </a:tr>
              <a:tr h="0">
                <a:tc>
                  <a:txBody>
                    <a:bodyPr/>
                    <a:lstStyle/>
                    <a:p>
                      <a:pPr marL="0" marR="0" algn="r">
                        <a:lnSpc>
                          <a:spcPct val="150000"/>
                        </a:lnSpc>
                        <a:spcBef>
                          <a:spcPts val="0"/>
                        </a:spcBef>
                        <a:spcAft>
                          <a:spcPts val="0"/>
                        </a:spcAft>
                      </a:pPr>
                      <a:r>
                        <a:rPr lang="en-US" sz="1200">
                          <a:effectLst/>
                        </a:rPr>
                        <a:t>Weighted Average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0.91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0.91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dirty="0">
                          <a:effectLst/>
                        </a:rPr>
                        <a:t>5,195</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3761179"/>
                  </a:ext>
                </a:extLst>
              </a:tr>
            </a:tbl>
          </a:graphicData>
        </a:graphic>
      </p:graphicFrame>
      <p:graphicFrame>
        <p:nvGraphicFramePr>
          <p:cNvPr id="5" name="Table 4">
            <a:extLst>
              <a:ext uri="{FF2B5EF4-FFF2-40B4-BE49-F238E27FC236}">
                <a16:creationId xmlns:a16="http://schemas.microsoft.com/office/drawing/2014/main" id="{F0FB5288-03E9-44DE-A79B-DB265607EAC9}"/>
              </a:ext>
            </a:extLst>
          </p:cNvPr>
          <p:cNvGraphicFramePr>
            <a:graphicFrameLocks noGrp="1"/>
          </p:cNvGraphicFramePr>
          <p:nvPr>
            <p:extLst>
              <p:ext uri="{D42A27DB-BD31-4B8C-83A1-F6EECF244321}">
                <p14:modId xmlns:p14="http://schemas.microsoft.com/office/powerpoint/2010/main" val="3381915312"/>
              </p:ext>
            </p:extLst>
          </p:nvPr>
        </p:nvGraphicFramePr>
        <p:xfrm>
          <a:off x="5496197" y="3298329"/>
          <a:ext cx="6236970" cy="2651443"/>
        </p:xfrm>
        <a:graphic>
          <a:graphicData uri="http://schemas.openxmlformats.org/drawingml/2006/table">
            <a:tbl>
              <a:tblPr firstRow="1" firstCol="1" bandRow="1">
                <a:tableStyleId>{9D7B26C5-4107-4FEC-AEDC-1716B250A1EF}</a:tableStyleId>
              </a:tblPr>
              <a:tblGrid>
                <a:gridCol w="1483995">
                  <a:extLst>
                    <a:ext uri="{9D8B030D-6E8A-4147-A177-3AD203B41FA5}">
                      <a16:colId xmlns:a16="http://schemas.microsoft.com/office/drawing/2014/main" val="1823935625"/>
                    </a:ext>
                  </a:extLst>
                </a:gridCol>
                <a:gridCol w="1572260">
                  <a:extLst>
                    <a:ext uri="{9D8B030D-6E8A-4147-A177-3AD203B41FA5}">
                      <a16:colId xmlns:a16="http://schemas.microsoft.com/office/drawing/2014/main" val="1873923438"/>
                    </a:ext>
                  </a:extLst>
                </a:gridCol>
                <a:gridCol w="1484630">
                  <a:extLst>
                    <a:ext uri="{9D8B030D-6E8A-4147-A177-3AD203B41FA5}">
                      <a16:colId xmlns:a16="http://schemas.microsoft.com/office/drawing/2014/main" val="2149088126"/>
                    </a:ext>
                  </a:extLst>
                </a:gridCol>
                <a:gridCol w="1696085">
                  <a:extLst>
                    <a:ext uri="{9D8B030D-6E8A-4147-A177-3AD203B41FA5}">
                      <a16:colId xmlns:a16="http://schemas.microsoft.com/office/drawing/2014/main" val="3502123855"/>
                    </a:ext>
                  </a:extLst>
                </a:gridCol>
              </a:tblGrid>
              <a:tr h="0">
                <a:tc>
                  <a:txBody>
                    <a:bodyPr/>
                    <a:lstStyle/>
                    <a:p>
                      <a:pPr marL="0" marR="0">
                        <a:lnSpc>
                          <a:spcPct val="150000"/>
                        </a:lnSpc>
                        <a:spcBef>
                          <a:spcPts val="0"/>
                        </a:spcBef>
                        <a:spcAft>
                          <a:spcPts val="0"/>
                        </a:spcAft>
                      </a:pPr>
                      <a:r>
                        <a:rPr lang="en-US" sz="1200" dirty="0">
                          <a:solidFill>
                            <a:schemeClr val="bg1"/>
                          </a:solidFill>
                          <a:effectLst/>
                        </a:rPr>
                        <a:t>Positive N-gram</a:t>
                      </a:r>
                      <a:endPar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nSpc>
                          <a:spcPct val="150000"/>
                        </a:lnSpc>
                        <a:spcBef>
                          <a:spcPts val="0"/>
                        </a:spcBef>
                        <a:spcAft>
                          <a:spcPts val="0"/>
                        </a:spcAft>
                      </a:pPr>
                      <a:r>
                        <a:rPr lang="en-US" sz="1200" dirty="0">
                          <a:solidFill>
                            <a:schemeClr val="bg1"/>
                          </a:solidFill>
                          <a:effectLst/>
                        </a:rPr>
                        <a:t>Positive Coefficient</a:t>
                      </a:r>
                      <a:endPar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nSpc>
                          <a:spcPct val="150000"/>
                        </a:lnSpc>
                        <a:spcBef>
                          <a:spcPts val="0"/>
                        </a:spcBef>
                        <a:spcAft>
                          <a:spcPts val="0"/>
                        </a:spcAft>
                      </a:pPr>
                      <a:r>
                        <a:rPr lang="en-US" sz="1200">
                          <a:solidFill>
                            <a:schemeClr val="bg1"/>
                          </a:solidFill>
                          <a:effectLst/>
                        </a:rPr>
                        <a:t>Negative N-gram</a:t>
                      </a:r>
                      <a:endParaRPr lang="en-US" sz="12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nSpc>
                          <a:spcPct val="150000"/>
                        </a:lnSpc>
                        <a:spcBef>
                          <a:spcPts val="0"/>
                        </a:spcBef>
                        <a:spcAft>
                          <a:spcPts val="0"/>
                        </a:spcAft>
                      </a:pPr>
                      <a:r>
                        <a:rPr lang="en-US" sz="1200" dirty="0">
                          <a:solidFill>
                            <a:schemeClr val="bg1"/>
                          </a:solidFill>
                          <a:effectLst/>
                        </a:rPr>
                        <a:t>Negative Coefficient</a:t>
                      </a:r>
                      <a:endPar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extLst>
                  <a:ext uri="{0D108BD9-81ED-4DB2-BD59-A6C34878D82A}">
                    <a16:rowId xmlns:a16="http://schemas.microsoft.com/office/drawing/2014/main" val="3863030848"/>
                  </a:ext>
                </a:extLst>
              </a:tr>
              <a:tr h="0">
                <a:tc>
                  <a:txBody>
                    <a:bodyPr/>
                    <a:lstStyle/>
                    <a:p>
                      <a:pPr marL="0" marR="0">
                        <a:lnSpc>
                          <a:spcPct val="150000"/>
                        </a:lnSpc>
                        <a:spcBef>
                          <a:spcPts val="0"/>
                        </a:spcBef>
                        <a:spcAft>
                          <a:spcPts val="0"/>
                        </a:spcAft>
                      </a:pPr>
                      <a:r>
                        <a:rPr lang="en-US" sz="1200" b="0" dirty="0">
                          <a:effectLst/>
                        </a:rPr>
                        <a:t>delicious</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1.527</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overcook</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-1.866</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3581137"/>
                  </a:ext>
                </a:extLst>
              </a:tr>
              <a:tr h="0">
                <a:tc>
                  <a:txBody>
                    <a:bodyPr/>
                    <a:lstStyle/>
                    <a:p>
                      <a:pPr marL="0" marR="0">
                        <a:lnSpc>
                          <a:spcPct val="150000"/>
                        </a:lnSpc>
                        <a:spcBef>
                          <a:spcPts val="0"/>
                        </a:spcBef>
                        <a:spcAft>
                          <a:spcPts val="0"/>
                        </a:spcAft>
                      </a:pPr>
                      <a:r>
                        <a:rPr lang="en-US" sz="1200" b="0" dirty="0">
                          <a:effectLst/>
                        </a:rPr>
                        <a:t>incredible</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1.529</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disappointment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-1.876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6359967"/>
                  </a:ext>
                </a:extLst>
              </a:tr>
              <a:tr h="0">
                <a:tc>
                  <a:txBody>
                    <a:bodyPr/>
                    <a:lstStyle/>
                    <a:p>
                      <a:pPr marL="0" marR="0">
                        <a:lnSpc>
                          <a:spcPct val="150000"/>
                        </a:lnSpc>
                        <a:spcBef>
                          <a:spcPts val="0"/>
                        </a:spcBef>
                        <a:spcAft>
                          <a:spcPts val="0"/>
                        </a:spcAft>
                      </a:pPr>
                      <a:r>
                        <a:rPr lang="en-US" sz="1200" b="0" dirty="0">
                          <a:effectLst/>
                        </a:rPr>
                        <a:t>amaze</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1.556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horrible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-2.029</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229699"/>
                  </a:ext>
                </a:extLst>
              </a:tr>
              <a:tr h="0">
                <a:tc>
                  <a:txBody>
                    <a:bodyPr/>
                    <a:lstStyle/>
                    <a:p>
                      <a:pPr marL="0" marR="0">
                        <a:lnSpc>
                          <a:spcPct val="150000"/>
                        </a:lnSpc>
                        <a:spcBef>
                          <a:spcPts val="0"/>
                        </a:spcBef>
                        <a:spcAft>
                          <a:spcPts val="0"/>
                        </a:spcAft>
                      </a:pPr>
                      <a:r>
                        <a:rPr lang="en-US" sz="1200" b="0" dirty="0">
                          <a:effectLst/>
                        </a:rPr>
                        <a:t>fantastic</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1.603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overprice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-2.092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3545263"/>
                  </a:ext>
                </a:extLst>
              </a:tr>
              <a:tr h="0">
                <a:tc>
                  <a:txBody>
                    <a:bodyPr/>
                    <a:lstStyle/>
                    <a:p>
                      <a:pPr marL="0" marR="0">
                        <a:lnSpc>
                          <a:spcPct val="150000"/>
                        </a:lnSpc>
                        <a:spcBef>
                          <a:spcPts val="0"/>
                        </a:spcBef>
                        <a:spcAft>
                          <a:spcPts val="0"/>
                        </a:spcAft>
                      </a:pPr>
                      <a:r>
                        <a:rPr lang="en-US" sz="1200" b="0" dirty="0">
                          <a:effectLst/>
                        </a:rPr>
                        <a:t>excellent</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1.677</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meh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-2.095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5236860"/>
                  </a:ext>
                </a:extLst>
              </a:tr>
              <a:tr h="0">
                <a:tc>
                  <a:txBody>
                    <a:bodyPr/>
                    <a:lstStyle/>
                    <a:p>
                      <a:pPr marL="0" marR="0">
                        <a:lnSpc>
                          <a:spcPct val="150000"/>
                        </a:lnSpc>
                        <a:spcBef>
                          <a:spcPts val="0"/>
                        </a:spcBef>
                        <a:spcAft>
                          <a:spcPts val="0"/>
                        </a:spcAft>
                      </a:pPr>
                      <a:r>
                        <a:rPr lang="en-US" sz="1200" b="0" dirty="0">
                          <a:effectLst/>
                        </a:rPr>
                        <a:t>perfect</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1.693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terrible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-2.320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5656612"/>
                  </a:ext>
                </a:extLst>
              </a:tr>
              <a:tr h="0">
                <a:tc>
                  <a:txBody>
                    <a:bodyPr/>
                    <a:lstStyle/>
                    <a:p>
                      <a:pPr marL="0" marR="0">
                        <a:lnSpc>
                          <a:spcPct val="150000"/>
                        </a:lnSpc>
                        <a:spcBef>
                          <a:spcPts val="0"/>
                        </a:spcBef>
                        <a:spcAft>
                          <a:spcPts val="0"/>
                        </a:spcAft>
                      </a:pPr>
                      <a:r>
                        <a:rPr lang="en-US" sz="1200" b="0" dirty="0">
                          <a:effectLst/>
                        </a:rPr>
                        <a:t>awesome</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1.693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bland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-2.375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5202333"/>
                  </a:ext>
                </a:extLst>
              </a:tr>
              <a:tr h="0">
                <a:tc>
                  <a:txBody>
                    <a:bodyPr/>
                    <a:lstStyle/>
                    <a:p>
                      <a:pPr marL="0" marR="0">
                        <a:lnSpc>
                          <a:spcPct val="150000"/>
                        </a:lnSpc>
                        <a:spcBef>
                          <a:spcPts val="0"/>
                        </a:spcBef>
                        <a:spcAft>
                          <a:spcPts val="0"/>
                        </a:spcAft>
                      </a:pPr>
                      <a:r>
                        <a:rPr lang="en-US" sz="1200" b="0" dirty="0">
                          <a:effectLst/>
                        </a:rPr>
                        <a:t>favorite</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1.740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mediocre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-2.795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7553976"/>
                  </a:ext>
                </a:extLst>
              </a:tr>
              <a:tr h="0">
                <a:tc>
                  <a:txBody>
                    <a:bodyPr/>
                    <a:lstStyle/>
                    <a:p>
                      <a:pPr marL="0" marR="0">
                        <a:lnSpc>
                          <a:spcPct val="150000"/>
                        </a:lnSpc>
                        <a:spcBef>
                          <a:spcPts val="0"/>
                        </a:spcBef>
                        <a:spcAft>
                          <a:spcPts val="0"/>
                        </a:spcAft>
                      </a:pPr>
                      <a:r>
                        <a:rPr lang="en-US" sz="1200" b="0" dirty="0">
                          <a:effectLst/>
                        </a:rPr>
                        <a:t>heaven</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1.849</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tasteless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-2.846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3436752"/>
                  </a:ext>
                </a:extLst>
              </a:tr>
              <a:tr h="0">
                <a:tc>
                  <a:txBody>
                    <a:bodyPr/>
                    <a:lstStyle/>
                    <a:p>
                      <a:pPr marL="0" marR="0">
                        <a:lnSpc>
                          <a:spcPct val="150000"/>
                        </a:lnSpc>
                        <a:spcBef>
                          <a:spcPts val="0"/>
                        </a:spcBef>
                        <a:spcAft>
                          <a:spcPts val="0"/>
                        </a:spcAft>
                      </a:pPr>
                      <a:r>
                        <a:rPr lang="en-US" sz="1200" b="0" dirty="0">
                          <a:effectLst/>
                        </a:rPr>
                        <a:t>well worth</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1.934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overrate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-2.850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8468795"/>
                  </a:ext>
                </a:extLst>
              </a:tr>
            </a:tbl>
          </a:graphicData>
        </a:graphic>
      </p:graphicFrame>
      <p:sp>
        <p:nvSpPr>
          <p:cNvPr id="6" name="TextBox 5">
            <a:extLst>
              <a:ext uri="{FF2B5EF4-FFF2-40B4-BE49-F238E27FC236}">
                <a16:creationId xmlns:a16="http://schemas.microsoft.com/office/drawing/2014/main" id="{A5AA6F97-6FED-4E25-94F5-4DC2B94F6A57}"/>
              </a:ext>
            </a:extLst>
          </p:cNvPr>
          <p:cNvSpPr txBox="1"/>
          <p:nvPr/>
        </p:nvSpPr>
        <p:spPr>
          <a:xfrm>
            <a:off x="1314275" y="4828032"/>
            <a:ext cx="2901756" cy="1200329"/>
          </a:xfrm>
          <a:prstGeom prst="rect">
            <a:avLst/>
          </a:prstGeom>
          <a:noFill/>
        </p:spPr>
        <p:txBody>
          <a:bodyPr wrap="none" rtlCol="0">
            <a:spAutoFit/>
          </a:bodyPr>
          <a:lstStyle/>
          <a:p>
            <a:pPr marL="285750" indent="-285750">
              <a:buClr>
                <a:schemeClr val="accent1"/>
              </a:buClr>
              <a:buSzPct val="80000"/>
              <a:buFont typeface="Century Gothic" panose="020B0502020202020204" pitchFamily="34" charset="0"/>
              <a:buChar char="►"/>
            </a:pPr>
            <a:r>
              <a:rPr lang="en-US" dirty="0"/>
              <a:t>Accuracy: 92.5% ± 1%</a:t>
            </a:r>
          </a:p>
          <a:p>
            <a:pPr marL="285750" indent="-285750">
              <a:buClr>
                <a:schemeClr val="accent1"/>
              </a:buClr>
              <a:buSzPct val="80000"/>
              <a:buFont typeface="Century Gothic" panose="020B0502020202020204" pitchFamily="34" charset="0"/>
              <a:buChar char="►"/>
            </a:pPr>
            <a:r>
              <a:rPr lang="en-US" dirty="0"/>
              <a:t>p-value: 0.0425</a:t>
            </a:r>
          </a:p>
          <a:p>
            <a:pPr marL="285750" indent="-285750">
              <a:buClr>
                <a:schemeClr val="accent1"/>
              </a:buClr>
              <a:buSzPct val="80000"/>
              <a:buFont typeface="Century Gothic" panose="020B0502020202020204" pitchFamily="34" charset="0"/>
              <a:buChar char="►"/>
            </a:pPr>
            <a:r>
              <a:rPr lang="en-US" dirty="0"/>
              <a:t>Intercept: 0.4225</a:t>
            </a:r>
          </a:p>
          <a:p>
            <a:endParaRPr lang="en-US" dirty="0"/>
          </a:p>
        </p:txBody>
      </p:sp>
    </p:spTree>
    <p:extLst>
      <p:ext uri="{BB962C8B-B14F-4D97-AF65-F5344CB8AC3E}">
        <p14:creationId xmlns:p14="http://schemas.microsoft.com/office/powerpoint/2010/main" val="3321580013"/>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F906F-08A3-4415-9421-7980B127AE4E}"/>
              </a:ext>
            </a:extLst>
          </p:cNvPr>
          <p:cNvSpPr>
            <a:spLocks noGrp="1"/>
          </p:cNvSpPr>
          <p:nvPr>
            <p:ph type="title"/>
          </p:nvPr>
        </p:nvSpPr>
        <p:spPr>
          <a:xfrm>
            <a:off x="1167146" y="681060"/>
            <a:ext cx="8761413" cy="1147740"/>
          </a:xfrm>
        </p:spPr>
        <p:txBody>
          <a:bodyPr/>
          <a:lstStyle/>
          <a:p>
            <a:r>
              <a:rPr lang="en-US" dirty="0"/>
              <a:t>LOGISTIC REGRESSION FOR SENTIMENT PREDICTOR (</a:t>
            </a:r>
            <a:r>
              <a:rPr lang="en-US" dirty="0" err="1"/>
              <a:t>cntd</a:t>
            </a:r>
            <a:r>
              <a:rPr lang="en-US" dirty="0"/>
              <a:t>)</a:t>
            </a:r>
          </a:p>
        </p:txBody>
      </p:sp>
      <p:pic>
        <p:nvPicPr>
          <p:cNvPr id="4" name="Picture 3">
            <a:extLst>
              <a:ext uri="{FF2B5EF4-FFF2-40B4-BE49-F238E27FC236}">
                <a16:creationId xmlns:a16="http://schemas.microsoft.com/office/drawing/2014/main" id="{0F4BC4E8-FB88-404E-B978-3D8C572B142C}"/>
              </a:ext>
            </a:extLst>
          </p:cNvPr>
          <p:cNvPicPr>
            <a:picLocks noChangeAspect="1"/>
          </p:cNvPicPr>
          <p:nvPr/>
        </p:nvPicPr>
        <p:blipFill>
          <a:blip r:embed="rId3"/>
          <a:stretch>
            <a:fillRect/>
          </a:stretch>
        </p:blipFill>
        <p:spPr>
          <a:xfrm>
            <a:off x="496450" y="2459421"/>
            <a:ext cx="4692582" cy="3864107"/>
          </a:xfrm>
          <a:prstGeom prst="rect">
            <a:avLst/>
          </a:prstGeom>
        </p:spPr>
      </p:pic>
      <p:pic>
        <p:nvPicPr>
          <p:cNvPr id="6" name="Picture 5">
            <a:extLst>
              <a:ext uri="{FF2B5EF4-FFF2-40B4-BE49-F238E27FC236}">
                <a16:creationId xmlns:a16="http://schemas.microsoft.com/office/drawing/2014/main" id="{EC35B09F-F7B2-46B5-A8DE-58E93D558D14}"/>
              </a:ext>
            </a:extLst>
          </p:cNvPr>
          <p:cNvPicPr>
            <a:picLocks noChangeAspect="1"/>
          </p:cNvPicPr>
          <p:nvPr/>
        </p:nvPicPr>
        <p:blipFill>
          <a:blip r:embed="rId4"/>
          <a:stretch>
            <a:fillRect/>
          </a:stretch>
        </p:blipFill>
        <p:spPr>
          <a:xfrm>
            <a:off x="6096000" y="2671971"/>
            <a:ext cx="5401429" cy="3439005"/>
          </a:xfrm>
          <a:prstGeom prst="rect">
            <a:avLst/>
          </a:prstGeom>
        </p:spPr>
      </p:pic>
    </p:spTree>
    <p:extLst>
      <p:ext uri="{BB962C8B-B14F-4D97-AF65-F5344CB8AC3E}">
        <p14:creationId xmlns:p14="http://schemas.microsoft.com/office/powerpoint/2010/main" val="4203675330"/>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F1D2-1570-4CFE-B989-FCA0C8B737BA}"/>
              </a:ext>
            </a:extLst>
          </p:cNvPr>
          <p:cNvSpPr>
            <a:spLocks noGrp="1"/>
          </p:cNvSpPr>
          <p:nvPr>
            <p:ph type="title"/>
          </p:nvPr>
        </p:nvSpPr>
        <p:spPr/>
        <p:txBody>
          <a:bodyPr/>
          <a:lstStyle/>
          <a:p>
            <a:r>
              <a:rPr lang="en-US" dirty="0"/>
              <a:t>LOGISTIC REGRESSION FOR FRAUD REVIEW PREDICTOR</a:t>
            </a:r>
          </a:p>
        </p:txBody>
      </p:sp>
      <p:graphicFrame>
        <p:nvGraphicFramePr>
          <p:cNvPr id="3" name="Table 2">
            <a:extLst>
              <a:ext uri="{FF2B5EF4-FFF2-40B4-BE49-F238E27FC236}">
                <a16:creationId xmlns:a16="http://schemas.microsoft.com/office/drawing/2014/main" id="{80DFBFDD-7BA5-4313-B075-D038B8198418}"/>
              </a:ext>
            </a:extLst>
          </p:cNvPr>
          <p:cNvGraphicFramePr>
            <a:graphicFrameLocks noGrp="1"/>
          </p:cNvGraphicFramePr>
          <p:nvPr>
            <p:extLst>
              <p:ext uri="{D42A27DB-BD31-4B8C-83A1-F6EECF244321}">
                <p14:modId xmlns:p14="http://schemas.microsoft.com/office/powerpoint/2010/main" val="1275389177"/>
              </p:ext>
            </p:extLst>
          </p:nvPr>
        </p:nvGraphicFramePr>
        <p:xfrm>
          <a:off x="530723" y="2436486"/>
          <a:ext cx="4555491" cy="1446213"/>
        </p:xfrm>
        <a:graphic>
          <a:graphicData uri="http://schemas.openxmlformats.org/drawingml/2006/table">
            <a:tbl>
              <a:tblPr firstRow="1" firstCol="1" bandRow="1">
                <a:tableStyleId>{6E25E649-3F16-4E02-A733-19D2CDBF48F0}</a:tableStyleId>
              </a:tblPr>
              <a:tblGrid>
                <a:gridCol w="1564323">
                  <a:extLst>
                    <a:ext uri="{9D8B030D-6E8A-4147-A177-3AD203B41FA5}">
                      <a16:colId xmlns:a16="http://schemas.microsoft.com/office/drawing/2014/main" val="2761347564"/>
                    </a:ext>
                  </a:extLst>
                </a:gridCol>
                <a:gridCol w="832485">
                  <a:extLst>
                    <a:ext uri="{9D8B030D-6E8A-4147-A177-3AD203B41FA5}">
                      <a16:colId xmlns:a16="http://schemas.microsoft.com/office/drawing/2014/main" val="739563839"/>
                    </a:ext>
                  </a:extLst>
                </a:gridCol>
                <a:gridCol w="603250">
                  <a:extLst>
                    <a:ext uri="{9D8B030D-6E8A-4147-A177-3AD203B41FA5}">
                      <a16:colId xmlns:a16="http://schemas.microsoft.com/office/drawing/2014/main" val="142686494"/>
                    </a:ext>
                  </a:extLst>
                </a:gridCol>
                <a:gridCol w="816610">
                  <a:extLst>
                    <a:ext uri="{9D8B030D-6E8A-4147-A177-3AD203B41FA5}">
                      <a16:colId xmlns:a16="http://schemas.microsoft.com/office/drawing/2014/main" val="2793358018"/>
                    </a:ext>
                  </a:extLst>
                </a:gridCol>
                <a:gridCol w="738823">
                  <a:extLst>
                    <a:ext uri="{9D8B030D-6E8A-4147-A177-3AD203B41FA5}">
                      <a16:colId xmlns:a16="http://schemas.microsoft.com/office/drawing/2014/main" val="3698730416"/>
                    </a:ext>
                  </a:extLst>
                </a:gridCol>
              </a:tblGrid>
              <a:tr h="0">
                <a:tc>
                  <a:txBody>
                    <a:bodyPr/>
                    <a:lstStyle/>
                    <a:p>
                      <a:pPr marL="0" marR="0" algn="r">
                        <a:lnSpc>
                          <a:spcPct val="150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Precision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Recall</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F1-Score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Support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1535872"/>
                  </a:ext>
                </a:extLst>
              </a:tr>
              <a:tr h="0">
                <a:tc>
                  <a:txBody>
                    <a:bodyPr/>
                    <a:lstStyle/>
                    <a:p>
                      <a:pPr marL="0" marR="0" algn="r">
                        <a:lnSpc>
                          <a:spcPct val="150000"/>
                        </a:lnSpc>
                        <a:spcBef>
                          <a:spcPts val="0"/>
                        </a:spcBef>
                        <a:spcAft>
                          <a:spcPts val="0"/>
                        </a:spcAft>
                      </a:pPr>
                      <a:r>
                        <a:rPr lang="en-US" sz="1200">
                          <a:effectLst/>
                        </a:rPr>
                        <a:t>Fraudulent Review</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0.60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2,783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504189"/>
                  </a:ext>
                </a:extLst>
              </a:tr>
              <a:tr h="0">
                <a:tc>
                  <a:txBody>
                    <a:bodyPr/>
                    <a:lstStyle/>
                    <a:p>
                      <a:pPr marL="0" marR="0" algn="r">
                        <a:lnSpc>
                          <a:spcPct val="150000"/>
                        </a:lnSpc>
                        <a:spcBef>
                          <a:spcPts val="0"/>
                        </a:spcBef>
                        <a:spcAft>
                          <a:spcPts val="0"/>
                        </a:spcAft>
                      </a:pPr>
                      <a:r>
                        <a:rPr lang="en-US" sz="1200">
                          <a:effectLst/>
                        </a:rPr>
                        <a:t>Real Review</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2,412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9192939"/>
                  </a:ext>
                </a:extLst>
              </a:tr>
              <a:tr h="0">
                <a:tc>
                  <a:txBody>
                    <a:bodyPr/>
                    <a:lstStyle/>
                    <a:p>
                      <a:pPr marL="0" marR="0" algn="r">
                        <a:lnSpc>
                          <a:spcPct val="150000"/>
                        </a:lnSpc>
                        <a:spcBef>
                          <a:spcPts val="0"/>
                        </a:spcBef>
                        <a:spcAft>
                          <a:spcPts val="0"/>
                        </a:spcAft>
                      </a:pPr>
                      <a:r>
                        <a:rPr lang="en-US" sz="1200" dirty="0">
                          <a:effectLst/>
                        </a:rPr>
                        <a:t>Accuracy</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gn="r">
                        <a:lnSpc>
                          <a:spcPct val="150000"/>
                        </a:lnSpc>
                        <a:spcBef>
                          <a:spcPts val="0"/>
                        </a:spcBef>
                        <a:spcAft>
                          <a:spcPts val="0"/>
                        </a:spcAft>
                      </a:pPr>
                      <a:r>
                        <a:rPr lang="en-US"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gn="r">
                        <a:lnSpc>
                          <a:spcPct val="150000"/>
                        </a:lnSpc>
                        <a:spcBef>
                          <a:spcPts val="0"/>
                        </a:spcBef>
                        <a:spcAft>
                          <a:spcPts val="0"/>
                        </a:spcAft>
                      </a:pPr>
                      <a:r>
                        <a:rPr lang="en-US"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gn="r">
                        <a:lnSpc>
                          <a:spcPct val="150000"/>
                        </a:lnSpc>
                        <a:spcBef>
                          <a:spcPts val="0"/>
                        </a:spcBef>
                        <a:spcAft>
                          <a:spcPts val="0"/>
                        </a:spcAft>
                      </a:pPr>
                      <a:r>
                        <a:rPr lang="en-US" sz="1200" dirty="0">
                          <a:effectLst/>
                        </a:rPr>
                        <a:t>0.59</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gn="r">
                        <a:lnSpc>
                          <a:spcPct val="150000"/>
                        </a:lnSpc>
                        <a:spcBef>
                          <a:spcPts val="0"/>
                        </a:spcBef>
                        <a:spcAft>
                          <a:spcPts val="0"/>
                        </a:spcAft>
                      </a:pPr>
                      <a:r>
                        <a:rPr lang="en-US" sz="1200" dirty="0">
                          <a:effectLst/>
                        </a:rPr>
                        <a:t>5,195</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403976908"/>
                  </a:ext>
                </a:extLst>
              </a:tr>
              <a:tr h="0">
                <a:tc>
                  <a:txBody>
                    <a:bodyPr/>
                    <a:lstStyle/>
                    <a:p>
                      <a:pPr marL="0" marR="0" algn="r">
                        <a:lnSpc>
                          <a:spcPct val="150000"/>
                        </a:lnSpc>
                        <a:spcBef>
                          <a:spcPts val="0"/>
                        </a:spcBef>
                        <a:spcAft>
                          <a:spcPts val="0"/>
                        </a:spcAft>
                      </a:pPr>
                      <a:r>
                        <a:rPr lang="en-US" sz="1200">
                          <a:effectLst/>
                        </a:rPr>
                        <a:t>Macro Average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0.60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5,195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3112151"/>
                  </a:ext>
                </a:extLst>
              </a:tr>
              <a:tr h="0">
                <a:tc>
                  <a:txBody>
                    <a:bodyPr/>
                    <a:lstStyle/>
                    <a:p>
                      <a:pPr marL="0" marR="0" algn="r">
                        <a:lnSpc>
                          <a:spcPct val="150000"/>
                        </a:lnSpc>
                        <a:spcBef>
                          <a:spcPts val="0"/>
                        </a:spcBef>
                        <a:spcAft>
                          <a:spcPts val="0"/>
                        </a:spcAft>
                      </a:pPr>
                      <a:r>
                        <a:rPr lang="en-US" sz="1200">
                          <a:effectLst/>
                        </a:rPr>
                        <a:t>Weighted Average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0.60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dirty="0">
                          <a:effectLst/>
                        </a:rPr>
                        <a:t>5,195</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8912711"/>
                  </a:ext>
                </a:extLst>
              </a:tr>
            </a:tbl>
          </a:graphicData>
        </a:graphic>
      </p:graphicFrame>
      <p:graphicFrame>
        <p:nvGraphicFramePr>
          <p:cNvPr id="4" name="Table 3">
            <a:extLst>
              <a:ext uri="{FF2B5EF4-FFF2-40B4-BE49-F238E27FC236}">
                <a16:creationId xmlns:a16="http://schemas.microsoft.com/office/drawing/2014/main" id="{3B3CC59E-CE67-431D-9DA0-79D486B58662}"/>
              </a:ext>
            </a:extLst>
          </p:cNvPr>
          <p:cNvGraphicFramePr>
            <a:graphicFrameLocks noGrp="1"/>
          </p:cNvGraphicFramePr>
          <p:nvPr>
            <p:extLst>
              <p:ext uri="{D42A27DB-BD31-4B8C-83A1-F6EECF244321}">
                <p14:modId xmlns:p14="http://schemas.microsoft.com/office/powerpoint/2010/main" val="600260778"/>
              </p:ext>
            </p:extLst>
          </p:nvPr>
        </p:nvGraphicFramePr>
        <p:xfrm>
          <a:off x="5435102" y="2958569"/>
          <a:ext cx="5818114" cy="2925763"/>
        </p:xfrm>
        <a:graphic>
          <a:graphicData uri="http://schemas.openxmlformats.org/drawingml/2006/table">
            <a:tbl>
              <a:tblPr firstRow="1" firstCol="1" bandRow="1">
                <a:tableStyleId>{9D7B26C5-4107-4FEC-AEDC-1716B250A1EF}</a:tableStyleId>
              </a:tblPr>
              <a:tblGrid>
                <a:gridCol w="1678623">
                  <a:extLst>
                    <a:ext uri="{9D8B030D-6E8A-4147-A177-3AD203B41FA5}">
                      <a16:colId xmlns:a16="http://schemas.microsoft.com/office/drawing/2014/main" val="2235558043"/>
                    </a:ext>
                  </a:extLst>
                </a:gridCol>
                <a:gridCol w="1152451">
                  <a:extLst>
                    <a:ext uri="{9D8B030D-6E8A-4147-A177-3AD203B41FA5}">
                      <a16:colId xmlns:a16="http://schemas.microsoft.com/office/drawing/2014/main" val="1067305325"/>
                    </a:ext>
                  </a:extLst>
                </a:gridCol>
                <a:gridCol w="1755648">
                  <a:extLst>
                    <a:ext uri="{9D8B030D-6E8A-4147-A177-3AD203B41FA5}">
                      <a16:colId xmlns:a16="http://schemas.microsoft.com/office/drawing/2014/main" val="482343940"/>
                    </a:ext>
                  </a:extLst>
                </a:gridCol>
                <a:gridCol w="1231392">
                  <a:extLst>
                    <a:ext uri="{9D8B030D-6E8A-4147-A177-3AD203B41FA5}">
                      <a16:colId xmlns:a16="http://schemas.microsoft.com/office/drawing/2014/main" val="3093324978"/>
                    </a:ext>
                  </a:extLst>
                </a:gridCol>
              </a:tblGrid>
              <a:tr h="0">
                <a:tc>
                  <a:txBody>
                    <a:bodyPr/>
                    <a:lstStyle/>
                    <a:p>
                      <a:pPr marL="0" marR="0">
                        <a:lnSpc>
                          <a:spcPct val="150000"/>
                        </a:lnSpc>
                        <a:spcBef>
                          <a:spcPts val="0"/>
                        </a:spcBef>
                        <a:spcAft>
                          <a:spcPts val="0"/>
                        </a:spcAft>
                      </a:pPr>
                      <a:r>
                        <a:rPr lang="en-US" sz="1200" dirty="0">
                          <a:solidFill>
                            <a:schemeClr val="bg1"/>
                          </a:solidFill>
                          <a:effectLst/>
                        </a:rPr>
                        <a:t>Real Review N-gram</a:t>
                      </a:r>
                      <a:endPar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nSpc>
                          <a:spcPct val="150000"/>
                        </a:lnSpc>
                        <a:spcBef>
                          <a:spcPts val="0"/>
                        </a:spcBef>
                        <a:spcAft>
                          <a:spcPts val="0"/>
                        </a:spcAft>
                      </a:pPr>
                      <a:r>
                        <a:rPr lang="en-US" sz="1200" dirty="0">
                          <a:solidFill>
                            <a:schemeClr val="bg1"/>
                          </a:solidFill>
                          <a:effectLst/>
                        </a:rPr>
                        <a:t>Real Review Coefficient</a:t>
                      </a:r>
                      <a:endPar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nSpc>
                          <a:spcPct val="150000"/>
                        </a:lnSpc>
                        <a:spcBef>
                          <a:spcPts val="0"/>
                        </a:spcBef>
                        <a:spcAft>
                          <a:spcPts val="0"/>
                        </a:spcAft>
                      </a:pPr>
                      <a:r>
                        <a:rPr lang="en-US" sz="1200" dirty="0">
                          <a:solidFill>
                            <a:schemeClr val="bg1"/>
                          </a:solidFill>
                          <a:effectLst/>
                        </a:rPr>
                        <a:t>Fraud Review N-gram</a:t>
                      </a:r>
                      <a:endPar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nSpc>
                          <a:spcPct val="150000"/>
                        </a:lnSpc>
                        <a:spcBef>
                          <a:spcPts val="0"/>
                        </a:spcBef>
                        <a:spcAft>
                          <a:spcPts val="0"/>
                        </a:spcAft>
                      </a:pPr>
                      <a:r>
                        <a:rPr lang="en-US" sz="1200" dirty="0">
                          <a:solidFill>
                            <a:schemeClr val="bg1"/>
                          </a:solidFill>
                          <a:effectLst/>
                        </a:rPr>
                        <a:t>Fraud Review Coefficient</a:t>
                      </a:r>
                      <a:endPar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extLst>
                  <a:ext uri="{0D108BD9-81ED-4DB2-BD59-A6C34878D82A}">
                    <a16:rowId xmlns:a16="http://schemas.microsoft.com/office/drawing/2014/main" val="1852972591"/>
                  </a:ext>
                </a:extLst>
              </a:tr>
              <a:tr h="0">
                <a:tc>
                  <a:txBody>
                    <a:bodyPr/>
                    <a:lstStyle/>
                    <a:p>
                      <a:pPr marL="0" marR="0">
                        <a:lnSpc>
                          <a:spcPct val="150000"/>
                        </a:lnSpc>
                        <a:spcBef>
                          <a:spcPts val="0"/>
                        </a:spcBef>
                        <a:spcAft>
                          <a:spcPts val="0"/>
                        </a:spcAft>
                      </a:pPr>
                      <a:r>
                        <a:rPr lang="en-US" sz="1200" b="0" i="0">
                          <a:effectLst/>
                        </a:rPr>
                        <a:t>restaurant time</a:t>
                      </a:r>
                      <a:endParaRPr lang="en-US" sz="1200" b="0" i="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1.536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amateur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-1.524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5463620"/>
                  </a:ext>
                </a:extLst>
              </a:tr>
              <a:tr h="0">
                <a:tc>
                  <a:txBody>
                    <a:bodyPr/>
                    <a:lstStyle/>
                    <a:p>
                      <a:pPr marL="0" marR="0">
                        <a:lnSpc>
                          <a:spcPct val="150000"/>
                        </a:lnSpc>
                        <a:spcBef>
                          <a:spcPts val="0"/>
                        </a:spcBef>
                        <a:spcAft>
                          <a:spcPts val="0"/>
                        </a:spcAft>
                      </a:pPr>
                      <a:r>
                        <a:rPr lang="en-US" sz="1200" b="0" i="0">
                          <a:effectLst/>
                        </a:rPr>
                        <a:t>friend place</a:t>
                      </a:r>
                      <a:endParaRPr lang="en-US" sz="1200" b="0" i="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1.542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kind service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-1.536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7979073"/>
                  </a:ext>
                </a:extLst>
              </a:tr>
              <a:tr h="0">
                <a:tc>
                  <a:txBody>
                    <a:bodyPr/>
                    <a:lstStyle/>
                    <a:p>
                      <a:pPr marL="0" marR="0">
                        <a:lnSpc>
                          <a:spcPct val="150000"/>
                        </a:lnSpc>
                        <a:spcBef>
                          <a:spcPts val="0"/>
                        </a:spcBef>
                        <a:spcAft>
                          <a:spcPts val="0"/>
                        </a:spcAft>
                      </a:pPr>
                      <a:r>
                        <a:rPr lang="en-US" sz="1200" b="0" i="0">
                          <a:effectLst/>
                        </a:rPr>
                        <a:t>ready wait</a:t>
                      </a:r>
                      <a:endParaRPr lang="en-US" sz="1200" b="0" i="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1.543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anything not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-1.538</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6058535"/>
                  </a:ext>
                </a:extLst>
              </a:tr>
              <a:tr h="0">
                <a:tc>
                  <a:txBody>
                    <a:bodyPr/>
                    <a:lstStyle/>
                    <a:p>
                      <a:pPr marL="0" marR="0">
                        <a:lnSpc>
                          <a:spcPct val="150000"/>
                        </a:lnSpc>
                        <a:spcBef>
                          <a:spcPts val="0"/>
                        </a:spcBef>
                        <a:spcAft>
                          <a:spcPts val="0"/>
                        </a:spcAft>
                      </a:pPr>
                      <a:r>
                        <a:rPr lang="en-US" sz="1200" b="0" i="0" dirty="0">
                          <a:effectLst/>
                        </a:rPr>
                        <a:t>cheat</a:t>
                      </a:r>
                      <a:endParaRPr lang="en-US" sz="12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1.565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3rd time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-1.545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9868111"/>
                  </a:ext>
                </a:extLst>
              </a:tr>
              <a:tr h="0">
                <a:tc>
                  <a:txBody>
                    <a:bodyPr/>
                    <a:lstStyle/>
                    <a:p>
                      <a:pPr marL="0" marR="0">
                        <a:lnSpc>
                          <a:spcPct val="150000"/>
                        </a:lnSpc>
                        <a:spcBef>
                          <a:spcPts val="0"/>
                        </a:spcBef>
                        <a:spcAft>
                          <a:spcPts val="0"/>
                        </a:spcAft>
                      </a:pPr>
                      <a:r>
                        <a:rPr lang="en-US" sz="1200" b="0" i="0">
                          <a:effectLst/>
                        </a:rPr>
                        <a:t>thicker</a:t>
                      </a:r>
                      <a:endParaRPr lang="en-US" sz="1200" b="0" i="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1.580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minute make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-1.577</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1270667"/>
                  </a:ext>
                </a:extLst>
              </a:tr>
              <a:tr h="0">
                <a:tc>
                  <a:txBody>
                    <a:bodyPr/>
                    <a:lstStyle/>
                    <a:p>
                      <a:pPr marL="0" marR="0">
                        <a:lnSpc>
                          <a:spcPct val="150000"/>
                        </a:lnSpc>
                        <a:spcBef>
                          <a:spcPts val="0"/>
                        </a:spcBef>
                        <a:spcAft>
                          <a:spcPts val="0"/>
                        </a:spcAft>
                      </a:pPr>
                      <a:r>
                        <a:rPr lang="en-US" sz="1200" b="0" i="0">
                          <a:effectLst/>
                        </a:rPr>
                        <a:t>always delicious</a:t>
                      </a:r>
                      <a:endParaRPr lang="en-US" sz="1200" b="0" i="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1.593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exquisite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-1.628</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8943198"/>
                  </a:ext>
                </a:extLst>
              </a:tr>
              <a:tr h="0">
                <a:tc>
                  <a:txBody>
                    <a:bodyPr/>
                    <a:lstStyle/>
                    <a:p>
                      <a:pPr marL="0" marR="0">
                        <a:lnSpc>
                          <a:spcPct val="150000"/>
                        </a:lnSpc>
                        <a:spcBef>
                          <a:spcPts val="0"/>
                        </a:spcBef>
                        <a:spcAft>
                          <a:spcPts val="0"/>
                        </a:spcAft>
                      </a:pPr>
                      <a:r>
                        <a:rPr lang="en-US" sz="1200" b="0" i="0">
                          <a:effectLst/>
                        </a:rPr>
                        <a:t>last visit</a:t>
                      </a:r>
                      <a:endParaRPr lang="en-US" sz="1200" b="0" i="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1.594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route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-1.633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7678014"/>
                  </a:ext>
                </a:extLst>
              </a:tr>
              <a:tr h="0">
                <a:tc>
                  <a:txBody>
                    <a:bodyPr/>
                    <a:lstStyle/>
                    <a:p>
                      <a:pPr marL="0" marR="0">
                        <a:lnSpc>
                          <a:spcPct val="150000"/>
                        </a:lnSpc>
                        <a:spcBef>
                          <a:spcPts val="0"/>
                        </a:spcBef>
                        <a:spcAft>
                          <a:spcPts val="0"/>
                        </a:spcAft>
                      </a:pPr>
                      <a:r>
                        <a:rPr lang="en-US" sz="1200" b="0" i="0">
                          <a:effectLst/>
                        </a:rPr>
                        <a:t>bread really</a:t>
                      </a:r>
                      <a:endParaRPr lang="en-US" sz="1200" b="0" i="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1.713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price service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-1.655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6170627"/>
                  </a:ext>
                </a:extLst>
              </a:tr>
              <a:tr h="0">
                <a:tc>
                  <a:txBody>
                    <a:bodyPr/>
                    <a:lstStyle/>
                    <a:p>
                      <a:pPr marL="0" marR="0">
                        <a:lnSpc>
                          <a:spcPct val="150000"/>
                        </a:lnSpc>
                        <a:spcBef>
                          <a:spcPts val="0"/>
                        </a:spcBef>
                        <a:spcAft>
                          <a:spcPts val="0"/>
                        </a:spcAft>
                      </a:pPr>
                      <a:r>
                        <a:rPr lang="en-US" sz="1200" b="0" i="0">
                          <a:effectLst/>
                        </a:rPr>
                        <a:t>find good</a:t>
                      </a:r>
                      <a:endParaRPr lang="en-US" sz="1200" b="0" i="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1.759</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really sweet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-1.746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902502"/>
                  </a:ext>
                </a:extLst>
              </a:tr>
              <a:tr h="0">
                <a:tc>
                  <a:txBody>
                    <a:bodyPr/>
                    <a:lstStyle/>
                    <a:p>
                      <a:pPr marL="0" marR="0">
                        <a:lnSpc>
                          <a:spcPct val="150000"/>
                        </a:lnSpc>
                        <a:spcBef>
                          <a:spcPts val="0"/>
                        </a:spcBef>
                        <a:spcAft>
                          <a:spcPts val="0"/>
                        </a:spcAft>
                      </a:pPr>
                      <a:r>
                        <a:rPr lang="en-US" sz="1200" b="0" i="0" dirty="0">
                          <a:effectLst/>
                        </a:rPr>
                        <a:t>aunt</a:t>
                      </a:r>
                      <a:endParaRPr lang="en-US" sz="12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1.764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fold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-1.918</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2482649"/>
                  </a:ext>
                </a:extLst>
              </a:tr>
            </a:tbl>
          </a:graphicData>
        </a:graphic>
      </p:graphicFrame>
      <p:sp>
        <p:nvSpPr>
          <p:cNvPr id="5" name="TextBox 4">
            <a:extLst>
              <a:ext uri="{FF2B5EF4-FFF2-40B4-BE49-F238E27FC236}">
                <a16:creationId xmlns:a16="http://schemas.microsoft.com/office/drawing/2014/main" id="{CFCC5B2C-F0D8-417E-9281-03B53F645AF5}"/>
              </a:ext>
            </a:extLst>
          </p:cNvPr>
          <p:cNvSpPr txBox="1"/>
          <p:nvPr/>
        </p:nvSpPr>
        <p:spPr>
          <a:xfrm>
            <a:off x="1314275" y="4828032"/>
            <a:ext cx="2282997" cy="1200329"/>
          </a:xfrm>
          <a:prstGeom prst="rect">
            <a:avLst/>
          </a:prstGeom>
          <a:noFill/>
        </p:spPr>
        <p:txBody>
          <a:bodyPr wrap="none" rtlCol="0">
            <a:spAutoFit/>
          </a:bodyPr>
          <a:lstStyle/>
          <a:p>
            <a:pPr marL="285750" indent="-285750">
              <a:buClr>
                <a:schemeClr val="accent1"/>
              </a:buClr>
              <a:buSzPct val="80000"/>
              <a:buFont typeface="Century Gothic" panose="020B0502020202020204" pitchFamily="34" charset="0"/>
              <a:buChar char="►"/>
            </a:pPr>
            <a:r>
              <a:rPr lang="en-US" dirty="0"/>
              <a:t>Accuracy: 59%</a:t>
            </a:r>
          </a:p>
          <a:p>
            <a:pPr marL="285750" indent="-285750">
              <a:buClr>
                <a:schemeClr val="accent1"/>
              </a:buClr>
              <a:buSzPct val="80000"/>
              <a:buFont typeface="Century Gothic" panose="020B0502020202020204" pitchFamily="34" charset="0"/>
              <a:buChar char="►"/>
            </a:pPr>
            <a:r>
              <a:rPr lang="en-US" dirty="0"/>
              <a:t>p-value: 0.59</a:t>
            </a:r>
          </a:p>
          <a:p>
            <a:pPr marL="285750" indent="-285750">
              <a:buClr>
                <a:schemeClr val="accent1"/>
              </a:buClr>
              <a:buSzPct val="80000"/>
              <a:buFont typeface="Century Gothic" panose="020B0502020202020204" pitchFamily="34" charset="0"/>
              <a:buChar char="►"/>
            </a:pPr>
            <a:r>
              <a:rPr lang="en-US" dirty="0"/>
              <a:t>Intercept: -0.648</a:t>
            </a:r>
          </a:p>
          <a:p>
            <a:endParaRPr lang="en-US" dirty="0"/>
          </a:p>
        </p:txBody>
      </p:sp>
    </p:spTree>
    <p:extLst>
      <p:ext uri="{BB962C8B-B14F-4D97-AF65-F5344CB8AC3E}">
        <p14:creationId xmlns:p14="http://schemas.microsoft.com/office/powerpoint/2010/main" val="572112898"/>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5" name="Rectangle 14">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7DCBEA7-4349-4698-83F3-E43A5F21E28B}"/>
              </a:ext>
            </a:extLst>
          </p:cNvPr>
          <p:cNvSpPr>
            <a:spLocks noGrp="1"/>
          </p:cNvSpPr>
          <p:nvPr>
            <p:ph type="title"/>
          </p:nvPr>
        </p:nvSpPr>
        <p:spPr>
          <a:xfrm>
            <a:off x="983901" y="4917595"/>
            <a:ext cx="9453911" cy="1174947"/>
          </a:xfrm>
        </p:spPr>
        <p:txBody>
          <a:bodyPr vert="horz" lIns="91440" tIns="45720" rIns="91440" bIns="45720" rtlCol="0" anchor="b">
            <a:normAutofit/>
          </a:bodyPr>
          <a:lstStyle/>
          <a:p>
            <a:pPr>
              <a:lnSpc>
                <a:spcPct val="90000"/>
              </a:lnSpc>
            </a:pPr>
            <a:r>
              <a:rPr lang="en-US" sz="3800" b="0" i="0" kern="1200" dirty="0">
                <a:solidFill>
                  <a:schemeClr val="bg2"/>
                </a:solidFill>
                <a:latin typeface="+mj-lt"/>
                <a:ea typeface="+mj-ea"/>
                <a:cs typeface="+mj-cs"/>
              </a:rPr>
              <a:t>LOGISTIC REGRESSION FOR FRAUD REVIEW PREDICTOR (</a:t>
            </a:r>
            <a:r>
              <a:rPr lang="en-US" sz="3800" b="0" i="0" kern="1200" dirty="0" err="1">
                <a:solidFill>
                  <a:schemeClr val="bg2"/>
                </a:solidFill>
                <a:latin typeface="+mj-lt"/>
                <a:ea typeface="+mj-ea"/>
                <a:cs typeface="+mj-cs"/>
              </a:rPr>
              <a:t>cntd</a:t>
            </a:r>
            <a:r>
              <a:rPr lang="en-US" sz="3800" b="0" i="0" kern="1200" dirty="0">
                <a:solidFill>
                  <a:schemeClr val="bg2"/>
                </a:solidFill>
                <a:latin typeface="+mj-lt"/>
                <a:ea typeface="+mj-ea"/>
                <a:cs typeface="+mj-cs"/>
              </a:rPr>
              <a:t>)</a:t>
            </a:r>
          </a:p>
        </p:txBody>
      </p:sp>
      <p:pic>
        <p:nvPicPr>
          <p:cNvPr id="4" name="Picture 3">
            <a:extLst>
              <a:ext uri="{FF2B5EF4-FFF2-40B4-BE49-F238E27FC236}">
                <a16:creationId xmlns:a16="http://schemas.microsoft.com/office/drawing/2014/main" id="{C5E5D28D-EF79-453C-B6AF-822B645DA3B5}"/>
              </a:ext>
            </a:extLst>
          </p:cNvPr>
          <p:cNvPicPr>
            <a:picLocks noChangeAspect="1"/>
          </p:cNvPicPr>
          <p:nvPr/>
        </p:nvPicPr>
        <p:blipFill>
          <a:blip r:embed="rId4"/>
          <a:stretch>
            <a:fillRect/>
          </a:stretch>
        </p:blipFill>
        <p:spPr>
          <a:xfrm>
            <a:off x="649975" y="645161"/>
            <a:ext cx="5223513" cy="4204928"/>
          </a:xfrm>
          <a:prstGeom prst="roundRect">
            <a:avLst>
              <a:gd name="adj" fmla="val 1858"/>
            </a:avLst>
          </a:prstGeom>
          <a:effectLst/>
        </p:spPr>
      </p:pic>
      <p:pic>
        <p:nvPicPr>
          <p:cNvPr id="6" name="Picture 5">
            <a:extLst>
              <a:ext uri="{FF2B5EF4-FFF2-40B4-BE49-F238E27FC236}">
                <a16:creationId xmlns:a16="http://schemas.microsoft.com/office/drawing/2014/main" id="{C5913EEB-EB14-44A6-B27A-7071E7083ADC}"/>
              </a:ext>
            </a:extLst>
          </p:cNvPr>
          <p:cNvPicPr>
            <a:picLocks noChangeAspect="1"/>
          </p:cNvPicPr>
          <p:nvPr/>
        </p:nvPicPr>
        <p:blipFill>
          <a:blip r:embed="rId5"/>
          <a:stretch>
            <a:fillRect/>
          </a:stretch>
        </p:blipFill>
        <p:spPr>
          <a:xfrm>
            <a:off x="6731415" y="1240958"/>
            <a:ext cx="4602658" cy="2911180"/>
          </a:xfrm>
          <a:prstGeom prst="roundRect">
            <a:avLst>
              <a:gd name="adj" fmla="val 1858"/>
            </a:avLst>
          </a:prstGeom>
          <a:effectLst/>
        </p:spPr>
      </p:pic>
    </p:spTree>
    <p:extLst>
      <p:ext uri="{BB962C8B-B14F-4D97-AF65-F5344CB8AC3E}">
        <p14:creationId xmlns:p14="http://schemas.microsoft.com/office/powerpoint/2010/main" val="1329783393"/>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875E-A498-4B13-BFA6-EE05DACDAB9D}"/>
              </a:ext>
            </a:extLst>
          </p:cNvPr>
          <p:cNvSpPr>
            <a:spLocks noGrp="1"/>
          </p:cNvSpPr>
          <p:nvPr>
            <p:ph type="title"/>
          </p:nvPr>
        </p:nvSpPr>
        <p:spPr>
          <a:xfrm>
            <a:off x="1154955" y="1295400"/>
            <a:ext cx="2793158" cy="2398776"/>
          </a:xfrm>
        </p:spPr>
        <p:txBody>
          <a:bodyPr/>
          <a:lstStyle/>
          <a:p>
            <a:r>
              <a:rPr lang="en-US" dirty="0"/>
              <a:t>K-NEAREST NEIGHBORS</a:t>
            </a:r>
            <a:br>
              <a:rPr lang="en-US" dirty="0"/>
            </a:br>
            <a:r>
              <a:rPr lang="en-US" dirty="0"/>
              <a:t>FRAUD REVIEW PREDICTOR</a:t>
            </a:r>
          </a:p>
        </p:txBody>
      </p:sp>
      <p:sp>
        <p:nvSpPr>
          <p:cNvPr id="3" name="Content Placeholder 2">
            <a:extLst>
              <a:ext uri="{FF2B5EF4-FFF2-40B4-BE49-F238E27FC236}">
                <a16:creationId xmlns:a16="http://schemas.microsoft.com/office/drawing/2014/main" id="{7D6986AD-4247-45C5-8B0A-622459A3E239}"/>
              </a:ext>
            </a:extLst>
          </p:cNvPr>
          <p:cNvSpPr>
            <a:spLocks noGrp="1"/>
          </p:cNvSpPr>
          <p:nvPr>
            <p:ph idx="1"/>
          </p:nvPr>
        </p:nvSpPr>
        <p:spPr/>
        <p:txBody>
          <a:bodyPr/>
          <a:lstStyle/>
          <a:p>
            <a:r>
              <a:rPr lang="en-US" dirty="0"/>
              <a:t>K must be selected for</a:t>
            </a:r>
          </a:p>
          <a:p>
            <a:pPr lvl="1"/>
            <a:r>
              <a:rPr lang="en-US" dirty="0"/>
              <a:t>Evaluation using accuracy and receiver operating characteristic</a:t>
            </a:r>
          </a:p>
          <a:p>
            <a:pPr lvl="1"/>
            <a:r>
              <a:rPr lang="en-US" dirty="0"/>
              <a:t>Range of 2 to 2,500 attempted</a:t>
            </a:r>
          </a:p>
          <a:p>
            <a:pPr lvl="1"/>
            <a:r>
              <a:rPr lang="en-US" dirty="0"/>
              <a:t>Best values: 7 and 2003</a:t>
            </a:r>
          </a:p>
          <a:p>
            <a:r>
              <a:rPr lang="en-US" dirty="0"/>
              <a:t>scikit provides a supervised model</a:t>
            </a:r>
          </a:p>
          <a:p>
            <a:r>
              <a:rPr lang="en-US" dirty="0"/>
              <a:t>No equation or coefficients</a:t>
            </a:r>
          </a:p>
        </p:txBody>
      </p:sp>
    </p:spTree>
    <p:extLst>
      <p:ext uri="{BB962C8B-B14F-4D97-AF65-F5344CB8AC3E}">
        <p14:creationId xmlns:p14="http://schemas.microsoft.com/office/powerpoint/2010/main" val="3625125068"/>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F57A-AB55-4E38-8456-B34F0A523FC9}"/>
              </a:ext>
            </a:extLst>
          </p:cNvPr>
          <p:cNvSpPr>
            <a:spLocks noGrp="1"/>
          </p:cNvSpPr>
          <p:nvPr>
            <p:ph type="title"/>
          </p:nvPr>
        </p:nvSpPr>
        <p:spPr/>
        <p:txBody>
          <a:bodyPr/>
          <a:lstStyle/>
          <a:p>
            <a:r>
              <a:rPr lang="en-US" dirty="0"/>
              <a:t>K-NEAREST NEIGHBORS</a:t>
            </a:r>
            <a:br>
              <a:rPr lang="en-US" dirty="0"/>
            </a:br>
            <a:r>
              <a:rPr lang="en-US" dirty="0"/>
              <a:t>FRAUD REVIEW PREDICTOR (</a:t>
            </a:r>
            <a:r>
              <a:rPr lang="en-US" dirty="0" err="1"/>
              <a:t>cntd</a:t>
            </a:r>
            <a:r>
              <a:rPr lang="en-US" dirty="0"/>
              <a:t>)</a:t>
            </a:r>
          </a:p>
        </p:txBody>
      </p:sp>
      <p:graphicFrame>
        <p:nvGraphicFramePr>
          <p:cNvPr id="3" name="Table 2">
            <a:extLst>
              <a:ext uri="{FF2B5EF4-FFF2-40B4-BE49-F238E27FC236}">
                <a16:creationId xmlns:a16="http://schemas.microsoft.com/office/drawing/2014/main" id="{2E46B8A1-197F-48A5-B67C-D25E2CFC2C89}"/>
              </a:ext>
            </a:extLst>
          </p:cNvPr>
          <p:cNvGraphicFramePr>
            <a:graphicFrameLocks noGrp="1"/>
          </p:cNvGraphicFramePr>
          <p:nvPr>
            <p:extLst>
              <p:ext uri="{D42A27DB-BD31-4B8C-83A1-F6EECF244321}">
                <p14:modId xmlns:p14="http://schemas.microsoft.com/office/powerpoint/2010/main" val="1922325087"/>
              </p:ext>
            </p:extLst>
          </p:nvPr>
        </p:nvGraphicFramePr>
        <p:xfrm>
          <a:off x="484057" y="3429000"/>
          <a:ext cx="4555491" cy="1446213"/>
        </p:xfrm>
        <a:graphic>
          <a:graphicData uri="http://schemas.openxmlformats.org/drawingml/2006/table">
            <a:tbl>
              <a:tblPr firstRow="1" firstCol="1" bandRow="1">
                <a:tableStyleId>{5C22544A-7EE6-4342-B048-85BDC9FD1C3A}</a:tableStyleId>
              </a:tblPr>
              <a:tblGrid>
                <a:gridCol w="1564323">
                  <a:extLst>
                    <a:ext uri="{9D8B030D-6E8A-4147-A177-3AD203B41FA5}">
                      <a16:colId xmlns:a16="http://schemas.microsoft.com/office/drawing/2014/main" val="432000430"/>
                    </a:ext>
                  </a:extLst>
                </a:gridCol>
                <a:gridCol w="832485">
                  <a:extLst>
                    <a:ext uri="{9D8B030D-6E8A-4147-A177-3AD203B41FA5}">
                      <a16:colId xmlns:a16="http://schemas.microsoft.com/office/drawing/2014/main" val="461559750"/>
                    </a:ext>
                  </a:extLst>
                </a:gridCol>
                <a:gridCol w="603250">
                  <a:extLst>
                    <a:ext uri="{9D8B030D-6E8A-4147-A177-3AD203B41FA5}">
                      <a16:colId xmlns:a16="http://schemas.microsoft.com/office/drawing/2014/main" val="3892231412"/>
                    </a:ext>
                  </a:extLst>
                </a:gridCol>
                <a:gridCol w="816610">
                  <a:extLst>
                    <a:ext uri="{9D8B030D-6E8A-4147-A177-3AD203B41FA5}">
                      <a16:colId xmlns:a16="http://schemas.microsoft.com/office/drawing/2014/main" val="2815364450"/>
                    </a:ext>
                  </a:extLst>
                </a:gridCol>
                <a:gridCol w="738823">
                  <a:extLst>
                    <a:ext uri="{9D8B030D-6E8A-4147-A177-3AD203B41FA5}">
                      <a16:colId xmlns:a16="http://schemas.microsoft.com/office/drawing/2014/main" val="552023520"/>
                    </a:ext>
                  </a:extLst>
                </a:gridCol>
              </a:tblGrid>
              <a:tr h="0">
                <a:tc>
                  <a:txBody>
                    <a:bodyPr/>
                    <a:lstStyle/>
                    <a:p>
                      <a:pPr marL="0" marR="0" algn="r">
                        <a:lnSpc>
                          <a:spcPct val="150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Precision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Recall</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F1-Score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Support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7400221"/>
                  </a:ext>
                </a:extLst>
              </a:tr>
              <a:tr h="0">
                <a:tc>
                  <a:txBody>
                    <a:bodyPr/>
                    <a:lstStyle/>
                    <a:p>
                      <a:pPr marL="0" marR="0" algn="r">
                        <a:lnSpc>
                          <a:spcPct val="150000"/>
                        </a:lnSpc>
                        <a:spcBef>
                          <a:spcPts val="0"/>
                        </a:spcBef>
                        <a:spcAft>
                          <a:spcPts val="0"/>
                        </a:spcAft>
                      </a:pPr>
                      <a:r>
                        <a:rPr lang="en-US" sz="1200">
                          <a:effectLst/>
                        </a:rPr>
                        <a:t>Fraudulent Review</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3,488</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2651197"/>
                  </a:ext>
                </a:extLst>
              </a:tr>
              <a:tr h="0">
                <a:tc>
                  <a:txBody>
                    <a:bodyPr/>
                    <a:lstStyle/>
                    <a:p>
                      <a:pPr marL="0" marR="0" algn="r">
                        <a:lnSpc>
                          <a:spcPct val="150000"/>
                        </a:lnSpc>
                        <a:spcBef>
                          <a:spcPts val="0"/>
                        </a:spcBef>
                        <a:spcAft>
                          <a:spcPts val="0"/>
                        </a:spcAft>
                      </a:pPr>
                      <a:r>
                        <a:rPr lang="en-US" sz="1200">
                          <a:effectLst/>
                        </a:rPr>
                        <a:t>Real Review</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1,707</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5350863"/>
                  </a:ext>
                </a:extLst>
              </a:tr>
              <a:tr h="0">
                <a:tc>
                  <a:txBody>
                    <a:bodyPr/>
                    <a:lstStyle/>
                    <a:p>
                      <a:pPr marL="0" marR="0" algn="r">
                        <a:lnSpc>
                          <a:spcPct val="150000"/>
                        </a:lnSpc>
                        <a:spcBef>
                          <a:spcPts val="0"/>
                        </a:spcBef>
                        <a:spcAft>
                          <a:spcPts val="0"/>
                        </a:spcAft>
                      </a:pPr>
                      <a:r>
                        <a:rPr lang="en-US" sz="1200" dirty="0">
                          <a:effectLst/>
                        </a:rPr>
                        <a:t>Accuracy</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gn="r">
                        <a:lnSpc>
                          <a:spcPct val="150000"/>
                        </a:lnSpc>
                        <a:spcBef>
                          <a:spcPts val="0"/>
                        </a:spcBef>
                        <a:spcAft>
                          <a:spcPts val="0"/>
                        </a:spcAft>
                      </a:pPr>
                      <a:r>
                        <a:rPr lang="en-US"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gn="r">
                        <a:lnSpc>
                          <a:spcPct val="150000"/>
                        </a:lnSpc>
                        <a:spcBef>
                          <a:spcPts val="0"/>
                        </a:spcBef>
                        <a:spcAft>
                          <a:spcPts val="0"/>
                        </a:spcAft>
                      </a:pPr>
                      <a:r>
                        <a:rPr lang="en-US"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gn="r">
                        <a:lnSpc>
                          <a:spcPct val="150000"/>
                        </a:lnSpc>
                        <a:spcBef>
                          <a:spcPts val="0"/>
                        </a:spcBef>
                        <a:spcAft>
                          <a:spcPts val="0"/>
                        </a:spcAft>
                      </a:pPr>
                      <a:r>
                        <a:rPr lang="en-US" sz="1200" dirty="0">
                          <a:effectLst/>
                        </a:rPr>
                        <a:t>0.53</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gn="r">
                        <a:lnSpc>
                          <a:spcPct val="150000"/>
                        </a:lnSpc>
                        <a:spcBef>
                          <a:spcPts val="0"/>
                        </a:spcBef>
                        <a:spcAft>
                          <a:spcPts val="0"/>
                        </a:spcAft>
                      </a:pPr>
                      <a:r>
                        <a:rPr lang="en-US" sz="1200" dirty="0">
                          <a:effectLst/>
                        </a:rPr>
                        <a:t>5,195</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1492014030"/>
                  </a:ext>
                </a:extLst>
              </a:tr>
              <a:tr h="0">
                <a:tc>
                  <a:txBody>
                    <a:bodyPr/>
                    <a:lstStyle/>
                    <a:p>
                      <a:pPr marL="0" marR="0" algn="r">
                        <a:lnSpc>
                          <a:spcPct val="150000"/>
                        </a:lnSpc>
                        <a:spcBef>
                          <a:spcPts val="0"/>
                        </a:spcBef>
                        <a:spcAft>
                          <a:spcPts val="0"/>
                        </a:spcAft>
                      </a:pPr>
                      <a:r>
                        <a:rPr lang="en-US" sz="1200">
                          <a:effectLst/>
                        </a:rPr>
                        <a:t>Macro Average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0.53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0.54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5,195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4804467"/>
                  </a:ext>
                </a:extLst>
              </a:tr>
              <a:tr h="0">
                <a:tc>
                  <a:txBody>
                    <a:bodyPr/>
                    <a:lstStyle/>
                    <a:p>
                      <a:pPr marL="0" marR="0" algn="r">
                        <a:lnSpc>
                          <a:spcPct val="150000"/>
                        </a:lnSpc>
                        <a:spcBef>
                          <a:spcPts val="0"/>
                        </a:spcBef>
                        <a:spcAft>
                          <a:spcPts val="0"/>
                        </a:spcAft>
                      </a:pPr>
                      <a:r>
                        <a:rPr lang="en-US" sz="1200">
                          <a:effectLst/>
                        </a:rPr>
                        <a:t>Weighted Average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0.53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a:effectLst/>
                        </a:rPr>
                        <a:t>0.54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200" dirty="0">
                          <a:effectLst/>
                        </a:rPr>
                        <a:t>5,195</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1782563"/>
                  </a:ext>
                </a:extLst>
              </a:tr>
            </a:tbl>
          </a:graphicData>
        </a:graphic>
      </p:graphicFrame>
      <p:sp>
        <p:nvSpPr>
          <p:cNvPr id="4" name="TextBox 3">
            <a:extLst>
              <a:ext uri="{FF2B5EF4-FFF2-40B4-BE49-F238E27FC236}">
                <a16:creationId xmlns:a16="http://schemas.microsoft.com/office/drawing/2014/main" id="{4E7629E2-F216-4F20-8CE6-6A51A899DAE1}"/>
              </a:ext>
            </a:extLst>
          </p:cNvPr>
          <p:cNvSpPr txBox="1"/>
          <p:nvPr/>
        </p:nvSpPr>
        <p:spPr>
          <a:xfrm>
            <a:off x="6567373" y="3429000"/>
            <a:ext cx="3348994" cy="1477328"/>
          </a:xfrm>
          <a:prstGeom prst="rect">
            <a:avLst/>
          </a:prstGeom>
          <a:noFill/>
        </p:spPr>
        <p:txBody>
          <a:bodyPr wrap="none" rtlCol="0">
            <a:spAutoFit/>
          </a:bodyPr>
          <a:lstStyle/>
          <a:p>
            <a:pPr marL="285750" indent="-285750">
              <a:buClr>
                <a:schemeClr val="accent1"/>
              </a:buClr>
              <a:buSzPct val="80000"/>
              <a:buFont typeface="Century Gothic" panose="020B0502020202020204" pitchFamily="34" charset="0"/>
              <a:buChar char="►"/>
            </a:pPr>
            <a:r>
              <a:rPr lang="en-US" dirty="0"/>
              <a:t>Accuracy: 53%</a:t>
            </a:r>
          </a:p>
          <a:p>
            <a:pPr marL="285750" indent="-285750">
              <a:buClr>
                <a:schemeClr val="accent1"/>
              </a:buClr>
              <a:buSzPct val="80000"/>
              <a:buFont typeface="Century Gothic" panose="020B0502020202020204" pitchFamily="34" charset="0"/>
              <a:buChar char="►"/>
            </a:pPr>
            <a:r>
              <a:rPr lang="en-US" dirty="0"/>
              <a:t>Mean: -0.427</a:t>
            </a:r>
          </a:p>
          <a:p>
            <a:pPr marL="285750" indent="-285750">
              <a:buClr>
                <a:schemeClr val="accent1"/>
              </a:buClr>
              <a:buSzPct val="80000"/>
              <a:buFont typeface="Century Gothic" panose="020B0502020202020204" pitchFamily="34" charset="0"/>
              <a:buChar char="►"/>
            </a:pPr>
            <a:r>
              <a:rPr lang="en-US" dirty="0"/>
              <a:t>Standard Deviation: 0.388</a:t>
            </a:r>
          </a:p>
          <a:p>
            <a:pPr marL="285750" indent="-285750">
              <a:buClr>
                <a:schemeClr val="accent1"/>
              </a:buClr>
              <a:buSzPct val="80000"/>
              <a:buFont typeface="Century Gothic" panose="020B0502020202020204" pitchFamily="34" charset="0"/>
              <a:buChar char="►"/>
            </a:pPr>
            <a:r>
              <a:rPr lang="en-US" dirty="0"/>
              <a:t>Mean Squared Error: 1.68</a:t>
            </a:r>
          </a:p>
          <a:p>
            <a:pPr marL="285750" indent="-285750">
              <a:buClr>
                <a:schemeClr val="accent1"/>
              </a:buClr>
              <a:buSzPct val="80000"/>
              <a:buFont typeface="Century Gothic" panose="020B0502020202020204" pitchFamily="34" charset="0"/>
              <a:buChar char="►"/>
            </a:pPr>
            <a:r>
              <a:rPr lang="en-US" dirty="0"/>
              <a:t>P-value: 1</a:t>
            </a:r>
          </a:p>
        </p:txBody>
      </p:sp>
    </p:spTree>
    <p:extLst>
      <p:ext uri="{BB962C8B-B14F-4D97-AF65-F5344CB8AC3E}">
        <p14:creationId xmlns:p14="http://schemas.microsoft.com/office/powerpoint/2010/main" val="899655314"/>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5" name="Rectangle 14">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0AFC1C8-6921-4390-88AC-062880D53E88}"/>
              </a:ext>
            </a:extLst>
          </p:cNvPr>
          <p:cNvSpPr>
            <a:spLocks noGrp="1"/>
          </p:cNvSpPr>
          <p:nvPr>
            <p:ph type="title"/>
          </p:nvPr>
        </p:nvSpPr>
        <p:spPr>
          <a:xfrm>
            <a:off x="649453" y="4512508"/>
            <a:ext cx="10893094" cy="1915940"/>
          </a:xfrm>
        </p:spPr>
        <p:txBody>
          <a:bodyPr vert="horz" lIns="91440" tIns="45720" rIns="91440" bIns="45720" rtlCol="0" anchor="b">
            <a:normAutofit/>
          </a:bodyPr>
          <a:lstStyle/>
          <a:p>
            <a:pPr algn="ctr">
              <a:lnSpc>
                <a:spcPct val="90000"/>
              </a:lnSpc>
            </a:pPr>
            <a:r>
              <a:rPr lang="en-US" sz="5000" b="0" i="0" kern="1200" dirty="0">
                <a:solidFill>
                  <a:schemeClr val="bg2"/>
                </a:solidFill>
                <a:latin typeface="+mj-lt"/>
                <a:ea typeface="+mj-ea"/>
                <a:cs typeface="+mj-cs"/>
              </a:rPr>
              <a:t>K-NEAREST NEIGHBORS</a:t>
            </a:r>
            <a:br>
              <a:rPr lang="en-US" sz="5000" b="0" i="0" kern="1200" dirty="0">
                <a:solidFill>
                  <a:schemeClr val="bg2"/>
                </a:solidFill>
                <a:latin typeface="+mj-lt"/>
                <a:ea typeface="+mj-ea"/>
                <a:cs typeface="+mj-cs"/>
              </a:rPr>
            </a:br>
            <a:r>
              <a:rPr lang="en-US" sz="5000" b="0" i="0" kern="1200" dirty="0">
                <a:solidFill>
                  <a:schemeClr val="bg2"/>
                </a:solidFill>
                <a:latin typeface="+mj-lt"/>
                <a:ea typeface="+mj-ea"/>
                <a:cs typeface="+mj-cs"/>
              </a:rPr>
              <a:t>FRAUD REVIEW PREDICTOR (</a:t>
            </a:r>
            <a:r>
              <a:rPr lang="en-US" sz="5000" b="0" i="0" kern="1200" dirty="0" err="1">
                <a:solidFill>
                  <a:schemeClr val="bg2"/>
                </a:solidFill>
                <a:latin typeface="+mj-lt"/>
                <a:ea typeface="+mj-ea"/>
                <a:cs typeface="+mj-cs"/>
              </a:rPr>
              <a:t>cntd</a:t>
            </a:r>
            <a:r>
              <a:rPr lang="en-US" sz="5000" b="0" i="0" kern="1200" dirty="0">
                <a:solidFill>
                  <a:schemeClr val="bg2"/>
                </a:solidFill>
                <a:latin typeface="+mj-lt"/>
                <a:ea typeface="+mj-ea"/>
                <a:cs typeface="+mj-cs"/>
              </a:rPr>
              <a:t>)</a:t>
            </a:r>
          </a:p>
        </p:txBody>
      </p:sp>
      <p:pic>
        <p:nvPicPr>
          <p:cNvPr id="4" name="Picture 3">
            <a:extLst>
              <a:ext uri="{FF2B5EF4-FFF2-40B4-BE49-F238E27FC236}">
                <a16:creationId xmlns:a16="http://schemas.microsoft.com/office/drawing/2014/main" id="{3D722466-B07E-4BAE-B624-77E8464B7FFE}"/>
              </a:ext>
            </a:extLst>
          </p:cNvPr>
          <p:cNvPicPr>
            <a:picLocks noChangeAspect="1"/>
          </p:cNvPicPr>
          <p:nvPr/>
        </p:nvPicPr>
        <p:blipFill>
          <a:blip r:embed="rId4"/>
          <a:stretch>
            <a:fillRect/>
          </a:stretch>
        </p:blipFill>
        <p:spPr>
          <a:xfrm>
            <a:off x="628527" y="571499"/>
            <a:ext cx="5390528" cy="4433709"/>
          </a:xfrm>
          <a:prstGeom prst="roundRect">
            <a:avLst>
              <a:gd name="adj" fmla="val 1858"/>
            </a:avLst>
          </a:prstGeom>
          <a:effectLst>
            <a:outerShdw blurRad="50800" dist="50800" dir="5400000" algn="tl" rotWithShape="0">
              <a:srgbClr val="000000">
                <a:alpha val="43000"/>
              </a:srgbClr>
            </a:outerShdw>
          </a:effectLst>
        </p:spPr>
      </p:pic>
      <p:pic>
        <p:nvPicPr>
          <p:cNvPr id="6" name="Picture 5">
            <a:extLst>
              <a:ext uri="{FF2B5EF4-FFF2-40B4-BE49-F238E27FC236}">
                <a16:creationId xmlns:a16="http://schemas.microsoft.com/office/drawing/2014/main" id="{566E0924-E647-4391-9DAB-EF8C0433EF12}"/>
              </a:ext>
            </a:extLst>
          </p:cNvPr>
          <p:cNvPicPr>
            <a:picLocks noChangeAspect="1"/>
          </p:cNvPicPr>
          <p:nvPr/>
        </p:nvPicPr>
        <p:blipFill>
          <a:blip r:embed="rId5"/>
          <a:stretch>
            <a:fillRect/>
          </a:stretch>
        </p:blipFill>
        <p:spPr>
          <a:xfrm>
            <a:off x="6316718" y="1293710"/>
            <a:ext cx="5057938" cy="3323787"/>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954622847"/>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189E89C-D7B4-4E89-B692-BBA9BFD67785}"/>
              </a:ext>
            </a:extLst>
          </p:cNvPr>
          <p:cNvSpPr>
            <a:spLocks noGrp="1"/>
          </p:cNvSpPr>
          <p:nvPr>
            <p:ph type="title"/>
          </p:nvPr>
        </p:nvSpPr>
        <p:spPr>
          <a:xfrm>
            <a:off x="1154955" y="973668"/>
            <a:ext cx="2942210" cy="1020232"/>
          </a:xfrm>
        </p:spPr>
        <p:txBody>
          <a:bodyPr>
            <a:normAutofit/>
          </a:bodyPr>
          <a:lstStyle/>
          <a:p>
            <a:r>
              <a:rPr lang="en-US" dirty="0">
                <a:solidFill>
                  <a:srgbClr val="EBEBEB"/>
                </a:solidFill>
              </a:rPr>
              <a:t>IMPORT</a:t>
            </a: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F234B6B6-CBB4-47C6-BB21-596ACB26CB7A}"/>
              </a:ext>
            </a:extLst>
          </p:cNvPr>
          <p:cNvPicPr>
            <a:picLocks noChangeAspect="1"/>
          </p:cNvPicPr>
          <p:nvPr/>
        </p:nvPicPr>
        <p:blipFill>
          <a:blip r:embed="rId3"/>
          <a:stretch>
            <a:fillRect/>
          </a:stretch>
        </p:blipFill>
        <p:spPr>
          <a:xfrm>
            <a:off x="5194607" y="2110747"/>
            <a:ext cx="6391533" cy="2636506"/>
          </a:xfrm>
          <a:prstGeom prst="rect">
            <a:avLst/>
          </a:prstGeom>
        </p:spPr>
      </p:pic>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161342D-E7DC-44B9-A8F7-301BDB55D674}"/>
              </a:ext>
            </a:extLst>
          </p:cNvPr>
          <p:cNvSpPr>
            <a:spLocks noGrp="1"/>
          </p:cNvSpPr>
          <p:nvPr>
            <p:ph idx="1"/>
          </p:nvPr>
        </p:nvSpPr>
        <p:spPr>
          <a:xfrm>
            <a:off x="1154955" y="2120900"/>
            <a:ext cx="3133726" cy="3898900"/>
          </a:xfrm>
        </p:spPr>
        <p:txBody>
          <a:bodyPr>
            <a:normAutofit/>
          </a:bodyPr>
          <a:lstStyle/>
          <a:p>
            <a:r>
              <a:rPr lang="en-US" dirty="0">
                <a:solidFill>
                  <a:srgbClr val="FFFFFF"/>
                </a:solidFill>
              </a:rPr>
              <a:t>Reviews are difficult to process</a:t>
            </a:r>
          </a:p>
          <a:p>
            <a:r>
              <a:rPr lang="en-US" dirty="0">
                <a:solidFill>
                  <a:srgbClr val="FFFFFF"/>
                </a:solidFill>
              </a:rPr>
              <a:t>Reviews have useful information</a:t>
            </a:r>
          </a:p>
          <a:p>
            <a:r>
              <a:rPr lang="en-US" dirty="0">
                <a:solidFill>
                  <a:srgbClr val="FFFFFF"/>
                </a:solidFill>
              </a:rPr>
              <a:t>How to harness the information?</a:t>
            </a:r>
          </a:p>
          <a:p>
            <a:r>
              <a:rPr lang="en-US" dirty="0">
                <a:solidFill>
                  <a:srgbClr val="FFFFFF"/>
                </a:solidFill>
              </a:rPr>
              <a:t>How to weed out bad information?</a:t>
            </a:r>
          </a:p>
          <a:p>
            <a:r>
              <a:rPr lang="en-US" dirty="0">
                <a:solidFill>
                  <a:srgbClr val="FFFFFF"/>
                </a:solidFill>
              </a:rPr>
              <a:t>How to more forward with new tools?</a:t>
            </a:r>
          </a:p>
        </p:txBody>
      </p:sp>
      <p:sp>
        <p:nvSpPr>
          <p:cNvPr id="29"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6" name="TextBox 5">
            <a:extLst>
              <a:ext uri="{FF2B5EF4-FFF2-40B4-BE49-F238E27FC236}">
                <a16:creationId xmlns:a16="http://schemas.microsoft.com/office/drawing/2014/main" id="{35AED1B3-A55A-4B8D-83D2-66BE6DA61B89}"/>
              </a:ext>
            </a:extLst>
          </p:cNvPr>
          <p:cNvSpPr txBox="1"/>
          <p:nvPr/>
        </p:nvSpPr>
        <p:spPr>
          <a:xfrm>
            <a:off x="8605620" y="4708934"/>
            <a:ext cx="3163045" cy="276999"/>
          </a:xfrm>
          <a:prstGeom prst="rect">
            <a:avLst/>
          </a:prstGeom>
          <a:noFill/>
        </p:spPr>
        <p:txBody>
          <a:bodyPr wrap="none" rtlCol="0">
            <a:spAutoFit/>
          </a:bodyPr>
          <a:lstStyle/>
          <a:p>
            <a:r>
              <a:rPr lang="en-US" sz="1200" dirty="0">
                <a:solidFill>
                  <a:schemeClr val="accent1"/>
                </a:solidFill>
              </a:rPr>
              <a:t>(“Ratings and Review Guidelines,” 2020)</a:t>
            </a:r>
          </a:p>
        </p:txBody>
      </p:sp>
    </p:spTree>
    <p:extLst>
      <p:ext uri="{BB962C8B-B14F-4D97-AF65-F5344CB8AC3E}">
        <p14:creationId xmlns:p14="http://schemas.microsoft.com/office/powerpoint/2010/main" val="3608972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90833-54B9-4466-9064-2A922E38DEB4}"/>
              </a:ext>
            </a:extLst>
          </p:cNvPr>
          <p:cNvSpPr>
            <a:spLocks noGrp="1"/>
          </p:cNvSpPr>
          <p:nvPr>
            <p:ph type="title"/>
          </p:nvPr>
        </p:nvSpPr>
        <p:spPr>
          <a:xfrm>
            <a:off x="1118379" y="2628900"/>
            <a:ext cx="3493814" cy="1600200"/>
          </a:xfrm>
        </p:spPr>
        <p:txBody>
          <a:bodyPr/>
          <a:lstStyle/>
          <a:p>
            <a:r>
              <a:rPr lang="en-US" sz="4000" dirty="0"/>
              <a:t>MOVING FORWARD</a:t>
            </a:r>
          </a:p>
        </p:txBody>
      </p:sp>
      <p:sp>
        <p:nvSpPr>
          <p:cNvPr id="4" name="Content Placeholder 3">
            <a:extLst>
              <a:ext uri="{FF2B5EF4-FFF2-40B4-BE49-F238E27FC236}">
                <a16:creationId xmlns:a16="http://schemas.microsoft.com/office/drawing/2014/main" id="{03F40DEE-1E0C-4D56-AFC7-29644D508173}"/>
              </a:ext>
            </a:extLst>
          </p:cNvPr>
          <p:cNvSpPr>
            <a:spLocks noGrp="1"/>
          </p:cNvSpPr>
          <p:nvPr>
            <p:ph idx="1"/>
          </p:nvPr>
        </p:nvSpPr>
        <p:spPr/>
        <p:txBody>
          <a:bodyPr/>
          <a:lstStyle/>
          <a:p>
            <a:r>
              <a:rPr lang="en-US" dirty="0"/>
              <a:t>Reject the null hypothesis in both cases!</a:t>
            </a:r>
          </a:p>
          <a:p>
            <a:r>
              <a:rPr lang="en-US" dirty="0"/>
              <a:t>Sentiment Analysis is solid as is</a:t>
            </a:r>
          </a:p>
          <a:p>
            <a:r>
              <a:rPr lang="en-US" dirty="0"/>
              <a:t>KNN would make more sense to isolate</a:t>
            </a:r>
          </a:p>
          <a:p>
            <a:r>
              <a:rPr lang="en-US" dirty="0"/>
              <a:t>Build models which are accurate first</a:t>
            </a:r>
          </a:p>
          <a:p>
            <a:r>
              <a:rPr lang="en-US" dirty="0"/>
              <a:t>Iterate multiple times after accuracy is met</a:t>
            </a:r>
          </a:p>
        </p:txBody>
      </p:sp>
    </p:spTree>
    <p:extLst>
      <p:ext uri="{BB962C8B-B14F-4D97-AF65-F5344CB8AC3E}">
        <p14:creationId xmlns:p14="http://schemas.microsoft.com/office/powerpoint/2010/main" val="2350493113"/>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DC30A4-9357-4EEE-A22C-B1A46B725AEC}"/>
              </a:ext>
            </a:extLst>
          </p:cNvPr>
          <p:cNvSpPr txBox="1"/>
          <p:nvPr/>
        </p:nvSpPr>
        <p:spPr>
          <a:xfrm>
            <a:off x="283144" y="319481"/>
            <a:ext cx="11493524" cy="6217087"/>
          </a:xfrm>
          <a:prstGeom prst="rect">
            <a:avLst/>
          </a:prstGeom>
          <a:noFill/>
        </p:spPr>
        <p:txBody>
          <a:bodyPr wrap="square" rtlCol="0">
            <a:spAutoFit/>
          </a:bodyPr>
          <a:lstStyle/>
          <a:p>
            <a:r>
              <a:rPr lang="en-US" dirty="0"/>
              <a:t>References</a:t>
            </a:r>
          </a:p>
          <a:p>
            <a:endParaRPr lang="en-US" dirty="0"/>
          </a:p>
          <a:p>
            <a:endParaRPr lang="en-US" dirty="0"/>
          </a:p>
          <a:p>
            <a:pPr marL="285750" indent="-285750">
              <a:buClr>
                <a:schemeClr val="accent1"/>
              </a:buClr>
              <a:buSzPct val="80000"/>
              <a:buFont typeface="Century Gothic" panose="020B0502020202020204" pitchFamily="34" charset="0"/>
              <a:buChar char="►"/>
            </a:pPr>
            <a:r>
              <a:rPr lang="en-US" sz="1400" dirty="0"/>
              <a:t>Brownlee, J. (2021, Jan 13). How to Use ROC Curves and Precision-Recall Curves for Classification in Python. </a:t>
            </a:r>
            <a:r>
              <a:rPr lang="en-US" sz="1400" i="1" dirty="0"/>
              <a:t>Machine Learning Mastery</a:t>
            </a:r>
            <a:r>
              <a:rPr lang="en-US" sz="1400" dirty="0"/>
              <a:t>. </a:t>
            </a:r>
            <a:r>
              <a:rPr lang="en-US" sz="1400" dirty="0">
                <a:hlinkClick r:id="rId3"/>
              </a:rPr>
              <a:t>https://machinelearningmastery.com/roc-curves-and-precision-recall-curves-for-classification-in-python/</a:t>
            </a:r>
            <a:endParaRPr lang="en-US" sz="1400" dirty="0"/>
          </a:p>
          <a:p>
            <a:pPr marL="285750" indent="-285750">
              <a:buClr>
                <a:schemeClr val="accent1"/>
              </a:buClr>
              <a:buSzPct val="80000"/>
              <a:buFont typeface="Century Gothic" panose="020B0502020202020204" pitchFamily="34" charset="0"/>
              <a:buChar char="►"/>
            </a:pPr>
            <a:r>
              <a:rPr lang="en-US" sz="1400" dirty="0" err="1"/>
              <a:t>Gloutnikov</a:t>
            </a:r>
            <a:r>
              <a:rPr lang="en-US" sz="1400" dirty="0"/>
              <a:t>, S.S. (2018). Using Sentiment Analysis and Pattern Matching to Signal User Review Abnormalities. </a:t>
            </a:r>
            <a:r>
              <a:rPr lang="en-US" sz="1400" i="1" dirty="0"/>
              <a:t>Master's Projects (629)</a:t>
            </a:r>
            <a:r>
              <a:rPr lang="en-US" sz="1400" dirty="0"/>
              <a:t>, https://doi.org/10.31979/etd.8hau-p2f5, </a:t>
            </a:r>
            <a:r>
              <a:rPr lang="en-US" sz="1400" dirty="0">
                <a:hlinkClick r:id="rId4"/>
              </a:rPr>
              <a:t>https://scholarworks.sjsu.edu/etd_projects/629</a:t>
            </a:r>
            <a:endParaRPr lang="en-US" sz="1400" dirty="0"/>
          </a:p>
          <a:p>
            <a:pPr marL="285750" indent="-285750">
              <a:buClr>
                <a:schemeClr val="accent1"/>
              </a:buClr>
              <a:buSzPct val="80000"/>
              <a:buFont typeface="Century Gothic" panose="020B0502020202020204" pitchFamily="34" charset="0"/>
              <a:buChar char="►"/>
            </a:pPr>
            <a:r>
              <a:rPr lang="en-US" sz="1400" dirty="0"/>
              <a:t>Harris, C.R. et al. (2020). Array programming with NumPy. </a:t>
            </a:r>
            <a:r>
              <a:rPr lang="en-US" sz="1400" i="1" dirty="0"/>
              <a:t>Nature 585</a:t>
            </a:r>
            <a:r>
              <a:rPr lang="en-US" sz="1400" dirty="0"/>
              <a:t>, 357–362. </a:t>
            </a:r>
            <a:r>
              <a:rPr lang="en-US" sz="1400" dirty="0">
                <a:hlinkClick r:id="rId5"/>
              </a:rPr>
              <a:t>https://doi.org/10.1038/s41586-020-2649-2</a:t>
            </a:r>
            <a:endParaRPr lang="en-US" sz="1400" dirty="0"/>
          </a:p>
          <a:p>
            <a:pPr marL="285750" indent="-285750">
              <a:buClr>
                <a:schemeClr val="accent1"/>
              </a:buClr>
              <a:buSzPct val="80000"/>
              <a:buFont typeface="Century Gothic" panose="020B0502020202020204" pitchFamily="34" charset="0"/>
              <a:buChar char="►"/>
            </a:pPr>
            <a:r>
              <a:rPr lang="en-US" sz="1400" dirty="0"/>
              <a:t>Luca, M., </a:t>
            </a:r>
            <a:r>
              <a:rPr lang="en-US" sz="1400" dirty="0" err="1"/>
              <a:t>Zervas</a:t>
            </a:r>
            <a:r>
              <a:rPr lang="en-US" sz="1400" dirty="0"/>
              <a:t>, M. (2016). Fake It Till You Make It: Reputation, Competition, and Yelp Review Fraud. </a:t>
            </a:r>
            <a:r>
              <a:rPr lang="en-US" sz="1400" i="1" dirty="0"/>
              <a:t>Management Science (62), 3412-3427</a:t>
            </a:r>
            <a:r>
              <a:rPr lang="en-US" sz="1400" dirty="0"/>
              <a:t>. </a:t>
            </a:r>
            <a:r>
              <a:rPr lang="en-US" sz="1400" dirty="0">
                <a:hlinkClick r:id="rId6"/>
              </a:rPr>
              <a:t>https://doi.org/10.1287/mnsc.2015.2304</a:t>
            </a:r>
            <a:endParaRPr lang="en-US" sz="1400" dirty="0"/>
          </a:p>
          <a:p>
            <a:pPr marL="285750" indent="-285750">
              <a:buClr>
                <a:schemeClr val="accent1"/>
              </a:buClr>
              <a:buSzPct val="80000"/>
              <a:buFont typeface="Century Gothic" panose="020B0502020202020204" pitchFamily="34" charset="0"/>
              <a:buChar char="►"/>
            </a:pPr>
            <a:r>
              <a:rPr lang="en-US" sz="1400" dirty="0"/>
              <a:t>McKinney, W. (2010) Data structures for statistical computing in python. </a:t>
            </a:r>
            <a:r>
              <a:rPr lang="en-US" sz="1400" i="1" dirty="0"/>
              <a:t>Proceedings of the 9th Python in Science Conference, 445</a:t>
            </a:r>
            <a:r>
              <a:rPr lang="en-US" sz="1400" dirty="0"/>
              <a:t>. </a:t>
            </a:r>
            <a:r>
              <a:rPr lang="en-US" sz="1400" dirty="0">
                <a:hlinkClick r:id="rId7"/>
              </a:rPr>
              <a:t>https://conference.scipy.org/proceedings/scipy2010/pdfs/mckinney.pdf</a:t>
            </a:r>
            <a:endParaRPr lang="en-US" sz="1400" dirty="0"/>
          </a:p>
          <a:p>
            <a:pPr marL="285750" indent="-285750">
              <a:buClr>
                <a:schemeClr val="accent1"/>
              </a:buClr>
              <a:buSzPct val="80000"/>
              <a:buFont typeface="Century Gothic" panose="020B0502020202020204" pitchFamily="34" charset="0"/>
              <a:buChar char="►"/>
            </a:pPr>
            <a:r>
              <a:rPr lang="en-US" sz="1400" dirty="0" err="1"/>
              <a:t>Pedregosa</a:t>
            </a:r>
            <a:r>
              <a:rPr lang="en-US" sz="1400" dirty="0"/>
              <a:t> et al. (2011). Scikit-learn: Machine Learning in Python. </a:t>
            </a:r>
            <a:r>
              <a:rPr lang="en-US" sz="1400" i="1" dirty="0"/>
              <a:t>JMLR 12, pp. 2825-2830</a:t>
            </a:r>
            <a:r>
              <a:rPr lang="en-US" sz="1400" dirty="0"/>
              <a:t>. </a:t>
            </a:r>
            <a:r>
              <a:rPr lang="en-US" sz="1400" dirty="0">
                <a:hlinkClick r:id="rId8"/>
              </a:rPr>
              <a:t>http://jmlr.csail.mit.edu/papers/v12/pedregosa11a.html</a:t>
            </a:r>
            <a:endParaRPr lang="en-US" sz="1400" dirty="0"/>
          </a:p>
          <a:p>
            <a:pPr marL="285750" indent="-285750">
              <a:buClr>
                <a:schemeClr val="accent1"/>
              </a:buClr>
              <a:buSzPct val="80000"/>
              <a:buFont typeface="Century Gothic" panose="020B0502020202020204" pitchFamily="34" charset="0"/>
              <a:buChar char="►"/>
            </a:pPr>
            <a:r>
              <a:rPr lang="en-US" sz="1400" dirty="0"/>
              <a:t>Rafter, D. (2020). Brushing Scams: What Are Those Mysterious Amazon Packages at Your Door? Internet Security. </a:t>
            </a:r>
            <a:r>
              <a:rPr lang="en-US" sz="1400" i="1" dirty="0"/>
              <a:t>LifeLock by Norton</a:t>
            </a:r>
            <a:r>
              <a:rPr lang="en-US" sz="1400" dirty="0"/>
              <a:t>. </a:t>
            </a:r>
            <a:r>
              <a:rPr lang="en-US" sz="1400" dirty="0">
                <a:hlinkClick r:id="rId9"/>
              </a:rPr>
              <a:t>https://www.lifelock.com/learn-internet-security-scams-brushing-scams.html</a:t>
            </a:r>
            <a:endParaRPr lang="en-US" sz="1400" dirty="0"/>
          </a:p>
          <a:p>
            <a:pPr marL="285750" indent="-285750">
              <a:buClr>
                <a:schemeClr val="accent1"/>
              </a:buClr>
              <a:buSzPct val="80000"/>
              <a:buFont typeface="Century Gothic" panose="020B0502020202020204" pitchFamily="34" charset="0"/>
              <a:buChar char="►"/>
            </a:pPr>
            <a:r>
              <a:rPr lang="en-US" sz="1400" dirty="0"/>
              <a:t>Ratings and Review Guidelines. (2020). </a:t>
            </a:r>
            <a:r>
              <a:rPr lang="en-US" sz="1400" i="1" dirty="0"/>
              <a:t>Meredith Help Center</a:t>
            </a:r>
            <a:r>
              <a:rPr lang="en-US" sz="1400" dirty="0"/>
              <a:t>. Retrieved from </a:t>
            </a:r>
            <a:r>
              <a:rPr lang="en-US" sz="1400" dirty="0">
                <a:hlinkClick r:id="rId10"/>
              </a:rPr>
              <a:t>https://websupport.meredith.com/hc/en-us/articles/360046384174-Ratings-and-Reviews</a:t>
            </a:r>
            <a:endParaRPr lang="en-US" sz="1400" dirty="0"/>
          </a:p>
          <a:p>
            <a:pPr marL="285750" indent="-285750">
              <a:buClr>
                <a:schemeClr val="accent1"/>
              </a:buClr>
              <a:buSzPct val="80000"/>
              <a:buFont typeface="Century Gothic" panose="020B0502020202020204" pitchFamily="34" charset="0"/>
              <a:buChar char="►"/>
            </a:pPr>
            <a:r>
              <a:rPr lang="en-US" sz="1400" dirty="0" err="1"/>
              <a:t>Rayana</a:t>
            </a:r>
            <a:r>
              <a:rPr lang="en-US" sz="1400" dirty="0"/>
              <a:t>, S. (2016). </a:t>
            </a:r>
            <a:r>
              <a:rPr lang="en-US" sz="1400" dirty="0" err="1"/>
              <a:t>YelpZip</a:t>
            </a:r>
            <a:r>
              <a:rPr lang="en-US" sz="1400" dirty="0"/>
              <a:t> dataset. Outlier Detection Sets. </a:t>
            </a:r>
            <a:r>
              <a:rPr lang="en-US" sz="1400" i="1" dirty="0"/>
              <a:t>Stony Brook University</a:t>
            </a:r>
            <a:r>
              <a:rPr lang="en-US" sz="1400" dirty="0"/>
              <a:t>. </a:t>
            </a:r>
            <a:r>
              <a:rPr lang="en-US" sz="1400" dirty="0">
                <a:hlinkClick r:id="rId11"/>
              </a:rPr>
              <a:t>http://odds.cs.stonybrook.edu/yelpzip-dataset/</a:t>
            </a:r>
            <a:endParaRPr lang="en-US" sz="1400" dirty="0"/>
          </a:p>
          <a:p>
            <a:pPr marL="285750" indent="-285750">
              <a:buClr>
                <a:schemeClr val="accent1"/>
              </a:buClr>
              <a:buSzPct val="80000"/>
              <a:buFont typeface="Century Gothic" panose="020B0502020202020204" pitchFamily="34" charset="0"/>
              <a:buChar char="►"/>
            </a:pPr>
            <a:r>
              <a:rPr lang="en-US" sz="1400" dirty="0" err="1"/>
              <a:t>Tyko</a:t>
            </a:r>
            <a:r>
              <a:rPr lang="en-US" sz="1400" dirty="0"/>
              <a:t>, K. (2020, Aug 4). Amazon Packages. What you need to know about ‘brushing’ scams. </a:t>
            </a:r>
            <a:r>
              <a:rPr lang="en-US" sz="1400" i="1" dirty="0"/>
              <a:t>USA Today</a:t>
            </a:r>
            <a:r>
              <a:rPr lang="en-US" sz="1400" dirty="0"/>
              <a:t>. </a:t>
            </a:r>
            <a:r>
              <a:rPr lang="en-US" sz="1400" dirty="0">
                <a:hlinkClick r:id="rId12"/>
              </a:rPr>
              <a:t>https://www.usatoday.com/story/money/2020/08/04/free-amazon-orders-scam-mysterious-seeds-packages-brushing/5580858002/</a:t>
            </a:r>
            <a:endParaRPr lang="en-US" sz="1400" dirty="0"/>
          </a:p>
          <a:p>
            <a:pPr marL="285750" indent="-285750">
              <a:buClr>
                <a:schemeClr val="accent1"/>
              </a:buClr>
              <a:buSzPct val="80000"/>
              <a:buFont typeface="Century Gothic" panose="020B0502020202020204" pitchFamily="34" charset="0"/>
              <a:buChar char="►"/>
            </a:pPr>
            <a:r>
              <a:rPr lang="en-US" sz="1400" dirty="0"/>
              <a:t>Waskom, M. (2021). seaborn: statistical data visualization. </a:t>
            </a:r>
            <a:r>
              <a:rPr lang="en-US" sz="1400" i="1" dirty="0"/>
              <a:t>Journal of Open Source Software, 6 (60), 3021</a:t>
            </a:r>
            <a:r>
              <a:rPr lang="en-US" sz="1400" dirty="0"/>
              <a:t>. </a:t>
            </a:r>
            <a:r>
              <a:rPr lang="en-US" sz="1400" dirty="0">
                <a:hlinkClick r:id="rId13"/>
              </a:rPr>
              <a:t>https://doi.org/10.21105/joss.03021</a:t>
            </a:r>
            <a:endParaRPr lang="en-US" sz="1400" dirty="0"/>
          </a:p>
          <a:p>
            <a:pPr marL="285750" indent="-285750">
              <a:buClr>
                <a:schemeClr val="accent1"/>
              </a:buClr>
              <a:buSzPct val="80000"/>
              <a:buFont typeface="Century Gothic" panose="020B0502020202020204" pitchFamily="34" charset="0"/>
              <a:buChar char="►"/>
            </a:pPr>
            <a:r>
              <a:rPr lang="en-US" sz="1400" dirty="0"/>
              <a:t>Wheelan, C. J. (2014). </a:t>
            </a:r>
            <a:r>
              <a:rPr lang="en-US" sz="1400" i="1" dirty="0"/>
              <a:t>In Naked Statistics: Stripping the Dread from the Data </a:t>
            </a:r>
            <a:r>
              <a:rPr lang="en-US" sz="1400" dirty="0"/>
              <a:t>(pp. 145-148). W.W. Norton &amp; Company.</a:t>
            </a:r>
          </a:p>
          <a:p>
            <a:pPr marL="285750" indent="-285750">
              <a:buClr>
                <a:schemeClr val="accent1"/>
              </a:buClr>
              <a:buSzPct val="80000"/>
              <a:buFont typeface="Century Gothic" panose="020B0502020202020204" pitchFamily="34" charset="0"/>
              <a:buChar char="►"/>
            </a:pPr>
            <a:endParaRPr lang="en-US" dirty="0"/>
          </a:p>
          <a:p>
            <a:endParaRPr lang="en-US" dirty="0"/>
          </a:p>
        </p:txBody>
      </p:sp>
    </p:spTree>
    <p:extLst>
      <p:ext uri="{BB962C8B-B14F-4D97-AF65-F5344CB8AC3E}">
        <p14:creationId xmlns:p14="http://schemas.microsoft.com/office/powerpoint/2010/main" val="841798443"/>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157CB-89B7-4C8E-98F2-6E6D8B913DAA}"/>
              </a:ext>
            </a:extLst>
          </p:cNvPr>
          <p:cNvSpPr>
            <a:spLocks noGrp="1"/>
          </p:cNvSpPr>
          <p:nvPr>
            <p:ph type="title"/>
          </p:nvPr>
        </p:nvSpPr>
        <p:spPr/>
        <p:txBody>
          <a:bodyPr/>
          <a:lstStyle/>
          <a:p>
            <a:r>
              <a:rPr lang="en-US" dirty="0"/>
              <a:t>ELSEWHERE</a:t>
            </a:r>
          </a:p>
        </p:txBody>
      </p:sp>
      <p:sp>
        <p:nvSpPr>
          <p:cNvPr id="3" name="Content Placeholder 2">
            <a:extLst>
              <a:ext uri="{FF2B5EF4-FFF2-40B4-BE49-F238E27FC236}">
                <a16:creationId xmlns:a16="http://schemas.microsoft.com/office/drawing/2014/main" id="{6C4C11CE-9CA7-44F4-A56C-F5E128CBBCB0}"/>
              </a:ext>
            </a:extLst>
          </p:cNvPr>
          <p:cNvSpPr>
            <a:spLocks noGrp="1"/>
          </p:cNvSpPr>
          <p:nvPr>
            <p:ph idx="1"/>
          </p:nvPr>
        </p:nvSpPr>
        <p:spPr/>
        <p:txBody>
          <a:bodyPr/>
          <a:lstStyle/>
          <a:p>
            <a:r>
              <a:rPr lang="en-US" dirty="0"/>
              <a:t>Amazon and eBay brushing scams generate real packing slips on fake sales across the world</a:t>
            </a:r>
          </a:p>
          <a:p>
            <a:r>
              <a:rPr lang="en-US" dirty="0"/>
              <a:t>This verified purchase becomes a fraudulent review to bolster a business</a:t>
            </a:r>
          </a:p>
          <a:p>
            <a:r>
              <a:rPr lang="en-US" dirty="0"/>
              <a:t>Identified with sentiment analysis and proximity markers</a:t>
            </a:r>
          </a:p>
          <a:p>
            <a:r>
              <a:rPr lang="en-US" dirty="0"/>
              <a:t>Goal is to employ these tactics here with an automated process</a:t>
            </a:r>
          </a:p>
          <a:p>
            <a:r>
              <a:rPr lang="en-US" dirty="0"/>
              <a:t>Dependent Variables: Customer ratings and reviews, flags for fake reviews, tokenized lemma</a:t>
            </a:r>
          </a:p>
          <a:p>
            <a:r>
              <a:rPr lang="en-US" dirty="0"/>
              <a:t>Independent Variables: Sentiment and Fraud predictions</a:t>
            </a:r>
          </a:p>
          <a:p>
            <a:endParaRPr lang="en-US" dirty="0"/>
          </a:p>
        </p:txBody>
      </p:sp>
    </p:spTree>
    <p:extLst>
      <p:ext uri="{BB962C8B-B14F-4D97-AF65-F5344CB8AC3E}">
        <p14:creationId xmlns:p14="http://schemas.microsoft.com/office/powerpoint/2010/main" val="365088553"/>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76737-76DC-4794-9334-1E64FE15B619}"/>
              </a:ext>
            </a:extLst>
          </p:cNvPr>
          <p:cNvSpPr>
            <a:spLocks noGrp="1"/>
          </p:cNvSpPr>
          <p:nvPr>
            <p:ph type="title"/>
          </p:nvPr>
        </p:nvSpPr>
        <p:spPr/>
        <p:txBody>
          <a:bodyPr/>
          <a:lstStyle/>
          <a:p>
            <a:r>
              <a:rPr lang="en-US" dirty="0"/>
              <a:t>BIG QUESTIONS</a:t>
            </a:r>
          </a:p>
        </p:txBody>
      </p:sp>
      <p:sp>
        <p:nvSpPr>
          <p:cNvPr id="3" name="Content Placeholder 2">
            <a:extLst>
              <a:ext uri="{FF2B5EF4-FFF2-40B4-BE49-F238E27FC236}">
                <a16:creationId xmlns:a16="http://schemas.microsoft.com/office/drawing/2014/main" id="{17BC248A-A3C5-412C-891B-9AAAD00FDA9C}"/>
              </a:ext>
            </a:extLst>
          </p:cNvPr>
          <p:cNvSpPr>
            <a:spLocks noGrp="1"/>
          </p:cNvSpPr>
          <p:nvPr>
            <p:ph idx="1"/>
          </p:nvPr>
        </p:nvSpPr>
        <p:spPr/>
        <p:txBody>
          <a:bodyPr>
            <a:normAutofit fontScale="85000" lnSpcReduction="20000"/>
          </a:bodyPr>
          <a:lstStyle/>
          <a:p>
            <a:pPr algn="l"/>
            <a:r>
              <a:rPr lang="en-US" sz="1800" b="0" i="0" u="none" strike="noStrike" baseline="0" dirty="0">
                <a:latin typeface="LiberationSerif"/>
              </a:rPr>
              <a:t>Logistic Regression of Reviews for Sentiment</a:t>
            </a:r>
          </a:p>
          <a:p>
            <a:pPr lvl="1"/>
            <a:r>
              <a:rPr lang="en-US" b="0" i="0" u="none" strike="noStrike" baseline="0" dirty="0">
                <a:latin typeface="LiberationSerif"/>
              </a:rPr>
              <a:t>Null Hypothesis: Sentiment of a review cannot be determined from sentiment analysis, </a:t>
            </a:r>
            <a:r>
              <a:rPr lang="en-US" sz="1800" b="0" i="0" u="none" strike="noStrike" baseline="0" dirty="0">
                <a:latin typeface="LiberationSerif"/>
              </a:rPr>
              <a:t>natural language processing, and n-gram processing of the reviews using logistic regression.</a:t>
            </a:r>
          </a:p>
          <a:p>
            <a:pPr lvl="1"/>
            <a:r>
              <a:rPr lang="en-US" b="0" i="0" u="none" strike="noStrike" baseline="0" dirty="0">
                <a:latin typeface="LiberationSerif"/>
              </a:rPr>
              <a:t>Alternative Hypothesis: Sentiment of a review can be determined from sentiment </a:t>
            </a:r>
            <a:r>
              <a:rPr lang="en-US" sz="1800" b="0" i="0" u="none" strike="noStrike" baseline="0" dirty="0">
                <a:latin typeface="LiberationSerif"/>
              </a:rPr>
              <a:t>analysis, natural language processing, and n-gram processing of the reviews using logistic regression.</a:t>
            </a:r>
          </a:p>
          <a:p>
            <a:pPr algn="l"/>
            <a:r>
              <a:rPr lang="en-US" sz="1800" b="0" i="0" u="none" strike="noStrike" baseline="0" dirty="0">
                <a:latin typeface="LiberationSerif"/>
              </a:rPr>
              <a:t>Logistic Regression and K-Nearest Neighbors of Reviews for Fraud</a:t>
            </a:r>
          </a:p>
          <a:p>
            <a:pPr lvl="1"/>
            <a:r>
              <a:rPr lang="en-US" b="0" i="0" u="none" strike="noStrike" baseline="0" dirty="0">
                <a:latin typeface="LiberationSerif"/>
              </a:rPr>
              <a:t>Null Hypothesis: Fraudulent reviews and reviewers cannot be identified from sentiment </a:t>
            </a:r>
            <a:r>
              <a:rPr lang="en-US" sz="1800" b="0" i="0" u="none" strike="noStrike" baseline="0" dirty="0">
                <a:latin typeface="LiberationSerif"/>
              </a:rPr>
              <a:t>analysis, natural language processing, and n-gram processing of the reviews using logistic regression or k-nearest neighbors algorithms.</a:t>
            </a:r>
          </a:p>
          <a:p>
            <a:pPr lvl="1"/>
            <a:r>
              <a:rPr lang="en-US" b="0" i="0" u="none" strike="noStrike" baseline="0" dirty="0">
                <a:latin typeface="LiberationSerif"/>
              </a:rPr>
              <a:t>Alternative Hypothesis: Fraudulent reviews and reviewers can be identified from </a:t>
            </a:r>
            <a:r>
              <a:rPr lang="en-US" sz="1800" b="0" i="0" u="none" strike="noStrike" baseline="0" dirty="0">
                <a:latin typeface="LiberationSerif"/>
              </a:rPr>
              <a:t>sentiment analysis, natural language processing, and n-gram processing of the reviews using logistic regression or k-nearest neighbors algorithms.</a:t>
            </a:r>
            <a:endParaRPr lang="en-US" dirty="0"/>
          </a:p>
        </p:txBody>
      </p:sp>
      <p:sp>
        <p:nvSpPr>
          <p:cNvPr id="4" name="Text Placeholder 3">
            <a:extLst>
              <a:ext uri="{FF2B5EF4-FFF2-40B4-BE49-F238E27FC236}">
                <a16:creationId xmlns:a16="http://schemas.microsoft.com/office/drawing/2014/main" id="{2ABB2433-E180-4778-B613-5A30616591AA}"/>
              </a:ext>
            </a:extLst>
          </p:cNvPr>
          <p:cNvSpPr>
            <a:spLocks noGrp="1"/>
          </p:cNvSpPr>
          <p:nvPr>
            <p:ph type="body" sz="half" idx="2"/>
          </p:nvPr>
        </p:nvSpPr>
        <p:spPr/>
        <p:txBody>
          <a:bodyPr/>
          <a:lstStyle/>
          <a:p>
            <a:r>
              <a:rPr lang="en-US" dirty="0"/>
              <a:t>Test the following:</a:t>
            </a:r>
          </a:p>
        </p:txBody>
      </p:sp>
    </p:spTree>
    <p:extLst>
      <p:ext uri="{BB962C8B-B14F-4D97-AF65-F5344CB8AC3E}">
        <p14:creationId xmlns:p14="http://schemas.microsoft.com/office/powerpoint/2010/main" val="2418879250"/>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470C5-8DCB-43F4-9F20-16D819560085}"/>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0DE8B205-E3FB-4331-8F19-F80223572EC5}"/>
              </a:ext>
            </a:extLst>
          </p:cNvPr>
          <p:cNvSpPr>
            <a:spLocks noGrp="1"/>
          </p:cNvSpPr>
          <p:nvPr>
            <p:ph idx="1"/>
          </p:nvPr>
        </p:nvSpPr>
        <p:spPr/>
        <p:txBody>
          <a:bodyPr>
            <a:normAutofit fontScale="85000" lnSpcReduction="20000"/>
          </a:bodyPr>
          <a:lstStyle/>
          <a:p>
            <a:r>
              <a:rPr lang="en-US" dirty="0"/>
              <a:t>Concentrated on New York City customer restaurant reviews 2004-2015 (</a:t>
            </a:r>
            <a:r>
              <a:rPr lang="en-US" dirty="0" err="1"/>
              <a:t>Rayana</a:t>
            </a:r>
            <a:r>
              <a:rPr lang="en-US" dirty="0"/>
              <a:t>, 2015)</a:t>
            </a:r>
          </a:p>
          <a:p>
            <a:r>
              <a:rPr lang="en-US" dirty="0"/>
              <a:t>Analysis of </a:t>
            </a:r>
            <a:r>
              <a:rPr lang="en-US" dirty="0" err="1"/>
              <a:t>MetaData</a:t>
            </a:r>
            <a:endParaRPr lang="en-US" dirty="0"/>
          </a:p>
          <a:p>
            <a:pPr lvl="1"/>
            <a:r>
              <a:rPr lang="en-US" dirty="0" err="1"/>
              <a:t>UserID</a:t>
            </a:r>
            <a:endParaRPr lang="en-US" dirty="0"/>
          </a:p>
          <a:p>
            <a:pPr lvl="1"/>
            <a:r>
              <a:rPr lang="en-US" dirty="0" err="1"/>
              <a:t>ProductID</a:t>
            </a:r>
            <a:endParaRPr lang="en-US" dirty="0"/>
          </a:p>
          <a:p>
            <a:pPr lvl="1"/>
            <a:r>
              <a:rPr lang="en-US" dirty="0" err="1"/>
              <a:t>StarRating</a:t>
            </a:r>
            <a:endParaRPr lang="en-US" dirty="0"/>
          </a:p>
          <a:p>
            <a:pPr lvl="1"/>
            <a:r>
              <a:rPr lang="en-US" dirty="0"/>
              <a:t>Date</a:t>
            </a:r>
          </a:p>
          <a:p>
            <a:pPr lvl="1"/>
            <a:r>
              <a:rPr lang="en-US" dirty="0" err="1"/>
              <a:t>FakeReview</a:t>
            </a:r>
            <a:endParaRPr lang="en-US" dirty="0"/>
          </a:p>
          <a:p>
            <a:r>
              <a:rPr lang="en-US" dirty="0"/>
              <a:t>Analysis of Reviews via Natural Language Processing</a:t>
            </a:r>
          </a:p>
          <a:p>
            <a:pPr lvl="1"/>
            <a:r>
              <a:rPr lang="en-US" dirty="0" err="1"/>
              <a:t>UserID</a:t>
            </a:r>
            <a:endParaRPr lang="en-US" dirty="0"/>
          </a:p>
          <a:p>
            <a:pPr lvl="1"/>
            <a:r>
              <a:rPr lang="en-US" dirty="0" err="1"/>
              <a:t>ProductID</a:t>
            </a:r>
            <a:endParaRPr lang="en-US" dirty="0"/>
          </a:p>
          <a:p>
            <a:pPr lvl="1"/>
            <a:r>
              <a:rPr lang="en-US" dirty="0"/>
              <a:t>Review</a:t>
            </a:r>
          </a:p>
        </p:txBody>
      </p:sp>
    </p:spTree>
    <p:extLst>
      <p:ext uri="{BB962C8B-B14F-4D97-AF65-F5344CB8AC3E}">
        <p14:creationId xmlns:p14="http://schemas.microsoft.com/office/powerpoint/2010/main" val="1893521423"/>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6" name="Rectangle 15">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C3C699C-B4ED-4CC1-B7A0-3AFC483679B7}"/>
              </a:ext>
            </a:extLst>
          </p:cNvPr>
          <p:cNvSpPr>
            <a:spLocks noGrp="1"/>
          </p:cNvSpPr>
          <p:nvPr>
            <p:ph type="title"/>
          </p:nvPr>
        </p:nvSpPr>
        <p:spPr>
          <a:xfrm>
            <a:off x="6744930" y="650656"/>
            <a:ext cx="3382297" cy="1677435"/>
          </a:xfrm>
        </p:spPr>
        <p:txBody>
          <a:bodyPr vert="horz" lIns="91440" tIns="45720" rIns="91440" bIns="45720" rtlCol="0" anchor="b">
            <a:normAutofit/>
          </a:bodyPr>
          <a:lstStyle/>
          <a:p>
            <a:r>
              <a:rPr lang="en-US" sz="4600" b="0" i="0" kern="1200" dirty="0">
                <a:solidFill>
                  <a:srgbClr val="EBEBEB"/>
                </a:solidFill>
                <a:latin typeface="+mj-lt"/>
                <a:ea typeface="+mj-ea"/>
                <a:cs typeface="+mj-cs"/>
              </a:rPr>
              <a:t>METADATA ANALYSIS</a:t>
            </a:r>
          </a:p>
        </p:txBody>
      </p:sp>
      <p:pic>
        <p:nvPicPr>
          <p:cNvPr id="5" name="Picture 4">
            <a:extLst>
              <a:ext uri="{FF2B5EF4-FFF2-40B4-BE49-F238E27FC236}">
                <a16:creationId xmlns:a16="http://schemas.microsoft.com/office/drawing/2014/main" id="{0CBEF743-14FF-4671-A8D7-DF2656A94B70}"/>
              </a:ext>
            </a:extLst>
          </p:cNvPr>
          <p:cNvPicPr>
            <a:picLocks noChangeAspect="1"/>
          </p:cNvPicPr>
          <p:nvPr/>
        </p:nvPicPr>
        <p:blipFill>
          <a:blip r:embed="rId4"/>
          <a:stretch>
            <a:fillRect/>
          </a:stretch>
        </p:blipFill>
        <p:spPr>
          <a:xfrm>
            <a:off x="648930" y="627008"/>
            <a:ext cx="5447070" cy="5542633"/>
          </a:xfrm>
          <a:prstGeom prst="rect">
            <a:avLst/>
          </a:prstGeom>
        </p:spPr>
      </p:pic>
      <p:sp>
        <p:nvSpPr>
          <p:cNvPr id="6" name="TextBox 5">
            <a:extLst>
              <a:ext uri="{FF2B5EF4-FFF2-40B4-BE49-F238E27FC236}">
                <a16:creationId xmlns:a16="http://schemas.microsoft.com/office/drawing/2014/main" id="{331DB399-8BA7-45CB-B3AC-7414597B7170}"/>
              </a:ext>
            </a:extLst>
          </p:cNvPr>
          <p:cNvSpPr txBox="1"/>
          <p:nvPr/>
        </p:nvSpPr>
        <p:spPr>
          <a:xfrm>
            <a:off x="6549965" y="2438458"/>
            <a:ext cx="4993105" cy="2308324"/>
          </a:xfrm>
          <a:prstGeom prst="rect">
            <a:avLst/>
          </a:prstGeom>
          <a:noFill/>
        </p:spPr>
        <p:txBody>
          <a:bodyPr wrap="square" rtlCol="0">
            <a:spAutoFit/>
          </a:bodyPr>
          <a:lstStyle/>
          <a:p>
            <a:pPr marL="285750" indent="-285750">
              <a:buClr>
                <a:schemeClr val="accent1"/>
              </a:buClr>
              <a:buSzPct val="80000"/>
              <a:buFont typeface="Century Gothic" panose="020B0502020202020204" pitchFamily="34" charset="0"/>
              <a:buChar char="►"/>
            </a:pPr>
            <a:r>
              <a:rPr lang="en-US" dirty="0"/>
              <a:t>359,052 Total Reviews</a:t>
            </a:r>
          </a:p>
          <a:p>
            <a:pPr marL="285750" indent="-285750">
              <a:buClr>
                <a:schemeClr val="accent1"/>
              </a:buClr>
              <a:buSzPct val="80000"/>
              <a:buFont typeface="Century Gothic" panose="020B0502020202020204" pitchFamily="34" charset="0"/>
              <a:buChar char="►"/>
            </a:pPr>
            <a:r>
              <a:rPr lang="en-US" dirty="0" err="1"/>
              <a:t>ProductID</a:t>
            </a:r>
            <a:endParaRPr lang="en-US" dirty="0"/>
          </a:p>
          <a:p>
            <a:pPr marL="742950" lvl="1" indent="-285750">
              <a:buClr>
                <a:schemeClr val="accent1"/>
              </a:buClr>
              <a:buSzPct val="80000"/>
              <a:buFont typeface="Century Gothic" panose="020B0502020202020204" pitchFamily="34" charset="0"/>
              <a:buChar char="►"/>
            </a:pPr>
            <a:r>
              <a:rPr lang="en-US" dirty="0"/>
              <a:t>Nominal from 0 to 922</a:t>
            </a:r>
          </a:p>
          <a:p>
            <a:pPr marL="742950" lvl="1" indent="-285750">
              <a:buClr>
                <a:schemeClr val="accent1"/>
              </a:buClr>
              <a:buSzPct val="80000"/>
              <a:buFont typeface="Century Gothic" panose="020B0502020202020204" pitchFamily="34" charset="0"/>
              <a:buChar char="►"/>
            </a:pPr>
            <a:r>
              <a:rPr lang="en-US" dirty="0"/>
              <a:t>Generally, evenly distributed across restaurants</a:t>
            </a:r>
          </a:p>
          <a:p>
            <a:pPr marL="285750" indent="-285750">
              <a:buClr>
                <a:schemeClr val="accent1"/>
              </a:buClr>
              <a:buSzPct val="80000"/>
              <a:buFont typeface="Century Gothic" panose="020B0502020202020204" pitchFamily="34" charset="0"/>
              <a:buChar char="►"/>
            </a:pPr>
            <a:r>
              <a:rPr lang="en-US" dirty="0" err="1"/>
              <a:t>UserID</a:t>
            </a:r>
            <a:endParaRPr lang="en-US" dirty="0"/>
          </a:p>
          <a:p>
            <a:pPr marL="742950" lvl="1" indent="-285750">
              <a:buClr>
                <a:schemeClr val="accent1"/>
              </a:buClr>
              <a:buSzPct val="80000"/>
              <a:buFont typeface="Century Gothic" panose="020B0502020202020204" pitchFamily="34" charset="0"/>
              <a:buChar char="►"/>
            </a:pPr>
            <a:r>
              <a:rPr lang="en-US" dirty="0"/>
              <a:t>Nominal from 932 to 161,147</a:t>
            </a:r>
          </a:p>
          <a:p>
            <a:pPr marL="742950" lvl="1" indent="-285750">
              <a:buClr>
                <a:schemeClr val="accent1"/>
              </a:buClr>
              <a:buSzPct val="80000"/>
              <a:buFont typeface="Century Gothic" panose="020B0502020202020204" pitchFamily="34" charset="0"/>
              <a:buChar char="►"/>
            </a:pPr>
            <a:r>
              <a:rPr lang="en-US" dirty="0"/>
              <a:t>Early adopters have more reviews</a:t>
            </a:r>
          </a:p>
        </p:txBody>
      </p:sp>
    </p:spTree>
    <p:extLst>
      <p:ext uri="{BB962C8B-B14F-4D97-AF65-F5344CB8AC3E}">
        <p14:creationId xmlns:p14="http://schemas.microsoft.com/office/powerpoint/2010/main" val="24910297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2AFD-993B-4326-9CA3-1B9388DB7621}"/>
              </a:ext>
            </a:extLst>
          </p:cNvPr>
          <p:cNvSpPr>
            <a:spLocks noGrp="1"/>
          </p:cNvSpPr>
          <p:nvPr>
            <p:ph type="title"/>
          </p:nvPr>
        </p:nvSpPr>
        <p:spPr/>
        <p:txBody>
          <a:bodyPr/>
          <a:lstStyle/>
          <a:p>
            <a:r>
              <a:rPr lang="en-US" dirty="0"/>
              <a:t>METADATA ANALYSIS (</a:t>
            </a:r>
            <a:r>
              <a:rPr lang="en-US" dirty="0" err="1"/>
              <a:t>cntd</a:t>
            </a:r>
            <a:r>
              <a:rPr lang="en-US" dirty="0"/>
              <a:t>)</a:t>
            </a:r>
          </a:p>
        </p:txBody>
      </p:sp>
      <p:pic>
        <p:nvPicPr>
          <p:cNvPr id="4" name="Picture 3" descr="Chart&#10;&#10;Description automatically generated">
            <a:extLst>
              <a:ext uri="{FF2B5EF4-FFF2-40B4-BE49-F238E27FC236}">
                <a16:creationId xmlns:a16="http://schemas.microsoft.com/office/drawing/2014/main" id="{7707DFC2-17E3-4B19-A692-4D5E57747702}"/>
              </a:ext>
            </a:extLst>
          </p:cNvPr>
          <p:cNvPicPr>
            <a:picLocks noChangeAspect="1"/>
          </p:cNvPicPr>
          <p:nvPr/>
        </p:nvPicPr>
        <p:blipFill>
          <a:blip r:embed="rId3"/>
          <a:stretch>
            <a:fillRect/>
          </a:stretch>
        </p:blipFill>
        <p:spPr>
          <a:xfrm>
            <a:off x="276618" y="2423160"/>
            <a:ext cx="4575810" cy="4434840"/>
          </a:xfrm>
          <a:prstGeom prst="rect">
            <a:avLst/>
          </a:prstGeom>
        </p:spPr>
      </p:pic>
      <p:graphicFrame>
        <p:nvGraphicFramePr>
          <p:cNvPr id="6" name="Table 5">
            <a:extLst>
              <a:ext uri="{FF2B5EF4-FFF2-40B4-BE49-F238E27FC236}">
                <a16:creationId xmlns:a16="http://schemas.microsoft.com/office/drawing/2014/main" id="{A0B4652C-EE31-47DA-953F-0F1C3AA9CDD1}"/>
              </a:ext>
            </a:extLst>
          </p:cNvPr>
          <p:cNvGraphicFramePr>
            <a:graphicFrameLocks noGrp="1"/>
          </p:cNvGraphicFramePr>
          <p:nvPr>
            <p:extLst>
              <p:ext uri="{D42A27DB-BD31-4B8C-83A1-F6EECF244321}">
                <p14:modId xmlns:p14="http://schemas.microsoft.com/office/powerpoint/2010/main" val="4242632512"/>
              </p:ext>
            </p:extLst>
          </p:nvPr>
        </p:nvGraphicFramePr>
        <p:xfrm>
          <a:off x="9163443" y="2476477"/>
          <a:ext cx="2238375" cy="3407855"/>
        </p:xfrm>
        <a:graphic>
          <a:graphicData uri="http://schemas.openxmlformats.org/drawingml/2006/table">
            <a:tbl>
              <a:tblPr firstRow="1" firstCol="1" bandRow="1">
                <a:tableStyleId>{6E25E649-3F16-4E02-A733-19D2CDBF48F0}</a:tableStyleId>
              </a:tblPr>
              <a:tblGrid>
                <a:gridCol w="518160">
                  <a:extLst>
                    <a:ext uri="{9D8B030D-6E8A-4147-A177-3AD203B41FA5}">
                      <a16:colId xmlns:a16="http://schemas.microsoft.com/office/drawing/2014/main" val="3957514045"/>
                    </a:ext>
                  </a:extLst>
                </a:gridCol>
                <a:gridCol w="1720215">
                  <a:extLst>
                    <a:ext uri="{9D8B030D-6E8A-4147-A177-3AD203B41FA5}">
                      <a16:colId xmlns:a16="http://schemas.microsoft.com/office/drawing/2014/main" val="2190085800"/>
                    </a:ext>
                  </a:extLst>
                </a:gridCol>
              </a:tblGrid>
              <a:tr h="0">
                <a:tc>
                  <a:txBody>
                    <a:bodyPr/>
                    <a:lstStyle/>
                    <a:p>
                      <a:pPr marL="0" marR="0" algn="r">
                        <a:lnSpc>
                          <a:spcPct val="150000"/>
                        </a:lnSpc>
                        <a:spcBef>
                          <a:spcPts val="0"/>
                        </a:spcBef>
                        <a:spcAft>
                          <a:spcPts val="0"/>
                        </a:spcAft>
                      </a:pPr>
                      <a:r>
                        <a:rPr lang="en-US" sz="1200">
                          <a:effectLst/>
                        </a:rPr>
                        <a:t>Year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200" dirty="0">
                          <a:effectLst/>
                        </a:rPr>
                        <a:t>Number of Observations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18332123"/>
                  </a:ext>
                </a:extLst>
              </a:tr>
              <a:tr h="0">
                <a:tc>
                  <a:txBody>
                    <a:bodyPr/>
                    <a:lstStyle/>
                    <a:p>
                      <a:pPr marL="0" marR="0" algn="r">
                        <a:lnSpc>
                          <a:spcPct val="150000"/>
                        </a:lnSpc>
                        <a:spcBef>
                          <a:spcPts val="0"/>
                        </a:spcBef>
                        <a:spcAft>
                          <a:spcPts val="0"/>
                        </a:spcAft>
                      </a:pPr>
                      <a:r>
                        <a:rPr lang="en-US" sz="1200">
                          <a:effectLst/>
                        </a:rPr>
                        <a:t>2004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200">
                          <a:effectLst/>
                        </a:rPr>
                        <a:t>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86176356"/>
                  </a:ext>
                </a:extLst>
              </a:tr>
              <a:tr h="0">
                <a:tc>
                  <a:txBody>
                    <a:bodyPr/>
                    <a:lstStyle/>
                    <a:p>
                      <a:pPr marL="0" marR="0" algn="r">
                        <a:lnSpc>
                          <a:spcPct val="150000"/>
                        </a:lnSpc>
                        <a:spcBef>
                          <a:spcPts val="0"/>
                        </a:spcBef>
                        <a:spcAft>
                          <a:spcPts val="0"/>
                        </a:spcAft>
                      </a:pPr>
                      <a:r>
                        <a:rPr lang="en-US" sz="1200">
                          <a:effectLst/>
                        </a:rPr>
                        <a:t>2005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200">
                          <a:effectLst/>
                        </a:rPr>
                        <a:t>301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30330969"/>
                  </a:ext>
                </a:extLst>
              </a:tr>
              <a:tr h="0">
                <a:tc>
                  <a:txBody>
                    <a:bodyPr/>
                    <a:lstStyle/>
                    <a:p>
                      <a:pPr marL="0" marR="0" algn="r">
                        <a:lnSpc>
                          <a:spcPct val="150000"/>
                        </a:lnSpc>
                        <a:spcBef>
                          <a:spcPts val="0"/>
                        </a:spcBef>
                        <a:spcAft>
                          <a:spcPts val="0"/>
                        </a:spcAft>
                      </a:pPr>
                      <a:r>
                        <a:rPr lang="en-US" sz="1200">
                          <a:effectLst/>
                        </a:rPr>
                        <a:t>2006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200">
                          <a:effectLst/>
                        </a:rPr>
                        <a:t>1,694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10944431"/>
                  </a:ext>
                </a:extLst>
              </a:tr>
              <a:tr h="0">
                <a:tc>
                  <a:txBody>
                    <a:bodyPr/>
                    <a:lstStyle/>
                    <a:p>
                      <a:pPr marL="0" marR="0" algn="r">
                        <a:lnSpc>
                          <a:spcPct val="150000"/>
                        </a:lnSpc>
                        <a:spcBef>
                          <a:spcPts val="0"/>
                        </a:spcBef>
                        <a:spcAft>
                          <a:spcPts val="0"/>
                        </a:spcAft>
                      </a:pPr>
                      <a:r>
                        <a:rPr lang="en-US" sz="1200">
                          <a:effectLst/>
                        </a:rPr>
                        <a:t>2007</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200">
                          <a:effectLst/>
                        </a:rPr>
                        <a:t>5,068</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56219635"/>
                  </a:ext>
                </a:extLst>
              </a:tr>
              <a:tr h="0">
                <a:tc>
                  <a:txBody>
                    <a:bodyPr/>
                    <a:lstStyle/>
                    <a:p>
                      <a:pPr marL="0" marR="0" algn="r">
                        <a:lnSpc>
                          <a:spcPct val="150000"/>
                        </a:lnSpc>
                        <a:spcBef>
                          <a:spcPts val="0"/>
                        </a:spcBef>
                        <a:spcAft>
                          <a:spcPts val="0"/>
                        </a:spcAft>
                      </a:pPr>
                      <a:r>
                        <a:rPr lang="en-US" sz="1200">
                          <a:effectLst/>
                        </a:rPr>
                        <a:t>2008</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200">
                          <a:effectLst/>
                        </a:rPr>
                        <a:t>10,738</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35616647"/>
                  </a:ext>
                </a:extLst>
              </a:tr>
              <a:tr h="0">
                <a:tc>
                  <a:txBody>
                    <a:bodyPr/>
                    <a:lstStyle/>
                    <a:p>
                      <a:pPr marL="0" marR="0" algn="r">
                        <a:lnSpc>
                          <a:spcPct val="150000"/>
                        </a:lnSpc>
                        <a:spcBef>
                          <a:spcPts val="0"/>
                        </a:spcBef>
                        <a:spcAft>
                          <a:spcPts val="0"/>
                        </a:spcAft>
                      </a:pPr>
                      <a:r>
                        <a:rPr lang="en-US" sz="1200">
                          <a:effectLst/>
                        </a:rPr>
                        <a:t>2009</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200">
                          <a:effectLst/>
                        </a:rPr>
                        <a:t>20,175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18728628"/>
                  </a:ext>
                </a:extLst>
              </a:tr>
              <a:tr h="0">
                <a:tc>
                  <a:txBody>
                    <a:bodyPr/>
                    <a:lstStyle/>
                    <a:p>
                      <a:pPr marL="0" marR="0" algn="r">
                        <a:lnSpc>
                          <a:spcPct val="150000"/>
                        </a:lnSpc>
                        <a:spcBef>
                          <a:spcPts val="0"/>
                        </a:spcBef>
                        <a:spcAft>
                          <a:spcPts val="0"/>
                        </a:spcAft>
                      </a:pPr>
                      <a:r>
                        <a:rPr lang="en-US" sz="1200">
                          <a:effectLst/>
                        </a:rPr>
                        <a:t>2010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200">
                          <a:effectLst/>
                        </a:rPr>
                        <a:t>33,488</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83214796"/>
                  </a:ext>
                </a:extLst>
              </a:tr>
              <a:tr h="0">
                <a:tc>
                  <a:txBody>
                    <a:bodyPr/>
                    <a:lstStyle/>
                    <a:p>
                      <a:pPr marL="0" marR="0" algn="r">
                        <a:lnSpc>
                          <a:spcPct val="150000"/>
                        </a:lnSpc>
                        <a:spcBef>
                          <a:spcPts val="0"/>
                        </a:spcBef>
                        <a:spcAft>
                          <a:spcPts val="0"/>
                        </a:spcAft>
                      </a:pPr>
                      <a:r>
                        <a:rPr lang="en-US" sz="1200">
                          <a:effectLst/>
                        </a:rPr>
                        <a:t>2011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200">
                          <a:effectLst/>
                        </a:rPr>
                        <a:t>47,934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37594334"/>
                  </a:ext>
                </a:extLst>
              </a:tr>
              <a:tr h="0">
                <a:tc>
                  <a:txBody>
                    <a:bodyPr/>
                    <a:lstStyle/>
                    <a:p>
                      <a:pPr marL="0" marR="0" algn="r">
                        <a:lnSpc>
                          <a:spcPct val="150000"/>
                        </a:lnSpc>
                        <a:spcBef>
                          <a:spcPts val="0"/>
                        </a:spcBef>
                        <a:spcAft>
                          <a:spcPts val="0"/>
                        </a:spcAft>
                      </a:pPr>
                      <a:r>
                        <a:rPr lang="en-US" sz="1200">
                          <a:effectLst/>
                        </a:rPr>
                        <a:t>2012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200">
                          <a:effectLst/>
                        </a:rPr>
                        <a:t>55,784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16348651"/>
                  </a:ext>
                </a:extLst>
              </a:tr>
              <a:tr h="0">
                <a:tc>
                  <a:txBody>
                    <a:bodyPr/>
                    <a:lstStyle/>
                    <a:p>
                      <a:pPr marL="0" marR="0" algn="r">
                        <a:lnSpc>
                          <a:spcPct val="150000"/>
                        </a:lnSpc>
                        <a:spcBef>
                          <a:spcPts val="0"/>
                        </a:spcBef>
                        <a:spcAft>
                          <a:spcPts val="0"/>
                        </a:spcAft>
                      </a:pPr>
                      <a:r>
                        <a:rPr lang="en-US" sz="1200">
                          <a:effectLst/>
                        </a:rPr>
                        <a:t>2013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200">
                          <a:effectLst/>
                        </a:rPr>
                        <a:t>75,845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78062540"/>
                  </a:ext>
                </a:extLst>
              </a:tr>
              <a:tr h="0">
                <a:tc>
                  <a:txBody>
                    <a:bodyPr/>
                    <a:lstStyle/>
                    <a:p>
                      <a:pPr marL="0" marR="0" algn="r">
                        <a:lnSpc>
                          <a:spcPct val="150000"/>
                        </a:lnSpc>
                        <a:spcBef>
                          <a:spcPts val="0"/>
                        </a:spcBef>
                        <a:spcAft>
                          <a:spcPts val="0"/>
                        </a:spcAft>
                      </a:pPr>
                      <a:r>
                        <a:rPr lang="en-US" sz="1200">
                          <a:effectLst/>
                        </a:rPr>
                        <a:t>2014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200">
                          <a:effectLst/>
                        </a:rPr>
                        <a:t>105,478</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32687692"/>
                  </a:ext>
                </a:extLst>
              </a:tr>
              <a:tr h="0">
                <a:tc>
                  <a:txBody>
                    <a:bodyPr/>
                    <a:lstStyle/>
                    <a:p>
                      <a:pPr marL="0" marR="0" algn="r">
                        <a:lnSpc>
                          <a:spcPct val="150000"/>
                        </a:lnSpc>
                        <a:spcBef>
                          <a:spcPts val="0"/>
                        </a:spcBef>
                        <a:spcAft>
                          <a:spcPts val="0"/>
                        </a:spcAft>
                      </a:pPr>
                      <a:r>
                        <a:rPr lang="en-US" sz="1200">
                          <a:effectLst/>
                        </a:rPr>
                        <a:t>2015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200" dirty="0">
                          <a:effectLst/>
                        </a:rPr>
                        <a:t>2,543</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61650402"/>
                  </a:ext>
                </a:extLst>
              </a:tr>
            </a:tbl>
          </a:graphicData>
        </a:graphic>
      </p:graphicFrame>
      <p:sp>
        <p:nvSpPr>
          <p:cNvPr id="7" name="TextBox 6">
            <a:extLst>
              <a:ext uri="{FF2B5EF4-FFF2-40B4-BE49-F238E27FC236}">
                <a16:creationId xmlns:a16="http://schemas.microsoft.com/office/drawing/2014/main" id="{EA56D505-30A5-4681-B29F-CACF063CBDDD}"/>
              </a:ext>
            </a:extLst>
          </p:cNvPr>
          <p:cNvSpPr txBox="1"/>
          <p:nvPr/>
        </p:nvSpPr>
        <p:spPr>
          <a:xfrm>
            <a:off x="4852428" y="3624916"/>
            <a:ext cx="4311015" cy="2031325"/>
          </a:xfrm>
          <a:prstGeom prst="rect">
            <a:avLst/>
          </a:prstGeom>
          <a:noFill/>
        </p:spPr>
        <p:txBody>
          <a:bodyPr wrap="square" rtlCol="0">
            <a:spAutoFit/>
          </a:bodyPr>
          <a:lstStyle/>
          <a:p>
            <a:r>
              <a:rPr lang="en-US" dirty="0" err="1"/>
              <a:t>StarRating</a:t>
            </a:r>
            <a:endParaRPr lang="en-US" dirty="0"/>
          </a:p>
          <a:p>
            <a:pPr marL="285750" indent="-285750">
              <a:buClr>
                <a:schemeClr val="accent1"/>
              </a:buClr>
              <a:buSzPct val="80000"/>
              <a:buFont typeface="Century Gothic" panose="020B0502020202020204" pitchFamily="34" charset="0"/>
              <a:buChar char="►"/>
            </a:pPr>
            <a:r>
              <a:rPr lang="en-US" dirty="0"/>
              <a:t>Integer representing interval data from 1-5</a:t>
            </a:r>
          </a:p>
          <a:p>
            <a:pPr marL="285750" indent="-285750">
              <a:buClr>
                <a:schemeClr val="accent1"/>
              </a:buClr>
              <a:buSzPct val="80000"/>
              <a:buFont typeface="Century Gothic" panose="020B0502020202020204" pitchFamily="34" charset="0"/>
              <a:buChar char="►"/>
            </a:pPr>
            <a:r>
              <a:rPr lang="en-US" dirty="0"/>
              <a:t>Heavily distributed from 4 to 5</a:t>
            </a:r>
          </a:p>
          <a:p>
            <a:pPr marL="285750" indent="-285750">
              <a:buClr>
                <a:schemeClr val="accent1"/>
              </a:buClr>
              <a:buSzPct val="80000"/>
              <a:buFont typeface="Century Gothic" panose="020B0502020202020204" pitchFamily="34" charset="0"/>
              <a:buChar char="►"/>
            </a:pPr>
            <a:r>
              <a:rPr lang="en-US" dirty="0"/>
              <a:t>Customers rate 4 or higher 75% of the time or the data set is heavily biased for positive reviews</a:t>
            </a:r>
          </a:p>
        </p:txBody>
      </p:sp>
    </p:spTree>
    <p:extLst>
      <p:ext uri="{BB962C8B-B14F-4D97-AF65-F5344CB8AC3E}">
        <p14:creationId xmlns:p14="http://schemas.microsoft.com/office/powerpoint/2010/main" val="790574804"/>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7AC5317-10FF-4F13-BBCF-4722AF7F5B12}"/>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4200" b="0" i="0" kern="1200" dirty="0">
                <a:solidFill>
                  <a:srgbClr val="EBEBEB"/>
                </a:solidFill>
                <a:latin typeface="+mj-lt"/>
                <a:ea typeface="+mj-ea"/>
                <a:cs typeface="+mj-cs"/>
              </a:rPr>
              <a:t>METADATA ANALYSIS (</a:t>
            </a:r>
            <a:r>
              <a:rPr lang="en-US" sz="4200" b="0" i="0" kern="1200" dirty="0" err="1">
                <a:solidFill>
                  <a:srgbClr val="EBEBEB"/>
                </a:solidFill>
                <a:latin typeface="+mj-lt"/>
                <a:ea typeface="+mj-ea"/>
                <a:cs typeface="+mj-cs"/>
              </a:rPr>
              <a:t>cntd</a:t>
            </a:r>
            <a:r>
              <a:rPr lang="en-US" sz="4200" b="0" i="0" kern="1200" dirty="0">
                <a:solidFill>
                  <a:srgbClr val="EBEBEB"/>
                </a:solidFill>
                <a:latin typeface="+mj-lt"/>
                <a:ea typeface="+mj-ea"/>
                <a:cs typeface="+mj-cs"/>
              </a:rPr>
              <a:t>)</a:t>
            </a:r>
          </a:p>
        </p:txBody>
      </p:sp>
      <p:grpSp>
        <p:nvGrpSpPr>
          <p:cNvPr id="14" name="Group 13">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5" name="Rectangle 14">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descr="Chart, waterfall chart&#10;&#10;Description automatically generated">
            <a:extLst>
              <a:ext uri="{FF2B5EF4-FFF2-40B4-BE49-F238E27FC236}">
                <a16:creationId xmlns:a16="http://schemas.microsoft.com/office/drawing/2014/main" id="{86D7ABDA-B722-4847-A5AC-47E5B2F95072}"/>
              </a:ext>
            </a:extLst>
          </p:cNvPr>
          <p:cNvPicPr>
            <a:picLocks noChangeAspect="1"/>
          </p:cNvPicPr>
          <p:nvPr/>
        </p:nvPicPr>
        <p:blipFill>
          <a:blip r:embed="rId4"/>
          <a:stretch>
            <a:fillRect/>
          </a:stretch>
        </p:blipFill>
        <p:spPr>
          <a:xfrm>
            <a:off x="421366" y="625767"/>
            <a:ext cx="7381631" cy="5606465"/>
          </a:xfrm>
          <a:prstGeom prst="rect">
            <a:avLst/>
          </a:prstGeom>
        </p:spPr>
      </p:pic>
    </p:spTree>
    <p:extLst>
      <p:ext uri="{BB962C8B-B14F-4D97-AF65-F5344CB8AC3E}">
        <p14:creationId xmlns:p14="http://schemas.microsoft.com/office/powerpoint/2010/main" val="2860149576"/>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9C96E-AB21-4950-8865-33B8094964F6}"/>
              </a:ext>
            </a:extLst>
          </p:cNvPr>
          <p:cNvSpPr>
            <a:spLocks noGrp="1"/>
          </p:cNvSpPr>
          <p:nvPr>
            <p:ph type="title"/>
          </p:nvPr>
        </p:nvSpPr>
        <p:spPr/>
        <p:txBody>
          <a:bodyPr/>
          <a:lstStyle/>
          <a:p>
            <a:r>
              <a:rPr lang="en-US" sz="3600" b="0" i="0" kern="1200" dirty="0">
                <a:solidFill>
                  <a:srgbClr val="EBEBEB"/>
                </a:solidFill>
                <a:latin typeface="+mj-lt"/>
                <a:ea typeface="+mj-ea"/>
                <a:cs typeface="+mj-cs"/>
              </a:rPr>
              <a:t>METADATA ANALYSIS (</a:t>
            </a:r>
            <a:r>
              <a:rPr lang="en-US" sz="3600" b="0" i="0" kern="1200" dirty="0" err="1">
                <a:solidFill>
                  <a:srgbClr val="EBEBEB"/>
                </a:solidFill>
                <a:latin typeface="+mj-lt"/>
                <a:ea typeface="+mj-ea"/>
                <a:cs typeface="+mj-cs"/>
              </a:rPr>
              <a:t>cntd</a:t>
            </a:r>
            <a:r>
              <a:rPr lang="en-US" sz="3600" b="0" i="0" kern="1200" dirty="0">
                <a:solidFill>
                  <a:srgbClr val="EBEBEB"/>
                </a:solidFill>
                <a:latin typeface="+mj-lt"/>
                <a:ea typeface="+mj-ea"/>
                <a:cs typeface="+mj-cs"/>
              </a:rPr>
              <a:t>)</a:t>
            </a:r>
            <a:endParaRPr lang="en-US" dirty="0"/>
          </a:p>
        </p:txBody>
      </p:sp>
      <p:pic>
        <p:nvPicPr>
          <p:cNvPr id="8" name="Picture 7">
            <a:extLst>
              <a:ext uri="{FF2B5EF4-FFF2-40B4-BE49-F238E27FC236}">
                <a16:creationId xmlns:a16="http://schemas.microsoft.com/office/drawing/2014/main" id="{F65EF6C2-9AEB-4996-9F01-D1F8CF9BA35E}"/>
              </a:ext>
            </a:extLst>
          </p:cNvPr>
          <p:cNvPicPr>
            <a:picLocks noChangeAspect="1"/>
          </p:cNvPicPr>
          <p:nvPr/>
        </p:nvPicPr>
        <p:blipFill>
          <a:blip r:embed="rId3"/>
          <a:stretch>
            <a:fillRect/>
          </a:stretch>
        </p:blipFill>
        <p:spPr>
          <a:xfrm>
            <a:off x="5719344" y="2354948"/>
            <a:ext cx="6175614" cy="4503052"/>
          </a:xfrm>
          <a:prstGeom prst="rect">
            <a:avLst/>
          </a:prstGeom>
        </p:spPr>
      </p:pic>
      <p:graphicFrame>
        <p:nvGraphicFramePr>
          <p:cNvPr id="5" name="Table 4">
            <a:extLst>
              <a:ext uri="{FF2B5EF4-FFF2-40B4-BE49-F238E27FC236}">
                <a16:creationId xmlns:a16="http://schemas.microsoft.com/office/drawing/2014/main" id="{AD48EA3F-CE72-431F-9449-6F3B20B84ED2}"/>
              </a:ext>
            </a:extLst>
          </p:cNvPr>
          <p:cNvGraphicFramePr>
            <a:graphicFrameLocks noGrp="1"/>
          </p:cNvGraphicFramePr>
          <p:nvPr>
            <p:extLst>
              <p:ext uri="{D42A27DB-BD31-4B8C-83A1-F6EECF244321}">
                <p14:modId xmlns:p14="http://schemas.microsoft.com/office/powerpoint/2010/main" val="1843925709"/>
              </p:ext>
            </p:extLst>
          </p:nvPr>
        </p:nvGraphicFramePr>
        <p:xfrm>
          <a:off x="491779" y="2356840"/>
          <a:ext cx="7030468" cy="548952"/>
        </p:xfrm>
        <a:graphic>
          <a:graphicData uri="http://schemas.openxmlformats.org/drawingml/2006/table">
            <a:tbl>
              <a:tblPr firstRow="1" firstCol="1" bandRow="1">
                <a:tableStyleId>{6E25E649-3F16-4E02-A733-19D2CDBF48F0}</a:tableStyleId>
              </a:tblPr>
              <a:tblGrid>
                <a:gridCol w="1085042">
                  <a:extLst>
                    <a:ext uri="{9D8B030D-6E8A-4147-A177-3AD203B41FA5}">
                      <a16:colId xmlns:a16="http://schemas.microsoft.com/office/drawing/2014/main" val="755938181"/>
                    </a:ext>
                  </a:extLst>
                </a:gridCol>
                <a:gridCol w="614272">
                  <a:extLst>
                    <a:ext uri="{9D8B030D-6E8A-4147-A177-3AD203B41FA5}">
                      <a16:colId xmlns:a16="http://schemas.microsoft.com/office/drawing/2014/main" val="1118391063"/>
                    </a:ext>
                  </a:extLst>
                </a:gridCol>
                <a:gridCol w="753880">
                  <a:extLst>
                    <a:ext uri="{9D8B030D-6E8A-4147-A177-3AD203B41FA5}">
                      <a16:colId xmlns:a16="http://schemas.microsoft.com/office/drawing/2014/main" val="1427647274"/>
                    </a:ext>
                  </a:extLst>
                </a:gridCol>
                <a:gridCol w="619143">
                  <a:extLst>
                    <a:ext uri="{9D8B030D-6E8A-4147-A177-3AD203B41FA5}">
                      <a16:colId xmlns:a16="http://schemas.microsoft.com/office/drawing/2014/main" val="815927974"/>
                    </a:ext>
                  </a:extLst>
                </a:gridCol>
                <a:gridCol w="1560356">
                  <a:extLst>
                    <a:ext uri="{9D8B030D-6E8A-4147-A177-3AD203B41FA5}">
                      <a16:colId xmlns:a16="http://schemas.microsoft.com/office/drawing/2014/main" val="2298699770"/>
                    </a:ext>
                  </a:extLst>
                </a:gridCol>
                <a:gridCol w="383108">
                  <a:extLst>
                    <a:ext uri="{9D8B030D-6E8A-4147-A177-3AD203B41FA5}">
                      <a16:colId xmlns:a16="http://schemas.microsoft.com/office/drawing/2014/main" val="1292183537"/>
                    </a:ext>
                  </a:extLst>
                </a:gridCol>
                <a:gridCol w="442198">
                  <a:extLst>
                    <a:ext uri="{9D8B030D-6E8A-4147-A177-3AD203B41FA5}">
                      <a16:colId xmlns:a16="http://schemas.microsoft.com/office/drawing/2014/main" val="2719734387"/>
                    </a:ext>
                  </a:extLst>
                </a:gridCol>
                <a:gridCol w="442198">
                  <a:extLst>
                    <a:ext uri="{9D8B030D-6E8A-4147-A177-3AD203B41FA5}">
                      <a16:colId xmlns:a16="http://schemas.microsoft.com/office/drawing/2014/main" val="1256250916"/>
                    </a:ext>
                  </a:extLst>
                </a:gridCol>
                <a:gridCol w="408433">
                  <a:extLst>
                    <a:ext uri="{9D8B030D-6E8A-4147-A177-3AD203B41FA5}">
                      <a16:colId xmlns:a16="http://schemas.microsoft.com/office/drawing/2014/main" val="717993094"/>
                    </a:ext>
                  </a:extLst>
                </a:gridCol>
                <a:gridCol w="721838">
                  <a:extLst>
                    <a:ext uri="{9D8B030D-6E8A-4147-A177-3AD203B41FA5}">
                      <a16:colId xmlns:a16="http://schemas.microsoft.com/office/drawing/2014/main" val="1699467206"/>
                    </a:ext>
                  </a:extLst>
                </a:gridCol>
              </a:tblGrid>
              <a:tr h="307906">
                <a:tc>
                  <a:txBody>
                    <a:bodyPr/>
                    <a:lstStyle/>
                    <a:p>
                      <a:pPr marL="0" marR="0">
                        <a:lnSpc>
                          <a:spcPct val="150000"/>
                        </a:lnSpc>
                        <a:spcBef>
                          <a:spcPts val="0"/>
                        </a:spcBef>
                        <a:spcAft>
                          <a:spcPts val="0"/>
                        </a:spcAft>
                      </a:pPr>
                      <a:r>
                        <a:rPr lang="en-US"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Mean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Median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Mode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Standard Deviation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P25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P75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P100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8964993"/>
                  </a:ext>
                </a:extLst>
              </a:tr>
              <a:tr h="139951">
                <a:tc>
                  <a:txBody>
                    <a:bodyPr/>
                    <a:lstStyle/>
                    <a:p>
                      <a:pPr marL="0" marR="0">
                        <a:lnSpc>
                          <a:spcPct val="150000"/>
                        </a:lnSpc>
                        <a:spcBef>
                          <a:spcPts val="0"/>
                        </a:spcBef>
                        <a:spcAft>
                          <a:spcPts val="0"/>
                        </a:spcAft>
                      </a:pPr>
                      <a:r>
                        <a:rPr lang="en-US" sz="1200">
                          <a:effectLst/>
                        </a:rPr>
                        <a:t>FakeReview</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0.61</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1</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2849585"/>
                  </a:ext>
                </a:extLst>
              </a:tr>
            </a:tbl>
          </a:graphicData>
        </a:graphic>
      </p:graphicFrame>
      <p:sp>
        <p:nvSpPr>
          <p:cNvPr id="9" name="TextBox 8">
            <a:extLst>
              <a:ext uri="{FF2B5EF4-FFF2-40B4-BE49-F238E27FC236}">
                <a16:creationId xmlns:a16="http://schemas.microsoft.com/office/drawing/2014/main" id="{0DEAB8F3-D1D8-4092-81BB-743CD29C728D}"/>
              </a:ext>
            </a:extLst>
          </p:cNvPr>
          <p:cNvSpPr txBox="1"/>
          <p:nvPr/>
        </p:nvSpPr>
        <p:spPr>
          <a:xfrm>
            <a:off x="491779" y="3194304"/>
            <a:ext cx="5019005" cy="3139321"/>
          </a:xfrm>
          <a:prstGeom prst="rect">
            <a:avLst/>
          </a:prstGeom>
          <a:noFill/>
        </p:spPr>
        <p:txBody>
          <a:bodyPr wrap="square" rtlCol="0">
            <a:spAutoFit/>
          </a:bodyPr>
          <a:lstStyle/>
          <a:p>
            <a:pPr marL="285750" indent="-285750">
              <a:buClr>
                <a:schemeClr val="accent1"/>
              </a:buClr>
              <a:buSzPct val="80000"/>
              <a:buFont typeface="Century Gothic" panose="020B0502020202020204" pitchFamily="34" charset="0"/>
              <a:buChar char="►"/>
            </a:pPr>
            <a:r>
              <a:rPr lang="en-US" dirty="0" err="1"/>
              <a:t>FakeReview</a:t>
            </a:r>
            <a:endParaRPr lang="en-US" dirty="0"/>
          </a:p>
          <a:p>
            <a:pPr marL="742950" lvl="1" indent="-285750">
              <a:buClr>
                <a:schemeClr val="accent1"/>
              </a:buClr>
              <a:buSzPct val="80000"/>
              <a:buFont typeface="Century Gothic" panose="020B0502020202020204" pitchFamily="34" charset="0"/>
              <a:buChar char="►"/>
            </a:pPr>
            <a:r>
              <a:rPr lang="en-US" dirty="0"/>
              <a:t>Integer to flag known fraudulent reviews</a:t>
            </a:r>
          </a:p>
          <a:p>
            <a:pPr marL="742950" lvl="1" indent="-285750">
              <a:buClr>
                <a:schemeClr val="accent1"/>
              </a:buClr>
              <a:buSzPct val="80000"/>
              <a:buFont typeface="Century Gothic" panose="020B0502020202020204" pitchFamily="34" charset="0"/>
              <a:buChar char="►"/>
            </a:pPr>
            <a:r>
              <a:rPr lang="en-US" dirty="0"/>
              <a:t>Binary as -1 and 1 in our system</a:t>
            </a:r>
          </a:p>
          <a:p>
            <a:pPr marL="742950" lvl="1" indent="-285750">
              <a:buClr>
                <a:schemeClr val="accent1"/>
              </a:buClr>
              <a:buSzPct val="80000"/>
              <a:buFont typeface="Century Gothic" panose="020B0502020202020204" pitchFamily="34" charset="0"/>
              <a:buChar char="►"/>
            </a:pPr>
            <a:r>
              <a:rPr lang="en-US" dirty="0"/>
              <a:t>Only 20% of Reviews know fraudulent</a:t>
            </a:r>
          </a:p>
          <a:p>
            <a:pPr marL="285750" indent="-285750">
              <a:buClr>
                <a:schemeClr val="accent1"/>
              </a:buClr>
              <a:buSzPct val="80000"/>
              <a:buFont typeface="Century Gothic" panose="020B0502020202020204" pitchFamily="34" charset="0"/>
              <a:buChar char="►"/>
            </a:pPr>
            <a:r>
              <a:rPr lang="en-US" dirty="0"/>
              <a:t>Correlation Analysis</a:t>
            </a:r>
          </a:p>
          <a:p>
            <a:pPr marL="742950" lvl="1" indent="-285750">
              <a:buClr>
                <a:schemeClr val="accent1"/>
              </a:buClr>
              <a:buSzPct val="80000"/>
              <a:buFont typeface="Century Gothic" panose="020B0502020202020204" pitchFamily="34" charset="0"/>
              <a:buChar char="►"/>
            </a:pPr>
            <a:r>
              <a:rPr lang="en-US" dirty="0"/>
              <a:t>Positive correlation b/w </a:t>
            </a:r>
            <a:r>
              <a:rPr lang="en-US" dirty="0" err="1"/>
              <a:t>ProductID</a:t>
            </a:r>
            <a:r>
              <a:rPr lang="en-US" dirty="0"/>
              <a:t> and </a:t>
            </a:r>
            <a:r>
              <a:rPr lang="en-US" dirty="0" err="1"/>
              <a:t>UserID</a:t>
            </a:r>
            <a:endParaRPr lang="en-US" dirty="0"/>
          </a:p>
          <a:p>
            <a:pPr marL="742950" lvl="1" indent="-285750">
              <a:buClr>
                <a:schemeClr val="accent1"/>
              </a:buClr>
              <a:buSzPct val="80000"/>
              <a:buFont typeface="Century Gothic" panose="020B0502020202020204" pitchFamily="34" charset="0"/>
              <a:buChar char="►"/>
            </a:pPr>
            <a:r>
              <a:rPr lang="en-US" dirty="0"/>
              <a:t>Slight Inverse Correlation b/w </a:t>
            </a:r>
            <a:r>
              <a:rPr lang="en-US" dirty="0" err="1"/>
              <a:t>UserID</a:t>
            </a:r>
            <a:r>
              <a:rPr lang="en-US" dirty="0"/>
              <a:t> and </a:t>
            </a:r>
            <a:r>
              <a:rPr lang="en-US" dirty="0" err="1"/>
              <a:t>FakeReview</a:t>
            </a:r>
            <a:endParaRPr lang="en-US" dirty="0"/>
          </a:p>
        </p:txBody>
      </p:sp>
    </p:spTree>
    <p:extLst>
      <p:ext uri="{BB962C8B-B14F-4D97-AF65-F5344CB8AC3E}">
        <p14:creationId xmlns:p14="http://schemas.microsoft.com/office/powerpoint/2010/main" val="375622601"/>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TotalTime>
  <Words>4244</Words>
  <Application>Microsoft Office PowerPoint</Application>
  <PresentationFormat>Widescreen</PresentationFormat>
  <Paragraphs>503</Paragraphs>
  <Slides>21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LiberationSerif</vt:lpstr>
      <vt:lpstr>Times New Roman</vt:lpstr>
      <vt:lpstr>Wingdings 3</vt:lpstr>
      <vt:lpstr>Ion Boardroom</vt:lpstr>
      <vt:lpstr>WHEN REVIEW STARS ALIGN AND PREVENTING MISALIGNMENTS</vt:lpstr>
      <vt:lpstr>IMPORT</vt:lpstr>
      <vt:lpstr>ELSEWHERE</vt:lpstr>
      <vt:lpstr>BIG QUESTIONS</vt:lpstr>
      <vt:lpstr>EXPLORATORY DATA ANALYSIS</vt:lpstr>
      <vt:lpstr>METADATA ANALYSIS</vt:lpstr>
      <vt:lpstr>METADATA ANALYSIS (cntd)</vt:lpstr>
      <vt:lpstr>METADATA ANALYSIS (cntd)</vt:lpstr>
      <vt:lpstr>METADATA ANALYSIS (cntd)</vt:lpstr>
      <vt:lpstr>REVIEW AND NATURAL LANGUAGE PROCESSING ANALYSIS</vt:lpstr>
      <vt:lpstr>REVIEW AND NATURAL LANGUAGE PROCESSING ANALYSIS</vt:lpstr>
      <vt:lpstr>MODEL BUILDING AND METHODOLOGY</vt:lpstr>
      <vt:lpstr>LOGISTIC REGRESSION FOR SENTIMENT PREDICTOR</vt:lpstr>
      <vt:lpstr>LOGISTIC REGRESSION FOR SENTIMENT PREDICTOR (cntd)</vt:lpstr>
      <vt:lpstr>LOGISTIC REGRESSION FOR FRAUD REVIEW PREDICTOR</vt:lpstr>
      <vt:lpstr>LOGISTIC REGRESSION FOR FRAUD REVIEW PREDICTOR (cntd)</vt:lpstr>
      <vt:lpstr>K-NEAREST NEIGHBORS FRAUD REVIEW PREDICTOR</vt:lpstr>
      <vt:lpstr>K-NEAREST NEIGHBORS FRAUD REVIEW PREDICTOR (cntd)</vt:lpstr>
      <vt:lpstr>K-NEAREST NEIGHBORS FRAUD REVIEW PREDICTOR (cntd)</vt:lpstr>
      <vt:lpstr>MOVING FORWARD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WHEN THE STARS ALIGN AND PREVENTING MISALIGNMENTS</dc:title>
  <dc:creator>jrselke</dc:creator>
  <cp:lastModifiedBy>jrselke</cp:lastModifiedBy>
  <cp:revision>12</cp:revision>
  <dcterms:created xsi:type="dcterms:W3CDTF">2021-10-20T03:52:14Z</dcterms:created>
  <dcterms:modified xsi:type="dcterms:W3CDTF">2022-11-28T23:22:35Z</dcterms:modified>
</cp:coreProperties>
</file>