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60" r:id="rId4"/>
    <p:sldId id="259" r:id="rId5"/>
    <p:sldId id="258" r:id="rId6"/>
    <p:sldId id="257" r:id="rId7"/>
    <p:sldId id="271" r:id="rId8"/>
    <p:sldId id="273" r:id="rId9"/>
    <p:sldId id="263" r:id="rId10"/>
    <p:sldId id="267" r:id="rId11"/>
    <p:sldId id="268" r:id="rId12"/>
    <p:sldId id="276" r:id="rId13"/>
    <p:sldId id="275" r:id="rId14"/>
    <p:sldId id="272" r:id="rId15"/>
    <p:sldId id="266" r:id="rId16"/>
    <p:sldId id="269" r:id="rId17"/>
    <p:sldId id="270" r:id="rId18"/>
    <p:sldId id="264" r:id="rId19"/>
  </p:sldIdLst>
  <p:sldSz cx="12192000" cy="6858000"/>
  <p:notesSz cx="6858000" cy="9144000"/>
  <p:embeddedFontLst>
    <p:embeddedFont>
      <p:font typeface="Leelawadee UI" panose="020B0502040204020203" pitchFamily="34" charset="-34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rbel" panose="020B050302020402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華康粗圓體" panose="020F0709000000000000" pitchFamily="49" charset="-120"/>
      <p:regular r:id="rId34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96" autoAdjust="0"/>
  </p:normalViewPr>
  <p:slideViewPr>
    <p:cSldViewPr snapToGrid="0" showGuides="1">
      <p:cViewPr varScale="1">
        <p:scale>
          <a:sx n="59" d="100"/>
          <a:sy n="59" d="100"/>
        </p:scale>
        <p:origin x="115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D6DB3-86E6-4A0D-9CC7-DC6E271D7425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4225F-7333-4170-9612-2830E0D0C3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05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4225F-7333-4170-9612-2830E0D0C3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27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4225F-7333-4170-9612-2830E0D0C33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339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4225F-7333-4170-9612-2830E0D0C33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022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sng" dirty="0" smtClean="0"/>
              <a:t>for </a:t>
            </a:r>
            <a:r>
              <a:rPr lang="zh-TW" altLang="en-US" u="sng" dirty="0" smtClean="0"/>
              <a:t>生產者</a:t>
            </a:r>
            <a:endParaRPr lang="zh-TW" altLang="en-US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預測未來農產品賣價可能趨勢，進而提早決定如何分配栽種比例以及投入產量額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促使生產者向精緻農業發展，提升技術和品質</a:t>
            </a:r>
          </a:p>
          <a:p>
            <a:r>
              <a:rPr lang="en-US" altLang="zh-TW" u="sng" dirty="0" smtClean="0"/>
              <a:t>for </a:t>
            </a:r>
            <a:r>
              <a:rPr lang="zh-TW" altLang="en-US" u="sng" dirty="0" smtClean="0"/>
              <a:t>消費者</a:t>
            </a:r>
            <a:endParaRPr lang="zh-TW" altLang="en-US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在資訊不對稱的減少機制下，消費者可以篩選出合理的購買價格，以減少中盤商剝削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享受生產者品質上升的服務產品</a:t>
            </a:r>
          </a:p>
          <a:p>
            <a:r>
              <a:rPr lang="en-US" altLang="zh-TW" u="sng" dirty="0" smtClean="0"/>
              <a:t>for </a:t>
            </a:r>
            <a:r>
              <a:rPr lang="zh-TW" altLang="en-US" u="sng" dirty="0" smtClean="0"/>
              <a:t>政府</a:t>
            </a:r>
            <a:endParaRPr lang="zh-TW" altLang="en-US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預防慣性價格巨變的月份，提早發想因應解決方案 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適時市場干預以防農產品價格遭不孝哄抬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耕鋤補助、關稅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協助農民產業轉型，提高農業經濟價值以增強國際競爭力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4225F-7333-4170-9612-2830E0D0C33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92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宗旨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4225F-7333-4170-9612-2830E0D0C33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905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宗旨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4225F-7333-4170-9612-2830E0D0C33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32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4225F-7333-4170-9612-2830E0D0C3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55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4225F-7333-4170-9612-2830E0D0C3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38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裡面有歷屆蔬果交易量、上中下價位和平均價位。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4225F-7333-4170-9612-2830E0D0C3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614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Ac</a:t>
            </a:r>
            <a:r>
              <a:rPr lang="zh-TW" altLang="en-US" dirty="0" smtClean="0"/>
              <a:t>作物</a:t>
            </a:r>
            <a:r>
              <a:rPr lang="en-US" altLang="zh-TW" dirty="0" smtClean="0"/>
              <a:t>A</a:t>
            </a:r>
            <a:r>
              <a:rPr lang="zh-TW" altLang="en-US" dirty="0" smtClean="0"/>
              <a:t>生產成本，</a:t>
            </a:r>
            <a:r>
              <a:rPr lang="en-US" altLang="zh-TW" dirty="0" smtClean="0"/>
              <a:t>Aw</a:t>
            </a:r>
            <a:r>
              <a:rPr lang="zh-TW" altLang="en-US" dirty="0" smtClean="0"/>
              <a:t>作物</a:t>
            </a:r>
            <a:r>
              <a:rPr lang="en-US" altLang="zh-TW" dirty="0" smtClean="0"/>
              <a:t>A</a:t>
            </a:r>
            <a:r>
              <a:rPr lang="zh-TW" altLang="en-US" dirty="0" smtClean="0"/>
              <a:t>重量售價</a:t>
            </a:r>
            <a:endParaRPr lang="en-US" altLang="zh-TW" dirty="0" smtClean="0"/>
          </a:p>
          <a:p>
            <a:r>
              <a:rPr lang="en-US" altLang="zh-TW" dirty="0" err="1" smtClean="0"/>
              <a:t>Bc</a:t>
            </a:r>
            <a:r>
              <a:rPr lang="zh-TW" altLang="en-US" dirty="0" smtClean="0"/>
              <a:t>作物</a:t>
            </a:r>
            <a:r>
              <a:rPr lang="en-US" altLang="zh-TW" dirty="0" smtClean="0"/>
              <a:t>B</a:t>
            </a:r>
            <a:r>
              <a:rPr lang="zh-TW" altLang="en-US" dirty="0" smtClean="0"/>
              <a:t>生產成本，</a:t>
            </a:r>
            <a:r>
              <a:rPr lang="en-US" altLang="zh-TW" dirty="0" err="1" smtClean="0"/>
              <a:t>Bw</a:t>
            </a:r>
            <a:r>
              <a:rPr lang="zh-TW" altLang="en-US" dirty="0" smtClean="0"/>
              <a:t>作物</a:t>
            </a:r>
            <a:r>
              <a:rPr lang="en-US" altLang="zh-TW" dirty="0" smtClean="0"/>
              <a:t>B</a:t>
            </a:r>
            <a:r>
              <a:rPr lang="zh-TW" altLang="en-US" dirty="0" smtClean="0"/>
              <a:t>重量售價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4225F-7333-4170-9612-2830E0D0C3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14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經驗法則，以最近五年的資料去做算術平均數，得到平均值後，可以整合出一條各月的平均線，而每一個月中會有</a:t>
            </a:r>
            <a:r>
              <a:rPr lang="en-US" altLang="zh-TW" sz="12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30</a:t>
            </a:r>
            <a:r>
              <a:rPr lang="zh-TW" altLang="en-US" sz="12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天左右的值，</a:t>
            </a:r>
            <a:endParaRPr lang="en-US" altLang="zh-TW" sz="1200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這些數值得到最高及最低預估價格，平均值。</a:t>
            </a:r>
            <a:endParaRPr lang="en-US" altLang="zh-TW" sz="1200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因為較舊的資料不具有參考性，因此取五年的話就資料也會被淘汰。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但鑑於技術和時間壓力，目前只能採用最直觀且簡單</a:t>
            </a:r>
            <a:r>
              <a:rPr lang="zh-TW" altLang="en-US" dirty="0" smtClean="0"/>
              <a:t>的方法為算術平均數，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之後或許可以利用更具有指標性的公式，或者將方法更改為更高深的</a:t>
            </a:r>
            <a:r>
              <a:rPr lang="en-US" altLang="zh-TW" dirty="0" smtClean="0"/>
              <a:t>Machine</a:t>
            </a:r>
            <a:r>
              <a:rPr lang="en-US" altLang="zh-TW" baseline="0" dirty="0" smtClean="0"/>
              <a:t> Learning</a:t>
            </a:r>
            <a:r>
              <a:rPr lang="zh-TW" altLang="en-US" baseline="0" dirty="0" smtClean="0"/>
              <a:t>去預測價錢，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4225F-7333-4170-9612-2830E0D0C3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04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利用算出的平均值去得到標準差，即可利用此去推算預估的價格範圍，但是根據常態分佈，落在中間價格的機率比較高。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4225F-7333-4170-9612-2830E0D0C3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44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利用算出的平均值去得到標準差，即可利用此去推算預估的價格範圍，但是根據常態分佈，落在中間價格的機率比較高。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4225F-7333-4170-9612-2830E0D0C3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7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利用算出的平均值去得到標準差，即可利用此去推算預估的價格範圍，但是根據常態分佈，落在中間價格的機率比較高。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4225F-7333-4170-9612-2830E0D0C33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0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4D47-18BE-45C1-8BD0-62B1A808DA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CDA5-1B42-42CD-9D43-FF75FDB74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11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4D47-18BE-45C1-8BD0-62B1A808DA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CDA5-1B42-42CD-9D43-FF75FDB74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2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4D47-18BE-45C1-8BD0-62B1A808DA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CDA5-1B42-42CD-9D43-FF75FDB74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69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4D47-18BE-45C1-8BD0-62B1A808DA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CDA5-1B42-42CD-9D43-FF75FDB74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4D47-18BE-45C1-8BD0-62B1A808DA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CDA5-1B42-42CD-9D43-FF75FDB74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55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4D47-18BE-45C1-8BD0-62B1A808DA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CDA5-1B42-42CD-9D43-FF75FDB74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1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4D47-18BE-45C1-8BD0-62B1A808DA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CDA5-1B42-42CD-9D43-FF75FDB74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5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4D47-18BE-45C1-8BD0-62B1A808DA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CDA5-1B42-42CD-9D43-FF75FDB74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32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4D47-18BE-45C1-8BD0-62B1A808DA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CDA5-1B42-42CD-9D43-FF75FDB74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66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4D47-18BE-45C1-8BD0-62B1A808DA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CDA5-1B42-42CD-9D43-FF75FDB74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33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4D47-18BE-45C1-8BD0-62B1A808DA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CDA5-1B42-42CD-9D43-FF75FDB74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13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24D47-18BE-45C1-8BD0-62B1A808DA3E}" type="datetimeFigureOut">
              <a:rPr lang="zh-TW" altLang="en-US" smtClean="0"/>
              <a:t>2016/5/1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CDA5-1B42-42CD-9D43-FF75FDB74F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87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/>
          <p:cNvSpPr/>
          <p:nvPr/>
        </p:nvSpPr>
        <p:spPr>
          <a:xfrm>
            <a:off x="1181100" y="2343150"/>
            <a:ext cx="9829800" cy="21717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華康粗圓體" panose="020F0709000000000000" pitchFamily="49" charset="-120"/>
                <a:ea typeface="華康粗圓體" panose="020F0709000000000000" pitchFamily="49" charset="-120"/>
              </a:rPr>
              <a:t>數據農場</a:t>
            </a:r>
            <a:endParaRPr lang="en-US" altLang="zh-TW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pPr algn="ctr"/>
            <a:r>
              <a:rPr lang="en-US" altLang="zh-TW" sz="4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華康粗圓體" panose="020F0709000000000000" pitchFamily="49" charset="-120"/>
                <a:ea typeface="華康粗圓體" panose="020F0709000000000000" pitchFamily="49" charset="-120"/>
              </a:rPr>
              <a:t>DataFarm</a:t>
            </a:r>
            <a:endParaRPr lang="zh-TW" alt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grpSp>
        <p:nvGrpSpPr>
          <p:cNvPr id="14" name="Group 17"/>
          <p:cNvGrpSpPr/>
          <p:nvPr/>
        </p:nvGrpSpPr>
        <p:grpSpPr>
          <a:xfrm>
            <a:off x="3096752" y="-15558"/>
            <a:ext cx="5951997" cy="6873558"/>
            <a:chOff x="0" y="0"/>
            <a:chExt cx="3343771" cy="3861494"/>
          </a:xfrm>
        </p:grpSpPr>
        <p:sp>
          <p:nvSpPr>
            <p:cNvPr id="15" name="Shape 13"/>
            <p:cNvSpPr/>
            <p:nvPr/>
          </p:nvSpPr>
          <p:spPr>
            <a:xfrm>
              <a:off x="0" y="0"/>
              <a:ext cx="3343772" cy="1306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6268"/>
                  </a:lnTo>
                  <a:lnTo>
                    <a:pt x="10891" y="0"/>
                  </a:lnTo>
                  <a:lnTo>
                    <a:pt x="21600" y="16149"/>
                  </a:lnTo>
                  <a:lnTo>
                    <a:pt x="21600" y="21172"/>
                  </a:lnTo>
                </a:path>
              </a:pathLst>
            </a:custGeom>
            <a:noFill/>
            <a:ln w="254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16" name="Shape 14"/>
            <p:cNvSpPr/>
            <p:nvPr/>
          </p:nvSpPr>
          <p:spPr>
            <a:xfrm rot="10800000" flipH="1">
              <a:off x="0" y="2554733"/>
              <a:ext cx="3343772" cy="1306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6268"/>
                  </a:lnTo>
                  <a:lnTo>
                    <a:pt x="10891" y="0"/>
                  </a:lnTo>
                  <a:lnTo>
                    <a:pt x="21600" y="16149"/>
                  </a:lnTo>
                  <a:lnTo>
                    <a:pt x="21600" y="21172"/>
                  </a:lnTo>
                </a:path>
              </a:pathLst>
            </a:custGeom>
            <a:noFill/>
            <a:ln w="254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17" name="Shape 15"/>
            <p:cNvSpPr/>
            <p:nvPr/>
          </p:nvSpPr>
          <p:spPr>
            <a:xfrm>
              <a:off x="117580" y="247773"/>
              <a:ext cx="3108321" cy="104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09"/>
                  </a:moveTo>
                  <a:lnTo>
                    <a:pt x="4242" y="0"/>
                  </a:lnTo>
                  <a:lnTo>
                    <a:pt x="17562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FFFFFF">
                  <a:alpha val="6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  <p:sp>
          <p:nvSpPr>
            <p:cNvPr id="18" name="Shape 16"/>
            <p:cNvSpPr/>
            <p:nvPr/>
          </p:nvSpPr>
          <p:spPr>
            <a:xfrm rot="10800000" flipH="1">
              <a:off x="117580" y="2567061"/>
              <a:ext cx="3108321" cy="104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09"/>
                  </a:moveTo>
                  <a:lnTo>
                    <a:pt x="4242" y="0"/>
                  </a:lnTo>
                  <a:lnTo>
                    <a:pt x="17562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FFFFFF">
                  <a:alpha val="6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215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81100" y="2343150"/>
            <a:ext cx="9829800" cy="21717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8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經驗、直觀、簡易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409700" y="601266"/>
            <a:ext cx="937260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方法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296150" y="5848350"/>
            <a:ext cx="539115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6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方法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-576263" y="-666750"/>
            <a:ext cx="3514725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方法</a:t>
            </a:r>
          </a:p>
        </p:txBody>
      </p:sp>
      <p:sp>
        <p:nvSpPr>
          <p:cNvPr id="9" name="半框架 8"/>
          <p:cNvSpPr/>
          <p:nvPr/>
        </p:nvSpPr>
        <p:spPr>
          <a:xfrm>
            <a:off x="4914900" y="535783"/>
            <a:ext cx="914400" cy="473868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3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81099" y="2343150"/>
            <a:ext cx="9829800" cy="21717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48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409700" y="601266"/>
            <a:ext cx="937260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60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Demo</a:t>
            </a:r>
            <a:endParaRPr lang="zh-TW" altLang="en-US" sz="60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296150" y="5848350"/>
            <a:ext cx="539115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6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範例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-576263" y="-666750"/>
            <a:ext cx="3514725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範例</a:t>
            </a:r>
          </a:p>
        </p:txBody>
      </p:sp>
      <p:sp>
        <p:nvSpPr>
          <p:cNvPr id="9" name="半框架 8"/>
          <p:cNvSpPr/>
          <p:nvPr/>
        </p:nvSpPr>
        <p:spPr>
          <a:xfrm>
            <a:off x="4914900" y="535783"/>
            <a:ext cx="914400" cy="473868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535783"/>
            <a:ext cx="10669330" cy="5179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297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409700" y="601266"/>
            <a:ext cx="937260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60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Demo</a:t>
            </a:r>
            <a:endParaRPr lang="zh-TW" altLang="en-US" sz="60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296150" y="5848350"/>
            <a:ext cx="539115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6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範例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-576263" y="-666750"/>
            <a:ext cx="3514725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範例</a:t>
            </a:r>
          </a:p>
        </p:txBody>
      </p:sp>
      <p:sp>
        <p:nvSpPr>
          <p:cNvPr id="9" name="半框架 8"/>
          <p:cNvSpPr/>
          <p:nvPr/>
        </p:nvSpPr>
        <p:spPr>
          <a:xfrm>
            <a:off x="4914900" y="535783"/>
            <a:ext cx="914400" cy="473868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41" y="0"/>
            <a:ext cx="8453402" cy="6396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132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81099" y="2343150"/>
            <a:ext cx="9829800" cy="21717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48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409700" y="601266"/>
            <a:ext cx="937260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60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Demo</a:t>
            </a:r>
            <a:endParaRPr lang="zh-TW" altLang="en-US" sz="60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296150" y="5848350"/>
            <a:ext cx="539115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6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範例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-576263" y="-666750"/>
            <a:ext cx="3514725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範例</a:t>
            </a:r>
          </a:p>
        </p:txBody>
      </p:sp>
      <p:sp>
        <p:nvSpPr>
          <p:cNvPr id="9" name="半框架 8"/>
          <p:cNvSpPr/>
          <p:nvPr/>
        </p:nvSpPr>
        <p:spPr>
          <a:xfrm>
            <a:off x="4914900" y="535783"/>
            <a:ext cx="914400" cy="473868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9" y="334273"/>
            <a:ext cx="10670868" cy="56292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711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409700" y="601266"/>
            <a:ext cx="937260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推論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296150" y="5848350"/>
            <a:ext cx="539115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6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推論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-576263" y="-666750"/>
            <a:ext cx="3514725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推論</a:t>
            </a:r>
          </a:p>
        </p:txBody>
      </p:sp>
      <p:sp>
        <p:nvSpPr>
          <p:cNvPr id="9" name="半框架 8"/>
          <p:cNvSpPr/>
          <p:nvPr/>
        </p:nvSpPr>
        <p:spPr>
          <a:xfrm>
            <a:off x="4914900" y="535783"/>
            <a:ext cx="914400" cy="473868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1676399"/>
            <a:ext cx="7300913" cy="43264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082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81100" y="2114550"/>
            <a:ext cx="828000" cy="8280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6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農夫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409700" y="601266"/>
            <a:ext cx="937260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利益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296150" y="5848350"/>
            <a:ext cx="539115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6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利益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-576263" y="-666750"/>
            <a:ext cx="3514725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利益</a:t>
            </a:r>
          </a:p>
        </p:txBody>
      </p:sp>
      <p:sp>
        <p:nvSpPr>
          <p:cNvPr id="9" name="半框架 8"/>
          <p:cNvSpPr/>
          <p:nvPr/>
        </p:nvSpPr>
        <p:spPr>
          <a:xfrm>
            <a:off x="4914900" y="535783"/>
            <a:ext cx="914400" cy="473868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443162" y="2114550"/>
            <a:ext cx="9082088" cy="859632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藉由標準差評估是否種植該農作物或分配多少百分比。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1200150" y="3619500"/>
            <a:ext cx="828000" cy="8280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6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消費者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2462212" y="3619500"/>
            <a:ext cx="9082088" cy="859632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阿里山陽明山玉山</a:t>
            </a:r>
          </a:p>
        </p:txBody>
      </p:sp>
    </p:spTree>
    <p:extLst>
      <p:ext uri="{BB962C8B-B14F-4D97-AF65-F5344CB8AC3E}">
        <p14:creationId xmlns:p14="http://schemas.microsoft.com/office/powerpoint/2010/main" val="129718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提供者利益"/>
          <p:cNvSpPr/>
          <p:nvPr/>
        </p:nvSpPr>
        <p:spPr>
          <a:xfrm>
            <a:off x="5427405" y="1790883"/>
            <a:ext cx="5958350" cy="2945911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預估收益成本</a:t>
            </a:r>
            <a:endParaRPr lang="en-US" altLang="zh-TW" sz="4800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pPr algn="ctr"/>
            <a:r>
              <a:rPr lang="zh-TW" altLang="en-US" sz="4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衡量比例分配</a:t>
            </a:r>
            <a:endParaRPr lang="en-US" altLang="zh-TW" sz="4800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pPr algn="ctr"/>
            <a:r>
              <a:rPr lang="zh-TW" altLang="en-US" sz="4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發展精緻農</a:t>
            </a:r>
            <a:r>
              <a:rPr lang="zh-TW" altLang="en-US" sz="48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業</a:t>
            </a:r>
          </a:p>
        </p:txBody>
      </p:sp>
      <p:sp>
        <p:nvSpPr>
          <p:cNvPr id="41" name="消費者利益"/>
          <p:cNvSpPr/>
          <p:nvPr/>
        </p:nvSpPr>
        <p:spPr>
          <a:xfrm>
            <a:off x="5427405" y="1783289"/>
            <a:ext cx="5958350" cy="2945911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了解高性價比蔬果</a:t>
            </a:r>
            <a:endParaRPr lang="en-US" altLang="zh-TW" sz="4800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pPr algn="ctr"/>
            <a:r>
              <a:rPr lang="zh-TW" altLang="en-US" sz="4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減少資訊不對稱</a:t>
            </a:r>
            <a:endParaRPr lang="en-US" altLang="zh-TW" sz="4800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pPr algn="ctr"/>
            <a:r>
              <a:rPr lang="zh-TW" altLang="en-US" sz="4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享受高品質產品</a:t>
            </a:r>
            <a:endParaRPr lang="zh-TW" altLang="en-US" sz="48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42" name="政府利益"/>
          <p:cNvSpPr/>
          <p:nvPr/>
        </p:nvSpPr>
        <p:spPr>
          <a:xfrm>
            <a:off x="5427405" y="1788943"/>
            <a:ext cx="5958350" cy="2945911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預防慣性價格遽變</a:t>
            </a:r>
            <a:endParaRPr lang="en-US" altLang="zh-TW" sz="4800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pPr algn="ctr"/>
            <a:r>
              <a:rPr lang="zh-TW" altLang="en-US" sz="4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調降關稅</a:t>
            </a:r>
            <a:r>
              <a:rPr lang="zh-TW" altLang="en-US" sz="48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、</a:t>
            </a:r>
            <a:r>
              <a:rPr lang="zh-TW" altLang="en-US" sz="4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耕儲</a:t>
            </a:r>
            <a:endParaRPr lang="en-US" altLang="zh-TW" sz="4800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pPr algn="ctr"/>
            <a:r>
              <a:rPr lang="zh-TW" altLang="en-US" sz="4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協助產業轉</a:t>
            </a:r>
            <a:r>
              <a:rPr lang="zh-TW" altLang="en-US" sz="48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型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296150" y="5848350"/>
            <a:ext cx="539115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6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利益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-576263" y="-666750"/>
            <a:ext cx="3514725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利益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855296" y="849931"/>
            <a:ext cx="4812628" cy="4812628"/>
            <a:chOff x="5172661" y="616936"/>
            <a:chExt cx="4812628" cy="4812628"/>
          </a:xfrm>
        </p:grpSpPr>
        <p:sp>
          <p:nvSpPr>
            <p:cNvPr id="18" name="橢圓 17"/>
            <p:cNvSpPr/>
            <p:nvPr/>
          </p:nvSpPr>
          <p:spPr>
            <a:xfrm>
              <a:off x="5172661" y="616936"/>
              <a:ext cx="4812628" cy="4812628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9" name="橢圓 4"/>
            <p:cNvSpPr/>
            <p:nvPr/>
          </p:nvSpPr>
          <p:spPr>
            <a:xfrm>
              <a:off x="5877454" y="1321729"/>
              <a:ext cx="3403042" cy="34030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6600" kern="1200" dirty="0" smtClean="0">
                  <a:solidFill>
                    <a:schemeClr val="lt1"/>
                  </a:solidFill>
                  <a:latin typeface="華康粗圓體" panose="020F0709000000000000" pitchFamily="49" charset="-120"/>
                  <a:ea typeface="華康粗圓體" panose="020F0709000000000000" pitchFamily="49" charset="-120"/>
                  <a:cs typeface="+mn-cs"/>
                </a:rPr>
                <a:t>[</a:t>
              </a:r>
              <a:r>
                <a:rPr lang="zh-TW" altLang="en-US" sz="6600" kern="1200" dirty="0" smtClean="0">
                  <a:solidFill>
                    <a:schemeClr val="lt1"/>
                  </a:solidFill>
                  <a:latin typeface="華康粗圓體" panose="020F0709000000000000" pitchFamily="49" charset="-120"/>
                  <a:ea typeface="華康粗圓體" panose="020F0709000000000000" pitchFamily="49" charset="-120"/>
                  <a:cs typeface="+mn-cs"/>
                </a:rPr>
                <a:t>消費者</a:t>
              </a:r>
              <a:r>
                <a:rPr lang="en-US" altLang="zh-TW" sz="6600" kern="1200" dirty="0" smtClean="0">
                  <a:solidFill>
                    <a:schemeClr val="lt1"/>
                  </a:solidFill>
                  <a:latin typeface="華康粗圓體" panose="020F0709000000000000" pitchFamily="49" charset="-120"/>
                  <a:ea typeface="華康粗圓體" panose="020F0709000000000000" pitchFamily="49" charset="-120"/>
                  <a:cs typeface="+mn-cs"/>
                </a:rPr>
                <a:t>]</a:t>
              </a:r>
              <a:endParaRPr lang="zh-TW" altLang="en-US" sz="6600" kern="1200" dirty="0">
                <a:solidFill>
                  <a:schemeClr val="lt1"/>
                </a:solidFill>
                <a:latin typeface="華康粗圓體" panose="020F0709000000000000" pitchFamily="49" charset="-120"/>
                <a:ea typeface="華康粗圓體" panose="020F0709000000000000" pitchFamily="49" charset="-120"/>
                <a:cs typeface="+mn-cs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855296" y="864062"/>
            <a:ext cx="4813200" cy="4813200"/>
            <a:chOff x="0" y="5926945"/>
            <a:chExt cx="5593054" cy="5593054"/>
          </a:xfrm>
        </p:grpSpPr>
        <p:sp>
          <p:nvSpPr>
            <p:cNvPr id="24" name="橢圓 23"/>
            <p:cNvSpPr/>
            <p:nvPr/>
          </p:nvSpPr>
          <p:spPr>
            <a:xfrm>
              <a:off x="0" y="5926945"/>
              <a:ext cx="5593054" cy="5593054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5" name="橢圓 4"/>
            <p:cNvSpPr/>
            <p:nvPr/>
          </p:nvSpPr>
          <p:spPr>
            <a:xfrm>
              <a:off x="819084" y="6746029"/>
              <a:ext cx="3954886" cy="39548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6600" kern="1200" dirty="0" smtClean="0">
                  <a:solidFill>
                    <a:schemeClr val="lt1"/>
                  </a:solidFill>
                  <a:latin typeface="華康粗圓體" panose="020F0709000000000000" pitchFamily="49" charset="-120"/>
                  <a:ea typeface="華康粗圓體" panose="020F0709000000000000" pitchFamily="49" charset="-120"/>
                  <a:cs typeface="+mn-cs"/>
                </a:rPr>
                <a:t>[</a:t>
              </a:r>
              <a:r>
                <a:rPr lang="zh-TW" altLang="en-US" sz="6600" kern="1200" dirty="0" smtClean="0">
                  <a:solidFill>
                    <a:schemeClr val="lt1"/>
                  </a:solidFill>
                  <a:latin typeface="華康粗圓體" panose="020F0709000000000000" pitchFamily="49" charset="-120"/>
                  <a:ea typeface="華康粗圓體" panose="020F0709000000000000" pitchFamily="49" charset="-120"/>
                  <a:cs typeface="+mn-cs"/>
                </a:rPr>
                <a:t>政府</a:t>
              </a:r>
              <a:r>
                <a:rPr lang="en-US" altLang="zh-TW" sz="6600" kern="1200" dirty="0" smtClean="0">
                  <a:solidFill>
                    <a:schemeClr val="lt1"/>
                  </a:solidFill>
                  <a:latin typeface="華康粗圓體" panose="020F0709000000000000" pitchFamily="49" charset="-120"/>
                  <a:ea typeface="華康粗圓體" panose="020F0709000000000000" pitchFamily="49" charset="-120"/>
                  <a:cs typeface="+mn-cs"/>
                </a:rPr>
                <a:t>]</a:t>
              </a:r>
              <a:endParaRPr lang="zh-TW" altLang="en-US" sz="6600" kern="1200" dirty="0">
                <a:solidFill>
                  <a:schemeClr val="lt1"/>
                </a:solidFill>
                <a:latin typeface="華康粗圓體" panose="020F0709000000000000" pitchFamily="49" charset="-120"/>
                <a:ea typeface="華康粗圓體" panose="020F0709000000000000" pitchFamily="49" charset="-120"/>
                <a:cs typeface="+mn-cs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-576263" y="4333835"/>
            <a:ext cx="3736954" cy="3736954"/>
            <a:chOff x="2621327" y="0"/>
            <a:chExt cx="5787532" cy="5787532"/>
          </a:xfrm>
        </p:grpSpPr>
        <p:sp>
          <p:nvSpPr>
            <p:cNvPr id="27" name="橢圓 26"/>
            <p:cNvSpPr/>
            <p:nvPr/>
          </p:nvSpPr>
          <p:spPr>
            <a:xfrm>
              <a:off x="2621327" y="0"/>
              <a:ext cx="5787532" cy="5787532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8" name="橢圓 4"/>
            <p:cNvSpPr/>
            <p:nvPr/>
          </p:nvSpPr>
          <p:spPr>
            <a:xfrm>
              <a:off x="3468891" y="847564"/>
              <a:ext cx="4092404" cy="4092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6000" kern="1200" dirty="0" smtClean="0">
                  <a:solidFill>
                    <a:schemeClr val="lt1"/>
                  </a:solidFill>
                  <a:latin typeface="華康粗圓體" panose="020F0709000000000000" pitchFamily="49" charset="-120"/>
                  <a:ea typeface="華康粗圓體" panose="020F0709000000000000" pitchFamily="49" charset="-120"/>
                  <a:cs typeface="+mn-cs"/>
                </a:rPr>
                <a:t>[</a:t>
              </a:r>
              <a:r>
                <a:rPr lang="zh-TW" altLang="en-US" sz="6000" kern="1200" dirty="0" smtClean="0">
                  <a:solidFill>
                    <a:schemeClr val="lt1"/>
                  </a:solidFill>
                  <a:latin typeface="華康粗圓體" panose="020F0709000000000000" pitchFamily="49" charset="-120"/>
                  <a:ea typeface="華康粗圓體" panose="020F0709000000000000" pitchFamily="49" charset="-120"/>
                  <a:cs typeface="+mn-cs"/>
                </a:rPr>
                <a:t>利益</a:t>
              </a:r>
              <a:r>
                <a:rPr lang="en-US" altLang="zh-TW" sz="6000" kern="1200" dirty="0" smtClean="0">
                  <a:solidFill>
                    <a:schemeClr val="lt1"/>
                  </a:solidFill>
                  <a:latin typeface="華康粗圓體" panose="020F0709000000000000" pitchFamily="49" charset="-120"/>
                  <a:ea typeface="華康粗圓體" panose="020F0709000000000000" pitchFamily="49" charset="-120"/>
                  <a:cs typeface="+mn-cs"/>
                </a:rPr>
                <a:t>]</a:t>
              </a:r>
              <a:endParaRPr lang="zh-TW" altLang="en-US" sz="6000" kern="1200" dirty="0">
                <a:solidFill>
                  <a:schemeClr val="lt1"/>
                </a:solidFill>
                <a:latin typeface="華康粗圓體" panose="020F0709000000000000" pitchFamily="49" charset="-120"/>
                <a:ea typeface="華康粗圓體" panose="020F0709000000000000" pitchFamily="49" charset="-120"/>
                <a:cs typeface="+mn-cs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855296" y="852843"/>
            <a:ext cx="4813200" cy="4813200"/>
            <a:chOff x="2659976" y="7174097"/>
            <a:chExt cx="4345902" cy="4345902"/>
          </a:xfrm>
        </p:grpSpPr>
        <p:sp>
          <p:nvSpPr>
            <p:cNvPr id="21" name="橢圓 20"/>
            <p:cNvSpPr/>
            <p:nvPr/>
          </p:nvSpPr>
          <p:spPr>
            <a:xfrm>
              <a:off x="2659976" y="7174097"/>
              <a:ext cx="4345902" cy="4345902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2" name="橢圓 4"/>
            <p:cNvSpPr/>
            <p:nvPr/>
          </p:nvSpPr>
          <p:spPr>
            <a:xfrm>
              <a:off x="3296419" y="7810540"/>
              <a:ext cx="3073016" cy="3073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6600" kern="1200" dirty="0" smtClean="0">
                  <a:solidFill>
                    <a:schemeClr val="lt1"/>
                  </a:solidFill>
                  <a:latin typeface="華康粗圓體" panose="020F0709000000000000" pitchFamily="49" charset="-120"/>
                  <a:ea typeface="華康粗圓體" panose="020F0709000000000000" pitchFamily="49" charset="-120"/>
                  <a:cs typeface="+mn-cs"/>
                </a:rPr>
                <a:t>[</a:t>
              </a:r>
              <a:r>
                <a:rPr lang="zh-TW" altLang="en-US" sz="6600" kern="1200" dirty="0" smtClean="0">
                  <a:solidFill>
                    <a:schemeClr val="lt1"/>
                  </a:solidFill>
                  <a:latin typeface="華康粗圓體" panose="020F0709000000000000" pitchFamily="49" charset="-120"/>
                  <a:ea typeface="華康粗圓體" panose="020F0709000000000000" pitchFamily="49" charset="-120"/>
                  <a:cs typeface="+mn-cs"/>
                </a:rPr>
                <a:t>生產者</a:t>
              </a:r>
              <a:r>
                <a:rPr lang="en-US" altLang="zh-TW" sz="6600" kern="1200" dirty="0" smtClean="0">
                  <a:solidFill>
                    <a:schemeClr val="lt1"/>
                  </a:solidFill>
                  <a:latin typeface="華康粗圓體" panose="020F0709000000000000" pitchFamily="49" charset="-120"/>
                  <a:ea typeface="華康粗圓體" panose="020F0709000000000000" pitchFamily="49" charset="-120"/>
                  <a:cs typeface="+mn-cs"/>
                </a:rPr>
                <a:t>]</a:t>
              </a:r>
              <a:endParaRPr lang="zh-TW" altLang="en-US" sz="6600" kern="1200" dirty="0">
                <a:solidFill>
                  <a:schemeClr val="lt1"/>
                </a:solidFill>
                <a:latin typeface="華康粗圓體" panose="020F0709000000000000" pitchFamily="49" charset="-120"/>
                <a:ea typeface="華康粗圓體" panose="020F0709000000000000" pitchFamily="49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84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1" grpId="0" animBg="1"/>
      <p:bldP spid="42" grpId="0" animBg="1"/>
      <p:bldP spid="4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398868" y="2848570"/>
            <a:ext cx="1951435" cy="116086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6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生</a:t>
            </a:r>
            <a:r>
              <a:rPr lang="zh-TW" altLang="en-US" sz="36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產</a:t>
            </a:r>
            <a:r>
              <a:rPr lang="zh-TW" altLang="en-US" sz="36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者</a:t>
            </a:r>
            <a:endParaRPr lang="zh-TW" altLang="en-US" sz="36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409700" y="601266"/>
            <a:ext cx="937260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產業垂直鏈</a:t>
            </a:r>
            <a:endParaRPr lang="zh-TW" altLang="en-US" sz="60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296150" y="5848350"/>
            <a:ext cx="539115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6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產業鏈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-576263" y="-666750"/>
            <a:ext cx="3514725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 smtClean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產業鏈</a:t>
            </a:r>
            <a:endParaRPr lang="zh-TW" altLang="en-US" sz="6000" dirty="0">
              <a:solidFill>
                <a:schemeClr val="bg1">
                  <a:alpha val="27000"/>
                </a:schemeClr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9" name="半框架 8"/>
          <p:cNvSpPr/>
          <p:nvPr/>
        </p:nvSpPr>
        <p:spPr>
          <a:xfrm>
            <a:off x="3937287" y="535783"/>
            <a:ext cx="914400" cy="473868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3772975" y="3012282"/>
            <a:ext cx="1017984" cy="381000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3772975" y="3510558"/>
            <a:ext cx="1017984" cy="381000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430538" y="3048000"/>
            <a:ext cx="1017984" cy="381000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0800000">
            <a:off x="7430538" y="3546276"/>
            <a:ext cx="1017984" cy="381000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5120282" y="2848570"/>
            <a:ext cx="1951435" cy="116086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6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中盤商</a:t>
            </a:r>
            <a:endParaRPr lang="zh-TW" altLang="en-US" sz="36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871193" y="2848570"/>
            <a:ext cx="1951435" cy="116086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6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消費者</a:t>
            </a:r>
            <a:endParaRPr lang="zh-TW" altLang="en-US" sz="36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44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939529" y="2848570"/>
            <a:ext cx="1528762" cy="116086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6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前端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409700" y="601266"/>
            <a:ext cx="937260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流程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296150" y="5848350"/>
            <a:ext cx="539115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6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流程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-576263" y="-666750"/>
            <a:ext cx="3514725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流程</a:t>
            </a:r>
          </a:p>
        </p:txBody>
      </p:sp>
      <p:sp>
        <p:nvSpPr>
          <p:cNvPr id="9" name="半框架 8"/>
          <p:cNvSpPr/>
          <p:nvPr/>
        </p:nvSpPr>
        <p:spPr>
          <a:xfrm>
            <a:off x="4914900" y="535783"/>
            <a:ext cx="914400" cy="473868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331619" y="2848570"/>
            <a:ext cx="1528762" cy="116086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6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後端</a:t>
            </a:r>
          </a:p>
        </p:txBody>
      </p:sp>
      <p:sp>
        <p:nvSpPr>
          <p:cNvPr id="14" name="向右箭號 13"/>
          <p:cNvSpPr/>
          <p:nvPr/>
        </p:nvSpPr>
        <p:spPr>
          <a:xfrm>
            <a:off x="3890963" y="3012282"/>
            <a:ext cx="1017984" cy="381000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8723709" y="2848570"/>
            <a:ext cx="1528762" cy="116086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6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資料</a:t>
            </a:r>
          </a:p>
        </p:txBody>
      </p:sp>
      <p:sp>
        <p:nvSpPr>
          <p:cNvPr id="18" name="向右箭號 17"/>
          <p:cNvSpPr/>
          <p:nvPr/>
        </p:nvSpPr>
        <p:spPr>
          <a:xfrm rot="10800000">
            <a:off x="3890963" y="3510558"/>
            <a:ext cx="1017984" cy="381000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283053" y="3048000"/>
            <a:ext cx="1017984" cy="381000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0800000">
            <a:off x="7283053" y="3546276"/>
            <a:ext cx="1017984" cy="381000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2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81100" y="2343150"/>
            <a:ext cx="9829800" cy="21717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預測農作物的收成價位</a:t>
            </a:r>
            <a:endParaRPr lang="en-US" altLang="zh-TW" sz="4800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pPr algn="ctr"/>
            <a:r>
              <a:rPr lang="zh-TW" altLang="en-US" sz="4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選擇風</a:t>
            </a:r>
            <a:r>
              <a:rPr lang="zh-TW" altLang="en-US" sz="48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險</a:t>
            </a:r>
            <a:r>
              <a:rPr lang="zh-TW" altLang="en-US" sz="4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報酬平衡的作物</a:t>
            </a:r>
            <a:endParaRPr lang="zh-TW" altLang="en-US" sz="48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409700" y="601266"/>
            <a:ext cx="937260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主旨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296150" y="5848350"/>
            <a:ext cx="539115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600" dirty="0" smtClean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預測價位</a:t>
            </a:r>
            <a:endParaRPr lang="zh-TW" altLang="en-US" sz="9600" dirty="0">
              <a:solidFill>
                <a:schemeClr val="bg1">
                  <a:alpha val="27000"/>
                </a:schemeClr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-576263" y="-666750"/>
            <a:ext cx="3514725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 smtClean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預測價位</a:t>
            </a:r>
            <a:endParaRPr lang="zh-TW" altLang="en-US" sz="6000" dirty="0">
              <a:solidFill>
                <a:schemeClr val="bg1">
                  <a:alpha val="27000"/>
                </a:schemeClr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9" name="半框架 8"/>
          <p:cNvSpPr/>
          <p:nvPr/>
        </p:nvSpPr>
        <p:spPr>
          <a:xfrm>
            <a:off x="4914900" y="535783"/>
            <a:ext cx="914400" cy="473868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/>
          <p:cNvSpPr/>
          <p:nvPr/>
        </p:nvSpPr>
        <p:spPr>
          <a:xfrm>
            <a:off x="759655" y="589670"/>
            <a:ext cx="5678659" cy="567865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8000" dirty="0">
                <a:latin typeface="Corbel" panose="020B0503020204020204" pitchFamily="34" charset="0"/>
                <a:ea typeface="Cambria Math" panose="02040503050406030204" pitchFamily="18" charset="0"/>
                <a:cs typeface="Leelawadee UI" panose="020B0502040204020203" pitchFamily="34" charset="-34"/>
              </a:rPr>
              <a:t>Ether</a:t>
            </a:r>
            <a:endParaRPr lang="zh-TW" altLang="en-US" sz="8000" dirty="0">
              <a:latin typeface="Corbel" panose="020B0503020204020204" pitchFamily="34" charset="0"/>
              <a:cs typeface="Leelawadee UI" panose="020B0502040204020203" pitchFamily="34" charset="-34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759656" y="589670"/>
            <a:ext cx="5678659" cy="567865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8000" dirty="0">
                <a:latin typeface="Corbel" panose="020B0503020204020204" pitchFamily="34" charset="0"/>
                <a:ea typeface="Cambria Math" panose="02040503050406030204" pitchFamily="18" charset="0"/>
                <a:cs typeface="Leelawadee UI" panose="020B0502040204020203" pitchFamily="34" charset="-34"/>
              </a:rPr>
              <a:t>Transfer</a:t>
            </a:r>
            <a:endParaRPr lang="zh-TW" altLang="en-US" sz="8000" dirty="0">
              <a:latin typeface="Corbel" panose="020B0503020204020204" pitchFamily="34" charset="0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04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6000" de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556 L 0.41107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5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/>
          <p:cNvSpPr/>
          <p:nvPr/>
        </p:nvSpPr>
        <p:spPr>
          <a:xfrm>
            <a:off x="759655" y="589670"/>
            <a:ext cx="5678659" cy="567865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8000" dirty="0">
                <a:latin typeface="Corbel" panose="020B0503020204020204" pitchFamily="34" charset="0"/>
                <a:ea typeface="Cambria Math" panose="02040503050406030204" pitchFamily="18" charset="0"/>
                <a:cs typeface="Leelawadee UI" panose="020B0502040204020203" pitchFamily="34" charset="-34"/>
              </a:rPr>
              <a:t>Ether</a:t>
            </a:r>
            <a:endParaRPr lang="zh-TW" altLang="en-US" sz="8000" dirty="0">
              <a:latin typeface="Corbel" panose="020B0503020204020204" pitchFamily="34" charset="0"/>
              <a:cs typeface="Leelawadee UI" panose="020B0502040204020203" pitchFamily="34" charset="-34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759656" y="589670"/>
            <a:ext cx="5678659" cy="567865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8000" dirty="0">
                <a:latin typeface="Corbel" panose="020B0503020204020204" pitchFamily="34" charset="0"/>
                <a:ea typeface="Cambria Math" panose="02040503050406030204" pitchFamily="18" charset="0"/>
                <a:cs typeface="Leelawadee UI" panose="020B0502040204020203" pitchFamily="34" charset="-34"/>
              </a:rPr>
              <a:t>Transfer</a:t>
            </a:r>
            <a:endParaRPr lang="zh-TW" altLang="en-US" sz="8000" dirty="0">
              <a:latin typeface="Corbel" panose="020B0503020204020204" pitchFamily="34" charset="0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646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6000" de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556 L 0.41107 0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5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/>
          <p:cNvSpPr/>
          <p:nvPr/>
        </p:nvSpPr>
        <p:spPr>
          <a:xfrm>
            <a:off x="5771924" y="589671"/>
            <a:ext cx="5678659" cy="567865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8000" dirty="0">
                <a:latin typeface="Corbel" panose="020B0503020204020204" pitchFamily="34" charset="0"/>
                <a:ea typeface="Cambria Math" panose="02040503050406030204" pitchFamily="18" charset="0"/>
                <a:cs typeface="Leelawadee UI" panose="020B0502040204020203" pitchFamily="34" charset="-34"/>
              </a:rPr>
              <a:t>Ether</a:t>
            </a:r>
            <a:endParaRPr lang="zh-TW" altLang="en-US" sz="8000" dirty="0">
              <a:latin typeface="Corbel" panose="020B0503020204020204" pitchFamily="34" charset="0"/>
              <a:cs typeface="Leelawadee UI" panose="020B0502040204020203" pitchFamily="34" charset="-34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759656" y="589670"/>
            <a:ext cx="5678659" cy="567865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8000" dirty="0">
                <a:latin typeface="Corbel" panose="020B0503020204020204" pitchFamily="34" charset="0"/>
                <a:ea typeface="Cambria Math" panose="02040503050406030204" pitchFamily="18" charset="0"/>
                <a:cs typeface="Leelawadee UI" panose="020B0502040204020203" pitchFamily="34" charset="-34"/>
              </a:rPr>
              <a:t>Transfer</a:t>
            </a:r>
            <a:endParaRPr lang="zh-TW" altLang="en-US" sz="8000" dirty="0">
              <a:latin typeface="Corbel" panose="020B0503020204020204" pitchFamily="34" charset="0"/>
              <a:cs typeface="Leelawadee UI" panose="020B0502040204020203" pitchFamily="34" charset="-34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3256673" y="589673"/>
            <a:ext cx="5678659" cy="567865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8000" dirty="0" err="1">
                <a:latin typeface="Corbel" panose="020B0503020204020204" pitchFamily="34" charset="0"/>
                <a:ea typeface="Cambria Math" panose="02040503050406030204" pitchFamily="18" charset="0"/>
                <a:cs typeface="Leelawadee UI" panose="020B0502040204020203" pitchFamily="34" charset="-34"/>
              </a:rPr>
              <a:t>TransE</a:t>
            </a:r>
            <a:endParaRPr lang="zh-TW" altLang="en-US" sz="8000" dirty="0">
              <a:latin typeface="Corbel" panose="020B0503020204020204" pitchFamily="34" charset="0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95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2048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3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20625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 animBg="1"/>
      <p:bldP spid="4" grpI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256673" y="589673"/>
            <a:ext cx="5678659" cy="567865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8000" dirty="0" err="1">
                <a:latin typeface="Corbel" panose="020B0503020204020204" pitchFamily="34" charset="0"/>
                <a:ea typeface="Cambria Math" panose="02040503050406030204" pitchFamily="18" charset="0"/>
                <a:cs typeface="Leelawadee UI" panose="020B0502040204020203" pitchFamily="34" charset="-34"/>
              </a:rPr>
              <a:t>TransE</a:t>
            </a:r>
            <a:endParaRPr lang="zh-TW" altLang="en-US" sz="8000" dirty="0">
              <a:latin typeface="Corbel" panose="020B0503020204020204" pitchFamily="34" charset="0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23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81100" y="2343150"/>
            <a:ext cx="9829800" cy="21717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8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預測農作物的收成價位</a:t>
            </a:r>
            <a:endParaRPr lang="en-US" altLang="zh-TW" sz="48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pPr algn="ctr"/>
            <a:r>
              <a:rPr lang="zh-TW" altLang="en-US" sz="48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選擇風險報酬平衡的作物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409700" y="601266"/>
            <a:ext cx="937260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主旨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296150" y="5848350"/>
            <a:ext cx="539115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600" dirty="0" smtClean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預測價位</a:t>
            </a:r>
            <a:endParaRPr lang="zh-TW" altLang="en-US" sz="9600" dirty="0">
              <a:solidFill>
                <a:schemeClr val="bg1">
                  <a:alpha val="27000"/>
                </a:schemeClr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-576263" y="-666750"/>
            <a:ext cx="3514725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 smtClean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預測價位</a:t>
            </a:r>
            <a:endParaRPr lang="zh-TW" altLang="en-US" sz="6000" dirty="0">
              <a:solidFill>
                <a:schemeClr val="bg1">
                  <a:alpha val="27000"/>
                </a:schemeClr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9" name="半框架 8"/>
          <p:cNvSpPr/>
          <p:nvPr/>
        </p:nvSpPr>
        <p:spPr>
          <a:xfrm>
            <a:off x="4914900" y="535783"/>
            <a:ext cx="914400" cy="473868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81100" y="2343150"/>
            <a:ext cx="9829800" cy="21717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農產品批發市場交易行情站</a:t>
            </a:r>
            <a:endParaRPr lang="en-US" altLang="zh-TW" sz="4800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pPr algn="ctr"/>
            <a:r>
              <a:rPr lang="zh-TW" altLang="en-US" sz="48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政府資料開放</a:t>
            </a:r>
            <a:r>
              <a:rPr lang="zh-TW" altLang="en-US" sz="4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平台</a:t>
            </a:r>
            <a:endParaRPr lang="en-US" altLang="zh-TW" sz="4800" dirty="0" smtClean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  <a:p>
            <a:pPr algn="ctr"/>
            <a:r>
              <a:rPr lang="zh-TW" altLang="en-US" sz="4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台灣當季食材平台</a:t>
            </a:r>
            <a:endParaRPr lang="zh-TW" altLang="en-US" sz="48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409700" y="601266"/>
            <a:ext cx="937260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資料</a:t>
            </a:r>
            <a:endParaRPr lang="zh-TW" altLang="en-US" sz="60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296150" y="5848350"/>
            <a:ext cx="539115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6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資料來源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-576263" y="-666750"/>
            <a:ext cx="3514725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 smtClean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資料來源</a:t>
            </a:r>
            <a:endParaRPr lang="zh-TW" altLang="en-US" sz="6000" dirty="0">
              <a:solidFill>
                <a:schemeClr val="bg1">
                  <a:alpha val="27000"/>
                </a:schemeClr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9" name="半框架 8"/>
          <p:cNvSpPr/>
          <p:nvPr/>
        </p:nvSpPr>
        <p:spPr>
          <a:xfrm>
            <a:off x="4914900" y="535783"/>
            <a:ext cx="914400" cy="473868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0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409700" y="601266"/>
            <a:ext cx="937260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內容</a:t>
            </a:r>
            <a:endParaRPr lang="zh-TW" altLang="en-US" sz="60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296150" y="5848350"/>
            <a:ext cx="5391150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9600" dirty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內容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-576263" y="-666750"/>
            <a:ext cx="3514725" cy="13335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6000" dirty="0" smtClean="0">
                <a:solidFill>
                  <a:schemeClr val="bg1">
                    <a:alpha val="27000"/>
                  </a:schemeClr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內容</a:t>
            </a:r>
            <a:endParaRPr lang="zh-TW" altLang="en-US" sz="6000" dirty="0">
              <a:solidFill>
                <a:schemeClr val="bg1">
                  <a:alpha val="27000"/>
                </a:schemeClr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9" name="半框架 8"/>
          <p:cNvSpPr/>
          <p:nvPr/>
        </p:nvSpPr>
        <p:spPr>
          <a:xfrm>
            <a:off x="4914900" y="535783"/>
            <a:ext cx="914400" cy="473868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37302" y="2111789"/>
            <a:ext cx="1235041" cy="670972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一月</a:t>
            </a:r>
            <a:endParaRPr lang="zh-TW" altLang="en-US" sz="28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2120003" y="2729370"/>
            <a:ext cx="593883" cy="381000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2893314" y="2379864"/>
            <a:ext cx="1993905" cy="106378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2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技術成本</a:t>
            </a:r>
            <a:endParaRPr lang="zh-TW" altLang="en-US" sz="32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37301" y="3016007"/>
            <a:ext cx="1235041" cy="670972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800" dirty="0">
                <a:latin typeface="華康粗圓體" panose="020F0709000000000000" pitchFamily="49" charset="-120"/>
                <a:ea typeface="華康粗圓體" panose="020F0709000000000000" pitchFamily="49" charset="-120"/>
              </a:rPr>
              <a:t>四</a:t>
            </a:r>
            <a:r>
              <a:rPr lang="zh-TW" altLang="en-US" sz="2800" dirty="0" smtClean="0">
                <a:latin typeface="華康粗圓體" panose="020F0709000000000000" pitchFamily="49" charset="-120"/>
                <a:ea typeface="華康粗圓體" panose="020F0709000000000000" pitchFamily="49" charset="-120"/>
              </a:rPr>
              <a:t>月</a:t>
            </a:r>
            <a:endParaRPr lang="zh-TW" altLang="en-US" sz="2800" dirty="0"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圓角矩形 19"/>
              <p:cNvSpPr/>
              <p:nvPr/>
            </p:nvSpPr>
            <p:spPr>
              <a:xfrm>
                <a:off x="6495327" y="2043791"/>
                <a:ext cx="1310488" cy="685579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TW" sz="3200" b="0" dirty="0" smtClean="0">
                  <a:latin typeface="華康粗圓體" panose="020F0709000000000000" pitchFamily="49" charset="-120"/>
                  <a:ea typeface="華康粗圓體" panose="020F0709000000000000" pitchFamily="49" charset="-120"/>
                </a:endParaRPr>
              </a:p>
            </p:txBody>
          </p:sp>
        </mc:Choice>
        <mc:Fallback xmlns="">
          <p:sp>
            <p:nvSpPr>
              <p:cNvPr id="20" name="圓角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27" y="2043791"/>
                <a:ext cx="1310488" cy="685579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圓角矩形 20"/>
              <p:cNvSpPr/>
              <p:nvPr/>
            </p:nvSpPr>
            <p:spPr>
              <a:xfrm>
                <a:off x="6495327" y="3043126"/>
                <a:ext cx="1310488" cy="666308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TW" sz="3200" dirty="0">
                  <a:latin typeface="華康粗圓體" panose="020F0709000000000000" pitchFamily="49" charset="-120"/>
                  <a:ea typeface="華康粗圓體" panose="020F0709000000000000" pitchFamily="49" charset="-120"/>
                </a:endParaRPr>
              </a:p>
            </p:txBody>
          </p:sp>
        </mc:Choice>
        <mc:Fallback xmlns="">
          <p:sp>
            <p:nvSpPr>
              <p:cNvPr id="21" name="圓角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27" y="3043126"/>
                <a:ext cx="1310488" cy="66630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圓角矩形 22"/>
              <p:cNvSpPr/>
              <p:nvPr/>
            </p:nvSpPr>
            <p:spPr>
              <a:xfrm>
                <a:off x="9150629" y="2043791"/>
                <a:ext cx="1402446" cy="685579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latin typeface="華康粗圓體" panose="020F0709000000000000" pitchFamily="49" charset="-120"/>
                  <a:ea typeface="華康粗圓體" panose="020F0709000000000000" pitchFamily="49" charset="-120"/>
                </a:endParaRPr>
              </a:p>
            </p:txBody>
          </p:sp>
        </mc:Choice>
        <mc:Fallback xmlns="">
          <p:sp>
            <p:nvSpPr>
              <p:cNvPr id="23" name="圓角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629" y="2043791"/>
                <a:ext cx="1402446" cy="685579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圓角矩形 23"/>
              <p:cNvSpPr/>
              <p:nvPr/>
            </p:nvSpPr>
            <p:spPr>
              <a:xfrm>
                <a:off x="9159507" y="3043126"/>
                <a:ext cx="1393568" cy="666308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</m:ctrlPr>
                        </m:sSub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zh-TW" sz="3200" dirty="0">
                  <a:latin typeface="華康粗圓體" panose="020F0709000000000000" pitchFamily="49" charset="-120"/>
                  <a:ea typeface="華康粗圓體" panose="020F0709000000000000" pitchFamily="49" charset="-120"/>
                </a:endParaRPr>
              </a:p>
            </p:txBody>
          </p:sp>
        </mc:Choice>
        <mc:Fallback xmlns="">
          <p:sp>
            <p:nvSpPr>
              <p:cNvPr id="24" name="圓角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507" y="3043126"/>
                <a:ext cx="1393568" cy="666308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向右箭號 27"/>
          <p:cNvSpPr/>
          <p:nvPr/>
        </p:nvSpPr>
        <p:spPr>
          <a:xfrm>
            <a:off x="5327309" y="2683735"/>
            <a:ext cx="768691" cy="381000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圓角矩形 28"/>
              <p:cNvSpPr/>
              <p:nvPr/>
            </p:nvSpPr>
            <p:spPr>
              <a:xfrm>
                <a:off x="637301" y="4194705"/>
                <a:ext cx="10854185" cy="1540485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3200" i="1" smtClean="0">
                          <a:latin typeface="Cambria Math" panose="02040503050406030204" pitchFamily="18" charset="0"/>
                          <a:ea typeface="華康粗圓體" panose="020F0709000000000000" pitchFamily="49" charset="-120"/>
                        </a:rPr>
                        <m:t>T</m:t>
                      </m:r>
                      <m:d>
                        <m:dPr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  <a:ea typeface="華康粗圓體" panose="020F0709000000000000" pitchFamily="49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華康粗圓體" panose="020F0709000000000000" pitchFamily="49" charset="-12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華康粗圓體" panose="020F0709000000000000" pitchFamily="49" charset="-12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華康粗圓體" panose="020F0709000000000000" pitchFamily="49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華康粗圓體" panose="020F0709000000000000" pitchFamily="49" charset="-12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華康粗圓體" panose="020F0709000000000000" pitchFamily="49" charset="-12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TW" sz="3200" i="1" smtClean="0">
                          <a:latin typeface="Cambria Math" panose="02040503050406030204" pitchFamily="18" charset="0"/>
                          <a:ea typeface="華康粗圓體" panose="020F0709000000000000" pitchFamily="49" charset="-120"/>
                        </a:rPr>
                        <m:t>(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華康粗圓體" panose="020F0709000000000000" pitchFamily="49" charset="-120"/>
                        </a:rPr>
                        <m:t>𝑎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華康粗圓體" panose="020F0709000000000000" pitchFamily="49" charset="-120"/>
                        </a:rPr>
                        <m:t>%∗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  <a:ea typeface="華康粗圓體" panose="020F0709000000000000" pitchFamily="49" charset="-120"/>
                        </a:rPr>
                        <m:t>𝑡𝑜𝑡𝑎𝑙</m:t>
                      </m:r>
                      <m:r>
                        <m:rPr>
                          <m:sty m:val="p"/>
                        </m:rPr>
                        <a:rPr lang="en-US" altLang="zh-TW" sz="3200" i="1">
                          <a:latin typeface="Cambria Math" panose="02040503050406030204" pitchFamily="18" charset="0"/>
                          <a:ea typeface="華康粗圓體" panose="020F0709000000000000" pitchFamily="49" charset="-120"/>
                        </a:rPr>
                        <m:t>A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華康粗圓體" panose="020F0709000000000000" pitchFamily="49" charset="-120"/>
                        </a:rPr>
                        <m:t>𝑟𝑒𝑎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華康粗圓體" panose="020F0709000000000000" pitchFamily="49" charset="-120"/>
                        </a:rPr>
                        <m:t>∗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  <m:t>𝐴</m:t>
                          </m:r>
                          <m:r>
                            <a:rPr lang="zh-TW" altLang="en-US" sz="3200" i="1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  <m:t>生產量</m:t>
                          </m:r>
                          <m:d>
                            <m:d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  <a:ea typeface="華康粗圓體" panose="020F0709000000000000" pitchFamily="49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華康粗圓體" panose="020F0709000000000000" pitchFamily="49" charset="-120"/>
                                </a:rPr>
                                <m:t>𝑘𝑔</m:t>
                              </m:r>
                            </m:e>
                          </m:d>
                        </m:num>
                        <m:den>
                          <m:r>
                            <a:rPr lang="zh-TW" altLang="en-US" sz="3200" i="1" smtClean="0">
                              <a:latin typeface="Cambria Math" panose="02040503050406030204" pitchFamily="18" charset="0"/>
                              <a:ea typeface="華康粗圓體" panose="020F0709000000000000" pitchFamily="49" charset="-120"/>
                            </a:rPr>
                            <m:t>單位面積</m:t>
                          </m:r>
                        </m:den>
                      </m:f>
                      <m:r>
                        <a:rPr lang="en-US" altLang="zh-TW" sz="3200" i="1">
                          <a:latin typeface="Cambria Math" panose="02040503050406030204" pitchFamily="18" charset="0"/>
                          <a:ea typeface="華康粗圓體" panose="020F0709000000000000" pitchFamily="49" charset="-120"/>
                        </a:rPr>
                        <m:t>)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華康粗圓體" panose="020F0709000000000000" pitchFamily="49" charset="-120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華康粗圓體" panose="020F0709000000000000" pitchFamily="49" charset="-120"/>
                        </a:rPr>
                        <m:t>𝐴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華康粗圓體" panose="020F0709000000000000" pitchFamily="49" charset="-120"/>
                        </a:rPr>
                        <m:t>_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華康粗圓體" panose="020F0709000000000000" pitchFamily="49" charset="-120"/>
                        </a:rPr>
                        <m:t>𝑝𝑟𝑜𝑓𝑖𝑡</m:t>
                      </m:r>
                    </m:oMath>
                  </m:oMathPara>
                </a14:m>
                <a:endParaRPr lang="zh-TW" altLang="en-US" sz="3200" dirty="0">
                  <a:latin typeface="華康粗圓體" panose="020F0709000000000000" pitchFamily="49" charset="-120"/>
                  <a:ea typeface="華康粗圓體" panose="020F0709000000000000" pitchFamily="49" charset="-120"/>
                </a:endParaRPr>
              </a:p>
            </p:txBody>
          </p:sp>
        </mc:Choice>
        <mc:Fallback xmlns="">
          <p:sp>
            <p:nvSpPr>
              <p:cNvPr id="29" name="圓角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1" y="4194705"/>
                <a:ext cx="10854185" cy="1540485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十字形 1"/>
          <p:cNvSpPr/>
          <p:nvPr/>
        </p:nvSpPr>
        <p:spPr>
          <a:xfrm>
            <a:off x="8233587" y="2164450"/>
            <a:ext cx="430828" cy="430828"/>
          </a:xfrm>
          <a:prstGeom prst="plus">
            <a:avLst>
              <a:gd name="adj" fmla="val 359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十字形 30"/>
          <p:cNvSpPr/>
          <p:nvPr/>
        </p:nvSpPr>
        <p:spPr>
          <a:xfrm>
            <a:off x="8233587" y="3170087"/>
            <a:ext cx="430828" cy="430828"/>
          </a:xfrm>
          <a:prstGeom prst="plus">
            <a:avLst>
              <a:gd name="adj" fmla="val 359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2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自訂 1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1190</TotalTime>
  <Words>541</Words>
  <Application>Microsoft Office PowerPoint</Application>
  <PresentationFormat>寬螢幕</PresentationFormat>
  <Paragraphs>126</Paragraphs>
  <Slides>18</Slides>
  <Notes>14</Notes>
  <HiddenSlides>4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Leelawadee UI</vt:lpstr>
      <vt:lpstr>Calibri</vt:lpstr>
      <vt:lpstr>新細明體</vt:lpstr>
      <vt:lpstr>Corbel</vt:lpstr>
      <vt:lpstr>Arial</vt:lpstr>
      <vt:lpstr>Cambria Math</vt:lpstr>
      <vt:lpstr>Calibri Light</vt:lpstr>
      <vt:lpstr>華康粗圓體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韓斌</dc:creator>
  <cp:lastModifiedBy>韓斌</cp:lastModifiedBy>
  <cp:revision>231</cp:revision>
  <dcterms:created xsi:type="dcterms:W3CDTF">2016-04-30T09:14:42Z</dcterms:created>
  <dcterms:modified xsi:type="dcterms:W3CDTF">2016-05-01T05:26:12Z</dcterms:modified>
</cp:coreProperties>
</file>