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4" r:id="rId11"/>
    <p:sldId id="265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sactCharlie/twisted-intro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rondo.com/blog/?page_id=1327" TargetMode="External"/><Relationship Id="rId2" Type="http://schemas.openxmlformats.org/officeDocument/2006/relationships/hyperlink" Target="http://www.dre.vanderbilt.edu/~schmidt/PDF/reactor-siemen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stedmatrix.com/trac/wiki/Document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ource.org/licenses/mit-license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Asynchronous Programming with Twisted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4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Twisted </a:t>
            </a:r>
            <a:r>
              <a:rPr lang="en-GB" dirty="0" err="1" smtClean="0"/>
              <a:t>Callback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Countdown(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counter):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counter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decrement_count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decrement):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reactor.stop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decrement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reactor.callLater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.decrement_count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decrement)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twisted.internet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reactor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 = Countdown(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reactor.callWhenRunning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c.decrement_count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"Reactor Starting..."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reactor.run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"Reactor Stopped!"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9755" y="2296308"/>
            <a:ext cx="21547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Reactor Starting...</a:t>
            </a:r>
          </a:p>
          <a:p>
            <a:r>
              <a:rPr lang="en-GB" dirty="0"/>
              <a:t>10</a:t>
            </a:r>
          </a:p>
          <a:p>
            <a:r>
              <a:rPr lang="en-GB" dirty="0"/>
              <a:t>9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7</a:t>
            </a:r>
          </a:p>
          <a:p>
            <a:r>
              <a:rPr lang="en-GB" dirty="0"/>
              <a:t>6</a:t>
            </a:r>
          </a:p>
          <a:p>
            <a:r>
              <a:rPr lang="en-GB" dirty="0"/>
              <a:t>5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3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1</a:t>
            </a:r>
          </a:p>
          <a:p>
            <a:r>
              <a:rPr lang="en-GB" dirty="0"/>
              <a:t>Reactor Stopped!</a:t>
            </a:r>
          </a:p>
        </p:txBody>
      </p:sp>
    </p:spTree>
    <p:extLst>
      <p:ext uri="{BB962C8B-B14F-4D97-AF65-F5344CB8AC3E}">
        <p14:creationId xmlns:p14="http://schemas.microsoft.com/office/powerpoint/2010/main" val="21746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</a:t>
            </a:r>
            <a:r>
              <a:rPr lang="en-GB" dirty="0" err="1" smtClean="0"/>
              <a:t>Deferreds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 we do if our </a:t>
            </a:r>
            <a:r>
              <a:rPr lang="en-GB" dirty="0" err="1" smtClean="0"/>
              <a:t>callback</a:t>
            </a:r>
            <a:r>
              <a:rPr lang="en-GB" dirty="0" smtClean="0"/>
              <a:t> needs to block?</a:t>
            </a:r>
          </a:p>
          <a:p>
            <a:pPr lvl="1"/>
            <a:r>
              <a:rPr lang="en-GB" dirty="0" smtClean="0"/>
              <a:t>Maybe it needs to make an IO call based on information if got previously?</a:t>
            </a:r>
          </a:p>
          <a:p>
            <a:r>
              <a:rPr lang="en-GB" dirty="0" smtClean="0"/>
              <a:t>We can’t do it in our code or that would block the whole reactor!</a:t>
            </a:r>
          </a:p>
          <a:p>
            <a:r>
              <a:rPr lang="en-GB" dirty="0" smtClean="0"/>
              <a:t>We’d like to define a chain of connected </a:t>
            </a:r>
            <a:r>
              <a:rPr lang="en-GB" dirty="0" err="1" smtClean="0"/>
              <a:t>callbacks</a:t>
            </a:r>
            <a:r>
              <a:rPr lang="en-GB" dirty="0" smtClean="0"/>
              <a:t> that will run, in order, when data becomes available from a previous step.</a:t>
            </a:r>
          </a:p>
          <a:p>
            <a:r>
              <a:rPr lang="en-GB" dirty="0" smtClean="0"/>
              <a:t>Twisted calls these </a:t>
            </a:r>
            <a:r>
              <a:rPr lang="en-GB" b="1" dirty="0" err="1" smtClean="0"/>
              <a:t>deferreds</a:t>
            </a:r>
            <a:endParaRPr lang="en-GB" b="1" dirty="0" smtClean="0"/>
          </a:p>
          <a:p>
            <a:r>
              <a:rPr lang="en-GB" dirty="0" smtClean="0"/>
              <a:t>Think of </a:t>
            </a:r>
            <a:r>
              <a:rPr lang="en-GB" dirty="0" err="1" smtClean="0"/>
              <a:t>deferreds</a:t>
            </a:r>
            <a:r>
              <a:rPr lang="en-GB" dirty="0" smtClean="0"/>
              <a:t> as a list or </a:t>
            </a:r>
            <a:r>
              <a:rPr lang="en-GB" b="1" dirty="0" smtClean="0"/>
              <a:t>chain</a:t>
            </a:r>
            <a:r>
              <a:rPr lang="en-GB" dirty="0" smtClean="0"/>
              <a:t> of </a:t>
            </a:r>
            <a:r>
              <a:rPr lang="en-GB" dirty="0" err="1" smtClean="0"/>
              <a:t>callbacks</a:t>
            </a:r>
            <a:r>
              <a:rPr lang="en-GB" dirty="0" smtClean="0"/>
              <a:t> that will be executed, in order, when the time is right.</a:t>
            </a:r>
          </a:p>
          <a:p>
            <a:r>
              <a:rPr lang="en-GB" dirty="0" smtClean="0"/>
              <a:t>Another common name is </a:t>
            </a:r>
            <a:r>
              <a:rPr lang="en-GB" b="1" dirty="0" smtClean="0"/>
              <a:t>The </a:t>
            </a:r>
            <a:r>
              <a:rPr lang="en-GB" b="1" dirty="0" err="1" smtClean="0"/>
              <a:t>Callback</a:t>
            </a:r>
            <a:r>
              <a:rPr lang="en-GB" b="1" dirty="0" smtClean="0"/>
              <a:t> Chain</a:t>
            </a:r>
            <a:endParaRPr lang="en-GB" dirty="0" smtClean="0"/>
          </a:p>
          <a:p>
            <a:r>
              <a:rPr lang="en-GB" dirty="0" smtClean="0"/>
              <a:t>Each </a:t>
            </a:r>
            <a:r>
              <a:rPr lang="en-GB" dirty="0" err="1" smtClean="0"/>
              <a:t>callback</a:t>
            </a:r>
            <a:r>
              <a:rPr lang="en-GB" dirty="0"/>
              <a:t> </a:t>
            </a:r>
            <a:r>
              <a:rPr lang="en-GB" dirty="0" smtClean="0"/>
              <a:t>passes the result of it’s task into the next step of the chain as an input.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09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Deferred Example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twisted.internet.defer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to_upper(s):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s.upper()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print_foo(foo):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 = Deferred()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d.addCallback(print_foo)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d.addCallback(to_upper)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d.addCallback(print_foo)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fire the chain with a normal result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d.callback(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"yo, uppercase me!"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"Finished"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3603" y="3542803"/>
            <a:ext cx="2770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yo</a:t>
            </a:r>
            <a:r>
              <a:rPr lang="en-GB" dirty="0"/>
              <a:t>, uppercase me!</a:t>
            </a:r>
          </a:p>
          <a:p>
            <a:r>
              <a:rPr lang="en-GB" dirty="0"/>
              <a:t>YO, UPPERCASE ME!</a:t>
            </a:r>
          </a:p>
          <a:p>
            <a:r>
              <a:rPr lang="en-GB" dirty="0"/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36280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</a:t>
            </a:r>
            <a:r>
              <a:rPr lang="en-GB" dirty="0" err="1" smtClean="0"/>
              <a:t>Errbacks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IF SOMETHING CAN GO WRONG, SOMETHING WILL GO WRONG</a:t>
            </a:r>
          </a:p>
          <a:p>
            <a:r>
              <a:rPr lang="en-GB" dirty="0" smtClean="0"/>
              <a:t>So what happens if one our </a:t>
            </a:r>
            <a:r>
              <a:rPr lang="en-GB" dirty="0" err="1" smtClean="0"/>
              <a:t>callbacks</a:t>
            </a:r>
            <a:r>
              <a:rPr lang="en-GB" dirty="0" smtClean="0"/>
              <a:t> errors (throws an exception or fails to return a result?)</a:t>
            </a:r>
          </a:p>
          <a:p>
            <a:r>
              <a:rPr lang="en-GB" b="1" dirty="0" err="1" smtClean="0"/>
              <a:t>Callbacks</a:t>
            </a:r>
            <a:r>
              <a:rPr lang="en-GB" dirty="0" smtClean="0"/>
              <a:t> further down the chain will </a:t>
            </a:r>
            <a:r>
              <a:rPr lang="en-GB" b="1" dirty="0" smtClean="0"/>
              <a:t>not</a:t>
            </a:r>
            <a:r>
              <a:rPr lang="en-GB" dirty="0" smtClean="0"/>
              <a:t> be called.</a:t>
            </a:r>
            <a:endParaRPr lang="en-GB" b="1" dirty="0" smtClean="0"/>
          </a:p>
          <a:p>
            <a:r>
              <a:rPr lang="en-GB" b="1" dirty="0" smtClean="0"/>
              <a:t>Twisted will continue running if we hit an exception and log it.</a:t>
            </a:r>
          </a:p>
          <a:p>
            <a:pPr lvl="1"/>
            <a:r>
              <a:rPr lang="en-GB" dirty="0" smtClean="0"/>
              <a:t>You probably don’t want a server to die just because you hit an </a:t>
            </a:r>
            <a:r>
              <a:rPr lang="en-GB" dirty="0" err="1" smtClean="0"/>
              <a:t>untrapped</a:t>
            </a:r>
            <a:r>
              <a:rPr lang="en-GB" dirty="0" smtClean="0"/>
              <a:t> exception!</a:t>
            </a:r>
          </a:p>
          <a:p>
            <a:r>
              <a:rPr lang="en-GB" dirty="0" smtClean="0"/>
              <a:t>The deferred chain will look for an </a:t>
            </a:r>
            <a:r>
              <a:rPr lang="en-GB" b="1" dirty="0" err="1" smtClean="0"/>
              <a:t>Errback</a:t>
            </a:r>
            <a:r>
              <a:rPr lang="en-GB" b="1" dirty="0" smtClean="0"/>
              <a:t> to call</a:t>
            </a:r>
            <a:r>
              <a:rPr lang="en-GB" dirty="0" smtClean="0"/>
              <a:t> with the value returned by the failure</a:t>
            </a:r>
          </a:p>
          <a:p>
            <a:r>
              <a:rPr lang="en-GB" dirty="0" smtClean="0"/>
              <a:t>Twisted will pass a </a:t>
            </a:r>
            <a:r>
              <a:rPr lang="en-GB" b="1" dirty="0" smtClean="0"/>
              <a:t>Failure</a:t>
            </a:r>
            <a:r>
              <a:rPr lang="en-GB" dirty="0" smtClean="0"/>
              <a:t> instance (think of this as a wrapped exception)</a:t>
            </a:r>
          </a:p>
          <a:p>
            <a:r>
              <a:rPr lang="en-GB" dirty="0" smtClean="0"/>
              <a:t>If the </a:t>
            </a:r>
            <a:r>
              <a:rPr lang="en-GB" b="1" dirty="0" smtClean="0"/>
              <a:t>ERRBACK</a:t>
            </a:r>
            <a:r>
              <a:rPr lang="en-GB" dirty="0" smtClean="0"/>
              <a:t> returns a result it will be passed to the next </a:t>
            </a:r>
            <a:r>
              <a:rPr lang="en-GB" b="1" dirty="0" smtClean="0"/>
              <a:t>CALLBACK</a:t>
            </a:r>
            <a:r>
              <a:rPr lang="en-GB" dirty="0" smtClean="0"/>
              <a:t> in the chain.</a:t>
            </a:r>
          </a:p>
          <a:p>
            <a:r>
              <a:rPr lang="en-GB" dirty="0" smtClean="0"/>
              <a:t>If the </a:t>
            </a:r>
            <a:r>
              <a:rPr lang="en-GB" b="1" dirty="0" smtClean="0"/>
              <a:t>ERRBACK </a:t>
            </a:r>
            <a:r>
              <a:rPr lang="en-GB" dirty="0" smtClean="0"/>
              <a:t>throws an error (returns a Failure) the next </a:t>
            </a:r>
            <a:r>
              <a:rPr lang="en-GB" b="1" dirty="0" smtClean="0"/>
              <a:t>ERRBACK</a:t>
            </a:r>
            <a:r>
              <a:rPr lang="en-GB" dirty="0" smtClean="0"/>
              <a:t> in the chain will be called.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3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Errback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949616" y="3310322"/>
            <a:ext cx="5004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CAUGHT: '</a:t>
            </a:r>
            <a:r>
              <a:rPr lang="en-GB" dirty="0" err="1"/>
              <a:t>int</a:t>
            </a:r>
            <a:r>
              <a:rPr lang="en-GB" dirty="0"/>
              <a:t>' object has no attribute 'upper'</a:t>
            </a:r>
          </a:p>
        </p:txBody>
      </p:sp>
      <p:sp>
        <p:nvSpPr>
          <p:cNvPr id="13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1262063" y="3819525"/>
            <a:ext cx="1841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twisted.internet.defer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handle_error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"CAUGHT: {e}"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error.getErrorMessage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to_upper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print_foo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(foo):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 = Deferred()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a callback and an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errback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fire if something went wrong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d.addCallback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to_upper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d.addErrback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handle_error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d.addCallback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print_foo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fire the chain with a integer rather than a string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d.callback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Deferred </a:t>
            </a:r>
            <a:r>
              <a:rPr lang="en-GB" dirty="0" err="1" smtClean="0"/>
              <a:t>Callback</a:t>
            </a:r>
            <a:r>
              <a:rPr lang="en-GB" dirty="0" smtClean="0"/>
              <a:t> / </a:t>
            </a:r>
            <a:r>
              <a:rPr lang="en-GB" dirty="0" err="1" smtClean="0"/>
              <a:t>Errback</a:t>
            </a:r>
            <a:r>
              <a:rPr lang="en-GB" dirty="0" smtClean="0"/>
              <a:t> Chain</a:t>
            </a:r>
            <a:endParaRPr lang="en-GB" dirty="0"/>
          </a:p>
        </p:txBody>
      </p:sp>
      <p:pic>
        <p:nvPicPr>
          <p:cNvPr id="12290" name="Picture 2" descr="http://i2.wp.com/krondo.com/blog/wp-content/uploads/2009/10/deferred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65" y="2353326"/>
            <a:ext cx="6462320" cy="33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Insult Server &amp; 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at: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github.com/TransactCharlie/twisted-intro.git</a:t>
            </a:r>
            <a:endParaRPr lang="en-GB" dirty="0" smtClean="0"/>
          </a:p>
          <a:p>
            <a:r>
              <a:rPr lang="en-GB" dirty="0" smtClean="0"/>
              <a:t>Server is pretending to be a slow HTTP API that can take up to 5 seconds to return a random insult</a:t>
            </a:r>
          </a:p>
          <a:p>
            <a:r>
              <a:rPr lang="en-GB" dirty="0" smtClean="0"/>
              <a:t>Client makes 500 simultaneous connections and combines the results</a:t>
            </a:r>
          </a:p>
          <a:p>
            <a:r>
              <a:rPr lang="en-GB" dirty="0" smtClean="0"/>
              <a:t>Both use raw twisted using the provided twisted HTTP server / client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7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Spaghetti Code / </a:t>
            </a:r>
            <a:r>
              <a:rPr lang="en-GB" dirty="0" err="1" smtClean="0"/>
              <a:t>Callback</a:t>
            </a:r>
            <a:r>
              <a:rPr lang="en-GB" dirty="0" smtClean="0"/>
              <a:t> 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</a:t>
            </a:r>
            <a:r>
              <a:rPr lang="en-GB" b="1" dirty="0" smtClean="0"/>
              <a:t>very, very easily</a:t>
            </a:r>
            <a:r>
              <a:rPr lang="en-GB" dirty="0" smtClean="0"/>
              <a:t> write incredibly spaghetti code with twisted.</a:t>
            </a:r>
          </a:p>
          <a:p>
            <a:r>
              <a:rPr lang="en-GB" dirty="0" smtClean="0"/>
              <a:t>It can be very hard to understand what is happening in a twisted program</a:t>
            </a:r>
          </a:p>
          <a:p>
            <a:r>
              <a:rPr lang="en-GB" dirty="0" smtClean="0"/>
              <a:t>Especially if that program was written by someone else</a:t>
            </a:r>
          </a:p>
          <a:p>
            <a:r>
              <a:rPr lang="en-GB" dirty="0" smtClean="0"/>
              <a:t>Passing a deferred around effectively means you are returning a mystery pipe – at some point this pipe will have a value in it.</a:t>
            </a:r>
          </a:p>
          <a:p>
            <a:r>
              <a:rPr lang="en-GB" dirty="0" smtClean="0"/>
              <a:t>You should try </a:t>
            </a:r>
            <a:r>
              <a:rPr lang="en-GB" b="1" dirty="0" smtClean="0"/>
              <a:t>very hard</a:t>
            </a:r>
            <a:r>
              <a:rPr lang="en-GB" dirty="0" smtClean="0"/>
              <a:t> to make sure that value is defined up front!</a:t>
            </a:r>
          </a:p>
          <a:p>
            <a:r>
              <a:rPr lang="en-GB" dirty="0" smtClean="0"/>
              <a:t>Twisted provides some nice abstractions – you should make sure you use them rather than writing your own versions of these</a:t>
            </a:r>
          </a:p>
          <a:p>
            <a:r>
              <a:rPr lang="en-GB" dirty="0" smtClean="0"/>
              <a:t>Use Additional libraries – such as Klein / </a:t>
            </a:r>
            <a:r>
              <a:rPr lang="en-GB" dirty="0" err="1" smtClean="0"/>
              <a:t>txRequests</a:t>
            </a:r>
            <a:r>
              <a:rPr lang="en-GB" dirty="0" smtClean="0"/>
              <a:t> to make your life easier.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8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Twisted at Skyscanner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Expansion of Spatial Search</a:t>
            </a:r>
          </a:p>
          <a:p>
            <a:endParaRPr lang="en-GB" dirty="0"/>
          </a:p>
        </p:txBody>
      </p:sp>
      <p:pic>
        <p:nvPicPr>
          <p:cNvPr id="1026" name="Picture 2" descr="http://www.websequencediagrams.com/cgi-bin/cdraw?lz=CkNsaWVudC0-K0FQSTogUXVlcnkgKFEpPwpsb29wIGV4cGFuZCBxABIFdW50aWwgZW5vdWdoIGhvdGVscwogICAgQVBJLT5TcGF0aWFsIERhdGFiYXNlOiBIAB0FIGZvciAoUSkAJQUAFRAtPi0AcgUAJQYKCgBFBQCBBAU8IFgAOgc_IEdyb3cAPgVlbmQAHQYtAIEwBjogQ29tYmluZWQAOQk&amp;s=round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06" y="2466180"/>
            <a:ext cx="40767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8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Original white paper on reactor pattern: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://www.dre.vanderbilt.edu/~</a:t>
            </a:r>
            <a:r>
              <a:rPr lang="en-GB" dirty="0" smtClean="0">
                <a:hlinkClick r:id="rId2"/>
              </a:rPr>
              <a:t>schmidt/PDF/reactor-siemens.pdf</a:t>
            </a:r>
            <a:endParaRPr lang="en-GB" dirty="0" smtClean="0"/>
          </a:p>
          <a:p>
            <a:r>
              <a:rPr lang="en-GB" dirty="0" smtClean="0"/>
              <a:t>Most awesome introduction to twisted I’ve ever found:</a:t>
            </a:r>
          </a:p>
          <a:p>
            <a:pPr lvl="1"/>
            <a:r>
              <a:rPr lang="en-GB" dirty="0">
                <a:hlinkClick r:id="rId3"/>
              </a:rPr>
              <a:t>http://krondo.com/blog/?</a:t>
            </a:r>
            <a:r>
              <a:rPr lang="en-GB" dirty="0" smtClean="0">
                <a:hlinkClick r:id="rId3"/>
              </a:rPr>
              <a:t>page_id=1327</a:t>
            </a:r>
            <a:endParaRPr lang="en-GB" dirty="0" smtClean="0"/>
          </a:p>
          <a:p>
            <a:pPr lvl="1"/>
            <a:r>
              <a:rPr lang="en-GB" dirty="0" smtClean="0"/>
              <a:t>Thanks to Dave </a:t>
            </a:r>
            <a:r>
              <a:rPr lang="en-GB" dirty="0" err="1" smtClean="0"/>
              <a:t>Peticolas</a:t>
            </a:r>
            <a:r>
              <a:rPr lang="en-GB" dirty="0" smtClean="0"/>
              <a:t> for the awesome help his blog was.</a:t>
            </a:r>
          </a:p>
          <a:p>
            <a:r>
              <a:rPr lang="en-GB" dirty="0" smtClean="0"/>
              <a:t>The maintainers of Twisted</a:t>
            </a:r>
          </a:p>
          <a:p>
            <a:pPr lvl="1"/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twistedmatrix.com/trac/wiki/Documentation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3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Single Threaded Synchronous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3080084"/>
            <a:ext cx="5259244" cy="3100053"/>
          </a:xfrm>
        </p:spPr>
        <p:txBody>
          <a:bodyPr/>
          <a:lstStyle/>
          <a:p>
            <a:r>
              <a:rPr lang="en-GB" sz="2000" dirty="0" smtClean="0"/>
              <a:t>Doing things one at a time, in order.</a:t>
            </a:r>
          </a:p>
          <a:p>
            <a:r>
              <a:rPr lang="en-GB" sz="2000" dirty="0" smtClean="0"/>
              <a:t>Simple to think about and plan.</a:t>
            </a:r>
          </a:p>
          <a:p>
            <a:r>
              <a:rPr lang="en-GB" sz="2000" dirty="0" smtClean="0"/>
              <a:t>Later tasks can assume an earlier task finished.</a:t>
            </a:r>
          </a:p>
          <a:p>
            <a:endParaRPr lang="en-GB" dirty="0"/>
          </a:p>
        </p:txBody>
      </p:sp>
      <p:pic>
        <p:nvPicPr>
          <p:cNvPr id="1026" name="Picture 2" descr="Figure 1: the synchronou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32" y="2285205"/>
            <a:ext cx="12954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gure 4: blocking in a synchronous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03" y="2410373"/>
            <a:ext cx="24479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What’s wrong with Synchronous?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951103" cy="435133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synchronous model is nice and simple so why do anything else?</a:t>
            </a:r>
          </a:p>
          <a:p>
            <a:r>
              <a:rPr lang="en-GB" sz="2000" dirty="0" smtClean="0"/>
              <a:t>If the tasks are </a:t>
            </a:r>
            <a:r>
              <a:rPr lang="en-GB" sz="2000" smtClean="0"/>
              <a:t>non blocking </a:t>
            </a:r>
            <a:r>
              <a:rPr lang="en-GB" sz="2000" dirty="0" smtClean="0"/>
              <a:t>and each task depends on the previous task then </a:t>
            </a:r>
            <a:r>
              <a:rPr lang="en-GB" sz="2000" b="1" dirty="0" smtClean="0"/>
              <a:t>synchronous is best</a:t>
            </a:r>
          </a:p>
          <a:p>
            <a:r>
              <a:rPr lang="en-GB" sz="2000" dirty="0" smtClean="0"/>
              <a:t>If tasks are largely independent and can be done out of order than synchronous is terrible.</a:t>
            </a:r>
          </a:p>
          <a:p>
            <a:r>
              <a:rPr lang="en-GB" sz="2000" dirty="0" smtClean="0"/>
              <a:t>Tasks that must wait on IO / network / a human being will waste a *lot* of </a:t>
            </a:r>
            <a:r>
              <a:rPr lang="en-GB" sz="2000" dirty="0" err="1" smtClean="0"/>
              <a:t>cpu</a:t>
            </a:r>
            <a:r>
              <a:rPr lang="en-GB" sz="2000" dirty="0" smtClean="0"/>
              <a:t> cycles and running time!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533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Threaded / Process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205430" cy="4351337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 smtClean="0"/>
              <a:t>Doing tasks in parallel.</a:t>
            </a:r>
          </a:p>
          <a:p>
            <a:r>
              <a:rPr lang="en-GB" sz="2000" dirty="0" smtClean="0"/>
              <a:t>Threads cannot guarantee another task has finished</a:t>
            </a:r>
          </a:p>
          <a:p>
            <a:r>
              <a:rPr lang="en-GB" sz="2000" dirty="0" smtClean="0"/>
              <a:t>More complex to organise</a:t>
            </a:r>
          </a:p>
          <a:p>
            <a:r>
              <a:rPr lang="en-GB" sz="2000" dirty="0" smtClean="0"/>
              <a:t>Communications between threads can be nasty!</a:t>
            </a:r>
          </a:p>
          <a:p>
            <a:r>
              <a:rPr lang="en-GB" sz="2000" dirty="0"/>
              <a:t>Risk of thread / process lock / deadlocks and a lot of time spent </a:t>
            </a:r>
            <a:r>
              <a:rPr lang="en-GB" sz="2000" dirty="0" smtClean="0"/>
              <a:t>doing busy *nothing*</a:t>
            </a:r>
          </a:p>
          <a:p>
            <a:r>
              <a:rPr lang="en-GB" sz="2000" dirty="0" smtClean="0"/>
              <a:t>OS owns control of thread execution</a:t>
            </a:r>
          </a:p>
          <a:p>
            <a:r>
              <a:rPr lang="en-GB" sz="2000" dirty="0" smtClean="0"/>
              <a:t>Threads can be resource intensive depending on your language and architecture.</a:t>
            </a:r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2050" name="Picture 2" descr="Figure 2: the threade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96" y="3405147"/>
            <a:ext cx="3775716" cy="119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Asynchronous Model</a:t>
            </a:r>
            <a:br>
              <a:rPr lang="en-GB" dirty="0"/>
            </a:b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6701721" cy="4351337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Interleaving Tasks in the same </a:t>
            </a:r>
            <a:r>
              <a:rPr lang="en-GB" sz="2000" b="1" dirty="0" smtClean="0"/>
              <a:t>single</a:t>
            </a:r>
            <a:r>
              <a:rPr lang="en-GB" sz="2000" dirty="0" smtClean="0"/>
              <a:t> Thread / Process</a:t>
            </a:r>
          </a:p>
          <a:p>
            <a:r>
              <a:rPr lang="en-GB" sz="2000" dirty="0" smtClean="0"/>
              <a:t>You guarantee that when a task is executing another task </a:t>
            </a:r>
            <a:r>
              <a:rPr lang="en-GB" sz="2000" b="1" dirty="0" smtClean="0"/>
              <a:t>is not.</a:t>
            </a:r>
            <a:endParaRPr lang="en-GB" sz="2000" dirty="0" smtClean="0"/>
          </a:p>
          <a:p>
            <a:r>
              <a:rPr lang="en-GB" sz="2000" dirty="0" smtClean="0"/>
              <a:t>No risk of resource locks / deadlocks on shared resources</a:t>
            </a:r>
          </a:p>
          <a:p>
            <a:r>
              <a:rPr lang="en-GB" sz="2000" dirty="0" smtClean="0"/>
              <a:t>Decision to suspend and start tasks is under the programmer’s control.</a:t>
            </a:r>
          </a:p>
          <a:p>
            <a:r>
              <a:rPr lang="en-GB" sz="2000" dirty="0" smtClean="0"/>
              <a:t>Cannot make use of multiple CPU’s</a:t>
            </a:r>
          </a:p>
          <a:p>
            <a:r>
              <a:rPr lang="en-GB" sz="2000" dirty="0"/>
              <a:t>Tasks yield control voluntarily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Not a good fit for high CPU workloads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3074" name="Picture 2" descr="Figure 3: the asynchronou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817" y="2285205"/>
            <a:ext cx="16764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 thread vs Asynchronous Model</a:t>
            </a:r>
            <a:r>
              <a:rPr lang="en-GB" dirty="0"/>
              <a:t/>
            </a:r>
            <a:br>
              <a:rPr lang="en-GB" dirty="0"/>
            </a:b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951103" cy="435133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Threads have overheads!</a:t>
            </a:r>
          </a:p>
          <a:p>
            <a:r>
              <a:rPr lang="en-GB" sz="2000" dirty="0" smtClean="0"/>
              <a:t>Threads are under OS control</a:t>
            </a:r>
          </a:p>
          <a:p>
            <a:r>
              <a:rPr lang="en-GB" sz="2000" dirty="0" smtClean="0"/>
              <a:t>Threads can block each other and contend for the same resources. Asynchronous tasks cannot do this.</a:t>
            </a:r>
          </a:p>
          <a:p>
            <a:r>
              <a:rPr lang="en-GB" sz="2000" dirty="0" smtClean="0"/>
              <a:t>Managing state across threads is a PITA</a:t>
            </a:r>
          </a:p>
          <a:p>
            <a:r>
              <a:rPr lang="en-GB" sz="2000" dirty="0" smtClean="0"/>
              <a:t>When tasks are dominated by IO wait / blocking then a </a:t>
            </a:r>
            <a:r>
              <a:rPr lang="en-GB" sz="2000" dirty="0" err="1" smtClean="0"/>
              <a:t>asynch</a:t>
            </a:r>
            <a:r>
              <a:rPr lang="en-GB" sz="2000" dirty="0" smtClean="0"/>
              <a:t> single threaded model can get amazing results compared to multi-thread</a:t>
            </a:r>
          </a:p>
          <a:p>
            <a:endParaRPr lang="en-GB" sz="2000" dirty="0"/>
          </a:p>
        </p:txBody>
      </p:sp>
      <p:pic>
        <p:nvPicPr>
          <p:cNvPr id="5" name="Picture 2" descr="Figure 2: the threade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52" y="1546167"/>
            <a:ext cx="3775716" cy="119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gure 3: the asynchronous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468" y="3027441"/>
            <a:ext cx="16764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2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Reactor / Select loop</a:t>
            </a:r>
            <a:endParaRPr lang="en-GB" dirty="0"/>
          </a:p>
        </p:txBody>
      </p:sp>
      <p:pic>
        <p:nvPicPr>
          <p:cNvPr id="7172" name="Picture 4" descr="http://i2.wp.com/krondo.com/blog/wp-content/uploads/2009/07/reactor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12" y="2261393"/>
            <a:ext cx="2857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61872" y="2261393"/>
            <a:ext cx="6951103" cy="348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 loop that listens and </a:t>
            </a:r>
            <a:r>
              <a:rPr lang="en-GB" sz="2000" b="1" dirty="0" smtClean="0"/>
              <a:t>reacts</a:t>
            </a:r>
            <a:r>
              <a:rPr lang="en-GB" sz="2000" dirty="0" smtClean="0"/>
              <a:t> to events</a:t>
            </a:r>
          </a:p>
          <a:p>
            <a:r>
              <a:rPr lang="en-GB" sz="2000" dirty="0" smtClean="0"/>
              <a:t>Informs you repeatedly when events are ready</a:t>
            </a:r>
          </a:p>
          <a:p>
            <a:r>
              <a:rPr lang="en-GB" sz="2000" i="1" dirty="0" smtClean="0"/>
              <a:t>Ideally – abstracts away the underlying horror of networking / socket IO on different systems</a:t>
            </a:r>
          </a:p>
          <a:p>
            <a:r>
              <a:rPr lang="en-GB" sz="2000" i="1" dirty="0" smtClean="0"/>
              <a:t>Ideally – provides protocols for you to use.</a:t>
            </a:r>
          </a:p>
          <a:p>
            <a:r>
              <a:rPr lang="en-GB" sz="2000" b="1" dirty="0"/>
              <a:t>Twisted is a robust cross platform implementation of the reactor pattern with lots of extra stuff thrown in</a:t>
            </a:r>
          </a:p>
          <a:p>
            <a:endParaRPr lang="en-GB" sz="2000" i="1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256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Twisted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Twisted is an event-driven networking engine written in Python and licensed under the open source </a:t>
            </a:r>
            <a:r>
              <a:rPr lang="en-GB" dirty="0">
                <a:hlinkClick r:id="rId2"/>
              </a:rPr>
              <a:t>​MIT license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Twisted is very mature with lots of functionality out of the box</a:t>
            </a:r>
          </a:p>
          <a:p>
            <a:r>
              <a:rPr lang="en-GB" dirty="0" smtClean="0"/>
              <a:t>Lots of community libraries – database connectors, network clients,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The reactor in twisted is a </a:t>
            </a:r>
            <a:r>
              <a:rPr lang="en-GB" b="1" dirty="0" smtClean="0"/>
              <a:t>singleton</a:t>
            </a:r>
            <a:r>
              <a:rPr lang="en-GB" dirty="0" smtClean="0"/>
              <a:t> if you import the reactor in a module you will get the same instance as elsewhere in your code.</a:t>
            </a:r>
          </a:p>
          <a:p>
            <a:r>
              <a:rPr lang="en-GB" dirty="0" smtClean="0"/>
              <a:t>Twisted calls code using a </a:t>
            </a:r>
            <a:r>
              <a:rPr lang="en-GB" b="1" dirty="0" err="1" smtClean="0"/>
              <a:t>callback</a:t>
            </a:r>
            <a:r>
              <a:rPr lang="en-GB" dirty="0" smtClean="0"/>
              <a:t> mechanism</a:t>
            </a:r>
          </a:p>
          <a:p>
            <a:r>
              <a:rPr lang="en-GB" dirty="0" smtClean="0"/>
              <a:t>Twisted official documentation can be quite challenging to read.</a:t>
            </a:r>
          </a:p>
          <a:p>
            <a:r>
              <a:rPr lang="en-GB" dirty="0" smtClean="0"/>
              <a:t>In general: Twisted can be a bit of a brain ****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5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Callbacks</a:t>
            </a:r>
            <a:r>
              <a:rPr lang="en-GB" dirty="0" smtClean="0"/>
              <a:t> in Twisted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327564"/>
            <a:ext cx="6136455" cy="3852573"/>
          </a:xfrm>
        </p:spPr>
        <p:txBody>
          <a:bodyPr/>
          <a:lstStyle/>
          <a:p>
            <a:r>
              <a:rPr lang="en-GB" dirty="0" err="1" smtClean="0"/>
              <a:t>Callbacks</a:t>
            </a:r>
            <a:r>
              <a:rPr lang="en-GB" dirty="0" smtClean="0"/>
              <a:t> are triggered by events determined by the programmer</a:t>
            </a:r>
          </a:p>
          <a:p>
            <a:pPr lvl="1"/>
            <a:r>
              <a:rPr lang="en-GB" dirty="0" smtClean="0"/>
              <a:t>Data ready on a socket for example</a:t>
            </a:r>
          </a:p>
          <a:p>
            <a:r>
              <a:rPr lang="en-GB" dirty="0" smtClean="0"/>
              <a:t>The reactor must call our code to handle that event</a:t>
            </a:r>
          </a:p>
          <a:p>
            <a:r>
              <a:rPr lang="en-GB" dirty="0" err="1" smtClean="0"/>
              <a:t>Callbacks</a:t>
            </a:r>
            <a:r>
              <a:rPr lang="en-GB" dirty="0" smtClean="0"/>
              <a:t> are passed the value from the event as an input – whatever that is.</a:t>
            </a:r>
          </a:p>
          <a:p>
            <a:r>
              <a:rPr lang="en-GB" dirty="0" smtClean="0"/>
              <a:t>When our code is running the reactor </a:t>
            </a:r>
            <a:r>
              <a:rPr lang="en-GB" b="1" dirty="0" smtClean="0"/>
              <a:t>is not running</a:t>
            </a:r>
          </a:p>
          <a:p>
            <a:pPr lvl="1"/>
            <a:r>
              <a:rPr lang="en-GB" dirty="0" smtClean="0"/>
              <a:t>Our code must not block!</a:t>
            </a:r>
          </a:p>
          <a:p>
            <a:r>
              <a:rPr lang="en-GB" dirty="0" smtClean="0"/>
              <a:t>The reactor loop resumes when our code has finished handling the event</a:t>
            </a:r>
          </a:p>
          <a:p>
            <a:endParaRPr lang="en-GB" dirty="0" smtClean="0"/>
          </a:p>
        </p:txBody>
      </p:sp>
      <p:pic>
        <p:nvPicPr>
          <p:cNvPr id="8196" name="Picture 4" descr="Figure 6: the reactor making a call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07" y="2728290"/>
            <a:ext cx="20669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164164D6B1644B46D644C039CDAA2" ma:contentTypeVersion="0" ma:contentTypeDescription="Create a new document." ma:contentTypeScope="" ma:versionID="1fd85d34b8865f9e3ed20b6a7d8b81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00ce2d6e46cd2f44ecc9365a1bca01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BBEA43-334F-497A-BBA0-B79EE4343C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1EBE12-4E7F-4545-B080-5CFE9BA2A12F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7BD08AC-C2AC-4D45-9912-0363CA0005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4067</TotalTime>
  <Words>1087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Schoolbook</vt:lpstr>
      <vt:lpstr>Courier New</vt:lpstr>
      <vt:lpstr>Wingdings 2</vt:lpstr>
      <vt:lpstr>View</vt:lpstr>
      <vt:lpstr>Asynchronous Programming with Twisted</vt:lpstr>
      <vt:lpstr>Single Threaded Synchronous Model</vt:lpstr>
      <vt:lpstr>What’s wrong with Synchronous?</vt:lpstr>
      <vt:lpstr>Multi Threaded / Process Model</vt:lpstr>
      <vt:lpstr>The Asynchronous Model </vt:lpstr>
      <vt:lpstr>Multi thread vs Asynchronous Model </vt:lpstr>
      <vt:lpstr>The Reactor / Select loop</vt:lpstr>
      <vt:lpstr>Python Twisted</vt:lpstr>
      <vt:lpstr>Callbacks in Twisted</vt:lpstr>
      <vt:lpstr>Twisted Callback Example</vt:lpstr>
      <vt:lpstr>Introducing Deferreds</vt:lpstr>
      <vt:lpstr>Deferred Example</vt:lpstr>
      <vt:lpstr>Introducing Errbacks</vt:lpstr>
      <vt:lpstr>Errback Example</vt:lpstr>
      <vt:lpstr>Deferred Callback / Errback Chain</vt:lpstr>
      <vt:lpstr>Insult Server &amp; Client</vt:lpstr>
      <vt:lpstr>Spaghetti Code / Callback Hell</vt:lpstr>
      <vt:lpstr>Twisted at Skyscanner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with Twisted</dc:title>
  <dc:creator>Charlie Gildawie</dc:creator>
  <cp:lastModifiedBy>Charlie Gildawie</cp:lastModifiedBy>
  <cp:revision>33</cp:revision>
  <dcterms:created xsi:type="dcterms:W3CDTF">2015-02-06T14:29:20Z</dcterms:created>
  <dcterms:modified xsi:type="dcterms:W3CDTF">2015-02-10T12:06:32Z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0x01010008D164164D6B1644B46D644C039CDAA2</vt:lpwstr>
  </property>
</Properties>
</file>