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70"/>
    <a:srgbClr val="53068C"/>
    <a:srgbClr val="4472C4"/>
    <a:srgbClr val="50068B"/>
    <a:srgbClr val="ABAEB3"/>
    <a:srgbClr val="BCBFC4"/>
    <a:srgbClr val="CED0D6"/>
    <a:srgbClr val="E6E7EC"/>
    <a:srgbClr val="8F9298"/>
    <a:srgbClr val="DD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98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7">
            <a:extLst>
              <a:ext uri="{FF2B5EF4-FFF2-40B4-BE49-F238E27FC236}">
                <a16:creationId xmlns:a16="http://schemas.microsoft.com/office/drawing/2014/main" id="{B5E818E9-5FE8-4D44-B16C-4CE9DBCEC228}"/>
              </a:ext>
            </a:extLst>
          </p:cNvPr>
          <p:cNvSpPr/>
          <p:nvPr/>
        </p:nvSpPr>
        <p:spPr>
          <a:xfrm>
            <a:off x="6244709" y="3642002"/>
            <a:ext cx="7627382" cy="1506467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pt-BR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51388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FeedToken: A solução inovadora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461284" y="3726427"/>
            <a:ext cx="32723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Plataforma inovadora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4152235"/>
            <a:ext cx="537941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Revoluciona coleta e uso de feedbacks recompensando com tokens na blockchain.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449729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461284" y="56663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Impulsiona Melhoria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6152436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Feedbacks autênticos criam oportunidades.</a:t>
            </a:r>
            <a:endParaRPr lang="en-US" sz="17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8759C6-9092-4124-B4DF-3D7DD1795A6B}"/>
              </a:ext>
            </a:extLst>
          </p:cNvPr>
          <p:cNvSpPr/>
          <p:nvPr/>
        </p:nvSpPr>
        <p:spPr>
          <a:xfrm>
            <a:off x="12188443" y="7189470"/>
            <a:ext cx="2325756" cy="104013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44968A9-EC1D-42C8-988E-4D5B6ABAB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73" y="739045"/>
            <a:ext cx="2313053" cy="24116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2363153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FeedToken: Transformando o feedback em valor e oportunidade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826198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Empresas buscam excelência, mas o feedback é ignorado. Usuários desmotivados, vozes não valorizadas. Oportunidades perdidas, potencial não atingido.</a:t>
            </a:r>
            <a:endParaRPr lang="en-US" sz="1700" dirty="0"/>
          </a:p>
        </p:txBody>
      </p:sp>
      <p:sp>
        <p:nvSpPr>
          <p:cNvPr id="5" name="AutoShape 2" descr="https://private-user-images.githubusercontent.com/93793324/450938827-4d6c1338-7b8e-456a-bb7c-c063682200a8.png?jwt=eyJhbGciOiJIUzI1NiIsInR5cCI6IkpXVCJ9.eyJpc3MiOiJnaXRodWIuY29tIiwiYXVkIjoicmF3LmdpdGh1YnVzZXJjb250ZW50LmNvbSIsImtleSI6ImtleTUiLCJleHAiOjE3NDkxNDQ0MzUsIm5iZiI6MTc0OTE0NDEzNSwicGF0aCI6Ii85Mzc5MzMyNC80NTA5Mzg4MjctNGQ2YzEzMzgtN2I4ZS00NTZhLWJiN2MtYzA2MzY4MjIwMGE4LnBuZz9YLUFtei1BbGdvcml0aG09QVdTNC1ITUFDLVNIQTI1NiZYLUFtei1DcmVkZW50aWFsPUFLSUFWQ09EWUxTQTUzUFFLNFpBJTJGMjAyNTA2MDUlMkZ1cy1lYXN0LTElMkZzMyUyRmF3czRfcmVxdWVzdCZYLUFtei1EYXRlPTIwMjUwNjA1VDE3MjIxNVomWC1BbXotRXhwaXJlcz0zMDAmWC1BbXotU2lnbmF0dXJlPTA4OTZmYmVkNmUyY2ZkMjMxMTk3MGQ4MjgyZTFlMjJmYjQ2YTIzYjBmMTdiN2YyYjk1OGNmNDIxNzVmZWIzN2QmWC1BbXotU2lnbmVkSGVhZGVycz1ob3N0In0.bkRtypIMtryI6WDlx1k4cXmI6zcF_1xF6_3g9j827_s">
            <a:extLst>
              <a:ext uri="{FF2B5EF4-FFF2-40B4-BE49-F238E27FC236}">
                <a16:creationId xmlns:a16="http://schemas.microsoft.com/office/drawing/2014/main" id="{4827CBF8-701A-42BA-AA6C-BEAAC0FFE5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https://private-user-images.githubusercontent.com/93793324/450938827-4d6c1338-7b8e-456a-bb7c-c063682200a8.png?jwt=eyJhbGciOiJIUzI1NiIsInR5cCI6IkpXVCJ9.eyJpc3MiOiJnaXRodWIuY29tIiwiYXVkIjoicmF3LmdpdGh1YnVzZXJjb250ZW50LmNvbSIsImtleSI6ImtleTUiLCJleHAiOjE3NDkxNDQ0MzUsIm5iZiI6MTc0OTE0NDEzNSwicGF0aCI6Ii85Mzc5MzMyNC80NTA5Mzg4MjctNGQ2YzEzMzgtN2I4ZS00NTZhLWJiN2MtYzA2MzY4MjIwMGE4LnBuZz9YLUFtei1BbGdvcml0aG09QVdTNC1ITUFDLVNIQTI1NiZYLUFtei1DcmVkZW50aWFsPUFLSUFWQ09EWUxTQTUzUFFLNFpBJTJGMjAyNTA2MDUlMkZ1cy1lYXN0LTElMkZzMyUyRmF3czRfcmVxdWVzdCZYLUFtei1EYXRlPTIwMjUwNjA1VDE3MjIxNVomWC1BbXotRXhwaXJlcz0zMDAmWC1BbXotU2lnbmF0dXJlPTA4OTZmYmVkNmUyY2ZkMjMxMTk3MGQ4MjgyZTFlMjJmYjQ2YTIzYjBmMTdiN2YyYjk1OGNmNDIxNzVmZWIzN2QmWC1BbXotU2lnbmVkSGVhZGVycz1ob3N0In0.bkRtypIMtryI6WDlx1k4cXmI6zcF_1xF6_3g9j827_s">
            <a:extLst>
              <a:ext uri="{FF2B5EF4-FFF2-40B4-BE49-F238E27FC236}">
                <a16:creationId xmlns:a16="http://schemas.microsoft.com/office/drawing/2014/main" id="{8368FE67-FD95-4AD7-BCF7-BEF82F168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BCE46-88FE-4282-BD83-109B5546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430" y="1479946"/>
            <a:ext cx="4761905" cy="496490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F077A46-4F47-4AB5-A17B-AAC2AE920728}"/>
              </a:ext>
            </a:extLst>
          </p:cNvPr>
          <p:cNvSpPr/>
          <p:nvPr/>
        </p:nvSpPr>
        <p:spPr>
          <a:xfrm>
            <a:off x="12304644" y="7189470"/>
            <a:ext cx="2325756" cy="1040130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5697" y="4276763"/>
            <a:ext cx="1021627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Uma abordagem moderna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78187" y="531097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37337F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30997" y="5390614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5435084"/>
            <a:ext cx="286381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Transformar Feedback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</a:rPr>
              <a:t>Melhorar a abordagem de feedbacks para empresas e usuarios.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39697" y="531097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37337F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292507" y="5380675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2383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Qualidade e Valor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23836" y="5921216"/>
            <a:ext cx="3486745" cy="1046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Feedback valorizado atribuindo valor para melhor  experiencia.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9691268" y="530103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37337F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754017" y="5390614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85346" y="5435084"/>
            <a:ext cx="308419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Incentivo e Recompensa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85346" y="5921215"/>
            <a:ext cx="3486745" cy="1040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Voz do usuário impulsiona melhoria do site atraves de recompensa.</a:t>
            </a:r>
            <a:endParaRPr lang="en-US" sz="17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A6BF01A-1D51-49AA-AEBA-0CFA7CAFC636}"/>
              </a:ext>
            </a:extLst>
          </p:cNvPr>
          <p:cNvSpPr/>
          <p:nvPr/>
        </p:nvSpPr>
        <p:spPr>
          <a:xfrm>
            <a:off x="12306663" y="7189470"/>
            <a:ext cx="2325756" cy="104013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39" y="29817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972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Como funciona: Ecossistema de valor </a:t>
            </a:r>
            <a:r>
              <a:rPr lang="en-US" sz="4450" b="1" dirty="0" err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compartilhado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390061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6461" y="26066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Empresas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66461" y="3092768"/>
            <a:ext cx="6219230" cy="68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Definem missões, questionario e comentarios para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buscar feedbacks direcionados.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3689985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6461" y="39065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Usuários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4392692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Fornecem insights, recompensados com tokens.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4989909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66461" y="52064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Analistas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66461" y="5692616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Avaliam qualidade e relevância do feedback.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6289834"/>
            <a:ext cx="1083231" cy="1299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66461" y="65163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Administrador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166461" y="6992541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contratos, economia de tokens.</a:t>
            </a:r>
            <a:endParaRPr lang="en-US" sz="17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6A8133-9095-413E-B91A-F641C28B84C3}"/>
              </a:ext>
            </a:extLst>
          </p:cNvPr>
          <p:cNvSpPr/>
          <p:nvPr/>
        </p:nvSpPr>
        <p:spPr>
          <a:xfrm>
            <a:off x="9544879" y="4196873"/>
            <a:ext cx="824948" cy="286148"/>
          </a:xfrm>
          <a:prstGeom prst="rect">
            <a:avLst/>
          </a:prstGeom>
          <a:solidFill>
            <a:srgbClr val="320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Empresas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9793C09-B4FD-4765-AF5A-2BF70EB93FB6}"/>
              </a:ext>
            </a:extLst>
          </p:cNvPr>
          <p:cNvSpPr/>
          <p:nvPr/>
        </p:nvSpPr>
        <p:spPr>
          <a:xfrm>
            <a:off x="13401260" y="4193903"/>
            <a:ext cx="1000540" cy="216574"/>
          </a:xfrm>
          <a:prstGeom prst="rect">
            <a:avLst/>
          </a:prstGeom>
          <a:solidFill>
            <a:srgbClr val="150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E525C9F-5BFB-4F06-81ED-CACB1CA8F86A}"/>
              </a:ext>
            </a:extLst>
          </p:cNvPr>
          <p:cNvSpPr/>
          <p:nvPr/>
        </p:nvSpPr>
        <p:spPr>
          <a:xfrm>
            <a:off x="11529391" y="6336850"/>
            <a:ext cx="839938" cy="199375"/>
          </a:xfrm>
          <a:prstGeom prst="rect">
            <a:avLst/>
          </a:prstGeom>
          <a:solidFill>
            <a:srgbClr val="210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Tokens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87F2298-1916-4D8D-A338-186F643941D5}"/>
              </a:ext>
            </a:extLst>
          </p:cNvPr>
          <p:cNvSpPr/>
          <p:nvPr/>
        </p:nvSpPr>
        <p:spPr>
          <a:xfrm>
            <a:off x="11524421" y="2357340"/>
            <a:ext cx="824948" cy="286148"/>
          </a:xfrm>
          <a:prstGeom prst="rect">
            <a:avLst/>
          </a:prstGeom>
          <a:solidFill>
            <a:srgbClr val="210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A38F3D3-30C6-4006-A1AA-F6E2952D1E3E}"/>
              </a:ext>
            </a:extLst>
          </p:cNvPr>
          <p:cNvSpPr/>
          <p:nvPr/>
        </p:nvSpPr>
        <p:spPr>
          <a:xfrm>
            <a:off x="12304644" y="7189470"/>
            <a:ext cx="2325756" cy="104013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 0"/>
          <p:cNvSpPr/>
          <p:nvPr/>
        </p:nvSpPr>
        <p:spPr>
          <a:xfrm>
            <a:off x="687189" y="999450"/>
            <a:ext cx="8812768" cy="161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</a:rPr>
              <a:t>Feedtoken: O diferencial que gera 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</a:rPr>
              <a:t>valor – qualidade e acurácia incomparaveis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8850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Feedback qualificado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5457904"/>
            <a:ext cx="4018359" cy="1674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pt-BR" sz="1600" dirty="0">
                <a:solidFill>
                  <a:srgbClr val="DDDEE3"/>
                </a:solidFill>
              </a:rPr>
              <a:t>A FeedToken se destaca por garantir uma coleta de </a:t>
            </a:r>
            <a:r>
              <a:rPr lang="pt-BR" sz="1600" i="1" dirty="0">
                <a:solidFill>
                  <a:srgbClr val="DDDEE3"/>
                </a:solidFill>
              </a:rPr>
              <a:t>feedback</a:t>
            </a:r>
            <a:r>
              <a:rPr lang="pt-BR" sz="1600" dirty="0">
                <a:solidFill>
                  <a:srgbClr val="DDDEE3"/>
                </a:solidFill>
              </a:rPr>
              <a:t>  qualidade e acurácia. Nossa plataforma filtra ruídos e incentiva contribuições genuínas, assegurando que você receba informações valiosas e confiáveis.</a:t>
            </a:r>
            <a:endParaRPr lang="en-US" sz="1700" dirty="0">
              <a:solidFill>
                <a:srgbClr val="DDDEE3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312926" y="48850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Incentivo e utilidade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5457904"/>
            <a:ext cx="4018359" cy="2019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pt-BR" sz="1600" dirty="0">
                <a:solidFill>
                  <a:srgbClr val="E6E7EC"/>
                </a:solidFill>
              </a:rPr>
              <a:t>Através de um sistema de recompensas em </a:t>
            </a:r>
            <a:r>
              <a:rPr lang="pt-BR" sz="1600" i="1" dirty="0">
                <a:solidFill>
                  <a:srgbClr val="E6E7EC"/>
                </a:solidFill>
              </a:rPr>
              <a:t>tokens</a:t>
            </a:r>
            <a:r>
              <a:rPr lang="pt-BR" sz="1600" dirty="0">
                <a:solidFill>
                  <a:srgbClr val="E6E7EC"/>
                </a:solidFill>
              </a:rPr>
              <a:t> digitais, incentivamos respostas aprofundadas e úteis. Essa valorização direta motiva os usuários a compartilhar </a:t>
            </a:r>
            <a:r>
              <a:rPr lang="pt-BR" sz="1600" i="1" dirty="0">
                <a:solidFill>
                  <a:srgbClr val="E6E7EC"/>
                </a:solidFill>
              </a:rPr>
              <a:t>insights</a:t>
            </a:r>
            <a:r>
              <a:rPr lang="pt-BR" sz="1600" dirty="0">
                <a:solidFill>
                  <a:srgbClr val="E6E7EC"/>
                </a:solidFill>
              </a:rPr>
              <a:t> construtivos, elevando o nível do engajamento e a qualidade da empresa.</a:t>
            </a:r>
            <a:endParaRPr lang="en-US" sz="1700" dirty="0">
              <a:solidFill>
                <a:srgbClr val="E6E7EC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9867543" y="48850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Melhorias diretas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5457904"/>
            <a:ext cx="4018359" cy="2416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pt-BR" sz="1600" dirty="0">
                <a:solidFill>
                  <a:srgbClr val="E6E7EC"/>
                </a:solidFill>
              </a:rPr>
              <a:t>O </a:t>
            </a:r>
            <a:r>
              <a:rPr lang="pt-BR" sz="1600" i="1" dirty="0">
                <a:solidFill>
                  <a:srgbClr val="E6E7EC"/>
                </a:solidFill>
              </a:rPr>
              <a:t>feedback</a:t>
            </a:r>
            <a:r>
              <a:rPr lang="pt-BR" sz="1600" dirty="0">
                <a:solidFill>
                  <a:srgbClr val="E6E7EC"/>
                </a:solidFill>
              </a:rPr>
              <a:t> de alta qualidade que você recebe impacta diretamente a melhoria contínua de seus produtos, serviços e a percepção da sua marca. Isso se reflete em uma reputação fortalecida, maior satisfação do cliente e, consequentemente, em um crescimento sustentável do seu negócio.</a:t>
            </a:r>
            <a:endParaRPr lang="en-US" sz="1700" dirty="0">
              <a:solidFill>
                <a:srgbClr val="E6E7EC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7B638C7-4E1A-40C9-9DFD-A7A62044F0EC}"/>
              </a:ext>
            </a:extLst>
          </p:cNvPr>
          <p:cNvSpPr/>
          <p:nvPr/>
        </p:nvSpPr>
        <p:spPr>
          <a:xfrm>
            <a:off x="687188" y="2932083"/>
            <a:ext cx="94931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E6E7EC"/>
                </a:solidFill>
              </a:rPr>
              <a:t>Nossa metodologia exclusiva transforma o feedback em uma ferramenta estratégica, garantindo que cada opinião coletada seja precisa, relevante e diretamente aplicável à otimização da experiência do usuário e ao sucesso do seu negócio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656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8304" y="3130034"/>
            <a:ext cx="12042458" cy="675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 revolução dos tokens: incentivo e oportunidade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04" y="4148852"/>
            <a:ext cx="513040" cy="5130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36489" y="4234815"/>
            <a:ext cx="2700695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Incentivo digital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436489" y="4695468"/>
            <a:ext cx="12475607" cy="675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CED0D6"/>
                </a:solidFill>
              </a:rPr>
              <a:t>Os </a:t>
            </a:r>
            <a:r>
              <a:rPr lang="pt-BR" sz="1600" i="1" dirty="0">
                <a:solidFill>
                  <a:srgbClr val="CED0D6"/>
                </a:solidFill>
              </a:rPr>
              <a:t>tokens</a:t>
            </a:r>
            <a:r>
              <a:rPr lang="pt-BR" sz="1600" dirty="0">
                <a:solidFill>
                  <a:srgbClr val="CED0D6"/>
                </a:solidFill>
              </a:rPr>
              <a:t> são o </a:t>
            </a:r>
            <a:r>
              <a:rPr lang="pt-BR" sz="1600" b="1" dirty="0">
                <a:solidFill>
                  <a:srgbClr val="CED0D6"/>
                </a:solidFill>
              </a:rPr>
              <a:t>coração pulsante</a:t>
            </a:r>
            <a:r>
              <a:rPr lang="pt-BR" sz="1600" dirty="0">
                <a:solidFill>
                  <a:srgbClr val="CED0D6"/>
                </a:solidFill>
              </a:rPr>
              <a:t> da nossa inovação, valorizando cada </a:t>
            </a:r>
            <a:r>
              <a:rPr lang="pt-BR" sz="1600" i="1" dirty="0">
                <a:solidFill>
                  <a:srgbClr val="CED0D6"/>
                </a:solidFill>
              </a:rPr>
              <a:t>feedback</a:t>
            </a:r>
            <a:r>
              <a:rPr lang="pt-BR" sz="1600" dirty="0">
                <a:solidFill>
                  <a:srgbClr val="CED0D6"/>
                </a:solidFill>
              </a:rPr>
              <a:t> e impulsionando</a:t>
            </a:r>
          </a:p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CED0D6"/>
                </a:solidFill>
              </a:rPr>
              <a:t> a participação ativa e a qualidade das contribuições.</a:t>
            </a:r>
            <a:endParaRPr lang="en-US" sz="1600" dirty="0">
              <a:solidFill>
                <a:srgbClr val="CED0D6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4" y="5470088"/>
            <a:ext cx="513040" cy="513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36489" y="5556052"/>
            <a:ext cx="2700695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Troca flexível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436489" y="6016704"/>
            <a:ext cx="1247560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BCBFC4"/>
                </a:solidFill>
              </a:rPr>
              <a:t>Com versatilidade máxima, nossos </a:t>
            </a:r>
            <a:r>
              <a:rPr lang="pt-BR" sz="1600" i="1" dirty="0">
                <a:solidFill>
                  <a:srgbClr val="BCBFC4"/>
                </a:solidFill>
              </a:rPr>
              <a:t>tokens</a:t>
            </a:r>
            <a:r>
              <a:rPr lang="pt-BR" sz="1600" dirty="0">
                <a:solidFill>
                  <a:srgbClr val="BCBFC4"/>
                </a:solidFill>
              </a:rPr>
              <a:t> podem ser trocados por moedas, criptos ou diversos benefícios </a:t>
            </a:r>
          </a:p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BCBFC4"/>
                </a:solidFill>
              </a:rPr>
              <a:t>exclusivos. Liberdade de escolha que maximiza o valor da sua contribuição.</a:t>
            </a:r>
            <a:endParaRPr lang="en-US" sz="1600" dirty="0">
              <a:solidFill>
                <a:srgbClr val="BCBFC4"/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04" y="6791325"/>
            <a:ext cx="513040" cy="5130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36489" y="6877288"/>
            <a:ext cx="2700695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Segurança blockchain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436489" y="7337941"/>
            <a:ext cx="12475607" cy="633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ABAEB3"/>
                </a:solidFill>
              </a:rPr>
              <a:t>Integrados a </a:t>
            </a:r>
            <a:r>
              <a:rPr lang="pt-BR" sz="1600" i="1" dirty="0">
                <a:solidFill>
                  <a:srgbClr val="ABAEB3"/>
                </a:solidFill>
              </a:rPr>
              <a:t>blockchains</a:t>
            </a:r>
            <a:r>
              <a:rPr lang="pt-BR" sz="1600" dirty="0">
                <a:solidFill>
                  <a:srgbClr val="ABAEB3"/>
                </a:solidFill>
              </a:rPr>
              <a:t> robustas (BNB Chain, Polygon, ETH - Sepolia), garantimos</a:t>
            </a:r>
          </a:p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ABAEB3"/>
                </a:solidFill>
              </a:rPr>
              <a:t> transparência, segurança e imutabilidade nas transações. Sua confiança é nossa prioridade.</a:t>
            </a:r>
            <a:endParaRPr lang="en-US" sz="1600" dirty="0">
              <a:solidFill>
                <a:srgbClr val="ABAEB3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EA1421F-2B5D-4D5C-AA37-15D1827DCE49}"/>
              </a:ext>
            </a:extLst>
          </p:cNvPr>
          <p:cNvSpPr/>
          <p:nvPr/>
        </p:nvSpPr>
        <p:spPr>
          <a:xfrm>
            <a:off x="12304644" y="7189470"/>
            <a:ext cx="2325756" cy="104013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solidFill>
            <a:srgbClr val="4472C4"/>
          </a:solidFill>
        </p:spPr>
      </p:pic>
      <p:sp>
        <p:nvSpPr>
          <p:cNvPr id="3" name="Text 0"/>
          <p:cNvSpPr/>
          <p:nvPr/>
        </p:nvSpPr>
        <p:spPr>
          <a:xfrm>
            <a:off x="758309" y="114073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 </a:t>
            </a:r>
            <a:r>
              <a:rPr lang="en-US" sz="4450" b="1" dirty="0" err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impacto</a:t>
            </a: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na </a:t>
            </a:r>
            <a:r>
              <a:rPr lang="en-US" sz="4450" b="1" dirty="0" err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vida</a:t>
            </a: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do </a:t>
            </a:r>
            <a:r>
              <a:rPr lang="en-US" sz="4450" b="1" dirty="0" err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usuário</a:t>
            </a: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: A Jornada de João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891076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245632" y="28910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Feedback Valioso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45632" y="3377208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João descobriu FeedToken, compartilhou insights.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83231" y="3940492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70553" y="39404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Tokens Acumulados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70553" y="4426625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Representavam oportunidade, não só valor monetário.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408271" y="4989909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895594" y="49899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Novo Conhecimento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895594" y="5476042"/>
            <a:ext cx="649009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Adquiriu curso, aprimorou habilidades.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1733193" y="6039326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2220516" y="6039326"/>
            <a:ext cx="285785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Carreira Transformada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220516" y="6525458"/>
            <a:ext cx="616517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Conquistou novo emprego, mudou sua vida.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474</Words>
  <Application>Microsoft Office PowerPoint</Application>
  <PresentationFormat>Personalizar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Montserrat</vt:lpstr>
      <vt:lpstr>Barlow Bold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Programação em Python - Transfero - 2025.10</cp:lastModifiedBy>
  <cp:revision>12</cp:revision>
  <dcterms:created xsi:type="dcterms:W3CDTF">2025-06-05T17:11:10Z</dcterms:created>
  <dcterms:modified xsi:type="dcterms:W3CDTF">2025-06-05T19:05:10Z</dcterms:modified>
</cp:coreProperties>
</file>