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90" r:id="rId4"/>
    <p:sldId id="295" r:id="rId5"/>
    <p:sldId id="296" r:id="rId6"/>
    <p:sldId id="294" r:id="rId7"/>
    <p:sldId id="286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Strüber" initials="DS" lastIdx="0" clrIdx="0">
    <p:extLst>
      <p:ext uri="{19B8F6BF-5375-455C-9EA6-DF929625EA0E}">
        <p15:presenceInfo xmlns:p15="http://schemas.microsoft.com/office/powerpoint/2012/main" userId="Daniel Strü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2E829-D42F-477B-BAA1-043A35A0552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C5AEF-2F1E-4DCF-A1FF-FD58FBDE3D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0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189A-75AA-4309-A75B-025F41EA0735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11B5-E16C-4395-8300-8550DD12D43A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C540-DC3E-4B39-BD38-AADC19D475F5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1286D-CB89-4FBA-832E-E1494DC07F80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6057-2EF2-4747-8C53-B96FFA1535A9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A7FF-133A-4268-B500-556D9C9A0178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6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A37D-BD2F-46BF-92B3-2B7E4AB61550}" type="datetime1">
              <a:rPr lang="en-US" smtClean="0"/>
              <a:t>7/21/2017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A3E1-D0C1-4E83-940A-1F9984A9906C}" type="datetime1">
              <a:rPr lang="en-US" smtClean="0"/>
              <a:t>7/21/2017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6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BF3A-914E-47D6-822F-E7021231E97A}" type="datetime1">
              <a:rPr lang="en-US" smtClean="0"/>
              <a:t>7/21/2017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D649-82BC-43CF-B833-751177351BF0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3BEB-FD2B-462B-9B34-16AFF54BEC49}" type="datetime1">
              <a:rPr lang="en-US" smtClean="0"/>
              <a:t>7/21/2017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D5849-91EC-4CF1-A701-C3F14440E733}" type="datetime1">
              <a:rPr lang="en-US" smtClean="0"/>
              <a:t>7/21/2017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Search-based model optimization for security-critical systems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5841A-BA35-44CD-B113-BE4036252B4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1285" y="523847"/>
            <a:ext cx="11148008" cy="2387600"/>
          </a:xfrm>
        </p:spPr>
        <p:txBody>
          <a:bodyPr>
            <a:normAutofit/>
          </a:bodyPr>
          <a:lstStyle/>
          <a:p>
            <a:r>
              <a:rPr lang="en-US" sz="4800" b="1">
                <a:latin typeface="+mn-lt"/>
              </a:rPr>
              <a:t>Detecting and Preventing Power Outages in </a:t>
            </a:r>
            <a:r>
              <a:rPr lang="en-US" sz="4800" b="1" smtClean="0">
                <a:latin typeface="+mn-lt"/>
              </a:rPr>
              <a:t>a Smart </a:t>
            </a:r>
            <a:r>
              <a:rPr lang="en-US" sz="4800" b="1">
                <a:latin typeface="+mn-lt"/>
              </a:rPr>
              <a:t>Grid using eMoflon</a:t>
            </a:r>
            <a:endParaRPr lang="en-US" sz="4800" b="1" dirty="0"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35723" y="2843075"/>
            <a:ext cx="10447283" cy="1655762"/>
          </a:xfrm>
        </p:spPr>
        <p:txBody>
          <a:bodyPr anchor="b">
            <a:normAutofit/>
          </a:bodyPr>
          <a:lstStyle/>
          <a:p>
            <a:r>
              <a:rPr lang="de-DE" sz="3200" smtClean="0"/>
              <a:t>Sven Peldszus, Jens Bürger, </a:t>
            </a:r>
            <a:r>
              <a:rPr lang="de-DE" sz="3200" b="1" smtClean="0"/>
              <a:t>Daniel Strüber</a:t>
            </a:r>
            <a:r>
              <a:rPr lang="de-DE" sz="3200" smtClean="0"/>
              <a:t/>
            </a:r>
            <a:br>
              <a:rPr lang="de-DE" sz="3200" smtClean="0"/>
            </a:br>
            <a:r>
              <a:rPr lang="de-DE" sz="3200" smtClean="0"/>
              <a:t>University of Koblenz and Landau</a:t>
            </a:r>
            <a:endParaRPr lang="en-US" sz="3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1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282262" y="5132249"/>
            <a:ext cx="9480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mtClean="0"/>
              <a:t>Transformation Tool Contest</a:t>
            </a:r>
            <a:br>
              <a:rPr lang="en-US" sz="2800" smtClean="0"/>
            </a:br>
            <a:r>
              <a:rPr lang="en-US" sz="2800" smtClean="0"/>
              <a:t>Marburg, July 21, 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07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609600" y="1842548"/>
            <a:ext cx="11087100" cy="3643852"/>
          </a:xfrm>
        </p:spPr>
        <p:txBody>
          <a:bodyPr>
            <a:normAutofit/>
          </a:bodyPr>
          <a:lstStyle/>
          <a:p>
            <a:r>
              <a:rPr lang="de-DE" smtClean="0"/>
              <a:t>Based on the Triple Graph Grammar paradigm</a:t>
            </a:r>
          </a:p>
          <a:p>
            <a:r>
              <a:rPr lang="de-DE"/>
              <a:t>How it works:</a:t>
            </a:r>
            <a:endParaRPr lang="en-US"/>
          </a:p>
          <a:p>
            <a:pPr lvl="1"/>
            <a:r>
              <a:rPr lang="de-DE"/>
              <a:t>User specifies </a:t>
            </a:r>
            <a:r>
              <a:rPr lang="de-DE" b="1"/>
              <a:t>correspondence rules</a:t>
            </a:r>
            <a:r>
              <a:rPr lang="de-DE"/>
              <a:t> between source and target meta-model</a:t>
            </a:r>
          </a:p>
          <a:p>
            <a:pPr lvl="1"/>
            <a:r>
              <a:rPr lang="de-DE" b="1"/>
              <a:t>Forward</a:t>
            </a:r>
            <a:r>
              <a:rPr lang="de-DE"/>
              <a:t> and </a:t>
            </a:r>
            <a:r>
              <a:rPr lang="de-DE" b="1"/>
              <a:t>backward transformation code </a:t>
            </a:r>
            <a:r>
              <a:rPr lang="de-DE"/>
              <a:t>is </a:t>
            </a:r>
            <a:r>
              <a:rPr lang="de-DE" smtClean="0"/>
              <a:t>generated</a:t>
            </a:r>
            <a:endParaRPr lang="en-US" smtClean="0"/>
          </a:p>
          <a:p>
            <a:r>
              <a:rPr lang="en-US" smtClean="0"/>
              <a:t>Model software systems using a visual or a textual syntax</a:t>
            </a:r>
          </a:p>
          <a:p>
            <a:r>
              <a:rPr lang="en-US" smtClean="0"/>
              <a:t>Generate EMF-compliant </a:t>
            </a:r>
            <a:r>
              <a:rPr lang="en-US"/>
              <a:t>Java code from your </a:t>
            </a:r>
            <a:r>
              <a:rPr lang="en-US" smtClean="0"/>
              <a:t>model</a:t>
            </a:r>
          </a:p>
          <a:p>
            <a:r>
              <a:rPr lang="de-DE" smtClean="0"/>
              <a:t>Incremental execution mode </a:t>
            </a:r>
          </a:p>
        </p:txBody>
      </p:sp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2</a:t>
            </a:fld>
            <a:endParaRPr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 smtClean="0"/>
              <a:t>eMoflon solution to the SmartGrid case</a:t>
            </a:r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de-DE" sz="4000" b="1" smtClean="0">
                <a:latin typeface="+mn-lt"/>
              </a:rPr>
              <a:t>eMoflon: A tool for building tools</a:t>
            </a:r>
            <a:endParaRPr lang="en-US" sz="4000" b="1" dirty="0"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469" y="515886"/>
            <a:ext cx="1250732" cy="125073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81917"/>
            <a:ext cx="97536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3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Overview of solution</a:t>
            </a:r>
            <a:endParaRPr lang="en-US" sz="4000" b="1" dirty="0">
              <a:latin typeface="+mn-lt"/>
            </a:endParaRP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/>
              <a:t>eMoflon solution to the SmartGrid case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25848" t="37602" r="25473" b="15614"/>
          <a:stretch/>
        </p:blipFill>
        <p:spPr>
          <a:xfrm>
            <a:off x="2717073" y="1747466"/>
            <a:ext cx="8979627" cy="4640634"/>
          </a:xfrm>
          <a:prstGeom prst="rect">
            <a:avLst/>
          </a:prstGeom>
        </p:spPr>
      </p:pic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609600" y="1334548"/>
            <a:ext cx="11087100" cy="505355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Interpret </a:t>
            </a:r>
            <a:r>
              <a:rPr lang="en-US"/>
              <a:t>the set of input models as the </a:t>
            </a:r>
            <a:r>
              <a:rPr lang="en-US" smtClean="0"/>
              <a:t>LHS,</a:t>
            </a:r>
            <a:br>
              <a:rPr lang="en-US" smtClean="0"/>
            </a:br>
            <a:r>
              <a:rPr lang="en-US" smtClean="0"/>
              <a:t>and </a:t>
            </a:r>
            <a:r>
              <a:rPr lang="en-US"/>
              <a:t>the output view as the RHS. </a:t>
            </a:r>
            <a:endParaRPr lang="en-US" smtClean="0"/>
          </a:p>
          <a:p>
            <a:r>
              <a:rPr lang="de-DE" smtClean="0"/>
              <a:t>Glue meta-model integrates</a:t>
            </a:r>
            <a:br>
              <a:rPr lang="de-DE" smtClean="0"/>
            </a:br>
            <a:r>
              <a:rPr lang="de-DE" smtClean="0"/>
              <a:t>involved meta-models;</a:t>
            </a:r>
            <a:br>
              <a:rPr lang="de-DE" smtClean="0"/>
            </a:br>
            <a:r>
              <a:rPr lang="de-DE" smtClean="0"/>
              <a:t>glue model integration in a</a:t>
            </a:r>
            <a:br>
              <a:rPr lang="de-DE" smtClean="0"/>
            </a:br>
            <a:r>
              <a:rPr lang="de-DE" smtClean="0"/>
              <a:t>preprocessing </a:t>
            </a:r>
            <a:r>
              <a:rPr lang="de-DE" smtClean="0"/>
              <a:t>step</a:t>
            </a:r>
          </a:p>
          <a:p>
            <a:pPr marL="0" indent="0">
              <a:buNone/>
            </a:pPr>
            <a:endParaRPr lang="de-DE" smtClean="0"/>
          </a:p>
          <a:p>
            <a:endParaRPr lang="de-DE"/>
          </a:p>
          <a:p>
            <a:endParaRPr lang="de-DE"/>
          </a:p>
          <a:p>
            <a:endParaRPr lang="de-DE" smtClean="0"/>
          </a:p>
          <a:p>
            <a:r>
              <a:rPr lang="de-DE" smtClean="0"/>
              <a:t>No support for incremental yet</a:t>
            </a:r>
            <a:endParaRPr lang="de-DE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4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Task 1: An example TGG rule and its refinement</a:t>
            </a:r>
            <a:endParaRPr lang="en-US" sz="4000" b="1" dirty="0">
              <a:latin typeface="+mn-lt"/>
            </a:endParaRP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 smtClean="0"/>
              <a:t>Henshin solution to the FSA case</a:t>
            </a:r>
            <a:endParaRPr lang="en-US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18051" t="19433" r="16708" b="13198"/>
          <a:stretch/>
        </p:blipFill>
        <p:spPr>
          <a:xfrm>
            <a:off x="769815" y="1080108"/>
            <a:ext cx="10359812" cy="57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5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Task 2: </a:t>
            </a:r>
            <a:r>
              <a:rPr lang="en-US" sz="4000" b="1">
                <a:latin typeface="+mn-lt"/>
              </a:rPr>
              <a:t>Two related TGG rules for producing the view </a:t>
            </a:r>
            <a:endParaRPr lang="en-US" sz="4000" b="1" dirty="0">
              <a:latin typeface="+mn-lt"/>
            </a:endParaRPr>
          </a:p>
        </p:txBody>
      </p:sp>
      <p:sp>
        <p:nvSpPr>
          <p:cNvPr id="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 smtClean="0"/>
              <a:t>Henshin solution to the FSA case</a:t>
            </a:r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17967" t="26452" r="23836" b="13665"/>
          <a:stretch/>
        </p:blipFill>
        <p:spPr>
          <a:xfrm>
            <a:off x="609599" y="1181100"/>
            <a:ext cx="10259813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3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6</a:t>
            </a:fld>
            <a:endParaRPr lang="en-US"/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1" y="1550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de-DE" sz="4000" b="1" smtClean="0">
                <a:latin typeface="+mn-lt"/>
              </a:rPr>
              <a:t>Evaluation</a:t>
            </a:r>
            <a:endParaRPr lang="en-US" sz="4000" b="1" dirty="0">
              <a:latin typeface="+mn-lt"/>
            </a:endParaRP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/>
              <a:t>eMoflon solution to the SmartGrid case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l="17736" t="57106" r="17547" b="11663"/>
          <a:stretch/>
        </p:blipFill>
        <p:spPr>
          <a:xfrm>
            <a:off x="228494" y="1341066"/>
            <a:ext cx="11422543" cy="296423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3804743" y="1124607"/>
            <a:ext cx="8074787" cy="32647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6600" b="1" smtClean="0"/>
              <a:t>Thank you</a:t>
            </a:r>
            <a:endParaRPr lang="en-US" sz="6600" b="1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8</a:t>
            </a:fld>
            <a:endParaRPr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/>
              <a:t>Henshin: A Usability-Focused Framework for EMF Model Transformation Development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de-DE" sz="4000" b="1" smtClean="0">
                <a:latin typeface="+mn-lt"/>
              </a:rPr>
              <a:t>Backup</a:t>
            </a:r>
            <a:endParaRPr lang="en-US" sz="4000" b="1" dirty="0">
              <a:latin typeface="+mn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17180" t="19699" r="17025" b="-1749"/>
          <a:stretch/>
        </p:blipFill>
        <p:spPr>
          <a:xfrm>
            <a:off x="1207476" y="1585500"/>
            <a:ext cx="8979877" cy="602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iennummernplatzhalt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841A-BA35-44CD-B113-BE4036252B44}" type="slidenum">
              <a:rPr lang="en-US" smtClean="0"/>
              <a:t>9</a:t>
            </a:fld>
            <a:endParaRPr lang="en-US"/>
          </a:p>
        </p:txBody>
      </p:sp>
      <p:sp>
        <p:nvSpPr>
          <p:cNvPr id="28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96462" y="6356350"/>
            <a:ext cx="9401907" cy="365125"/>
          </a:xfrm>
        </p:spPr>
        <p:txBody>
          <a:bodyPr/>
          <a:lstStyle/>
          <a:p>
            <a:r>
              <a:rPr lang="en-US"/>
              <a:t>Henshin: A Usability-Focused Framework for EMF Model Transformation Development</a:t>
            </a:r>
          </a:p>
        </p:txBody>
      </p: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de-DE" sz="4000" b="1" smtClean="0">
                <a:latin typeface="+mn-lt"/>
              </a:rPr>
              <a:t>Bacup</a:t>
            </a:r>
            <a:endParaRPr lang="en-US" sz="4000" b="1" dirty="0">
              <a:latin typeface="+mn-lt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19656" t="18835" r="17335" b="10629"/>
          <a:stretch/>
        </p:blipFill>
        <p:spPr>
          <a:xfrm>
            <a:off x="1500554" y="1279083"/>
            <a:ext cx="8897815" cy="53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Detecting and Preventing Power Outages in a Smart Grid using eMoflon</vt:lpstr>
      <vt:lpstr>eMoflon: A tool for building tools</vt:lpstr>
      <vt:lpstr>Overview of solution</vt:lpstr>
      <vt:lpstr>Task 1: An example TGG rule and its refinement</vt:lpstr>
      <vt:lpstr>Task 2: Two related TGG rules for producing the view </vt:lpstr>
      <vt:lpstr>Evaluation</vt:lpstr>
      <vt:lpstr>PowerPoint-Präsentation</vt:lpstr>
      <vt:lpstr>Backup</vt:lpstr>
      <vt:lpstr>Bacup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optimization for security-critical systems</dc:title>
  <dc:creator>Daniel Strüber</dc:creator>
  <cp:lastModifiedBy>Daniel Strüber</cp:lastModifiedBy>
  <cp:revision>211</cp:revision>
  <dcterms:created xsi:type="dcterms:W3CDTF">2017-04-03T07:53:55Z</dcterms:created>
  <dcterms:modified xsi:type="dcterms:W3CDTF">2017-07-21T12:12:37Z</dcterms:modified>
</cp:coreProperties>
</file>