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90" r:id="rId4"/>
    <p:sldId id="291" r:id="rId5"/>
    <p:sldId id="287" r:id="rId6"/>
    <p:sldId id="292" r:id="rId7"/>
    <p:sldId id="293" r:id="rId8"/>
    <p:sldId id="294" r:id="rId9"/>
    <p:sldId id="286" r:id="rId10"/>
    <p:sldId id="288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Strüber" initials="DS" lastIdx="0" clrIdx="0">
    <p:extLst>
      <p:ext uri="{19B8F6BF-5375-455C-9EA6-DF929625EA0E}">
        <p15:presenceInfo xmlns:p15="http://schemas.microsoft.com/office/powerpoint/2012/main" userId="Daniel Strü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2E829-D42F-477B-BAA1-043A35A0552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C5AEF-2F1E-4DCF-A1FF-FD58FBDE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0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189A-75AA-4309-A75B-025F41EA0735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3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11B5-E16C-4395-8300-8550DD12D43A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540-DC3E-4B39-BD38-AADC19D475F5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2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286D-CB89-4FBA-832E-E1494DC07F80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6057-2EF2-4747-8C53-B96FFA1535A9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7FF-133A-4268-B500-556D9C9A0178}" type="datetime1">
              <a:rPr lang="en-US" smtClean="0"/>
              <a:t>7/21/2017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A37D-BD2F-46BF-92B3-2B7E4AB61550}" type="datetime1">
              <a:rPr lang="en-US" smtClean="0"/>
              <a:t>7/21/2017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A3E1-D0C1-4E83-940A-1F9984A9906C}" type="datetime1">
              <a:rPr lang="en-US" smtClean="0"/>
              <a:t>7/21/2017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6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BF3A-914E-47D6-822F-E7021231E97A}" type="datetime1">
              <a:rPr lang="en-US" smtClean="0"/>
              <a:t>7/21/2017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6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649-82BC-43CF-B833-751177351BF0}" type="datetime1">
              <a:rPr lang="en-US" smtClean="0"/>
              <a:t>7/21/2017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3BEB-FD2B-462B-9B34-16AFF54BEC49}" type="datetime1">
              <a:rPr lang="en-US" smtClean="0"/>
              <a:t>7/21/2017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D5849-91EC-4CF1-A701-C3F14440E733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0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1285" y="523847"/>
            <a:ext cx="11148008" cy="2387600"/>
          </a:xfrm>
        </p:spPr>
        <p:txBody>
          <a:bodyPr>
            <a:normAutofit/>
          </a:bodyPr>
          <a:lstStyle/>
          <a:p>
            <a:r>
              <a:rPr lang="en-US" sz="4800" b="1">
                <a:latin typeface="+mn-lt"/>
              </a:rPr>
              <a:t>Transformation of Finite State Automata</a:t>
            </a:r>
            <a:br>
              <a:rPr lang="en-US" sz="4800" b="1">
                <a:latin typeface="+mn-lt"/>
              </a:rPr>
            </a:br>
            <a:r>
              <a:rPr lang="en-US" sz="4800" b="1">
                <a:latin typeface="+mn-lt"/>
              </a:rPr>
              <a:t>to Regular Expressions using Henshin</a:t>
            </a:r>
            <a:endParaRPr lang="en-US" sz="4800" b="1" dirty="0"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35723" y="2843075"/>
            <a:ext cx="10447283" cy="1655762"/>
          </a:xfrm>
        </p:spPr>
        <p:txBody>
          <a:bodyPr anchor="b">
            <a:normAutofit/>
          </a:bodyPr>
          <a:lstStyle/>
          <a:p>
            <a:r>
              <a:rPr lang="de-DE" sz="3200" smtClean="0"/>
              <a:t>Daniel Strüber</a:t>
            </a:r>
            <a:br>
              <a:rPr lang="de-DE" sz="3200" smtClean="0"/>
            </a:br>
            <a:r>
              <a:rPr lang="de-DE" sz="3200" smtClean="0"/>
              <a:t>University of Koblenz and Landau</a:t>
            </a:r>
            <a:endParaRPr lang="en-US" sz="3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1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282262" y="5132249"/>
            <a:ext cx="94803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mtClean="0"/>
              <a:t>Transformation Tool Contest</a:t>
            </a:r>
            <a:br>
              <a:rPr lang="en-US" sz="2800" smtClean="0"/>
            </a:br>
            <a:r>
              <a:rPr lang="en-US" sz="2800" smtClean="0"/>
              <a:t>Marburg, July 21, 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07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10</a:t>
            </a:fld>
            <a:endParaRPr lang="en-US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96462" y="6356350"/>
            <a:ext cx="9401907" cy="365125"/>
          </a:xfrm>
        </p:spPr>
        <p:txBody>
          <a:bodyPr/>
          <a:lstStyle/>
          <a:p>
            <a:r>
              <a:rPr lang="en-US"/>
              <a:t>Henshin: A Usability-Focused Framework for EMF Model Transformation Development</a:t>
            </a:r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de-DE" sz="4000" b="1" smtClean="0">
                <a:latin typeface="+mn-lt"/>
              </a:rPr>
              <a:t>Backup</a:t>
            </a:r>
            <a:endParaRPr lang="en-US" sz="4000" b="1" dirty="0">
              <a:latin typeface="+mn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17180" t="19699" r="17025" b="-1749"/>
          <a:stretch/>
        </p:blipFill>
        <p:spPr>
          <a:xfrm>
            <a:off x="1207476" y="1585500"/>
            <a:ext cx="8979877" cy="602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11</a:t>
            </a:fld>
            <a:endParaRPr lang="en-US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96462" y="6356350"/>
            <a:ext cx="9401907" cy="365125"/>
          </a:xfrm>
        </p:spPr>
        <p:txBody>
          <a:bodyPr/>
          <a:lstStyle/>
          <a:p>
            <a:r>
              <a:rPr lang="en-US"/>
              <a:t>Henshin: A Usability-Focused Framework for EMF Model Transformation Development</a:t>
            </a:r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de-DE" sz="4000" b="1" smtClean="0">
                <a:latin typeface="+mn-lt"/>
              </a:rPr>
              <a:t>Bacup</a:t>
            </a:r>
            <a:endParaRPr lang="en-US" sz="4000" b="1" dirty="0"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19656" t="18835" r="17335" b="10629"/>
          <a:stretch/>
        </p:blipFill>
        <p:spPr>
          <a:xfrm>
            <a:off x="1500554" y="1279083"/>
            <a:ext cx="8897815" cy="53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09600" y="1842548"/>
            <a:ext cx="11087100" cy="2729452"/>
          </a:xfrm>
        </p:spPr>
        <p:txBody>
          <a:bodyPr>
            <a:normAutofit/>
          </a:bodyPr>
          <a:lstStyle/>
          <a:p>
            <a:r>
              <a:rPr lang="en-US"/>
              <a:t>Expressive transformation language with a graphical </a:t>
            </a:r>
            <a:r>
              <a:rPr lang="en-US" smtClean="0"/>
              <a:t>syntax</a:t>
            </a:r>
            <a:endParaRPr lang="en-US" dirty="0"/>
          </a:p>
          <a:p>
            <a:r>
              <a:rPr lang="en-US" smtClean="0"/>
              <a:t>Support </a:t>
            </a:r>
            <a:r>
              <a:rPr lang="en-US"/>
              <a:t>for in-place </a:t>
            </a:r>
            <a:r>
              <a:rPr lang="en-US" smtClean="0"/>
              <a:t>endogenous </a:t>
            </a:r>
            <a:r>
              <a:rPr lang="en-US"/>
              <a:t>and exogenous </a:t>
            </a:r>
            <a:r>
              <a:rPr lang="en-US" smtClean="0"/>
              <a:t>transformations</a:t>
            </a:r>
          </a:p>
          <a:p>
            <a:r>
              <a:rPr lang="en-US"/>
              <a:t>Efficient interpreter engine based on constraint solving</a:t>
            </a:r>
          </a:p>
          <a:p>
            <a:r>
              <a:rPr lang="en-US"/>
              <a:t>Verification using state space tools</a:t>
            </a:r>
          </a:p>
          <a:p>
            <a:r>
              <a:rPr lang="de-DE" smtClean="0"/>
              <a:t>Conflict and dependency detection based on critical pair analysis</a:t>
            </a:r>
            <a:endParaRPr lang="en-US" smtClean="0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2</a:t>
            </a:fld>
            <a:endParaRPr lang="en-US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96462" y="6356350"/>
            <a:ext cx="9401907" cy="365125"/>
          </a:xfrm>
        </p:spPr>
        <p:txBody>
          <a:bodyPr/>
          <a:lstStyle/>
          <a:p>
            <a:r>
              <a:rPr lang="en-US" smtClean="0"/>
              <a:t>Henshin solution to the FSA case</a:t>
            </a:r>
            <a:endParaRPr lang="en-US"/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de-DE" sz="4000" b="1" smtClean="0">
                <a:latin typeface="+mn-lt"/>
              </a:rPr>
              <a:t>Henshin: A graph-based model transformation</a:t>
            </a:r>
            <a:br>
              <a:rPr lang="de-DE" sz="4000" b="1" smtClean="0">
                <a:latin typeface="+mn-lt"/>
              </a:rPr>
            </a:br>
            <a:r>
              <a:rPr lang="de-DE" sz="4000" b="1" smtClean="0">
                <a:latin typeface="+mn-lt"/>
              </a:rPr>
              <a:t>language and framework</a:t>
            </a:r>
            <a:endParaRPr lang="en-US" sz="4000" b="1" dirty="0"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82" y="1260420"/>
            <a:ext cx="1376856" cy="8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09600" y="1250880"/>
            <a:ext cx="11087100" cy="2729452"/>
          </a:xfrm>
        </p:spPr>
        <p:txBody>
          <a:bodyPr>
            <a:normAutofit/>
          </a:bodyPr>
          <a:lstStyle/>
          <a:p>
            <a:r>
              <a:rPr lang="de-DE" smtClean="0"/>
              <a:t>Implemented the state elimination algo using 8 rules and 6 units</a:t>
            </a:r>
            <a:endParaRPr lang="en-US"/>
          </a:p>
        </p:txBody>
      </p:sp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3</a:t>
            </a:fld>
            <a:endParaRPr lang="en-US"/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1" y="1550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b="1" smtClean="0">
                <a:latin typeface="+mn-lt"/>
              </a:rPr>
              <a:t>Solution: Main task</a:t>
            </a:r>
            <a:endParaRPr lang="en-US" sz="4000" b="1" dirty="0">
              <a:latin typeface="+mn-lt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7180" t="19699" r="17025" b="-1749"/>
          <a:stretch/>
        </p:blipFill>
        <p:spPr>
          <a:xfrm>
            <a:off x="838199" y="2002773"/>
            <a:ext cx="4507524" cy="302269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19656" t="18835" r="17335" b="10629"/>
          <a:stretch/>
        </p:blipFill>
        <p:spPr>
          <a:xfrm>
            <a:off x="5713966" y="2002772"/>
            <a:ext cx="5021372" cy="3022693"/>
          </a:xfrm>
          <a:prstGeom prst="rect">
            <a:avLst/>
          </a:prstGeom>
        </p:spPr>
      </p:pic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96462" y="6356350"/>
            <a:ext cx="9401907" cy="365125"/>
          </a:xfrm>
        </p:spPr>
        <p:txBody>
          <a:bodyPr/>
          <a:lstStyle/>
          <a:p>
            <a:r>
              <a:rPr lang="en-US" smtClean="0"/>
              <a:t>Henshin solution to the FSA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4</a:t>
            </a:fld>
            <a:endParaRPr lang="en-US"/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1" y="2056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b="1" smtClean="0">
                <a:latin typeface="+mn-lt"/>
              </a:rPr>
              <a:t>Solution: Rules for main task</a:t>
            </a:r>
            <a:endParaRPr lang="en-US" sz="4000" b="1" dirty="0">
              <a:latin typeface="+mn-lt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l="50502" t="19699" r="17025" b="6445"/>
          <a:stretch/>
        </p:blipFill>
        <p:spPr>
          <a:xfrm>
            <a:off x="1062313" y="932499"/>
            <a:ext cx="4733365" cy="578897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3"/>
          <a:srcRect l="50167" t="36876" r="17335" b="10629"/>
          <a:stretch/>
        </p:blipFill>
        <p:spPr>
          <a:xfrm>
            <a:off x="5593973" y="968189"/>
            <a:ext cx="5943600" cy="51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5</a:t>
            </a:fld>
            <a:endParaRPr lang="en-US"/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1" y="2056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b="1" smtClean="0">
                <a:latin typeface="+mn-lt"/>
              </a:rPr>
              <a:t>Solution: Control flow units for main task</a:t>
            </a:r>
            <a:endParaRPr lang="en-US" sz="4000" b="1" dirty="0">
              <a:latin typeface="+mn-lt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941292" y="1196790"/>
            <a:ext cx="9735671" cy="5282639"/>
            <a:chOff x="502167" y="1905029"/>
            <a:chExt cx="7155374" cy="4007073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2"/>
            <a:srcRect l="17180" t="19699" r="49514" b="56480"/>
            <a:stretch/>
          </p:blipFill>
          <p:spPr>
            <a:xfrm>
              <a:off x="502167" y="2333149"/>
              <a:ext cx="4545624" cy="1748250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2"/>
            <a:srcRect l="32061" t="43779" r="50212" b="25982"/>
            <a:stretch/>
          </p:blipFill>
          <p:spPr>
            <a:xfrm>
              <a:off x="5047791" y="1905029"/>
              <a:ext cx="2419351" cy="2219325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2"/>
            <a:srcRect l="32194" t="74316" r="50212" b="285"/>
            <a:stretch/>
          </p:blipFill>
          <p:spPr>
            <a:xfrm>
              <a:off x="970529" y="4048003"/>
              <a:ext cx="2401192" cy="1864099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 rotWithShape="1">
            <a:blip r:embed="rId3"/>
            <a:srcRect l="19751" t="43606" r="49514" b="38061"/>
            <a:stretch/>
          </p:blipFill>
          <p:spPr>
            <a:xfrm>
              <a:off x="3317303" y="4094593"/>
              <a:ext cx="4340238" cy="13920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9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50859" t="34479" r="18154" b="20113"/>
          <a:stretch/>
        </p:blipFill>
        <p:spPr>
          <a:xfrm>
            <a:off x="2375991" y="1623664"/>
            <a:ext cx="6915927" cy="5234336"/>
          </a:xfrm>
          <a:prstGeom prst="rect">
            <a:avLst/>
          </a:prstGeom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09600" y="1250880"/>
            <a:ext cx="11087100" cy="2729452"/>
          </a:xfrm>
        </p:spPr>
        <p:txBody>
          <a:bodyPr>
            <a:normAutofit/>
          </a:bodyPr>
          <a:lstStyle/>
          <a:p>
            <a:r>
              <a:rPr lang="de-DE" smtClean="0"/>
              <a:t>Implemented the simplification algo using 5 rules and 3 units</a:t>
            </a:r>
            <a:endParaRPr lang="en-US"/>
          </a:p>
        </p:txBody>
      </p:sp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6</a:t>
            </a:fld>
            <a:endParaRPr lang="en-US"/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1" y="1550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b="1" smtClean="0">
                <a:latin typeface="+mn-lt"/>
              </a:rPr>
              <a:t>Solution: Extension 1</a:t>
            </a: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10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09600" y="1250880"/>
            <a:ext cx="11087100" cy="2729452"/>
          </a:xfrm>
        </p:spPr>
        <p:txBody>
          <a:bodyPr>
            <a:normAutofit/>
          </a:bodyPr>
          <a:lstStyle/>
          <a:p>
            <a:r>
              <a:rPr lang="de-DE" smtClean="0"/>
              <a:t>Added extensions to main task solution to mimic reference impl</a:t>
            </a:r>
            <a:endParaRPr lang="en-US"/>
          </a:p>
        </p:txBody>
      </p:sp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7</a:t>
            </a:fld>
            <a:endParaRPr lang="en-US"/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1" y="1550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b="1" smtClean="0">
                <a:latin typeface="+mn-lt"/>
              </a:rPr>
              <a:t>Solution: Extension 2</a:t>
            </a:r>
            <a:endParaRPr lang="en-US" sz="4000" b="1" dirty="0">
              <a:latin typeface="+mn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44554" t="41249" r="11583" b="7234"/>
          <a:stretch/>
        </p:blipFill>
        <p:spPr>
          <a:xfrm>
            <a:off x="2003612" y="1706464"/>
            <a:ext cx="7651377" cy="48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09600" y="1250880"/>
            <a:ext cx="11087100" cy="2729452"/>
          </a:xfrm>
        </p:spPr>
        <p:txBody>
          <a:bodyPr>
            <a:normAutofit/>
          </a:bodyPr>
          <a:lstStyle/>
          <a:p>
            <a:r>
              <a:rPr lang="de-DE" smtClean="0"/>
              <a:t>Full </a:t>
            </a:r>
            <a:r>
              <a:rPr lang="de-DE" b="1" smtClean="0"/>
              <a:t>correctness</a:t>
            </a:r>
            <a:r>
              <a:rPr lang="de-DE" smtClean="0"/>
              <a:t> for all three tasks</a:t>
            </a:r>
          </a:p>
          <a:p>
            <a:r>
              <a:rPr lang="de-DE" b="1" smtClean="0"/>
              <a:t>Mostly declarative</a:t>
            </a:r>
            <a:r>
              <a:rPr lang="de-DE" smtClean="0"/>
              <a:t> solution</a:t>
            </a:r>
          </a:p>
          <a:p>
            <a:r>
              <a:rPr lang="de-DE" b="1" smtClean="0"/>
              <a:t>Execution times </a:t>
            </a:r>
            <a:r>
              <a:rPr lang="de-DE" smtClean="0"/>
              <a:t>as per table </a:t>
            </a:r>
          </a:p>
          <a:p>
            <a:r>
              <a:rPr lang="de-DE" b="1" smtClean="0"/>
              <a:t>Scalability</a:t>
            </a:r>
            <a:r>
              <a:rPr lang="de-DE" smtClean="0"/>
              <a:t>: leader4_5 was</a:t>
            </a:r>
            <a:br>
              <a:rPr lang="de-DE" smtClean="0"/>
            </a:br>
            <a:r>
              <a:rPr lang="de-DE" smtClean="0"/>
              <a:t>last model to take less than 1 hour</a:t>
            </a:r>
          </a:p>
          <a:p>
            <a:endParaRPr lang="de-DE" smtClean="0"/>
          </a:p>
          <a:p>
            <a:endParaRPr lang="de-DE" smtClean="0"/>
          </a:p>
        </p:txBody>
      </p:sp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8</a:t>
            </a:fld>
            <a:endParaRPr lang="en-US"/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1" y="1550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b="1" smtClean="0">
                <a:latin typeface="+mn-lt"/>
              </a:rPr>
              <a:t>Evaluation</a:t>
            </a:r>
            <a:endParaRPr lang="en-US" sz="4000" b="1" dirty="0"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59649" t="43725" r="8653" b="8721"/>
          <a:stretch/>
        </p:blipFill>
        <p:spPr>
          <a:xfrm>
            <a:off x="6153150" y="1473784"/>
            <a:ext cx="4800600" cy="3872753"/>
          </a:xfrm>
          <a:prstGeom prst="rect">
            <a:avLst/>
          </a:prstGeom>
        </p:spPr>
      </p:pic>
      <p:sp>
        <p:nvSpPr>
          <p:cNvPr id="7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96462" y="6356350"/>
            <a:ext cx="9401907" cy="365125"/>
          </a:xfrm>
        </p:spPr>
        <p:txBody>
          <a:bodyPr/>
          <a:lstStyle/>
          <a:p>
            <a:r>
              <a:rPr lang="en-US" smtClean="0"/>
              <a:t>Henshin solution to the FSA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600" b="1" smtClean="0"/>
              <a:t>Thank you</a:t>
            </a:r>
            <a:endParaRPr lang="en-US" sz="6600" b="1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41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Transformation of Finite State Automata to Regular Expressions using Henshin</vt:lpstr>
      <vt:lpstr>Henshin: A graph-based model transformation language and framework</vt:lpstr>
      <vt:lpstr>Solution: Main task</vt:lpstr>
      <vt:lpstr>Solution: Rules for main task</vt:lpstr>
      <vt:lpstr>Solution: Control flow units for main task</vt:lpstr>
      <vt:lpstr>Solution: Extension 1</vt:lpstr>
      <vt:lpstr>Solution: Extension 2</vt:lpstr>
      <vt:lpstr>Evaluation</vt:lpstr>
      <vt:lpstr>PowerPoint-Präsentation</vt:lpstr>
      <vt:lpstr>Backup</vt:lpstr>
      <vt:lpstr>Bacup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optimization for security-critical systems</dc:title>
  <dc:creator>Daniel Strüber</dc:creator>
  <cp:lastModifiedBy>Daniel Strüber</cp:lastModifiedBy>
  <cp:revision>201</cp:revision>
  <dcterms:created xsi:type="dcterms:W3CDTF">2017-04-03T07:53:55Z</dcterms:created>
  <dcterms:modified xsi:type="dcterms:W3CDTF">2017-07-21T08:26:22Z</dcterms:modified>
</cp:coreProperties>
</file>