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46"/>
  </p:notesMasterIdLst>
  <p:handoutMasterIdLst>
    <p:handoutMasterId r:id="rId47"/>
  </p:handoutMasterIdLst>
  <p:sldIdLst>
    <p:sldId id="256" r:id="rId2"/>
    <p:sldId id="257" r:id="rId3"/>
    <p:sldId id="300" r:id="rId4"/>
    <p:sldId id="301" r:id="rId5"/>
    <p:sldId id="302" r:id="rId6"/>
    <p:sldId id="259" r:id="rId7"/>
    <p:sldId id="260" r:id="rId8"/>
    <p:sldId id="261" r:id="rId9"/>
    <p:sldId id="266" r:id="rId10"/>
    <p:sldId id="262" r:id="rId11"/>
    <p:sldId id="274" r:id="rId12"/>
    <p:sldId id="264" r:id="rId13"/>
    <p:sldId id="265" r:id="rId14"/>
    <p:sldId id="268" r:id="rId15"/>
    <p:sldId id="269" r:id="rId16"/>
    <p:sldId id="270" r:id="rId17"/>
    <p:sldId id="272" r:id="rId18"/>
    <p:sldId id="303" r:id="rId19"/>
    <p:sldId id="304" r:id="rId20"/>
    <p:sldId id="305" r:id="rId21"/>
    <p:sldId id="306" r:id="rId22"/>
    <p:sldId id="307" r:id="rId23"/>
    <p:sldId id="308" r:id="rId24"/>
    <p:sldId id="275" r:id="rId25"/>
    <p:sldId id="277" r:id="rId26"/>
    <p:sldId id="281" r:id="rId27"/>
    <p:sldId id="279" r:id="rId28"/>
    <p:sldId id="282" r:id="rId29"/>
    <p:sldId id="283" r:id="rId30"/>
    <p:sldId id="284" r:id="rId31"/>
    <p:sldId id="309" r:id="rId32"/>
    <p:sldId id="310" r:id="rId33"/>
    <p:sldId id="311" r:id="rId34"/>
    <p:sldId id="312" r:id="rId35"/>
    <p:sldId id="313" r:id="rId36"/>
    <p:sldId id="285" r:id="rId37"/>
    <p:sldId id="286" r:id="rId38"/>
    <p:sldId id="287" r:id="rId39"/>
    <p:sldId id="299" r:id="rId40"/>
    <p:sldId id="288" r:id="rId41"/>
    <p:sldId id="289" r:id="rId42"/>
    <p:sldId id="298" r:id="rId43"/>
    <p:sldId id="316" r:id="rId44"/>
    <p:sldId id="735" r:id="rId4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008000"/>
    <a:srgbClr val="996633"/>
    <a:srgbClr val="00FF00"/>
    <a:srgbClr val="FF0000"/>
    <a:srgbClr val="FF99FF"/>
    <a:srgbClr val="99CC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3775" autoAdjust="0"/>
  </p:normalViewPr>
  <p:slideViewPr>
    <p:cSldViewPr>
      <p:cViewPr varScale="1">
        <p:scale>
          <a:sx n="66" d="100"/>
          <a:sy n="66" d="100"/>
        </p:scale>
        <p:origin x="133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2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3F4AB18-3654-48F9-86F5-1619735C971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zh-CN" altLang="en-US"/>
          </a:p>
        </p:txBody>
      </p:sp>
      <p:sp>
        <p:nvSpPr>
          <p:cNvPr id="40963" name="Rectangle 3">
            <a:extLst>
              <a:ext uri="{FF2B5EF4-FFF2-40B4-BE49-F238E27FC236}">
                <a16:creationId xmlns:a16="http://schemas.microsoft.com/office/drawing/2014/main" id="{C3B2B151-A4EB-45B1-89EC-588E909C6D15}"/>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CN"/>
          </a:p>
        </p:txBody>
      </p:sp>
      <p:sp>
        <p:nvSpPr>
          <p:cNvPr id="40964" name="Rectangle 4">
            <a:extLst>
              <a:ext uri="{FF2B5EF4-FFF2-40B4-BE49-F238E27FC236}">
                <a16:creationId xmlns:a16="http://schemas.microsoft.com/office/drawing/2014/main" id="{512F181F-FC1C-4C21-8B9A-2F8FE43F425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CN"/>
          </a:p>
        </p:txBody>
      </p:sp>
      <p:sp>
        <p:nvSpPr>
          <p:cNvPr id="40965" name="Rectangle 5">
            <a:extLst>
              <a:ext uri="{FF2B5EF4-FFF2-40B4-BE49-F238E27FC236}">
                <a16:creationId xmlns:a16="http://schemas.microsoft.com/office/drawing/2014/main" id="{D52A599A-C2C6-4B9E-82CC-C922B311BD2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C24893A2-9FA1-4570-85ED-F272AC796917}"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DBC578F-8ED9-49F8-91FB-773F2DB566F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zh-CN" altLang="en-US"/>
          </a:p>
        </p:txBody>
      </p:sp>
      <p:sp>
        <p:nvSpPr>
          <p:cNvPr id="38915" name="Rectangle 3">
            <a:extLst>
              <a:ext uri="{FF2B5EF4-FFF2-40B4-BE49-F238E27FC236}">
                <a16:creationId xmlns:a16="http://schemas.microsoft.com/office/drawing/2014/main" id="{5F54AF90-561C-4818-8F05-6956E3D376D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CN"/>
          </a:p>
        </p:txBody>
      </p:sp>
      <p:sp>
        <p:nvSpPr>
          <p:cNvPr id="38916" name="Rectangle 4">
            <a:extLst>
              <a:ext uri="{FF2B5EF4-FFF2-40B4-BE49-F238E27FC236}">
                <a16:creationId xmlns:a16="http://schemas.microsoft.com/office/drawing/2014/main" id="{547F9C96-229B-4A4A-BB6C-4A3D3330301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a:extLst>
              <a:ext uri="{FF2B5EF4-FFF2-40B4-BE49-F238E27FC236}">
                <a16:creationId xmlns:a16="http://schemas.microsoft.com/office/drawing/2014/main" id="{B4FFC150-2492-4022-BE2A-5C53454D5AF5}"/>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8918" name="Rectangle 6">
            <a:extLst>
              <a:ext uri="{FF2B5EF4-FFF2-40B4-BE49-F238E27FC236}">
                <a16:creationId xmlns:a16="http://schemas.microsoft.com/office/drawing/2014/main" id="{271BDB55-3341-430A-88E2-9E78E2B96B1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CN"/>
          </a:p>
        </p:txBody>
      </p:sp>
      <p:sp>
        <p:nvSpPr>
          <p:cNvPr id="38919" name="Rectangle 7">
            <a:extLst>
              <a:ext uri="{FF2B5EF4-FFF2-40B4-BE49-F238E27FC236}">
                <a16:creationId xmlns:a16="http://schemas.microsoft.com/office/drawing/2014/main" id="{0FCE084E-7764-4C8B-8D62-94EC5D3260A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3C124D55-68F4-415E-8ACA-2483CE222AE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D178BF4-9A27-4E1F-8160-B5A7B182A2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F0B95212-9726-45D2-9273-74ACD255A5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2228" name="灯片编号占位符 3">
            <a:extLst>
              <a:ext uri="{FF2B5EF4-FFF2-40B4-BE49-F238E27FC236}">
                <a16:creationId xmlns:a16="http://schemas.microsoft.com/office/drawing/2014/main" id="{331BE5E5-D37B-43F4-B57B-A4AA0C41C6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1160E7C-734F-4463-B6A6-88758E1B6011}" type="slidenum">
              <a:rPr lang="zh-CN" altLang="en-US" sz="1200"/>
              <a:pPr eaLnBrk="1" hangingPunct="1"/>
              <a:t>2</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9048755A-A6BB-463C-A0AE-C1D2EBCD2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B9C726C2-506E-4912-92D9-ED8AF3DFCA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44" name="灯片编号占位符 3">
            <a:extLst>
              <a:ext uri="{FF2B5EF4-FFF2-40B4-BE49-F238E27FC236}">
                <a16:creationId xmlns:a16="http://schemas.microsoft.com/office/drawing/2014/main" id="{D9EF84D0-55DB-470F-A1DF-05E3160E9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B12DC14-DA47-4D11-92D3-E89999C6DC7D}" type="slidenum">
              <a:rPr lang="zh-CN" altLang="en-US" sz="1200"/>
              <a:pPr eaLnBrk="1" hangingPunct="1"/>
              <a:t>14</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9912114-C8A5-45B3-8916-0776279A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09335D5F-2EE5-4818-80CD-4F62A8FB6D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5023AE82-ED36-4894-9419-62ACE8DA4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8D3542-0F80-49C4-AB54-790DF886C868}" type="slidenum">
              <a:rPr lang="zh-CN" altLang="en-US" sz="1200"/>
              <a:pPr eaLnBrk="1" hangingPunct="1"/>
              <a:t>15</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78C0477D-5904-4E99-9683-3BB622BF8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a:extLst>
              <a:ext uri="{FF2B5EF4-FFF2-40B4-BE49-F238E27FC236}">
                <a16:creationId xmlns:a16="http://schemas.microsoft.com/office/drawing/2014/main" id="{695276D7-FECA-41A5-9412-AFDB2A187B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3492" name="灯片编号占位符 3">
            <a:extLst>
              <a:ext uri="{FF2B5EF4-FFF2-40B4-BE49-F238E27FC236}">
                <a16:creationId xmlns:a16="http://schemas.microsoft.com/office/drawing/2014/main" id="{EDC64229-430B-4446-A02D-45DC8746A1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C94411A-DAE9-419A-A80A-B30E1EE1FAE6}" type="slidenum">
              <a:rPr lang="zh-CN" altLang="en-US" sz="1200"/>
              <a:pPr eaLnBrk="1" hangingPunct="1"/>
              <a:t>16</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A4A2C9D5-D407-47F9-BDDA-EB444A8020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FDE9C0EA-2C85-47A7-85B3-AE16E753F2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F10AF423-F0D2-4D86-9743-6CD5D1007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BFEAE22-858A-4CC7-8756-7578B5FC425A}" type="slidenum">
              <a:rPr lang="zh-CN" altLang="en-US" sz="1200"/>
              <a:pPr eaLnBrk="1" hangingPunct="1"/>
              <a:t>17</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AF628AB-873B-453D-BE42-499DCD5C2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A8B97945-89AE-42EB-B063-966AB64C87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5540" name="灯片编号占位符 3">
            <a:extLst>
              <a:ext uri="{FF2B5EF4-FFF2-40B4-BE49-F238E27FC236}">
                <a16:creationId xmlns:a16="http://schemas.microsoft.com/office/drawing/2014/main" id="{4B420525-CE5E-4F09-B8BC-A420F0E111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C4ACB1-AE41-4BF8-8CCB-B92BDCA2B035}" type="slidenum">
              <a:rPr lang="zh-CN" altLang="en-US" sz="1200"/>
              <a:pPr eaLnBrk="1" hangingPunct="1"/>
              <a:t>18</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F5D53FBC-E407-4CC6-B356-EFF30CB189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3C5D818C-EA0B-49F3-8E00-A24A1E8A18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a:extLst>
              <a:ext uri="{FF2B5EF4-FFF2-40B4-BE49-F238E27FC236}">
                <a16:creationId xmlns:a16="http://schemas.microsoft.com/office/drawing/2014/main" id="{CAB18B9B-CEBB-459B-A7F1-00E561A69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B671FEA-CE88-4962-84DD-7DF2D82B72C9}" type="slidenum">
              <a:rPr lang="zh-CN" altLang="en-US" sz="1200"/>
              <a:pPr eaLnBrk="1" hangingPunct="1"/>
              <a:t>19</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3BCE3DC3-5D43-4AD3-A115-E3EC6AB2F6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33039D6D-62C0-4E4D-BAF6-397A48E069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a:extLst>
              <a:ext uri="{FF2B5EF4-FFF2-40B4-BE49-F238E27FC236}">
                <a16:creationId xmlns:a16="http://schemas.microsoft.com/office/drawing/2014/main" id="{094DCAE5-6262-4C4F-BBAD-908B1B7DA4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1023DD4-392F-47A6-A9A1-84204486D695}" type="slidenum">
              <a:rPr lang="zh-CN" altLang="en-US" sz="1200"/>
              <a:pPr eaLnBrk="1" hangingPunct="1"/>
              <a:t>20</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CF4F067E-EA94-4CC5-8334-1D95DB7DBB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1F11DF1-85C1-4D9E-B855-9255ED2A3C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BD702F19-8216-4F84-AD96-17D36FAD35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70632AD-6D3E-49B8-ACEA-B958B2067F1B}" type="slidenum">
              <a:rPr lang="zh-CN" altLang="en-US" sz="1200"/>
              <a:pPr eaLnBrk="1" hangingPunct="1"/>
              <a:t>21</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8007DBF9-19F3-4466-BF89-590B16D2DB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3A09A55D-8F65-4588-9992-0AF918566C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灯片编号占位符 3">
            <a:extLst>
              <a:ext uri="{FF2B5EF4-FFF2-40B4-BE49-F238E27FC236}">
                <a16:creationId xmlns:a16="http://schemas.microsoft.com/office/drawing/2014/main" id="{B4BF2398-BB5B-4615-B74B-BC10687838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1385B52-422F-4DC7-83D4-91DF19DB5CC6}" type="slidenum">
              <a:rPr lang="zh-CN" altLang="en-US" sz="1200"/>
              <a:pPr eaLnBrk="1" hangingPunct="1"/>
              <a:t>22</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7A0161CF-224B-4CB5-B8FC-22FC8C2CA3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3B8462E4-4678-49C9-BF5B-7DD4C03779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0660" name="灯片编号占位符 3">
            <a:extLst>
              <a:ext uri="{FF2B5EF4-FFF2-40B4-BE49-F238E27FC236}">
                <a16:creationId xmlns:a16="http://schemas.microsoft.com/office/drawing/2014/main" id="{B0690EC4-8C15-4A88-A8A1-E3560AF186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73C0E5-D820-4568-9E74-5C90B5B63263}" type="slidenum">
              <a:rPr lang="zh-CN" altLang="en-US" sz="1200"/>
              <a:pPr eaLnBrk="1" hangingPunct="1"/>
              <a:t>24</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BF9D3E43-2A64-4BC6-A482-A707931804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5C30B0DC-C4C8-4372-A113-ADF43A4EF0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3252" name="灯片编号占位符 3">
            <a:extLst>
              <a:ext uri="{FF2B5EF4-FFF2-40B4-BE49-F238E27FC236}">
                <a16:creationId xmlns:a16="http://schemas.microsoft.com/office/drawing/2014/main" id="{E8F88A86-E427-4834-BE91-A6DDA7FD16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732B94A-6B37-43C7-97F2-C1138A154641}" type="slidenum">
              <a:rPr lang="zh-CN" altLang="en-US" sz="1200"/>
              <a:pPr eaLnBrk="1" hangingPunct="1"/>
              <a:t>6</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5187D4BE-958A-4F38-A4CD-446E6DA74A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3E74EF1-9E13-442A-A910-A308197D21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684" name="灯片编号占位符 3">
            <a:extLst>
              <a:ext uri="{FF2B5EF4-FFF2-40B4-BE49-F238E27FC236}">
                <a16:creationId xmlns:a16="http://schemas.microsoft.com/office/drawing/2014/main" id="{73129C6D-D839-4803-90FA-F9D747566C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7B4E7A-2A48-4DB6-8535-2C30EF816F3D}" type="slidenum">
              <a:rPr lang="zh-CN" altLang="en-US" sz="1200"/>
              <a:pPr eaLnBrk="1" hangingPunct="1"/>
              <a:t>25</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EA4F3361-0101-446D-B399-D7D23B503A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8EB2D1B7-90A0-4FB1-94BC-E7FF56EC0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3732" name="灯片编号占位符 3">
            <a:extLst>
              <a:ext uri="{FF2B5EF4-FFF2-40B4-BE49-F238E27FC236}">
                <a16:creationId xmlns:a16="http://schemas.microsoft.com/office/drawing/2014/main" id="{A7581C67-9A63-4852-94DB-493CEDE902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3F3C26-51EF-401E-9AEE-6B603F9720D4}" type="slidenum">
              <a:rPr lang="zh-CN" altLang="en-US" sz="1200"/>
              <a:pPr eaLnBrk="1" hangingPunct="1"/>
              <a:t>26</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3B04F781-3098-457F-8466-080A469AC7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05B297ED-6B03-4A3A-BBCF-635F175500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4756" name="灯片编号占位符 3">
            <a:extLst>
              <a:ext uri="{FF2B5EF4-FFF2-40B4-BE49-F238E27FC236}">
                <a16:creationId xmlns:a16="http://schemas.microsoft.com/office/drawing/2014/main" id="{BCF2FFD1-73EC-4734-9058-9CF20A3C04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5A8E10-9557-4929-8FFE-C015FA2C2576}" type="slidenum">
              <a:rPr lang="zh-CN" altLang="en-US" sz="1200"/>
              <a:pPr eaLnBrk="1" hangingPunct="1"/>
              <a:t>27</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CE3151A8-1794-44BE-BD2C-9CC6F172B4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1B17E0F3-3A46-4C1B-9B16-6CB27E6D73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a:extLst>
              <a:ext uri="{FF2B5EF4-FFF2-40B4-BE49-F238E27FC236}">
                <a16:creationId xmlns:a16="http://schemas.microsoft.com/office/drawing/2014/main" id="{C37A0DF4-673B-493D-95E9-5750E6483D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FD2087-6A7E-476D-96FC-3C86789B182E}" type="slidenum">
              <a:rPr lang="zh-CN" altLang="en-US" sz="1200"/>
              <a:pPr eaLnBrk="1" hangingPunct="1"/>
              <a:t>28</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DEFB272E-5393-4FDC-A414-CD22E3882E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CB938694-3A18-475E-8F44-08B833183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6804" name="灯片编号占位符 3">
            <a:extLst>
              <a:ext uri="{FF2B5EF4-FFF2-40B4-BE49-F238E27FC236}">
                <a16:creationId xmlns:a16="http://schemas.microsoft.com/office/drawing/2014/main" id="{9477FCCB-01CB-4483-B28F-A5DC7E6128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74EDE0-81D5-497D-AA87-2547D7CA6421}" type="slidenum">
              <a:rPr lang="zh-CN" altLang="en-US" sz="1200"/>
              <a:pPr eaLnBrk="1" hangingPunct="1"/>
              <a:t>29</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DFEA6F27-0CF8-4717-8837-6402C7E72C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50E53838-6BAA-4FF6-9F05-60ABBBCB3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7828" name="灯片编号占位符 3">
            <a:extLst>
              <a:ext uri="{FF2B5EF4-FFF2-40B4-BE49-F238E27FC236}">
                <a16:creationId xmlns:a16="http://schemas.microsoft.com/office/drawing/2014/main" id="{84FBFF39-17C6-4107-A980-1E65120774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377969-B267-4FA3-AD6A-11E7EDB1533B}" type="slidenum">
              <a:rPr lang="zh-CN" altLang="en-US" sz="1200"/>
              <a:pPr eaLnBrk="1" hangingPunct="1"/>
              <a:t>30</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F3BFD82D-6CE8-471A-8210-4FD3B2044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E99BE0D4-E200-4ABA-9F12-A0BA26FC4A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8852" name="灯片编号占位符 3">
            <a:extLst>
              <a:ext uri="{FF2B5EF4-FFF2-40B4-BE49-F238E27FC236}">
                <a16:creationId xmlns:a16="http://schemas.microsoft.com/office/drawing/2014/main" id="{EE390175-9C56-4AD8-A154-1D4DA64211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52B888-AB81-4DA1-A3C3-41001791CE3B}" type="slidenum">
              <a:rPr lang="zh-CN" altLang="en-US" sz="1200"/>
              <a:pPr eaLnBrk="1" hangingPunct="1"/>
              <a:t>36</a:t>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1C7AF7A5-A4F2-4CC8-B558-010BD0901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a:extLst>
              <a:ext uri="{FF2B5EF4-FFF2-40B4-BE49-F238E27FC236}">
                <a16:creationId xmlns:a16="http://schemas.microsoft.com/office/drawing/2014/main" id="{A7CC013A-AFA8-4E9A-8A6F-1413E73626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9876" name="灯片编号占位符 3">
            <a:extLst>
              <a:ext uri="{FF2B5EF4-FFF2-40B4-BE49-F238E27FC236}">
                <a16:creationId xmlns:a16="http://schemas.microsoft.com/office/drawing/2014/main" id="{1B8D8DA2-20A4-4293-A2C5-CB30C39756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35A83C-75DB-4126-ABD2-94B34C0B1229}" type="slidenum">
              <a:rPr lang="zh-CN" altLang="en-US" sz="1200"/>
              <a:pPr eaLnBrk="1" hangingPunct="1"/>
              <a:t>37</a:t>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B36630B5-0FF4-411E-B3E1-91E757F550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BA33AC1E-4BAA-403A-8770-B2F6D4B7F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0900" name="灯片编号占位符 3">
            <a:extLst>
              <a:ext uri="{FF2B5EF4-FFF2-40B4-BE49-F238E27FC236}">
                <a16:creationId xmlns:a16="http://schemas.microsoft.com/office/drawing/2014/main" id="{53263B73-19F2-4985-8518-CCFBA1D0AB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E1F3C1-FBA5-4C73-AD12-9616C9B3AD1E}" type="slidenum">
              <a:rPr lang="zh-CN" altLang="en-US" sz="1200"/>
              <a:pPr eaLnBrk="1" hangingPunct="1"/>
              <a:t>38</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E48D7368-1FF6-45AA-A291-54CDABAFC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a:extLst>
              <a:ext uri="{FF2B5EF4-FFF2-40B4-BE49-F238E27FC236}">
                <a16:creationId xmlns:a16="http://schemas.microsoft.com/office/drawing/2014/main" id="{A9420D4C-BCBC-49D7-922B-EDC07B83A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1924" name="灯片编号占位符 3">
            <a:extLst>
              <a:ext uri="{FF2B5EF4-FFF2-40B4-BE49-F238E27FC236}">
                <a16:creationId xmlns:a16="http://schemas.microsoft.com/office/drawing/2014/main" id="{44BFF3E9-F831-4541-AADB-70B6C94D8D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4A6085-947B-4D4D-813F-ABE687402960}" type="slidenum">
              <a:rPr lang="zh-CN" altLang="en-US" sz="1200"/>
              <a:pPr eaLnBrk="1" hangingPunct="1"/>
              <a:t>39</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6BBBEFB-7A9A-4D8A-82F0-74212C8F09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FF6F4C45-DAE8-432C-AE9B-06373FB676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2FD40AD1-8B41-4EC3-B078-DE0FC53512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4A36CBC-F8B3-4EB2-8A19-8F541C111944}" type="slidenum">
              <a:rPr lang="zh-CN" altLang="en-US" sz="1200"/>
              <a:pPr eaLnBrk="1" hangingPunct="1"/>
              <a:t>7</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A4A2EEC0-B47F-4E32-85F9-B75CC419BD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DE87FCEE-DFDC-4A36-ADFB-D75AD9996C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2948" name="灯片编号占位符 3">
            <a:extLst>
              <a:ext uri="{FF2B5EF4-FFF2-40B4-BE49-F238E27FC236}">
                <a16:creationId xmlns:a16="http://schemas.microsoft.com/office/drawing/2014/main" id="{ECA8D282-5FFA-4AAC-9D0C-C5BEB324F4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0775E6-2AD4-430A-917B-700607E86998}" type="slidenum">
              <a:rPr lang="zh-CN" altLang="en-US" sz="1200"/>
              <a:pPr eaLnBrk="1" hangingPunct="1"/>
              <a:t>40</a:t>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CA68D1A4-3D17-428C-8A5E-223F951E4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8D278EFF-FF6D-439D-B0FA-DD1BBE4D9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a:extLst>
              <a:ext uri="{FF2B5EF4-FFF2-40B4-BE49-F238E27FC236}">
                <a16:creationId xmlns:a16="http://schemas.microsoft.com/office/drawing/2014/main" id="{6BF00812-236C-401E-9BC2-C00FEF5E3C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E3DDAF-D1C8-45FF-9724-ED78C09B833C}" type="slidenum">
              <a:rPr lang="zh-CN" altLang="en-US" sz="1200"/>
              <a:pPr eaLnBrk="1" hangingPunct="1"/>
              <a:t>41</a:t>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ADD770CE-E9BD-4C81-B6F8-CDB46A5BFD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FE175D1F-5A4A-4E65-8578-DE0D41C77B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4996" name="灯片编号占位符 3">
            <a:extLst>
              <a:ext uri="{FF2B5EF4-FFF2-40B4-BE49-F238E27FC236}">
                <a16:creationId xmlns:a16="http://schemas.microsoft.com/office/drawing/2014/main" id="{BC00380F-0C76-4ED5-A060-DF586216B9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24D874-0438-474B-86E2-DEF8FB6A9A4D}" type="slidenum">
              <a:rPr lang="zh-CN" altLang="en-US" sz="1200"/>
              <a:pPr eaLnBrk="1" hangingPunct="1"/>
              <a:t>42</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70C51855-9A85-4333-86FD-5B3DA6A69B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2F8C63C5-BE11-4DFA-BA3E-97124B869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1F1B2CCE-6F5C-4F89-B354-7B1375CB34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619AB04-1AE1-4EE6-A751-8F52A0D94B93}" type="slidenum">
              <a:rPr lang="zh-CN" altLang="en-US" sz="1200"/>
              <a:pPr eaLnBrk="1" hangingPunct="1"/>
              <a:t>8</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C138FE9-CCE1-4265-987B-8A872D125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7787AE4F-D26B-4AA8-8F1E-98904F4177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F3C9E749-BD70-4841-8402-386540DFD5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9D6560D-D334-4A11-AA48-1CFD7207C6F8}" type="slidenum">
              <a:rPr lang="zh-CN" altLang="en-US" sz="1200"/>
              <a:pPr eaLnBrk="1" hangingPunct="1"/>
              <a:t>9</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AAD3FBC8-6739-4712-B21D-6311245BD9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D1B1B925-140C-422B-BBF6-E2E7DE7C93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7348" name="灯片编号占位符 3">
            <a:extLst>
              <a:ext uri="{FF2B5EF4-FFF2-40B4-BE49-F238E27FC236}">
                <a16:creationId xmlns:a16="http://schemas.microsoft.com/office/drawing/2014/main" id="{53912F0B-8A8F-48DC-9849-2B5D011A66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38F4F3-E8F8-4661-8D72-288536624A37}" type="slidenum">
              <a:rPr lang="zh-CN" altLang="en-US" sz="1200"/>
              <a:pPr eaLnBrk="1" hangingPunct="1"/>
              <a:t>10</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F787B7E9-1D83-41E3-9FC4-4BE2336D44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204C5776-D9A7-4EF1-97AC-C02274E851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8372" name="灯片编号占位符 3">
            <a:extLst>
              <a:ext uri="{FF2B5EF4-FFF2-40B4-BE49-F238E27FC236}">
                <a16:creationId xmlns:a16="http://schemas.microsoft.com/office/drawing/2014/main" id="{D6317DA3-E4C4-4F12-890C-74E09AC139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A7C8904-806E-4F28-A8F6-3FE6D1F2331A}" type="slidenum">
              <a:rPr lang="zh-CN" altLang="en-US" sz="1200"/>
              <a:pPr eaLnBrk="1" hangingPunct="1"/>
              <a:t>11</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C487A707-0247-4D9D-87AB-B7B3838BA5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B54CDA54-7A21-43D8-99B2-600DEE6613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a:extLst>
              <a:ext uri="{FF2B5EF4-FFF2-40B4-BE49-F238E27FC236}">
                <a16:creationId xmlns:a16="http://schemas.microsoft.com/office/drawing/2014/main" id="{95655D5B-A9CC-4FC6-A20C-2A136D8CF0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EDC8387-2F6D-4327-B9DB-FFD9632555BD}" type="slidenum">
              <a:rPr lang="zh-CN" altLang="en-US" sz="1200"/>
              <a:pPr eaLnBrk="1" hangingPunct="1"/>
              <a:t>12</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679AF858-869D-41D2-AD9F-6D2E14918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7F19A2DB-FC6B-4237-B904-A689B2EF87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0420" name="灯片编号占位符 3">
            <a:extLst>
              <a:ext uri="{FF2B5EF4-FFF2-40B4-BE49-F238E27FC236}">
                <a16:creationId xmlns:a16="http://schemas.microsoft.com/office/drawing/2014/main" id="{FE69805E-4A9F-4B62-A763-AF1CE1C620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5485B0-4948-452F-BC24-F2EE4CB0C8A6}" type="slidenum">
              <a:rPr lang="zh-CN" altLang="en-US" sz="1200"/>
              <a:pPr eaLnBrk="1" hangingPunct="1"/>
              <a:t>13</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697346" name="Line 2">
            <a:extLst>
              <a:ext uri="{FF2B5EF4-FFF2-40B4-BE49-F238E27FC236}">
                <a16:creationId xmlns:a16="http://schemas.microsoft.com/office/drawing/2014/main" id="{96F54027-FD06-4762-AD60-B49FBB020539}"/>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47" name="Rectangle 3">
            <a:extLst>
              <a:ext uri="{FF2B5EF4-FFF2-40B4-BE49-F238E27FC236}">
                <a16:creationId xmlns:a16="http://schemas.microsoft.com/office/drawing/2014/main" id="{B8DD0F52-57FC-43BF-980D-FE506A5496B3}"/>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697348" name="Rectangle 4">
            <a:extLst>
              <a:ext uri="{FF2B5EF4-FFF2-40B4-BE49-F238E27FC236}">
                <a16:creationId xmlns:a16="http://schemas.microsoft.com/office/drawing/2014/main" id="{0742F304-E632-4F43-94E6-BF725B6D3167}"/>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697349" name="Rectangle 5">
            <a:extLst>
              <a:ext uri="{FF2B5EF4-FFF2-40B4-BE49-F238E27FC236}">
                <a16:creationId xmlns:a16="http://schemas.microsoft.com/office/drawing/2014/main" id="{A146380B-C7C6-435A-8BDD-AE525C1D401C}"/>
              </a:ext>
            </a:extLst>
          </p:cNvPr>
          <p:cNvSpPr>
            <a:spLocks noGrp="1" noChangeArrowheads="1"/>
          </p:cNvSpPr>
          <p:nvPr>
            <p:ph type="dt" sz="half" idx="2"/>
          </p:nvPr>
        </p:nvSpPr>
        <p:spPr/>
        <p:txBody>
          <a:bodyPr/>
          <a:lstStyle>
            <a:lvl1pPr>
              <a:defRPr/>
            </a:lvl1pPr>
          </a:lstStyle>
          <a:p>
            <a:endParaRPr lang="en-US" altLang="zh-CN"/>
          </a:p>
        </p:txBody>
      </p:sp>
      <p:sp>
        <p:nvSpPr>
          <p:cNvPr id="697350" name="Rectangle 6">
            <a:extLst>
              <a:ext uri="{FF2B5EF4-FFF2-40B4-BE49-F238E27FC236}">
                <a16:creationId xmlns:a16="http://schemas.microsoft.com/office/drawing/2014/main" id="{55B001FD-9B90-4639-A925-038DBFBF48E6}"/>
              </a:ext>
            </a:extLst>
          </p:cNvPr>
          <p:cNvSpPr>
            <a:spLocks noGrp="1" noChangeArrowheads="1"/>
          </p:cNvSpPr>
          <p:nvPr>
            <p:ph type="ftr" sz="quarter" idx="3"/>
          </p:nvPr>
        </p:nvSpPr>
        <p:spPr/>
        <p:txBody>
          <a:bodyPr/>
          <a:lstStyle>
            <a:lvl1pPr>
              <a:defRPr/>
            </a:lvl1pPr>
          </a:lstStyle>
          <a:p>
            <a:endParaRPr lang="zh-CN" altLang="en-US"/>
          </a:p>
        </p:txBody>
      </p:sp>
      <p:sp>
        <p:nvSpPr>
          <p:cNvPr id="697351" name="Rectangle 7">
            <a:extLst>
              <a:ext uri="{FF2B5EF4-FFF2-40B4-BE49-F238E27FC236}">
                <a16:creationId xmlns:a16="http://schemas.microsoft.com/office/drawing/2014/main" id="{CAED1F36-C6C6-4378-97AF-5CF236FEA6E9}"/>
              </a:ext>
            </a:extLst>
          </p:cNvPr>
          <p:cNvSpPr>
            <a:spLocks noGrp="1" noChangeArrowheads="1"/>
          </p:cNvSpPr>
          <p:nvPr>
            <p:ph type="sldNum" sz="quarter" idx="4"/>
          </p:nvPr>
        </p:nvSpPr>
        <p:spPr/>
        <p:txBody>
          <a:bodyPr/>
          <a:lstStyle>
            <a:lvl1pPr>
              <a:defRPr/>
            </a:lvl1pPr>
          </a:lstStyle>
          <a:p>
            <a:fld id="{F1E42D75-5EA4-46FD-AA47-69DF035F2E83}" type="slidenum">
              <a:rPr lang="en-US" altLang="zh-CN"/>
              <a:pPr/>
              <a:t>‹#›</a:t>
            </a:fld>
            <a:endParaRPr lang="en-US" altLang="zh-CN"/>
          </a:p>
        </p:txBody>
      </p:sp>
      <p:grpSp>
        <p:nvGrpSpPr>
          <p:cNvPr id="697352" name="Group 8">
            <a:extLst>
              <a:ext uri="{FF2B5EF4-FFF2-40B4-BE49-F238E27FC236}">
                <a16:creationId xmlns:a16="http://schemas.microsoft.com/office/drawing/2014/main" id="{12EB18B6-36AA-4965-A027-F186627E22BC}"/>
              </a:ext>
            </a:extLst>
          </p:cNvPr>
          <p:cNvGrpSpPr>
            <a:grpSpLocks/>
          </p:cNvGrpSpPr>
          <p:nvPr/>
        </p:nvGrpSpPr>
        <p:grpSpPr bwMode="auto">
          <a:xfrm>
            <a:off x="7493000" y="2992438"/>
            <a:ext cx="1338263" cy="2189162"/>
            <a:chOff x="4704" y="1885"/>
            <a:chExt cx="843" cy="1379"/>
          </a:xfrm>
        </p:grpSpPr>
        <p:sp>
          <p:nvSpPr>
            <p:cNvPr id="697353" name="Oval 9">
              <a:extLst>
                <a:ext uri="{FF2B5EF4-FFF2-40B4-BE49-F238E27FC236}">
                  <a16:creationId xmlns:a16="http://schemas.microsoft.com/office/drawing/2014/main" id="{EF4EB951-FD9D-4DB1-9BB0-1D0DDE8A431C}"/>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4" name="Oval 10">
              <a:extLst>
                <a:ext uri="{FF2B5EF4-FFF2-40B4-BE49-F238E27FC236}">
                  <a16:creationId xmlns:a16="http://schemas.microsoft.com/office/drawing/2014/main" id="{6B2755D7-8F43-477C-B162-4B7D379B1A85}"/>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5" name="Oval 11">
              <a:extLst>
                <a:ext uri="{FF2B5EF4-FFF2-40B4-BE49-F238E27FC236}">
                  <a16:creationId xmlns:a16="http://schemas.microsoft.com/office/drawing/2014/main" id="{CD1DEE31-11AB-4C6A-9543-E4466B9AC64A}"/>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6" name="Oval 12">
              <a:extLst>
                <a:ext uri="{FF2B5EF4-FFF2-40B4-BE49-F238E27FC236}">
                  <a16:creationId xmlns:a16="http://schemas.microsoft.com/office/drawing/2014/main" id="{FBBBAEFB-D8E4-4AC9-96FA-87DADE94644D}"/>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7" name="Oval 13">
              <a:extLst>
                <a:ext uri="{FF2B5EF4-FFF2-40B4-BE49-F238E27FC236}">
                  <a16:creationId xmlns:a16="http://schemas.microsoft.com/office/drawing/2014/main" id="{2681A1C1-8B39-45AA-8BED-60800A73F97F}"/>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8" name="Oval 14">
              <a:extLst>
                <a:ext uri="{FF2B5EF4-FFF2-40B4-BE49-F238E27FC236}">
                  <a16:creationId xmlns:a16="http://schemas.microsoft.com/office/drawing/2014/main" id="{AB590AB0-12D2-4E20-B8F2-AF057C6C3B46}"/>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9" name="Oval 15">
              <a:extLst>
                <a:ext uri="{FF2B5EF4-FFF2-40B4-BE49-F238E27FC236}">
                  <a16:creationId xmlns:a16="http://schemas.microsoft.com/office/drawing/2014/main" id="{BE5DAA94-7B60-4B5B-BAD7-32C0F4AB8BFB}"/>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0" name="Oval 16">
              <a:extLst>
                <a:ext uri="{FF2B5EF4-FFF2-40B4-BE49-F238E27FC236}">
                  <a16:creationId xmlns:a16="http://schemas.microsoft.com/office/drawing/2014/main" id="{D6FA4CFC-2678-4CC1-90FF-2F734AD1F6B4}"/>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1" name="Oval 17">
              <a:extLst>
                <a:ext uri="{FF2B5EF4-FFF2-40B4-BE49-F238E27FC236}">
                  <a16:creationId xmlns:a16="http://schemas.microsoft.com/office/drawing/2014/main" id="{51D38421-603A-457A-A10E-A3347296E2CE}"/>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2" name="Oval 18">
              <a:extLst>
                <a:ext uri="{FF2B5EF4-FFF2-40B4-BE49-F238E27FC236}">
                  <a16:creationId xmlns:a16="http://schemas.microsoft.com/office/drawing/2014/main" id="{D928E0B8-DE88-4172-B5C8-723E262241D6}"/>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3" name="Oval 19">
              <a:extLst>
                <a:ext uri="{FF2B5EF4-FFF2-40B4-BE49-F238E27FC236}">
                  <a16:creationId xmlns:a16="http://schemas.microsoft.com/office/drawing/2014/main" id="{0BB20FBF-2169-4065-A9A1-39E9F95F1A24}"/>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4" name="Oval 20">
              <a:extLst>
                <a:ext uri="{FF2B5EF4-FFF2-40B4-BE49-F238E27FC236}">
                  <a16:creationId xmlns:a16="http://schemas.microsoft.com/office/drawing/2014/main" id="{6CDDEBDE-E398-4235-BCB7-53D1394198E6}"/>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5" name="Oval 21">
              <a:extLst>
                <a:ext uri="{FF2B5EF4-FFF2-40B4-BE49-F238E27FC236}">
                  <a16:creationId xmlns:a16="http://schemas.microsoft.com/office/drawing/2014/main" id="{2AF6F9DE-FC1A-4E87-B1B5-5846D67D2AF7}"/>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6" name="Oval 22">
              <a:extLst>
                <a:ext uri="{FF2B5EF4-FFF2-40B4-BE49-F238E27FC236}">
                  <a16:creationId xmlns:a16="http://schemas.microsoft.com/office/drawing/2014/main" id="{310F3805-B4DA-4F0F-A3E4-624E2CED357C}"/>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7" name="Oval 23">
              <a:extLst>
                <a:ext uri="{FF2B5EF4-FFF2-40B4-BE49-F238E27FC236}">
                  <a16:creationId xmlns:a16="http://schemas.microsoft.com/office/drawing/2014/main" id="{65CDD9FD-8F73-4E3F-93C3-7219D6971B84}"/>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8" name="Oval 24">
              <a:extLst>
                <a:ext uri="{FF2B5EF4-FFF2-40B4-BE49-F238E27FC236}">
                  <a16:creationId xmlns:a16="http://schemas.microsoft.com/office/drawing/2014/main" id="{059A7AF7-4D7E-4B33-BE60-FBA0FC277565}"/>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9" name="Oval 25">
              <a:extLst>
                <a:ext uri="{FF2B5EF4-FFF2-40B4-BE49-F238E27FC236}">
                  <a16:creationId xmlns:a16="http://schemas.microsoft.com/office/drawing/2014/main" id="{ADE64341-561D-4CCC-AEC9-54DAD1932737}"/>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0" name="Oval 26">
              <a:extLst>
                <a:ext uri="{FF2B5EF4-FFF2-40B4-BE49-F238E27FC236}">
                  <a16:creationId xmlns:a16="http://schemas.microsoft.com/office/drawing/2014/main" id="{DC026E9C-30C7-4227-B13E-909E4D4DD534}"/>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1" name="Oval 27">
              <a:extLst>
                <a:ext uri="{FF2B5EF4-FFF2-40B4-BE49-F238E27FC236}">
                  <a16:creationId xmlns:a16="http://schemas.microsoft.com/office/drawing/2014/main" id="{4A840D11-F58A-4F36-8663-014FF9648E90}"/>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2" name="Oval 28">
              <a:extLst>
                <a:ext uri="{FF2B5EF4-FFF2-40B4-BE49-F238E27FC236}">
                  <a16:creationId xmlns:a16="http://schemas.microsoft.com/office/drawing/2014/main" id="{C4AAA487-6614-4A71-A113-3F4593DE96B4}"/>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3" name="Oval 29">
              <a:extLst>
                <a:ext uri="{FF2B5EF4-FFF2-40B4-BE49-F238E27FC236}">
                  <a16:creationId xmlns:a16="http://schemas.microsoft.com/office/drawing/2014/main" id="{98EEDF4F-DAAD-4F74-9271-79715DB5E695}"/>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4" name="Oval 30">
              <a:extLst>
                <a:ext uri="{FF2B5EF4-FFF2-40B4-BE49-F238E27FC236}">
                  <a16:creationId xmlns:a16="http://schemas.microsoft.com/office/drawing/2014/main" id="{872EBB07-03FA-406B-863B-AD63FA6BDC01}"/>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5" name="Oval 31">
              <a:extLst>
                <a:ext uri="{FF2B5EF4-FFF2-40B4-BE49-F238E27FC236}">
                  <a16:creationId xmlns:a16="http://schemas.microsoft.com/office/drawing/2014/main" id="{1DAC28E3-50D8-469E-83DF-DF12FA940E90}"/>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6" name="Oval 32">
              <a:extLst>
                <a:ext uri="{FF2B5EF4-FFF2-40B4-BE49-F238E27FC236}">
                  <a16:creationId xmlns:a16="http://schemas.microsoft.com/office/drawing/2014/main" id="{A8A377AA-6B96-49BF-B887-9C50AC4F8DBC}"/>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7" name="Oval 33">
              <a:extLst>
                <a:ext uri="{FF2B5EF4-FFF2-40B4-BE49-F238E27FC236}">
                  <a16:creationId xmlns:a16="http://schemas.microsoft.com/office/drawing/2014/main" id="{9F57ED65-0ADD-4E15-95FE-052E489B3F3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8" name="Oval 34">
              <a:extLst>
                <a:ext uri="{FF2B5EF4-FFF2-40B4-BE49-F238E27FC236}">
                  <a16:creationId xmlns:a16="http://schemas.microsoft.com/office/drawing/2014/main" id="{A11B8AEF-295A-4399-BC8A-E2618D591D86}"/>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9" name="Oval 35">
              <a:extLst>
                <a:ext uri="{FF2B5EF4-FFF2-40B4-BE49-F238E27FC236}">
                  <a16:creationId xmlns:a16="http://schemas.microsoft.com/office/drawing/2014/main" id="{902E8F8A-B738-40C6-92C4-BD01840E4D23}"/>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0" name="Oval 36">
              <a:extLst>
                <a:ext uri="{FF2B5EF4-FFF2-40B4-BE49-F238E27FC236}">
                  <a16:creationId xmlns:a16="http://schemas.microsoft.com/office/drawing/2014/main" id="{9C004F40-C63E-44BA-965B-54F93221D6D3}"/>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1" name="Oval 37">
              <a:extLst>
                <a:ext uri="{FF2B5EF4-FFF2-40B4-BE49-F238E27FC236}">
                  <a16:creationId xmlns:a16="http://schemas.microsoft.com/office/drawing/2014/main" id="{CA26D6AF-8717-4BB4-90DB-6B43DA124E25}"/>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2" name="Oval 38">
              <a:extLst>
                <a:ext uri="{FF2B5EF4-FFF2-40B4-BE49-F238E27FC236}">
                  <a16:creationId xmlns:a16="http://schemas.microsoft.com/office/drawing/2014/main" id="{E8791E4F-810B-4A9E-9197-E9A73D9386F9}"/>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3" name="Oval 39">
              <a:extLst>
                <a:ext uri="{FF2B5EF4-FFF2-40B4-BE49-F238E27FC236}">
                  <a16:creationId xmlns:a16="http://schemas.microsoft.com/office/drawing/2014/main" id="{586FC40D-93DB-494B-9320-8C0540433B17}"/>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7384" name="Line 40">
            <a:extLst>
              <a:ext uri="{FF2B5EF4-FFF2-40B4-BE49-F238E27FC236}">
                <a16:creationId xmlns:a16="http://schemas.microsoft.com/office/drawing/2014/main" id="{8744FC5D-2338-4C39-AE63-A2AA3F0AF6E7}"/>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7348">
                                            <p:txEl>
                                              <p:pRg st="0" end="0"/>
                                            </p:txEl>
                                          </p:spTgt>
                                        </p:tgtEl>
                                        <p:attrNameLst>
                                          <p:attrName>style.visibility</p:attrName>
                                        </p:attrNameLst>
                                      </p:cBhvr>
                                      <p:to>
                                        <p:strVal val="visible"/>
                                      </p:to>
                                    </p:set>
                                    <p:animEffect transition="in" filter="wipe(left)">
                                      <p:cBhvr>
                                        <p:cTn id="7" dur="500"/>
                                        <p:tgtEl>
                                          <p:spTgt spid="697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8"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697348"/>
                        </p:tgtEl>
                        <p:attrNameLst>
                          <p:attrName>style.visibility</p:attrName>
                        </p:attrNameLst>
                      </p:cBhvr>
                      <p:to>
                        <p:strVal val="visible"/>
                      </p:to>
                    </p:set>
                    <p:animEffect transition="in" filter="wipe(left)">
                      <p:cBhvr>
                        <p:cTn dur="500"/>
                        <p:tgtEl>
                          <p:spTgt spid="6973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D92FC-A69B-43DB-9A5C-E5D871478F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87E00E-BA8C-45AF-AEC1-C3BCEA192C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7B22D7-4045-4495-ADC3-EEF11917935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91A6B02-130E-46A4-9FF6-AFA20B50C3CE}"/>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702728FA-F4FB-4F5F-A242-CCFB98EC4C44}"/>
              </a:ext>
            </a:extLst>
          </p:cNvPr>
          <p:cNvSpPr>
            <a:spLocks noGrp="1"/>
          </p:cNvSpPr>
          <p:nvPr>
            <p:ph type="sldNum" sz="quarter" idx="12"/>
          </p:nvPr>
        </p:nvSpPr>
        <p:spPr/>
        <p:txBody>
          <a:bodyPr/>
          <a:lstStyle>
            <a:lvl1pPr>
              <a:defRPr/>
            </a:lvl1pPr>
          </a:lstStyle>
          <a:p>
            <a:fld id="{2C753CC7-59A2-490C-9B81-E02DAEBF46EB}" type="slidenum">
              <a:rPr lang="en-US" altLang="zh-CN"/>
              <a:pPr/>
              <a:t>‹#›</a:t>
            </a:fld>
            <a:endParaRPr lang="en-US" altLang="zh-CN"/>
          </a:p>
        </p:txBody>
      </p:sp>
    </p:spTree>
    <p:extLst>
      <p:ext uri="{BB962C8B-B14F-4D97-AF65-F5344CB8AC3E}">
        <p14:creationId xmlns:p14="http://schemas.microsoft.com/office/powerpoint/2010/main" val="374018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2932E9-9577-4C51-9D2A-A475C4B91143}"/>
              </a:ext>
            </a:extLst>
          </p:cNvPr>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11960F-DE41-4E90-B35C-1D962561EB27}"/>
              </a:ext>
            </a:extLst>
          </p:cNvPr>
          <p:cNvSpPr>
            <a:spLocks noGrp="1"/>
          </p:cNvSpPr>
          <p:nvPr>
            <p:ph type="body" orient="vert" idx="1"/>
          </p:nvPr>
        </p:nvSpPr>
        <p:spPr>
          <a:xfrm>
            <a:off x="457200" y="122238"/>
            <a:ext cx="6019800" cy="60086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53A445-C678-411D-8A62-AEF806502A9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DA131F9-4A2A-41CD-8396-2A04B5A3D5FD}"/>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0592657B-0AD0-4608-A7A1-2A4CAAEDD284}"/>
              </a:ext>
            </a:extLst>
          </p:cNvPr>
          <p:cNvSpPr>
            <a:spLocks noGrp="1"/>
          </p:cNvSpPr>
          <p:nvPr>
            <p:ph type="sldNum" sz="quarter" idx="12"/>
          </p:nvPr>
        </p:nvSpPr>
        <p:spPr/>
        <p:txBody>
          <a:bodyPr/>
          <a:lstStyle>
            <a:lvl1pPr>
              <a:defRPr/>
            </a:lvl1pPr>
          </a:lstStyle>
          <a:p>
            <a:fld id="{6CB6AEC3-29ED-46D6-A016-69779E83CD60}" type="slidenum">
              <a:rPr lang="en-US" altLang="zh-CN"/>
              <a:pPr/>
              <a:t>‹#›</a:t>
            </a:fld>
            <a:endParaRPr lang="en-US" altLang="zh-CN"/>
          </a:p>
        </p:txBody>
      </p:sp>
    </p:spTree>
    <p:extLst>
      <p:ext uri="{BB962C8B-B14F-4D97-AF65-F5344CB8AC3E}">
        <p14:creationId xmlns:p14="http://schemas.microsoft.com/office/powerpoint/2010/main" val="241724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63FC9-1905-4F8B-92D2-76516989195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D70722-7060-4DDC-93C3-13F92B93969D}"/>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FE6688-E1BD-4BA6-A5B0-223DD9E503CF}"/>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C26773-29EB-411E-ACDB-979C5C85BB29}"/>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42561DC-3C2F-45AD-8B46-2904D0A0599E}"/>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9BF13820-6713-4B89-BAA2-39F555C71B5E}"/>
              </a:ext>
            </a:extLst>
          </p:cNvPr>
          <p:cNvSpPr>
            <a:spLocks noGrp="1"/>
          </p:cNvSpPr>
          <p:nvPr>
            <p:ph type="sldNum" sz="quarter" idx="12"/>
          </p:nvPr>
        </p:nvSpPr>
        <p:spPr>
          <a:xfrm>
            <a:off x="6553200" y="6248400"/>
            <a:ext cx="2133600" cy="457200"/>
          </a:xfrm>
        </p:spPr>
        <p:txBody>
          <a:bodyPr/>
          <a:lstStyle>
            <a:lvl1pPr>
              <a:defRPr/>
            </a:lvl1pPr>
          </a:lstStyle>
          <a:p>
            <a:fld id="{90F5FAD7-0946-4CCA-A635-0CCA5EDC136D}" type="slidenum">
              <a:rPr lang="en-US" altLang="zh-CN"/>
              <a:pPr/>
              <a:t>‹#›</a:t>
            </a:fld>
            <a:endParaRPr lang="en-US" altLang="zh-CN"/>
          </a:p>
        </p:txBody>
      </p:sp>
    </p:spTree>
    <p:extLst>
      <p:ext uri="{BB962C8B-B14F-4D97-AF65-F5344CB8AC3E}">
        <p14:creationId xmlns:p14="http://schemas.microsoft.com/office/powerpoint/2010/main" val="214182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9DD35-2E52-4EBD-AC84-0E5FA34B4992}"/>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B91A06-8BF3-4CE0-96BB-A741E0752DB4}"/>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12A55B-7CB7-4684-BA33-0BBBECDE2C24}"/>
              </a:ext>
            </a:extLst>
          </p:cNvPr>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BE03B887-1302-4650-8B31-D5360D4BE41C}"/>
              </a:ext>
            </a:extLst>
          </p:cNvPr>
          <p:cNvSpPr>
            <a:spLocks noGrp="1"/>
          </p:cNvSpPr>
          <p:nvPr>
            <p:ph sz="quarter" idx="3"/>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77AC51C8-1387-4861-94D1-A20169029D8A}"/>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1298CD6B-06C9-4A24-83E3-AE268C257874}"/>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8" name="灯片编号占位符 7">
            <a:extLst>
              <a:ext uri="{FF2B5EF4-FFF2-40B4-BE49-F238E27FC236}">
                <a16:creationId xmlns:a16="http://schemas.microsoft.com/office/drawing/2014/main" id="{FADD35A2-FD9A-4A74-AE48-E58C30083B31}"/>
              </a:ext>
            </a:extLst>
          </p:cNvPr>
          <p:cNvSpPr>
            <a:spLocks noGrp="1"/>
          </p:cNvSpPr>
          <p:nvPr>
            <p:ph type="sldNum" sz="quarter" idx="12"/>
          </p:nvPr>
        </p:nvSpPr>
        <p:spPr>
          <a:xfrm>
            <a:off x="6553200" y="6248400"/>
            <a:ext cx="2133600" cy="457200"/>
          </a:xfrm>
        </p:spPr>
        <p:txBody>
          <a:bodyPr/>
          <a:lstStyle>
            <a:lvl1pPr>
              <a:defRPr/>
            </a:lvl1pPr>
          </a:lstStyle>
          <a:p>
            <a:fld id="{F89E4867-966E-417A-9793-62A5E22115EB}" type="slidenum">
              <a:rPr lang="en-US" altLang="zh-CN"/>
              <a:pPr/>
              <a:t>‹#›</a:t>
            </a:fld>
            <a:endParaRPr lang="en-US" altLang="zh-CN"/>
          </a:p>
        </p:txBody>
      </p:sp>
    </p:spTree>
    <p:extLst>
      <p:ext uri="{BB962C8B-B14F-4D97-AF65-F5344CB8AC3E}">
        <p14:creationId xmlns:p14="http://schemas.microsoft.com/office/powerpoint/2010/main" val="428241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0EB0F-E5BC-4DF6-8E6A-2008BCDC42C8}"/>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E8C0638-C13B-4A54-A806-E5C10F9A838C}"/>
              </a:ext>
            </a:extLst>
          </p:cNvPr>
          <p:cNvSpPr>
            <a:spLocks noGrp="1"/>
          </p:cNvSpPr>
          <p:nvPr>
            <p:ph type="tbl" idx="1"/>
          </p:nvPr>
        </p:nvSpPr>
        <p:spPr>
          <a:xfrm>
            <a:off x="457200" y="1719263"/>
            <a:ext cx="8229600" cy="4411662"/>
          </a:xfrm>
        </p:spPr>
        <p:txBody>
          <a:bodyPr/>
          <a:lstStyle/>
          <a:p>
            <a:endParaRPr lang="zh-CN" altLang="en-US"/>
          </a:p>
        </p:txBody>
      </p:sp>
      <p:sp>
        <p:nvSpPr>
          <p:cNvPr id="4" name="日期占位符 3">
            <a:extLst>
              <a:ext uri="{FF2B5EF4-FFF2-40B4-BE49-F238E27FC236}">
                <a16:creationId xmlns:a16="http://schemas.microsoft.com/office/drawing/2014/main" id="{EC863C57-70BD-41C1-92B5-D281209F39A4}"/>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958878F-9F90-49F4-8BAA-0CD31A273F35}"/>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3DD22FC4-C2EA-4510-9A09-54B24DA562E7}"/>
              </a:ext>
            </a:extLst>
          </p:cNvPr>
          <p:cNvSpPr>
            <a:spLocks noGrp="1"/>
          </p:cNvSpPr>
          <p:nvPr>
            <p:ph type="sldNum" sz="quarter" idx="12"/>
          </p:nvPr>
        </p:nvSpPr>
        <p:spPr>
          <a:xfrm>
            <a:off x="6553200" y="6248400"/>
            <a:ext cx="2133600" cy="457200"/>
          </a:xfrm>
        </p:spPr>
        <p:txBody>
          <a:bodyPr/>
          <a:lstStyle>
            <a:lvl1pPr>
              <a:defRPr/>
            </a:lvl1pPr>
          </a:lstStyle>
          <a:p>
            <a:fld id="{5D053B3C-48A8-4CDC-8E95-1E2594467BAF}" type="slidenum">
              <a:rPr lang="en-US" altLang="zh-CN"/>
              <a:pPr/>
              <a:t>‹#›</a:t>
            </a:fld>
            <a:endParaRPr lang="en-US" altLang="zh-CN"/>
          </a:p>
        </p:txBody>
      </p:sp>
    </p:spTree>
    <p:extLst>
      <p:ext uri="{BB962C8B-B14F-4D97-AF65-F5344CB8AC3E}">
        <p14:creationId xmlns:p14="http://schemas.microsoft.com/office/powerpoint/2010/main" val="295305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02138-B28F-4623-AD68-F7DB4A6EB4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5F05AF-771F-44FE-8ACB-2C9176BF5FC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96368-951C-4B2C-A39F-00386B530AC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FC845A5-5B04-4C67-92A0-0EBE265BDD19}"/>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208C31E-85C6-4AA8-9908-F296383D0473}"/>
              </a:ext>
            </a:extLst>
          </p:cNvPr>
          <p:cNvSpPr>
            <a:spLocks noGrp="1"/>
          </p:cNvSpPr>
          <p:nvPr>
            <p:ph type="sldNum" sz="quarter" idx="12"/>
          </p:nvPr>
        </p:nvSpPr>
        <p:spPr/>
        <p:txBody>
          <a:bodyPr/>
          <a:lstStyle>
            <a:lvl1pPr>
              <a:defRPr/>
            </a:lvl1pPr>
          </a:lstStyle>
          <a:p>
            <a:fld id="{5BA7A085-D7A1-4BC0-AF05-76BA7374985B}" type="slidenum">
              <a:rPr lang="en-US" altLang="zh-CN"/>
              <a:pPr/>
              <a:t>‹#›</a:t>
            </a:fld>
            <a:endParaRPr lang="en-US" altLang="zh-CN"/>
          </a:p>
        </p:txBody>
      </p:sp>
    </p:spTree>
    <p:extLst>
      <p:ext uri="{BB962C8B-B14F-4D97-AF65-F5344CB8AC3E}">
        <p14:creationId xmlns:p14="http://schemas.microsoft.com/office/powerpoint/2010/main" val="298196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2B9D-16D9-4920-93DD-ACEADCFAB00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1FFE19-E743-431E-AD7E-255D194B266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A567E69B-0604-4ABA-9C2A-B3DCA2D9DE5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F5142DD-5925-4AE9-9097-A2E9027F4163}"/>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6BDF53F-9B73-41BC-9E4D-B82C237974EE}"/>
              </a:ext>
            </a:extLst>
          </p:cNvPr>
          <p:cNvSpPr>
            <a:spLocks noGrp="1"/>
          </p:cNvSpPr>
          <p:nvPr>
            <p:ph type="sldNum" sz="quarter" idx="12"/>
          </p:nvPr>
        </p:nvSpPr>
        <p:spPr/>
        <p:txBody>
          <a:bodyPr/>
          <a:lstStyle>
            <a:lvl1pPr>
              <a:defRPr/>
            </a:lvl1pPr>
          </a:lstStyle>
          <a:p>
            <a:fld id="{33FB2D4F-4A5D-4EF3-B4E6-C52703840BFE}" type="slidenum">
              <a:rPr lang="en-US" altLang="zh-CN"/>
              <a:pPr/>
              <a:t>‹#›</a:t>
            </a:fld>
            <a:endParaRPr lang="en-US" altLang="zh-CN"/>
          </a:p>
        </p:txBody>
      </p:sp>
    </p:spTree>
    <p:extLst>
      <p:ext uri="{BB962C8B-B14F-4D97-AF65-F5344CB8AC3E}">
        <p14:creationId xmlns:p14="http://schemas.microsoft.com/office/powerpoint/2010/main" val="364379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327F3-BD0F-48E0-B796-E12CEF3300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1618EE-01B6-4E45-AE0C-BCDCCA431BCA}"/>
              </a:ext>
            </a:extLst>
          </p:cNvPr>
          <p:cNvSpPr>
            <a:spLocks noGrp="1"/>
          </p:cNvSpPr>
          <p:nvPr>
            <p:ph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1D9863-1F3D-48B9-8290-66437555CDD8}"/>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801FE3E-1676-4E38-93CC-4476178658E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FAB3022-0A9A-4701-89D3-B630071061DE}"/>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BCBBEC63-5231-4604-BF31-9FAE466C1254}"/>
              </a:ext>
            </a:extLst>
          </p:cNvPr>
          <p:cNvSpPr>
            <a:spLocks noGrp="1"/>
          </p:cNvSpPr>
          <p:nvPr>
            <p:ph type="sldNum" sz="quarter" idx="12"/>
          </p:nvPr>
        </p:nvSpPr>
        <p:spPr/>
        <p:txBody>
          <a:bodyPr/>
          <a:lstStyle>
            <a:lvl1pPr>
              <a:defRPr/>
            </a:lvl1pPr>
          </a:lstStyle>
          <a:p>
            <a:fld id="{89D98CA9-8792-43ED-885A-88503B62C0BD}" type="slidenum">
              <a:rPr lang="en-US" altLang="zh-CN"/>
              <a:pPr/>
              <a:t>‹#›</a:t>
            </a:fld>
            <a:endParaRPr lang="en-US" altLang="zh-CN"/>
          </a:p>
        </p:txBody>
      </p:sp>
    </p:spTree>
    <p:extLst>
      <p:ext uri="{BB962C8B-B14F-4D97-AF65-F5344CB8AC3E}">
        <p14:creationId xmlns:p14="http://schemas.microsoft.com/office/powerpoint/2010/main" val="11267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D542D-7D16-411A-808B-07454591615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5597C5-E8B2-4169-8338-7D279D0A825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FD5EB6-4225-42E6-9F42-1B0D6A2C3897}"/>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FDDBD68-D939-40BB-8C0F-B5F60B63A3D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A4043DD-F4CF-4976-BB11-8F19E655D159}"/>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E01B40-7E81-43C6-9265-35AD50F5241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EED08D7-5B7F-4169-B2F9-99DB4E63DD2B}"/>
              </a:ext>
            </a:extLst>
          </p:cNvPr>
          <p:cNvSpPr>
            <a:spLocks noGrp="1"/>
          </p:cNvSpPr>
          <p:nvPr>
            <p:ph type="ftr" sz="quarter" idx="11"/>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D8FF55AB-72CB-4257-89AB-20F113A9B951}"/>
              </a:ext>
            </a:extLst>
          </p:cNvPr>
          <p:cNvSpPr>
            <a:spLocks noGrp="1"/>
          </p:cNvSpPr>
          <p:nvPr>
            <p:ph type="sldNum" sz="quarter" idx="12"/>
          </p:nvPr>
        </p:nvSpPr>
        <p:spPr/>
        <p:txBody>
          <a:bodyPr/>
          <a:lstStyle>
            <a:lvl1pPr>
              <a:defRPr/>
            </a:lvl1pPr>
          </a:lstStyle>
          <a:p>
            <a:fld id="{096FE7C8-7511-484C-9CEF-A9966015553F}" type="slidenum">
              <a:rPr lang="en-US" altLang="zh-CN"/>
              <a:pPr/>
              <a:t>‹#›</a:t>
            </a:fld>
            <a:endParaRPr lang="en-US" altLang="zh-CN"/>
          </a:p>
        </p:txBody>
      </p:sp>
    </p:spTree>
    <p:extLst>
      <p:ext uri="{BB962C8B-B14F-4D97-AF65-F5344CB8AC3E}">
        <p14:creationId xmlns:p14="http://schemas.microsoft.com/office/powerpoint/2010/main" val="101944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72C27-FA56-4335-967C-5A9498C29C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8FD97D-DC8B-4EB1-A964-2E3A9832EC4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2A2C5D8-DE30-4788-880A-2E0E21CB9659}"/>
              </a:ext>
            </a:extLst>
          </p:cNvPr>
          <p:cNvSpPr>
            <a:spLocks noGrp="1"/>
          </p:cNvSpPr>
          <p:nvPr>
            <p:ph type="ftr" sz="quarter" idx="11"/>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DB412B2E-67D9-4747-8388-8FA4516DC176}"/>
              </a:ext>
            </a:extLst>
          </p:cNvPr>
          <p:cNvSpPr>
            <a:spLocks noGrp="1"/>
          </p:cNvSpPr>
          <p:nvPr>
            <p:ph type="sldNum" sz="quarter" idx="12"/>
          </p:nvPr>
        </p:nvSpPr>
        <p:spPr/>
        <p:txBody>
          <a:bodyPr/>
          <a:lstStyle>
            <a:lvl1pPr>
              <a:defRPr/>
            </a:lvl1pPr>
          </a:lstStyle>
          <a:p>
            <a:fld id="{A11D5316-3C24-4A7D-8BDC-6DCA753DD4C8}" type="slidenum">
              <a:rPr lang="en-US" altLang="zh-CN"/>
              <a:pPr/>
              <a:t>‹#›</a:t>
            </a:fld>
            <a:endParaRPr lang="en-US" altLang="zh-CN"/>
          </a:p>
        </p:txBody>
      </p:sp>
    </p:spTree>
    <p:extLst>
      <p:ext uri="{BB962C8B-B14F-4D97-AF65-F5344CB8AC3E}">
        <p14:creationId xmlns:p14="http://schemas.microsoft.com/office/powerpoint/2010/main" val="46196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43FB20-ABDB-4540-A19C-F1AB0A7920A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1683BF5-5C8D-4C9C-87C0-DD73092E3CF8}"/>
              </a:ext>
            </a:extLst>
          </p:cNvPr>
          <p:cNvSpPr>
            <a:spLocks noGrp="1"/>
          </p:cNvSpPr>
          <p:nvPr>
            <p:ph type="ftr" sz="quarter" idx="11"/>
          </p:nvPr>
        </p:nvSpPr>
        <p:spPr/>
        <p:txBody>
          <a:bodyPr/>
          <a:lstStyle>
            <a:lvl1pPr>
              <a:defRPr/>
            </a:lvl1pPr>
          </a:lstStyle>
          <a:p>
            <a:endParaRPr lang="zh-CN" altLang="en-US"/>
          </a:p>
        </p:txBody>
      </p:sp>
      <p:sp>
        <p:nvSpPr>
          <p:cNvPr id="4" name="灯片编号占位符 3">
            <a:extLst>
              <a:ext uri="{FF2B5EF4-FFF2-40B4-BE49-F238E27FC236}">
                <a16:creationId xmlns:a16="http://schemas.microsoft.com/office/drawing/2014/main" id="{B1C41FF8-84F9-42AE-845F-6E822CBB25D1}"/>
              </a:ext>
            </a:extLst>
          </p:cNvPr>
          <p:cNvSpPr>
            <a:spLocks noGrp="1"/>
          </p:cNvSpPr>
          <p:nvPr>
            <p:ph type="sldNum" sz="quarter" idx="12"/>
          </p:nvPr>
        </p:nvSpPr>
        <p:spPr/>
        <p:txBody>
          <a:bodyPr/>
          <a:lstStyle>
            <a:lvl1pPr>
              <a:defRPr/>
            </a:lvl1pPr>
          </a:lstStyle>
          <a:p>
            <a:fld id="{448EA409-3D7D-4217-8810-E9AD242696AB}" type="slidenum">
              <a:rPr lang="en-US" altLang="zh-CN"/>
              <a:pPr/>
              <a:t>‹#›</a:t>
            </a:fld>
            <a:endParaRPr lang="en-US" altLang="zh-CN"/>
          </a:p>
        </p:txBody>
      </p:sp>
    </p:spTree>
    <p:extLst>
      <p:ext uri="{BB962C8B-B14F-4D97-AF65-F5344CB8AC3E}">
        <p14:creationId xmlns:p14="http://schemas.microsoft.com/office/powerpoint/2010/main" val="241303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D4617-0295-4D93-9270-3DAFA742A145}"/>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A2B9EF-79CE-4B03-BD35-EC77649D37A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F5B5714-2947-46DD-8210-7222F90A66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BC4162-324E-4FB9-BC67-D6569ED5166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BD4ED4C-2462-411A-A99A-809A02AF8BB6}"/>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3827B03A-EC12-4D1F-B31E-64907EBCA941}"/>
              </a:ext>
            </a:extLst>
          </p:cNvPr>
          <p:cNvSpPr>
            <a:spLocks noGrp="1"/>
          </p:cNvSpPr>
          <p:nvPr>
            <p:ph type="sldNum" sz="quarter" idx="12"/>
          </p:nvPr>
        </p:nvSpPr>
        <p:spPr/>
        <p:txBody>
          <a:bodyPr/>
          <a:lstStyle>
            <a:lvl1pPr>
              <a:defRPr/>
            </a:lvl1pPr>
          </a:lstStyle>
          <a:p>
            <a:fld id="{5799A64C-5DC7-481C-BDC1-6A2F83965A58}" type="slidenum">
              <a:rPr lang="en-US" altLang="zh-CN"/>
              <a:pPr/>
              <a:t>‹#›</a:t>
            </a:fld>
            <a:endParaRPr lang="en-US" altLang="zh-CN"/>
          </a:p>
        </p:txBody>
      </p:sp>
    </p:spTree>
    <p:extLst>
      <p:ext uri="{BB962C8B-B14F-4D97-AF65-F5344CB8AC3E}">
        <p14:creationId xmlns:p14="http://schemas.microsoft.com/office/powerpoint/2010/main" val="182648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10F1-44F0-4D37-A2EE-2F0C945B28CF}"/>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DA4DCA-BB90-4823-87E3-8C7737D6675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450FD5-94EC-434A-A16B-56055E40EE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15AA27-A119-4F3B-9CBB-5F7BD02D464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B8F13F4-E475-408E-99E3-BEC6D917CCAD}"/>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4AB4BF0C-B342-4216-9A18-ACDC1EC02C87}"/>
              </a:ext>
            </a:extLst>
          </p:cNvPr>
          <p:cNvSpPr>
            <a:spLocks noGrp="1"/>
          </p:cNvSpPr>
          <p:nvPr>
            <p:ph type="sldNum" sz="quarter" idx="12"/>
          </p:nvPr>
        </p:nvSpPr>
        <p:spPr/>
        <p:txBody>
          <a:bodyPr/>
          <a:lstStyle>
            <a:lvl1pPr>
              <a:defRPr/>
            </a:lvl1pPr>
          </a:lstStyle>
          <a:p>
            <a:fld id="{D6756DBF-22BE-4F08-A189-E0D1C55B50B1}" type="slidenum">
              <a:rPr lang="en-US" altLang="zh-CN"/>
              <a:pPr/>
              <a:t>‹#›</a:t>
            </a:fld>
            <a:endParaRPr lang="en-US" altLang="zh-CN"/>
          </a:p>
        </p:txBody>
      </p:sp>
    </p:spTree>
    <p:extLst>
      <p:ext uri="{BB962C8B-B14F-4D97-AF65-F5344CB8AC3E}">
        <p14:creationId xmlns:p14="http://schemas.microsoft.com/office/powerpoint/2010/main" val="330041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22" name="Line 2">
            <a:extLst>
              <a:ext uri="{FF2B5EF4-FFF2-40B4-BE49-F238E27FC236}">
                <a16:creationId xmlns:a16="http://schemas.microsoft.com/office/drawing/2014/main" id="{C1DC4BFC-9267-4ED0-B865-94989BE56DF5}"/>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23" name="Rectangle 3">
            <a:extLst>
              <a:ext uri="{FF2B5EF4-FFF2-40B4-BE49-F238E27FC236}">
                <a16:creationId xmlns:a16="http://schemas.microsoft.com/office/drawing/2014/main" id="{825EF7DE-5B8D-443F-B4D8-16794CB0A3D0}"/>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696324" name="Rectangle 4">
            <a:extLst>
              <a:ext uri="{FF2B5EF4-FFF2-40B4-BE49-F238E27FC236}">
                <a16:creationId xmlns:a16="http://schemas.microsoft.com/office/drawing/2014/main" id="{55DB1F72-2E74-4636-AFB8-517693EFF7CD}"/>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96325" name="Rectangle 5">
            <a:extLst>
              <a:ext uri="{FF2B5EF4-FFF2-40B4-BE49-F238E27FC236}">
                <a16:creationId xmlns:a16="http://schemas.microsoft.com/office/drawing/2014/main" id="{FA3B2ADF-2EB7-4CAF-B904-02EAAD016E4B}"/>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sp>
        <p:nvSpPr>
          <p:cNvPr id="696326" name="Rectangle 6">
            <a:extLst>
              <a:ext uri="{FF2B5EF4-FFF2-40B4-BE49-F238E27FC236}">
                <a16:creationId xmlns:a16="http://schemas.microsoft.com/office/drawing/2014/main" id="{13DA80B9-1705-4E25-844E-5D4D3F7C8C8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696327" name="Rectangle 7">
            <a:extLst>
              <a:ext uri="{FF2B5EF4-FFF2-40B4-BE49-F238E27FC236}">
                <a16:creationId xmlns:a16="http://schemas.microsoft.com/office/drawing/2014/main" id="{F6A32BDA-8C08-4B38-AA93-2D464DDE7EC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ACC39F97-A66E-478C-A7D5-102045CDFB25}" type="slidenum">
              <a:rPr lang="en-US" altLang="zh-CN"/>
              <a:pPr/>
              <a:t>‹#›</a:t>
            </a:fld>
            <a:endParaRPr lang="en-US" altLang="zh-CN"/>
          </a:p>
        </p:txBody>
      </p:sp>
      <p:grpSp>
        <p:nvGrpSpPr>
          <p:cNvPr id="696328" name="Group 8">
            <a:extLst>
              <a:ext uri="{FF2B5EF4-FFF2-40B4-BE49-F238E27FC236}">
                <a16:creationId xmlns:a16="http://schemas.microsoft.com/office/drawing/2014/main" id="{9080BBBC-DE1F-4870-867B-AE2CEE619812}"/>
              </a:ext>
            </a:extLst>
          </p:cNvPr>
          <p:cNvGrpSpPr>
            <a:grpSpLocks/>
          </p:cNvGrpSpPr>
          <p:nvPr/>
        </p:nvGrpSpPr>
        <p:grpSpPr bwMode="auto">
          <a:xfrm>
            <a:off x="8153400" y="152400"/>
            <a:ext cx="792163" cy="1295400"/>
            <a:chOff x="5136" y="960"/>
            <a:chExt cx="528" cy="864"/>
          </a:xfrm>
        </p:grpSpPr>
        <p:sp>
          <p:nvSpPr>
            <p:cNvPr id="696329" name="Oval 9">
              <a:extLst>
                <a:ext uri="{FF2B5EF4-FFF2-40B4-BE49-F238E27FC236}">
                  <a16:creationId xmlns:a16="http://schemas.microsoft.com/office/drawing/2014/main" id="{684BF1B4-BA2E-4BF5-A0EE-B44B3A334713}"/>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0" name="Oval 10">
              <a:extLst>
                <a:ext uri="{FF2B5EF4-FFF2-40B4-BE49-F238E27FC236}">
                  <a16:creationId xmlns:a16="http://schemas.microsoft.com/office/drawing/2014/main" id="{62B78198-762B-487C-A8D3-127958F5E326}"/>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1" name="Oval 11">
              <a:extLst>
                <a:ext uri="{FF2B5EF4-FFF2-40B4-BE49-F238E27FC236}">
                  <a16:creationId xmlns:a16="http://schemas.microsoft.com/office/drawing/2014/main" id="{EBF4AFD9-FB49-4A8E-8E3E-BB4E60525D4C}"/>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2" name="Oval 12">
              <a:extLst>
                <a:ext uri="{FF2B5EF4-FFF2-40B4-BE49-F238E27FC236}">
                  <a16:creationId xmlns:a16="http://schemas.microsoft.com/office/drawing/2014/main" id="{58996586-2B48-4375-8C15-A52F97398389}"/>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3" name="Oval 13">
              <a:extLst>
                <a:ext uri="{FF2B5EF4-FFF2-40B4-BE49-F238E27FC236}">
                  <a16:creationId xmlns:a16="http://schemas.microsoft.com/office/drawing/2014/main" id="{40707936-A4D5-49E8-8A62-B47B39D8AE82}"/>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4" name="Oval 14">
              <a:extLst>
                <a:ext uri="{FF2B5EF4-FFF2-40B4-BE49-F238E27FC236}">
                  <a16:creationId xmlns:a16="http://schemas.microsoft.com/office/drawing/2014/main" id="{304DF128-5A36-45C0-821C-2FCEA0C46D63}"/>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5" name="Oval 15">
              <a:extLst>
                <a:ext uri="{FF2B5EF4-FFF2-40B4-BE49-F238E27FC236}">
                  <a16:creationId xmlns:a16="http://schemas.microsoft.com/office/drawing/2014/main" id="{36AA12FE-39FA-4BB2-A4D1-E64453F6CC67}"/>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6" name="Oval 16">
              <a:extLst>
                <a:ext uri="{FF2B5EF4-FFF2-40B4-BE49-F238E27FC236}">
                  <a16:creationId xmlns:a16="http://schemas.microsoft.com/office/drawing/2014/main" id="{A7101E07-5F94-4FF0-BD61-09617B98A761}"/>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7" name="Oval 17">
              <a:extLst>
                <a:ext uri="{FF2B5EF4-FFF2-40B4-BE49-F238E27FC236}">
                  <a16:creationId xmlns:a16="http://schemas.microsoft.com/office/drawing/2014/main" id="{AFB114DB-D793-4E52-875A-9154D3B7EDD8}"/>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8" name="Oval 18">
              <a:extLst>
                <a:ext uri="{FF2B5EF4-FFF2-40B4-BE49-F238E27FC236}">
                  <a16:creationId xmlns:a16="http://schemas.microsoft.com/office/drawing/2014/main" id="{0FF16460-86C2-4A73-8ED1-3124E56628C3}"/>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9" name="Oval 19">
              <a:extLst>
                <a:ext uri="{FF2B5EF4-FFF2-40B4-BE49-F238E27FC236}">
                  <a16:creationId xmlns:a16="http://schemas.microsoft.com/office/drawing/2014/main" id="{6A618449-BEC5-4602-B950-D2F2C8BEA5EB}"/>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0" name="Oval 20">
              <a:extLst>
                <a:ext uri="{FF2B5EF4-FFF2-40B4-BE49-F238E27FC236}">
                  <a16:creationId xmlns:a16="http://schemas.microsoft.com/office/drawing/2014/main" id="{661DBF44-976D-4AE7-97DF-3DF9852E547E}"/>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1" name="Oval 21">
              <a:extLst>
                <a:ext uri="{FF2B5EF4-FFF2-40B4-BE49-F238E27FC236}">
                  <a16:creationId xmlns:a16="http://schemas.microsoft.com/office/drawing/2014/main" id="{F4FD84FF-05D3-4285-AB12-252A99DB942A}"/>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2" name="Oval 22">
              <a:extLst>
                <a:ext uri="{FF2B5EF4-FFF2-40B4-BE49-F238E27FC236}">
                  <a16:creationId xmlns:a16="http://schemas.microsoft.com/office/drawing/2014/main" id="{E230F281-E418-4998-979D-A0947883BC1A}"/>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3" name="Oval 23">
              <a:extLst>
                <a:ext uri="{FF2B5EF4-FFF2-40B4-BE49-F238E27FC236}">
                  <a16:creationId xmlns:a16="http://schemas.microsoft.com/office/drawing/2014/main" id="{7A48DD40-0A58-48A2-A9DF-91D310EB3ABD}"/>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4" name="Oval 24">
              <a:extLst>
                <a:ext uri="{FF2B5EF4-FFF2-40B4-BE49-F238E27FC236}">
                  <a16:creationId xmlns:a16="http://schemas.microsoft.com/office/drawing/2014/main" id="{4E7E48F7-A12F-4B19-8CA6-E4DCB5476A5D}"/>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5" name="Oval 25">
              <a:extLst>
                <a:ext uri="{FF2B5EF4-FFF2-40B4-BE49-F238E27FC236}">
                  <a16:creationId xmlns:a16="http://schemas.microsoft.com/office/drawing/2014/main" id="{E7483777-3F1D-40FF-B52C-CDA1C4CFF2F4}"/>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6" name="Oval 26">
              <a:extLst>
                <a:ext uri="{FF2B5EF4-FFF2-40B4-BE49-F238E27FC236}">
                  <a16:creationId xmlns:a16="http://schemas.microsoft.com/office/drawing/2014/main" id="{362E592D-A1CE-406D-B446-8B9A3C234309}"/>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7" name="Oval 27">
              <a:extLst>
                <a:ext uri="{FF2B5EF4-FFF2-40B4-BE49-F238E27FC236}">
                  <a16:creationId xmlns:a16="http://schemas.microsoft.com/office/drawing/2014/main" id="{0DD94E94-B67B-463E-9490-A578A56358E9}"/>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8" name="Oval 28">
              <a:extLst>
                <a:ext uri="{FF2B5EF4-FFF2-40B4-BE49-F238E27FC236}">
                  <a16:creationId xmlns:a16="http://schemas.microsoft.com/office/drawing/2014/main" id="{A9058B64-A07C-4067-B655-C2135686FB26}"/>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9" name="Oval 29">
              <a:extLst>
                <a:ext uri="{FF2B5EF4-FFF2-40B4-BE49-F238E27FC236}">
                  <a16:creationId xmlns:a16="http://schemas.microsoft.com/office/drawing/2014/main" id="{35799EEB-7385-4632-AFF0-CF7738232C7C}"/>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0" name="Oval 30">
              <a:extLst>
                <a:ext uri="{FF2B5EF4-FFF2-40B4-BE49-F238E27FC236}">
                  <a16:creationId xmlns:a16="http://schemas.microsoft.com/office/drawing/2014/main" id="{0D18774F-B8FD-4F18-B618-57AAF9ED4AA2}"/>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1" name="Oval 31">
              <a:extLst>
                <a:ext uri="{FF2B5EF4-FFF2-40B4-BE49-F238E27FC236}">
                  <a16:creationId xmlns:a16="http://schemas.microsoft.com/office/drawing/2014/main" id="{A654B53B-381C-4406-89B6-DABA7DCA2855}"/>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2" name="Oval 32">
              <a:extLst>
                <a:ext uri="{FF2B5EF4-FFF2-40B4-BE49-F238E27FC236}">
                  <a16:creationId xmlns:a16="http://schemas.microsoft.com/office/drawing/2014/main" id="{4140BA6F-924E-4003-84E5-1F0E5E5DC108}"/>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3" name="Oval 33">
              <a:extLst>
                <a:ext uri="{FF2B5EF4-FFF2-40B4-BE49-F238E27FC236}">
                  <a16:creationId xmlns:a16="http://schemas.microsoft.com/office/drawing/2014/main" id="{AE3036F0-01CC-41E5-9C91-7DED3E0E4C0A}"/>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4" name="Oval 34">
              <a:extLst>
                <a:ext uri="{FF2B5EF4-FFF2-40B4-BE49-F238E27FC236}">
                  <a16:creationId xmlns:a16="http://schemas.microsoft.com/office/drawing/2014/main" id="{2B5F403A-0F2B-491A-88DE-E76B2C8BCDBE}"/>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5" name="Oval 35">
              <a:extLst>
                <a:ext uri="{FF2B5EF4-FFF2-40B4-BE49-F238E27FC236}">
                  <a16:creationId xmlns:a16="http://schemas.microsoft.com/office/drawing/2014/main" id="{71C8FC42-C46A-4D85-A4AE-906856B5E2B9}"/>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6" name="Oval 36">
              <a:extLst>
                <a:ext uri="{FF2B5EF4-FFF2-40B4-BE49-F238E27FC236}">
                  <a16:creationId xmlns:a16="http://schemas.microsoft.com/office/drawing/2014/main" id="{E8693A7F-AFB7-459B-88D3-172496CFEB3E}"/>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7" name="Oval 37">
              <a:extLst>
                <a:ext uri="{FF2B5EF4-FFF2-40B4-BE49-F238E27FC236}">
                  <a16:creationId xmlns:a16="http://schemas.microsoft.com/office/drawing/2014/main" id="{D56E8760-C434-4187-8E72-5CF2721C1DAC}"/>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8" name="Oval 38">
              <a:extLst>
                <a:ext uri="{FF2B5EF4-FFF2-40B4-BE49-F238E27FC236}">
                  <a16:creationId xmlns:a16="http://schemas.microsoft.com/office/drawing/2014/main" id="{CF40E800-9B7A-46C7-A241-6A1D28958CB1}"/>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9" name="Oval 39">
              <a:extLst>
                <a:ext uri="{FF2B5EF4-FFF2-40B4-BE49-F238E27FC236}">
                  <a16:creationId xmlns:a16="http://schemas.microsoft.com/office/drawing/2014/main" id="{043E675F-94BC-4EA1-981C-63528718942F}"/>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24">
                                            <p:txEl>
                                              <p:pRg st="0" end="0"/>
                                            </p:txEl>
                                          </p:spTgt>
                                        </p:tgtEl>
                                        <p:attrNameLst>
                                          <p:attrName>style.visibility</p:attrName>
                                        </p:attrNameLst>
                                      </p:cBhvr>
                                      <p:to>
                                        <p:strVal val="visible"/>
                                      </p:to>
                                    </p:set>
                                    <p:animEffect transition="in" filter="wipe(left)">
                                      <p:cBhvr>
                                        <p:cTn id="7" dur="500"/>
                                        <p:tgtEl>
                                          <p:spTgt spid="6963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24">
                                            <p:txEl>
                                              <p:pRg st="1" end="1"/>
                                            </p:txEl>
                                          </p:spTgt>
                                        </p:tgtEl>
                                        <p:attrNameLst>
                                          <p:attrName>style.visibility</p:attrName>
                                        </p:attrNameLst>
                                      </p:cBhvr>
                                      <p:to>
                                        <p:strVal val="visible"/>
                                      </p:to>
                                    </p:set>
                                    <p:animEffect transition="in" filter="wipe(left)">
                                      <p:cBhvr>
                                        <p:cTn id="12" dur="500"/>
                                        <p:tgtEl>
                                          <p:spTgt spid="69632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96324">
                                            <p:txEl>
                                              <p:pRg st="2" end="2"/>
                                            </p:txEl>
                                          </p:spTgt>
                                        </p:tgtEl>
                                        <p:attrNameLst>
                                          <p:attrName>style.visibility</p:attrName>
                                        </p:attrNameLst>
                                      </p:cBhvr>
                                      <p:to>
                                        <p:strVal val="visible"/>
                                      </p:to>
                                    </p:set>
                                    <p:animEffect transition="in" filter="wipe(left)">
                                      <p:cBhvr>
                                        <p:cTn id="15" dur="500"/>
                                        <p:tgtEl>
                                          <p:spTgt spid="69632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96324">
                                            <p:txEl>
                                              <p:pRg st="3" end="3"/>
                                            </p:txEl>
                                          </p:spTgt>
                                        </p:tgtEl>
                                        <p:attrNameLst>
                                          <p:attrName>style.visibility</p:attrName>
                                        </p:attrNameLst>
                                      </p:cBhvr>
                                      <p:to>
                                        <p:strVal val="visible"/>
                                      </p:to>
                                    </p:set>
                                    <p:animEffect transition="in" filter="wipe(left)">
                                      <p:cBhvr>
                                        <p:cTn id="18" dur="500"/>
                                        <p:tgtEl>
                                          <p:spTgt spid="696324">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96324">
                                            <p:txEl>
                                              <p:pRg st="4" end="4"/>
                                            </p:txEl>
                                          </p:spTgt>
                                        </p:tgtEl>
                                        <p:attrNameLst>
                                          <p:attrName>style.visibility</p:attrName>
                                        </p:attrNameLst>
                                      </p:cBhvr>
                                      <p:to>
                                        <p:strVal val="visible"/>
                                      </p:to>
                                    </p:set>
                                    <p:animEffect transition="in" filter="wipe(left)">
                                      <p:cBhvr>
                                        <p:cTn id="21" dur="500"/>
                                        <p:tgtEl>
                                          <p:spTgt spid="69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Lst>
      </p:bldP>
    </p:bldLst>
  </p:timing>
  <p:hf hdr="0" ftr="0" dt="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27.w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file:///F:\noi99\noi99exam\Image8.gif" TargetMode="Externa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3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31.wmf"/><Relationship Id="rId4" Type="http://schemas.openxmlformats.org/officeDocument/2006/relationships/oleObject" Target="../embeddings/oleObject15.bin"/></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8661E00-ECE9-4636-B4F5-8790348B9F3B}"/>
              </a:ext>
            </a:extLst>
          </p:cNvPr>
          <p:cNvSpPr>
            <a:spLocks noGrp="1" noChangeArrowheads="1"/>
          </p:cNvSpPr>
          <p:nvPr>
            <p:ph type="ctrTitle"/>
          </p:nvPr>
        </p:nvSpPr>
        <p:spPr>
          <a:xfrm>
            <a:off x="0" y="1412875"/>
            <a:ext cx="7380312" cy="1195388"/>
          </a:xfrm>
        </p:spPr>
        <p:txBody>
          <a:bodyPr/>
          <a:lstStyle/>
          <a:p>
            <a:r>
              <a:rPr lang="zh-CN" altLang="en-US" sz="3600" b="0" dirty="0">
                <a:effectLst>
                  <a:outerShdw blurRad="38100" dist="38100" dir="2700000" algn="tl">
                    <a:srgbClr val="C0C0C0"/>
                  </a:outerShdw>
                </a:effectLst>
                <a:ea typeface="方正魏碑简体" pitchFamily="2" charset="-122"/>
              </a:rPr>
              <a:t>算法设计与分析</a:t>
            </a:r>
          </a:p>
        </p:txBody>
      </p:sp>
      <p:sp>
        <p:nvSpPr>
          <p:cNvPr id="3" name="Rectangle 2">
            <a:extLst>
              <a:ext uri="{FF2B5EF4-FFF2-40B4-BE49-F238E27FC236}">
                <a16:creationId xmlns:a16="http://schemas.microsoft.com/office/drawing/2014/main" id="{F84583CE-BCEB-4E7C-82DE-62EF7E99E62E}"/>
              </a:ext>
            </a:extLst>
          </p:cNvPr>
          <p:cNvSpPr txBox="1">
            <a:spLocks noChangeArrowheads="1"/>
          </p:cNvSpPr>
          <p:nvPr/>
        </p:nvSpPr>
        <p:spPr bwMode="auto">
          <a:xfrm>
            <a:off x="46495" y="3284984"/>
            <a:ext cx="6278563"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0" fontAlgn="base">
              <a:spcBef>
                <a:spcPct val="0"/>
              </a:spcBef>
              <a:spcAft>
                <a:spcPct val="0"/>
              </a:spcAft>
              <a:defRPr sz="48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zh-CN" altLang="en-US" sz="8000" b="0" dirty="0">
                <a:effectLst>
                  <a:outerShdw blurRad="38100" dist="38100" dir="2700000" algn="tl">
                    <a:srgbClr val="C0C0C0"/>
                  </a:outerShdw>
                </a:effectLst>
                <a:ea typeface="方正魏碑简体" pitchFamily="2" charset="-122"/>
              </a:rPr>
              <a:t>动态规划</a:t>
            </a:r>
            <a:r>
              <a:rPr lang="en-US" altLang="zh-CN" sz="8000" b="0" dirty="0">
                <a:effectLst>
                  <a:outerShdw blurRad="38100" dist="38100" dir="2700000" algn="tl">
                    <a:srgbClr val="C0C0C0"/>
                  </a:outerShdw>
                </a:effectLst>
                <a:ea typeface="方正魏碑简体" pitchFamily="2" charset="-122"/>
              </a:rPr>
              <a:t>3</a:t>
            </a:r>
            <a:endParaRPr lang="zh-CN" altLang="en-US" sz="8000" b="0" dirty="0">
              <a:effectLst>
                <a:outerShdw blurRad="38100" dist="38100" dir="2700000" algn="tl">
                  <a:srgbClr val="C0C0C0"/>
                </a:outerShdw>
              </a:effectLst>
              <a:ea typeface="方正魏碑简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1084953D-254D-442C-8868-B9075B510811}"/>
              </a:ext>
            </a:extLst>
          </p:cNvPr>
          <p:cNvSpPr>
            <a:spLocks noGrp="1" noChangeArrowheads="1"/>
          </p:cNvSpPr>
          <p:nvPr>
            <p:ph type="title"/>
          </p:nvPr>
        </p:nvSpPr>
        <p:spPr/>
        <p:txBody>
          <a:bodyPr/>
          <a:lstStyle/>
          <a:p>
            <a:r>
              <a:rPr lang="zh-CN" altLang="en-US" b="1"/>
              <a:t>动态规划 </a:t>
            </a:r>
          </a:p>
        </p:txBody>
      </p:sp>
      <p:sp>
        <p:nvSpPr>
          <p:cNvPr id="2053" name="Rectangle 3">
            <a:extLst>
              <a:ext uri="{FF2B5EF4-FFF2-40B4-BE49-F238E27FC236}">
                <a16:creationId xmlns:a16="http://schemas.microsoft.com/office/drawing/2014/main" id="{3AD83706-42DB-4A24-9B15-6D6132E6119B}"/>
              </a:ext>
            </a:extLst>
          </p:cNvPr>
          <p:cNvSpPr>
            <a:spLocks noGrp="1" noChangeArrowheads="1"/>
          </p:cNvSpPr>
          <p:nvPr>
            <p:ph type="body" idx="1"/>
          </p:nvPr>
        </p:nvSpPr>
        <p:spPr>
          <a:xfrm>
            <a:off x="431800" y="1565275"/>
            <a:ext cx="8382000" cy="4525963"/>
          </a:xfrm>
        </p:spPr>
        <p:txBody>
          <a:bodyPr/>
          <a:lstStyle/>
          <a:p>
            <a:pPr>
              <a:lnSpc>
                <a:spcPct val="80000"/>
              </a:lnSpc>
            </a:pPr>
            <a:r>
              <a:rPr lang="zh-CN" altLang="en-US" sz="2400" b="1"/>
              <a:t>设</a:t>
            </a:r>
            <a:r>
              <a:rPr lang="en-US" altLang="zh-CN" sz="2400" b="1"/>
              <a:t>t[i,j]</a:t>
            </a:r>
            <a:r>
              <a:rPr lang="zh-CN" altLang="en-US" sz="2400" b="1"/>
              <a:t>表示从第</a:t>
            </a:r>
            <a:r>
              <a:rPr lang="en-US" altLang="zh-CN" sz="2400" b="1"/>
              <a:t>i</a:t>
            </a:r>
            <a:r>
              <a:rPr lang="zh-CN" altLang="en-US" sz="2400" b="1"/>
              <a:t>堆到第</a:t>
            </a:r>
            <a:r>
              <a:rPr lang="en-US" altLang="zh-CN" sz="2400" b="1"/>
              <a:t>j</a:t>
            </a:r>
            <a:r>
              <a:rPr lang="zh-CN" altLang="en-US" sz="2400" b="1"/>
              <a:t>堆石子数总和。</a:t>
            </a:r>
          </a:p>
          <a:p>
            <a:pPr>
              <a:lnSpc>
                <a:spcPct val="80000"/>
              </a:lnSpc>
              <a:buFont typeface="Arial" panose="020B0604020202020204" pitchFamily="34" charset="0"/>
              <a:buNone/>
            </a:pPr>
            <a:r>
              <a:rPr lang="en-US" altLang="zh-CN" sz="2400" b="1"/>
              <a:t>	Fmax(i,j)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堆石子的最大的得分</a:t>
            </a:r>
          </a:p>
          <a:p>
            <a:pPr>
              <a:lnSpc>
                <a:spcPct val="80000"/>
              </a:lnSpc>
              <a:buFont typeface="Arial" panose="020B0604020202020204" pitchFamily="34" charset="0"/>
              <a:buNone/>
            </a:pPr>
            <a:r>
              <a:rPr lang="en-US" altLang="zh-CN" sz="2400" b="1"/>
              <a:t>	Fmin(i,j)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堆石子的最小的得分</a:t>
            </a:r>
            <a:endParaRPr lang="en-US" altLang="zh-CN" sz="2400" b="1"/>
          </a:p>
          <a:p>
            <a:pPr>
              <a:lnSpc>
                <a:spcPct val="80000"/>
              </a:lnSpc>
              <a:buFont typeface="Arial" panose="020B0604020202020204" pitchFamily="34" charset="0"/>
              <a:buNone/>
            </a:pPr>
            <a:endParaRPr lang="zh-CN" altLang="en-US" sz="2400" b="1"/>
          </a:p>
          <a:p>
            <a:pPr>
              <a:lnSpc>
                <a:spcPct val="80000"/>
              </a:lnSpc>
              <a:buFont typeface="Arial" panose="020B0604020202020204" pitchFamily="34" charset="0"/>
              <a:buNone/>
            </a:pPr>
            <a:endParaRPr lang="en-US" altLang="zh-CN" sz="2400" b="1"/>
          </a:p>
          <a:p>
            <a:pPr>
              <a:lnSpc>
                <a:spcPct val="80000"/>
              </a:lnSpc>
              <a:buFont typeface="Arial" panose="020B0604020202020204" pitchFamily="34" charset="0"/>
              <a:buNone/>
            </a:pPr>
            <a:r>
              <a:rPr lang="zh-CN" altLang="en-US" sz="2400" b="1"/>
              <a:t>同理，</a:t>
            </a:r>
            <a:endParaRPr lang="en-US" altLang="zh-CN" sz="2400" b="1"/>
          </a:p>
          <a:p>
            <a:pPr>
              <a:lnSpc>
                <a:spcPct val="80000"/>
              </a:lnSpc>
            </a:pPr>
            <a:endParaRPr lang="en-US" altLang="zh-CN" sz="2400" b="1"/>
          </a:p>
          <a:p>
            <a:pPr>
              <a:lnSpc>
                <a:spcPct val="80000"/>
              </a:lnSpc>
            </a:pPr>
            <a:endParaRPr lang="en-US" altLang="zh-CN" sz="2400" b="1"/>
          </a:p>
          <a:p>
            <a:pPr>
              <a:lnSpc>
                <a:spcPct val="80000"/>
              </a:lnSpc>
            </a:pPr>
            <a:endParaRPr lang="en-US" altLang="zh-CN" sz="2400" b="1"/>
          </a:p>
          <a:p>
            <a:pPr>
              <a:lnSpc>
                <a:spcPct val="80000"/>
              </a:lnSpc>
            </a:pPr>
            <a:r>
              <a:rPr lang="en-US" altLang="zh-CN" sz="2400" b="1"/>
              <a:t>Fmax[i,i] = 0</a:t>
            </a:r>
            <a:r>
              <a:rPr lang="zh-CN" altLang="en-US" sz="2400" b="1"/>
              <a:t>，</a:t>
            </a:r>
            <a:r>
              <a:rPr lang="en-US" altLang="zh-CN" sz="2400" b="1"/>
              <a:t>Fmin[i,i] = 0</a:t>
            </a:r>
          </a:p>
          <a:p>
            <a:pPr>
              <a:lnSpc>
                <a:spcPct val="80000"/>
              </a:lnSpc>
            </a:pPr>
            <a:r>
              <a:rPr kumimoji="1" lang="zh-CN" altLang="en-US" sz="2400" b="1">
                <a:latin typeface="Times New Roman" panose="02020603050405020304" pitchFamily="18" charset="0"/>
              </a:rPr>
              <a:t>时间复杂度为</a:t>
            </a:r>
            <a:r>
              <a:rPr kumimoji="1" lang="en-US" altLang="zh-CN" sz="2400" b="1">
                <a:latin typeface="Times New Roman" panose="02020603050405020304" pitchFamily="18" charset="0"/>
              </a:rPr>
              <a:t>O(n</a:t>
            </a:r>
            <a:r>
              <a:rPr kumimoji="1" lang="en-US" altLang="zh-CN" sz="2400" b="1" baseline="30000">
                <a:latin typeface="Times New Roman" panose="02020603050405020304" pitchFamily="18" charset="0"/>
              </a:rPr>
              <a:t>3</a:t>
            </a:r>
            <a:r>
              <a:rPr kumimoji="1" lang="en-US" altLang="zh-CN" sz="2400" b="1">
                <a:latin typeface="Times New Roman" panose="02020603050405020304" pitchFamily="18" charset="0"/>
              </a:rPr>
              <a:t>)</a:t>
            </a:r>
          </a:p>
          <a:p>
            <a:pPr>
              <a:lnSpc>
                <a:spcPct val="80000"/>
              </a:lnSpc>
            </a:pPr>
            <a:endParaRPr lang="zh-CN" altLang="en-US" sz="2400" b="1"/>
          </a:p>
        </p:txBody>
      </p:sp>
      <p:graphicFrame>
        <p:nvGraphicFramePr>
          <p:cNvPr id="2050" name="Object 2">
            <a:extLst>
              <a:ext uri="{FF2B5EF4-FFF2-40B4-BE49-F238E27FC236}">
                <a16:creationId xmlns:a16="http://schemas.microsoft.com/office/drawing/2014/main" id="{6AC20006-A37E-4F11-9793-CDCBE92B02CD}"/>
              </a:ext>
            </a:extLst>
          </p:cNvPr>
          <p:cNvGraphicFramePr>
            <a:graphicFrameLocks noChangeAspect="1"/>
          </p:cNvGraphicFramePr>
          <p:nvPr/>
        </p:nvGraphicFramePr>
        <p:xfrm>
          <a:off x="1143000" y="2857500"/>
          <a:ext cx="7102475" cy="704850"/>
        </p:xfrm>
        <a:graphic>
          <a:graphicData uri="http://schemas.openxmlformats.org/presentationml/2006/ole">
            <mc:AlternateContent xmlns:mc="http://schemas.openxmlformats.org/markup-compatibility/2006">
              <mc:Choice xmlns:v="urn:schemas-microsoft-com:vml" Requires="v">
                <p:oleObj spid="_x0000_s2072" name="公式" r:id="rId4" imgW="3581280" imgH="355320" progId="Equation.3">
                  <p:embed/>
                </p:oleObj>
              </mc:Choice>
              <mc:Fallback>
                <p:oleObj name="公式" r:id="rId4" imgW="3581280" imgH="355320" progId="Equation.3">
                  <p:embed/>
                  <p:pic>
                    <p:nvPicPr>
                      <p:cNvPr id="2050" name="Object 2">
                        <a:extLst>
                          <a:ext uri="{FF2B5EF4-FFF2-40B4-BE49-F238E27FC236}">
                            <a16:creationId xmlns:a16="http://schemas.microsoft.com/office/drawing/2014/main" id="{6AC20006-A37E-4F11-9793-CDCBE92B02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57500"/>
                        <a:ext cx="71024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a:extLst>
              <a:ext uri="{FF2B5EF4-FFF2-40B4-BE49-F238E27FC236}">
                <a16:creationId xmlns:a16="http://schemas.microsoft.com/office/drawing/2014/main" id="{EC5AFC51-05D4-4355-ADCC-74A87E6ED77D}"/>
              </a:ext>
            </a:extLst>
          </p:cNvPr>
          <p:cNvGraphicFramePr>
            <a:graphicFrameLocks noChangeAspect="1"/>
          </p:cNvGraphicFramePr>
          <p:nvPr/>
        </p:nvGraphicFramePr>
        <p:xfrm>
          <a:off x="1143000" y="3857625"/>
          <a:ext cx="6877050" cy="679450"/>
        </p:xfrm>
        <a:graphic>
          <a:graphicData uri="http://schemas.openxmlformats.org/presentationml/2006/ole">
            <mc:AlternateContent xmlns:mc="http://schemas.openxmlformats.org/markup-compatibility/2006">
              <mc:Choice xmlns:v="urn:schemas-microsoft-com:vml" Requires="v">
                <p:oleObj spid="_x0000_s2073" name="公式" r:id="rId6" imgW="3466800" imgH="342720" progId="Equation.3">
                  <p:embed/>
                </p:oleObj>
              </mc:Choice>
              <mc:Fallback>
                <p:oleObj name="公式" r:id="rId6" imgW="3466800" imgH="342720" progId="Equation.3">
                  <p:embed/>
                  <p:pic>
                    <p:nvPicPr>
                      <p:cNvPr id="2051" name="Object 3">
                        <a:extLst>
                          <a:ext uri="{FF2B5EF4-FFF2-40B4-BE49-F238E27FC236}">
                            <a16:creationId xmlns:a16="http://schemas.microsoft.com/office/drawing/2014/main" id="{EC5AFC51-05D4-4355-ADCC-74A87E6ED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857625"/>
                        <a:ext cx="68770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984D0C47-1667-41CC-9661-A60C36604E1E}"/>
              </a:ext>
            </a:extLst>
          </p:cNvPr>
          <p:cNvSpPr>
            <a:spLocks noGrp="1"/>
          </p:cNvSpPr>
          <p:nvPr>
            <p:ph type="title"/>
          </p:nvPr>
        </p:nvSpPr>
        <p:spPr/>
        <p:txBody>
          <a:bodyPr/>
          <a:lstStyle/>
          <a:p>
            <a:r>
              <a:rPr lang="zh-CN" altLang="en-US"/>
              <a:t>优化</a:t>
            </a:r>
          </a:p>
        </p:txBody>
      </p:sp>
      <p:sp>
        <p:nvSpPr>
          <p:cNvPr id="24579" name="内容占位符 2">
            <a:extLst>
              <a:ext uri="{FF2B5EF4-FFF2-40B4-BE49-F238E27FC236}">
                <a16:creationId xmlns:a16="http://schemas.microsoft.com/office/drawing/2014/main" id="{66DD17F9-5046-47AA-9153-5DD92FB39995}"/>
              </a:ext>
            </a:extLst>
          </p:cNvPr>
          <p:cNvSpPr>
            <a:spLocks noGrp="1"/>
          </p:cNvSpPr>
          <p:nvPr>
            <p:ph idx="1"/>
          </p:nvPr>
        </p:nvSpPr>
        <p:spPr>
          <a:xfrm>
            <a:off x="571500" y="1357313"/>
            <a:ext cx="8229600" cy="4525962"/>
          </a:xfrm>
        </p:spPr>
        <p:txBody>
          <a:bodyPr/>
          <a:lstStyle/>
          <a:p>
            <a:r>
              <a:rPr lang="zh-CN" altLang="en-US" sz="2400" b="1" dirty="0"/>
              <a:t>由于石子堆是一个圈，因此我们可以枚举分开的位置，首先将这个圈转化为链，因此总的时间复杂度为</a:t>
            </a:r>
            <a:r>
              <a:rPr kumimoji="1" lang="en-US" altLang="zh-CN" sz="2400" b="1" dirty="0">
                <a:latin typeface="Times New Roman" panose="02020603050405020304" pitchFamily="18" charset="0"/>
              </a:rPr>
              <a:t>O(n</a:t>
            </a:r>
            <a:r>
              <a:rPr kumimoji="1" lang="en-US" altLang="zh-CN" sz="2400" b="1" baseline="30000" dirty="0">
                <a:latin typeface="Times New Roman" panose="02020603050405020304" pitchFamily="18" charset="0"/>
              </a:rPr>
              <a:t>4</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a:t>
            </a:r>
            <a:endParaRPr kumimoji="1" lang="en-US" altLang="zh-CN" sz="2400" b="1" dirty="0">
              <a:latin typeface="Times New Roman" panose="02020603050405020304" pitchFamily="18" charset="0"/>
            </a:endParaRPr>
          </a:p>
          <a:p>
            <a:r>
              <a:rPr kumimoji="1" lang="zh-CN" altLang="en-US" sz="2400" b="1" dirty="0">
                <a:latin typeface="Times New Roman" panose="02020603050405020304" pitchFamily="18" charset="0"/>
              </a:rPr>
              <a:t>这样显然很高，其实我们可以将这条链延长</a:t>
            </a:r>
            <a:r>
              <a:rPr kumimoji="1" lang="en-US" altLang="zh-CN" sz="2400" b="1" dirty="0">
                <a:latin typeface="Times New Roman" panose="02020603050405020304" pitchFamily="18" charset="0"/>
              </a:rPr>
              <a:t>2</a:t>
            </a:r>
            <a:r>
              <a:rPr kumimoji="1" lang="zh-CN" altLang="en-US" sz="2400" b="1" dirty="0">
                <a:latin typeface="Times New Roman" panose="02020603050405020304" pitchFamily="18" charset="0"/>
              </a:rPr>
              <a:t>倍，扩展成</a:t>
            </a:r>
            <a:r>
              <a:rPr kumimoji="1" lang="en-US" altLang="zh-CN" sz="2400" b="1" dirty="0">
                <a:latin typeface="Times New Roman" panose="02020603050405020304" pitchFamily="18" charset="0"/>
              </a:rPr>
              <a:t>2n-1</a:t>
            </a:r>
            <a:r>
              <a:rPr kumimoji="1" lang="zh-CN" altLang="en-US" sz="2400" b="1" dirty="0">
                <a:latin typeface="Times New Roman" panose="02020603050405020304" pitchFamily="18" charset="0"/>
              </a:rPr>
              <a:t>堆，其中第</a:t>
            </a:r>
            <a:r>
              <a:rPr kumimoji="1" lang="en-US" altLang="zh-CN" sz="2400" b="1" dirty="0">
                <a:latin typeface="Times New Roman" panose="02020603050405020304" pitchFamily="18" charset="0"/>
              </a:rPr>
              <a:t>1</a:t>
            </a:r>
            <a:r>
              <a:rPr kumimoji="1" lang="zh-CN" altLang="en-US" sz="2400" b="1" dirty="0">
                <a:latin typeface="Times New Roman" panose="02020603050405020304" pitchFamily="18" charset="0"/>
              </a:rPr>
              <a:t>堆与</a:t>
            </a:r>
            <a:r>
              <a:rPr kumimoji="1" lang="en-US" altLang="zh-CN" sz="2400" b="1" dirty="0">
                <a:latin typeface="Times New Roman" panose="02020603050405020304" pitchFamily="18" charset="0"/>
              </a:rPr>
              <a:t>n+1</a:t>
            </a:r>
            <a:r>
              <a:rPr kumimoji="1" lang="zh-CN" altLang="en-US" sz="2400" b="1" dirty="0">
                <a:latin typeface="Times New Roman" panose="02020603050405020304" pitchFamily="18" charset="0"/>
              </a:rPr>
              <a:t>堆完全相同，第</a:t>
            </a:r>
            <a:r>
              <a:rPr kumimoji="1" lang="en-US" altLang="zh-CN" sz="2400" b="1" dirty="0" err="1">
                <a:latin typeface="Times New Roman" panose="02020603050405020304" pitchFamily="18" charset="0"/>
              </a:rPr>
              <a:t>i</a:t>
            </a:r>
            <a:r>
              <a:rPr kumimoji="1" lang="zh-CN" altLang="en-US" sz="2400" b="1" dirty="0">
                <a:latin typeface="Times New Roman" panose="02020603050405020304" pitchFamily="18" charset="0"/>
              </a:rPr>
              <a:t>堆与</a:t>
            </a:r>
            <a:r>
              <a:rPr kumimoji="1" lang="en-US" altLang="zh-CN" sz="2400" b="1" dirty="0" err="1">
                <a:latin typeface="Times New Roman" panose="02020603050405020304" pitchFamily="18" charset="0"/>
              </a:rPr>
              <a:t>n+i</a:t>
            </a:r>
            <a:r>
              <a:rPr kumimoji="1" lang="zh-CN" altLang="en-US" sz="2400" b="1" dirty="0">
                <a:latin typeface="Times New Roman" panose="02020603050405020304" pitchFamily="18" charset="0"/>
              </a:rPr>
              <a:t>堆完全相同，这样我们只要对这</a:t>
            </a:r>
            <a:r>
              <a:rPr kumimoji="1" lang="en-US" altLang="zh-CN" sz="2400" b="1" dirty="0">
                <a:latin typeface="Times New Roman" panose="02020603050405020304" pitchFamily="18" charset="0"/>
              </a:rPr>
              <a:t>2n</a:t>
            </a:r>
            <a:r>
              <a:rPr kumimoji="1" lang="zh-CN" altLang="en-US" sz="2400" b="1" dirty="0">
                <a:latin typeface="Times New Roman" panose="02020603050405020304" pitchFamily="18" charset="0"/>
              </a:rPr>
              <a:t>堆动态规划后，枚举</a:t>
            </a:r>
            <a:r>
              <a:rPr kumimoji="1" lang="en-US" altLang="zh-CN" sz="2400" b="1" dirty="0">
                <a:latin typeface="Times New Roman" panose="02020603050405020304" pitchFamily="18" charset="0"/>
              </a:rPr>
              <a:t>f(1,n),f(2,n+1),…,f(n,2n-1)</a:t>
            </a:r>
            <a:r>
              <a:rPr kumimoji="1" lang="zh-CN" altLang="en-US" sz="2400" b="1" dirty="0">
                <a:latin typeface="Times New Roman" panose="02020603050405020304" pitchFamily="18" charset="0"/>
              </a:rPr>
              <a:t>取最优值即可即可。</a:t>
            </a:r>
            <a:endParaRPr kumimoji="1" lang="en-US" altLang="zh-CN" sz="2400" b="1" dirty="0">
              <a:latin typeface="Times New Roman" panose="02020603050405020304" pitchFamily="18" charset="0"/>
            </a:endParaRPr>
          </a:p>
          <a:p>
            <a:r>
              <a:rPr kumimoji="1" lang="zh-CN" altLang="en-US" sz="2400" b="1" dirty="0">
                <a:latin typeface="Times New Roman" panose="02020603050405020304" pitchFamily="18" charset="0"/>
              </a:rPr>
              <a:t>时间复杂度为</a:t>
            </a:r>
            <a:r>
              <a:rPr kumimoji="1" lang="en-US" altLang="zh-CN" sz="2400" b="1" dirty="0">
                <a:latin typeface="Times New Roman" panose="02020603050405020304" pitchFamily="18" charset="0"/>
              </a:rPr>
              <a:t>O(8n</a:t>
            </a:r>
            <a:r>
              <a:rPr kumimoji="1" lang="en-US" altLang="zh-CN" sz="2400" b="1" baseline="30000" dirty="0">
                <a:latin typeface="Times New Roman" panose="02020603050405020304" pitchFamily="18" charset="0"/>
              </a:rPr>
              <a:t>3</a:t>
            </a:r>
            <a:r>
              <a:rPr kumimoji="1" lang="en-US" altLang="zh-CN" sz="2400" b="1" dirty="0">
                <a:latin typeface="Times New Roman" panose="02020603050405020304" pitchFamily="18" charset="0"/>
              </a:rPr>
              <a:t>),</a:t>
            </a:r>
            <a:r>
              <a:rPr kumimoji="1" lang="zh-CN" altLang="en-US" sz="2400" b="1" dirty="0">
                <a:latin typeface="Times New Roman" panose="02020603050405020304" pitchFamily="18" charset="0"/>
              </a:rPr>
              <a:t>如下图：</a:t>
            </a:r>
            <a:endParaRPr lang="zh-CN" altLang="en-US" sz="2400" b="1" dirty="0"/>
          </a:p>
        </p:txBody>
      </p:sp>
      <p:pic>
        <p:nvPicPr>
          <p:cNvPr id="24580" name="Picture 2">
            <a:extLst>
              <a:ext uri="{FF2B5EF4-FFF2-40B4-BE49-F238E27FC236}">
                <a16:creationId xmlns:a16="http://schemas.microsoft.com/office/drawing/2014/main" id="{12B5A956-4BC6-4DAC-8027-A448437DC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4143375"/>
            <a:ext cx="60007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2741CE4-E548-4650-B9B0-DCC4B4A45646}"/>
              </a:ext>
            </a:extLst>
          </p:cNvPr>
          <p:cNvSpPr>
            <a:spLocks noGrp="1" noChangeArrowheads="1"/>
          </p:cNvSpPr>
          <p:nvPr>
            <p:ph type="title"/>
          </p:nvPr>
        </p:nvSpPr>
        <p:spPr>
          <a:xfrm>
            <a:off x="428625" y="285750"/>
            <a:ext cx="8229600" cy="1143000"/>
          </a:xfrm>
        </p:spPr>
        <p:txBody>
          <a:bodyPr/>
          <a:lstStyle/>
          <a:p>
            <a:r>
              <a:rPr lang="zh-CN" altLang="en-US" b="1"/>
              <a:t>猜想</a:t>
            </a:r>
          </a:p>
        </p:txBody>
      </p:sp>
      <p:sp>
        <p:nvSpPr>
          <p:cNvPr id="25603" name="Rectangle 3">
            <a:extLst>
              <a:ext uri="{FF2B5EF4-FFF2-40B4-BE49-F238E27FC236}">
                <a16:creationId xmlns:a16="http://schemas.microsoft.com/office/drawing/2014/main" id="{0C6253D1-7096-4CFB-B4A0-274D6074F573}"/>
              </a:ext>
            </a:extLst>
          </p:cNvPr>
          <p:cNvSpPr>
            <a:spLocks noGrp="1" noChangeArrowheads="1"/>
          </p:cNvSpPr>
          <p:nvPr>
            <p:ph type="body" idx="1"/>
          </p:nvPr>
        </p:nvSpPr>
        <p:spPr>
          <a:xfrm>
            <a:off x="285750" y="1643063"/>
            <a:ext cx="8421688" cy="4525962"/>
          </a:xfrm>
        </p:spPr>
        <p:txBody>
          <a:bodyPr/>
          <a:lstStyle/>
          <a:p>
            <a:r>
              <a:rPr kumimoji="1" lang="zh-CN" altLang="en-US" sz="2800" b="1" dirty="0"/>
              <a:t>合并第</a:t>
            </a:r>
            <a:r>
              <a:rPr kumimoji="1" lang="en-US" altLang="zh-CN" sz="2800" b="1" dirty="0" err="1"/>
              <a:t>i</a:t>
            </a:r>
            <a:r>
              <a:rPr kumimoji="1" lang="zh-CN" altLang="en-US" sz="2800" b="1"/>
              <a:t>堆到第</a:t>
            </a:r>
            <a:r>
              <a:rPr kumimoji="1" lang="en-US" altLang="zh-CN" sz="2800" b="1" dirty="0"/>
              <a:t>j</a:t>
            </a:r>
            <a:r>
              <a:rPr kumimoji="1" lang="zh-CN" altLang="en-US" sz="2800" b="1" dirty="0"/>
              <a:t>堆石子的最优断开位置</a:t>
            </a:r>
            <a:r>
              <a:rPr kumimoji="1" lang="en-US" altLang="zh-CN" sz="2800" b="1" dirty="0"/>
              <a:t>s[</a:t>
            </a:r>
            <a:r>
              <a:rPr kumimoji="1" lang="en-US" altLang="zh-CN" sz="2800" b="1" dirty="0" err="1"/>
              <a:t>i,j</a:t>
            </a:r>
            <a:r>
              <a:rPr kumimoji="1" lang="en-US" altLang="zh-CN" sz="2800" b="1" dirty="0"/>
              <a:t>]</a:t>
            </a:r>
            <a:r>
              <a:rPr kumimoji="1" lang="zh-CN" altLang="en-US" sz="2800" b="1" dirty="0"/>
              <a:t>要么等于</a:t>
            </a:r>
            <a:r>
              <a:rPr kumimoji="1" lang="en-US" altLang="zh-CN" sz="2800" b="1" dirty="0"/>
              <a:t>i+1</a:t>
            </a:r>
            <a:r>
              <a:rPr kumimoji="1" lang="zh-CN" altLang="en-US" sz="2800" b="1" dirty="0"/>
              <a:t>，要么等于</a:t>
            </a:r>
            <a:r>
              <a:rPr kumimoji="1" lang="en-US" altLang="zh-CN" sz="2800" b="1" dirty="0"/>
              <a:t>j-1</a:t>
            </a:r>
            <a:r>
              <a:rPr kumimoji="1" lang="zh-CN" altLang="en-US" sz="2800" b="1" dirty="0"/>
              <a:t>，也就是说最优合并方案只可能是：</a:t>
            </a:r>
            <a:endParaRPr kumimoji="1" lang="en-US" altLang="zh-CN" sz="2800" b="1" dirty="0"/>
          </a:p>
          <a:p>
            <a:endParaRPr kumimoji="1" lang="en-US" altLang="zh-CN" sz="2800" b="1" dirty="0"/>
          </a:p>
          <a:p>
            <a:pPr>
              <a:buFont typeface="Wingdings" panose="05000000000000000000" pitchFamily="2" charset="2"/>
              <a:buNone/>
            </a:pPr>
            <a:r>
              <a:rPr kumimoji="1" lang="zh-CN" altLang="en-US" sz="2800" b="1" dirty="0"/>
              <a:t>              </a:t>
            </a:r>
            <a:r>
              <a:rPr kumimoji="1" lang="en-US" altLang="zh-CN" sz="2800" b="1" dirty="0"/>
              <a:t>              </a:t>
            </a:r>
            <a:r>
              <a:rPr kumimoji="1" lang="zh-CN" altLang="en-US" sz="2800" b="1" dirty="0"/>
              <a:t>  </a:t>
            </a:r>
            <a:r>
              <a:rPr kumimoji="1" lang="en-US" altLang="zh-CN" sz="2800" b="1" dirty="0"/>
              <a:t>{ (</a:t>
            </a:r>
            <a:r>
              <a:rPr kumimoji="1" lang="en-US" altLang="zh-CN" sz="2800" b="1" dirty="0" err="1"/>
              <a:t>i</a:t>
            </a:r>
            <a:r>
              <a:rPr kumimoji="1" lang="en-US" altLang="zh-CN" sz="2800" b="1" dirty="0"/>
              <a:t>) (i+1</a:t>
            </a:r>
            <a:r>
              <a:rPr kumimoji="1" lang="en-US" altLang="zh-CN" sz="2800" b="1" dirty="0">
                <a:latin typeface="Arial" panose="020B0604020202020204" pitchFamily="34" charset="0"/>
              </a:rPr>
              <a:t>…</a:t>
            </a:r>
            <a:r>
              <a:rPr kumimoji="1" lang="en-US" altLang="zh-CN" sz="2800" b="1" dirty="0"/>
              <a:t> j) }   </a:t>
            </a:r>
          </a:p>
          <a:p>
            <a:pPr>
              <a:buFont typeface="Wingdings" panose="05000000000000000000" pitchFamily="2" charset="2"/>
              <a:buNone/>
            </a:pPr>
            <a:r>
              <a:rPr kumimoji="1" lang="en-US" altLang="zh-CN" sz="2800" b="1" dirty="0"/>
              <a:t>  </a:t>
            </a:r>
            <a:r>
              <a:rPr kumimoji="1" lang="zh-CN" altLang="en-US" sz="2800" b="1" dirty="0"/>
              <a:t>或者</a:t>
            </a:r>
            <a:endParaRPr kumimoji="1" lang="en-US" altLang="zh-CN" sz="2800" b="1" dirty="0"/>
          </a:p>
          <a:p>
            <a:pPr>
              <a:buFont typeface="Wingdings" panose="05000000000000000000" pitchFamily="2" charset="2"/>
              <a:buNone/>
            </a:pPr>
            <a:r>
              <a:rPr kumimoji="1" lang="zh-CN" altLang="en-US" sz="2800" b="1" dirty="0"/>
              <a:t> </a:t>
            </a:r>
            <a:r>
              <a:rPr kumimoji="1" lang="en-US" altLang="zh-CN" sz="2800" b="1" dirty="0"/>
              <a:t>  </a:t>
            </a:r>
            <a:r>
              <a:rPr kumimoji="1" lang="zh-CN" altLang="en-US" sz="2800" b="1" dirty="0"/>
              <a:t>                          </a:t>
            </a:r>
            <a:r>
              <a:rPr kumimoji="1" lang="en-US" altLang="zh-CN" sz="2800" b="1" dirty="0"/>
              <a:t>{ (</a:t>
            </a:r>
            <a:r>
              <a:rPr kumimoji="1" lang="en-US" altLang="zh-CN" sz="2800" b="1" dirty="0" err="1"/>
              <a:t>i</a:t>
            </a:r>
            <a:r>
              <a:rPr kumimoji="1" lang="en-US" altLang="zh-CN" sz="2800" b="1" dirty="0">
                <a:latin typeface="Arial" panose="020B0604020202020204" pitchFamily="34" charset="0"/>
              </a:rPr>
              <a:t>…</a:t>
            </a:r>
            <a:r>
              <a:rPr kumimoji="1" lang="en-US" altLang="zh-CN" sz="2800" b="1" dirty="0"/>
              <a:t> j-1) (j)  }</a:t>
            </a:r>
          </a:p>
          <a:p>
            <a:endParaRPr lang="en-US" altLang="zh-CN" sz="2800" b="1" dirty="0"/>
          </a:p>
        </p:txBody>
      </p:sp>
      <p:pic>
        <p:nvPicPr>
          <p:cNvPr id="25604" name="Picture 2">
            <a:extLst>
              <a:ext uri="{FF2B5EF4-FFF2-40B4-BE49-F238E27FC236}">
                <a16:creationId xmlns:a16="http://schemas.microsoft.com/office/drawing/2014/main" id="{450B50C4-5140-4EB0-BCE7-2A2E3A34E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2767013"/>
            <a:ext cx="48926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a:extLst>
              <a:ext uri="{FF2B5EF4-FFF2-40B4-BE49-F238E27FC236}">
                <a16:creationId xmlns:a16="http://schemas.microsoft.com/office/drawing/2014/main" id="{18483318-45F7-4E24-A253-F2C364441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037013"/>
            <a:ext cx="4857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4CFD0DE-E1E3-4B96-BCB3-ECEE045C024B}"/>
              </a:ext>
            </a:extLst>
          </p:cNvPr>
          <p:cNvSpPr>
            <a:spLocks noGrp="1" noChangeArrowheads="1"/>
          </p:cNvSpPr>
          <p:nvPr>
            <p:ph type="title"/>
          </p:nvPr>
        </p:nvSpPr>
        <p:spPr/>
        <p:txBody>
          <a:bodyPr/>
          <a:lstStyle/>
          <a:p>
            <a:r>
              <a:rPr kumimoji="1" lang="zh-CN" altLang="en-US"/>
              <a:t>证明</a:t>
            </a:r>
          </a:p>
        </p:txBody>
      </p:sp>
      <p:sp>
        <p:nvSpPr>
          <p:cNvPr id="187396" name="Text Box 4">
            <a:extLst>
              <a:ext uri="{FF2B5EF4-FFF2-40B4-BE49-F238E27FC236}">
                <a16:creationId xmlns:a16="http://schemas.microsoft.com/office/drawing/2014/main" id="{C8238556-1E78-4F08-ABFD-DB31DC400133}"/>
              </a:ext>
            </a:extLst>
          </p:cNvPr>
          <p:cNvSpPr>
            <a:spLocks noGrp="1" noChangeArrowheads="1"/>
          </p:cNvSpPr>
          <p:nvPr>
            <p:ph type="body" idx="1"/>
          </p:nvPr>
        </p:nvSpPr>
        <p:spPr>
          <a:xfrm>
            <a:off x="285750" y="1428750"/>
            <a:ext cx="8089900" cy="4808562"/>
          </a:xfrm>
          <a:noFill/>
        </p:spPr>
        <p:txBody>
          <a:bodyPr/>
          <a:lstStyle/>
          <a:p>
            <a:pPr>
              <a:lnSpc>
                <a:spcPct val="80000"/>
              </a:lnSpc>
            </a:pPr>
            <a:r>
              <a:rPr kumimoji="1" lang="zh-CN" altLang="en-US" sz="2000" b="1" dirty="0"/>
              <a:t>设合并第</a:t>
            </a:r>
            <a:r>
              <a:rPr kumimoji="1" lang="en-US" altLang="zh-CN" sz="2000" b="1" dirty="0" err="1"/>
              <a:t>i</a:t>
            </a:r>
            <a:r>
              <a:rPr kumimoji="1" lang="zh-CN" altLang="en-US" sz="2000" b="1" dirty="0"/>
              <a:t>堆到第</a:t>
            </a:r>
            <a:r>
              <a:rPr kumimoji="1" lang="en-US" altLang="zh-CN" sz="2000" b="1" dirty="0"/>
              <a:t>j</a:t>
            </a:r>
            <a:r>
              <a:rPr kumimoji="1" lang="zh-CN" altLang="en-US" sz="2000" b="1" dirty="0"/>
              <a:t>堆石子的断开位置 </a:t>
            </a:r>
            <a:r>
              <a:rPr kumimoji="1" lang="en-US" altLang="zh-CN" sz="2000" b="1" dirty="0"/>
              <a:t>p</a:t>
            </a:r>
            <a:r>
              <a:rPr kumimoji="1" lang="zh-CN" altLang="en-US" sz="2000" b="1" dirty="0"/>
              <a:t>，且</a:t>
            </a:r>
            <a:r>
              <a:rPr kumimoji="1" lang="en-US" altLang="zh-CN" sz="2000" b="1" dirty="0" err="1"/>
              <a:t>i</a:t>
            </a:r>
            <a:r>
              <a:rPr kumimoji="1" lang="en-US" altLang="zh-CN" sz="2000" b="1" dirty="0"/>
              <a:t>&lt;p&lt;j-1</a:t>
            </a:r>
            <a:r>
              <a:rPr kumimoji="1" lang="zh-CN" altLang="en-US" sz="2000" b="1" dirty="0"/>
              <a:t>。设在</a:t>
            </a:r>
            <a:r>
              <a:rPr kumimoji="1" lang="en-US" altLang="zh-CN" sz="2000" b="1" dirty="0" err="1"/>
              <a:t>i,p</a:t>
            </a:r>
            <a:r>
              <a:rPr kumimoji="1" lang="zh-CN" altLang="en-US" sz="2000" b="1" dirty="0"/>
              <a:t>之间存在一种断开方案</a:t>
            </a:r>
            <a:r>
              <a:rPr kumimoji="1" lang="en-US" altLang="zh-CN" sz="2000" b="1" dirty="0"/>
              <a:t>q</a:t>
            </a:r>
            <a:r>
              <a:rPr kumimoji="1" lang="zh-CN" altLang="en-US" sz="2000" b="1" dirty="0"/>
              <a:t>。如下图；</a:t>
            </a:r>
            <a:endParaRPr kumimoji="1" lang="en-US" altLang="zh-CN" sz="2000" b="1" dirty="0"/>
          </a:p>
          <a:p>
            <a:pPr>
              <a:lnSpc>
                <a:spcPct val="80000"/>
              </a:lnSpc>
              <a:buFont typeface="Arial" panose="020B0604020202020204" pitchFamily="34" charset="0"/>
              <a:buNone/>
            </a:pPr>
            <a:endParaRPr kumimoji="1" lang="en-US" altLang="zh-CN" sz="2000" b="1" dirty="0"/>
          </a:p>
          <a:p>
            <a:pPr>
              <a:lnSpc>
                <a:spcPct val="80000"/>
              </a:lnSpc>
              <a:buFont typeface="Arial" panose="020B0604020202020204" pitchFamily="34" charset="0"/>
              <a:buNone/>
            </a:pPr>
            <a:endParaRPr kumimoji="1" lang="zh-CN" altLang="en-US" sz="2000" b="1" dirty="0"/>
          </a:p>
          <a:p>
            <a:pPr>
              <a:lnSpc>
                <a:spcPct val="80000"/>
              </a:lnSpc>
              <a:buFont typeface="Wingdings" panose="05000000000000000000" pitchFamily="2" charset="2"/>
              <a:buNone/>
            </a:pPr>
            <a:endParaRPr kumimoji="1" lang="en-US" altLang="zh-CN" sz="2000" b="1" dirty="0"/>
          </a:p>
          <a:p>
            <a:pPr>
              <a:lnSpc>
                <a:spcPct val="80000"/>
              </a:lnSpc>
              <a:buFont typeface="Wingdings" panose="05000000000000000000" pitchFamily="2" charset="2"/>
              <a:buNone/>
            </a:pPr>
            <a:r>
              <a:rPr kumimoji="1" lang="zh-CN" altLang="en-US" sz="2000" b="1" dirty="0"/>
              <a:t>情况</a:t>
            </a:r>
            <a:r>
              <a:rPr kumimoji="1" lang="en-US" altLang="zh-CN" sz="2000" b="1" dirty="0"/>
              <a:t>1</a:t>
            </a:r>
            <a:r>
              <a:rPr kumimoji="1" lang="zh-CN" altLang="en-US" sz="2000" b="1" dirty="0"/>
              <a:t>：</a:t>
            </a:r>
            <a:r>
              <a:rPr kumimoji="1" lang="en-US" altLang="zh-CN" sz="2000" b="1" dirty="0"/>
              <a:t>t[</a:t>
            </a:r>
            <a:r>
              <a:rPr kumimoji="1" lang="en-US" altLang="zh-CN" sz="2000" b="1" dirty="0" err="1"/>
              <a:t>i</a:t>
            </a:r>
            <a:r>
              <a:rPr kumimoji="1" lang="en-US" altLang="zh-CN" sz="2000" b="1" dirty="0"/>
              <a:t>, p]≤t[p+1,j] </a:t>
            </a:r>
          </a:p>
          <a:p>
            <a:pPr>
              <a:lnSpc>
                <a:spcPct val="80000"/>
              </a:lnSpc>
              <a:buFont typeface="Arial" panose="020B0604020202020204" pitchFamily="34" charset="0"/>
              <a:buNone/>
            </a:pPr>
            <a:r>
              <a:rPr kumimoji="1" lang="en-US" altLang="zh-CN" sz="2000" b="1" dirty="0"/>
              <a:t>	</a:t>
            </a:r>
            <a:r>
              <a:rPr kumimoji="1" lang="zh-CN" altLang="en-US" sz="2000" b="1" dirty="0"/>
              <a:t>合并方案</a:t>
            </a:r>
            <a:r>
              <a:rPr kumimoji="1" lang="en-US" altLang="zh-CN" sz="2000" b="1" dirty="0"/>
              <a:t>1</a:t>
            </a:r>
            <a:r>
              <a:rPr kumimoji="1" lang="zh-CN" altLang="en-US" sz="2000" b="1" dirty="0"/>
              <a:t>： </a:t>
            </a:r>
            <a:r>
              <a:rPr kumimoji="1" lang="en-US" altLang="zh-CN" sz="2000" b="1" dirty="0"/>
              <a:t>{  [ (</a:t>
            </a:r>
            <a:r>
              <a:rPr kumimoji="1" lang="en-US" altLang="zh-CN" sz="2000" b="1" dirty="0" err="1"/>
              <a:t>i</a:t>
            </a:r>
            <a:r>
              <a:rPr kumimoji="1" lang="en-US" altLang="zh-CN" sz="2000" b="1" dirty="0">
                <a:latin typeface="Arial" panose="020B0604020202020204" pitchFamily="34" charset="0"/>
              </a:rPr>
              <a:t>…</a:t>
            </a:r>
            <a:r>
              <a:rPr kumimoji="1" lang="en-US" altLang="zh-CN" sz="2000" b="1" dirty="0"/>
              <a:t>q) (q+1...p) ]  (p+1</a:t>
            </a:r>
            <a:r>
              <a:rPr kumimoji="1" lang="en-US" altLang="zh-CN" sz="2000" b="1" dirty="0">
                <a:latin typeface="Arial" panose="020B0604020202020204" pitchFamily="34" charset="0"/>
              </a:rPr>
              <a:t>…</a:t>
            </a:r>
            <a:r>
              <a:rPr kumimoji="1" lang="en-US" altLang="zh-CN" sz="2000" b="1" dirty="0"/>
              <a:t>j) } </a:t>
            </a:r>
            <a:r>
              <a:rPr kumimoji="1" lang="zh-CN" altLang="en-US" sz="2000" b="1" dirty="0"/>
              <a:t>，它的得分 </a:t>
            </a:r>
            <a:r>
              <a:rPr kumimoji="1" lang="en-US" altLang="zh-CN" sz="2000" b="1" dirty="0"/>
              <a:t>:</a:t>
            </a:r>
          </a:p>
          <a:p>
            <a:pPr>
              <a:lnSpc>
                <a:spcPct val="80000"/>
              </a:lnSpc>
              <a:buFont typeface="Arial" panose="020B0604020202020204" pitchFamily="34" charset="0"/>
              <a:buNone/>
            </a:pPr>
            <a:r>
              <a:rPr kumimoji="1" lang="en-US" altLang="zh-CN" sz="2000" b="1" dirty="0"/>
              <a:t>	</a:t>
            </a:r>
            <a:r>
              <a:rPr kumimoji="1" lang="zh-CN" altLang="en-US" sz="2000" b="1" dirty="0"/>
              <a:t> </a:t>
            </a:r>
            <a:r>
              <a:rPr kumimoji="1" lang="en-US" altLang="zh-CN" sz="2000" b="1" dirty="0"/>
              <a:t>F1=</a:t>
            </a:r>
            <a:r>
              <a:rPr kumimoji="1" lang="en-US" altLang="zh-CN" sz="2000" b="1" dirty="0" err="1"/>
              <a:t>Fmax</a:t>
            </a:r>
            <a:r>
              <a:rPr kumimoji="1" lang="en-US" altLang="zh-CN" sz="2000" b="1" dirty="0"/>
              <a:t>(</a:t>
            </a:r>
            <a:r>
              <a:rPr kumimoji="1" lang="en-US" altLang="zh-CN" sz="2000" b="1" dirty="0" err="1"/>
              <a:t>i</a:t>
            </a:r>
            <a:r>
              <a:rPr kumimoji="1" lang="en-US" altLang="zh-CN" sz="2000" b="1" dirty="0"/>
              <a:t>, q)+</a:t>
            </a:r>
            <a:r>
              <a:rPr kumimoji="1" lang="en-US" altLang="zh-CN" sz="2000" b="1" dirty="0" err="1"/>
              <a:t>Fmax</a:t>
            </a:r>
            <a:r>
              <a:rPr kumimoji="1" lang="en-US" altLang="zh-CN" sz="2000" b="1" dirty="0"/>
              <a:t>(q+1,p])+</a:t>
            </a:r>
            <a:r>
              <a:rPr kumimoji="1" lang="en-US" altLang="zh-CN" sz="2000" b="1" dirty="0" err="1"/>
              <a:t>Fmax</a:t>
            </a:r>
            <a:r>
              <a:rPr kumimoji="1" lang="en-US" altLang="zh-CN" sz="2000" b="1" dirty="0"/>
              <a:t>(p+1,j)+t[</a:t>
            </a:r>
            <a:r>
              <a:rPr kumimoji="1" lang="en-US" altLang="zh-CN" sz="2000" b="1" dirty="0" err="1"/>
              <a:t>i</a:t>
            </a:r>
            <a:r>
              <a:rPr kumimoji="1" lang="en-US" altLang="zh-CN" sz="2000" b="1" dirty="0"/>
              <a:t>, j]+</a:t>
            </a:r>
            <a:r>
              <a:rPr kumimoji="1" lang="en-US" altLang="zh-CN" sz="2000" b="1" u="sng" dirty="0"/>
              <a:t>t[</a:t>
            </a:r>
            <a:r>
              <a:rPr kumimoji="1" lang="en-US" altLang="zh-CN" sz="2000" b="1" u="sng" dirty="0" err="1"/>
              <a:t>i</a:t>
            </a:r>
            <a:r>
              <a:rPr kumimoji="1" lang="en-US" altLang="zh-CN" sz="2000" b="1" u="sng" dirty="0"/>
              <a:t>, p]</a:t>
            </a:r>
          </a:p>
          <a:p>
            <a:pPr>
              <a:lnSpc>
                <a:spcPct val="80000"/>
              </a:lnSpc>
              <a:buFont typeface="Arial" panose="020B0604020202020204" pitchFamily="34" charset="0"/>
              <a:buNone/>
            </a:pPr>
            <a:r>
              <a:rPr kumimoji="1" lang="en-US" altLang="zh-CN" sz="2000" b="1" dirty="0"/>
              <a:t>	</a:t>
            </a:r>
            <a:r>
              <a:rPr kumimoji="1" lang="zh-CN" altLang="en-US" sz="2000" b="1" dirty="0"/>
              <a:t>合并方案</a:t>
            </a:r>
            <a:r>
              <a:rPr kumimoji="1" lang="en-US" altLang="zh-CN" sz="2000" b="1" dirty="0"/>
              <a:t>2:</a:t>
            </a:r>
            <a:r>
              <a:rPr kumimoji="1" lang="zh-CN" altLang="en-US" sz="2000" b="1" dirty="0"/>
              <a:t>    </a:t>
            </a:r>
            <a:r>
              <a:rPr kumimoji="1" lang="en-US" altLang="zh-CN" sz="2000" b="1" dirty="0"/>
              <a:t>{ (</a:t>
            </a:r>
            <a:r>
              <a:rPr kumimoji="1" lang="en-US" altLang="zh-CN" sz="2000" b="1" dirty="0" err="1"/>
              <a:t>i</a:t>
            </a:r>
            <a:r>
              <a:rPr kumimoji="1" lang="en-US" altLang="zh-CN" sz="2000" b="1" dirty="0">
                <a:latin typeface="Arial" panose="020B0604020202020204" pitchFamily="34" charset="0"/>
              </a:rPr>
              <a:t>…</a:t>
            </a:r>
            <a:r>
              <a:rPr kumimoji="1" lang="en-US" altLang="zh-CN" sz="2000" b="1" dirty="0"/>
              <a:t>q)  [ (q+1...p) (p+1</a:t>
            </a:r>
            <a:r>
              <a:rPr kumimoji="1" lang="en-US" altLang="zh-CN" sz="2000" b="1" dirty="0">
                <a:latin typeface="Arial" panose="020B0604020202020204" pitchFamily="34" charset="0"/>
              </a:rPr>
              <a:t>…</a:t>
            </a:r>
            <a:r>
              <a:rPr kumimoji="1" lang="en-US" altLang="zh-CN" sz="2000" b="1" dirty="0"/>
              <a:t>j) ] }</a:t>
            </a:r>
            <a:r>
              <a:rPr kumimoji="1" lang="zh-CN" altLang="en-US" sz="2000" b="1" dirty="0"/>
              <a:t>，它的得分： </a:t>
            </a:r>
            <a:endParaRPr kumimoji="1" lang="en-US" altLang="zh-CN" sz="2000" b="1" dirty="0"/>
          </a:p>
          <a:p>
            <a:pPr>
              <a:lnSpc>
                <a:spcPct val="80000"/>
              </a:lnSpc>
              <a:buFont typeface="Arial" panose="020B0604020202020204" pitchFamily="34" charset="0"/>
              <a:buNone/>
            </a:pPr>
            <a:r>
              <a:rPr kumimoji="1" lang="en-US" altLang="zh-CN" sz="2000" b="1" dirty="0"/>
              <a:t>	F2 = </a:t>
            </a:r>
            <a:r>
              <a:rPr kumimoji="1" lang="en-US" altLang="zh-CN" sz="2000" b="1" dirty="0" err="1"/>
              <a:t>Fmax</a:t>
            </a:r>
            <a:r>
              <a:rPr kumimoji="1" lang="en-US" altLang="zh-CN" sz="2000" b="1" dirty="0"/>
              <a:t> [</a:t>
            </a:r>
            <a:r>
              <a:rPr kumimoji="1" lang="en-US" altLang="zh-CN" sz="2000" b="1" dirty="0" err="1"/>
              <a:t>i</a:t>
            </a:r>
            <a:r>
              <a:rPr kumimoji="1" lang="en-US" altLang="zh-CN" sz="2000" b="1" dirty="0"/>
              <a:t>, q]+</a:t>
            </a:r>
            <a:r>
              <a:rPr kumimoji="1" lang="en-US" altLang="zh-CN" sz="2000" b="1" dirty="0" err="1"/>
              <a:t>Fmax</a:t>
            </a:r>
            <a:r>
              <a:rPr kumimoji="1" lang="en-US" altLang="zh-CN" sz="2000" b="1" dirty="0"/>
              <a:t> [q+1,p]+</a:t>
            </a:r>
            <a:r>
              <a:rPr kumimoji="1" lang="en-US" altLang="zh-CN" sz="2000" b="1" dirty="0" err="1"/>
              <a:t>Fmax</a:t>
            </a:r>
            <a:r>
              <a:rPr kumimoji="1" lang="en-US" altLang="zh-CN" sz="2000" b="1" dirty="0"/>
              <a:t> [p+1,j]+t[</a:t>
            </a:r>
            <a:r>
              <a:rPr kumimoji="1" lang="en-US" altLang="zh-CN" sz="2000" b="1" dirty="0" err="1"/>
              <a:t>i</a:t>
            </a:r>
            <a:r>
              <a:rPr kumimoji="1" lang="en-US" altLang="zh-CN" sz="2000" b="1" dirty="0"/>
              <a:t>, j]+</a:t>
            </a:r>
            <a:r>
              <a:rPr kumimoji="1" lang="en-US" altLang="zh-CN" sz="2000" b="1" u="sng" dirty="0"/>
              <a:t>t[q+1,j]</a:t>
            </a:r>
          </a:p>
          <a:p>
            <a:pPr>
              <a:lnSpc>
                <a:spcPct val="80000"/>
              </a:lnSpc>
              <a:buFont typeface="Arial" panose="020B0604020202020204" pitchFamily="34" charset="0"/>
              <a:buNone/>
            </a:pPr>
            <a:r>
              <a:rPr kumimoji="1" lang="en-US" altLang="zh-CN" sz="2000" b="1" dirty="0"/>
              <a:t>	</a:t>
            </a:r>
            <a:r>
              <a:rPr kumimoji="1" lang="zh-CN" altLang="en-US" sz="2000" b="1" dirty="0"/>
              <a:t>由于</a:t>
            </a:r>
            <a:r>
              <a:rPr kumimoji="1" lang="en-US" altLang="zh-CN" sz="2000" b="1" dirty="0"/>
              <a:t>q&lt;p</a:t>
            </a:r>
            <a:r>
              <a:rPr kumimoji="1" lang="zh-CN" altLang="en-US" sz="2000" b="1" dirty="0"/>
              <a:t>，所以</a:t>
            </a:r>
            <a:r>
              <a:rPr kumimoji="1" lang="en-US" altLang="zh-CN" sz="2000" b="1" dirty="0"/>
              <a:t>t[</a:t>
            </a:r>
            <a:r>
              <a:rPr kumimoji="1" lang="en-US" altLang="zh-CN" sz="2000" b="1" dirty="0" err="1"/>
              <a:t>i</a:t>
            </a:r>
            <a:r>
              <a:rPr kumimoji="1" lang="en-US" altLang="zh-CN" sz="2000" b="1" dirty="0"/>
              <a:t>, p]≤t[p+1,j]&lt;t[q+1,j]</a:t>
            </a:r>
            <a:r>
              <a:rPr kumimoji="1" lang="zh-CN" altLang="en-US" sz="2000" b="1" dirty="0"/>
              <a:t>，所以</a:t>
            </a:r>
            <a:r>
              <a:rPr kumimoji="1" lang="en-US" altLang="zh-CN" sz="2000" b="1" dirty="0"/>
              <a:t>F1&lt;F2</a:t>
            </a:r>
            <a:r>
              <a:rPr kumimoji="1" lang="zh-CN" altLang="en-US" sz="2000" b="1" dirty="0"/>
              <a:t>。</a:t>
            </a:r>
          </a:p>
          <a:p>
            <a:pPr>
              <a:lnSpc>
                <a:spcPct val="80000"/>
              </a:lnSpc>
              <a:buFont typeface="Arial" panose="020B0604020202020204" pitchFamily="34" charset="0"/>
              <a:buNone/>
            </a:pPr>
            <a:r>
              <a:rPr kumimoji="1" lang="en-US" altLang="zh-CN" sz="2000" b="1" dirty="0"/>
              <a:t>	</a:t>
            </a:r>
            <a:r>
              <a:rPr kumimoji="1" lang="zh-CN" altLang="en-US" sz="2000" b="1" dirty="0"/>
              <a:t>这说明方案</a:t>
            </a:r>
            <a:r>
              <a:rPr kumimoji="1" lang="en-US" altLang="zh-CN" sz="2000" b="1" dirty="0"/>
              <a:t>2</a:t>
            </a:r>
            <a:r>
              <a:rPr kumimoji="1" lang="zh-CN" altLang="en-US" sz="2000" b="1" dirty="0"/>
              <a:t>的合并方案比方案</a:t>
            </a:r>
            <a:r>
              <a:rPr kumimoji="1" lang="en-US" altLang="zh-CN" sz="2000" b="1" dirty="0"/>
              <a:t>1</a:t>
            </a:r>
            <a:r>
              <a:rPr kumimoji="1" lang="zh-CN" altLang="en-US" sz="2000" b="1" dirty="0"/>
              <a:t>好，因此这种情况下应尽可能靠左边决策。</a:t>
            </a:r>
          </a:p>
          <a:p>
            <a:pPr>
              <a:lnSpc>
                <a:spcPct val="80000"/>
              </a:lnSpc>
              <a:buFont typeface="Wingdings" panose="05000000000000000000" pitchFamily="2" charset="2"/>
              <a:buNone/>
            </a:pPr>
            <a:endParaRPr kumimoji="1" lang="zh-CN" altLang="en-US" sz="2000" b="1" dirty="0"/>
          </a:p>
          <a:p>
            <a:pPr>
              <a:lnSpc>
                <a:spcPct val="80000"/>
              </a:lnSpc>
              <a:buFont typeface="Wingdings" panose="05000000000000000000" pitchFamily="2" charset="2"/>
              <a:buNone/>
            </a:pPr>
            <a:r>
              <a:rPr kumimoji="1" lang="zh-CN" altLang="en-US" sz="2000" b="1" dirty="0"/>
              <a:t>情况</a:t>
            </a:r>
            <a:r>
              <a:rPr kumimoji="1" lang="en-US" altLang="zh-CN" sz="2000" b="1" dirty="0"/>
              <a:t>2</a:t>
            </a:r>
            <a:r>
              <a:rPr kumimoji="1" lang="zh-CN" altLang="en-US" sz="2000" b="1" dirty="0"/>
              <a:t>：</a:t>
            </a:r>
            <a:r>
              <a:rPr kumimoji="1" lang="en-US" altLang="zh-CN" sz="2000" b="1" dirty="0"/>
              <a:t>t[</a:t>
            </a:r>
            <a:r>
              <a:rPr kumimoji="1" lang="en-US" altLang="zh-CN" sz="2000" b="1" dirty="0" err="1"/>
              <a:t>i</a:t>
            </a:r>
            <a:r>
              <a:rPr kumimoji="1" lang="en-US" altLang="zh-CN" sz="2000" b="1" dirty="0"/>
              <a:t>, p]&gt;t[p+1,j]  </a:t>
            </a:r>
            <a:r>
              <a:rPr kumimoji="1" lang="zh-CN" altLang="en-US" sz="2000" b="1" dirty="0"/>
              <a:t>与情况</a:t>
            </a:r>
            <a:r>
              <a:rPr kumimoji="1" lang="en-US" altLang="zh-CN" sz="2000" b="1" dirty="0"/>
              <a:t>1</a:t>
            </a:r>
            <a:r>
              <a:rPr kumimoji="1" lang="zh-CN" altLang="en-US" sz="2000" b="1" dirty="0"/>
              <a:t>是对称。（证明略）</a:t>
            </a:r>
          </a:p>
        </p:txBody>
      </p:sp>
      <p:pic>
        <p:nvPicPr>
          <p:cNvPr id="26628" name="Picture 4">
            <a:extLst>
              <a:ext uri="{FF2B5EF4-FFF2-40B4-BE49-F238E27FC236}">
                <a16:creationId xmlns:a16="http://schemas.microsoft.com/office/drawing/2014/main" id="{E8396485-741B-4522-90D2-439B2047B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2111375"/>
            <a:ext cx="47926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strips(downLeft)">
                                      <p:cBhvr>
                                        <p:cTn id="7"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CCE3BC7C-1CDB-4703-8432-F04E3818B250}"/>
              </a:ext>
            </a:extLst>
          </p:cNvPr>
          <p:cNvSpPr>
            <a:spLocks noGrp="1" noChangeArrowheads="1"/>
          </p:cNvSpPr>
          <p:nvPr>
            <p:ph type="title"/>
          </p:nvPr>
        </p:nvSpPr>
        <p:spPr/>
        <p:txBody>
          <a:bodyPr/>
          <a:lstStyle/>
          <a:p>
            <a:r>
              <a:rPr lang="zh-CN" altLang="en-US"/>
              <a:t>状态转移方程</a:t>
            </a:r>
            <a:endParaRPr lang="zh-CN" altLang="en-US" b="1"/>
          </a:p>
        </p:txBody>
      </p:sp>
      <p:sp>
        <p:nvSpPr>
          <p:cNvPr id="3077" name="Rectangle 3">
            <a:extLst>
              <a:ext uri="{FF2B5EF4-FFF2-40B4-BE49-F238E27FC236}">
                <a16:creationId xmlns:a16="http://schemas.microsoft.com/office/drawing/2014/main" id="{D3D11416-D41B-4B8B-8A9E-90D8DFB7EA8A}"/>
              </a:ext>
            </a:extLst>
          </p:cNvPr>
          <p:cNvSpPr>
            <a:spLocks noGrp="1" noChangeArrowheads="1"/>
          </p:cNvSpPr>
          <p:nvPr>
            <p:ph type="body" idx="1"/>
          </p:nvPr>
        </p:nvSpPr>
        <p:spPr>
          <a:xfrm>
            <a:off x="431800" y="1565275"/>
            <a:ext cx="8382000" cy="4525963"/>
          </a:xfrm>
        </p:spPr>
        <p:txBody>
          <a:bodyPr/>
          <a:lstStyle/>
          <a:p>
            <a:pPr>
              <a:lnSpc>
                <a:spcPct val="80000"/>
              </a:lnSpc>
            </a:pPr>
            <a:r>
              <a:rPr lang="zh-CN" altLang="en-US" sz="2400" b="1"/>
              <a:t>设</a:t>
            </a:r>
            <a:r>
              <a:rPr lang="en-US" altLang="zh-CN" sz="2400" b="1"/>
              <a:t>t[i,j]</a:t>
            </a:r>
            <a:r>
              <a:rPr lang="zh-CN" altLang="en-US" sz="2400" b="1"/>
              <a:t>表示从第</a:t>
            </a:r>
            <a:r>
              <a:rPr lang="en-US" altLang="zh-CN" sz="2400" b="1"/>
              <a:t>i</a:t>
            </a:r>
            <a:r>
              <a:rPr lang="zh-CN" altLang="en-US" sz="2400" b="1"/>
              <a:t>堆到第</a:t>
            </a:r>
            <a:r>
              <a:rPr lang="en-US" altLang="zh-CN" sz="2400" b="1"/>
              <a:t>j</a:t>
            </a:r>
            <a:r>
              <a:rPr lang="zh-CN" altLang="en-US" sz="2400" b="1"/>
              <a:t>堆石子数总和。</a:t>
            </a:r>
          </a:p>
          <a:p>
            <a:pPr>
              <a:lnSpc>
                <a:spcPct val="80000"/>
              </a:lnSpc>
              <a:buFont typeface="Arial" panose="020B0604020202020204" pitchFamily="34" charset="0"/>
              <a:buNone/>
            </a:pPr>
            <a:r>
              <a:rPr lang="en-US" altLang="zh-CN" sz="2400" b="1"/>
              <a:t>	Fmax(i,j)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堆石子的最大的得分</a:t>
            </a:r>
          </a:p>
          <a:p>
            <a:pPr>
              <a:lnSpc>
                <a:spcPct val="80000"/>
              </a:lnSpc>
              <a:buFont typeface="Arial" panose="020B0604020202020204" pitchFamily="34" charset="0"/>
              <a:buNone/>
            </a:pPr>
            <a:r>
              <a:rPr lang="en-US" altLang="zh-CN" sz="2400" b="1"/>
              <a:t>	Fmin(i,j)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堆石子的最小的得分</a:t>
            </a:r>
            <a:endParaRPr lang="en-US" altLang="zh-CN" sz="2400" b="1"/>
          </a:p>
          <a:p>
            <a:pPr>
              <a:lnSpc>
                <a:spcPct val="80000"/>
              </a:lnSpc>
              <a:buFont typeface="Arial" panose="020B0604020202020204" pitchFamily="34" charset="0"/>
              <a:buNone/>
            </a:pPr>
            <a:endParaRPr lang="zh-CN" altLang="en-US" sz="2400" b="1"/>
          </a:p>
          <a:p>
            <a:pPr>
              <a:lnSpc>
                <a:spcPct val="80000"/>
              </a:lnSpc>
              <a:buFont typeface="Arial" panose="020B0604020202020204" pitchFamily="34" charset="0"/>
              <a:buNone/>
            </a:pPr>
            <a:endParaRPr lang="en-US" altLang="zh-CN" sz="2400" b="1"/>
          </a:p>
          <a:p>
            <a:pPr>
              <a:lnSpc>
                <a:spcPct val="80000"/>
              </a:lnSpc>
              <a:buFont typeface="Arial" panose="020B0604020202020204" pitchFamily="34" charset="0"/>
              <a:buNone/>
            </a:pPr>
            <a:r>
              <a:rPr lang="zh-CN" altLang="en-US" sz="2400" b="1"/>
              <a:t>同理，</a:t>
            </a:r>
            <a:endParaRPr lang="en-US" altLang="zh-CN" sz="2400" b="1"/>
          </a:p>
          <a:p>
            <a:pPr>
              <a:lnSpc>
                <a:spcPct val="80000"/>
              </a:lnSpc>
            </a:pPr>
            <a:endParaRPr lang="en-US" altLang="zh-CN" sz="2400" b="1"/>
          </a:p>
          <a:p>
            <a:pPr>
              <a:lnSpc>
                <a:spcPct val="80000"/>
              </a:lnSpc>
            </a:pPr>
            <a:endParaRPr lang="en-US" altLang="zh-CN" sz="2400" b="1"/>
          </a:p>
          <a:p>
            <a:pPr>
              <a:lnSpc>
                <a:spcPct val="80000"/>
              </a:lnSpc>
            </a:pPr>
            <a:endParaRPr lang="en-US" altLang="zh-CN" sz="2400" b="1"/>
          </a:p>
          <a:p>
            <a:pPr>
              <a:lnSpc>
                <a:spcPct val="80000"/>
              </a:lnSpc>
            </a:pPr>
            <a:r>
              <a:rPr lang="en-US" altLang="zh-CN" sz="2400" b="1"/>
              <a:t>Fmax[i,i] = 0</a:t>
            </a:r>
            <a:r>
              <a:rPr lang="zh-CN" altLang="en-US" sz="2400" b="1"/>
              <a:t>，</a:t>
            </a:r>
            <a:r>
              <a:rPr lang="en-US" altLang="zh-CN" sz="2400" b="1"/>
              <a:t>Fmin[i,i] = 0</a:t>
            </a:r>
          </a:p>
          <a:p>
            <a:pPr>
              <a:lnSpc>
                <a:spcPct val="80000"/>
              </a:lnSpc>
            </a:pPr>
            <a:r>
              <a:rPr kumimoji="1" lang="zh-CN" altLang="en-US" sz="2400" b="1">
                <a:latin typeface="Times New Roman" panose="02020603050405020304" pitchFamily="18" charset="0"/>
              </a:rPr>
              <a:t>时间复杂度为</a:t>
            </a:r>
            <a:r>
              <a:rPr kumimoji="1" lang="en-US" altLang="zh-CN" sz="2400" b="1">
                <a:latin typeface="Times New Roman" panose="02020603050405020304" pitchFamily="18" charset="0"/>
              </a:rPr>
              <a:t>O(n</a:t>
            </a:r>
            <a:r>
              <a:rPr kumimoji="1" lang="en-US" altLang="zh-CN" sz="2400" b="1" baseline="30000">
                <a:latin typeface="Times New Roman" panose="02020603050405020304" pitchFamily="18" charset="0"/>
              </a:rPr>
              <a:t>2</a:t>
            </a:r>
            <a:r>
              <a:rPr kumimoji="1" lang="en-US" altLang="zh-CN" sz="2400" b="1">
                <a:latin typeface="Times New Roman" panose="02020603050405020304" pitchFamily="18" charset="0"/>
              </a:rPr>
              <a:t>)</a:t>
            </a:r>
            <a:endParaRPr lang="zh-CN" altLang="en-US" sz="2400" b="1"/>
          </a:p>
        </p:txBody>
      </p:sp>
      <p:graphicFrame>
        <p:nvGraphicFramePr>
          <p:cNvPr id="3074" name="Object 2">
            <a:extLst>
              <a:ext uri="{FF2B5EF4-FFF2-40B4-BE49-F238E27FC236}">
                <a16:creationId xmlns:a16="http://schemas.microsoft.com/office/drawing/2014/main" id="{CD933DBC-E7FE-4658-AC05-F29250F866CF}"/>
              </a:ext>
            </a:extLst>
          </p:cNvPr>
          <p:cNvGraphicFramePr>
            <a:graphicFrameLocks noChangeAspect="1"/>
          </p:cNvGraphicFramePr>
          <p:nvPr/>
        </p:nvGraphicFramePr>
        <p:xfrm>
          <a:off x="1092200" y="2857500"/>
          <a:ext cx="7204075" cy="704850"/>
        </p:xfrm>
        <a:graphic>
          <a:graphicData uri="http://schemas.openxmlformats.org/presentationml/2006/ole">
            <mc:AlternateContent xmlns:mc="http://schemas.openxmlformats.org/markup-compatibility/2006">
              <mc:Choice xmlns:v="urn:schemas-microsoft-com:vml" Requires="v">
                <p:oleObj spid="_x0000_s3096" name="公式" r:id="rId4" imgW="3632040" imgH="355320" progId="Equation.3">
                  <p:embed/>
                </p:oleObj>
              </mc:Choice>
              <mc:Fallback>
                <p:oleObj name="公式" r:id="rId4" imgW="3632040" imgH="355320" progId="Equation.3">
                  <p:embed/>
                  <p:pic>
                    <p:nvPicPr>
                      <p:cNvPr id="3074" name="Object 2">
                        <a:extLst>
                          <a:ext uri="{FF2B5EF4-FFF2-40B4-BE49-F238E27FC236}">
                            <a16:creationId xmlns:a16="http://schemas.microsoft.com/office/drawing/2014/main" id="{CD933DBC-E7FE-4658-AC05-F29250F86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2857500"/>
                        <a:ext cx="72040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4A5765F3-8F31-4244-AEEB-26C4D0601846}"/>
              </a:ext>
            </a:extLst>
          </p:cNvPr>
          <p:cNvGraphicFramePr>
            <a:graphicFrameLocks noChangeAspect="1"/>
          </p:cNvGraphicFramePr>
          <p:nvPr/>
        </p:nvGraphicFramePr>
        <p:xfrm>
          <a:off x="1092200" y="3857625"/>
          <a:ext cx="6978650" cy="679450"/>
        </p:xfrm>
        <a:graphic>
          <a:graphicData uri="http://schemas.openxmlformats.org/presentationml/2006/ole">
            <mc:AlternateContent xmlns:mc="http://schemas.openxmlformats.org/markup-compatibility/2006">
              <mc:Choice xmlns:v="urn:schemas-microsoft-com:vml" Requires="v">
                <p:oleObj spid="_x0000_s3097" name="公式" r:id="rId6" imgW="3517560" imgH="342720" progId="Equation.3">
                  <p:embed/>
                </p:oleObj>
              </mc:Choice>
              <mc:Fallback>
                <p:oleObj name="公式" r:id="rId6" imgW="3517560" imgH="342720" progId="Equation.3">
                  <p:embed/>
                  <p:pic>
                    <p:nvPicPr>
                      <p:cNvPr id="3075" name="Object 3">
                        <a:extLst>
                          <a:ext uri="{FF2B5EF4-FFF2-40B4-BE49-F238E27FC236}">
                            <a16:creationId xmlns:a16="http://schemas.microsoft.com/office/drawing/2014/main" id="{4A5765F3-8F31-4244-AEEB-26C4D06018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00" y="3857625"/>
                        <a:ext cx="69786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110AC37-2389-4765-BCEB-5B2B81AB8D06}"/>
              </a:ext>
            </a:extLst>
          </p:cNvPr>
          <p:cNvSpPr>
            <a:spLocks noGrp="1" noChangeArrowheads="1"/>
          </p:cNvSpPr>
          <p:nvPr>
            <p:ph type="title"/>
          </p:nvPr>
        </p:nvSpPr>
        <p:spPr/>
        <p:txBody>
          <a:bodyPr/>
          <a:lstStyle/>
          <a:p>
            <a:r>
              <a:rPr lang="zh-CN" altLang="en-US" b="1">
                <a:solidFill>
                  <a:srgbClr val="FF0000"/>
                </a:solidFill>
              </a:rPr>
              <a:t>能量项链</a:t>
            </a:r>
          </a:p>
        </p:txBody>
      </p:sp>
      <p:sp>
        <p:nvSpPr>
          <p:cNvPr id="27651" name="Rectangle 3">
            <a:extLst>
              <a:ext uri="{FF2B5EF4-FFF2-40B4-BE49-F238E27FC236}">
                <a16:creationId xmlns:a16="http://schemas.microsoft.com/office/drawing/2014/main" id="{7B15E49F-D457-4A23-8840-5EF6BDD9CD08}"/>
              </a:ext>
            </a:extLst>
          </p:cNvPr>
          <p:cNvSpPr>
            <a:spLocks noGrp="1" noChangeArrowheads="1"/>
          </p:cNvSpPr>
          <p:nvPr>
            <p:ph type="body" idx="1"/>
          </p:nvPr>
        </p:nvSpPr>
        <p:spPr>
          <a:xfrm>
            <a:off x="428625" y="1643063"/>
            <a:ext cx="8315325" cy="4525962"/>
          </a:xfrm>
        </p:spPr>
        <p:txBody>
          <a:bodyPr/>
          <a:lstStyle/>
          <a:p>
            <a:pPr>
              <a:lnSpc>
                <a:spcPct val="90000"/>
              </a:lnSpc>
            </a:pPr>
            <a:r>
              <a:rPr lang="zh-CN" altLang="en-US" sz="2400" b="1"/>
              <a:t>在</a:t>
            </a:r>
            <a:r>
              <a:rPr lang="en-US" altLang="zh-CN" sz="2400" b="1"/>
              <a:t>Mars</a:t>
            </a:r>
            <a:r>
              <a:rPr lang="zh-CN" altLang="en-US" sz="2400" b="1"/>
              <a:t>星球上，每个</a:t>
            </a:r>
            <a:r>
              <a:rPr lang="en-US" altLang="zh-CN" sz="2400" b="1"/>
              <a:t>Mars</a:t>
            </a:r>
            <a:r>
              <a:rPr lang="zh-CN" altLang="en-US" sz="2400" b="1"/>
              <a:t>人都随身佩带着一串能量项链。</a:t>
            </a:r>
            <a:endParaRPr lang="en-US" altLang="zh-CN" sz="2400" b="1"/>
          </a:p>
          <a:p>
            <a:pPr>
              <a:lnSpc>
                <a:spcPct val="90000"/>
              </a:lnSpc>
            </a:pPr>
            <a:r>
              <a:rPr lang="zh-CN" altLang="en-US" sz="2400" b="1"/>
              <a:t>在项链上有</a:t>
            </a:r>
            <a:r>
              <a:rPr lang="en-US" altLang="zh-CN" sz="2400" b="1"/>
              <a:t>N</a:t>
            </a:r>
            <a:r>
              <a:rPr lang="zh-CN" altLang="en-US" sz="2400" b="1"/>
              <a:t>颗能量珠。</a:t>
            </a:r>
            <a:endParaRPr lang="en-US" altLang="zh-CN" sz="2400" b="1"/>
          </a:p>
          <a:p>
            <a:pPr>
              <a:lnSpc>
                <a:spcPct val="90000"/>
              </a:lnSpc>
            </a:pPr>
            <a:r>
              <a:rPr lang="zh-CN" altLang="en-US" sz="2400" b="1"/>
              <a:t>能量珠是一颗有头标记与尾标记的珠子，这些标记对应着某个正整数。</a:t>
            </a:r>
            <a:endParaRPr lang="en-US" altLang="zh-CN" sz="2400" b="1"/>
          </a:p>
          <a:p>
            <a:pPr>
              <a:lnSpc>
                <a:spcPct val="90000"/>
              </a:lnSpc>
            </a:pPr>
            <a:r>
              <a:rPr lang="zh-CN" altLang="en-US" sz="2400" b="1"/>
              <a:t>对于相邻的两颗珠子，前一颗珠子的尾标记一定等于后一颗珠子的头标记。如果前一颗能量珠的头标记为</a:t>
            </a:r>
            <a:r>
              <a:rPr lang="en-US" altLang="zh-CN" sz="2400" b="1"/>
              <a:t>m</a:t>
            </a:r>
            <a:r>
              <a:rPr lang="zh-CN" altLang="en-US" sz="2400" b="1"/>
              <a:t>，尾标记为</a:t>
            </a:r>
            <a:r>
              <a:rPr lang="en-US" altLang="zh-CN" sz="2400" b="1"/>
              <a:t>r</a:t>
            </a:r>
            <a:r>
              <a:rPr lang="zh-CN" altLang="en-US" sz="2400" b="1"/>
              <a:t>，后一颗能量珠的头标记为</a:t>
            </a:r>
            <a:r>
              <a:rPr lang="en-US" altLang="zh-CN" sz="2400" b="1"/>
              <a:t>r</a:t>
            </a:r>
            <a:r>
              <a:rPr lang="zh-CN" altLang="en-US" sz="2400" b="1"/>
              <a:t>，尾标记为</a:t>
            </a:r>
            <a:r>
              <a:rPr lang="en-US" altLang="zh-CN" sz="2400" b="1"/>
              <a:t>n</a:t>
            </a:r>
            <a:r>
              <a:rPr lang="zh-CN" altLang="en-US" sz="2400" b="1"/>
              <a:t>，则聚合后释放的能量为</a:t>
            </a:r>
            <a:r>
              <a:rPr lang="en-US" altLang="zh-CN" sz="2400" b="1"/>
              <a:t>m×r×n</a:t>
            </a:r>
            <a:r>
              <a:rPr lang="zh-CN" altLang="en-US" sz="2400" b="1"/>
              <a:t>（</a:t>
            </a:r>
            <a:r>
              <a:rPr lang="en-US" altLang="zh-CN" sz="2400" b="1"/>
              <a:t>Mars</a:t>
            </a:r>
            <a:r>
              <a:rPr lang="zh-CN" altLang="en-US" sz="2400" b="1"/>
              <a:t>单位），新产生的珠子的头标记为</a:t>
            </a:r>
            <a:r>
              <a:rPr lang="en-US" altLang="zh-CN" sz="2400" b="1"/>
              <a:t>m</a:t>
            </a:r>
            <a:r>
              <a:rPr lang="zh-CN" altLang="en-US" sz="2400" b="1"/>
              <a:t>，尾标记为</a:t>
            </a:r>
            <a:r>
              <a:rPr lang="en-US" altLang="zh-CN" sz="2400" b="1"/>
              <a:t>n</a:t>
            </a:r>
            <a:r>
              <a:rPr lang="zh-CN" altLang="en-US" sz="2400" b="1"/>
              <a:t>。</a:t>
            </a:r>
            <a:endParaRPr lang="en-US" altLang="zh-CN" sz="2400" b="1"/>
          </a:p>
          <a:p>
            <a:pPr>
              <a:lnSpc>
                <a:spcPct val="90000"/>
              </a:lnSpc>
            </a:pPr>
            <a:r>
              <a:rPr lang="zh-CN" altLang="en-US" sz="2400" b="1"/>
              <a:t>显然，对于一串项链不同的聚合顺序得到的总能量是不同的，请你设计一个聚合顺序，使一串项链释放出的总能量最大。</a:t>
            </a:r>
          </a:p>
          <a:p>
            <a:pPr>
              <a:lnSpc>
                <a:spcPct val="90000"/>
              </a:lnSpc>
            </a:pPr>
            <a:endParaRPr lang="zh-CN" alt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9712DC32-510F-4D73-90B4-9D176DAE0BA0}"/>
              </a:ext>
            </a:extLst>
          </p:cNvPr>
          <p:cNvSpPr>
            <a:spLocks noGrp="1" noChangeArrowheads="1"/>
          </p:cNvSpPr>
          <p:nvPr>
            <p:ph type="body" idx="1"/>
          </p:nvPr>
        </p:nvSpPr>
        <p:spPr>
          <a:xfrm>
            <a:off x="500063" y="500063"/>
            <a:ext cx="7958137" cy="5475287"/>
          </a:xfrm>
        </p:spPr>
        <p:txBody>
          <a:bodyPr/>
          <a:lstStyle/>
          <a:p>
            <a:pPr>
              <a:lnSpc>
                <a:spcPct val="90000"/>
              </a:lnSpc>
            </a:pPr>
            <a:r>
              <a:rPr lang="zh-CN" altLang="en-US" sz="2400" b="1"/>
              <a:t>分析样例：</a:t>
            </a:r>
          </a:p>
          <a:p>
            <a:pPr>
              <a:lnSpc>
                <a:spcPct val="90000"/>
              </a:lnSpc>
              <a:buFont typeface="Arial" panose="020B0604020202020204" pitchFamily="34" charset="0"/>
              <a:buNone/>
            </a:pPr>
            <a:r>
              <a:rPr lang="en-US" altLang="zh-CN" sz="2400" b="1"/>
              <a:t>	N=4</a:t>
            </a:r>
            <a:r>
              <a:rPr lang="zh-CN" altLang="en-US" sz="2400" b="1"/>
              <a:t>，</a:t>
            </a:r>
            <a:r>
              <a:rPr lang="en-US" altLang="zh-CN" sz="2400" b="1"/>
              <a:t>4</a:t>
            </a:r>
            <a:r>
              <a:rPr lang="zh-CN" altLang="en-US" sz="2400" b="1"/>
              <a:t>颗珠子的头标记与尾标记依次为</a:t>
            </a:r>
            <a:endParaRPr lang="en-US" altLang="zh-CN" sz="2400" b="1"/>
          </a:p>
          <a:p>
            <a:pPr>
              <a:lnSpc>
                <a:spcPct val="90000"/>
              </a:lnSpc>
              <a:buFont typeface="Arial" panose="020B0604020202020204" pitchFamily="34" charset="0"/>
              <a:buNone/>
            </a:pPr>
            <a:r>
              <a:rPr lang="en-US" altLang="zh-CN" sz="2400" b="1"/>
              <a:t>	(2</a:t>
            </a:r>
            <a:r>
              <a:rPr lang="zh-CN" altLang="en-US" sz="2400" b="1"/>
              <a:t>，</a:t>
            </a:r>
            <a:r>
              <a:rPr lang="en-US" altLang="zh-CN" sz="2400" b="1"/>
              <a:t>3) (3</a:t>
            </a:r>
            <a:r>
              <a:rPr lang="zh-CN" altLang="en-US" sz="2400" b="1"/>
              <a:t>，</a:t>
            </a:r>
            <a:r>
              <a:rPr lang="en-US" altLang="zh-CN" sz="2400" b="1"/>
              <a:t>5) (5</a:t>
            </a:r>
            <a:r>
              <a:rPr lang="zh-CN" altLang="en-US" sz="2400" b="1"/>
              <a:t>，</a:t>
            </a:r>
            <a:r>
              <a:rPr lang="en-US" altLang="zh-CN" sz="2400" b="1"/>
              <a:t>10) (10</a:t>
            </a:r>
            <a:r>
              <a:rPr lang="zh-CN" altLang="en-US" sz="2400" b="1"/>
              <a:t>，</a:t>
            </a:r>
            <a:r>
              <a:rPr lang="en-US" altLang="zh-CN" sz="2400" b="1"/>
              <a:t>2)</a:t>
            </a:r>
            <a:r>
              <a:rPr lang="zh-CN" altLang="en-US" sz="2400" b="1"/>
              <a:t>。</a:t>
            </a:r>
            <a:endParaRPr lang="en-US" altLang="zh-CN" sz="2400" b="1"/>
          </a:p>
          <a:p>
            <a:pPr>
              <a:lnSpc>
                <a:spcPct val="90000"/>
              </a:lnSpc>
            </a:pPr>
            <a:r>
              <a:rPr lang="zh-CN" altLang="en-US" sz="2400" b="1"/>
              <a:t>我们用记号⊕表示两颗珠子的聚合操作，释放总能量：</a:t>
            </a:r>
          </a:p>
          <a:p>
            <a:pPr>
              <a:lnSpc>
                <a:spcPct val="90000"/>
              </a:lnSpc>
              <a:buFont typeface="Arial" panose="020B0604020202020204" pitchFamily="34" charset="0"/>
              <a:buNone/>
            </a:pPr>
            <a:r>
              <a:rPr lang="en-US" altLang="zh-CN" sz="2400" b="1"/>
              <a:t>	((4⊕1)⊕2)⊕3</a:t>
            </a:r>
            <a:r>
              <a:rPr lang="zh-CN" altLang="en-US" sz="2400" b="1"/>
              <a:t>）</a:t>
            </a:r>
            <a:r>
              <a:rPr lang="en-US" altLang="zh-CN" sz="2400" b="1"/>
              <a:t>=10*2*3+10*3*5+10*5*10=710</a:t>
            </a:r>
            <a:endParaRPr lang="zh-CN" altLang="en-US" sz="2400" b="1"/>
          </a:p>
        </p:txBody>
      </p:sp>
      <p:pic>
        <p:nvPicPr>
          <p:cNvPr id="28675" name="Picture 2">
            <a:extLst>
              <a:ext uri="{FF2B5EF4-FFF2-40B4-BE49-F238E27FC236}">
                <a16:creationId xmlns:a16="http://schemas.microsoft.com/office/drawing/2014/main" id="{7A0AAC9F-3BDF-429E-9D30-3D9F764DB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714625"/>
            <a:ext cx="46990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8E3B53-8863-41EB-8F52-45CAACA75AD5}"/>
              </a:ext>
            </a:extLst>
          </p:cNvPr>
          <p:cNvSpPr>
            <a:spLocks noGrp="1" noChangeArrowheads="1"/>
          </p:cNvSpPr>
          <p:nvPr>
            <p:ph type="title"/>
          </p:nvPr>
        </p:nvSpPr>
        <p:spPr/>
        <p:txBody>
          <a:bodyPr/>
          <a:lstStyle/>
          <a:p>
            <a:r>
              <a:rPr lang="zh-CN" altLang="en-US"/>
              <a:t>动态规划</a:t>
            </a:r>
          </a:p>
        </p:txBody>
      </p:sp>
      <p:sp>
        <p:nvSpPr>
          <p:cNvPr id="29699" name="Rectangle 3">
            <a:extLst>
              <a:ext uri="{FF2B5EF4-FFF2-40B4-BE49-F238E27FC236}">
                <a16:creationId xmlns:a16="http://schemas.microsoft.com/office/drawing/2014/main" id="{8232C46B-CF61-4E35-814E-E30010B290FD}"/>
              </a:ext>
            </a:extLst>
          </p:cNvPr>
          <p:cNvSpPr>
            <a:spLocks noGrp="1" noChangeArrowheads="1"/>
          </p:cNvSpPr>
          <p:nvPr>
            <p:ph type="body" idx="1"/>
          </p:nvPr>
        </p:nvSpPr>
        <p:spPr>
          <a:xfrm>
            <a:off x="428625" y="1643063"/>
            <a:ext cx="8229600" cy="4525962"/>
          </a:xfrm>
        </p:spPr>
        <p:txBody>
          <a:bodyPr/>
          <a:lstStyle/>
          <a:p>
            <a:pPr>
              <a:lnSpc>
                <a:spcPct val="90000"/>
              </a:lnSpc>
            </a:pPr>
            <a:r>
              <a:rPr lang="zh-CN" altLang="en-US" sz="2800" b="1"/>
              <a:t>该题与石子合并完全类似。</a:t>
            </a:r>
            <a:endParaRPr lang="en-US" altLang="zh-CN" sz="2800" b="1"/>
          </a:p>
          <a:p>
            <a:pPr>
              <a:lnSpc>
                <a:spcPct val="90000"/>
              </a:lnSpc>
            </a:pPr>
            <a:r>
              <a:rPr lang="zh-CN" altLang="en-US" sz="2800" b="1"/>
              <a:t>设链中的第</a:t>
            </a:r>
            <a:r>
              <a:rPr lang="en-US" altLang="zh-CN" sz="2800" b="1"/>
              <a:t>i</a:t>
            </a:r>
            <a:r>
              <a:rPr lang="zh-CN" altLang="en-US" sz="2800" b="1"/>
              <a:t>颗珠子头尾标记为</a:t>
            </a:r>
            <a:r>
              <a:rPr lang="en-US" altLang="zh-CN" sz="2800" b="1"/>
              <a:t>(S</a:t>
            </a:r>
            <a:r>
              <a:rPr lang="en-US" altLang="zh-CN" sz="2800" b="1" baseline="-25000"/>
              <a:t>i-1</a:t>
            </a:r>
            <a:r>
              <a:rPr lang="zh-CN" altLang="en-US" sz="2800" b="1"/>
              <a:t>与</a:t>
            </a:r>
            <a:r>
              <a:rPr lang="en-US" altLang="zh-CN" sz="2800" b="1"/>
              <a:t>S</a:t>
            </a:r>
            <a:r>
              <a:rPr lang="en-US" altLang="zh-CN" sz="2800" b="1" baseline="-25000"/>
              <a:t>i</a:t>
            </a:r>
            <a:r>
              <a:rPr lang="en-US" altLang="zh-CN" sz="2800" b="1"/>
              <a:t>)</a:t>
            </a:r>
            <a:r>
              <a:rPr lang="zh-CN" altLang="en-US" sz="2800" b="1"/>
              <a:t>。</a:t>
            </a:r>
            <a:endParaRPr lang="en-US" altLang="zh-CN" sz="2800" b="1"/>
          </a:p>
          <a:p>
            <a:pPr>
              <a:lnSpc>
                <a:spcPct val="90000"/>
              </a:lnSpc>
            </a:pPr>
            <a:r>
              <a:rPr lang="zh-CN" altLang="en-US" sz="2800" b="1"/>
              <a:t>令</a:t>
            </a:r>
            <a:r>
              <a:rPr lang="en-US" altLang="zh-CN" sz="2800" b="1"/>
              <a:t>F(i,j)</a:t>
            </a:r>
            <a:r>
              <a:rPr lang="zh-CN" altLang="en-US" sz="2800" b="1"/>
              <a:t>表示从第</a:t>
            </a:r>
            <a:r>
              <a:rPr lang="en-US" altLang="zh-CN" sz="2800" b="1"/>
              <a:t>i</a:t>
            </a:r>
            <a:r>
              <a:rPr lang="zh-CN" altLang="en-US" sz="2800" b="1"/>
              <a:t>颗珠子一直合并到第</a:t>
            </a:r>
            <a:r>
              <a:rPr lang="en-US" altLang="zh-CN" sz="2800" b="1"/>
              <a:t>j</a:t>
            </a:r>
            <a:r>
              <a:rPr lang="zh-CN" altLang="en-US" sz="2800" b="1"/>
              <a:t>颗珠子所能产生的最大能量，则有：</a:t>
            </a:r>
          </a:p>
          <a:p>
            <a:pPr>
              <a:lnSpc>
                <a:spcPct val="90000"/>
              </a:lnSpc>
              <a:buFont typeface="Arial" panose="020B0604020202020204" pitchFamily="34" charset="0"/>
              <a:buNone/>
            </a:pPr>
            <a:r>
              <a:rPr lang="en-US" altLang="zh-CN" sz="2800" b="1"/>
              <a:t>		F(i,j)=Max{F(i,k)+F(k+1,j)+S</a:t>
            </a:r>
            <a:r>
              <a:rPr lang="en-US" altLang="zh-CN" sz="2800" b="1" baseline="-25000"/>
              <a:t>i-1</a:t>
            </a:r>
            <a:r>
              <a:rPr lang="en-US" altLang="zh-CN" sz="2800" b="1"/>
              <a:t>*S</a:t>
            </a:r>
            <a:r>
              <a:rPr lang="en-US" altLang="zh-CN" sz="2800" b="1" baseline="-25000"/>
              <a:t>k</a:t>
            </a:r>
            <a:r>
              <a:rPr lang="en-US" altLang="zh-CN" sz="2800" b="1"/>
              <a:t>*S</a:t>
            </a:r>
            <a:r>
              <a:rPr lang="en-US" altLang="zh-CN" sz="2800" b="1" baseline="-25000"/>
              <a:t>j</a:t>
            </a:r>
            <a:r>
              <a:rPr lang="en-US" altLang="zh-CN" sz="2800" b="1"/>
              <a:t>, i&lt;=k&lt;j}</a:t>
            </a:r>
          </a:p>
          <a:p>
            <a:pPr>
              <a:lnSpc>
                <a:spcPct val="90000"/>
              </a:lnSpc>
            </a:pPr>
            <a:r>
              <a:rPr lang="zh-CN" altLang="en-US" sz="2800" b="1"/>
              <a:t>边界条件：</a:t>
            </a:r>
            <a:r>
              <a:rPr lang="en-US" altLang="zh-CN" sz="2800" b="1"/>
              <a:t>F(i,i)=0</a:t>
            </a:r>
          </a:p>
          <a:p>
            <a:pPr>
              <a:lnSpc>
                <a:spcPct val="90000"/>
              </a:lnSpc>
            </a:pPr>
            <a:r>
              <a:rPr lang="en-US" altLang="zh-CN" sz="2800" b="1"/>
              <a:t>1&lt;=i&lt;k&lt;j&lt;=n</a:t>
            </a:r>
          </a:p>
          <a:p>
            <a:pPr>
              <a:lnSpc>
                <a:spcPct val="90000"/>
              </a:lnSpc>
            </a:pPr>
            <a:r>
              <a:rPr lang="zh-CN" altLang="en-US" sz="2800" b="1"/>
              <a:t>至于圈的处理，与石子合并方法完全相同，时间复杂度</a:t>
            </a:r>
            <a:r>
              <a:rPr lang="en-US" altLang="zh-CN" sz="2800" b="1"/>
              <a:t>O(8n</a:t>
            </a:r>
            <a:r>
              <a:rPr lang="en-US" altLang="zh-CN" sz="2800" b="1" baseline="30000"/>
              <a:t>3</a:t>
            </a:r>
            <a:r>
              <a:rPr lang="en-US" altLang="zh-CN" sz="2800" b="1"/>
              <a:t>)</a:t>
            </a:r>
            <a:r>
              <a:rPr lang="zh-CN" altLang="en-US" sz="28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7C7B842-0755-4340-8EE2-6091B2D7C41B}"/>
              </a:ext>
            </a:extLst>
          </p:cNvPr>
          <p:cNvSpPr>
            <a:spLocks noGrp="1"/>
          </p:cNvSpPr>
          <p:nvPr>
            <p:ph type="title"/>
          </p:nvPr>
        </p:nvSpPr>
        <p:spPr/>
        <p:txBody>
          <a:bodyPr/>
          <a:lstStyle/>
          <a:p>
            <a:pPr eaLnBrk="1" hangingPunct="1"/>
            <a:r>
              <a:rPr lang="zh-CN" altLang="en-US" b="1">
                <a:solidFill>
                  <a:srgbClr val="FF0000"/>
                </a:solidFill>
              </a:rPr>
              <a:t>凸多边形的三角剖分</a:t>
            </a:r>
          </a:p>
        </p:txBody>
      </p:sp>
      <p:sp>
        <p:nvSpPr>
          <p:cNvPr id="30723" name="内容占位符 2">
            <a:extLst>
              <a:ext uri="{FF2B5EF4-FFF2-40B4-BE49-F238E27FC236}">
                <a16:creationId xmlns:a16="http://schemas.microsoft.com/office/drawing/2014/main" id="{143B8869-D575-4326-8A08-0BC0CB95C58F}"/>
              </a:ext>
            </a:extLst>
          </p:cNvPr>
          <p:cNvSpPr>
            <a:spLocks noGrp="1"/>
          </p:cNvSpPr>
          <p:nvPr>
            <p:ph idx="1"/>
          </p:nvPr>
        </p:nvSpPr>
        <p:spPr>
          <a:xfrm>
            <a:off x="500063" y="1714500"/>
            <a:ext cx="8186737" cy="4125913"/>
          </a:xfrm>
        </p:spPr>
        <p:txBody>
          <a:bodyPr/>
          <a:lstStyle/>
          <a:p>
            <a:pPr eaLnBrk="1" hangingPunct="1"/>
            <a:r>
              <a:rPr lang="zh-CN" altLang="en-US" b="1"/>
              <a:t>给定由</a:t>
            </a:r>
            <a:r>
              <a:rPr lang="en-US" altLang="zh-CN" b="1"/>
              <a:t>N</a:t>
            </a:r>
            <a:r>
              <a:rPr lang="zh-CN" altLang="en-US" b="1"/>
              <a:t>顶点组成的凸多边形</a:t>
            </a:r>
            <a:endParaRPr lang="en-US" altLang="zh-CN" b="1"/>
          </a:p>
          <a:p>
            <a:pPr eaLnBrk="1" hangingPunct="1"/>
            <a:r>
              <a:rPr lang="zh-CN" altLang="en-US" b="1"/>
              <a:t>每个顶点具有权值</a:t>
            </a:r>
            <a:endParaRPr lang="en-US" altLang="zh-CN" b="1"/>
          </a:p>
          <a:p>
            <a:pPr eaLnBrk="1" hangingPunct="1"/>
            <a:r>
              <a:rPr lang="zh-CN" altLang="en-US" b="1"/>
              <a:t>将凸</a:t>
            </a:r>
            <a:r>
              <a:rPr lang="en-US" altLang="zh-CN" b="1"/>
              <a:t>N</a:t>
            </a:r>
            <a:r>
              <a:rPr lang="zh-CN" altLang="en-US" b="1"/>
              <a:t>边形剖分成</a:t>
            </a:r>
            <a:r>
              <a:rPr lang="en-US" altLang="zh-CN" b="1"/>
              <a:t>N-2</a:t>
            </a:r>
            <a:r>
              <a:rPr lang="zh-CN" altLang="en-US" b="1"/>
              <a:t>个三角形</a:t>
            </a:r>
            <a:endParaRPr lang="en-US" altLang="zh-CN" b="1"/>
          </a:p>
          <a:p>
            <a:pPr eaLnBrk="1" hangingPunct="1"/>
            <a:r>
              <a:rPr lang="zh-CN" altLang="en-US" b="1"/>
              <a:t>求</a:t>
            </a:r>
            <a:r>
              <a:rPr lang="en-US" altLang="zh-CN" b="1"/>
              <a:t>N-2</a:t>
            </a:r>
            <a:r>
              <a:rPr lang="zh-CN" altLang="en-US" b="1"/>
              <a:t>个三角形顶点权值乘积之和最小？</a:t>
            </a:r>
            <a:endParaRPr lang="en-US" altLang="zh-CN" b="1"/>
          </a:p>
          <a:p>
            <a:pPr lvl="1" eaLnBrk="1" hangingPunct="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9706EC33-4CF2-4942-89A3-612253C1A005}"/>
              </a:ext>
            </a:extLst>
          </p:cNvPr>
          <p:cNvSpPr>
            <a:spLocks noGrp="1"/>
          </p:cNvSpPr>
          <p:nvPr>
            <p:ph idx="1"/>
          </p:nvPr>
        </p:nvSpPr>
        <p:spPr>
          <a:xfrm>
            <a:off x="428625" y="428625"/>
            <a:ext cx="8215313" cy="5929313"/>
          </a:xfrm>
        </p:spPr>
        <p:txBody>
          <a:bodyPr/>
          <a:lstStyle/>
          <a:p>
            <a:r>
              <a:rPr lang="zh-CN" altLang="en-US" sz="2800" b="1"/>
              <a:t>样例</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pPr>
              <a:buFont typeface="Arial" panose="020B0604020202020204" pitchFamily="34" charset="0"/>
              <a:buNone/>
            </a:pPr>
            <a:endParaRPr lang="en-US" altLang="zh-CN" sz="2800" b="1"/>
          </a:p>
          <a:p>
            <a:pPr>
              <a:buFont typeface="Arial" panose="020B0604020202020204" pitchFamily="34" charset="0"/>
              <a:buNone/>
            </a:pPr>
            <a:r>
              <a:rPr lang="zh-CN" altLang="en-US" sz="2800" b="1"/>
              <a:t>上述凸五边形分成△</a:t>
            </a:r>
            <a:r>
              <a:rPr lang="en-US" altLang="zh-CN" sz="2800" b="1"/>
              <a:t>123 </a:t>
            </a:r>
            <a:r>
              <a:rPr lang="zh-CN" altLang="en-US" sz="2800" b="1"/>
              <a:t>， △</a:t>
            </a:r>
            <a:r>
              <a:rPr lang="en-US" altLang="zh-CN" sz="2800" b="1"/>
              <a:t>135</a:t>
            </a:r>
            <a:r>
              <a:rPr lang="zh-CN" altLang="en-US" sz="2800" b="1"/>
              <a:t>， △</a:t>
            </a:r>
            <a:r>
              <a:rPr lang="en-US" altLang="zh-CN" sz="2800" b="1"/>
              <a:t>345</a:t>
            </a:r>
          </a:p>
          <a:p>
            <a:pPr>
              <a:buFont typeface="Arial" panose="020B0604020202020204" pitchFamily="34" charset="0"/>
              <a:buNone/>
            </a:pPr>
            <a:r>
              <a:rPr lang="zh-CN" altLang="en-US" sz="2800" b="1"/>
              <a:t>三角形顶点权值乘积之和为：</a:t>
            </a:r>
            <a:endParaRPr lang="en-US" altLang="zh-CN" sz="2800" b="1"/>
          </a:p>
          <a:p>
            <a:pPr>
              <a:buFont typeface="Arial" panose="020B0604020202020204" pitchFamily="34" charset="0"/>
              <a:buNone/>
            </a:pPr>
            <a:r>
              <a:rPr lang="en-US" altLang="zh-CN" sz="2800" b="1"/>
              <a:t>121</a:t>
            </a:r>
            <a:r>
              <a:rPr lang="zh-CN" altLang="en-US" sz="2800" b="1"/>
              <a:t>*</a:t>
            </a:r>
            <a:r>
              <a:rPr lang="en-US" altLang="zh-CN" sz="2800" b="1"/>
              <a:t>122</a:t>
            </a:r>
            <a:r>
              <a:rPr lang="zh-CN" altLang="en-US" sz="2800" b="1"/>
              <a:t>*</a:t>
            </a:r>
            <a:r>
              <a:rPr lang="en-US" altLang="zh-CN" sz="2800" b="1"/>
              <a:t>123+121</a:t>
            </a:r>
            <a:r>
              <a:rPr lang="zh-CN" altLang="en-US" sz="2800" b="1"/>
              <a:t>*</a:t>
            </a:r>
            <a:r>
              <a:rPr lang="en-US" altLang="zh-CN" sz="2800" b="1"/>
              <a:t>123</a:t>
            </a:r>
            <a:r>
              <a:rPr lang="zh-CN" altLang="en-US" sz="2800" b="1"/>
              <a:t>*</a:t>
            </a:r>
            <a:r>
              <a:rPr lang="en-US" altLang="zh-CN" sz="2800" b="1"/>
              <a:t>231+123</a:t>
            </a:r>
            <a:r>
              <a:rPr lang="zh-CN" altLang="en-US" sz="2800" b="1"/>
              <a:t>*</a:t>
            </a:r>
            <a:r>
              <a:rPr lang="en-US" altLang="zh-CN" sz="2800" b="1"/>
              <a:t>245</a:t>
            </a:r>
            <a:r>
              <a:rPr lang="zh-CN" altLang="en-US" sz="2800" b="1"/>
              <a:t>*</a:t>
            </a:r>
            <a:r>
              <a:rPr lang="en-US" altLang="zh-CN" sz="2800" b="1"/>
              <a:t>231= 12214884</a:t>
            </a:r>
          </a:p>
          <a:p>
            <a:pPr>
              <a:buFont typeface="Arial" panose="020B0604020202020204" pitchFamily="34" charset="0"/>
              <a:buNone/>
            </a:pPr>
            <a:endParaRPr lang="zh-CN" altLang="en-US" sz="2800" b="1"/>
          </a:p>
        </p:txBody>
      </p:sp>
      <p:pic>
        <p:nvPicPr>
          <p:cNvPr id="31747" name="Picture 3">
            <a:extLst>
              <a:ext uri="{FF2B5EF4-FFF2-40B4-BE49-F238E27FC236}">
                <a16:creationId xmlns:a16="http://schemas.microsoft.com/office/drawing/2014/main" id="{0D86A997-4C8D-4421-ADEA-03D5ED76A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000125"/>
            <a:ext cx="407193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AD9A2E6-A646-4F97-9200-3EFF9B1DEE98}"/>
              </a:ext>
            </a:extLst>
          </p:cNvPr>
          <p:cNvSpPr>
            <a:spLocks noGrp="1"/>
          </p:cNvSpPr>
          <p:nvPr>
            <p:ph type="title"/>
          </p:nvPr>
        </p:nvSpPr>
        <p:spPr/>
        <p:txBody>
          <a:bodyPr/>
          <a:lstStyle/>
          <a:p>
            <a:r>
              <a:rPr lang="zh-CN" altLang="en-US" dirty="0">
                <a:latin typeface="Arial" panose="020B0604020202020204" pitchFamily="34" charset="0"/>
                <a:ea typeface="宋体" panose="02010600030101010101" pitchFamily="2" charset="-122"/>
                <a:cs typeface="+mn-cs"/>
              </a:rPr>
              <a:t>区间类动态规划的特点</a:t>
            </a:r>
          </a:p>
        </p:txBody>
      </p:sp>
      <p:sp>
        <p:nvSpPr>
          <p:cNvPr id="17411" name="内容占位符 2">
            <a:extLst>
              <a:ext uri="{FF2B5EF4-FFF2-40B4-BE49-F238E27FC236}">
                <a16:creationId xmlns:a16="http://schemas.microsoft.com/office/drawing/2014/main" id="{88096D82-D140-4E35-8F16-1A3EEEC59CED}"/>
              </a:ext>
            </a:extLst>
          </p:cNvPr>
          <p:cNvSpPr>
            <a:spLocks noGrp="1"/>
          </p:cNvSpPr>
          <p:nvPr>
            <p:ph idx="1"/>
          </p:nvPr>
        </p:nvSpPr>
        <p:spPr>
          <a:xfrm>
            <a:off x="500063" y="1500188"/>
            <a:ext cx="8037512" cy="4932362"/>
          </a:xfrm>
        </p:spPr>
        <p:txBody>
          <a:bodyPr/>
          <a:lstStyle/>
          <a:p>
            <a:r>
              <a:rPr lang="zh-CN" altLang="en-US" sz="2800" b="1" dirty="0"/>
              <a:t>区间合并：意思就是将两个或多个部分进行整合，当然也可以反过来，也就是是将一个问题进行分解成两个或多个部分。</a:t>
            </a:r>
            <a:endParaRPr lang="en-US" altLang="zh-CN" sz="2800" b="1" dirty="0"/>
          </a:p>
          <a:p>
            <a:r>
              <a:rPr lang="zh-CN" altLang="en-US" sz="2800" b="1" dirty="0"/>
              <a:t>特征：能将问题分解成为两两合并的形式</a:t>
            </a:r>
            <a:endParaRPr lang="en-US" altLang="zh-CN" sz="2800" b="1" dirty="0"/>
          </a:p>
          <a:p>
            <a:r>
              <a:rPr lang="zh-CN" altLang="en-US" sz="2800" b="1" dirty="0"/>
              <a:t>求解：对整个问题设最优值，枚举合并点，</a:t>
            </a:r>
            <a:r>
              <a:rPr lang="zh-CN" altLang="en-US" sz="2800" b="1" dirty="0">
                <a:solidFill>
                  <a:srgbClr val="FF0000"/>
                </a:solidFill>
              </a:rPr>
              <a:t>将问题分解成为左右两个部分，最后将左右两个部分的最优值进行合并得到原问题的最优值</a:t>
            </a:r>
            <a:r>
              <a:rPr lang="zh-CN" altLang="en-US" sz="2800" b="1" dirty="0"/>
              <a:t>。有点类似分治算法的解题思想。</a:t>
            </a:r>
            <a:endParaRPr lang="en-US" altLang="zh-CN" sz="2800" b="1" dirty="0"/>
          </a:p>
          <a:p>
            <a:r>
              <a:rPr lang="zh-CN" altLang="en-US" sz="2800" b="1" dirty="0"/>
              <a:t>典型试题：整数划分，凸多边形划分、石子合并、多边形合并、能量项链等。</a:t>
            </a:r>
          </a:p>
          <a:p>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4EB62D01-0D01-4A84-AC7D-EBB4BC088FB5}"/>
              </a:ext>
            </a:extLst>
          </p:cNvPr>
          <p:cNvSpPr>
            <a:spLocks noGrp="1"/>
          </p:cNvSpPr>
          <p:nvPr>
            <p:ph type="title"/>
          </p:nvPr>
        </p:nvSpPr>
        <p:spPr/>
        <p:txBody>
          <a:bodyPr/>
          <a:lstStyle/>
          <a:p>
            <a:r>
              <a:rPr lang="zh-CN" altLang="en-US"/>
              <a:t>分析</a:t>
            </a:r>
          </a:p>
        </p:txBody>
      </p:sp>
      <p:sp>
        <p:nvSpPr>
          <p:cNvPr id="32771" name="内容占位符 2">
            <a:extLst>
              <a:ext uri="{FF2B5EF4-FFF2-40B4-BE49-F238E27FC236}">
                <a16:creationId xmlns:a16="http://schemas.microsoft.com/office/drawing/2014/main" id="{4D440B9F-4295-46B8-88CF-6C4823B1F7FA}"/>
              </a:ext>
            </a:extLst>
          </p:cNvPr>
          <p:cNvSpPr>
            <a:spLocks noGrp="1"/>
          </p:cNvSpPr>
          <p:nvPr>
            <p:ph idx="1"/>
          </p:nvPr>
        </p:nvSpPr>
        <p:spPr/>
        <p:txBody>
          <a:bodyPr/>
          <a:lstStyle/>
          <a:p>
            <a:pPr>
              <a:buFont typeface="Wingdings" panose="05000000000000000000" pitchFamily="2" charset="2"/>
              <a:buChar char="Ø"/>
            </a:pPr>
            <a:r>
              <a:rPr lang="zh-CN" altLang="en-US" sz="2800" b="1"/>
              <a:t>性质：一个凸多边形剖分一个三角形后，可以将凸多边形剖分成三个部分：</a:t>
            </a:r>
            <a:endParaRPr lang="en-US" altLang="zh-CN" sz="2800" b="1"/>
          </a:p>
          <a:p>
            <a:pPr lvl="1">
              <a:buFont typeface="Wingdings" panose="05000000000000000000" pitchFamily="2" charset="2"/>
              <a:buChar char="u"/>
            </a:pPr>
            <a:r>
              <a:rPr lang="zh-CN" altLang="en-US" b="1"/>
              <a:t>一个三角形</a:t>
            </a:r>
            <a:endParaRPr lang="en-US" altLang="zh-CN" b="1"/>
          </a:p>
          <a:p>
            <a:pPr lvl="1">
              <a:buFont typeface="Wingdings" panose="05000000000000000000" pitchFamily="2" charset="2"/>
              <a:buChar char="u"/>
            </a:pPr>
            <a:r>
              <a:rPr lang="zh-CN" altLang="en-US" b="1"/>
              <a:t>二个凸多边形（图</a:t>
            </a:r>
            <a:r>
              <a:rPr lang="en-US" altLang="zh-CN" b="1"/>
              <a:t>2</a:t>
            </a:r>
            <a:r>
              <a:rPr lang="zh-CN" altLang="en-US" b="1"/>
              <a:t>可以看成另一个凸多边形为</a:t>
            </a:r>
            <a:r>
              <a:rPr lang="en-US" altLang="zh-CN" b="1"/>
              <a:t>0</a:t>
            </a:r>
            <a:r>
              <a:rPr lang="zh-CN" altLang="en-US" b="1"/>
              <a:t>）</a:t>
            </a:r>
            <a:endParaRPr lang="en-US" altLang="zh-CN" b="1"/>
          </a:p>
        </p:txBody>
      </p:sp>
      <p:pic>
        <p:nvPicPr>
          <p:cNvPr id="32772" name="Picture 2">
            <a:extLst>
              <a:ext uri="{FF2B5EF4-FFF2-40B4-BE49-F238E27FC236}">
                <a16:creationId xmlns:a16="http://schemas.microsoft.com/office/drawing/2014/main" id="{CBE1D1B9-875F-439E-AA60-1728A1CDC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786188"/>
            <a:ext cx="54292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83F89369-3D20-4BE7-BCFB-F2918BDA281A}"/>
              </a:ext>
            </a:extLst>
          </p:cNvPr>
          <p:cNvSpPr>
            <a:spLocks noGrp="1"/>
          </p:cNvSpPr>
          <p:nvPr>
            <p:ph type="title"/>
          </p:nvPr>
        </p:nvSpPr>
        <p:spPr>
          <a:xfrm>
            <a:off x="500063" y="285750"/>
            <a:ext cx="8229600" cy="1143000"/>
          </a:xfrm>
        </p:spPr>
        <p:txBody>
          <a:bodyPr/>
          <a:lstStyle/>
          <a:p>
            <a:r>
              <a:rPr lang="zh-CN" altLang="en-US"/>
              <a:t>动态规划</a:t>
            </a:r>
          </a:p>
        </p:txBody>
      </p:sp>
      <p:sp>
        <p:nvSpPr>
          <p:cNvPr id="33795" name="内容占位符 2">
            <a:extLst>
              <a:ext uri="{FF2B5EF4-FFF2-40B4-BE49-F238E27FC236}">
                <a16:creationId xmlns:a16="http://schemas.microsoft.com/office/drawing/2014/main" id="{6A3012EB-041D-4EAB-B991-3E540F0B9300}"/>
              </a:ext>
            </a:extLst>
          </p:cNvPr>
          <p:cNvSpPr>
            <a:spLocks noGrp="1"/>
          </p:cNvSpPr>
          <p:nvPr>
            <p:ph idx="1"/>
          </p:nvPr>
        </p:nvSpPr>
        <p:spPr>
          <a:xfrm>
            <a:off x="428625" y="1714500"/>
            <a:ext cx="8062913" cy="4464050"/>
          </a:xfrm>
        </p:spPr>
        <p:txBody>
          <a:bodyPr/>
          <a:lstStyle/>
          <a:p>
            <a:r>
              <a:rPr lang="zh-CN" altLang="en-US" sz="2400" b="1" dirty="0"/>
              <a:t>如果我们按顺时针将顶点编号，则可以相邻两个顶点描述一个凸多边形。</a:t>
            </a:r>
            <a:endParaRPr lang="en-US" altLang="zh-CN" sz="2400" b="1" dirty="0"/>
          </a:p>
          <a:p>
            <a:r>
              <a:rPr lang="zh-CN" altLang="en-US" sz="2400" b="1" dirty="0"/>
              <a:t>设</a:t>
            </a:r>
            <a:r>
              <a:rPr lang="en-US" altLang="zh-CN" sz="2400" b="1" dirty="0"/>
              <a:t>f(</a:t>
            </a:r>
            <a:r>
              <a:rPr lang="en-US" altLang="zh-CN" sz="2400" b="1" dirty="0" err="1"/>
              <a:t>i,j</a:t>
            </a:r>
            <a:r>
              <a:rPr lang="en-US" altLang="zh-CN" sz="2400" b="1" dirty="0"/>
              <a:t>)</a:t>
            </a:r>
            <a:r>
              <a:rPr lang="zh-CN" altLang="en-US" sz="2400" b="1" dirty="0"/>
              <a:t>表示</a:t>
            </a:r>
            <a:r>
              <a:rPr lang="en-US" altLang="zh-CN" sz="2400" b="1" dirty="0" err="1"/>
              <a:t>i~j</a:t>
            </a:r>
            <a:r>
              <a:rPr lang="zh-CN" altLang="en-US" sz="2400" b="1" dirty="0"/>
              <a:t>这一段连续顶点的多边形划分后最小乘积</a:t>
            </a:r>
            <a:endParaRPr lang="en-US" altLang="zh-CN" sz="2400" b="1" dirty="0"/>
          </a:p>
          <a:p>
            <a:r>
              <a:rPr lang="zh-CN" altLang="en-US" sz="2400" b="1" dirty="0"/>
              <a:t>枚举点</a:t>
            </a:r>
            <a:r>
              <a:rPr lang="en-US" altLang="zh-CN" sz="2400" b="1" dirty="0"/>
              <a:t>k</a:t>
            </a:r>
            <a:r>
              <a:rPr lang="zh-CN" altLang="en-US" sz="2400" b="1" dirty="0"/>
              <a:t>，</a:t>
            </a:r>
            <a:r>
              <a:rPr lang="en-US" altLang="zh-CN" sz="2400" b="1" dirty="0" err="1"/>
              <a:t>i</a:t>
            </a:r>
            <a:r>
              <a:rPr lang="zh-CN" altLang="en-US" sz="2400" b="1" dirty="0"/>
              <a:t>、</a:t>
            </a:r>
            <a:r>
              <a:rPr lang="en-US" altLang="zh-CN" sz="2400" b="1" dirty="0"/>
              <a:t>j</a:t>
            </a:r>
            <a:r>
              <a:rPr lang="zh-CN" altLang="en-US" sz="2400" b="1" dirty="0"/>
              <a:t>和</a:t>
            </a:r>
            <a:r>
              <a:rPr lang="en-US" altLang="zh-CN" sz="2400" b="1" dirty="0"/>
              <a:t>k</a:t>
            </a:r>
            <a:r>
              <a:rPr lang="zh-CN" altLang="en-US" sz="2400" b="1" dirty="0"/>
              <a:t>相连成基本三角形，并把原多边形划分成两个子多边形，则有</a:t>
            </a:r>
            <a:endParaRPr lang="en-US" altLang="zh-CN" sz="2400" b="1" dirty="0"/>
          </a:p>
          <a:p>
            <a:r>
              <a:rPr lang="en-US" altLang="zh-CN" sz="2400" b="1" dirty="0"/>
              <a:t>f(</a:t>
            </a:r>
            <a:r>
              <a:rPr lang="en-US" altLang="zh-CN" sz="2400" b="1" dirty="0" err="1"/>
              <a:t>i,j</a:t>
            </a:r>
            <a:r>
              <a:rPr lang="en-US" altLang="zh-CN" sz="2400" b="1" dirty="0"/>
              <a:t>)=min{f(</a:t>
            </a:r>
            <a:r>
              <a:rPr lang="en-US" altLang="zh-CN" sz="2400" b="1" dirty="0" err="1"/>
              <a:t>i,k</a:t>
            </a:r>
            <a:r>
              <a:rPr lang="en-US" altLang="zh-CN" sz="2400" b="1" dirty="0"/>
              <a:t>)+f(</a:t>
            </a:r>
            <a:r>
              <a:rPr lang="en-US" altLang="zh-CN" sz="2400" b="1" dirty="0" err="1"/>
              <a:t>k,j</a:t>
            </a:r>
            <a:r>
              <a:rPr lang="en-US" altLang="zh-CN" sz="2400" b="1" dirty="0"/>
              <a:t>)+a[</a:t>
            </a:r>
            <a:r>
              <a:rPr lang="en-US" altLang="zh-CN" sz="2400" b="1" dirty="0" err="1"/>
              <a:t>i</a:t>
            </a:r>
            <a:r>
              <a:rPr lang="en-US" altLang="zh-CN" sz="2400" b="1" dirty="0"/>
              <a:t>]*a[j]*a[k]}</a:t>
            </a:r>
          </a:p>
          <a:p>
            <a:r>
              <a:rPr lang="en-US" altLang="zh-CN" sz="2400" b="1" dirty="0"/>
              <a:t>1&lt;=</a:t>
            </a:r>
            <a:r>
              <a:rPr lang="en-US" altLang="zh-CN" sz="2400" b="1" dirty="0" err="1"/>
              <a:t>i</a:t>
            </a:r>
            <a:r>
              <a:rPr lang="en-US" altLang="zh-CN" sz="2400" b="1" dirty="0"/>
              <a:t>&lt;k&lt;j&lt;=n</a:t>
            </a:r>
          </a:p>
          <a:p>
            <a:r>
              <a:rPr lang="zh-CN" altLang="en-US" sz="2400" b="1" dirty="0"/>
              <a:t>时间复杂度</a:t>
            </a:r>
            <a:r>
              <a:rPr lang="en-US" altLang="zh-CN" sz="2400" b="1" dirty="0"/>
              <a:t>O(n</a:t>
            </a:r>
            <a:r>
              <a:rPr lang="en-US" altLang="zh-CN" sz="2400" b="1" baseline="30000" dirty="0"/>
              <a:t>3</a:t>
            </a:r>
            <a:r>
              <a:rPr lang="en-US" altLang="zh-CN" sz="2400" b="1" dirty="0"/>
              <a:t>)</a:t>
            </a:r>
            <a:endParaRPr lang="zh-CN" altLang="en-US" sz="2400" b="1" dirty="0"/>
          </a:p>
        </p:txBody>
      </p:sp>
      <p:pic>
        <p:nvPicPr>
          <p:cNvPr id="33796" name="Picture 3">
            <a:extLst>
              <a:ext uri="{FF2B5EF4-FFF2-40B4-BE49-F238E27FC236}">
                <a16:creationId xmlns:a16="http://schemas.microsoft.com/office/drawing/2014/main" id="{77B9E805-4BE2-4DE9-99ED-AF4504656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3643313"/>
            <a:ext cx="27146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C94ABB5-7006-4BCC-B465-DF8C3F410A61}"/>
              </a:ext>
            </a:extLst>
          </p:cNvPr>
          <p:cNvSpPr>
            <a:spLocks noGrp="1"/>
          </p:cNvSpPr>
          <p:nvPr>
            <p:ph type="title"/>
          </p:nvPr>
        </p:nvSpPr>
        <p:spPr/>
        <p:txBody>
          <a:bodyPr/>
          <a:lstStyle/>
          <a:p>
            <a:r>
              <a:rPr lang="zh-CN" altLang="en-US"/>
              <a:t>讨论</a:t>
            </a:r>
          </a:p>
        </p:txBody>
      </p:sp>
      <p:sp>
        <p:nvSpPr>
          <p:cNvPr id="34819" name="内容占位符 2">
            <a:extLst>
              <a:ext uri="{FF2B5EF4-FFF2-40B4-BE49-F238E27FC236}">
                <a16:creationId xmlns:a16="http://schemas.microsoft.com/office/drawing/2014/main" id="{9820A4D8-EDEC-4EE9-96B4-1E569E83493A}"/>
              </a:ext>
            </a:extLst>
          </p:cNvPr>
          <p:cNvSpPr>
            <a:spLocks noGrp="1"/>
          </p:cNvSpPr>
          <p:nvPr>
            <p:ph idx="1"/>
          </p:nvPr>
        </p:nvSpPr>
        <p:spPr/>
        <p:txBody>
          <a:bodyPr/>
          <a:lstStyle/>
          <a:p>
            <a:pPr>
              <a:buFont typeface="Wingdings" panose="05000000000000000000" pitchFamily="2" charset="2"/>
              <a:buChar char="Ø"/>
            </a:pPr>
            <a:r>
              <a:rPr lang="zh-CN" altLang="en-US" b="1"/>
              <a:t>为什么可以不考虑这种情况？</a:t>
            </a:r>
          </a:p>
        </p:txBody>
      </p:sp>
      <p:pic>
        <p:nvPicPr>
          <p:cNvPr id="34820" name="Picture 2">
            <a:extLst>
              <a:ext uri="{FF2B5EF4-FFF2-40B4-BE49-F238E27FC236}">
                <a16:creationId xmlns:a16="http://schemas.microsoft.com/office/drawing/2014/main" id="{0F3BD35D-CE69-4808-9022-9AB1CF809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286000"/>
            <a:ext cx="4143375"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E7FAD950-0FFA-4803-A40B-E415C3B76E2A}"/>
              </a:ext>
            </a:extLst>
          </p:cNvPr>
          <p:cNvSpPr>
            <a:spLocks noGrp="1"/>
          </p:cNvSpPr>
          <p:nvPr>
            <p:ph idx="1"/>
          </p:nvPr>
        </p:nvSpPr>
        <p:spPr>
          <a:xfrm>
            <a:off x="500063" y="4286250"/>
            <a:ext cx="8358187" cy="1714500"/>
          </a:xfrm>
        </p:spPr>
        <p:txBody>
          <a:bodyPr/>
          <a:lstStyle/>
          <a:p>
            <a:r>
              <a:rPr lang="zh-CN" altLang="en-US" b="1"/>
              <a:t>可以看出图</a:t>
            </a:r>
            <a:r>
              <a:rPr lang="en-US" altLang="zh-CN" b="1"/>
              <a:t>1</a:t>
            </a:r>
            <a:r>
              <a:rPr lang="zh-CN" altLang="en-US" b="1"/>
              <a:t>和图</a:t>
            </a:r>
            <a:r>
              <a:rPr lang="en-US" altLang="zh-CN" b="1"/>
              <a:t>2</a:t>
            </a:r>
            <a:r>
              <a:rPr lang="zh-CN" altLang="en-US" b="1"/>
              <a:t>是等价的，也就是说如果存在图</a:t>
            </a:r>
            <a:r>
              <a:rPr lang="en-US" altLang="zh-CN" b="1"/>
              <a:t>1</a:t>
            </a:r>
            <a:r>
              <a:rPr lang="zh-CN" altLang="en-US" b="1"/>
              <a:t>的剖分方案，则可以转化成图</a:t>
            </a:r>
            <a:r>
              <a:rPr lang="en-US" altLang="zh-CN" b="1"/>
              <a:t>2</a:t>
            </a:r>
            <a:r>
              <a:rPr lang="zh-CN" altLang="en-US" b="1"/>
              <a:t>的剖分方案，因此可以不考虑图</a:t>
            </a:r>
            <a:r>
              <a:rPr lang="en-US" altLang="zh-CN" b="1"/>
              <a:t>1</a:t>
            </a:r>
            <a:r>
              <a:rPr lang="zh-CN" altLang="en-US" b="1"/>
              <a:t>的这种情形。</a:t>
            </a:r>
            <a:endParaRPr lang="en-US" altLang="zh-CN" b="1"/>
          </a:p>
          <a:p>
            <a:pPr>
              <a:buFont typeface="Arial" panose="020B0604020202020204" pitchFamily="34" charset="0"/>
              <a:buNone/>
            </a:pPr>
            <a:endParaRPr lang="zh-CN" altLang="en-US" b="1"/>
          </a:p>
        </p:txBody>
      </p:sp>
      <p:pic>
        <p:nvPicPr>
          <p:cNvPr id="35843" name="Picture 3">
            <a:extLst>
              <a:ext uri="{FF2B5EF4-FFF2-40B4-BE49-F238E27FC236}">
                <a16:creationId xmlns:a16="http://schemas.microsoft.com/office/drawing/2014/main" id="{15133525-FB7F-4EAA-BB5E-ECF0D2B3A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85750"/>
            <a:ext cx="7939087"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CF88E4D1-2D11-4C90-AFBB-883D8BB5ECE7}"/>
              </a:ext>
            </a:extLst>
          </p:cNvPr>
          <p:cNvSpPr>
            <a:spLocks noGrp="1" noChangeArrowheads="1"/>
          </p:cNvSpPr>
          <p:nvPr>
            <p:ph type="title"/>
          </p:nvPr>
        </p:nvSpPr>
        <p:spPr/>
        <p:txBody>
          <a:bodyPr/>
          <a:lstStyle/>
          <a:p>
            <a:r>
              <a:rPr lang="zh-CN" altLang="en-US" b="1">
                <a:solidFill>
                  <a:srgbClr val="FF0000"/>
                </a:solidFill>
                <a:latin typeface="宋体" panose="02010600030101010101" pitchFamily="2" charset="-122"/>
              </a:rPr>
              <a:t>多边形（</a:t>
            </a:r>
            <a:r>
              <a:rPr lang="en-US" altLang="zh-CN" b="1">
                <a:solidFill>
                  <a:srgbClr val="FF0000"/>
                </a:solidFill>
                <a:latin typeface="宋体" panose="02010600030101010101" pitchFamily="2" charset="-122"/>
              </a:rPr>
              <a:t>IOI98</a:t>
            </a:r>
            <a:r>
              <a:rPr lang="zh-CN" altLang="en-US" b="1">
                <a:solidFill>
                  <a:srgbClr val="FF0000"/>
                </a:solidFill>
                <a:latin typeface="宋体" panose="02010600030101010101" pitchFamily="2" charset="-122"/>
              </a:rPr>
              <a:t>）</a:t>
            </a:r>
            <a:r>
              <a:rPr lang="zh-CN" altLang="en-US" b="1">
                <a:solidFill>
                  <a:srgbClr val="FF0000"/>
                </a:solidFill>
              </a:rPr>
              <a:t> </a:t>
            </a:r>
          </a:p>
        </p:txBody>
      </p:sp>
      <p:sp>
        <p:nvSpPr>
          <p:cNvPr id="4100" name="Rectangle 3">
            <a:extLst>
              <a:ext uri="{FF2B5EF4-FFF2-40B4-BE49-F238E27FC236}">
                <a16:creationId xmlns:a16="http://schemas.microsoft.com/office/drawing/2014/main" id="{D0B44D30-BE0B-407B-AF95-3B4CB23B44D7}"/>
              </a:ext>
            </a:extLst>
          </p:cNvPr>
          <p:cNvSpPr>
            <a:spLocks noGrp="1" noChangeArrowheads="1"/>
          </p:cNvSpPr>
          <p:nvPr>
            <p:ph type="body" idx="1"/>
          </p:nvPr>
        </p:nvSpPr>
        <p:spPr>
          <a:xfrm>
            <a:off x="357188" y="1571625"/>
            <a:ext cx="5465762" cy="4681538"/>
          </a:xfrm>
        </p:spPr>
        <p:txBody>
          <a:bodyPr/>
          <a:lstStyle/>
          <a:p>
            <a:pPr algn="just">
              <a:lnSpc>
                <a:spcPct val="90000"/>
              </a:lnSpc>
            </a:pPr>
            <a:r>
              <a:rPr lang="zh-CN" altLang="en-US" sz="2400" b="1" dirty="0">
                <a:latin typeface="宋体" panose="02010600030101010101" pitchFamily="2" charset="-122"/>
              </a:rPr>
              <a:t>多角形是一个单人玩的游戏，开始时有一个</a:t>
            </a:r>
            <a:r>
              <a:rPr lang="en-US" altLang="zh-CN" sz="2400" b="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rPr>
              <a:t>个顶点的多边形。如图，这里</a:t>
            </a:r>
            <a:r>
              <a:rPr lang="en-US" altLang="zh-CN" sz="2400" b="1" dirty="0">
                <a:latin typeface="宋体" panose="02010600030101010101" pitchFamily="2" charset="-122"/>
                <a:cs typeface="Times New Roman" panose="02020603050405020304" pitchFamily="18" charset="0"/>
              </a:rPr>
              <a:t>N=4</a:t>
            </a:r>
            <a:r>
              <a:rPr lang="zh-CN" altLang="en-US" sz="2400" b="1" dirty="0">
                <a:latin typeface="宋体" panose="02010600030101010101" pitchFamily="2" charset="-122"/>
              </a:rPr>
              <a:t>。每个顶点有一个整数标记，每条边上有一个</a:t>
            </a:r>
            <a:r>
              <a:rPr lang="zh-CN" altLang="en-US" sz="2400" b="1" dirty="0">
                <a:latin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宋体" panose="02010600030101010101" pitchFamily="2" charset="-122"/>
              </a:rPr>
              <a:t>号或</a:t>
            </a:r>
            <a:r>
              <a:rPr lang="zh-CN" altLang="en-US" sz="2400" b="1" dirty="0">
                <a:latin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rPr>
              <a:t>”</a:t>
            </a:r>
            <a:r>
              <a:rPr lang="zh-CN" altLang="en-US" sz="2400" b="1" dirty="0">
                <a:latin typeface="宋体" panose="02010600030101010101" pitchFamily="2" charset="-122"/>
              </a:rPr>
              <a:t>号。边从</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rPr>
              <a:t>编号到</a:t>
            </a:r>
            <a:r>
              <a:rPr lang="en-US" altLang="zh-CN" sz="2400" b="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rPr>
              <a:t>。</a:t>
            </a:r>
          </a:p>
          <a:p>
            <a:pPr algn="just">
              <a:lnSpc>
                <a:spcPct val="90000"/>
              </a:lnSpc>
              <a:buFont typeface="Wingdings" panose="05000000000000000000" pitchFamily="2" charset="2"/>
              <a:buNone/>
            </a:pPr>
            <a:r>
              <a:rPr lang="zh-CN" altLang="en-US" sz="2400" b="1" dirty="0">
                <a:latin typeface="宋体" panose="02010600030101010101" pitchFamily="2" charset="-122"/>
                <a:cs typeface="Times New Roman" panose="02020603050405020304" pitchFamily="18" charset="0"/>
              </a:rPr>
              <a:t>  第一步，一条边被拿走；随后各步包括如下：</a:t>
            </a:r>
          </a:p>
          <a:p>
            <a:pPr algn="just">
              <a:lnSpc>
                <a:spcPct val="90000"/>
              </a:lnSpc>
            </a:pPr>
            <a:r>
              <a:rPr lang="zh-CN" altLang="en-US" sz="2400" b="1" dirty="0">
                <a:latin typeface="宋体" panose="02010600030101010101" pitchFamily="2" charset="-122"/>
                <a:cs typeface="Times New Roman" panose="02020603050405020304" pitchFamily="18" charset="0"/>
              </a:rPr>
              <a:t>选择一条边</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和连接着</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的两个顶点</a:t>
            </a:r>
            <a:r>
              <a:rPr lang="en-US" altLang="zh-CN" sz="2400" b="1" dirty="0">
                <a:latin typeface="宋体" panose="02010600030101010101" pitchFamily="2" charset="-122"/>
                <a:cs typeface="Times New Roman" panose="02020603050405020304" pitchFamily="18" charset="0"/>
              </a:rPr>
              <a:t>V1</a:t>
            </a:r>
            <a:r>
              <a:rPr lang="zh-CN" altLang="en-US" sz="2400" b="1" dirty="0">
                <a:latin typeface="宋体" panose="02010600030101010101" pitchFamily="2" charset="-122"/>
                <a:cs typeface="Times New Roman" panose="02020603050405020304" pitchFamily="18" charset="0"/>
              </a:rPr>
              <a:t>和 </a:t>
            </a:r>
            <a:r>
              <a:rPr lang="en-US" altLang="zh-CN" sz="2400" b="1" dirty="0">
                <a:latin typeface="宋体" panose="02010600030101010101" pitchFamily="2" charset="-122"/>
                <a:cs typeface="Times New Roman" panose="02020603050405020304" pitchFamily="18" charset="0"/>
              </a:rPr>
              <a:t>V2</a:t>
            </a:r>
            <a:r>
              <a:rPr lang="zh-CN" altLang="en-US" sz="2400" b="1" dirty="0">
                <a:latin typeface="宋体" panose="02010600030101010101" pitchFamily="2" charset="-122"/>
                <a:cs typeface="Times New Roman" panose="02020603050405020304" pitchFamily="18" charset="0"/>
              </a:rPr>
              <a:t>；</a:t>
            </a:r>
          </a:p>
          <a:p>
            <a:pPr algn="just">
              <a:lnSpc>
                <a:spcPct val="90000"/>
              </a:lnSpc>
            </a:pPr>
            <a:r>
              <a:rPr lang="zh-CN" altLang="en-US" sz="2400" b="1" dirty="0">
                <a:latin typeface="宋体" panose="02010600030101010101" pitchFamily="2" charset="-122"/>
                <a:cs typeface="Times New Roman" panose="02020603050405020304" pitchFamily="18" charset="0"/>
              </a:rPr>
              <a:t>得到一个新的顶点，标记为</a:t>
            </a:r>
            <a:r>
              <a:rPr lang="en-US" altLang="zh-CN" sz="2400" b="1" dirty="0">
                <a:latin typeface="宋体" panose="02010600030101010101" pitchFamily="2" charset="-122"/>
                <a:cs typeface="Times New Roman" panose="02020603050405020304" pitchFamily="18" charset="0"/>
              </a:rPr>
              <a:t>V1</a:t>
            </a:r>
            <a:r>
              <a:rPr lang="zh-CN" altLang="en-US" sz="2400" b="1" dirty="0">
                <a:latin typeface="宋体" panose="02010600030101010101" pitchFamily="2" charset="-122"/>
                <a:cs typeface="Times New Roman" panose="02020603050405020304" pitchFamily="18" charset="0"/>
              </a:rPr>
              <a:t>与</a:t>
            </a:r>
            <a:r>
              <a:rPr lang="en-US" altLang="zh-CN" sz="2400" b="1" dirty="0">
                <a:latin typeface="宋体" panose="02010600030101010101" pitchFamily="2" charset="-122"/>
                <a:cs typeface="Times New Roman" panose="02020603050405020304" pitchFamily="18" charset="0"/>
              </a:rPr>
              <a:t>V2</a:t>
            </a:r>
            <a:r>
              <a:rPr lang="zh-CN" altLang="en-US" sz="2400" b="1" dirty="0">
                <a:latin typeface="宋体" panose="02010600030101010101" pitchFamily="2" charset="-122"/>
                <a:cs typeface="Times New Roman" panose="02020603050405020304" pitchFamily="18" charset="0"/>
              </a:rPr>
              <a:t>通过边</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上的运算符运算的结果。</a:t>
            </a:r>
          </a:p>
          <a:p>
            <a:pPr algn="just">
              <a:lnSpc>
                <a:spcPct val="90000"/>
              </a:lnSpc>
            </a:pPr>
            <a:r>
              <a:rPr lang="zh-CN" altLang="en-US" sz="2400" b="1" dirty="0">
                <a:latin typeface="宋体" panose="02010600030101010101" pitchFamily="2" charset="-122"/>
              </a:rPr>
              <a:t>最后，游戏中没有边，游戏的得分为仅剩余的一个顶点的值。</a:t>
            </a:r>
            <a:r>
              <a:rPr lang="zh-CN" altLang="en-US" sz="2400" b="1" dirty="0"/>
              <a:t> </a:t>
            </a:r>
          </a:p>
        </p:txBody>
      </p:sp>
      <p:sp>
        <p:nvSpPr>
          <p:cNvPr id="4101" name="Rectangle 5">
            <a:extLst>
              <a:ext uri="{FF2B5EF4-FFF2-40B4-BE49-F238E27FC236}">
                <a16:creationId xmlns:a16="http://schemas.microsoft.com/office/drawing/2014/main" id="{0B5DF378-5279-4EAB-BCC8-84D4D314D348}"/>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2">
            <a:extLst>
              <a:ext uri="{FF2B5EF4-FFF2-40B4-BE49-F238E27FC236}">
                <a16:creationId xmlns:a16="http://schemas.microsoft.com/office/drawing/2014/main" id="{4C520C01-8C7E-4DB4-B5A6-58464CD3D4CC}"/>
              </a:ext>
            </a:extLst>
          </p:cNvPr>
          <p:cNvGraphicFramePr>
            <a:graphicFrameLocks noChangeAspect="1"/>
          </p:cNvGraphicFramePr>
          <p:nvPr/>
        </p:nvGraphicFramePr>
        <p:xfrm>
          <a:off x="5857875" y="2286000"/>
          <a:ext cx="2971800" cy="2879725"/>
        </p:xfrm>
        <a:graphic>
          <a:graphicData uri="http://schemas.openxmlformats.org/presentationml/2006/ole">
            <mc:AlternateContent xmlns:mc="http://schemas.openxmlformats.org/markup-compatibility/2006">
              <mc:Choice xmlns:v="urn:schemas-microsoft-com:vml" Requires="v">
                <p:oleObj spid="_x0000_s4109" r:id="rId4" imgW="904875" imgH="876300" progId="Word.Picture.8">
                  <p:embed/>
                </p:oleObj>
              </mc:Choice>
              <mc:Fallback>
                <p:oleObj r:id="rId4" imgW="904875" imgH="876300" progId="Word.Picture.8">
                  <p:embed/>
                  <p:pic>
                    <p:nvPicPr>
                      <p:cNvPr id="4098" name="Object 2">
                        <a:extLst>
                          <a:ext uri="{FF2B5EF4-FFF2-40B4-BE49-F238E27FC236}">
                            <a16:creationId xmlns:a16="http://schemas.microsoft.com/office/drawing/2014/main" id="{4C520C01-8C7E-4DB4-B5A6-58464CD3D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2286000"/>
                        <a:ext cx="29718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00E0D64C-97CE-486C-9272-19D3C2469E8D}"/>
              </a:ext>
            </a:extLst>
          </p:cNvPr>
          <p:cNvSpPr>
            <a:spLocks noGrp="1" noChangeArrowheads="1"/>
          </p:cNvSpPr>
          <p:nvPr>
            <p:ph type="title"/>
          </p:nvPr>
        </p:nvSpPr>
        <p:spPr/>
        <p:txBody>
          <a:bodyPr/>
          <a:lstStyle/>
          <a:p>
            <a:r>
              <a:rPr lang="zh-CN" altLang="en-US"/>
              <a:t>样例</a:t>
            </a:r>
            <a:r>
              <a:rPr lang="zh-CN" altLang="en-US">
                <a:latin typeface="宋体" panose="02010600030101010101" pitchFamily="2" charset="-122"/>
              </a:rPr>
              <a:t>分析</a:t>
            </a:r>
            <a:r>
              <a:rPr lang="zh-CN" altLang="en-US"/>
              <a:t> </a:t>
            </a:r>
          </a:p>
        </p:txBody>
      </p:sp>
      <p:graphicFrame>
        <p:nvGraphicFramePr>
          <p:cNvPr id="5122" name="Object 2">
            <a:extLst>
              <a:ext uri="{FF2B5EF4-FFF2-40B4-BE49-F238E27FC236}">
                <a16:creationId xmlns:a16="http://schemas.microsoft.com/office/drawing/2014/main" id="{8B34C4E1-11C5-42B4-B07B-EC5861CF2C94}"/>
              </a:ext>
            </a:extLst>
          </p:cNvPr>
          <p:cNvGraphicFramePr>
            <a:graphicFrameLocks noChangeAspect="1"/>
          </p:cNvGraphicFramePr>
          <p:nvPr/>
        </p:nvGraphicFramePr>
        <p:xfrm>
          <a:off x="357188" y="1428750"/>
          <a:ext cx="8270875" cy="4429125"/>
        </p:xfrm>
        <a:graphic>
          <a:graphicData uri="http://schemas.openxmlformats.org/presentationml/2006/ole">
            <mc:AlternateContent xmlns:mc="http://schemas.openxmlformats.org/markup-compatibility/2006">
              <mc:Choice xmlns:v="urn:schemas-microsoft-com:vml" Requires="v">
                <p:oleObj spid="_x0000_s5133" name="位图图像" r:id="rId4" imgW="5229955" imgH="2800741" progId="Paint.Picture">
                  <p:embed/>
                </p:oleObj>
              </mc:Choice>
              <mc:Fallback>
                <p:oleObj name="位图图像" r:id="rId4" imgW="5229955" imgH="2800741" progId="Paint.Picture">
                  <p:embed/>
                  <p:pic>
                    <p:nvPicPr>
                      <p:cNvPr id="5122" name="Object 2">
                        <a:extLst>
                          <a:ext uri="{FF2B5EF4-FFF2-40B4-BE49-F238E27FC236}">
                            <a16:creationId xmlns:a16="http://schemas.microsoft.com/office/drawing/2014/main" id="{8B34C4E1-11C5-42B4-B07B-EC5861CF2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1428750"/>
                        <a:ext cx="82708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E15A519-C205-472A-97D5-BA5063EF0F8D}"/>
              </a:ext>
            </a:extLst>
          </p:cNvPr>
          <p:cNvSpPr>
            <a:spLocks noGrp="1" noChangeArrowheads="1"/>
          </p:cNvSpPr>
          <p:nvPr>
            <p:ph type="title"/>
          </p:nvPr>
        </p:nvSpPr>
        <p:spPr>
          <a:xfrm>
            <a:off x="900113" y="260350"/>
            <a:ext cx="7378700" cy="1143000"/>
          </a:xfrm>
        </p:spPr>
        <p:txBody>
          <a:bodyPr/>
          <a:lstStyle/>
          <a:p>
            <a:r>
              <a:rPr lang="zh-CN" altLang="en-US" dirty="0"/>
              <a:t>分析</a:t>
            </a:r>
          </a:p>
        </p:txBody>
      </p:sp>
      <p:sp>
        <p:nvSpPr>
          <p:cNvPr id="36867" name="Rectangle 3">
            <a:extLst>
              <a:ext uri="{FF2B5EF4-FFF2-40B4-BE49-F238E27FC236}">
                <a16:creationId xmlns:a16="http://schemas.microsoft.com/office/drawing/2014/main" id="{367EF8CC-39AA-41E8-A414-C7764041B30F}"/>
              </a:ext>
            </a:extLst>
          </p:cNvPr>
          <p:cNvSpPr>
            <a:spLocks noGrp="1" noChangeArrowheads="1"/>
          </p:cNvSpPr>
          <p:nvPr>
            <p:ph type="body" idx="1"/>
          </p:nvPr>
        </p:nvSpPr>
        <p:spPr>
          <a:xfrm>
            <a:off x="571500" y="1571625"/>
            <a:ext cx="8064500" cy="1008063"/>
          </a:xfrm>
        </p:spPr>
        <p:txBody>
          <a:bodyPr/>
          <a:lstStyle/>
          <a:p>
            <a:r>
              <a:rPr lang="zh-CN" altLang="en-US" sz="2400" b="1" dirty="0">
                <a:latin typeface="黑体" panose="02010609060101010101" pitchFamily="49" charset="-122"/>
                <a:ea typeface="黑体" panose="02010609060101010101" pitchFamily="49" charset="-122"/>
              </a:rPr>
              <a:t>我们允许顶点上出现负数。</a:t>
            </a:r>
          </a:p>
          <a:p>
            <a:endParaRPr lang="zh-CN" altLang="en-US" sz="2400" b="1" dirty="0">
              <a:latin typeface="黑体" panose="02010609060101010101" pitchFamily="49" charset="-122"/>
              <a:ea typeface="黑体" panose="02010609060101010101" pitchFamily="49" charset="-122"/>
            </a:endParaRPr>
          </a:p>
          <a:p>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sz="2400" b="1" dirty="0">
                <a:latin typeface="黑体" panose="02010609060101010101" pitchFamily="49" charset="-122"/>
                <a:ea typeface="黑体" panose="02010609060101010101" pitchFamily="49" charset="-122"/>
                <a:cs typeface="Times New Roman" panose="02020603050405020304" pitchFamily="18" charset="0"/>
              </a:rPr>
              <a:t>这个例子的最优解应该是（</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3+2</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-10</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=250</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，然而如果沿用以前的方程，得出的解将是（（</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-10</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3+2</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-5</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=125</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。为什么？</a:t>
            </a:r>
          </a:p>
          <a:p>
            <a:r>
              <a:rPr lang="zh-CN" altLang="en-US" sz="2400" b="1" dirty="0">
                <a:latin typeface="黑体" panose="02010609060101010101" pitchFamily="49" charset="-122"/>
                <a:ea typeface="黑体" panose="02010609060101010101" pitchFamily="49" charset="-122"/>
              </a:rPr>
              <a:t>我们发现，两个负数的积为正数；这两个负数越小，它们的积越大。我们从前的方程，只是尽量使得局部解最大，而从来没有想过负数的积为正数这个问题。  </a:t>
            </a:r>
          </a:p>
        </p:txBody>
      </p:sp>
      <p:grpSp>
        <p:nvGrpSpPr>
          <p:cNvPr id="36868" name="Group 4">
            <a:extLst>
              <a:ext uri="{FF2B5EF4-FFF2-40B4-BE49-F238E27FC236}">
                <a16:creationId xmlns:a16="http://schemas.microsoft.com/office/drawing/2014/main" id="{44593214-664C-484D-894B-75B526EBC1FB}"/>
              </a:ext>
            </a:extLst>
          </p:cNvPr>
          <p:cNvGrpSpPr>
            <a:grpSpLocks/>
          </p:cNvGrpSpPr>
          <p:nvPr/>
        </p:nvGrpSpPr>
        <p:grpSpPr bwMode="auto">
          <a:xfrm>
            <a:off x="3059832" y="2122488"/>
            <a:ext cx="3429000" cy="914400"/>
            <a:chOff x="1437" y="6113"/>
            <a:chExt cx="3443" cy="1074"/>
          </a:xfrm>
        </p:grpSpPr>
        <p:sp>
          <p:nvSpPr>
            <p:cNvPr id="36869" name="Oval 5">
              <a:extLst>
                <a:ext uri="{FF2B5EF4-FFF2-40B4-BE49-F238E27FC236}">
                  <a16:creationId xmlns:a16="http://schemas.microsoft.com/office/drawing/2014/main" id="{7986A895-F233-40B2-A0CA-50041D798891}"/>
                </a:ext>
              </a:extLst>
            </p:cNvPr>
            <p:cNvSpPr>
              <a:spLocks noChangeArrowheads="1"/>
            </p:cNvSpPr>
            <p:nvPr/>
          </p:nvSpPr>
          <p:spPr bwMode="auto">
            <a:xfrm>
              <a:off x="1524"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0" name="Oval 6">
              <a:extLst>
                <a:ext uri="{FF2B5EF4-FFF2-40B4-BE49-F238E27FC236}">
                  <a16:creationId xmlns:a16="http://schemas.microsoft.com/office/drawing/2014/main" id="{8BE1B357-B2C4-4743-8B1C-FC382E31236D}"/>
                </a:ext>
              </a:extLst>
            </p:cNvPr>
            <p:cNvSpPr>
              <a:spLocks noChangeArrowheads="1"/>
            </p:cNvSpPr>
            <p:nvPr/>
          </p:nvSpPr>
          <p:spPr bwMode="auto">
            <a:xfrm>
              <a:off x="2473"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1" name="Oval 7">
              <a:extLst>
                <a:ext uri="{FF2B5EF4-FFF2-40B4-BE49-F238E27FC236}">
                  <a16:creationId xmlns:a16="http://schemas.microsoft.com/office/drawing/2014/main" id="{B0E6ADBF-82D5-40BC-802C-9B19AA011772}"/>
                </a:ext>
              </a:extLst>
            </p:cNvPr>
            <p:cNvSpPr>
              <a:spLocks noChangeArrowheads="1"/>
            </p:cNvSpPr>
            <p:nvPr/>
          </p:nvSpPr>
          <p:spPr bwMode="auto">
            <a:xfrm>
              <a:off x="3423" y="6244"/>
              <a:ext cx="379"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2" name="Oval 8">
              <a:extLst>
                <a:ext uri="{FF2B5EF4-FFF2-40B4-BE49-F238E27FC236}">
                  <a16:creationId xmlns:a16="http://schemas.microsoft.com/office/drawing/2014/main" id="{2E0E6E7B-7B58-41AD-8C43-A2FE7C25D761}"/>
                </a:ext>
              </a:extLst>
            </p:cNvPr>
            <p:cNvSpPr>
              <a:spLocks noChangeArrowheads="1"/>
            </p:cNvSpPr>
            <p:nvPr/>
          </p:nvSpPr>
          <p:spPr bwMode="auto">
            <a:xfrm>
              <a:off x="4373"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3" name="Line 9">
              <a:extLst>
                <a:ext uri="{FF2B5EF4-FFF2-40B4-BE49-F238E27FC236}">
                  <a16:creationId xmlns:a16="http://schemas.microsoft.com/office/drawing/2014/main" id="{3CA6F7B3-3FE1-44F3-9480-5C3A253A96B7}"/>
                </a:ext>
              </a:extLst>
            </p:cNvPr>
            <p:cNvSpPr>
              <a:spLocks noChangeShapeType="1"/>
            </p:cNvSpPr>
            <p:nvPr/>
          </p:nvSpPr>
          <p:spPr bwMode="auto">
            <a:xfrm>
              <a:off x="1904" y="6437"/>
              <a:ext cx="5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10">
              <a:extLst>
                <a:ext uri="{FF2B5EF4-FFF2-40B4-BE49-F238E27FC236}">
                  <a16:creationId xmlns:a16="http://schemas.microsoft.com/office/drawing/2014/main" id="{CE0A7348-2E67-4B8A-82CD-A9553C160C06}"/>
                </a:ext>
              </a:extLst>
            </p:cNvPr>
            <p:cNvSpPr>
              <a:spLocks noChangeShapeType="1"/>
            </p:cNvSpPr>
            <p:nvPr/>
          </p:nvSpPr>
          <p:spPr bwMode="auto">
            <a:xfrm>
              <a:off x="2853" y="6437"/>
              <a:ext cx="5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1">
              <a:extLst>
                <a:ext uri="{FF2B5EF4-FFF2-40B4-BE49-F238E27FC236}">
                  <a16:creationId xmlns:a16="http://schemas.microsoft.com/office/drawing/2014/main" id="{5823291A-F743-4453-977B-2963425F0315}"/>
                </a:ext>
              </a:extLst>
            </p:cNvPr>
            <p:cNvSpPr>
              <a:spLocks noChangeShapeType="1"/>
            </p:cNvSpPr>
            <p:nvPr/>
          </p:nvSpPr>
          <p:spPr bwMode="auto">
            <a:xfrm>
              <a:off x="3803" y="6437"/>
              <a:ext cx="57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Text Box 12">
              <a:extLst>
                <a:ext uri="{FF2B5EF4-FFF2-40B4-BE49-F238E27FC236}">
                  <a16:creationId xmlns:a16="http://schemas.microsoft.com/office/drawing/2014/main" id="{A8B938C9-65BB-407C-A365-B1921EFD76F3}"/>
                </a:ext>
              </a:extLst>
            </p:cNvPr>
            <p:cNvSpPr txBox="1">
              <a:spLocks noChangeArrowheads="1"/>
            </p:cNvSpPr>
            <p:nvPr/>
          </p:nvSpPr>
          <p:spPr bwMode="auto">
            <a:xfrm>
              <a:off x="1437" y="6243"/>
              <a:ext cx="770"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-10</a:t>
              </a:r>
            </a:p>
          </p:txBody>
        </p:sp>
        <p:sp>
          <p:nvSpPr>
            <p:cNvPr id="36877" name="Text Box 13">
              <a:extLst>
                <a:ext uri="{FF2B5EF4-FFF2-40B4-BE49-F238E27FC236}">
                  <a16:creationId xmlns:a16="http://schemas.microsoft.com/office/drawing/2014/main" id="{26070D12-085A-4DA2-88E5-55C218AEB2AC}"/>
                </a:ext>
              </a:extLst>
            </p:cNvPr>
            <p:cNvSpPr txBox="1">
              <a:spLocks noChangeArrowheads="1"/>
            </p:cNvSpPr>
            <p:nvPr/>
          </p:nvSpPr>
          <p:spPr bwMode="auto">
            <a:xfrm>
              <a:off x="2457" y="6230"/>
              <a:ext cx="569"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3</a:t>
              </a:r>
            </a:p>
          </p:txBody>
        </p:sp>
        <p:sp>
          <p:nvSpPr>
            <p:cNvPr id="36878" name="Text Box 14">
              <a:extLst>
                <a:ext uri="{FF2B5EF4-FFF2-40B4-BE49-F238E27FC236}">
                  <a16:creationId xmlns:a16="http://schemas.microsoft.com/office/drawing/2014/main" id="{795F7B0B-3B84-4783-A2AB-F829E63BCEF9}"/>
                </a:ext>
              </a:extLst>
            </p:cNvPr>
            <p:cNvSpPr txBox="1">
              <a:spLocks noChangeArrowheads="1"/>
            </p:cNvSpPr>
            <p:nvPr/>
          </p:nvSpPr>
          <p:spPr bwMode="auto">
            <a:xfrm>
              <a:off x="3356" y="6212"/>
              <a:ext cx="570"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2</a:t>
              </a:r>
            </a:p>
          </p:txBody>
        </p:sp>
        <p:sp>
          <p:nvSpPr>
            <p:cNvPr id="36879" name="Text Box 15">
              <a:extLst>
                <a:ext uri="{FF2B5EF4-FFF2-40B4-BE49-F238E27FC236}">
                  <a16:creationId xmlns:a16="http://schemas.microsoft.com/office/drawing/2014/main" id="{9BAB8898-5741-4FA7-8942-15C15BC3D8EE}"/>
                </a:ext>
              </a:extLst>
            </p:cNvPr>
            <p:cNvSpPr txBox="1">
              <a:spLocks noChangeArrowheads="1"/>
            </p:cNvSpPr>
            <p:nvPr/>
          </p:nvSpPr>
          <p:spPr bwMode="auto">
            <a:xfrm>
              <a:off x="4309" y="6222"/>
              <a:ext cx="571"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-5</a:t>
              </a:r>
            </a:p>
          </p:txBody>
        </p:sp>
        <p:sp>
          <p:nvSpPr>
            <p:cNvPr id="36880" name="Text Box 16">
              <a:extLst>
                <a:ext uri="{FF2B5EF4-FFF2-40B4-BE49-F238E27FC236}">
                  <a16:creationId xmlns:a16="http://schemas.microsoft.com/office/drawing/2014/main" id="{1EFA1346-765D-4D2A-B992-9869FC7BC065}"/>
                </a:ext>
              </a:extLst>
            </p:cNvPr>
            <p:cNvSpPr txBox="1">
              <a:spLocks noChangeArrowheads="1"/>
            </p:cNvSpPr>
            <p:nvPr/>
          </p:nvSpPr>
          <p:spPr bwMode="auto">
            <a:xfrm>
              <a:off x="1904" y="6126"/>
              <a:ext cx="56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sp>
          <p:nvSpPr>
            <p:cNvPr id="36881" name="Text Box 17">
              <a:extLst>
                <a:ext uri="{FF2B5EF4-FFF2-40B4-BE49-F238E27FC236}">
                  <a16:creationId xmlns:a16="http://schemas.microsoft.com/office/drawing/2014/main" id="{74C63785-104D-4631-A6E4-08C4C5B7ABD0}"/>
                </a:ext>
              </a:extLst>
            </p:cNvPr>
            <p:cNvSpPr txBox="1">
              <a:spLocks noChangeArrowheads="1"/>
            </p:cNvSpPr>
            <p:nvPr/>
          </p:nvSpPr>
          <p:spPr bwMode="auto">
            <a:xfrm>
              <a:off x="3803" y="6126"/>
              <a:ext cx="570"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sp>
          <p:nvSpPr>
            <p:cNvPr id="36882" name="Text Box 18">
              <a:extLst>
                <a:ext uri="{FF2B5EF4-FFF2-40B4-BE49-F238E27FC236}">
                  <a16:creationId xmlns:a16="http://schemas.microsoft.com/office/drawing/2014/main" id="{C4DA0CC4-39D8-4F3A-A86E-0A840BC423A7}"/>
                </a:ext>
              </a:extLst>
            </p:cNvPr>
            <p:cNvSpPr txBox="1">
              <a:spLocks noChangeArrowheads="1"/>
            </p:cNvSpPr>
            <p:nvPr/>
          </p:nvSpPr>
          <p:spPr bwMode="auto">
            <a:xfrm>
              <a:off x="2473" y="6750"/>
              <a:ext cx="1162"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250"/>
                </a:spcBef>
                <a:spcAft>
                  <a:spcPts val="250"/>
                </a:spcAft>
              </a:pPr>
              <a:r>
                <a:rPr kumimoji="0" lang="zh-CN" altLang="en-US" sz="2000">
                  <a:latin typeface="宋体" panose="02010600030101010101" pitchFamily="2" charset="-122"/>
                </a:rPr>
                <a:t>图六</a:t>
              </a:r>
            </a:p>
          </p:txBody>
        </p:sp>
        <p:grpSp>
          <p:nvGrpSpPr>
            <p:cNvPr id="36883" name="Group 19">
              <a:extLst>
                <a:ext uri="{FF2B5EF4-FFF2-40B4-BE49-F238E27FC236}">
                  <a16:creationId xmlns:a16="http://schemas.microsoft.com/office/drawing/2014/main" id="{FF0C4F13-EE6C-4F97-A204-87EA7C9568C8}"/>
                </a:ext>
              </a:extLst>
            </p:cNvPr>
            <p:cNvGrpSpPr>
              <a:grpSpLocks/>
            </p:cNvGrpSpPr>
            <p:nvPr/>
          </p:nvGrpSpPr>
          <p:grpSpPr bwMode="auto">
            <a:xfrm>
              <a:off x="2903" y="6113"/>
              <a:ext cx="571" cy="588"/>
              <a:chOff x="4224" y="3509"/>
              <a:chExt cx="470" cy="409"/>
            </a:xfrm>
          </p:grpSpPr>
          <p:sp>
            <p:nvSpPr>
              <p:cNvPr id="36884" name="Text Box 20">
                <a:extLst>
                  <a:ext uri="{FF2B5EF4-FFF2-40B4-BE49-F238E27FC236}">
                    <a16:creationId xmlns:a16="http://schemas.microsoft.com/office/drawing/2014/main" id="{4C90793E-BA38-4324-A2E1-C799F10D2E8A}"/>
                  </a:ext>
                </a:extLst>
              </p:cNvPr>
              <p:cNvSpPr txBox="1">
                <a:spLocks noChangeArrowheads="1"/>
              </p:cNvSpPr>
              <p:nvPr/>
            </p:nvSpPr>
            <p:spPr bwMode="auto">
              <a:xfrm>
                <a:off x="4224" y="3509"/>
                <a:ext cx="47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0497B31-8438-43BC-B408-F06887769695}"/>
              </a:ext>
            </a:extLst>
          </p:cNvPr>
          <p:cNvSpPr>
            <a:spLocks noGrp="1" noChangeArrowheads="1"/>
          </p:cNvSpPr>
          <p:nvPr>
            <p:ph type="title"/>
          </p:nvPr>
        </p:nvSpPr>
        <p:spPr>
          <a:xfrm>
            <a:off x="428625" y="285750"/>
            <a:ext cx="8229600" cy="1143000"/>
          </a:xfrm>
        </p:spPr>
        <p:txBody>
          <a:bodyPr/>
          <a:lstStyle/>
          <a:p>
            <a:r>
              <a:rPr lang="zh-CN" altLang="en-US" b="1"/>
              <a:t>分析</a:t>
            </a:r>
          </a:p>
        </p:txBody>
      </p:sp>
      <p:sp>
        <p:nvSpPr>
          <p:cNvPr id="37891" name="Rectangle 3">
            <a:extLst>
              <a:ext uri="{FF2B5EF4-FFF2-40B4-BE49-F238E27FC236}">
                <a16:creationId xmlns:a16="http://schemas.microsoft.com/office/drawing/2014/main" id="{F8FF9ED0-33AD-4F30-A23B-CF9C15EF1E3A}"/>
              </a:ext>
            </a:extLst>
          </p:cNvPr>
          <p:cNvSpPr>
            <a:spLocks noGrp="1" noChangeArrowheads="1"/>
          </p:cNvSpPr>
          <p:nvPr>
            <p:ph type="body" idx="1"/>
          </p:nvPr>
        </p:nvSpPr>
        <p:spPr>
          <a:xfrm>
            <a:off x="357188" y="1428750"/>
            <a:ext cx="8529637" cy="4919663"/>
          </a:xfrm>
        </p:spPr>
        <p:txBody>
          <a:bodyPr/>
          <a:lstStyle/>
          <a:p>
            <a:r>
              <a:rPr lang="zh-CN" altLang="en-US" sz="2800" b="1" dirty="0">
                <a:latin typeface="宋体" panose="02010600030101010101" pitchFamily="2" charset="-122"/>
              </a:rPr>
              <a:t>对于加法，两个最优相加肯定最优，而对于乘法</a:t>
            </a:r>
            <a:endParaRPr lang="en-US" altLang="zh-CN" sz="2800" b="1" dirty="0">
              <a:latin typeface="宋体" panose="02010600030101010101" pitchFamily="2" charset="-122"/>
            </a:endParaRPr>
          </a:p>
          <a:p>
            <a:r>
              <a:rPr lang="zh-CN" altLang="en-US" sz="2800" b="1" dirty="0">
                <a:latin typeface="宋体" panose="02010600030101010101" pitchFamily="2" charset="-122"/>
              </a:rPr>
              <a:t>求最大值：</a:t>
            </a:r>
            <a:endParaRPr lang="en-US" altLang="zh-CN" sz="2800"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正数，如果两个都是最大值，则结果最大</a:t>
            </a:r>
            <a:endParaRPr lang="en-US" altLang="zh-CN"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负数，正数最小，负数最大，则结果最大</a:t>
            </a:r>
            <a:endParaRPr lang="en-US" altLang="zh-CN" b="1" dirty="0">
              <a:latin typeface="宋体" panose="02010600030101010101" pitchFamily="2" charset="-122"/>
            </a:endParaRPr>
          </a:p>
          <a:p>
            <a:pPr lvl="1"/>
            <a:r>
              <a:rPr lang="zh-CN" altLang="en-US" b="1" dirty="0">
                <a:latin typeface="宋体" panose="02010600030101010101" pitchFamily="2" charset="-122"/>
              </a:rPr>
              <a:t>负数</a:t>
            </a:r>
            <a:r>
              <a:rPr lang="en-US" altLang="zh-CN" b="1" dirty="0">
                <a:latin typeface="宋体" panose="02010600030101010101" pitchFamily="2" charset="-122"/>
              </a:rPr>
              <a:t>×</a:t>
            </a:r>
            <a:r>
              <a:rPr lang="zh-CN" altLang="en-US" b="1" dirty="0">
                <a:latin typeface="宋体" panose="02010600030101010101" pitchFamily="2" charset="-122"/>
              </a:rPr>
              <a:t>负数，如果两个都是最小值，则结果最大</a:t>
            </a:r>
            <a:endParaRPr lang="en-US" altLang="zh-CN" b="1" dirty="0">
              <a:latin typeface="宋体" panose="02010600030101010101" pitchFamily="2" charset="-122"/>
            </a:endParaRPr>
          </a:p>
          <a:p>
            <a:r>
              <a:rPr lang="zh-CN" altLang="en-US" sz="2800" b="1" dirty="0">
                <a:latin typeface="宋体" panose="02010600030101010101" pitchFamily="2" charset="-122"/>
              </a:rPr>
              <a:t>求最小值：</a:t>
            </a:r>
            <a:endParaRPr lang="en-US" altLang="zh-CN" sz="2800"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正数，如果两个都是最小值，则结果最小</a:t>
            </a:r>
            <a:endParaRPr lang="en-US" altLang="zh-CN" b="1" dirty="0">
              <a:latin typeface="宋体" panose="02010600030101010101" pitchFamily="2" charset="-122"/>
            </a:endParaRPr>
          </a:p>
          <a:p>
            <a:pPr lvl="1"/>
            <a:r>
              <a:rPr lang="zh-CN" altLang="en-US" b="1" dirty="0">
                <a:latin typeface="宋体" panose="02010600030101010101" pitchFamily="2" charset="-122"/>
              </a:rPr>
              <a:t>正数</a:t>
            </a:r>
            <a:r>
              <a:rPr lang="en-US" altLang="zh-CN" b="1" dirty="0">
                <a:latin typeface="宋体" panose="02010600030101010101" pitchFamily="2" charset="-122"/>
              </a:rPr>
              <a:t>×</a:t>
            </a:r>
            <a:r>
              <a:rPr lang="zh-CN" altLang="en-US" b="1" dirty="0">
                <a:latin typeface="宋体" panose="02010600030101010101" pitchFamily="2" charset="-122"/>
              </a:rPr>
              <a:t>负数，正数最大，负数最小，则结果最小</a:t>
            </a:r>
            <a:endParaRPr lang="en-US" altLang="zh-CN" b="1" dirty="0">
              <a:latin typeface="宋体" panose="02010600030101010101" pitchFamily="2" charset="-122"/>
            </a:endParaRPr>
          </a:p>
          <a:p>
            <a:pPr lvl="1"/>
            <a:r>
              <a:rPr lang="zh-CN" altLang="en-US" b="1" dirty="0">
                <a:latin typeface="宋体" panose="02010600030101010101" pitchFamily="2" charset="-122"/>
              </a:rPr>
              <a:t>负数</a:t>
            </a:r>
            <a:r>
              <a:rPr lang="en-US" altLang="zh-CN" b="1" dirty="0">
                <a:latin typeface="宋体" panose="02010600030101010101" pitchFamily="2" charset="-122"/>
              </a:rPr>
              <a:t>×</a:t>
            </a:r>
            <a:r>
              <a:rPr lang="zh-CN" altLang="en-US" b="1" dirty="0">
                <a:latin typeface="宋体" panose="02010600030101010101" pitchFamily="2" charset="-122"/>
              </a:rPr>
              <a:t>负数，如果两个都是最大值，则结果最小</a:t>
            </a:r>
            <a:endParaRPr lang="en-US" altLang="zh-CN" b="1" dirty="0">
              <a:latin typeface="宋体" panose="02010600030101010101" pitchFamily="2" charset="-122"/>
            </a:endParaRPr>
          </a:p>
          <a:p>
            <a:endParaRPr lang="en-US" altLang="zh-CN" sz="2800" b="1" dirty="0">
              <a:latin typeface="宋体" panose="02010600030101010101" pitchFamily="2" charset="-122"/>
            </a:endParaRPr>
          </a:p>
          <a:p>
            <a:pPr lvl="1"/>
            <a:endParaRPr lang="en-US" altLang="zh-CN" b="1" dirty="0">
              <a:latin typeface="宋体" panose="02010600030101010101" pitchFamily="2" charset="-122"/>
            </a:endParaRPr>
          </a:p>
          <a:p>
            <a:endParaRPr lang="en-US" altLang="zh-CN" sz="2800" b="1" dirty="0"/>
          </a:p>
        </p:txBody>
      </p:sp>
      <p:sp>
        <p:nvSpPr>
          <p:cNvPr id="37892" name="Rectangle 5">
            <a:extLst>
              <a:ext uri="{FF2B5EF4-FFF2-40B4-BE49-F238E27FC236}">
                <a16:creationId xmlns:a16="http://schemas.microsoft.com/office/drawing/2014/main" id="{ECF10F23-5182-4D94-8A53-B10E584785A6}"/>
              </a:ext>
            </a:extLst>
          </p:cNvPr>
          <p:cNvSpPr>
            <a:spLocks noChangeArrowheads="1"/>
          </p:cNvSpPr>
          <p:nvPr/>
        </p:nvSpPr>
        <p:spPr bwMode="auto">
          <a:xfrm>
            <a:off x="3362325"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3D08674-9D88-46F2-9526-0D48A149889D}"/>
              </a:ext>
            </a:extLst>
          </p:cNvPr>
          <p:cNvSpPr>
            <a:spLocks noGrp="1" noChangeArrowheads="1"/>
          </p:cNvSpPr>
          <p:nvPr>
            <p:ph type="title"/>
          </p:nvPr>
        </p:nvSpPr>
        <p:spPr/>
        <p:txBody>
          <a:bodyPr/>
          <a:lstStyle/>
          <a:p>
            <a:r>
              <a:rPr lang="zh-CN" altLang="en-US"/>
              <a:t>最终？</a:t>
            </a:r>
          </a:p>
        </p:txBody>
      </p:sp>
      <p:sp>
        <p:nvSpPr>
          <p:cNvPr id="38915" name="Rectangle 3">
            <a:extLst>
              <a:ext uri="{FF2B5EF4-FFF2-40B4-BE49-F238E27FC236}">
                <a16:creationId xmlns:a16="http://schemas.microsoft.com/office/drawing/2014/main" id="{C1938C13-FE2C-4F25-80F2-CAFF654FECFD}"/>
              </a:ext>
            </a:extLst>
          </p:cNvPr>
          <p:cNvSpPr>
            <a:spLocks noGrp="1" noChangeArrowheads="1"/>
          </p:cNvSpPr>
          <p:nvPr>
            <p:ph type="body" sz="half" idx="1"/>
          </p:nvPr>
        </p:nvSpPr>
        <p:spPr>
          <a:xfrm>
            <a:off x="500063" y="1928813"/>
            <a:ext cx="7947025" cy="1501775"/>
          </a:xfrm>
        </p:spPr>
        <p:txBody>
          <a:bodyPr/>
          <a:lstStyle/>
          <a:p>
            <a:pPr>
              <a:lnSpc>
                <a:spcPct val="90000"/>
              </a:lnSpc>
            </a:pPr>
            <a:r>
              <a:rPr lang="zh-CN" altLang="en-US" sz="2800" b="1">
                <a:latin typeface="黑体" panose="02010609060101010101" pitchFamily="49" charset="-122"/>
                <a:ea typeface="黑体" panose="02010609060101010101" pitchFamily="49" charset="-122"/>
              </a:rPr>
              <a:t>我们引入函数</a:t>
            </a:r>
            <a:r>
              <a:rPr lang="en-US" altLang="zh-CN" sz="2800" b="1">
                <a:latin typeface="黑体" panose="02010609060101010101" pitchFamily="49" charset="-122"/>
                <a:ea typeface="黑体" panose="02010609060101010101" pitchFamily="49" charset="-122"/>
              </a:rPr>
              <a:t>fmin</a:t>
            </a:r>
            <a:r>
              <a:rPr lang="zh-CN" altLang="en-US" sz="2800" b="1">
                <a:latin typeface="黑体" panose="02010609060101010101" pitchFamily="49" charset="-122"/>
                <a:ea typeface="黑体" panose="02010609060101010101" pitchFamily="49" charset="-122"/>
              </a:rPr>
              <a:t>和</a:t>
            </a:r>
            <a:r>
              <a:rPr lang="en-US" altLang="zh-CN" sz="2800" b="1">
                <a:latin typeface="黑体" panose="02010609060101010101" pitchFamily="49" charset="-122"/>
                <a:ea typeface="黑体" panose="02010609060101010101" pitchFamily="49" charset="-122"/>
              </a:rPr>
              <a:t>fmax</a:t>
            </a:r>
            <a:r>
              <a:rPr lang="zh-CN" altLang="en-US" sz="2800" b="1">
                <a:latin typeface="黑体" panose="02010609060101010101" pitchFamily="49" charset="-122"/>
                <a:ea typeface="黑体" panose="02010609060101010101" pitchFamily="49" charset="-122"/>
              </a:rPr>
              <a:t>来解决这个问题。</a:t>
            </a:r>
            <a:r>
              <a:rPr lang="en-US" altLang="zh-CN" sz="2800" b="1">
                <a:latin typeface="黑体" panose="02010609060101010101" pitchFamily="49" charset="-122"/>
                <a:ea typeface="黑体" panose="02010609060101010101" pitchFamily="49" charset="-122"/>
              </a:rPr>
              <a:t>fmax(i,j) </a:t>
            </a:r>
            <a:r>
              <a:rPr lang="zh-CN" altLang="en-US" sz="2800" b="1">
                <a:latin typeface="黑体" panose="02010609060101010101" pitchFamily="49" charset="-122"/>
                <a:ea typeface="黑体" panose="02010609060101010101" pitchFamily="49" charset="-122"/>
              </a:rPr>
              <a:t>表示从点</a:t>
            </a:r>
            <a:r>
              <a:rPr lang="en-US" altLang="zh-CN" sz="2800" b="1">
                <a:latin typeface="黑体" panose="02010609060101010101" pitchFamily="49" charset="-122"/>
                <a:ea typeface="黑体" panose="02010609060101010101" pitchFamily="49" charset="-122"/>
              </a:rPr>
              <a:t>i</a:t>
            </a:r>
            <a:r>
              <a:rPr lang="zh-CN" altLang="en-US" sz="2800" b="1">
                <a:latin typeface="黑体" panose="02010609060101010101" pitchFamily="49" charset="-122"/>
                <a:ea typeface="黑体" panose="02010609060101010101" pitchFamily="49" charset="-122"/>
              </a:rPr>
              <a:t>开始，到但</a:t>
            </a:r>
            <a:r>
              <a:rPr lang="en-US" altLang="zh-CN" sz="2800" b="1">
                <a:latin typeface="黑体" panose="02010609060101010101" pitchFamily="49" charset="-122"/>
                <a:ea typeface="黑体" panose="02010609060101010101" pitchFamily="49" charset="-122"/>
              </a:rPr>
              <a:t>j</a:t>
            </a:r>
            <a:r>
              <a:rPr lang="zh-CN" altLang="en-US" sz="2800" b="1">
                <a:latin typeface="黑体" panose="02010609060101010101" pitchFamily="49" charset="-122"/>
                <a:ea typeface="黑体" panose="02010609060101010101" pitchFamily="49" charset="-122"/>
              </a:rPr>
              <a:t>为止进行删边操作所能得到的最大值，</a:t>
            </a:r>
            <a:r>
              <a:rPr lang="en-US" altLang="zh-CN" sz="2800" b="1">
                <a:latin typeface="黑体" panose="02010609060101010101" pitchFamily="49" charset="-122"/>
                <a:ea typeface="黑体" panose="02010609060101010101" pitchFamily="49" charset="-122"/>
              </a:rPr>
              <a:t>fmin(i,j) </a:t>
            </a:r>
            <a:r>
              <a:rPr lang="zh-CN" altLang="en-US" sz="2800" b="1">
                <a:latin typeface="黑体" panose="02010609060101010101" pitchFamily="49" charset="-122"/>
                <a:ea typeface="黑体" panose="02010609060101010101" pitchFamily="49" charset="-122"/>
              </a:rPr>
              <a:t>表示最小值。</a:t>
            </a:r>
          </a:p>
        </p:txBody>
      </p:sp>
      <p:sp>
        <p:nvSpPr>
          <p:cNvPr id="38916" name="Rectangle 5">
            <a:extLst>
              <a:ext uri="{FF2B5EF4-FFF2-40B4-BE49-F238E27FC236}">
                <a16:creationId xmlns:a16="http://schemas.microsoft.com/office/drawing/2014/main" id="{304FBAEB-6128-4ABD-A983-64EE03016C00}"/>
              </a:ext>
            </a:extLst>
          </p:cNvPr>
          <p:cNvSpPr>
            <a:spLocks noChangeArrowheads="1"/>
          </p:cNvSpPr>
          <p:nvPr/>
        </p:nvSpPr>
        <p:spPr bwMode="auto">
          <a:xfrm>
            <a:off x="3181350"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17" name="Rectangle 16">
            <a:extLst>
              <a:ext uri="{FF2B5EF4-FFF2-40B4-BE49-F238E27FC236}">
                <a16:creationId xmlns:a16="http://schemas.microsoft.com/office/drawing/2014/main" id="{BCBC3D6E-97BF-4E97-BC7E-9743248A007C}"/>
              </a:ext>
            </a:extLst>
          </p:cNvPr>
          <p:cNvSpPr>
            <a:spLocks noChangeArrowheads="1"/>
          </p:cNvSpPr>
          <p:nvPr/>
        </p:nvSpPr>
        <p:spPr bwMode="auto">
          <a:xfrm>
            <a:off x="755650" y="3573463"/>
            <a:ext cx="79216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rPr>
              <a:t>当</a:t>
            </a:r>
            <a:r>
              <a:rPr lang="en-US" altLang="zh-CN" sz="2800" b="1">
                <a:latin typeface="黑体" panose="02010609060101010101" pitchFamily="49" charset="-122"/>
              </a:rPr>
              <a:t>OP=</a:t>
            </a:r>
            <a:r>
              <a:rPr lang="en-US" altLang="zh-CN" sz="2800" b="1"/>
              <a:t>‘</a:t>
            </a:r>
            <a:r>
              <a:rPr lang="en-US" altLang="zh-CN" sz="2800" b="1">
                <a:latin typeface="黑体" panose="02010609060101010101" pitchFamily="49" charset="-122"/>
              </a:rPr>
              <a:t>+</a:t>
            </a:r>
            <a:r>
              <a:rPr lang="en-US" altLang="zh-CN" sz="2800" b="1"/>
              <a:t>’</a:t>
            </a:r>
            <a:endParaRPr lang="en-US" altLang="zh-CN" sz="2800" b="1">
              <a:latin typeface="黑体" panose="02010609060101010101" pitchFamily="49" charset="-122"/>
            </a:endParaRPr>
          </a:p>
          <a:p>
            <a:pPr eaLnBrk="1" hangingPunct="1"/>
            <a:endParaRPr lang="en-US" altLang="zh-CN" sz="2800" b="1">
              <a:latin typeface="黑体" panose="02010609060101010101" pitchFamily="49" charset="-122"/>
            </a:endParaRPr>
          </a:p>
          <a:p>
            <a:pPr eaLnBrk="1" hangingPunct="1"/>
            <a:r>
              <a:rPr lang="en-US" altLang="zh-CN" sz="2800" b="1">
                <a:latin typeface="黑体" panose="02010609060101010101" pitchFamily="49" charset="-122"/>
              </a:rPr>
              <a:t>Fmax(i,j)=max{fmax(i,k)+fmax(k+1,j)}</a:t>
            </a:r>
          </a:p>
          <a:p>
            <a:pPr eaLnBrk="1" hangingPunct="1"/>
            <a:endParaRPr lang="en-US" altLang="zh-CN" sz="2800" b="1">
              <a:latin typeface="黑体" panose="02010609060101010101" pitchFamily="49" charset="-122"/>
            </a:endParaRPr>
          </a:p>
          <a:p>
            <a:pPr eaLnBrk="1" hangingPunct="1"/>
            <a:r>
              <a:rPr lang="en-US" altLang="zh-CN" sz="2800" b="1">
                <a:latin typeface="黑体" panose="02010609060101010101" pitchFamily="49" charset="-122"/>
              </a:rPr>
              <a:t>Fmin(i,j)=min{fmin(i,k)+fmin(k+1,j)}</a:t>
            </a:r>
          </a:p>
          <a:p>
            <a:pPr eaLnBrk="1" hangingPunct="1"/>
            <a:endParaRPr lang="en-US" altLang="zh-CN" sz="2800" b="1">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508C4327-74EF-43B5-937B-DE524BE4655C}"/>
              </a:ext>
            </a:extLst>
          </p:cNvPr>
          <p:cNvGraphicFramePr>
            <a:graphicFrameLocks noChangeAspect="1"/>
          </p:cNvGraphicFramePr>
          <p:nvPr/>
        </p:nvGraphicFramePr>
        <p:xfrm>
          <a:off x="1143000" y="928688"/>
          <a:ext cx="6454775" cy="2320925"/>
        </p:xfrm>
        <a:graphic>
          <a:graphicData uri="http://schemas.openxmlformats.org/presentationml/2006/ole">
            <mc:AlternateContent xmlns:mc="http://schemas.openxmlformats.org/markup-compatibility/2006">
              <mc:Choice xmlns:v="urn:schemas-microsoft-com:vml" Requires="v">
                <p:oleObj spid="_x0000_s7192" name="公式" r:id="rId4" imgW="2539800" imgH="914400" progId="Equation.3">
                  <p:embed/>
                </p:oleObj>
              </mc:Choice>
              <mc:Fallback>
                <p:oleObj name="公式" r:id="rId4" imgW="2539800" imgH="914400" progId="Equation.3">
                  <p:embed/>
                  <p:pic>
                    <p:nvPicPr>
                      <p:cNvPr id="7170" name="Object 2">
                        <a:extLst>
                          <a:ext uri="{FF2B5EF4-FFF2-40B4-BE49-F238E27FC236}">
                            <a16:creationId xmlns:a16="http://schemas.microsoft.com/office/drawing/2014/main" id="{508C4327-74EF-43B5-937B-DE524BE46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928688"/>
                        <a:ext cx="6454775" cy="232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a:extLst>
              <a:ext uri="{FF2B5EF4-FFF2-40B4-BE49-F238E27FC236}">
                <a16:creationId xmlns:a16="http://schemas.microsoft.com/office/drawing/2014/main" id="{681EC142-F56D-4254-8728-FC908A5D7EA8}"/>
              </a:ext>
            </a:extLst>
          </p:cNvPr>
          <p:cNvGraphicFramePr>
            <a:graphicFrameLocks noChangeAspect="1"/>
          </p:cNvGraphicFramePr>
          <p:nvPr/>
        </p:nvGraphicFramePr>
        <p:xfrm>
          <a:off x="1214438" y="3571875"/>
          <a:ext cx="6381750" cy="2320925"/>
        </p:xfrm>
        <a:graphic>
          <a:graphicData uri="http://schemas.openxmlformats.org/presentationml/2006/ole">
            <mc:AlternateContent xmlns:mc="http://schemas.openxmlformats.org/markup-compatibility/2006">
              <mc:Choice xmlns:v="urn:schemas-microsoft-com:vml" Requires="v">
                <p:oleObj spid="_x0000_s7193" name="公式" r:id="rId6" imgW="2514600" imgH="914400" progId="Equation.3">
                  <p:embed/>
                </p:oleObj>
              </mc:Choice>
              <mc:Fallback>
                <p:oleObj name="公式" r:id="rId6" imgW="2514600" imgH="914400" progId="Equation.3">
                  <p:embed/>
                  <p:pic>
                    <p:nvPicPr>
                      <p:cNvPr id="7171" name="Object 3">
                        <a:extLst>
                          <a:ext uri="{FF2B5EF4-FFF2-40B4-BE49-F238E27FC236}">
                            <a16:creationId xmlns:a16="http://schemas.microsoft.com/office/drawing/2014/main" id="{681EC142-F56D-4254-8728-FC908A5D7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71875"/>
                        <a:ext cx="63817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矩形 3">
            <a:extLst>
              <a:ext uri="{FF2B5EF4-FFF2-40B4-BE49-F238E27FC236}">
                <a16:creationId xmlns:a16="http://schemas.microsoft.com/office/drawing/2014/main" id="{28174ED4-B00D-4F20-8890-65013D72DCFE}"/>
              </a:ext>
            </a:extLst>
          </p:cNvPr>
          <p:cNvSpPr>
            <a:spLocks noChangeArrowheads="1"/>
          </p:cNvSpPr>
          <p:nvPr/>
        </p:nvSpPr>
        <p:spPr bwMode="auto">
          <a:xfrm>
            <a:off x="714375" y="571500"/>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rPr>
              <a:t>当</a:t>
            </a:r>
            <a:r>
              <a:rPr lang="en-US" altLang="zh-CN" sz="2800" b="1">
                <a:latin typeface="黑体" panose="02010609060101010101" pitchFamily="49" charset="-122"/>
              </a:rPr>
              <a:t>OP=</a:t>
            </a:r>
            <a:r>
              <a:rPr lang="en-US" altLang="zh-CN" sz="2800" b="1"/>
              <a:t>‘</a:t>
            </a:r>
            <a:r>
              <a:rPr lang="en-US" altLang="zh-CN" sz="2800" b="1">
                <a:latin typeface="黑体" panose="02010609060101010101" pitchFamily="49" charset="-122"/>
              </a:rPr>
              <a:t>*</a:t>
            </a:r>
            <a:r>
              <a:rPr lang="en-US" altLang="zh-CN" sz="2800" b="1"/>
              <a:t>’</a:t>
            </a:r>
            <a:endParaRPr lang="en-US" altLang="zh-CN" sz="2800" b="1">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1368E46-9FF0-4BD3-A356-5B3894CA1A0E}"/>
              </a:ext>
            </a:extLst>
          </p:cNvPr>
          <p:cNvSpPr>
            <a:spLocks noGrp="1"/>
          </p:cNvSpPr>
          <p:nvPr>
            <p:ph type="title"/>
          </p:nvPr>
        </p:nvSpPr>
        <p:spPr/>
        <p:txBody>
          <a:bodyPr/>
          <a:lstStyle/>
          <a:p>
            <a:r>
              <a:rPr lang="zh-CN" altLang="en-US" dirty="0">
                <a:latin typeface="Arial" panose="020B0604020202020204" pitchFamily="34" charset="0"/>
                <a:ea typeface="宋体" panose="02010600030101010101" pitchFamily="2" charset="-122"/>
                <a:cs typeface="+mn-cs"/>
              </a:rPr>
              <a:t>例</a:t>
            </a:r>
            <a:r>
              <a:rPr lang="en-US" altLang="zh-CN" dirty="0">
                <a:latin typeface="Arial" panose="020B0604020202020204" pitchFamily="34" charset="0"/>
                <a:ea typeface="宋体" panose="02010600030101010101" pitchFamily="2" charset="-122"/>
                <a:cs typeface="+mn-cs"/>
              </a:rPr>
              <a:t>16</a:t>
            </a:r>
            <a:r>
              <a:rPr lang="zh-CN" altLang="en-US" dirty="0">
                <a:latin typeface="Arial" panose="020B0604020202020204" pitchFamily="34" charset="0"/>
                <a:ea typeface="宋体" panose="02010600030101010101" pitchFamily="2" charset="-122"/>
                <a:cs typeface="+mn-cs"/>
              </a:rPr>
              <a:t>：整数划分</a:t>
            </a:r>
          </a:p>
        </p:txBody>
      </p:sp>
      <p:sp>
        <p:nvSpPr>
          <p:cNvPr id="18435" name="内容占位符 2">
            <a:extLst>
              <a:ext uri="{FF2B5EF4-FFF2-40B4-BE49-F238E27FC236}">
                <a16:creationId xmlns:a16="http://schemas.microsoft.com/office/drawing/2014/main" id="{1055C2FE-DCC7-4AC3-BF3C-CA41078E6259}"/>
              </a:ext>
            </a:extLst>
          </p:cNvPr>
          <p:cNvSpPr>
            <a:spLocks noGrp="1"/>
          </p:cNvSpPr>
          <p:nvPr>
            <p:ph idx="1"/>
          </p:nvPr>
        </p:nvSpPr>
        <p:spPr>
          <a:xfrm>
            <a:off x="428625" y="1500188"/>
            <a:ext cx="8286750" cy="4857750"/>
          </a:xfrm>
        </p:spPr>
        <p:txBody>
          <a:bodyPr/>
          <a:lstStyle/>
          <a:p>
            <a:pPr eaLnBrk="1" hangingPunct="1"/>
            <a:r>
              <a:rPr lang="zh-CN" altLang="en-US" b="1" dirty="0"/>
              <a:t>给出一个长度为</a:t>
            </a:r>
            <a:r>
              <a:rPr lang="en-US" altLang="zh-CN" b="1" dirty="0"/>
              <a:t>n</a:t>
            </a:r>
            <a:r>
              <a:rPr lang="zh-CN" altLang="en-US" b="1" dirty="0"/>
              <a:t>的数</a:t>
            </a:r>
            <a:endParaRPr lang="en-US" altLang="zh-CN" b="1" dirty="0"/>
          </a:p>
          <a:p>
            <a:pPr eaLnBrk="1" hangingPunct="1"/>
            <a:r>
              <a:rPr lang="zh-CN" altLang="en-US" b="1" dirty="0"/>
              <a:t>要在其中加</a:t>
            </a:r>
            <a:r>
              <a:rPr lang="en-US" altLang="zh-CN" b="1" dirty="0"/>
              <a:t>m-1</a:t>
            </a:r>
            <a:r>
              <a:rPr lang="zh-CN" altLang="en-US" b="1" dirty="0"/>
              <a:t>个乘号，分成</a:t>
            </a:r>
            <a:r>
              <a:rPr lang="en-US" altLang="zh-CN" b="1" dirty="0"/>
              <a:t>m</a:t>
            </a:r>
            <a:r>
              <a:rPr lang="zh-CN" altLang="en-US" b="1" dirty="0"/>
              <a:t>段</a:t>
            </a:r>
            <a:endParaRPr lang="en-US" altLang="zh-CN" b="1" dirty="0"/>
          </a:p>
          <a:p>
            <a:pPr eaLnBrk="1" hangingPunct="1"/>
            <a:r>
              <a:rPr lang="zh-CN" altLang="en-US" b="1" dirty="0"/>
              <a:t>这</a:t>
            </a:r>
            <a:r>
              <a:rPr lang="en-US" altLang="zh-CN" b="1" dirty="0"/>
              <a:t>m</a:t>
            </a:r>
            <a:r>
              <a:rPr lang="zh-CN" altLang="en-US" b="1" dirty="0"/>
              <a:t>段的乘积最大</a:t>
            </a:r>
            <a:endParaRPr lang="en-US" altLang="zh-CN" b="1" dirty="0"/>
          </a:p>
          <a:p>
            <a:pPr eaLnBrk="1" hangingPunct="1"/>
            <a:r>
              <a:rPr lang="en-US" altLang="zh-CN" b="1" dirty="0"/>
              <a:t>m&lt;n&lt;=20</a:t>
            </a:r>
          </a:p>
          <a:p>
            <a:pPr eaLnBrk="1" hangingPunct="1"/>
            <a:r>
              <a:rPr lang="zh-CN" altLang="en-US" b="1" dirty="0"/>
              <a:t>有</a:t>
            </a:r>
            <a:r>
              <a:rPr lang="en-US" altLang="zh-CN" b="1" dirty="0"/>
              <a:t>T</a:t>
            </a:r>
            <a:r>
              <a:rPr lang="zh-CN" altLang="en-US" b="1" dirty="0"/>
              <a:t>组数据，</a:t>
            </a:r>
            <a:r>
              <a:rPr lang="en-US" altLang="zh-CN" b="1" dirty="0"/>
              <a:t>T&lt;=10000</a:t>
            </a:r>
          </a:p>
          <a:p>
            <a:pPr eaLnBrk="1" hangingPunct="1">
              <a:buFont typeface="Arial" panose="020B0604020202020204" pitchFamily="34" charset="0"/>
              <a:buNone/>
            </a:pPr>
            <a:r>
              <a:rPr lang="en-US" altLang="zh-CN"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925170B-71C1-4D8B-81E9-30D76A3A1BEF}"/>
              </a:ext>
            </a:extLst>
          </p:cNvPr>
          <p:cNvSpPr>
            <a:spLocks noGrp="1" noChangeArrowheads="1"/>
          </p:cNvSpPr>
          <p:nvPr>
            <p:ph type="title"/>
          </p:nvPr>
        </p:nvSpPr>
        <p:spPr/>
        <p:txBody>
          <a:bodyPr/>
          <a:lstStyle/>
          <a:p>
            <a:r>
              <a:rPr lang="zh-CN" altLang="en-US"/>
              <a:t>完美解决</a:t>
            </a:r>
          </a:p>
        </p:txBody>
      </p:sp>
      <p:sp>
        <p:nvSpPr>
          <p:cNvPr id="39939" name="Rectangle 3">
            <a:extLst>
              <a:ext uri="{FF2B5EF4-FFF2-40B4-BE49-F238E27FC236}">
                <a16:creationId xmlns:a16="http://schemas.microsoft.com/office/drawing/2014/main" id="{6D7A7CC7-1B20-4E53-9E05-FD3D9EFF7EE7}"/>
              </a:ext>
            </a:extLst>
          </p:cNvPr>
          <p:cNvSpPr>
            <a:spLocks noGrp="1" noChangeArrowheads="1"/>
          </p:cNvSpPr>
          <p:nvPr>
            <p:ph type="body" idx="1"/>
          </p:nvPr>
        </p:nvSpPr>
        <p:spPr>
          <a:xfrm>
            <a:off x="642938" y="1643063"/>
            <a:ext cx="7904162" cy="3910012"/>
          </a:xfrm>
        </p:spPr>
        <p:txBody>
          <a:bodyPr/>
          <a:lstStyle/>
          <a:p>
            <a:pPr algn="just"/>
            <a:r>
              <a:rPr lang="zh-CN" altLang="en-US" b="1" dirty="0">
                <a:latin typeface="宋体" panose="02010600030101010101" pitchFamily="2" charset="-122"/>
                <a:cs typeface="Times New Roman" panose="02020603050405020304" pitchFamily="18" charset="0"/>
              </a:rPr>
              <a:t>初始值</a:t>
            </a:r>
          </a:p>
          <a:p>
            <a:pPr algn="just">
              <a:buFont typeface="Wingdings" panose="05000000000000000000" pitchFamily="2" charset="2"/>
              <a:buNone/>
            </a:pPr>
            <a:r>
              <a:rPr lang="zh-CN" altLang="en-US" b="1" dirty="0">
                <a:latin typeface="宋体" panose="02010600030101010101" pitchFamily="2" charset="-122"/>
                <a:cs typeface="Times New Roman" panose="02020603050405020304" pitchFamily="18" charset="0"/>
              </a:rPr>
              <a:t>  </a:t>
            </a:r>
            <a:r>
              <a:rPr lang="en-US" altLang="zh-CN" b="1" dirty="0" err="1">
                <a:latin typeface="宋体" panose="02010600030101010101" pitchFamily="2" charset="-122"/>
                <a:cs typeface="Times New Roman" panose="02020603050405020304" pitchFamily="18" charset="0"/>
              </a:rPr>
              <a:t>Fmax</a:t>
            </a:r>
            <a:r>
              <a:rPr lang="en-US" altLang="zh-CN" b="1" dirty="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i,i</a:t>
            </a:r>
            <a:r>
              <a:rPr lang="en-US" altLang="zh-CN" b="1" dirty="0">
                <a:latin typeface="宋体" panose="02010600030101010101" pitchFamily="2" charset="-122"/>
                <a:cs typeface="Times New Roman" panose="02020603050405020304" pitchFamily="18" charset="0"/>
              </a:rPr>
              <a:t>)=num(</a:t>
            </a:r>
            <a:r>
              <a:rPr lang="en-US" altLang="zh-CN" b="1" dirty="0" err="1">
                <a:latin typeface="宋体" panose="02010600030101010101" pitchFamily="2" charset="-122"/>
                <a:cs typeface="Times New Roman" panose="02020603050405020304" pitchFamily="18" charset="0"/>
              </a:rPr>
              <a:t>i</a:t>
            </a:r>
            <a:r>
              <a:rPr lang="en-US" altLang="zh-CN" b="1" dirty="0">
                <a:latin typeface="宋体" panose="02010600030101010101" pitchFamily="2" charset="-122"/>
                <a:cs typeface="Times New Roman" panose="02020603050405020304" pitchFamily="18" charset="0"/>
              </a:rPr>
              <a:t>)</a:t>
            </a:r>
          </a:p>
          <a:p>
            <a:pPr algn="just">
              <a:buFont typeface="Wingdings" panose="05000000000000000000" pitchFamily="2" charset="2"/>
              <a:buNone/>
            </a:pPr>
            <a:r>
              <a:rPr lang="en-US" altLang="zh-CN" b="1" dirty="0">
                <a:latin typeface="宋体" panose="02010600030101010101" pitchFamily="2" charset="-122"/>
                <a:cs typeface="Times New Roman" panose="02020603050405020304" pitchFamily="18" charset="0"/>
              </a:rPr>
              <a:t>  </a:t>
            </a:r>
            <a:r>
              <a:rPr lang="en-US" altLang="zh-CN" b="1" dirty="0" err="1">
                <a:latin typeface="宋体" panose="02010600030101010101" pitchFamily="2" charset="-122"/>
                <a:cs typeface="Times New Roman" panose="02020603050405020304" pitchFamily="18" charset="0"/>
              </a:rPr>
              <a:t>Fmin</a:t>
            </a:r>
            <a:r>
              <a:rPr lang="en-US" altLang="zh-CN" b="1" dirty="0">
                <a:latin typeface="宋体" panose="02010600030101010101" pitchFamily="2" charset="-122"/>
                <a:cs typeface="Times New Roman" panose="02020603050405020304" pitchFamily="18" charset="0"/>
              </a:rPr>
              <a:t>(</a:t>
            </a:r>
            <a:r>
              <a:rPr lang="en-US" altLang="zh-CN" b="1" dirty="0" err="1">
                <a:latin typeface="宋体" panose="02010600030101010101" pitchFamily="2" charset="-122"/>
                <a:cs typeface="Times New Roman" panose="02020603050405020304" pitchFamily="18" charset="0"/>
              </a:rPr>
              <a:t>i,i</a:t>
            </a:r>
            <a:r>
              <a:rPr lang="en-US" altLang="zh-CN" b="1" dirty="0">
                <a:latin typeface="宋体" panose="02010600030101010101" pitchFamily="2" charset="-122"/>
                <a:cs typeface="Times New Roman" panose="02020603050405020304" pitchFamily="18" charset="0"/>
              </a:rPr>
              <a:t>)=num(</a:t>
            </a:r>
            <a:r>
              <a:rPr lang="en-US" altLang="zh-CN" b="1" dirty="0" err="1">
                <a:latin typeface="宋体" panose="02010600030101010101" pitchFamily="2" charset="-122"/>
                <a:cs typeface="Times New Roman" panose="02020603050405020304" pitchFamily="18" charset="0"/>
              </a:rPr>
              <a:t>i</a:t>
            </a:r>
            <a:r>
              <a:rPr lang="en-US" altLang="zh-CN" b="1" dirty="0">
                <a:latin typeface="宋体" panose="02010600030101010101" pitchFamily="2" charset="-122"/>
                <a:cs typeface="Times New Roman" panose="02020603050405020304" pitchFamily="18" charset="0"/>
              </a:rPr>
              <a:t>)</a:t>
            </a:r>
          </a:p>
          <a:p>
            <a:pPr algn="just"/>
            <a:r>
              <a:rPr lang="en-US" altLang="zh-CN" b="1" dirty="0">
                <a:latin typeface="宋体" panose="02010600030101010101" pitchFamily="2" charset="-122"/>
                <a:cs typeface="Times New Roman" panose="02020603050405020304" pitchFamily="18" charset="0"/>
              </a:rPr>
              <a:t>1&lt;=</a:t>
            </a:r>
            <a:r>
              <a:rPr lang="en-US" altLang="zh-CN" b="1" dirty="0" err="1">
                <a:latin typeface="宋体" panose="02010600030101010101" pitchFamily="2" charset="-122"/>
                <a:cs typeface="Times New Roman" panose="02020603050405020304" pitchFamily="18" charset="0"/>
              </a:rPr>
              <a:t>i</a:t>
            </a:r>
            <a:r>
              <a:rPr lang="en-US" altLang="zh-CN" b="1" dirty="0">
                <a:latin typeface="宋体" panose="02010600030101010101" pitchFamily="2" charset="-122"/>
                <a:cs typeface="Times New Roman" panose="02020603050405020304" pitchFamily="18" charset="0"/>
              </a:rPr>
              <a:t>&lt;=k=&lt;j=n</a:t>
            </a:r>
          </a:p>
          <a:p>
            <a:pPr algn="just"/>
            <a:r>
              <a:rPr lang="zh-CN" altLang="en-US" b="1" dirty="0">
                <a:latin typeface="宋体" panose="02010600030101010101" pitchFamily="2" charset="-122"/>
                <a:cs typeface="Times New Roman" panose="02020603050405020304" pitchFamily="18" charset="0"/>
              </a:rPr>
              <a:t>空间复杂度</a:t>
            </a:r>
            <a:r>
              <a:rPr lang="en-US" altLang="zh-CN" b="1" dirty="0">
                <a:latin typeface="宋体" panose="02010600030101010101" pitchFamily="2" charset="-122"/>
                <a:cs typeface="Times New Roman" panose="02020603050405020304" pitchFamily="18" charset="0"/>
              </a:rPr>
              <a:t>:O(n</a:t>
            </a:r>
            <a:r>
              <a:rPr lang="en-US" altLang="zh-CN" b="1" baseline="30000" dirty="0">
                <a:latin typeface="宋体" panose="02010600030101010101" pitchFamily="2" charset="-122"/>
                <a:cs typeface="Times New Roman" panose="02020603050405020304" pitchFamily="18" charset="0"/>
              </a:rPr>
              <a:t>2</a:t>
            </a:r>
            <a:r>
              <a:rPr lang="en-US" altLang="zh-CN" b="1" dirty="0">
                <a:latin typeface="宋体" panose="02010600030101010101" pitchFamily="2" charset="-122"/>
                <a:cs typeface="Times New Roman" panose="02020603050405020304" pitchFamily="18" charset="0"/>
              </a:rPr>
              <a:t>) </a:t>
            </a:r>
          </a:p>
          <a:p>
            <a:pPr algn="just"/>
            <a:r>
              <a:rPr lang="zh-CN" altLang="en-US" b="1" dirty="0">
                <a:latin typeface="宋体" panose="02010600030101010101" pitchFamily="2" charset="-122"/>
                <a:cs typeface="Times New Roman" panose="02020603050405020304" pitchFamily="18" charset="0"/>
              </a:rPr>
              <a:t>时间复杂度</a:t>
            </a:r>
            <a:r>
              <a:rPr lang="en-US" altLang="zh-CN" b="1" dirty="0">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先要枚举每一条边为</a:t>
            </a:r>
            <a:r>
              <a:rPr lang="en-US" altLang="zh-CN" b="1" dirty="0">
                <a:latin typeface="宋体" panose="02010600030101010101" pitchFamily="2" charset="-122"/>
                <a:cs typeface="Times New Roman" panose="02020603050405020304" pitchFamily="18" charset="0"/>
              </a:rPr>
              <a:t>O(n)</a:t>
            </a:r>
            <a:r>
              <a:rPr lang="zh-CN" altLang="en-US" b="1" dirty="0">
                <a:latin typeface="宋体" panose="02010600030101010101" pitchFamily="2" charset="-122"/>
                <a:cs typeface="Times New Roman" panose="02020603050405020304" pitchFamily="18" charset="0"/>
              </a:rPr>
              <a:t>，然后动态规划为</a:t>
            </a:r>
            <a:r>
              <a:rPr lang="en-US" altLang="zh-CN" b="1" dirty="0">
                <a:latin typeface="宋体" panose="02010600030101010101" pitchFamily="2" charset="-122"/>
                <a:cs typeface="Times New Roman" panose="02020603050405020304" pitchFamily="18" charset="0"/>
              </a:rPr>
              <a:t>O(n</a:t>
            </a:r>
            <a:r>
              <a:rPr lang="en-US" altLang="zh-CN" b="1" baseline="30000" dirty="0">
                <a:latin typeface="宋体" panose="02010600030101010101" pitchFamily="2" charset="-122"/>
                <a:cs typeface="Times New Roman" panose="02020603050405020304" pitchFamily="18" charset="0"/>
              </a:rPr>
              <a:t>3 </a:t>
            </a:r>
            <a:r>
              <a:rPr lang="en-US" altLang="zh-CN" b="1" dirty="0">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，因此总为</a:t>
            </a:r>
            <a:r>
              <a:rPr lang="en-US" altLang="zh-CN" b="1" dirty="0">
                <a:latin typeface="宋体" panose="02010600030101010101" pitchFamily="2" charset="-122"/>
                <a:cs typeface="Times New Roman" panose="02020603050405020304" pitchFamily="18" charset="0"/>
              </a:rPr>
              <a:t>O(n</a:t>
            </a:r>
            <a:r>
              <a:rPr lang="en-US" altLang="zh-CN" b="1" baseline="30000" dirty="0">
                <a:latin typeface="宋体" panose="02010600030101010101" pitchFamily="2" charset="-122"/>
                <a:cs typeface="Times New Roman" panose="02020603050405020304" pitchFamily="18" charset="0"/>
              </a:rPr>
              <a:t>4</a:t>
            </a:r>
            <a:r>
              <a:rPr lang="en-US" altLang="zh-CN" b="1" dirty="0">
                <a:latin typeface="宋体" panose="02010600030101010101" pitchFamily="2" charset="-122"/>
                <a:cs typeface="Times New Roman" panose="02020603050405020304" pitchFamily="18" charset="0"/>
              </a:rPr>
              <a:t>)</a:t>
            </a:r>
            <a:r>
              <a:rPr lang="zh-CN" altLang="en-US" b="1" dirty="0">
                <a:latin typeface="宋体" panose="02010600030101010101" pitchFamily="2" charset="-122"/>
                <a:cs typeface="Times New Roman" panose="02020603050405020304" pitchFamily="18" charset="0"/>
              </a:rPr>
              <a:t>。</a:t>
            </a:r>
            <a:endParaRPr lang="en-US" altLang="zh-CN" b="1" dirty="0">
              <a:latin typeface="宋体" panose="02010600030101010101" pitchFamily="2"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2E316C9D-2184-41AA-9F37-A3A137FC2A88}"/>
              </a:ext>
            </a:extLst>
          </p:cNvPr>
          <p:cNvSpPr>
            <a:spLocks noGrp="1"/>
          </p:cNvSpPr>
          <p:nvPr>
            <p:ph type="title"/>
          </p:nvPr>
        </p:nvSpPr>
        <p:spPr/>
        <p:txBody>
          <a:bodyPr/>
          <a:lstStyle/>
          <a:p>
            <a:r>
              <a:rPr lang="zh-CN" altLang="en-US" b="1">
                <a:solidFill>
                  <a:srgbClr val="FF0000"/>
                </a:solidFill>
              </a:rPr>
              <a:t>青蛙的烦恼</a:t>
            </a:r>
            <a:endParaRPr lang="zh-CN" altLang="en-US">
              <a:solidFill>
                <a:srgbClr val="FF0000"/>
              </a:solidFill>
            </a:endParaRPr>
          </a:p>
        </p:txBody>
      </p:sp>
      <p:sp>
        <p:nvSpPr>
          <p:cNvPr id="40963" name="内容占位符 2">
            <a:extLst>
              <a:ext uri="{FF2B5EF4-FFF2-40B4-BE49-F238E27FC236}">
                <a16:creationId xmlns:a16="http://schemas.microsoft.com/office/drawing/2014/main" id="{43F04A0C-D1CD-4545-A020-85D92C682F2F}"/>
              </a:ext>
            </a:extLst>
          </p:cNvPr>
          <p:cNvSpPr>
            <a:spLocks noGrp="1"/>
          </p:cNvSpPr>
          <p:nvPr>
            <p:ph idx="1"/>
          </p:nvPr>
        </p:nvSpPr>
        <p:spPr/>
        <p:txBody>
          <a:bodyPr/>
          <a:lstStyle/>
          <a:p>
            <a:r>
              <a:rPr lang="zh-CN" altLang="en-US" b="1"/>
              <a:t>有一个</a:t>
            </a:r>
            <a:r>
              <a:rPr lang="en-US" altLang="zh-CN" b="1"/>
              <a:t>n</a:t>
            </a:r>
            <a:r>
              <a:rPr lang="zh-CN" altLang="en-US" b="1"/>
              <a:t>片荷叶正好在一凸多边形顶点上</a:t>
            </a:r>
            <a:endParaRPr lang="en-US" altLang="zh-CN" b="1"/>
          </a:p>
          <a:p>
            <a:r>
              <a:rPr lang="zh-CN" altLang="en-US" b="1"/>
              <a:t>有一只小青蛙恰好站在</a:t>
            </a:r>
            <a:r>
              <a:rPr lang="en-US" altLang="zh-CN" b="1"/>
              <a:t>1</a:t>
            </a:r>
            <a:r>
              <a:rPr lang="zh-CN" altLang="en-US" b="1"/>
              <a:t>号荷叶的点</a:t>
            </a:r>
            <a:endParaRPr lang="en-US" altLang="zh-CN" b="1"/>
          </a:p>
          <a:p>
            <a:r>
              <a:rPr lang="zh-CN" altLang="en-US" b="1"/>
              <a:t>小青蛙可以从一片荷叶上跳到另外任意一片荷叶上</a:t>
            </a:r>
            <a:endParaRPr lang="en-US" altLang="zh-CN" b="1"/>
          </a:p>
          <a:p>
            <a:r>
              <a:rPr lang="zh-CN" altLang="en-US" b="1"/>
              <a:t>给出</a:t>
            </a:r>
            <a:r>
              <a:rPr lang="en-US" altLang="zh-CN" b="1"/>
              <a:t>N</a:t>
            </a:r>
            <a:r>
              <a:rPr lang="zh-CN" altLang="en-US" b="1"/>
              <a:t>个点的坐标</a:t>
            </a:r>
            <a:endParaRPr lang="en-US" altLang="zh-CN" b="1"/>
          </a:p>
          <a:p>
            <a:r>
              <a:rPr lang="zh-CN" altLang="en-US" b="1"/>
              <a:t>求小青蛙想通过最短的路程遍历所有的荷叶一次且仅一次的最短路径。</a:t>
            </a:r>
            <a:endParaRPr lang="en-US" altLang="zh-CN" b="1"/>
          </a:p>
          <a:p>
            <a:pPr>
              <a:buFont typeface="Arial" panose="020B0604020202020204" pitchFamily="34" charset="0"/>
              <a:buNone/>
            </a:pPr>
            <a:endParaRPr lang="zh-CN" altLang="en-US" b="1"/>
          </a:p>
          <a:p>
            <a:endParaRPr lang="zh-CN"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17E41CC1-F9A4-4A7B-8005-EE05390702E6}"/>
              </a:ext>
            </a:extLst>
          </p:cNvPr>
          <p:cNvSpPr>
            <a:spLocks noGrp="1"/>
          </p:cNvSpPr>
          <p:nvPr>
            <p:ph idx="1"/>
          </p:nvPr>
        </p:nvSpPr>
        <p:spPr>
          <a:xfrm>
            <a:off x="457200" y="292100"/>
            <a:ext cx="8229600" cy="5834063"/>
          </a:xfrm>
        </p:spPr>
        <p:txBody>
          <a:bodyPr/>
          <a:lstStyle/>
          <a:p>
            <a:r>
              <a:rPr lang="zh-CN" altLang="en-US" sz="2800" b="1"/>
              <a:t>分析一个简单例子</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r>
              <a:rPr lang="zh-CN" altLang="en-US" sz="2800" b="1"/>
              <a:t>最优遍历方法为：</a:t>
            </a:r>
            <a:r>
              <a:rPr lang="en-US" altLang="zh-CN" sz="2800" b="1"/>
              <a:t>1,2,3,4,5,10,9,8,7,6 (</a:t>
            </a:r>
            <a:r>
              <a:rPr lang="zh-CN" altLang="en-US" sz="2800" b="1"/>
              <a:t>图中红线</a:t>
            </a:r>
            <a:r>
              <a:rPr lang="en-US" altLang="zh-CN" sz="2800" b="1"/>
              <a:t>)</a:t>
            </a:r>
          </a:p>
          <a:p>
            <a:r>
              <a:rPr lang="en-US" altLang="zh-CN" sz="2800" b="1"/>
              <a:t>D=d(1,5)+d(5,10)+d(6,10)</a:t>
            </a:r>
          </a:p>
          <a:p>
            <a:pPr>
              <a:buFont typeface="Arial" panose="020B0604020202020204" pitchFamily="34" charset="0"/>
              <a:buNone/>
            </a:pPr>
            <a:r>
              <a:rPr lang="en-US" altLang="zh-CN" sz="2800" b="1"/>
              <a:t>	 =2*(8</a:t>
            </a:r>
            <a:r>
              <a:rPr lang="en-US" altLang="zh-CN" sz="2800" b="1" baseline="30000"/>
              <a:t>2</a:t>
            </a:r>
            <a:r>
              <a:rPr lang="en-US" altLang="zh-CN" sz="2800" b="1"/>
              <a:t>+4</a:t>
            </a:r>
            <a:r>
              <a:rPr lang="en-US" altLang="zh-CN" sz="2800" b="1" baseline="30000"/>
              <a:t>2</a:t>
            </a:r>
            <a:r>
              <a:rPr lang="en-US" altLang="zh-CN" sz="2800" b="1"/>
              <a:t>)</a:t>
            </a:r>
            <a:r>
              <a:rPr lang="en-US" altLang="zh-CN" sz="2800" b="1" baseline="30000"/>
              <a:t>1/2</a:t>
            </a:r>
            <a:r>
              <a:rPr lang="en-US" altLang="zh-CN" sz="2800" b="1"/>
              <a:t>+8</a:t>
            </a:r>
            <a:endParaRPr lang="en-US" altLang="zh-CN" sz="2800" b="1" baseline="30000"/>
          </a:p>
          <a:p>
            <a:pPr>
              <a:buFont typeface="Arial" panose="020B0604020202020204" pitchFamily="34" charset="0"/>
              <a:buNone/>
            </a:pPr>
            <a:r>
              <a:rPr lang="en-US" altLang="zh-CN" sz="2800" b="1"/>
              <a:t>	 =25.889</a:t>
            </a:r>
            <a:endParaRPr lang="zh-CN" altLang="en-US" sz="2800" b="1" baseline="30000"/>
          </a:p>
        </p:txBody>
      </p:sp>
      <p:pic>
        <p:nvPicPr>
          <p:cNvPr id="41987" name="Picture 4">
            <a:extLst>
              <a:ext uri="{FF2B5EF4-FFF2-40B4-BE49-F238E27FC236}">
                <a16:creationId xmlns:a16="http://schemas.microsoft.com/office/drawing/2014/main" id="{65B57131-23E1-4366-9834-D15E93E20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000125"/>
            <a:ext cx="64484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039370A2-B422-40EF-AA4A-89C2BE03B6E9}"/>
              </a:ext>
            </a:extLst>
          </p:cNvPr>
          <p:cNvSpPr>
            <a:spLocks noGrp="1"/>
          </p:cNvSpPr>
          <p:nvPr>
            <p:ph type="title"/>
          </p:nvPr>
        </p:nvSpPr>
        <p:spPr/>
        <p:txBody>
          <a:bodyPr/>
          <a:lstStyle/>
          <a:p>
            <a:r>
              <a:rPr lang="zh-CN" altLang="en-US"/>
              <a:t>分析</a:t>
            </a:r>
          </a:p>
        </p:txBody>
      </p:sp>
      <p:sp>
        <p:nvSpPr>
          <p:cNvPr id="43011" name="内容占位符 2">
            <a:extLst>
              <a:ext uri="{FF2B5EF4-FFF2-40B4-BE49-F238E27FC236}">
                <a16:creationId xmlns:a16="http://schemas.microsoft.com/office/drawing/2014/main" id="{17867DB5-B261-4DED-AE39-CF7DF4A72AC7}"/>
              </a:ext>
            </a:extLst>
          </p:cNvPr>
          <p:cNvSpPr>
            <a:spLocks noGrp="1"/>
          </p:cNvSpPr>
          <p:nvPr>
            <p:ph idx="1"/>
          </p:nvPr>
        </p:nvSpPr>
        <p:spPr>
          <a:xfrm>
            <a:off x="457200" y="1600200"/>
            <a:ext cx="8186738" cy="4900613"/>
          </a:xfrm>
        </p:spPr>
        <p:txBody>
          <a:bodyPr/>
          <a:lstStyle/>
          <a:p>
            <a:r>
              <a:rPr lang="zh-CN" altLang="en-US" sz="2400" b="1"/>
              <a:t>性质：青蛙遍历的路径不会相交。</a:t>
            </a:r>
            <a:endParaRPr lang="en-US" altLang="zh-CN" sz="2400" b="1"/>
          </a:p>
          <a:p>
            <a:endParaRPr lang="en-US" altLang="zh-CN" sz="2400" b="1"/>
          </a:p>
          <a:p>
            <a:endParaRPr lang="en-US" altLang="zh-CN" sz="2400" b="1"/>
          </a:p>
          <a:p>
            <a:endParaRPr lang="en-US" altLang="zh-CN" sz="2400" b="1"/>
          </a:p>
          <a:p>
            <a:endParaRPr lang="en-US" altLang="zh-CN" sz="2400" b="1"/>
          </a:p>
          <a:p>
            <a:endParaRPr lang="en-US" altLang="zh-CN" sz="2400" b="1"/>
          </a:p>
          <a:p>
            <a:r>
              <a:rPr lang="zh-CN" altLang="en-US" sz="2400" b="1"/>
              <a:t>上图中图</a:t>
            </a:r>
            <a:r>
              <a:rPr lang="en-US" altLang="zh-CN" sz="2400" b="1"/>
              <a:t>2</a:t>
            </a:r>
            <a:r>
              <a:rPr lang="zh-CN" altLang="en-US" sz="2400" b="1"/>
              <a:t>的路径比图</a:t>
            </a:r>
            <a:r>
              <a:rPr lang="en-US" altLang="zh-CN" sz="2400" b="1"/>
              <a:t>1</a:t>
            </a:r>
            <a:r>
              <a:rPr lang="zh-CN" altLang="en-US" sz="2400" b="1"/>
              <a:t>要短。</a:t>
            </a:r>
            <a:endParaRPr lang="en-US" altLang="zh-CN" sz="2400" b="1"/>
          </a:p>
          <a:p>
            <a:r>
              <a:rPr lang="zh-CN" altLang="en-US" sz="2400" b="1"/>
              <a:t>证明：图</a:t>
            </a:r>
            <a:r>
              <a:rPr lang="en-US" altLang="zh-CN" sz="2400" b="1"/>
              <a:t>1:  D1=d(1,3)+d(2,3)+d(2,4)</a:t>
            </a:r>
          </a:p>
          <a:p>
            <a:pPr>
              <a:buFont typeface="Arial" panose="020B0604020202020204" pitchFamily="34" charset="0"/>
              <a:buNone/>
            </a:pPr>
            <a:r>
              <a:rPr lang="en-US" altLang="zh-CN" sz="2400" b="1"/>
              <a:t>		      </a:t>
            </a:r>
            <a:r>
              <a:rPr lang="zh-CN" altLang="en-US" sz="2400" b="1"/>
              <a:t>图</a:t>
            </a:r>
            <a:r>
              <a:rPr lang="en-US" altLang="zh-CN" sz="2400" b="1"/>
              <a:t>2:  D2=d(1,2)+d(2,3)+d(3,4)</a:t>
            </a:r>
          </a:p>
          <a:p>
            <a:pPr>
              <a:buFont typeface="Arial" panose="020B0604020202020204" pitchFamily="34" charset="0"/>
              <a:buNone/>
            </a:pPr>
            <a:r>
              <a:rPr lang="en-US" altLang="zh-CN" sz="2400" b="1"/>
              <a:t>	</a:t>
            </a:r>
            <a:r>
              <a:rPr lang="zh-CN" altLang="en-US" sz="2400" b="1"/>
              <a:t>要证明</a:t>
            </a:r>
            <a:r>
              <a:rPr lang="en-US" altLang="zh-CN" sz="2400" b="1"/>
              <a:t>D1&gt;D2,</a:t>
            </a:r>
            <a:r>
              <a:rPr lang="zh-CN" altLang="en-US" sz="2400" b="1"/>
              <a:t>只要证明</a:t>
            </a:r>
            <a:r>
              <a:rPr lang="en-US" altLang="zh-CN" sz="2400" b="1"/>
              <a:t>d(1,3) +d(2,4)&gt;d(1,2)+d(3,4)</a:t>
            </a:r>
          </a:p>
          <a:p>
            <a:pPr>
              <a:buFont typeface="Arial" panose="020B0604020202020204" pitchFamily="34" charset="0"/>
              <a:buNone/>
            </a:pPr>
            <a:r>
              <a:rPr lang="en-US" altLang="zh-CN" sz="2400" b="1"/>
              <a:t>	</a:t>
            </a:r>
            <a:r>
              <a:rPr lang="zh-CN" altLang="en-US" sz="2400" b="1"/>
              <a:t>连接两边，见图</a:t>
            </a:r>
            <a:r>
              <a:rPr lang="en-US" altLang="zh-CN" sz="2400" b="1"/>
              <a:t>3</a:t>
            </a:r>
            <a:r>
              <a:rPr lang="zh-CN" altLang="en-US" sz="2400" b="1"/>
              <a:t>，由三角形的三边关系定理即可证明。</a:t>
            </a: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endParaRPr lang="en-US" altLang="zh-CN" sz="2400" b="1"/>
          </a:p>
          <a:p>
            <a:pPr lvl="1">
              <a:buFont typeface="Arial" panose="020B0604020202020204" pitchFamily="34" charset="0"/>
              <a:buNone/>
            </a:pPr>
            <a:endParaRPr lang="zh-CN" altLang="en-US" sz="2400" b="1"/>
          </a:p>
        </p:txBody>
      </p:sp>
      <p:pic>
        <p:nvPicPr>
          <p:cNvPr id="43012" name="Picture 3">
            <a:extLst>
              <a:ext uri="{FF2B5EF4-FFF2-40B4-BE49-F238E27FC236}">
                <a16:creationId xmlns:a16="http://schemas.microsoft.com/office/drawing/2014/main" id="{61498993-5DEC-45A9-ADBB-C391B354A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3125"/>
            <a:ext cx="65722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39FC2EC-A26B-4EE0-A369-564DB5032A1D}"/>
              </a:ext>
            </a:extLst>
          </p:cNvPr>
          <p:cNvSpPr>
            <a:spLocks noGrp="1"/>
          </p:cNvSpPr>
          <p:nvPr>
            <p:ph type="title"/>
          </p:nvPr>
        </p:nvSpPr>
        <p:spPr/>
        <p:txBody>
          <a:bodyPr/>
          <a:lstStyle/>
          <a:p>
            <a:r>
              <a:rPr lang="zh-CN" altLang="en-US"/>
              <a:t>分析</a:t>
            </a:r>
          </a:p>
        </p:txBody>
      </p:sp>
      <p:sp>
        <p:nvSpPr>
          <p:cNvPr id="44035" name="内容占位符 2">
            <a:extLst>
              <a:ext uri="{FF2B5EF4-FFF2-40B4-BE49-F238E27FC236}">
                <a16:creationId xmlns:a16="http://schemas.microsoft.com/office/drawing/2014/main" id="{E8D47F04-04DE-444B-B9C1-43EDB09483D4}"/>
              </a:ext>
            </a:extLst>
          </p:cNvPr>
          <p:cNvSpPr>
            <a:spLocks noGrp="1"/>
          </p:cNvSpPr>
          <p:nvPr>
            <p:ph idx="1"/>
          </p:nvPr>
        </p:nvSpPr>
        <p:spPr>
          <a:xfrm>
            <a:off x="428625" y="1357313"/>
            <a:ext cx="8251825" cy="2825750"/>
          </a:xfrm>
        </p:spPr>
        <p:txBody>
          <a:bodyPr/>
          <a:lstStyle/>
          <a:p>
            <a:r>
              <a:rPr lang="zh-CN" altLang="en-US" sz="2400" b="1"/>
              <a:t>结论：青蛙在</a:t>
            </a:r>
            <a:r>
              <a:rPr lang="en-US" altLang="zh-CN" sz="2400" b="1"/>
              <a:t>1</a:t>
            </a:r>
            <a:r>
              <a:rPr lang="zh-CN" altLang="en-US" sz="2400" b="1"/>
              <a:t>号结点只能跳到</a:t>
            </a:r>
            <a:r>
              <a:rPr lang="en-US" altLang="zh-CN" sz="2400" b="1"/>
              <a:t>2</a:t>
            </a:r>
            <a:r>
              <a:rPr lang="zh-CN" altLang="en-US" sz="2400" b="1"/>
              <a:t>号结点或者</a:t>
            </a:r>
            <a:r>
              <a:rPr lang="en-US" altLang="zh-CN" sz="2400" b="1"/>
              <a:t>n</a:t>
            </a:r>
            <a:r>
              <a:rPr lang="zh-CN" altLang="en-US" sz="2400" b="1"/>
              <a:t>号结点。</a:t>
            </a:r>
            <a:endParaRPr lang="en-US" altLang="zh-CN" sz="2400" b="1"/>
          </a:p>
          <a:p>
            <a:pPr lvl="1"/>
            <a:r>
              <a:rPr lang="zh-CN" altLang="en-US" sz="2000" b="1"/>
              <a:t>如果青蛙跳到了</a:t>
            </a:r>
            <a:r>
              <a:rPr lang="en-US" altLang="zh-CN" sz="2000" b="1"/>
              <a:t>2</a:t>
            </a:r>
            <a:r>
              <a:rPr lang="zh-CN" altLang="en-US" sz="2000" b="1"/>
              <a:t>号结点，则问题转化为：从</a:t>
            </a:r>
            <a:r>
              <a:rPr lang="en-US" altLang="zh-CN" sz="2000" b="1"/>
              <a:t>2</a:t>
            </a:r>
            <a:r>
              <a:rPr lang="zh-CN" altLang="en-US" sz="2000" b="1"/>
              <a:t>出发，遍历</a:t>
            </a:r>
            <a:r>
              <a:rPr lang="en-US" altLang="zh-CN" sz="2000" b="1"/>
              <a:t>2..n</a:t>
            </a:r>
            <a:r>
              <a:rPr lang="zh-CN" altLang="en-US" sz="2000" b="1"/>
              <a:t>一次仅一次的最短距离。</a:t>
            </a:r>
            <a:endParaRPr lang="en-US" altLang="zh-CN" sz="2000" b="1"/>
          </a:p>
          <a:p>
            <a:pPr lvl="1"/>
            <a:r>
              <a:rPr lang="zh-CN" altLang="en-US" sz="2000" b="1"/>
              <a:t>如果青蛙跳到了</a:t>
            </a:r>
            <a:r>
              <a:rPr lang="en-US" altLang="zh-CN" sz="2000" b="1"/>
              <a:t>n</a:t>
            </a:r>
            <a:r>
              <a:rPr lang="zh-CN" altLang="en-US" sz="2000" b="1"/>
              <a:t>号结点，则问题转化为：从</a:t>
            </a:r>
            <a:r>
              <a:rPr lang="en-US" altLang="zh-CN" sz="2000" b="1"/>
              <a:t>n</a:t>
            </a:r>
            <a:r>
              <a:rPr lang="zh-CN" altLang="en-US" sz="2000" b="1"/>
              <a:t>出发，遍历</a:t>
            </a:r>
            <a:r>
              <a:rPr lang="en-US" altLang="zh-CN" sz="2000" b="1"/>
              <a:t>2..n</a:t>
            </a:r>
            <a:r>
              <a:rPr lang="zh-CN" altLang="en-US" sz="2000" b="1"/>
              <a:t>一次仅一次的最短距离。</a:t>
            </a:r>
            <a:endParaRPr lang="en-US" altLang="zh-CN" sz="2000" b="1"/>
          </a:p>
          <a:p>
            <a:r>
              <a:rPr lang="zh-CN" altLang="en-US" sz="2400" b="1"/>
              <a:t>这实际上是递归的思维，把问题转化为了本质相同但规模更小的子问题</a:t>
            </a:r>
            <a:r>
              <a:rPr lang="en-US" altLang="zh-CN" sz="2400" b="1"/>
              <a:t>,</a:t>
            </a:r>
            <a:r>
              <a:rPr lang="zh-CN" altLang="en-US" sz="2400" b="1"/>
              <a:t>如下图。</a:t>
            </a:r>
          </a:p>
          <a:p>
            <a:endParaRPr lang="zh-CN" altLang="en-US" sz="2400" b="1"/>
          </a:p>
        </p:txBody>
      </p:sp>
      <p:pic>
        <p:nvPicPr>
          <p:cNvPr id="44036" name="Picture 2">
            <a:extLst>
              <a:ext uri="{FF2B5EF4-FFF2-40B4-BE49-F238E27FC236}">
                <a16:creationId xmlns:a16="http://schemas.microsoft.com/office/drawing/2014/main" id="{E53332B2-18A8-4234-8C4A-F6748F9A9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857625"/>
            <a:ext cx="5627687"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标题 1">
            <a:extLst>
              <a:ext uri="{FF2B5EF4-FFF2-40B4-BE49-F238E27FC236}">
                <a16:creationId xmlns:a16="http://schemas.microsoft.com/office/drawing/2014/main" id="{4703F2F9-B845-4C9B-89E0-AF8772951885}"/>
              </a:ext>
            </a:extLst>
          </p:cNvPr>
          <p:cNvSpPr>
            <a:spLocks noGrp="1"/>
          </p:cNvSpPr>
          <p:nvPr>
            <p:ph type="title"/>
          </p:nvPr>
        </p:nvSpPr>
        <p:spPr/>
        <p:txBody>
          <a:bodyPr/>
          <a:lstStyle/>
          <a:p>
            <a:r>
              <a:rPr lang="zh-CN" altLang="en-US" dirty="0"/>
              <a:t>动态规划</a:t>
            </a:r>
          </a:p>
        </p:txBody>
      </p:sp>
      <p:sp>
        <p:nvSpPr>
          <p:cNvPr id="8197" name="内容占位符 2">
            <a:extLst>
              <a:ext uri="{FF2B5EF4-FFF2-40B4-BE49-F238E27FC236}">
                <a16:creationId xmlns:a16="http://schemas.microsoft.com/office/drawing/2014/main" id="{B5F4494E-D7B3-49DD-9D6B-0F07B937BB10}"/>
              </a:ext>
            </a:extLst>
          </p:cNvPr>
          <p:cNvSpPr>
            <a:spLocks noGrp="1"/>
          </p:cNvSpPr>
          <p:nvPr>
            <p:ph idx="1"/>
          </p:nvPr>
        </p:nvSpPr>
        <p:spPr>
          <a:xfrm>
            <a:off x="457200" y="1600200"/>
            <a:ext cx="8394700" cy="4686300"/>
          </a:xfrm>
        </p:spPr>
        <p:txBody>
          <a:bodyPr/>
          <a:lstStyle/>
          <a:p>
            <a:r>
              <a:rPr lang="en-US" altLang="zh-CN" sz="2400" b="1"/>
              <a:t>f(s,L,0)</a:t>
            </a:r>
            <a:r>
              <a:rPr lang="zh-CN" altLang="en-US" sz="2400" b="1"/>
              <a:t>表示从</a:t>
            </a:r>
            <a:r>
              <a:rPr lang="en-US" altLang="zh-CN" sz="2400" b="1"/>
              <a:t>s</a:t>
            </a:r>
            <a:r>
              <a:rPr lang="zh-CN" altLang="en-US" sz="2400" b="1"/>
              <a:t>出发，遍历</a:t>
            </a:r>
            <a:r>
              <a:rPr lang="en-US" altLang="zh-CN" sz="2400" b="1"/>
              <a:t>s..s+L-1</a:t>
            </a:r>
            <a:r>
              <a:rPr lang="zh-CN" altLang="en-US" sz="2400" b="1"/>
              <a:t>一次且仅一次的最短距离</a:t>
            </a:r>
            <a:r>
              <a:rPr lang="en-US" altLang="zh-CN" sz="2400" b="1"/>
              <a:t>;</a:t>
            </a:r>
          </a:p>
          <a:p>
            <a:pPr>
              <a:buFont typeface="Arial" panose="020B0604020202020204" pitchFamily="34" charset="0"/>
              <a:buNone/>
            </a:pPr>
            <a:r>
              <a:rPr lang="en-US" altLang="zh-CN" sz="2400" b="1"/>
              <a:t>	f(s, L,1)</a:t>
            </a:r>
            <a:r>
              <a:rPr lang="zh-CN" altLang="en-US" sz="2400" b="1"/>
              <a:t>表示从</a:t>
            </a:r>
            <a:r>
              <a:rPr lang="en-US" altLang="zh-CN" sz="2400" b="1"/>
              <a:t>s+L-1</a:t>
            </a:r>
            <a:r>
              <a:rPr lang="zh-CN" altLang="en-US" sz="2400" b="1"/>
              <a:t>出发，遍历</a:t>
            </a:r>
            <a:r>
              <a:rPr lang="en-US" altLang="zh-CN" sz="2400" b="1"/>
              <a:t>s..s+L-1</a:t>
            </a:r>
            <a:r>
              <a:rPr lang="zh-CN" altLang="en-US" sz="2400" b="1"/>
              <a:t>一次且仅一次的最短距离。状态转移方程为：</a:t>
            </a:r>
            <a:endParaRPr lang="en-US" altLang="zh-CN" sz="2400" b="1"/>
          </a:p>
          <a:p>
            <a:pPr>
              <a:buFont typeface="Arial" panose="020B0604020202020204" pitchFamily="34" charset="0"/>
              <a:buNone/>
            </a:pPr>
            <a:r>
              <a:rPr lang="en-US" altLang="zh-CN" sz="2400" b="1"/>
              <a:t>	</a:t>
            </a:r>
            <a:endParaRPr lang="zh-CN" altLang="en-US" sz="2400" b="1"/>
          </a:p>
          <a:p>
            <a:pPr>
              <a:buFont typeface="Arial" panose="020B0604020202020204" pitchFamily="34" charset="0"/>
              <a:buNone/>
            </a:pPr>
            <a:r>
              <a:rPr lang="en-US" altLang="zh-CN" sz="2400" b="1"/>
              <a:t>	</a:t>
            </a:r>
            <a:endParaRPr lang="zh-CN" altLang="en-US" sz="2400" b="1"/>
          </a:p>
          <a:p>
            <a:pPr>
              <a:buFont typeface="Arial" panose="020B0604020202020204" pitchFamily="34" charset="0"/>
              <a:buNone/>
            </a:pPr>
            <a:r>
              <a:rPr lang="en-US" altLang="zh-CN" sz="2400" b="1"/>
              <a:t>	</a:t>
            </a:r>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zh-CN" altLang="en-US" sz="2400" b="1"/>
          </a:p>
          <a:p>
            <a:r>
              <a:rPr lang="zh-CN" altLang="en-US" sz="2400" b="1"/>
              <a:t>状态总数为</a:t>
            </a:r>
            <a:r>
              <a:rPr lang="en-US" altLang="zh-CN" sz="2400" b="1"/>
              <a:t>n</a:t>
            </a:r>
            <a:r>
              <a:rPr lang="en-US" altLang="zh-CN" sz="2400" b="1" baseline="30000"/>
              <a:t>2</a:t>
            </a:r>
            <a:r>
              <a:rPr lang="zh-CN" altLang="en-US" sz="2400" b="1"/>
              <a:t>，状态转移的复杂度为</a:t>
            </a:r>
            <a:r>
              <a:rPr lang="en-US" altLang="zh-CN" sz="2400" b="1"/>
              <a:t>O(1)</a:t>
            </a:r>
            <a:r>
              <a:rPr lang="zh-CN" altLang="en-US" sz="2400" b="1"/>
              <a:t>，总的时间复杂度为</a:t>
            </a:r>
            <a:r>
              <a:rPr lang="en-US" altLang="zh-CN" sz="2400" b="1"/>
              <a:t>O(n</a:t>
            </a:r>
            <a:r>
              <a:rPr lang="en-US" altLang="zh-CN" sz="2400" b="1" baseline="30000"/>
              <a:t>2</a:t>
            </a:r>
            <a:r>
              <a:rPr lang="en-US" altLang="zh-CN" sz="2400" b="1"/>
              <a:t>)</a:t>
            </a:r>
            <a:r>
              <a:rPr lang="zh-CN" altLang="en-US" sz="2400" b="1"/>
              <a:t>。</a:t>
            </a:r>
          </a:p>
          <a:p>
            <a:endParaRPr lang="zh-CN" altLang="en-US" sz="2400" b="1"/>
          </a:p>
        </p:txBody>
      </p:sp>
      <p:graphicFrame>
        <p:nvGraphicFramePr>
          <p:cNvPr id="8194" name="Object 2">
            <a:extLst>
              <a:ext uri="{FF2B5EF4-FFF2-40B4-BE49-F238E27FC236}">
                <a16:creationId xmlns:a16="http://schemas.microsoft.com/office/drawing/2014/main" id="{CA82E2E4-88B0-43B3-854B-50CCAE38E1C0}"/>
              </a:ext>
            </a:extLst>
          </p:cNvPr>
          <p:cNvGraphicFramePr>
            <a:graphicFrameLocks noChangeAspect="1"/>
          </p:cNvGraphicFramePr>
          <p:nvPr/>
        </p:nvGraphicFramePr>
        <p:xfrm>
          <a:off x="857250" y="3071813"/>
          <a:ext cx="7051675" cy="847725"/>
        </p:xfrm>
        <a:graphic>
          <a:graphicData uri="http://schemas.openxmlformats.org/presentationml/2006/ole">
            <mc:AlternateContent xmlns:mc="http://schemas.openxmlformats.org/markup-compatibility/2006">
              <mc:Choice xmlns:v="urn:schemas-microsoft-com:vml" Requires="v">
                <p:oleObj spid="_x0000_s8216" name="公式" r:id="rId3" imgW="4012920" imgH="482400" progId="Equation.3">
                  <p:embed/>
                </p:oleObj>
              </mc:Choice>
              <mc:Fallback>
                <p:oleObj name="公式" r:id="rId3" imgW="4012920" imgH="482400" progId="Equation.3">
                  <p:embed/>
                  <p:pic>
                    <p:nvPicPr>
                      <p:cNvPr id="8194" name="Object 2">
                        <a:extLst>
                          <a:ext uri="{FF2B5EF4-FFF2-40B4-BE49-F238E27FC236}">
                            <a16:creationId xmlns:a16="http://schemas.microsoft.com/office/drawing/2014/main" id="{CA82E2E4-88B0-43B3-854B-50CCAE38E1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3071813"/>
                        <a:ext cx="70516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4">
            <a:extLst>
              <a:ext uri="{FF2B5EF4-FFF2-40B4-BE49-F238E27FC236}">
                <a16:creationId xmlns:a16="http://schemas.microsoft.com/office/drawing/2014/main" id="{7FB0DCD3-D4C7-45C0-947D-E474D27E2513}"/>
              </a:ext>
            </a:extLst>
          </p:cNvPr>
          <p:cNvGraphicFramePr>
            <a:graphicFrameLocks noChangeAspect="1"/>
          </p:cNvGraphicFramePr>
          <p:nvPr/>
        </p:nvGraphicFramePr>
        <p:xfrm>
          <a:off x="785813" y="4214813"/>
          <a:ext cx="7186612" cy="847725"/>
        </p:xfrm>
        <a:graphic>
          <a:graphicData uri="http://schemas.openxmlformats.org/presentationml/2006/ole">
            <mc:AlternateContent xmlns:mc="http://schemas.openxmlformats.org/markup-compatibility/2006">
              <mc:Choice xmlns:v="urn:schemas-microsoft-com:vml" Requires="v">
                <p:oleObj spid="_x0000_s8217" name="公式" r:id="rId5" imgW="4089240" imgH="482400" progId="Equation.3">
                  <p:embed/>
                </p:oleObj>
              </mc:Choice>
              <mc:Fallback>
                <p:oleObj name="公式" r:id="rId5" imgW="4089240" imgH="482400" progId="Equation.3">
                  <p:embed/>
                  <p:pic>
                    <p:nvPicPr>
                      <p:cNvPr id="8195" name="Object 4">
                        <a:extLst>
                          <a:ext uri="{FF2B5EF4-FFF2-40B4-BE49-F238E27FC236}">
                            <a16:creationId xmlns:a16="http://schemas.microsoft.com/office/drawing/2014/main" id="{7FB0DCD3-D4C7-45C0-947D-E474D27E2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813" y="4214813"/>
                        <a:ext cx="7186612"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9BA7752-8B05-4E26-8AF1-E2CD18B301DC}"/>
              </a:ext>
            </a:extLst>
          </p:cNvPr>
          <p:cNvSpPr>
            <a:spLocks noGrp="1" noChangeArrowheads="1"/>
          </p:cNvSpPr>
          <p:nvPr>
            <p:ph type="title"/>
          </p:nvPr>
        </p:nvSpPr>
        <p:spPr/>
        <p:txBody>
          <a:bodyPr/>
          <a:lstStyle/>
          <a:p>
            <a:r>
              <a:rPr lang="zh-CN" altLang="en-US" b="1">
                <a:solidFill>
                  <a:srgbClr val="FF0000"/>
                </a:solidFill>
              </a:rPr>
              <a:t>棋盘分割</a:t>
            </a:r>
            <a:r>
              <a:rPr lang="zh-CN" altLang="en-US">
                <a:solidFill>
                  <a:srgbClr val="FF0000"/>
                </a:solidFill>
              </a:rPr>
              <a:t> </a:t>
            </a:r>
          </a:p>
        </p:txBody>
      </p:sp>
      <p:sp>
        <p:nvSpPr>
          <p:cNvPr id="46083" name="Rectangle 3">
            <a:extLst>
              <a:ext uri="{FF2B5EF4-FFF2-40B4-BE49-F238E27FC236}">
                <a16:creationId xmlns:a16="http://schemas.microsoft.com/office/drawing/2014/main" id="{3FA92CD3-1345-4607-8C32-7686CC248CD4}"/>
              </a:ext>
            </a:extLst>
          </p:cNvPr>
          <p:cNvSpPr>
            <a:spLocks noGrp="1" noChangeArrowheads="1"/>
          </p:cNvSpPr>
          <p:nvPr>
            <p:ph type="body" idx="1"/>
          </p:nvPr>
        </p:nvSpPr>
        <p:spPr/>
        <p:txBody>
          <a:bodyPr/>
          <a:lstStyle/>
          <a:p>
            <a:r>
              <a:rPr lang="zh-CN" altLang="en-US" sz="2400" b="1"/>
              <a:t>将一个８</a:t>
            </a:r>
            <a:r>
              <a:rPr lang="en-US" altLang="zh-CN" sz="2400" b="1"/>
              <a:t>×</a:t>
            </a:r>
            <a:r>
              <a:rPr lang="zh-CN" altLang="en-US" sz="2400" b="1"/>
              <a:t>８的棋盘进行如下分割：将原棋盘割下一块矩形棋盘并使剩下部分也是矩形，再将剩下的部分继续如此分割，这样割了</a:t>
            </a:r>
            <a:r>
              <a:rPr lang="en-US" altLang="zh-CN" sz="2400" b="1"/>
              <a:t>(n-1)</a:t>
            </a:r>
            <a:r>
              <a:rPr lang="zh-CN" altLang="en-US" sz="2400" b="1"/>
              <a:t>次后，连同最后剩下的矩形棋盘共有</a:t>
            </a:r>
            <a:r>
              <a:rPr lang="en-US" altLang="zh-CN" sz="2400" b="1"/>
              <a:t>n</a:t>
            </a:r>
            <a:r>
              <a:rPr lang="zh-CN" altLang="en-US" sz="2400" b="1"/>
              <a:t>块矩形棋盘。</a:t>
            </a:r>
            <a:r>
              <a:rPr lang="en-US" altLang="zh-CN" sz="2400" b="1"/>
              <a:t>(</a:t>
            </a:r>
            <a:r>
              <a:rPr lang="zh-CN" altLang="en-US" sz="2400" b="1"/>
              <a:t>每次切割都只能沿着棋盘格子的边进行</a:t>
            </a:r>
            <a:r>
              <a:rPr lang="en-US" altLang="zh-CN" sz="2400" b="1"/>
              <a:t>)</a:t>
            </a:r>
          </a:p>
        </p:txBody>
      </p:sp>
      <p:pic>
        <p:nvPicPr>
          <p:cNvPr id="46084" name="Picture 4" descr="Image4">
            <a:extLst>
              <a:ext uri="{FF2B5EF4-FFF2-40B4-BE49-F238E27FC236}">
                <a16:creationId xmlns:a16="http://schemas.microsoft.com/office/drawing/2014/main" id="{35E92774-AC52-4921-AC41-7668800E4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286125"/>
            <a:ext cx="52562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a:extLst>
              <a:ext uri="{FF2B5EF4-FFF2-40B4-BE49-F238E27FC236}">
                <a16:creationId xmlns:a16="http://schemas.microsoft.com/office/drawing/2014/main" id="{0B7C4B61-52DD-42D7-BF10-3CA0E019244F}"/>
              </a:ext>
            </a:extLst>
          </p:cNvPr>
          <p:cNvSpPr>
            <a:spLocks noChangeArrowheads="1"/>
          </p:cNvSpPr>
          <p:nvPr/>
        </p:nvSpPr>
        <p:spPr bwMode="auto">
          <a:xfrm>
            <a:off x="1357313" y="5572125"/>
            <a:ext cx="6265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允许的分割方案 	不允许的分割方案</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C92E5CB5-4037-4C71-84A1-9B9579F9FF33}"/>
              </a:ext>
            </a:extLst>
          </p:cNvPr>
          <p:cNvSpPr>
            <a:spLocks noGrp="1" noChangeArrowheads="1"/>
          </p:cNvSpPr>
          <p:nvPr>
            <p:ph type="body" idx="1"/>
          </p:nvPr>
        </p:nvSpPr>
        <p:spPr>
          <a:xfrm>
            <a:off x="571500" y="571500"/>
            <a:ext cx="7815263" cy="5259388"/>
          </a:xfrm>
        </p:spPr>
        <p:txBody>
          <a:bodyPr/>
          <a:lstStyle/>
          <a:p>
            <a:pPr>
              <a:lnSpc>
                <a:spcPct val="80000"/>
              </a:lnSpc>
              <a:buFont typeface="Arial" panose="020B0604020202020204" pitchFamily="34" charset="0"/>
              <a:buNone/>
            </a:pPr>
            <a:r>
              <a:rPr lang="zh-CN" altLang="en-US" sz="2800" b="1"/>
              <a:t>任务：</a:t>
            </a:r>
            <a:endParaRPr lang="en-US" altLang="zh-CN" sz="2800" b="1"/>
          </a:p>
          <a:p>
            <a:pPr>
              <a:lnSpc>
                <a:spcPct val="80000"/>
              </a:lnSpc>
              <a:buFont typeface="Arial" panose="020B0604020202020204" pitchFamily="34" charset="0"/>
              <a:buNone/>
            </a:pPr>
            <a:r>
              <a:rPr lang="en-US" altLang="zh-CN" sz="2800" b="1"/>
              <a:t>	</a:t>
            </a:r>
            <a:r>
              <a:rPr lang="zh-CN" altLang="en-US" sz="2800" b="1"/>
              <a:t>棋盘上每一格有一个分值，一块矩形棋盘的</a:t>
            </a:r>
            <a:r>
              <a:rPr lang="zh-CN" altLang="en-US" sz="2800" b="1" u="sng"/>
              <a:t>总分</a:t>
            </a:r>
            <a:r>
              <a:rPr lang="zh-CN" altLang="en-US" sz="2800" b="1"/>
              <a:t>为其所含各格分值之和。现在需要把棋盘按上述规则分割成</a:t>
            </a:r>
            <a:r>
              <a:rPr lang="en-US" altLang="zh-CN" sz="2800" b="1"/>
              <a:t>n</a:t>
            </a:r>
            <a:r>
              <a:rPr lang="zh-CN" altLang="en-US" sz="2800" b="1"/>
              <a:t>块矩形棋盘，并使各矩形棋盘总分的</a:t>
            </a:r>
            <a:r>
              <a:rPr lang="zh-CN" altLang="en-US" sz="2800" b="1" u="sng"/>
              <a:t>均方差</a:t>
            </a:r>
            <a:r>
              <a:rPr lang="zh-CN" altLang="en-US" sz="2800" b="1"/>
              <a:t>最小。</a:t>
            </a:r>
            <a:endParaRPr lang="en-US" altLang="zh-CN" sz="2800" b="1"/>
          </a:p>
          <a:p>
            <a:pPr>
              <a:lnSpc>
                <a:spcPct val="80000"/>
              </a:lnSpc>
              <a:buFont typeface="Arial" panose="020B0604020202020204" pitchFamily="34" charset="0"/>
              <a:buNone/>
            </a:pPr>
            <a:endParaRPr lang="zh-CN" altLang="en-US" sz="2800" b="1"/>
          </a:p>
          <a:p>
            <a:pPr>
              <a:lnSpc>
                <a:spcPct val="80000"/>
              </a:lnSpc>
            </a:pPr>
            <a:r>
              <a:rPr lang="zh-CN" altLang="en-US" sz="2800" b="1" u="sng"/>
              <a:t>均方差</a:t>
            </a:r>
            <a:r>
              <a:rPr lang="zh-CN" altLang="en-US" sz="2800" b="1"/>
              <a:t> ：</a:t>
            </a:r>
            <a:endParaRPr lang="en-US" altLang="zh-CN" sz="2800" b="1"/>
          </a:p>
          <a:p>
            <a:pPr>
              <a:lnSpc>
                <a:spcPct val="80000"/>
              </a:lnSpc>
            </a:pPr>
            <a:endParaRPr lang="en-US" altLang="zh-CN" sz="2800" b="1"/>
          </a:p>
          <a:p>
            <a:pPr>
              <a:lnSpc>
                <a:spcPct val="80000"/>
              </a:lnSpc>
            </a:pPr>
            <a:endParaRPr lang="en-US" altLang="zh-CN" sz="2800" b="1"/>
          </a:p>
          <a:p>
            <a:pPr>
              <a:lnSpc>
                <a:spcPct val="80000"/>
              </a:lnSpc>
            </a:pPr>
            <a:endParaRPr lang="zh-CN" altLang="en-US" sz="2800" b="1"/>
          </a:p>
          <a:p>
            <a:pPr>
              <a:lnSpc>
                <a:spcPct val="80000"/>
              </a:lnSpc>
            </a:pPr>
            <a:r>
              <a:rPr lang="zh-CN" altLang="en-US" sz="2800" b="1"/>
              <a:t>算术平均值 ：</a:t>
            </a:r>
          </a:p>
        </p:txBody>
      </p:sp>
      <p:graphicFrame>
        <p:nvGraphicFramePr>
          <p:cNvPr id="10242" name="Object 5">
            <a:extLst>
              <a:ext uri="{FF2B5EF4-FFF2-40B4-BE49-F238E27FC236}">
                <a16:creationId xmlns:a16="http://schemas.microsoft.com/office/drawing/2014/main" id="{CD12809D-E797-4E1A-B901-7FEB9B12AFE4}"/>
              </a:ext>
            </a:extLst>
          </p:cNvPr>
          <p:cNvGraphicFramePr>
            <a:graphicFrameLocks noChangeAspect="1"/>
          </p:cNvGraphicFramePr>
          <p:nvPr/>
        </p:nvGraphicFramePr>
        <p:xfrm>
          <a:off x="2928938" y="2571750"/>
          <a:ext cx="2357437" cy="1425575"/>
        </p:xfrm>
        <a:graphic>
          <a:graphicData uri="http://schemas.openxmlformats.org/presentationml/2006/ole">
            <mc:AlternateContent xmlns:mc="http://schemas.openxmlformats.org/markup-compatibility/2006">
              <mc:Choice xmlns:v="urn:schemas-microsoft-com:vml" Requires="v">
                <p:oleObj spid="_x0000_s10264" name="公式" r:id="rId4" imgW="1091880" imgH="660240" progId="Equation.3">
                  <p:embed/>
                </p:oleObj>
              </mc:Choice>
              <mc:Fallback>
                <p:oleObj name="公式" r:id="rId4" imgW="1091880" imgH="660240" progId="Equation.3">
                  <p:embed/>
                  <p:pic>
                    <p:nvPicPr>
                      <p:cNvPr id="10242" name="Object 5">
                        <a:extLst>
                          <a:ext uri="{FF2B5EF4-FFF2-40B4-BE49-F238E27FC236}">
                            <a16:creationId xmlns:a16="http://schemas.microsoft.com/office/drawing/2014/main" id="{CD12809D-E797-4E1A-B901-7FEB9B12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2571750"/>
                        <a:ext cx="23574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a:extLst>
              <a:ext uri="{FF2B5EF4-FFF2-40B4-BE49-F238E27FC236}">
                <a16:creationId xmlns:a16="http://schemas.microsoft.com/office/drawing/2014/main" id="{AFA7B071-40AD-49C0-A0BE-49F074AE0B87}"/>
              </a:ext>
            </a:extLst>
          </p:cNvPr>
          <p:cNvGraphicFramePr>
            <a:graphicFrameLocks noChangeAspect="1"/>
          </p:cNvGraphicFramePr>
          <p:nvPr/>
        </p:nvGraphicFramePr>
        <p:xfrm>
          <a:off x="3357563" y="4286250"/>
          <a:ext cx="1500187" cy="1500188"/>
        </p:xfrm>
        <a:graphic>
          <a:graphicData uri="http://schemas.openxmlformats.org/presentationml/2006/ole">
            <mc:AlternateContent xmlns:mc="http://schemas.openxmlformats.org/markup-compatibility/2006">
              <mc:Choice xmlns:v="urn:schemas-microsoft-com:vml" Requires="v">
                <p:oleObj spid="_x0000_s10265" name="公式" r:id="rId6" imgW="609480" imgH="609480" progId="Equation.3">
                  <p:embed/>
                </p:oleObj>
              </mc:Choice>
              <mc:Fallback>
                <p:oleObj name="公式" r:id="rId6" imgW="609480" imgH="609480" progId="Equation.3">
                  <p:embed/>
                  <p:pic>
                    <p:nvPicPr>
                      <p:cNvPr id="10243" name="Object 6">
                        <a:extLst>
                          <a:ext uri="{FF2B5EF4-FFF2-40B4-BE49-F238E27FC236}">
                            <a16:creationId xmlns:a16="http://schemas.microsoft.com/office/drawing/2014/main" id="{AFA7B071-40AD-49C0-A0BE-49F074AE0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7563" y="4286250"/>
                        <a:ext cx="1500187" cy="150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C08976D-D772-469D-99B2-798A261E084B}"/>
              </a:ext>
            </a:extLst>
          </p:cNvPr>
          <p:cNvSpPr>
            <a:spLocks noGrp="1" noChangeArrowheads="1"/>
          </p:cNvSpPr>
          <p:nvPr>
            <p:ph type="title"/>
          </p:nvPr>
        </p:nvSpPr>
        <p:spPr/>
        <p:txBody>
          <a:bodyPr/>
          <a:lstStyle/>
          <a:p>
            <a:r>
              <a:rPr lang="zh-CN" altLang="en-US"/>
              <a:t>样例 </a:t>
            </a:r>
          </a:p>
        </p:txBody>
      </p:sp>
      <p:sp>
        <p:nvSpPr>
          <p:cNvPr id="47107" name="Rectangle 3">
            <a:extLst>
              <a:ext uri="{FF2B5EF4-FFF2-40B4-BE49-F238E27FC236}">
                <a16:creationId xmlns:a16="http://schemas.microsoft.com/office/drawing/2014/main" id="{D7D3098B-8D72-4254-BAA4-610132EB35FF}"/>
              </a:ext>
            </a:extLst>
          </p:cNvPr>
          <p:cNvSpPr>
            <a:spLocks noGrp="1" noChangeArrowheads="1"/>
          </p:cNvSpPr>
          <p:nvPr>
            <p:ph type="body" idx="1"/>
          </p:nvPr>
        </p:nvSpPr>
        <p:spPr/>
        <p:txBody>
          <a:bodyPr/>
          <a:lstStyle/>
          <a:p>
            <a:pPr lvl="1">
              <a:lnSpc>
                <a:spcPct val="80000"/>
              </a:lnSpc>
              <a:buFontTx/>
              <a:buNone/>
            </a:pPr>
            <a:r>
              <a:rPr lang="zh-CN" altLang="en-US" sz="2400" b="1"/>
              <a:t>输入</a:t>
            </a:r>
          </a:p>
          <a:p>
            <a:pPr lvl="1">
              <a:lnSpc>
                <a:spcPct val="80000"/>
              </a:lnSpc>
              <a:buFontTx/>
              <a:buNone/>
            </a:pPr>
            <a:r>
              <a:rPr lang="en-US" altLang="zh-CN" sz="2400" b="1"/>
              <a:t>3</a:t>
            </a:r>
          </a:p>
          <a:p>
            <a:pPr lvl="1">
              <a:lnSpc>
                <a:spcPct val="80000"/>
              </a:lnSpc>
              <a:buFontTx/>
              <a:buNone/>
            </a:pPr>
            <a:r>
              <a:rPr lang="en-US" altLang="zh-CN" sz="2400" b="1"/>
              <a:t>1 1 1 1 1 1 1 3</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1 1 1 1 1 1 1 0</a:t>
            </a:r>
          </a:p>
          <a:p>
            <a:pPr lvl="1">
              <a:lnSpc>
                <a:spcPct val="80000"/>
              </a:lnSpc>
              <a:buFontTx/>
              <a:buNone/>
            </a:pPr>
            <a:r>
              <a:rPr lang="en-US" altLang="zh-CN" sz="2400" b="1"/>
              <a:t>1 1 1 1 1 1 0 3</a:t>
            </a:r>
          </a:p>
          <a:p>
            <a:pPr lvl="1">
              <a:lnSpc>
                <a:spcPct val="80000"/>
              </a:lnSpc>
              <a:buFontTx/>
              <a:buNone/>
            </a:pPr>
            <a:r>
              <a:rPr lang="zh-CN" altLang="en-US" sz="2400" b="1"/>
              <a:t>输出</a:t>
            </a:r>
          </a:p>
          <a:p>
            <a:pPr lvl="1">
              <a:lnSpc>
                <a:spcPct val="80000"/>
              </a:lnSpc>
              <a:buFontTx/>
              <a:buNone/>
            </a:pPr>
            <a:r>
              <a:rPr lang="en-US" altLang="zh-CN" sz="2400" b="1"/>
              <a:t>1.633</a:t>
            </a:r>
          </a:p>
        </p:txBody>
      </p:sp>
      <p:pic>
        <p:nvPicPr>
          <p:cNvPr id="47108" name="Picture 4" descr="F:\noi99\noi99exam\Image8.gif">
            <a:extLst>
              <a:ext uri="{FF2B5EF4-FFF2-40B4-BE49-F238E27FC236}">
                <a16:creationId xmlns:a16="http://schemas.microsoft.com/office/drawing/2014/main" id="{19C8F183-A6B5-43B7-A808-9A9FBB749C95}"/>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929063" y="2143125"/>
            <a:ext cx="331311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a:extLst>
              <a:ext uri="{FF2B5EF4-FFF2-40B4-BE49-F238E27FC236}">
                <a16:creationId xmlns:a16="http://schemas.microsoft.com/office/drawing/2014/main" id="{3BAFD7B2-870A-403A-82F8-44CD5E1511BC}"/>
              </a:ext>
            </a:extLst>
          </p:cNvPr>
          <p:cNvSpPr>
            <a:spLocks noGrp="1"/>
          </p:cNvSpPr>
          <p:nvPr>
            <p:ph type="title"/>
          </p:nvPr>
        </p:nvSpPr>
        <p:spPr/>
        <p:txBody>
          <a:bodyPr/>
          <a:lstStyle/>
          <a:p>
            <a:r>
              <a:rPr lang="zh-CN" altLang="en-US" b="1"/>
              <a:t>均方差公式化简</a:t>
            </a:r>
          </a:p>
        </p:txBody>
      </p:sp>
      <p:graphicFrame>
        <p:nvGraphicFramePr>
          <p:cNvPr id="11266" name="Object 5">
            <a:extLst>
              <a:ext uri="{FF2B5EF4-FFF2-40B4-BE49-F238E27FC236}">
                <a16:creationId xmlns:a16="http://schemas.microsoft.com/office/drawing/2014/main" id="{E0D2BAE4-ABF6-4BF9-B153-FB8D4CF439A0}"/>
              </a:ext>
            </a:extLst>
          </p:cNvPr>
          <p:cNvGraphicFramePr>
            <a:graphicFrameLocks noChangeAspect="1"/>
          </p:cNvGraphicFramePr>
          <p:nvPr/>
        </p:nvGraphicFramePr>
        <p:xfrm>
          <a:off x="428625" y="1500188"/>
          <a:ext cx="8072438" cy="4703762"/>
        </p:xfrm>
        <a:graphic>
          <a:graphicData uri="http://schemas.openxmlformats.org/presentationml/2006/ole">
            <mc:AlternateContent xmlns:mc="http://schemas.openxmlformats.org/markup-compatibility/2006">
              <mc:Choice xmlns:v="urn:schemas-microsoft-com:vml" Requires="v">
                <p:oleObj spid="_x0000_s11277" name="公式" r:id="rId4" imgW="3441600" imgH="2006280" progId="Equation.3">
                  <p:embed/>
                </p:oleObj>
              </mc:Choice>
              <mc:Fallback>
                <p:oleObj name="公式" r:id="rId4" imgW="3441600" imgH="2006280" progId="Equation.3">
                  <p:embed/>
                  <p:pic>
                    <p:nvPicPr>
                      <p:cNvPr id="11266" name="Object 5">
                        <a:extLst>
                          <a:ext uri="{FF2B5EF4-FFF2-40B4-BE49-F238E27FC236}">
                            <a16:creationId xmlns:a16="http://schemas.microsoft.com/office/drawing/2014/main" id="{E0D2BAE4-ABF6-4BF9-B153-FB8D4CF43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500188"/>
                        <a:ext cx="8072438" cy="470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FB73A3E-CB4A-44E6-B53E-6606F16D2BA6}"/>
              </a:ext>
            </a:extLst>
          </p:cNvPr>
          <p:cNvSpPr>
            <a:spLocks noGrp="1"/>
          </p:cNvSpPr>
          <p:nvPr>
            <p:ph type="title"/>
          </p:nvPr>
        </p:nvSpPr>
        <p:spPr/>
        <p:txBody>
          <a:bodyPr/>
          <a:lstStyle/>
          <a:p>
            <a:pPr eaLnBrk="1" hangingPunct="1"/>
            <a:r>
              <a:rPr lang="zh-CN" altLang="en-US" b="1" dirty="0"/>
              <a:t>贪心法</a:t>
            </a:r>
            <a:endParaRPr lang="zh-CN" altLang="en-US" dirty="0"/>
          </a:p>
        </p:txBody>
      </p:sp>
      <p:sp>
        <p:nvSpPr>
          <p:cNvPr id="19459" name="内容占位符 2">
            <a:extLst>
              <a:ext uri="{FF2B5EF4-FFF2-40B4-BE49-F238E27FC236}">
                <a16:creationId xmlns:a16="http://schemas.microsoft.com/office/drawing/2014/main" id="{9504066B-546F-4AFB-80CE-AC835B7E4C60}"/>
              </a:ext>
            </a:extLst>
          </p:cNvPr>
          <p:cNvSpPr>
            <a:spLocks noGrp="1"/>
          </p:cNvSpPr>
          <p:nvPr>
            <p:ph idx="1"/>
          </p:nvPr>
        </p:nvSpPr>
        <p:spPr/>
        <p:txBody>
          <a:bodyPr/>
          <a:lstStyle/>
          <a:p>
            <a:pPr eaLnBrk="1" hangingPunct="1"/>
            <a:r>
              <a:rPr lang="zh-CN" altLang="en-US" sz="2400" b="1" dirty="0"/>
              <a:t>尽可能平均分配各段，这样最终的数值将会尽可能大。但有反例。如</a:t>
            </a:r>
            <a:r>
              <a:rPr lang="en-US" altLang="zh-CN" sz="2400" b="1" dirty="0"/>
              <a:t>191919</a:t>
            </a:r>
            <a:r>
              <a:rPr lang="zh-CN" altLang="en-US" sz="2400" b="1" dirty="0"/>
              <a:t>分成</a:t>
            </a:r>
            <a:r>
              <a:rPr lang="en-US" altLang="zh-CN" sz="2400" b="1" dirty="0"/>
              <a:t>3</a:t>
            </a:r>
            <a:r>
              <a:rPr lang="zh-CN" altLang="en-US" sz="2400" b="1" dirty="0"/>
              <a:t>段</a:t>
            </a:r>
            <a:endParaRPr lang="en-US" altLang="zh-CN" sz="2400" b="1" dirty="0"/>
          </a:p>
          <a:p>
            <a:pPr eaLnBrk="1" hangingPunct="1">
              <a:buFont typeface="Arial" panose="020B0604020202020204" pitchFamily="34" charset="0"/>
              <a:buNone/>
            </a:pPr>
            <a:r>
              <a:rPr lang="en-US" altLang="zh-CN" sz="2400" b="1" dirty="0"/>
              <a:t>   	 19</a:t>
            </a:r>
            <a:r>
              <a:rPr lang="zh-CN" altLang="en-US" sz="2400" b="1" dirty="0"/>
              <a:t>*</a:t>
            </a:r>
            <a:r>
              <a:rPr lang="en-US" altLang="zh-CN" sz="2400" b="1" dirty="0"/>
              <a:t>19</a:t>
            </a:r>
            <a:r>
              <a:rPr lang="zh-CN" altLang="en-US" sz="2400" b="1" dirty="0"/>
              <a:t>*</a:t>
            </a:r>
            <a:r>
              <a:rPr lang="en-US" altLang="zh-CN" sz="2400" b="1" dirty="0"/>
              <a:t>19=6859</a:t>
            </a:r>
          </a:p>
          <a:p>
            <a:pPr eaLnBrk="1" hangingPunct="1">
              <a:buFont typeface="Arial" panose="020B0604020202020204" pitchFamily="34" charset="0"/>
              <a:buNone/>
            </a:pPr>
            <a:r>
              <a:rPr lang="en-US" altLang="zh-CN" sz="2400" b="1" dirty="0"/>
              <a:t>	</a:t>
            </a:r>
            <a:r>
              <a:rPr lang="zh-CN" altLang="en-US" sz="2400" b="1" dirty="0"/>
              <a:t>但</a:t>
            </a:r>
            <a:r>
              <a:rPr lang="en-US" altLang="zh-CN" sz="2400" b="1" dirty="0"/>
              <a:t>191</a:t>
            </a:r>
            <a:r>
              <a:rPr lang="zh-CN" altLang="en-US" sz="2400" b="1" dirty="0"/>
              <a:t>*</a:t>
            </a:r>
            <a:r>
              <a:rPr lang="en-US" altLang="zh-CN" sz="2400" b="1" dirty="0"/>
              <a:t>91</a:t>
            </a:r>
            <a:r>
              <a:rPr lang="zh-CN" altLang="en-US" sz="2400" b="1" dirty="0"/>
              <a:t>*</a:t>
            </a:r>
            <a:r>
              <a:rPr lang="en-US" altLang="zh-CN" sz="2400" b="1" dirty="0"/>
              <a:t>9=156429</a:t>
            </a:r>
            <a:r>
              <a:rPr lang="zh-CN" altLang="en-US" sz="2400" b="1" dirty="0"/>
              <a:t>，显然乘积更大。</a:t>
            </a:r>
            <a:endParaRPr lang="en-US" altLang="zh-CN" sz="2400" b="1" dirty="0"/>
          </a:p>
          <a:p>
            <a:pPr eaLnBrk="1" hangingPunct="1"/>
            <a:r>
              <a:rPr lang="zh-CN" altLang="en-US" sz="2400" b="1" dirty="0"/>
              <a:t>将一个数分成若干段乘积后比该数小，因为输入数不超过</a:t>
            </a:r>
            <a:r>
              <a:rPr lang="en-US" altLang="zh-CN" sz="2400" b="1" dirty="0"/>
              <a:t>20</a:t>
            </a:r>
            <a:r>
              <a:rPr lang="zh-CN" altLang="en-US" sz="2400" b="1" dirty="0"/>
              <a:t>位，因此不需高精度运算。</a:t>
            </a:r>
            <a:endParaRPr lang="en-US" altLang="zh-CN" sz="2400" b="1" dirty="0"/>
          </a:p>
          <a:p>
            <a:pPr eaLnBrk="1" hangingPunct="1"/>
            <a:r>
              <a:rPr lang="zh-CN" altLang="en-US" sz="2400" b="1" dirty="0"/>
              <a:t>证明：</a:t>
            </a:r>
            <a:endParaRPr lang="en-US" altLang="zh-CN" sz="2400" b="1" dirty="0"/>
          </a:p>
          <a:p>
            <a:pPr lvl="1" eaLnBrk="1" hangingPunct="1"/>
            <a:r>
              <a:rPr lang="zh-CN" altLang="en-US" sz="2400" b="1" dirty="0"/>
              <a:t>假设</a:t>
            </a:r>
            <a:r>
              <a:rPr lang="en-US" altLang="zh-CN" sz="2400" b="1" dirty="0"/>
              <a:t>AB</a:t>
            </a:r>
            <a:r>
              <a:rPr lang="zh-CN" altLang="en-US" sz="2400" b="1" dirty="0"/>
              <a:t>分成</a:t>
            </a:r>
            <a:r>
              <a:rPr lang="en-US" altLang="zh-CN" sz="2400" b="1" dirty="0"/>
              <a:t>A</a:t>
            </a:r>
            <a:r>
              <a:rPr lang="zh-CN" altLang="en-US" sz="2400" b="1" dirty="0"/>
              <a:t>和</a:t>
            </a:r>
            <a:r>
              <a:rPr lang="en-US" altLang="zh-CN" sz="2400" b="1" dirty="0"/>
              <a:t>B,</a:t>
            </a:r>
            <a:r>
              <a:rPr lang="zh-CN" altLang="en-US" sz="2400" b="1" dirty="0"/>
              <a:t>且</a:t>
            </a:r>
            <a:r>
              <a:rPr lang="en-US" altLang="zh-CN" sz="2400" b="1" dirty="0"/>
              <a:t>A,B&lt;10,</a:t>
            </a:r>
            <a:r>
              <a:rPr lang="zh-CN" altLang="en-US" sz="2400" b="1" dirty="0"/>
              <a:t>则有</a:t>
            </a:r>
            <a:endParaRPr lang="en-US" altLang="zh-CN" sz="2400" b="1" dirty="0"/>
          </a:p>
          <a:p>
            <a:pPr lvl="1" eaLnBrk="1" hangingPunct="1"/>
            <a:r>
              <a:rPr lang="en-US" altLang="zh-CN" sz="2400" b="1" dirty="0"/>
              <a:t>AB=10*A+B&gt;A*B(</a:t>
            </a:r>
            <a:r>
              <a:rPr lang="zh-CN" altLang="en-US" sz="2400" b="1" dirty="0"/>
              <a:t>相当于</a:t>
            </a:r>
            <a:r>
              <a:rPr lang="en-US" altLang="zh-CN" sz="2400" b="1" dirty="0"/>
              <a:t>B</a:t>
            </a:r>
            <a:r>
              <a:rPr lang="zh-CN" altLang="en-US" sz="2400" b="1" dirty="0"/>
              <a:t>个</a:t>
            </a:r>
            <a:r>
              <a:rPr lang="en-US" altLang="zh-CN" sz="2400" b="1" dirty="0"/>
              <a:t>A</a:t>
            </a:r>
            <a:r>
              <a:rPr lang="zh-CN" altLang="en-US" sz="2400" b="1" dirty="0"/>
              <a:t>相加</a:t>
            </a:r>
            <a:r>
              <a:rPr lang="en-US" altLang="zh-CN" sz="2400" b="1" dirty="0"/>
              <a:t>)</a:t>
            </a:r>
          </a:p>
          <a:p>
            <a:pPr lvl="1" eaLnBrk="1" hangingPunct="1"/>
            <a:r>
              <a:rPr lang="zh-CN" altLang="en-US" sz="2400" b="1" dirty="0"/>
              <a:t>同理可证明</a:t>
            </a:r>
            <a:r>
              <a:rPr lang="en-US" altLang="zh-CN" sz="2400" b="1" dirty="0"/>
              <a:t>A,B</a:t>
            </a:r>
            <a:r>
              <a:rPr lang="zh-CN" altLang="en-US" sz="2400" b="1" dirty="0"/>
              <a:t>为任意位也成立</a:t>
            </a:r>
            <a:endParaRPr lang="en-US" altLang="zh-CN" sz="2400" b="1" dirty="0"/>
          </a:p>
          <a:p>
            <a:pPr eaLnBrk="1" hangingPunct="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7E66A02-2B20-4C07-AA63-5A4A815C0DD0}"/>
              </a:ext>
            </a:extLst>
          </p:cNvPr>
          <p:cNvSpPr>
            <a:spLocks noGrp="1" noChangeArrowheads="1"/>
          </p:cNvSpPr>
          <p:nvPr>
            <p:ph type="title"/>
          </p:nvPr>
        </p:nvSpPr>
        <p:spPr/>
        <p:txBody>
          <a:bodyPr/>
          <a:lstStyle/>
          <a:p>
            <a:r>
              <a:rPr lang="zh-CN" altLang="en-US"/>
              <a:t>分析 </a:t>
            </a:r>
          </a:p>
        </p:txBody>
      </p:sp>
      <p:sp>
        <p:nvSpPr>
          <p:cNvPr id="12293" name="Rectangle 3">
            <a:extLst>
              <a:ext uri="{FF2B5EF4-FFF2-40B4-BE49-F238E27FC236}">
                <a16:creationId xmlns:a16="http://schemas.microsoft.com/office/drawing/2014/main" id="{376A8CE0-41DB-4BA9-B9A2-230EF67855D4}"/>
              </a:ext>
            </a:extLst>
          </p:cNvPr>
          <p:cNvSpPr>
            <a:spLocks noGrp="1" noChangeArrowheads="1"/>
          </p:cNvSpPr>
          <p:nvPr>
            <p:ph type="body" idx="1"/>
          </p:nvPr>
        </p:nvSpPr>
        <p:spPr>
          <a:xfrm>
            <a:off x="442913" y="1425575"/>
            <a:ext cx="8469312" cy="4814888"/>
          </a:xfrm>
        </p:spPr>
        <p:txBody>
          <a:bodyPr/>
          <a:lstStyle/>
          <a:p>
            <a:pPr>
              <a:lnSpc>
                <a:spcPct val="90000"/>
              </a:lnSpc>
            </a:pPr>
            <a:r>
              <a:rPr lang="zh-CN" altLang="en-US" sz="2800" b="1"/>
              <a:t>由化简后的均方差公式：</a:t>
            </a:r>
            <a:endParaRPr lang="en-US" altLang="zh-CN" sz="2800" b="1"/>
          </a:p>
          <a:p>
            <a:pPr>
              <a:lnSpc>
                <a:spcPct val="90000"/>
              </a:lnSpc>
            </a:pPr>
            <a:endParaRPr lang="en-US" altLang="zh-CN" sz="2800" b="1"/>
          </a:p>
          <a:p>
            <a:pPr>
              <a:lnSpc>
                <a:spcPct val="90000"/>
              </a:lnSpc>
            </a:pPr>
            <a:endParaRPr lang="en-US" altLang="zh-CN" sz="2800" b="1"/>
          </a:p>
          <a:p>
            <a:pPr>
              <a:lnSpc>
                <a:spcPct val="90000"/>
              </a:lnSpc>
            </a:pPr>
            <a:r>
              <a:rPr lang="zh-CN" altLang="en-US" sz="2800" b="1"/>
              <a:t>可知，均方差的平方为每格数的平方和除以</a:t>
            </a:r>
            <a:r>
              <a:rPr lang="en-US" altLang="zh-CN" sz="2800" b="1"/>
              <a:t>n</a:t>
            </a:r>
            <a:r>
              <a:rPr lang="zh-CN" altLang="en-US" sz="2800" b="1"/>
              <a:t>，然后减去平均值的平方，而后者是一个已知数。</a:t>
            </a:r>
            <a:endParaRPr lang="en-US" altLang="zh-CN" sz="2800" b="1"/>
          </a:p>
          <a:p>
            <a:pPr>
              <a:lnSpc>
                <a:spcPct val="90000"/>
              </a:lnSpc>
            </a:pPr>
            <a:r>
              <a:rPr lang="zh-CN" altLang="en-US" sz="2800" b="1"/>
              <a:t>因此，在棋盘切割的各种方案中，只需使得每个棋盘内各数值的平方和最小即可。</a:t>
            </a:r>
            <a:endParaRPr lang="en-US" altLang="zh-CN" sz="2800" b="1"/>
          </a:p>
          <a:p>
            <a:pPr>
              <a:lnSpc>
                <a:spcPct val="90000"/>
              </a:lnSpc>
            </a:pPr>
            <a:r>
              <a:rPr lang="zh-CN" altLang="en-US" sz="2800" b="1"/>
              <a:t>因此，我们需要求出各棋盘分割后的每个棋盘各数平方和的最小值，设为</a:t>
            </a:r>
            <a:r>
              <a:rPr lang="en-US" altLang="zh-CN" sz="2800" b="1"/>
              <a:t>w</a:t>
            </a:r>
            <a:r>
              <a:rPr lang="zh-CN" altLang="en-US" sz="2800" b="1"/>
              <a:t>，那么</a:t>
            </a:r>
            <a:endParaRPr lang="en-US" altLang="zh-CN" sz="2800" b="1"/>
          </a:p>
          <a:p>
            <a:pPr>
              <a:lnSpc>
                <a:spcPct val="90000"/>
              </a:lnSpc>
            </a:pPr>
            <a:r>
              <a:rPr lang="zh-CN" altLang="en-US" sz="2800" b="1"/>
              <a:t>答案为：</a:t>
            </a:r>
            <a:endParaRPr lang="en-US" altLang="zh-CN" sz="2800" b="1"/>
          </a:p>
        </p:txBody>
      </p:sp>
      <p:graphicFrame>
        <p:nvGraphicFramePr>
          <p:cNvPr id="12290" name="Object 5">
            <a:extLst>
              <a:ext uri="{FF2B5EF4-FFF2-40B4-BE49-F238E27FC236}">
                <a16:creationId xmlns:a16="http://schemas.microsoft.com/office/drawing/2014/main" id="{D4804ADB-CE33-4433-8244-45F7A1F31180}"/>
              </a:ext>
            </a:extLst>
          </p:cNvPr>
          <p:cNvGraphicFramePr>
            <a:graphicFrameLocks noChangeAspect="1"/>
          </p:cNvGraphicFramePr>
          <p:nvPr/>
        </p:nvGraphicFramePr>
        <p:xfrm>
          <a:off x="2857500" y="1785938"/>
          <a:ext cx="2600325" cy="1004887"/>
        </p:xfrm>
        <a:graphic>
          <a:graphicData uri="http://schemas.openxmlformats.org/presentationml/2006/ole">
            <mc:AlternateContent xmlns:mc="http://schemas.openxmlformats.org/markup-compatibility/2006">
              <mc:Choice xmlns:v="urn:schemas-microsoft-com:vml" Requires="v">
                <p:oleObj spid="_x0000_s12312" name="公式" r:id="rId4" imgW="1117440" imgH="431640" progId="Equation.3">
                  <p:embed/>
                </p:oleObj>
              </mc:Choice>
              <mc:Fallback>
                <p:oleObj name="公式" r:id="rId4" imgW="1117440" imgH="431640" progId="Equation.3">
                  <p:embed/>
                  <p:pic>
                    <p:nvPicPr>
                      <p:cNvPr id="12290" name="Object 5">
                        <a:extLst>
                          <a:ext uri="{FF2B5EF4-FFF2-40B4-BE49-F238E27FC236}">
                            <a16:creationId xmlns:a16="http://schemas.microsoft.com/office/drawing/2014/main" id="{D4804ADB-CE33-4433-8244-45F7A1F31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785938"/>
                        <a:ext cx="26003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6">
            <a:extLst>
              <a:ext uri="{FF2B5EF4-FFF2-40B4-BE49-F238E27FC236}">
                <a16:creationId xmlns:a16="http://schemas.microsoft.com/office/drawing/2014/main" id="{DB88A138-6997-413B-90EF-BD0BC32F9A8B}"/>
              </a:ext>
            </a:extLst>
          </p:cNvPr>
          <p:cNvGraphicFramePr>
            <a:graphicFrameLocks noChangeAspect="1"/>
          </p:cNvGraphicFramePr>
          <p:nvPr/>
        </p:nvGraphicFramePr>
        <p:xfrm>
          <a:off x="2428875" y="5429250"/>
          <a:ext cx="2530475" cy="714375"/>
        </p:xfrm>
        <a:graphic>
          <a:graphicData uri="http://schemas.openxmlformats.org/presentationml/2006/ole">
            <mc:AlternateContent xmlns:mc="http://schemas.openxmlformats.org/markup-compatibility/2006">
              <mc:Choice xmlns:v="urn:schemas-microsoft-com:vml" Requires="v">
                <p:oleObj spid="_x0000_s12313" name="公式" r:id="rId6" imgW="1079280" imgH="304560" progId="Equation.3">
                  <p:embed/>
                </p:oleObj>
              </mc:Choice>
              <mc:Fallback>
                <p:oleObj name="公式" r:id="rId6" imgW="1079280" imgH="304560" progId="Equation.3">
                  <p:embed/>
                  <p:pic>
                    <p:nvPicPr>
                      <p:cNvPr id="12291" name="Object 6">
                        <a:extLst>
                          <a:ext uri="{FF2B5EF4-FFF2-40B4-BE49-F238E27FC236}">
                            <a16:creationId xmlns:a16="http://schemas.microsoft.com/office/drawing/2014/main" id="{DB88A138-6997-413B-90EF-BD0BC32F9A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75" y="5429250"/>
                        <a:ext cx="253047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7D1E8CD-3634-4E54-A781-B559A4D6AA3E}"/>
              </a:ext>
            </a:extLst>
          </p:cNvPr>
          <p:cNvSpPr>
            <a:spLocks noGrp="1" noChangeArrowheads="1"/>
          </p:cNvSpPr>
          <p:nvPr>
            <p:ph type="title"/>
          </p:nvPr>
        </p:nvSpPr>
        <p:spPr/>
        <p:txBody>
          <a:bodyPr/>
          <a:lstStyle/>
          <a:p>
            <a:r>
              <a:rPr lang="zh-CN" altLang="en-US"/>
              <a:t>棋盘切割后的四种情况</a:t>
            </a:r>
          </a:p>
        </p:txBody>
      </p:sp>
      <p:pic>
        <p:nvPicPr>
          <p:cNvPr id="48131" name="Picture 4">
            <a:extLst>
              <a:ext uri="{FF2B5EF4-FFF2-40B4-BE49-F238E27FC236}">
                <a16:creationId xmlns:a16="http://schemas.microsoft.com/office/drawing/2014/main" id="{54BC6B77-B5E2-4FCB-8E4D-0AFB8BA58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95425"/>
            <a:ext cx="6708775"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a:extLst>
              <a:ext uri="{FF2B5EF4-FFF2-40B4-BE49-F238E27FC236}">
                <a16:creationId xmlns:a16="http://schemas.microsoft.com/office/drawing/2014/main" id="{6C9B1C68-A1E1-44BF-ADBB-779375CD4BC9}"/>
              </a:ext>
            </a:extLst>
          </p:cNvPr>
          <p:cNvSpPr>
            <a:spLocks noGrp="1"/>
          </p:cNvSpPr>
          <p:nvPr>
            <p:ph type="title"/>
          </p:nvPr>
        </p:nvSpPr>
        <p:spPr/>
        <p:txBody>
          <a:bodyPr/>
          <a:lstStyle/>
          <a:p>
            <a:r>
              <a:rPr lang="zh-CN" altLang="en-US" b="1"/>
              <a:t>动态规划</a:t>
            </a:r>
          </a:p>
        </p:txBody>
      </p:sp>
      <p:sp>
        <p:nvSpPr>
          <p:cNvPr id="13316" name="内容占位符 2">
            <a:extLst>
              <a:ext uri="{FF2B5EF4-FFF2-40B4-BE49-F238E27FC236}">
                <a16:creationId xmlns:a16="http://schemas.microsoft.com/office/drawing/2014/main" id="{B7019AA0-5F36-427B-A200-5929891799D0}"/>
              </a:ext>
            </a:extLst>
          </p:cNvPr>
          <p:cNvSpPr>
            <a:spLocks noGrp="1"/>
          </p:cNvSpPr>
          <p:nvPr>
            <p:ph idx="1"/>
          </p:nvPr>
        </p:nvSpPr>
        <p:spPr>
          <a:xfrm>
            <a:off x="428625" y="1428750"/>
            <a:ext cx="8358188" cy="5214938"/>
          </a:xfrm>
        </p:spPr>
        <p:txBody>
          <a:bodyPr/>
          <a:lstStyle/>
          <a:p>
            <a:r>
              <a:rPr lang="zh-CN" altLang="en-US" sz="2800" b="1"/>
              <a:t>设</a:t>
            </a:r>
            <a:r>
              <a:rPr lang="en-US" altLang="zh-CN" sz="2800" b="1"/>
              <a:t>F(i,x</a:t>
            </a:r>
            <a:r>
              <a:rPr lang="en-US" altLang="zh-CN" sz="2800" b="1" baseline="-25000"/>
              <a:t>1</a:t>
            </a:r>
            <a:r>
              <a:rPr lang="en-US" altLang="zh-CN" sz="2800" b="1"/>
              <a:t>,y</a:t>
            </a:r>
            <a:r>
              <a:rPr lang="en-US" altLang="zh-CN" sz="2800" b="1" baseline="-25000"/>
              <a:t>1</a:t>
            </a:r>
            <a:r>
              <a:rPr lang="en-US" altLang="zh-CN" sz="2800" b="1"/>
              <a:t>,x</a:t>
            </a:r>
            <a:r>
              <a:rPr lang="en-US" altLang="zh-CN" sz="2800" b="1" baseline="-25000"/>
              <a:t>2</a:t>
            </a:r>
            <a:r>
              <a:rPr lang="en-US" altLang="zh-CN" sz="2800" b="1"/>
              <a:t>,y</a:t>
            </a:r>
            <a:r>
              <a:rPr lang="en-US" altLang="zh-CN" sz="2800" b="1" baseline="-25000"/>
              <a:t>2</a:t>
            </a:r>
            <a:r>
              <a:rPr lang="en-US" altLang="zh-CN" sz="2800" b="1"/>
              <a:t>)</a:t>
            </a:r>
            <a:r>
              <a:rPr lang="zh-CN" altLang="en-US" sz="2800" b="1"/>
              <a:t>表示以</a:t>
            </a:r>
            <a:r>
              <a:rPr lang="en-US" altLang="zh-CN" sz="2800" b="1"/>
              <a:t>[x</a:t>
            </a:r>
            <a:r>
              <a:rPr lang="en-US" altLang="zh-CN" sz="2800" b="1" baseline="-25000"/>
              <a:t>1</a:t>
            </a:r>
            <a:r>
              <a:rPr lang="en-US" altLang="zh-CN" sz="2800" b="1"/>
              <a:t>,y</a:t>
            </a:r>
            <a:r>
              <a:rPr lang="en-US" altLang="zh-CN" sz="2800" b="1" baseline="-25000"/>
              <a:t>1</a:t>
            </a:r>
            <a:r>
              <a:rPr lang="en-US" altLang="zh-CN" sz="2800" b="1"/>
              <a:t>][x</a:t>
            </a:r>
            <a:r>
              <a:rPr lang="en-US" altLang="zh-CN" sz="2800" b="1" baseline="-25000"/>
              <a:t>2</a:t>
            </a:r>
            <a:r>
              <a:rPr lang="en-US" altLang="zh-CN" sz="2800" b="1"/>
              <a:t>,y</a:t>
            </a:r>
            <a:r>
              <a:rPr lang="en-US" altLang="zh-CN" sz="2800" b="1" baseline="-25000"/>
              <a:t>2</a:t>
            </a:r>
            <a:r>
              <a:rPr lang="en-US" altLang="zh-CN" sz="2800" b="1"/>
              <a:t>]</a:t>
            </a:r>
            <a:r>
              <a:rPr lang="zh-CN" altLang="en-US" sz="2800" b="1"/>
              <a:t>为四边形对角线的棋盘切割成</a:t>
            </a:r>
            <a:r>
              <a:rPr lang="en-US" altLang="zh-CN" sz="2800" b="1"/>
              <a:t>k</a:t>
            </a:r>
            <a:r>
              <a:rPr lang="zh-CN" altLang="en-US" sz="2800" b="1"/>
              <a:t>块的各块数值总平方和的最小值，则有：</a:t>
            </a:r>
            <a:endParaRPr lang="en-US" altLang="zh-CN" sz="2800" b="1"/>
          </a:p>
          <a:p>
            <a:endParaRPr lang="en-US" altLang="zh-CN" sz="2800" b="1"/>
          </a:p>
          <a:p>
            <a:endParaRPr lang="en-US" altLang="zh-CN" sz="2800" b="1"/>
          </a:p>
          <a:p>
            <a:endParaRPr lang="en-US" altLang="zh-CN" sz="2800" b="1"/>
          </a:p>
          <a:p>
            <a:r>
              <a:rPr lang="en-US" altLang="zh-CN" sz="2800" b="1"/>
              <a:t>1&lt;=X1,x2,x3,x4&lt;=8,1&lt;=i&lt;=n</a:t>
            </a:r>
            <a:r>
              <a:rPr lang="zh-CN" altLang="en-US" sz="2800" b="1"/>
              <a:t>。</a:t>
            </a:r>
            <a:endParaRPr lang="en-US" altLang="zh-CN" sz="2800" b="1"/>
          </a:p>
          <a:p>
            <a:r>
              <a:rPr lang="zh-CN" altLang="en-US" sz="2800" b="1"/>
              <a:t>设棋盘边长为</a:t>
            </a:r>
            <a:r>
              <a:rPr lang="en-US" altLang="zh-CN" sz="2800" b="1"/>
              <a:t>m,</a:t>
            </a:r>
            <a:r>
              <a:rPr lang="zh-CN" altLang="en-US" sz="2800" b="1"/>
              <a:t>则状态数为</a:t>
            </a:r>
            <a:r>
              <a:rPr lang="en-US" altLang="zh-CN" sz="2800" b="1"/>
              <a:t>nm</a:t>
            </a:r>
            <a:r>
              <a:rPr lang="en-US" altLang="zh-CN" sz="2800" b="1" baseline="30000"/>
              <a:t>4</a:t>
            </a:r>
            <a:r>
              <a:rPr lang="en-US" altLang="zh-CN" sz="2800" b="1"/>
              <a:t> ,</a:t>
            </a:r>
            <a:r>
              <a:rPr lang="zh-CN" altLang="en-US" sz="2800" b="1"/>
              <a:t>决策数最多</a:t>
            </a:r>
            <a:r>
              <a:rPr lang="en-US" altLang="zh-CN" sz="2800" b="1"/>
              <a:t>m</a:t>
            </a:r>
            <a:r>
              <a:rPr lang="zh-CN" altLang="en-US" sz="2800" b="1"/>
              <a:t>。</a:t>
            </a:r>
            <a:endParaRPr lang="en-US" altLang="zh-CN" sz="2800" b="1" baseline="30000"/>
          </a:p>
          <a:p>
            <a:r>
              <a:rPr lang="zh-CN" altLang="en-US" sz="2800" b="1"/>
              <a:t>先预处理从左上角</a:t>
            </a:r>
            <a:r>
              <a:rPr lang="en-US" altLang="zh-CN" sz="2800" b="1"/>
              <a:t>(1,1)</a:t>
            </a:r>
            <a:r>
              <a:rPr lang="zh-CN" altLang="en-US" sz="2800" b="1"/>
              <a:t>到右下角</a:t>
            </a:r>
            <a:r>
              <a:rPr lang="en-US" altLang="zh-CN" sz="2800" b="1"/>
              <a:t>(i,j)</a:t>
            </a:r>
            <a:r>
              <a:rPr lang="zh-CN" altLang="en-US" sz="2800" b="1"/>
              <a:t>的棋盘和时间复杂度为</a:t>
            </a:r>
            <a:r>
              <a:rPr lang="en-US" altLang="zh-CN" sz="2800" b="1"/>
              <a:t>O(m</a:t>
            </a:r>
            <a:r>
              <a:rPr lang="en-US" altLang="zh-CN" sz="2800" b="1" baseline="30000"/>
              <a:t>2</a:t>
            </a:r>
            <a:r>
              <a:rPr lang="en-US" altLang="zh-CN" sz="2800" b="1"/>
              <a:t>)</a:t>
            </a:r>
            <a:r>
              <a:rPr lang="zh-CN" altLang="en-US" sz="2800" b="1"/>
              <a:t>，因此转移为</a:t>
            </a:r>
            <a:r>
              <a:rPr lang="en-US" altLang="zh-CN" sz="2800" b="1"/>
              <a:t>O(1),</a:t>
            </a:r>
            <a:r>
              <a:rPr lang="zh-CN" altLang="en-US" sz="2800" b="1"/>
              <a:t>总时间复杂度为</a:t>
            </a:r>
            <a:r>
              <a:rPr lang="en-US" altLang="zh-CN" sz="2800" b="1"/>
              <a:t>O(nm</a:t>
            </a:r>
            <a:r>
              <a:rPr lang="en-US" altLang="zh-CN" sz="2800" b="1" baseline="30000"/>
              <a:t>5</a:t>
            </a:r>
            <a:r>
              <a:rPr lang="en-US" altLang="zh-CN" sz="2800" b="1"/>
              <a:t>)</a:t>
            </a:r>
            <a:r>
              <a:rPr lang="zh-CN" altLang="en-US" sz="2800" b="1"/>
              <a:t>。</a:t>
            </a:r>
          </a:p>
        </p:txBody>
      </p:sp>
      <p:graphicFrame>
        <p:nvGraphicFramePr>
          <p:cNvPr id="13314" name="Object 2">
            <a:extLst>
              <a:ext uri="{FF2B5EF4-FFF2-40B4-BE49-F238E27FC236}">
                <a16:creationId xmlns:a16="http://schemas.microsoft.com/office/drawing/2014/main" id="{29E9EF6B-422A-4764-B738-05CB9AF37DAF}"/>
              </a:ext>
            </a:extLst>
          </p:cNvPr>
          <p:cNvGraphicFramePr>
            <a:graphicFrameLocks noChangeAspect="1"/>
          </p:cNvGraphicFramePr>
          <p:nvPr>
            <p:extLst>
              <p:ext uri="{D42A27DB-BD31-4B8C-83A1-F6EECF244321}">
                <p14:modId xmlns:p14="http://schemas.microsoft.com/office/powerpoint/2010/main" val="994978121"/>
              </p:ext>
            </p:extLst>
          </p:nvPr>
        </p:nvGraphicFramePr>
        <p:xfrm>
          <a:off x="815975" y="2714625"/>
          <a:ext cx="8047038" cy="1571625"/>
        </p:xfrm>
        <a:graphic>
          <a:graphicData uri="http://schemas.openxmlformats.org/presentationml/2006/ole">
            <mc:AlternateContent xmlns:mc="http://schemas.openxmlformats.org/markup-compatibility/2006">
              <mc:Choice xmlns:v="urn:schemas-microsoft-com:vml" Requires="v">
                <p:oleObj spid="_x0000_s13326" name="Equation" r:id="rId4" imgW="4952880" imgH="965160" progId="Equation.DSMT4">
                  <p:embed/>
                </p:oleObj>
              </mc:Choice>
              <mc:Fallback>
                <p:oleObj name="Equation" r:id="rId4" imgW="4952880" imgH="965160" progId="Equation.DSMT4">
                  <p:embed/>
                  <p:pic>
                    <p:nvPicPr>
                      <p:cNvPr id="13314" name="Object 2">
                        <a:extLst>
                          <a:ext uri="{FF2B5EF4-FFF2-40B4-BE49-F238E27FC236}">
                            <a16:creationId xmlns:a16="http://schemas.microsoft.com/office/drawing/2014/main" id="{29E9EF6B-422A-4764-B738-05CB9AF37D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2714625"/>
                        <a:ext cx="8047038"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E2E705B-5169-4D5F-B9D6-E5F9B9B5FF0B}"/>
              </a:ext>
            </a:extLst>
          </p:cNvPr>
          <p:cNvSpPr>
            <a:spLocks noGrp="1"/>
          </p:cNvSpPr>
          <p:nvPr>
            <p:ph type="title"/>
          </p:nvPr>
        </p:nvSpPr>
        <p:spPr/>
        <p:txBody>
          <a:bodyPr/>
          <a:lstStyle/>
          <a:p>
            <a:r>
              <a:rPr lang="zh-CN" altLang="en-US" b="1">
                <a:solidFill>
                  <a:srgbClr val="FF0000"/>
                </a:solidFill>
              </a:rPr>
              <a:t>总结</a:t>
            </a:r>
          </a:p>
        </p:txBody>
      </p:sp>
      <p:sp>
        <p:nvSpPr>
          <p:cNvPr id="49155" name="内容占位符 2">
            <a:extLst>
              <a:ext uri="{FF2B5EF4-FFF2-40B4-BE49-F238E27FC236}">
                <a16:creationId xmlns:a16="http://schemas.microsoft.com/office/drawing/2014/main" id="{29ABF154-C358-409C-A6C0-453021D7402E}"/>
              </a:ext>
            </a:extLst>
          </p:cNvPr>
          <p:cNvSpPr>
            <a:spLocks noGrp="1"/>
          </p:cNvSpPr>
          <p:nvPr>
            <p:ph idx="1"/>
          </p:nvPr>
        </p:nvSpPr>
        <p:spPr/>
        <p:txBody>
          <a:bodyPr/>
          <a:lstStyle/>
          <a:p>
            <a:r>
              <a:rPr lang="zh-CN" altLang="en-US" sz="2400" b="1"/>
              <a:t>该类问题的基本特征是能将问题分解成为两两合并的形式。解决方法是对整个问题设最优值，枚举合并点，将问题分解成为左右两个部分，最后将左右两个部分的最优值进行合并得到原问题的最优值。有点类似分治的解题思想。</a:t>
            </a:r>
          </a:p>
          <a:p>
            <a:r>
              <a:rPr lang="zh-CN" altLang="en-US" sz="2400" b="1"/>
              <a:t>设前</a:t>
            </a:r>
            <a:r>
              <a:rPr lang="en-US" altLang="zh-CN" sz="2400" b="1"/>
              <a:t>i</a:t>
            </a:r>
            <a:r>
              <a:rPr lang="zh-CN" altLang="en-US" sz="2400" b="1"/>
              <a:t>到</a:t>
            </a:r>
            <a:r>
              <a:rPr lang="en-US" altLang="zh-CN" sz="2400" b="1"/>
              <a:t>j</a:t>
            </a:r>
            <a:r>
              <a:rPr lang="zh-CN" altLang="en-US" sz="2400" b="1"/>
              <a:t>的最优值，枚举剖分（合并）点，将</a:t>
            </a:r>
            <a:r>
              <a:rPr lang="en-US" altLang="zh-CN" sz="2400" b="1"/>
              <a:t>(i,j)</a:t>
            </a:r>
            <a:r>
              <a:rPr lang="zh-CN" altLang="en-US" sz="2400" b="1"/>
              <a:t>分成左右两区间，分别求左右两边最优值，如下图。</a:t>
            </a:r>
            <a:endParaRPr lang="en-US" altLang="zh-CN" sz="2400" b="1"/>
          </a:p>
          <a:p>
            <a:endParaRPr lang="en-US" altLang="zh-CN" sz="2400" b="1"/>
          </a:p>
          <a:p>
            <a:endParaRPr lang="en-US" altLang="zh-CN" sz="2400" b="1"/>
          </a:p>
          <a:p>
            <a:endParaRPr lang="en-US" altLang="zh-CN" sz="2400" b="1"/>
          </a:p>
          <a:p>
            <a:r>
              <a:rPr lang="zh-CN" altLang="en-US" sz="2400" b="1"/>
              <a:t>状态转移方程的一般形式如下：</a:t>
            </a:r>
            <a:endParaRPr lang="en-US" altLang="zh-CN" sz="2400" b="1"/>
          </a:p>
          <a:p>
            <a:pPr>
              <a:buFont typeface="Arial" panose="020B0604020202020204" pitchFamily="34" charset="0"/>
              <a:buNone/>
            </a:pPr>
            <a:r>
              <a:rPr lang="zh-CN" altLang="en-US" sz="2400" b="1"/>
              <a:t>     </a:t>
            </a:r>
            <a:r>
              <a:rPr lang="en-US" altLang="zh-CN" sz="2400" b="1"/>
              <a:t>F(i,j)=Max{F(i,k)+F(k+1,j)+</a:t>
            </a:r>
            <a:r>
              <a:rPr lang="zh-CN" altLang="en-US" sz="2400" b="1"/>
              <a:t>决策，</a:t>
            </a:r>
            <a:r>
              <a:rPr lang="en-US" altLang="zh-CN" sz="2400" b="1"/>
              <a:t>k</a:t>
            </a:r>
            <a:r>
              <a:rPr lang="zh-CN" altLang="en-US" sz="2400" b="1"/>
              <a:t>为划分点</a:t>
            </a:r>
          </a:p>
        </p:txBody>
      </p:sp>
      <p:pic>
        <p:nvPicPr>
          <p:cNvPr id="49156" name="Picture 2">
            <a:extLst>
              <a:ext uri="{FF2B5EF4-FFF2-40B4-BE49-F238E27FC236}">
                <a16:creationId xmlns:a16="http://schemas.microsoft.com/office/drawing/2014/main" id="{FF7AC55C-A019-4780-96F0-9EB7FABAA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076700"/>
            <a:ext cx="4500562"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BAD887-EF53-47BC-8721-701EBD06DB62}"/>
              </a:ext>
            </a:extLst>
          </p:cNvPr>
          <p:cNvSpPr>
            <a:spLocks noGrp="1"/>
          </p:cNvSpPr>
          <p:nvPr>
            <p:ph type="sldNum" sz="quarter" idx="12"/>
          </p:nvPr>
        </p:nvSpPr>
        <p:spPr/>
        <p:txBody>
          <a:bodyPr/>
          <a:lstStyle/>
          <a:p>
            <a:fld id="{448EA409-3D7D-4217-8810-E9AD242696AB}" type="slidenum">
              <a:rPr lang="en-US" altLang="zh-CN" smtClean="0"/>
              <a:pPr/>
              <a:t>44</a:t>
            </a:fld>
            <a:endParaRPr lang="en-US" altLang="zh-CN"/>
          </a:p>
        </p:txBody>
      </p:sp>
      <p:sp>
        <p:nvSpPr>
          <p:cNvPr id="3" name="卷形: 水平 2">
            <a:extLst>
              <a:ext uri="{FF2B5EF4-FFF2-40B4-BE49-F238E27FC236}">
                <a16:creationId xmlns:a16="http://schemas.microsoft.com/office/drawing/2014/main" id="{E7DBA94A-7D8A-4603-9E77-B57FFFA2A9B3}"/>
              </a:ext>
            </a:extLst>
          </p:cNvPr>
          <p:cNvSpPr/>
          <p:nvPr/>
        </p:nvSpPr>
        <p:spPr bwMode="auto">
          <a:xfrm>
            <a:off x="2231740" y="1952836"/>
            <a:ext cx="4680520" cy="2952328"/>
          </a:xfrm>
          <a:prstGeom prst="horizontalScroll">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4000" b="1" i="0" u="none" strike="noStrike" normalizeH="0" baseline="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继续题目类型整理</a:t>
            </a:r>
            <a:endParaRPr kumimoji="0" lang="zh-CN" altLang="en-US" sz="40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3087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A5551528-3AB4-40D3-A807-68C4A3E0B435}"/>
              </a:ext>
            </a:extLst>
          </p:cNvPr>
          <p:cNvSpPr>
            <a:spLocks noGrp="1"/>
          </p:cNvSpPr>
          <p:nvPr>
            <p:ph type="title"/>
          </p:nvPr>
        </p:nvSpPr>
        <p:spPr/>
        <p:txBody>
          <a:bodyPr/>
          <a:lstStyle/>
          <a:p>
            <a:pPr eaLnBrk="1" hangingPunct="1"/>
            <a:r>
              <a:rPr lang="zh-CN" altLang="en-US" b="1" dirty="0"/>
              <a:t>动态规划</a:t>
            </a:r>
            <a:endParaRPr lang="zh-CN" altLang="en-US" dirty="0">
              <a:solidFill>
                <a:srgbClr val="FF0000"/>
              </a:solidFill>
            </a:endParaRPr>
          </a:p>
        </p:txBody>
      </p:sp>
      <p:sp>
        <p:nvSpPr>
          <p:cNvPr id="20483" name="内容占位符 2">
            <a:extLst>
              <a:ext uri="{FF2B5EF4-FFF2-40B4-BE49-F238E27FC236}">
                <a16:creationId xmlns:a16="http://schemas.microsoft.com/office/drawing/2014/main" id="{7B336082-8BF9-42C8-80F3-244D1B12DBE7}"/>
              </a:ext>
            </a:extLst>
          </p:cNvPr>
          <p:cNvSpPr>
            <a:spLocks noGrp="1"/>
          </p:cNvSpPr>
          <p:nvPr>
            <p:ph idx="1"/>
          </p:nvPr>
        </p:nvSpPr>
        <p:spPr>
          <a:xfrm>
            <a:off x="457200" y="1600200"/>
            <a:ext cx="8258175" cy="4900613"/>
          </a:xfrm>
        </p:spPr>
        <p:txBody>
          <a:bodyPr/>
          <a:lstStyle/>
          <a:p>
            <a:pPr eaLnBrk="1" hangingPunct="1"/>
            <a:r>
              <a:rPr lang="zh-CN" altLang="en-US" sz="2800" b="1" dirty="0"/>
              <a:t>可以先预处理出原数第</a:t>
            </a:r>
            <a:r>
              <a:rPr lang="en-US" altLang="zh-CN" sz="2800" b="1" dirty="0" err="1"/>
              <a:t>i</a:t>
            </a:r>
            <a:r>
              <a:rPr lang="zh-CN" altLang="en-US" sz="2800" b="1" dirty="0"/>
              <a:t>到</a:t>
            </a:r>
            <a:r>
              <a:rPr lang="en-US" altLang="zh-CN" sz="2800" b="1" dirty="0"/>
              <a:t>j</a:t>
            </a:r>
            <a:r>
              <a:rPr lang="zh-CN" altLang="en-US" sz="2800" b="1" dirty="0"/>
              <a:t>段的数值</a:t>
            </a:r>
            <a:r>
              <a:rPr lang="en-US" altLang="zh-CN" sz="2800" b="1" dirty="0"/>
              <a:t>A[</a:t>
            </a:r>
            <a:r>
              <a:rPr lang="en-US" altLang="zh-CN" sz="2800" b="1" dirty="0" err="1"/>
              <a:t>i,j</a:t>
            </a:r>
            <a:r>
              <a:rPr lang="en-US" altLang="zh-CN" sz="2800" b="1" dirty="0"/>
              <a:t>]</a:t>
            </a:r>
            <a:r>
              <a:rPr lang="zh-CN" altLang="en-US" sz="2800" b="1" dirty="0"/>
              <a:t>是多少，这样转移就方便了，预处理也要尽量降低复杂度。</a:t>
            </a:r>
          </a:p>
          <a:p>
            <a:pPr eaLnBrk="1" hangingPunct="1"/>
            <a:r>
              <a:rPr lang="en-US" altLang="zh-CN" sz="2800" b="1" dirty="0"/>
              <a:t>F[</a:t>
            </a:r>
            <a:r>
              <a:rPr lang="en-US" altLang="zh-CN" sz="2800" b="1" dirty="0" err="1"/>
              <a:t>i</a:t>
            </a:r>
            <a:r>
              <a:rPr lang="zh-CN" altLang="en-US" sz="2800" b="1" dirty="0"/>
              <a:t>，</a:t>
            </a:r>
            <a:r>
              <a:rPr lang="en-US" altLang="zh-CN" sz="2800" b="1" dirty="0"/>
              <a:t>j]</a:t>
            </a:r>
            <a:r>
              <a:rPr lang="zh-CN" altLang="en-US" sz="2800" b="1" dirty="0"/>
              <a:t>表示把这个数前</a:t>
            </a:r>
            <a:r>
              <a:rPr lang="en-US" altLang="zh-CN" sz="2800" b="1" dirty="0" err="1"/>
              <a:t>i</a:t>
            </a:r>
            <a:r>
              <a:rPr lang="zh-CN" altLang="en-US" sz="2800" b="1" dirty="0"/>
              <a:t>位分成</a:t>
            </a:r>
            <a:r>
              <a:rPr lang="en-US" altLang="zh-CN" sz="2800" b="1" dirty="0"/>
              <a:t>j</a:t>
            </a:r>
            <a:r>
              <a:rPr lang="zh-CN" altLang="en-US" sz="2800" b="1" dirty="0"/>
              <a:t>段得到的最大乘积。</a:t>
            </a:r>
            <a:endParaRPr lang="en-US" altLang="zh-CN" sz="2800" b="1" dirty="0"/>
          </a:p>
          <a:p>
            <a:pPr eaLnBrk="1" hangingPunct="1"/>
            <a:r>
              <a:rPr lang="en-US" altLang="zh-CN" sz="2800" b="1" dirty="0"/>
              <a:t>F[</a:t>
            </a:r>
            <a:r>
              <a:rPr lang="en-US" altLang="zh-CN" sz="2800" b="1" dirty="0" err="1"/>
              <a:t>i,j</a:t>
            </a:r>
            <a:r>
              <a:rPr lang="en-US" altLang="zh-CN" sz="2800" b="1" dirty="0"/>
              <a:t>]=max{F[k,j-1]*A[k+1,i]},</a:t>
            </a:r>
          </a:p>
          <a:p>
            <a:pPr eaLnBrk="1" hangingPunct="1"/>
            <a:r>
              <a:rPr lang="en-US" altLang="zh-CN" sz="2800" b="1" dirty="0"/>
              <a:t>1&lt;k&lt;</a:t>
            </a:r>
            <a:r>
              <a:rPr lang="en-US" altLang="zh-CN" sz="2800" b="1" dirty="0" err="1"/>
              <a:t>i</a:t>
            </a:r>
            <a:r>
              <a:rPr lang="en-US" altLang="zh-CN" sz="2800" b="1" dirty="0"/>
              <a:t>&lt;=n, j&lt;=m</a:t>
            </a:r>
          </a:p>
          <a:p>
            <a:pPr eaLnBrk="1" hangingPunct="1"/>
            <a:r>
              <a:rPr lang="en-US" altLang="zh-CN" sz="2800" b="1" dirty="0"/>
              <a:t> </a:t>
            </a:r>
            <a:r>
              <a:rPr lang="zh-CN" altLang="en-US" sz="2800" b="1" dirty="0"/>
              <a:t>时间复杂度为</a:t>
            </a:r>
            <a:r>
              <a:rPr lang="en-US" altLang="zh-CN" sz="2800" b="1" dirty="0"/>
              <a:t>O[mn</a:t>
            </a:r>
            <a:r>
              <a:rPr lang="en-US" altLang="zh-CN" sz="2800" b="1" baseline="30000" dirty="0"/>
              <a:t>2</a:t>
            </a:r>
            <a:r>
              <a:rPr lang="en-US" altLang="zh-CN" sz="2800" b="1" dirty="0"/>
              <a:t>]</a:t>
            </a:r>
          </a:p>
          <a:p>
            <a:pPr eaLnBrk="1" hangingPunct="1"/>
            <a:r>
              <a:rPr lang="zh-CN" altLang="en-US" sz="2800" b="1" dirty="0"/>
              <a:t>由于有</a:t>
            </a:r>
            <a:r>
              <a:rPr lang="en-US" altLang="zh-CN" sz="2800" b="1" dirty="0"/>
              <a:t>10000</a:t>
            </a:r>
            <a:r>
              <a:rPr lang="zh-CN" altLang="en-US" sz="2800" b="1" dirty="0"/>
              <a:t>组数据，因此估计时间复杂度为</a:t>
            </a:r>
            <a:r>
              <a:rPr lang="en-US" altLang="zh-CN" sz="2800" b="1" dirty="0"/>
              <a:t>10000</a:t>
            </a:r>
            <a:r>
              <a:rPr lang="zh-CN" altLang="en-US" sz="2800" b="1" dirty="0"/>
              <a:t>*</a:t>
            </a:r>
            <a:r>
              <a:rPr lang="en-US" altLang="zh-CN" sz="2800" b="1" dirty="0"/>
              <a:t>20</a:t>
            </a:r>
            <a:r>
              <a:rPr lang="en-US" altLang="zh-CN" sz="2800" b="1" baseline="30000" dirty="0"/>
              <a:t>3</a:t>
            </a:r>
            <a:r>
              <a:rPr lang="en-US" altLang="zh-CN" sz="2800" b="1" dirty="0"/>
              <a:t>=8*10</a:t>
            </a:r>
            <a:r>
              <a:rPr lang="en-US" altLang="zh-CN" sz="2800" b="1" baseline="30000" dirty="0"/>
              <a:t>7</a:t>
            </a:r>
          </a:p>
          <a:p>
            <a:pPr eaLnBrk="1" hangingPunct="1"/>
            <a:r>
              <a:rPr lang="zh-CN" altLang="en-US" sz="2800" b="1" dirty="0"/>
              <a:t>至于说输出，记录转移的父亲就可以了。</a:t>
            </a:r>
          </a:p>
          <a:p>
            <a:pPr eaLnBrk="1" hangingPunct="1">
              <a:buFont typeface="Arial" panose="020B0604020202020204" pitchFamily="34" charset="0"/>
              <a:buNone/>
            </a:pPr>
            <a:endParaRPr lang="zh-CN" altLang="en-US" sz="2800" b="1" dirty="0"/>
          </a:p>
          <a:p>
            <a:pPr eaLnBrk="1" hangingPunct="1"/>
            <a:endParaRPr lang="zh-CN" alt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1F0AE4-1276-4E74-B240-6F8B33198A87}"/>
              </a:ext>
            </a:extLst>
          </p:cNvPr>
          <p:cNvSpPr>
            <a:spLocks noGrp="1" noChangeArrowheads="1"/>
          </p:cNvSpPr>
          <p:nvPr>
            <p:ph type="title"/>
          </p:nvPr>
        </p:nvSpPr>
        <p:spPr/>
        <p:txBody>
          <a:bodyPr/>
          <a:lstStyle/>
          <a:p>
            <a:r>
              <a:rPr lang="zh-CN" altLang="en-US" dirty="0">
                <a:solidFill>
                  <a:srgbClr val="FF0000"/>
                </a:solidFill>
              </a:rPr>
              <a:t>石子合并 </a:t>
            </a:r>
          </a:p>
        </p:txBody>
      </p:sp>
      <p:sp>
        <p:nvSpPr>
          <p:cNvPr id="21507" name="Rectangle 3">
            <a:extLst>
              <a:ext uri="{FF2B5EF4-FFF2-40B4-BE49-F238E27FC236}">
                <a16:creationId xmlns:a16="http://schemas.microsoft.com/office/drawing/2014/main" id="{91E0E043-CCCD-4820-A80C-F78A66FA2307}"/>
              </a:ext>
            </a:extLst>
          </p:cNvPr>
          <p:cNvSpPr>
            <a:spLocks noGrp="1" noChangeArrowheads="1"/>
          </p:cNvSpPr>
          <p:nvPr>
            <p:ph type="body" idx="1"/>
          </p:nvPr>
        </p:nvSpPr>
        <p:spPr/>
        <p:txBody>
          <a:bodyPr/>
          <a:lstStyle/>
          <a:p>
            <a:pPr>
              <a:lnSpc>
                <a:spcPct val="80000"/>
              </a:lnSpc>
              <a:buFont typeface="Wingdings" panose="05000000000000000000" pitchFamily="2" charset="2"/>
              <a:buChar char="l"/>
            </a:pPr>
            <a:r>
              <a:rPr lang="zh-CN" altLang="en-US" sz="2800" b="1" dirty="0"/>
              <a:t>在一园形操场四周摆放</a:t>
            </a:r>
            <a:r>
              <a:rPr lang="en-US" altLang="zh-CN" sz="2800" b="1" dirty="0"/>
              <a:t>N</a:t>
            </a:r>
            <a:r>
              <a:rPr lang="zh-CN" altLang="en-US" sz="2800" b="1" dirty="0"/>
              <a:t>堆石子</a:t>
            </a:r>
            <a:r>
              <a:rPr lang="en-US" altLang="zh-CN" sz="2800" b="1" dirty="0"/>
              <a:t>(N≤100)</a:t>
            </a:r>
            <a:r>
              <a:rPr lang="zh-CN" altLang="en-US" sz="2800" b="1" dirty="0"/>
              <a:t>；</a:t>
            </a:r>
            <a:endParaRPr lang="en-US" altLang="zh-CN" sz="2800" b="1" dirty="0"/>
          </a:p>
          <a:p>
            <a:pPr>
              <a:lnSpc>
                <a:spcPct val="80000"/>
              </a:lnSpc>
              <a:buFont typeface="Wingdings" panose="05000000000000000000" pitchFamily="2" charset="2"/>
              <a:buChar char="l"/>
            </a:pPr>
            <a:r>
              <a:rPr lang="zh-CN" altLang="en-US" sz="2800" b="1" dirty="0"/>
              <a:t>现要将石子有次序地合并成一堆；</a:t>
            </a:r>
            <a:endParaRPr lang="en-US" altLang="zh-CN" sz="2800" b="1" dirty="0"/>
          </a:p>
          <a:p>
            <a:pPr>
              <a:lnSpc>
                <a:spcPct val="80000"/>
              </a:lnSpc>
              <a:buFont typeface="Wingdings" panose="05000000000000000000" pitchFamily="2" charset="2"/>
              <a:buChar char="l"/>
            </a:pPr>
            <a:r>
              <a:rPr lang="zh-CN" altLang="en-US" sz="2800" b="1" dirty="0"/>
              <a:t>规定每次只能选相临的两堆合并成一堆</a:t>
            </a:r>
            <a:r>
              <a:rPr lang="en-US" altLang="zh-CN" sz="2800" b="1" dirty="0"/>
              <a:t>,</a:t>
            </a:r>
            <a:r>
              <a:rPr lang="zh-CN" altLang="en-US" sz="2800" b="1" dirty="0"/>
              <a:t>并将新的一堆的石子数</a:t>
            </a:r>
            <a:r>
              <a:rPr lang="en-US" altLang="zh-CN" sz="2800" b="1" dirty="0"/>
              <a:t>,</a:t>
            </a:r>
            <a:r>
              <a:rPr lang="zh-CN" altLang="en-US" sz="2800" b="1" dirty="0"/>
              <a:t>记为该次合并的得分。</a:t>
            </a:r>
            <a:endParaRPr lang="en-US" altLang="zh-CN" sz="2800" b="1" dirty="0"/>
          </a:p>
          <a:p>
            <a:pPr marL="971550" lvl="1" indent="-514350">
              <a:lnSpc>
                <a:spcPct val="80000"/>
              </a:lnSpc>
              <a:buFont typeface="Calibri" panose="020F0502020204030204" pitchFamily="34" charset="0"/>
              <a:buAutoNum type="arabicPeriod"/>
            </a:pPr>
            <a:r>
              <a:rPr lang="zh-CN" altLang="en-US" b="1" dirty="0"/>
              <a:t>选择一种合并石子的方案</a:t>
            </a:r>
            <a:r>
              <a:rPr lang="en-US" altLang="zh-CN" b="1" dirty="0"/>
              <a:t>,</a:t>
            </a:r>
            <a:r>
              <a:rPr lang="zh-CN" altLang="en-US" b="1" dirty="0"/>
              <a:t>使得做</a:t>
            </a:r>
            <a:r>
              <a:rPr lang="en-US" altLang="zh-CN" b="1" dirty="0"/>
              <a:t>N-1</a:t>
            </a:r>
            <a:r>
              <a:rPr lang="zh-CN" altLang="en-US" b="1" dirty="0"/>
              <a:t>次合并</a:t>
            </a:r>
            <a:r>
              <a:rPr lang="en-US" altLang="zh-CN" b="1" dirty="0"/>
              <a:t>,</a:t>
            </a:r>
            <a:r>
              <a:rPr lang="zh-CN" altLang="en-US" b="1" dirty="0"/>
              <a:t>得分的总和最少 </a:t>
            </a:r>
            <a:endParaRPr lang="en-US" altLang="zh-CN" b="1" dirty="0"/>
          </a:p>
          <a:p>
            <a:pPr marL="971550" lvl="1" indent="-514350">
              <a:lnSpc>
                <a:spcPct val="80000"/>
              </a:lnSpc>
              <a:buFont typeface="Calibri" panose="020F0502020204030204" pitchFamily="34" charset="0"/>
              <a:buAutoNum type="arabicPeriod"/>
            </a:pPr>
            <a:r>
              <a:rPr lang="zh-CN" altLang="en-US" b="1" dirty="0"/>
              <a:t>选择一种合并石子的方案</a:t>
            </a:r>
            <a:r>
              <a:rPr lang="en-US" altLang="zh-CN" b="1" dirty="0"/>
              <a:t>,</a:t>
            </a:r>
            <a:r>
              <a:rPr lang="zh-CN" altLang="en-US" b="1" dirty="0"/>
              <a:t>使得做</a:t>
            </a:r>
            <a:r>
              <a:rPr lang="en-US" altLang="zh-CN" b="1" dirty="0"/>
              <a:t>N-1</a:t>
            </a:r>
            <a:r>
              <a:rPr lang="zh-CN" altLang="en-US" b="1" dirty="0"/>
              <a:t>次合并</a:t>
            </a:r>
            <a:r>
              <a:rPr lang="en-US" altLang="zh-CN" b="1" dirty="0"/>
              <a:t>,</a:t>
            </a:r>
            <a:r>
              <a:rPr lang="zh-CN" altLang="en-US" b="1" dirty="0"/>
              <a:t>得分的总和最大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070FDA72-7A3C-450C-A095-316F92A6E135}"/>
              </a:ext>
            </a:extLst>
          </p:cNvPr>
          <p:cNvSpPr>
            <a:spLocks noGrp="1" noChangeArrowheads="1"/>
          </p:cNvSpPr>
          <p:nvPr>
            <p:ph type="title"/>
          </p:nvPr>
        </p:nvSpPr>
        <p:spPr/>
        <p:txBody>
          <a:bodyPr/>
          <a:lstStyle/>
          <a:p>
            <a:r>
              <a:rPr lang="zh-CN" altLang="en-US"/>
              <a:t>示例</a:t>
            </a:r>
          </a:p>
        </p:txBody>
      </p:sp>
      <p:graphicFrame>
        <p:nvGraphicFramePr>
          <p:cNvPr id="1026" name="Object 2">
            <a:extLst>
              <a:ext uri="{FF2B5EF4-FFF2-40B4-BE49-F238E27FC236}">
                <a16:creationId xmlns:a16="http://schemas.microsoft.com/office/drawing/2014/main" id="{DAF7E819-71CB-426F-9DE0-087E6D1DD1C0}"/>
              </a:ext>
            </a:extLst>
          </p:cNvPr>
          <p:cNvGraphicFramePr>
            <a:graphicFrameLocks noGrp="1" noChangeAspect="1"/>
          </p:cNvGraphicFramePr>
          <p:nvPr>
            <p:ph idx="1"/>
          </p:nvPr>
        </p:nvGraphicFramePr>
        <p:xfrm>
          <a:off x="1071563" y="1928813"/>
          <a:ext cx="7200900" cy="4032250"/>
        </p:xfrm>
        <a:graphic>
          <a:graphicData uri="http://schemas.openxmlformats.org/presentationml/2006/ole">
            <mc:AlternateContent xmlns:mc="http://schemas.openxmlformats.org/markup-compatibility/2006">
              <mc:Choice xmlns:v="urn:schemas-microsoft-com:vml" Requires="v">
                <p:oleObj spid="_x0000_s1037" name="位图图像" r:id="rId4" imgW="4133333" imgH="2314286" progId="Paint.Picture">
                  <p:embed/>
                </p:oleObj>
              </mc:Choice>
              <mc:Fallback>
                <p:oleObj name="位图图像" r:id="rId4" imgW="4133333" imgH="2314286" progId="Paint.Picture">
                  <p:embed/>
                  <p:pic>
                    <p:nvPicPr>
                      <p:cNvPr id="1026" name="Object 2">
                        <a:extLst>
                          <a:ext uri="{FF2B5EF4-FFF2-40B4-BE49-F238E27FC236}">
                            <a16:creationId xmlns:a16="http://schemas.microsoft.com/office/drawing/2014/main" id="{DAF7E819-71CB-426F-9DE0-087E6D1DD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928813"/>
                        <a:ext cx="7200900" cy="403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EA0CEEF-D9F5-476E-937C-BF7C1C1E3664}"/>
              </a:ext>
            </a:extLst>
          </p:cNvPr>
          <p:cNvSpPr>
            <a:spLocks noGrp="1" noChangeArrowheads="1"/>
          </p:cNvSpPr>
          <p:nvPr>
            <p:ph type="title"/>
          </p:nvPr>
        </p:nvSpPr>
        <p:spPr/>
        <p:txBody>
          <a:bodyPr/>
          <a:lstStyle/>
          <a:p>
            <a:r>
              <a:rPr lang="zh-CN" altLang="en-US"/>
              <a:t>贪心法 </a:t>
            </a:r>
          </a:p>
        </p:txBody>
      </p:sp>
      <p:graphicFrame>
        <p:nvGraphicFramePr>
          <p:cNvPr id="32819" name="Group 51">
            <a:extLst>
              <a:ext uri="{FF2B5EF4-FFF2-40B4-BE49-F238E27FC236}">
                <a16:creationId xmlns:a16="http://schemas.microsoft.com/office/drawing/2014/main" id="{163DDEF5-BA68-4230-96B5-A0CF632FA147}"/>
              </a:ext>
            </a:extLst>
          </p:cNvPr>
          <p:cNvGraphicFramePr>
            <a:graphicFrameLocks noGrp="1"/>
          </p:cNvGraphicFramePr>
          <p:nvPr/>
        </p:nvGraphicFramePr>
        <p:xfrm>
          <a:off x="642938" y="1571625"/>
          <a:ext cx="7796212" cy="4536032"/>
        </p:xfrm>
        <a:graphic>
          <a:graphicData uri="http://schemas.openxmlformats.org/drawingml/2006/table">
            <a:tbl>
              <a:tblPr/>
              <a:tblGrid>
                <a:gridCol w="3796568">
                  <a:extLst>
                    <a:ext uri="{9D8B030D-6E8A-4147-A177-3AD203B41FA5}">
                      <a16:colId xmlns:a16="http://schemas.microsoft.com/office/drawing/2014/main" val="20000"/>
                    </a:ext>
                  </a:extLst>
                </a:gridCol>
                <a:gridCol w="3999644">
                  <a:extLst>
                    <a:ext uri="{9D8B030D-6E8A-4147-A177-3AD203B41FA5}">
                      <a16:colId xmlns:a16="http://schemas.microsoft.com/office/drawing/2014/main" val="20001"/>
                    </a:ext>
                  </a:extLst>
                </a:gridCol>
              </a:tblGrid>
              <a:tr h="549276">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N=5   </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石子数分别为</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52907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用贪心法的合并过程如下：</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第一次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第二次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5 4 6 5 4</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第三次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9 6 5 4</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第四次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9 6 9</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15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第五次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15 9</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第六次</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总分：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62</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然而有更好的方案：</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第一次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 </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7</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第二次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7 6 5 4 2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第三次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6</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第四次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13 5 6</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第五次 </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13 11</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第六次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总分：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61</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134">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显然，贪心法是错误的。 </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370A2D02-080F-4883-A30D-48F700C1E190}"/>
              </a:ext>
            </a:extLst>
          </p:cNvPr>
          <p:cNvSpPr>
            <a:spLocks noGrp="1"/>
          </p:cNvSpPr>
          <p:nvPr>
            <p:ph type="title"/>
          </p:nvPr>
        </p:nvSpPr>
        <p:spPr/>
        <p:txBody>
          <a:bodyPr/>
          <a:lstStyle/>
          <a:p>
            <a:r>
              <a:rPr lang="zh-CN" altLang="en-US"/>
              <a:t>分析</a:t>
            </a:r>
          </a:p>
        </p:txBody>
      </p:sp>
      <p:sp>
        <p:nvSpPr>
          <p:cNvPr id="23555" name="内容占位符 2">
            <a:extLst>
              <a:ext uri="{FF2B5EF4-FFF2-40B4-BE49-F238E27FC236}">
                <a16:creationId xmlns:a16="http://schemas.microsoft.com/office/drawing/2014/main" id="{34F76C3E-25B5-4589-8145-F8BA4FD7EC71}"/>
              </a:ext>
            </a:extLst>
          </p:cNvPr>
          <p:cNvSpPr>
            <a:spLocks noGrp="1"/>
          </p:cNvSpPr>
          <p:nvPr>
            <p:ph idx="1"/>
          </p:nvPr>
        </p:nvSpPr>
        <p:spPr/>
        <p:txBody>
          <a:bodyPr/>
          <a:lstStyle/>
          <a:p>
            <a:r>
              <a:rPr lang="zh-CN" altLang="en-US" sz="2400" b="1"/>
              <a:t>假设只有</a:t>
            </a:r>
            <a:r>
              <a:rPr lang="en-US" altLang="zh-CN" sz="2400" b="1"/>
              <a:t>2</a:t>
            </a:r>
            <a:r>
              <a:rPr lang="zh-CN" altLang="en-US" sz="2400" b="1"/>
              <a:t>堆石子，显然只有</a:t>
            </a:r>
            <a:r>
              <a:rPr lang="en-US" altLang="zh-CN" sz="2400" b="1"/>
              <a:t>1</a:t>
            </a:r>
            <a:r>
              <a:rPr lang="zh-CN" altLang="en-US" sz="2400" b="1"/>
              <a:t>种合并方案</a:t>
            </a:r>
            <a:endParaRPr lang="en-US" altLang="zh-CN" sz="2400" b="1"/>
          </a:p>
          <a:p>
            <a:r>
              <a:rPr lang="zh-CN" altLang="en-US" sz="2400" b="1"/>
              <a:t>如果有</a:t>
            </a:r>
            <a:r>
              <a:rPr lang="en-US" altLang="zh-CN" sz="2400" b="1"/>
              <a:t>3</a:t>
            </a:r>
            <a:r>
              <a:rPr lang="zh-CN" altLang="en-US" sz="2400" b="1"/>
              <a:t>堆石子，则有</a:t>
            </a:r>
            <a:r>
              <a:rPr lang="en-US" altLang="zh-CN" sz="2400" b="1"/>
              <a:t>2</a:t>
            </a:r>
            <a:r>
              <a:rPr lang="zh-CN" altLang="en-US" sz="2400" b="1"/>
              <a:t>种合并方案，</a:t>
            </a:r>
            <a:r>
              <a:rPr lang="en-US" altLang="zh-CN" sz="2400" b="1"/>
              <a:t>((1,2),3)</a:t>
            </a:r>
            <a:r>
              <a:rPr lang="zh-CN" altLang="en-US" sz="2400" b="1"/>
              <a:t>和</a:t>
            </a:r>
            <a:r>
              <a:rPr lang="en-US" altLang="zh-CN" sz="2400" b="1"/>
              <a:t>(1,(2,3))</a:t>
            </a:r>
          </a:p>
          <a:p>
            <a:r>
              <a:rPr lang="zh-CN" altLang="en-US" sz="2400" b="1"/>
              <a:t>如果有</a:t>
            </a:r>
            <a:r>
              <a:rPr lang="en-US" altLang="zh-CN" sz="2400" b="1"/>
              <a:t>k</a:t>
            </a:r>
            <a:r>
              <a:rPr lang="zh-CN" altLang="en-US" sz="2400" b="1"/>
              <a:t>堆石子呢？</a:t>
            </a:r>
            <a:endParaRPr lang="en-US" altLang="zh-CN" sz="2400" b="1"/>
          </a:p>
          <a:p>
            <a:r>
              <a:rPr lang="zh-CN" altLang="en-US" sz="2400" b="1"/>
              <a:t>不管怎么合并，总之最后总会归结为</a:t>
            </a:r>
            <a:r>
              <a:rPr lang="en-US" altLang="zh-CN" sz="2400" b="1"/>
              <a:t>2</a:t>
            </a:r>
            <a:r>
              <a:rPr lang="zh-CN" altLang="en-US" sz="2400" b="1"/>
              <a:t>堆，如果我们把最后两堆分开，左边和右边无论怎么合并，都必须满足最优合并方案，整个问题才能得到最优解。如下图：</a:t>
            </a:r>
            <a:endParaRPr lang="en-US" altLang="zh-CN" sz="2000" b="1"/>
          </a:p>
        </p:txBody>
      </p:sp>
      <p:pic>
        <p:nvPicPr>
          <p:cNvPr id="23556" name="Picture 2">
            <a:extLst>
              <a:ext uri="{FF2B5EF4-FFF2-40B4-BE49-F238E27FC236}">
                <a16:creationId xmlns:a16="http://schemas.microsoft.com/office/drawing/2014/main" id="{61055A53-3985-4DFF-8CFB-0F8A2F7E5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4214813"/>
            <a:ext cx="4929187"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11542</TotalTime>
  <Words>2794</Words>
  <Application>Microsoft Office PowerPoint</Application>
  <PresentationFormat>全屏显示(4:3)</PresentationFormat>
  <Paragraphs>336</Paragraphs>
  <Slides>44</Slides>
  <Notes>32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44</vt:i4>
      </vt:variant>
    </vt:vector>
  </HeadingPairs>
  <TitlesOfParts>
    <vt:vector size="56" baseType="lpstr">
      <vt:lpstr>方正魏碑简体</vt:lpstr>
      <vt:lpstr>黑体</vt:lpstr>
      <vt:lpstr>宋体</vt:lpstr>
      <vt:lpstr>Arial</vt:lpstr>
      <vt:lpstr>Calibri</vt:lpstr>
      <vt:lpstr>Times New Roman</vt:lpstr>
      <vt:lpstr>Wingdings</vt:lpstr>
      <vt:lpstr>Network</vt:lpstr>
      <vt:lpstr>位图图像</vt:lpstr>
      <vt:lpstr>公式</vt:lpstr>
      <vt:lpstr>Microsoft Word Picture</vt:lpstr>
      <vt:lpstr>Equation</vt:lpstr>
      <vt:lpstr>算法设计与分析</vt:lpstr>
      <vt:lpstr>区间类动态规划的特点</vt:lpstr>
      <vt:lpstr>例16：整数划分</vt:lpstr>
      <vt:lpstr>贪心法</vt:lpstr>
      <vt:lpstr>动态规划</vt:lpstr>
      <vt:lpstr>石子合并 </vt:lpstr>
      <vt:lpstr>示例</vt:lpstr>
      <vt:lpstr>贪心法 </vt:lpstr>
      <vt:lpstr>分析</vt:lpstr>
      <vt:lpstr>动态规划 </vt:lpstr>
      <vt:lpstr>优化</vt:lpstr>
      <vt:lpstr>猜想</vt:lpstr>
      <vt:lpstr>证明</vt:lpstr>
      <vt:lpstr>状态转移方程</vt:lpstr>
      <vt:lpstr>能量项链</vt:lpstr>
      <vt:lpstr>PowerPoint 演示文稿</vt:lpstr>
      <vt:lpstr>动态规划</vt:lpstr>
      <vt:lpstr>凸多边形的三角剖分</vt:lpstr>
      <vt:lpstr>PowerPoint 演示文稿</vt:lpstr>
      <vt:lpstr>分析</vt:lpstr>
      <vt:lpstr>动态规划</vt:lpstr>
      <vt:lpstr>讨论</vt:lpstr>
      <vt:lpstr>PowerPoint 演示文稿</vt:lpstr>
      <vt:lpstr>多边形（IOI98） </vt:lpstr>
      <vt:lpstr>样例分析 </vt:lpstr>
      <vt:lpstr>分析</vt:lpstr>
      <vt:lpstr>分析</vt:lpstr>
      <vt:lpstr>最终？</vt:lpstr>
      <vt:lpstr>PowerPoint 演示文稿</vt:lpstr>
      <vt:lpstr>完美解决</vt:lpstr>
      <vt:lpstr>青蛙的烦恼</vt:lpstr>
      <vt:lpstr>PowerPoint 演示文稿</vt:lpstr>
      <vt:lpstr>分析</vt:lpstr>
      <vt:lpstr>分析</vt:lpstr>
      <vt:lpstr>动态规划</vt:lpstr>
      <vt:lpstr>棋盘分割 </vt:lpstr>
      <vt:lpstr>PowerPoint 演示文稿</vt:lpstr>
      <vt:lpstr>样例 </vt:lpstr>
      <vt:lpstr>均方差公式化简</vt:lpstr>
      <vt:lpstr>分析 </vt:lpstr>
      <vt:lpstr>棋盘切割后的四种情况</vt:lpstr>
      <vt:lpstr>动态规划</vt:lpstr>
      <vt:lpstr>总结</vt:lpstr>
      <vt:lpstr>PowerPoint 演示文稿</vt:lpstr>
    </vt:vector>
  </TitlesOfParts>
  <Company>House of Chaos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David Matuszek</dc:creator>
  <cp:lastModifiedBy>xmtangwin10@outlook.com</cp:lastModifiedBy>
  <cp:revision>783</cp:revision>
  <dcterms:created xsi:type="dcterms:W3CDTF">2002-01-31T05:15:17Z</dcterms:created>
  <dcterms:modified xsi:type="dcterms:W3CDTF">2021-10-15T05:42:58Z</dcterms:modified>
</cp:coreProperties>
</file>