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 showSpecialPlsOnTitleSld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type="screen4x3" cy="6858000" cx="9144000"/>
  <p:notesSz cx="6858000" cy="9144000"/>
  <p:defaultTextStyle>
    <a:defPPr>
      <a:defRPr lang="en-US"/>
    </a:defPPr>
    <a:lvl1pPr algn="l" fontAlgn="base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fontAlgn="base" marL="4572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fontAlgn="base" marL="9144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fontAlgn="base" marL="13716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fontAlgn="base" marL="1828800" rtl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algn="l" defTabSz="914400" eaLnBrk="1" hangingPunct="1" latinLnBrk="0" marL="2286000" rtl="0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algn="l" defTabSz="914400" eaLnBrk="1" hangingPunct="1" latinLnBrk="0" marL="2743200" rtl="0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algn="l" defTabSz="914400" eaLnBrk="1" hangingPunct="1" latinLnBrk="0" marL="3200400" rtl="0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algn="l" defTabSz="914400" eaLnBrk="1" hangingPunct="1" latinLnBrk="0" marL="3657600" rtl="0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08000"/>
    <a:srgbClr val="996633"/>
    <a:srgbClr val="00FF00"/>
    <a:srgbClr val="FF0000"/>
    <a:srgbClr val="FF99FF"/>
    <a:srgbClr val="99CCFF"/>
    <a:srgbClr val="3366CC"/>
    <a:srgbClr val="33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93" autoAdjust="0"/>
    <p:restoredTop sz="94585" autoAdjust="0"/>
  </p:normalViewPr>
  <p:slideViewPr>
    <p:cSldViewPr>
      <p:cViewPr varScale="1">
        <p:scale>
          <a:sx n="66" d="100"/>
          <a:sy n="66" d="100"/>
        </p:scale>
        <p:origin x="13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246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tableStyles" Target="tableStyles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altLang="en-US" lang="zh-CN"/>
          </a:p>
        </p:txBody>
      </p:sp>
      <p:sp>
        <p:nvSpPr>
          <p:cNvPr id="104886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altLang="zh-CN" lang="en-US"/>
          </a:p>
        </p:txBody>
      </p:sp>
      <p:sp>
        <p:nvSpPr>
          <p:cNvPr id="104886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altLang="zh-CN" lang="en-US"/>
          </a:p>
        </p:txBody>
      </p:sp>
      <p:sp>
        <p:nvSpPr>
          <p:cNvPr id="104886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C24893A2-9FA1-4570-85ED-F272AC796917}" type="slidenum">
              <a:rPr altLang="en-US" lang="zh-CN"/>
              <a:t>‹#›</a:t>
            </a:fld>
            <a:endParaRPr altLang="zh-CN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altLang="en-US" lang="zh-CN"/>
          </a:p>
        </p:txBody>
      </p:sp>
      <p:sp>
        <p:nvSpPr>
          <p:cNvPr id="1048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altLang="zh-CN" lang="en-US"/>
          </a:p>
        </p:txBody>
      </p:sp>
      <p:sp>
        <p:nvSpPr>
          <p:cNvPr id="104886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zh-CN" lang="en-US"/>
              <a:t>Click to edit Master text styles</a:t>
            </a:r>
          </a:p>
          <a:p>
            <a:pPr lvl="1"/>
            <a:r>
              <a:rPr altLang="zh-CN" lang="en-US"/>
              <a:t>Second level</a:t>
            </a:r>
          </a:p>
          <a:p>
            <a:pPr lvl="2"/>
            <a:r>
              <a:rPr altLang="zh-CN" lang="en-US"/>
              <a:t>Third level</a:t>
            </a:r>
          </a:p>
          <a:p>
            <a:pPr lvl="3"/>
            <a:r>
              <a:rPr altLang="zh-CN" lang="en-US"/>
              <a:t>Fourth level</a:t>
            </a:r>
          </a:p>
          <a:p>
            <a:pPr lvl="4"/>
            <a:r>
              <a:rPr altLang="zh-CN" lang="en-US"/>
              <a:t>Fifth level</a:t>
            </a:r>
          </a:p>
        </p:txBody>
      </p:sp>
      <p:sp>
        <p:nvSpPr>
          <p:cNvPr id="1048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endParaRPr altLang="zh-CN" lang="en-US"/>
          </a:p>
        </p:txBody>
      </p:sp>
      <p:sp>
        <p:nvSpPr>
          <p:cNvPr id="1048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3C124D55-68F4-415E-8ACA-2483CE222AE8}" type="slidenum">
              <a:rPr altLang="en-US" lang="zh-CN"/>
              <a:t>‹#›</a:t>
            </a:fld>
            <a:endParaRPr altLang="zh-CN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showMasterSp="0" type="title">
  <p:cSld name="标题幻灯片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62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altLang="zh-CN" lang="en-US" noProof="0"/>
              <a:t>单击此处编辑母版标题样式</a:t>
            </a:r>
          </a:p>
        </p:txBody>
      </p:sp>
      <p:sp>
        <p:nvSpPr>
          <p:cNvPr id="104862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algn="r" indent="0" marL="0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altLang="zh-CN" lang="en-US" noProof="0"/>
              <a:t>单击此处编辑母版副标题样式</a:t>
            </a:r>
          </a:p>
        </p:txBody>
      </p:sp>
      <p:sp>
        <p:nvSpPr>
          <p:cNvPr id="104862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2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p>
            <a:fld id="{F1E42D75-5EA4-46FD-AA47-69DF035F2E83}" type="slidenum">
              <a:rPr altLang="zh-CN" lang="en-US"/>
              <a:t>‹#›</a:t>
            </a:fld>
            <a:endParaRPr altLang="zh-CN" lang="en-US"/>
          </a:p>
        </p:txBody>
      </p:sp>
      <p:grpSp>
        <p:nvGrpSpPr>
          <p:cNvPr id="48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048630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1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2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3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4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5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6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7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8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39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0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1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2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3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4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5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6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7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8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49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0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1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2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3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4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5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6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7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8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59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60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sp>
        <p:nvSpPr>
          <p:cNvPr id="1048661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/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6" grpId="0" build="p" bldLvl="5" autoUpdateAnimBg="0">
        <p:tmplLst>
          <p:tmpl lvl="1">
            <p:tnLst>
              <p:par>
                <p:cTn fill="hold" nodeType="clickEffect" presetClass="entr" presetID="22" presetSubtype="8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6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6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4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4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84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753CC7-59A2-490C-9B81-E02DAEBF46EB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8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1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8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CB6AEC3-29ED-46D6-A016-69779E83CD60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Obj">
  <p:cSld name="标题，文本与内容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65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66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67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p>
            <a:endParaRPr altLang="zh-CN" lang="en-US"/>
          </a:p>
        </p:txBody>
      </p:sp>
      <p:sp>
        <p:nvSpPr>
          <p:cNvPr id="1048668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endParaRPr altLang="en-US" lang="zh-CN"/>
          </a:p>
        </p:txBody>
      </p:sp>
      <p:sp>
        <p:nvSpPr>
          <p:cNvPr id="1048669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fld id="{90F5FAD7-0946-4CCA-A635-0CCA5EDC136D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xAndTwoObj">
  <p:cSld name="标题，文本与两项内容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12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13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14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15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p>
            <a:endParaRPr altLang="zh-CN" lang="en-US"/>
          </a:p>
        </p:txBody>
      </p:sp>
      <p:sp>
        <p:nvSpPr>
          <p:cNvPr id="1048816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endParaRPr altLang="en-US" lang="zh-CN"/>
          </a:p>
        </p:txBody>
      </p:sp>
      <p:sp>
        <p:nvSpPr>
          <p:cNvPr id="1048817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fld id="{F89E4867-966E-417A-9793-62A5E22115EB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bl">
  <p:cSld name="标题和表格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7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48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p>
            <a:endParaRPr altLang="en-US" lang="zh-CN"/>
          </a:p>
        </p:txBody>
      </p:sp>
      <p:sp>
        <p:nvSpPr>
          <p:cNvPr id="104884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p>
            <a:endParaRPr altLang="zh-CN" lang="en-US"/>
          </a:p>
        </p:txBody>
      </p:sp>
      <p:sp>
        <p:nvSpPr>
          <p:cNvPr id="104885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p>
            <a:endParaRPr altLang="en-US" lang="zh-CN"/>
          </a:p>
        </p:txBody>
      </p:sp>
      <p:sp>
        <p:nvSpPr>
          <p:cNvPr id="104885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p>
            <a:fld id="{5D053B3C-48A8-4CDC-8E95-1E2594467BAF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14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6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A7A085-D7A1-4BC0-AF05-76BA7374985B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9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30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8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8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3FB2D4F-4A5D-4EF3-B4E6-C52703840BFE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739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0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74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4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D98CA9-8792-43ED-885A-88503B62C0BD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35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836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37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838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39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840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41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96FE7C8-7511-484C-9CEF-A9966015553F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</a:p>
        </p:txBody>
      </p:sp>
      <p:sp>
        <p:nvSpPr>
          <p:cNvPr id="104867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7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11D5316-3C24-4A7D-8BDC-6DCA753DD4C8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79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48EA409-3D7D-4217-8810-E9AD242696AB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5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/>
              <a:t>编辑母版文本样式</a:t>
            </a:r>
          </a:p>
          <a:p>
            <a:pPr lvl="1"/>
            <a:r>
              <a:rPr altLang="en-US" lang="zh-CN"/>
              <a:t>第二级</a:t>
            </a:r>
          </a:p>
          <a:p>
            <a:pPr lvl="2"/>
            <a:r>
              <a:rPr altLang="en-US" lang="zh-CN"/>
              <a:t>第三级</a:t>
            </a:r>
          </a:p>
          <a:p>
            <a:pPr lvl="3"/>
            <a:r>
              <a:rPr altLang="en-US" lang="zh-CN"/>
              <a:t>第四级</a:t>
            </a:r>
          </a:p>
          <a:p>
            <a:pPr lvl="4"/>
            <a:r>
              <a:rPr altLang="en-US" lang="zh-CN"/>
              <a:t>第五级</a:t>
            </a:r>
          </a:p>
        </p:txBody>
      </p:sp>
      <p:sp>
        <p:nvSpPr>
          <p:cNvPr id="104885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85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85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5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799A64C-5DC7-481C-BDC1-6A2F83965A58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</a:p>
        </p:txBody>
      </p:sp>
      <p:sp>
        <p:nvSpPr>
          <p:cNvPr id="1048824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825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</a:p>
        </p:txBody>
      </p:sp>
      <p:sp>
        <p:nvSpPr>
          <p:cNvPr id="10488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8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6756DBF-22BE-4F08-A189-E0D1C55B50B1}" type="slidenum">
              <a:rPr altLang="zh-CN" lang="en-US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/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p>
            <a:endParaRPr altLang="en-US" lang="zh-CN"/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zh-CN" lang="en-US"/>
              <a:t>单击此处编辑母版标题样式</a:t>
            </a:r>
          </a:p>
        </p:txBody>
      </p:sp>
      <p:sp>
        <p:nvSpPr>
          <p:cNvPr id="104857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pPr lvl="0"/>
            <a:r>
              <a:rPr altLang="zh-CN" lang="en-US"/>
              <a:t>单击此处编辑母版文本样式</a:t>
            </a:r>
          </a:p>
          <a:p>
            <a:pPr lvl="1"/>
            <a:r>
              <a:rPr altLang="zh-CN" lang="en-US"/>
              <a:t>第二级</a:t>
            </a:r>
          </a:p>
          <a:p>
            <a:pPr lvl="2"/>
            <a:r>
              <a:rPr altLang="zh-CN" lang="en-US"/>
              <a:t>第三级</a:t>
            </a:r>
          </a:p>
          <a:p>
            <a:pPr lvl="3"/>
            <a:r>
              <a:rPr altLang="zh-CN" lang="en-US"/>
              <a:t>第四级</a:t>
            </a:r>
          </a:p>
          <a:p>
            <a:pPr lvl="4"/>
            <a:r>
              <a:rPr altLang="zh-CN" lang="en-US"/>
              <a:t>第五级</a:t>
            </a:r>
          </a:p>
        </p:txBody>
      </p:sp>
      <p:sp>
        <p:nvSpPr>
          <p:cNvPr id="104857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>
              <a:defRPr sz="1000"/>
            </a:lvl1pPr>
          </a:lstStyle>
          <a:p>
            <a:endParaRPr altLang="zh-CN" lang="en-US"/>
          </a:p>
        </p:txBody>
      </p:sp>
      <p:sp>
        <p:nvSpPr>
          <p:cNvPr id="104858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ctr">
              <a:defRPr sz="1000"/>
            </a:lvl1pPr>
          </a:lstStyle>
          <a:p>
            <a:endParaRPr altLang="en-US" lang="zh-CN"/>
          </a:p>
        </p:txBody>
      </p:sp>
      <p:sp>
        <p:nvSpPr>
          <p:cNvPr id="104858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algn="r">
              <a:defRPr sz="1000"/>
            </a:lvl1pPr>
          </a:lstStyle>
          <a:p>
            <a:fld id="{ACC39F97-A66E-478C-A7D5-102045CDFB25}" type="slidenum">
              <a:rPr altLang="zh-CN" lang="en-US"/>
              <a:t>‹#›</a:t>
            </a:fld>
            <a:endParaRPr altLang="zh-CN" lang="en-US"/>
          </a:p>
        </p:txBody>
      </p:sp>
      <p:grpSp>
        <p:nvGrpSpPr>
          <p:cNvPr id="14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48582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83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84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85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86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87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88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89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0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1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2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3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4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/>
            <a:solidFill>
              <a:schemeClr val="tx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5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6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7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8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599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0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1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2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3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/>
            <a:solidFill>
              <a:schemeClr val="accent2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4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5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6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7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8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/>
            <a:solidFill>
              <a:schemeClr val="accent1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09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10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11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  <p:sp>
          <p:nvSpPr>
            <p:cNvPr id="1048612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/>
            <a:solidFill>
              <a:schemeClr val="folHlink"/>
            </a:solidFill>
            <a:ln>
              <a:noFill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1048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2"/>
                                        <p:tgtEl>
                                          <p:spTgt spid="1048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"/>
                                        <p:tgtEl>
                                          <p:spTgt spid="1048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8"/>
                                        <p:tgtEl>
                                          <p:spTgt spid="1048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9" nodeType="with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21"/>
                                        <p:tgtEl>
                                          <p:spTgt spid="1048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78" grpId="0" build="p" bldLvl="5" autoUpdateAnimBg="0">
        <p:tmplLst>
          <p:tmpl lvl="1">
            <p:tnLst>
              <p:par>
                <p:cTn fill="hold" nodeType="clickEffect" presetClass="entr" presetID="22" presetSubtype="8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fill="hold" nodeType="clickEffect" presetClass="entr" presetID="22" presetSubtype="8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fill="hold" nodeType="withEffect" presetClass="entr" presetID="22" presetSubtype="8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fill="hold" nodeType="withEffect" presetClass="entr" presetID="22" presetSubtype="8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fill="hold" nodeType="withEffect" presetClass="entr" presetID="22" presetSubtype="8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485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4857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dt="0" ftr="0" hdr="0" sldNum="1"/>
  <p:txStyles>
    <p:titleStyle>
      <a:lvl1pPr algn="l" fontAlgn="base" rtl="0">
        <a:spcBef>
          <a:spcPct val="0"/>
        </a:spcBef>
        <a:spcAft>
          <a:spcPct val="0"/>
        </a:spcAft>
        <a:defRPr b="1" sz="3900" kern="1200">
          <a:solidFill>
            <a:schemeClr val="tx2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b="1" sz="39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347663" marL="692150" rtl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93688" marL="987425" rtl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92100" marL="1281113" rtl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315913" marL="1598613" rtl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7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7543800" cy="580926"/>
          </a:xfrm>
        </p:spPr>
        <p:txBody>
          <a:bodyPr/>
          <a:p>
            <a:r>
              <a:rPr altLang="en-US" dirty="0" lang="zh-CN"/>
              <a:t>算法设计与分析（内容</a:t>
            </a:r>
            <a:r>
              <a:rPr altLang="zh-CN" dirty="0" lang="en-US"/>
              <a:t>40+8</a:t>
            </a:r>
            <a:r>
              <a:rPr altLang="en-US" dirty="0" lang="zh-CN"/>
              <a:t>学时）</a:t>
            </a:r>
          </a:p>
        </p:txBody>
      </p:sp>
      <p:sp>
        <p:nvSpPr>
          <p:cNvPr id="1048619" name="内容占位符 2"/>
          <p:cNvSpPr>
            <a:spLocks noGrp="1"/>
          </p:cNvSpPr>
          <p:nvPr>
            <p:ph idx="1"/>
          </p:nvPr>
        </p:nvSpPr>
        <p:spPr>
          <a:xfrm>
            <a:off x="0" y="1770562"/>
            <a:ext cx="8964488" cy="4923160"/>
          </a:xfrm>
        </p:spPr>
        <p:txBody>
          <a:bodyPr/>
          <a:p>
            <a:pPr indent="0" marL="0">
              <a:buNone/>
            </a:pPr>
            <a:r>
              <a:rPr altLang="en-US" dirty="0" lang="zh-CN"/>
              <a:t>一、动态规划（递推、分治、倍增等重要算法思想）</a:t>
            </a:r>
          </a:p>
          <a:p>
            <a:pPr indent="0" marL="0">
              <a:buNone/>
            </a:pPr>
            <a:r>
              <a:rPr altLang="en-US" dirty="0" lang="zh-CN"/>
              <a:t>二、二叉堆、并查集和树状数组</a:t>
            </a:r>
          </a:p>
          <a:p>
            <a:pPr indent="0" marL="0">
              <a:buNone/>
            </a:pPr>
            <a:r>
              <a:rPr altLang="en-US" dirty="0" lang="zh-CN"/>
              <a:t>三、线段树、</a:t>
            </a:r>
            <a:r>
              <a:rPr altLang="zh-CN" dirty="0" lang="en-US"/>
              <a:t>splay</a:t>
            </a:r>
            <a:r>
              <a:rPr altLang="en-US" dirty="0" lang="zh-CN"/>
              <a:t>及其他动态树</a:t>
            </a:r>
          </a:p>
          <a:p>
            <a:pPr indent="0" marL="0">
              <a:buNone/>
            </a:pPr>
            <a:r>
              <a:rPr altLang="en-US" dirty="0" lang="zh-CN"/>
              <a:t>四、最小生成树、最短路径</a:t>
            </a:r>
          </a:p>
          <a:p>
            <a:pPr indent="0" marL="0">
              <a:buNone/>
            </a:pPr>
            <a:r>
              <a:rPr altLang="en-US" dirty="0" lang="zh-CN"/>
              <a:t>五、拓扑排序</a:t>
            </a:r>
          </a:p>
          <a:p>
            <a:pPr indent="0" marL="0">
              <a:buNone/>
            </a:pPr>
            <a:r>
              <a:rPr altLang="en-US" dirty="0" lang="zh-CN"/>
              <a:t>六、</a:t>
            </a:r>
            <a:r>
              <a:rPr altLang="zh-CN" dirty="0" lang="en-US" err="1"/>
              <a:t>KMP&amp;Trie&amp;AC</a:t>
            </a:r>
            <a:r>
              <a:rPr altLang="en-US" dirty="0" lang="zh-CN"/>
              <a:t>自动机</a:t>
            </a:r>
          </a:p>
          <a:p>
            <a:pPr indent="0" marL="0">
              <a:buNone/>
            </a:pPr>
            <a:r>
              <a:rPr altLang="en-US" dirty="0" lang="zh-CN"/>
              <a:t>七、网络流</a:t>
            </a:r>
          </a:p>
          <a:p>
            <a:pPr indent="0" marL="0">
              <a:buNone/>
            </a:pPr>
            <a:r>
              <a:rPr altLang="en-US" dirty="0" lang="zh-CN"/>
              <a:t>八、线性规划（*）</a:t>
            </a:r>
          </a:p>
          <a:p>
            <a:pPr indent="0" marL="0">
              <a:buNone/>
            </a:pPr>
            <a:r>
              <a:rPr altLang="en-US" dirty="0" lang="zh-CN"/>
              <a:t>九、算法选讲</a:t>
            </a:r>
          </a:p>
          <a:p>
            <a:endParaRPr altLang="en-US" dirty="0" lang="zh-CN"/>
          </a:p>
        </p:txBody>
      </p:sp>
      <p:sp>
        <p:nvSpPr>
          <p:cNvPr id="10486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A7A085-D7A1-4BC0-AF05-76BA7374985B}" type="slidenum">
              <a:rPr altLang="zh-CN" lang="en-US" smtClean="0"/>
              <a:t>1</a:t>
            </a:fld>
            <a:endParaRPr altLang="zh-CN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ABB2E9-2787-405C-AF19-3BF73335125A}" type="slidenum">
              <a:rPr altLang="zh-CN" lang="en-US"/>
              <a:t>10</a:t>
            </a:fld>
            <a:endParaRPr altLang="zh-CN" lang="en-US"/>
          </a:p>
        </p:txBody>
      </p:sp>
      <p:sp>
        <p:nvSpPr>
          <p:cNvPr id="10487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7920038" cy="4538662"/>
          </a:xfrm>
        </p:spPr>
        <p:txBody>
          <a:bodyPr/>
          <a:p>
            <a:pPr>
              <a:lnSpc>
                <a:spcPct val="150000"/>
              </a:lnSpc>
            </a:pPr>
            <a:r>
              <a:rPr altLang="en-US" dirty="0" sz="2400" lang="zh-CN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最优子结构性质：</a:t>
            </a:r>
            <a:r>
              <a:rPr altLang="en-US" dirty="0" sz="2400" lang="zh-CN">
                <a:ea typeface="仿宋_GB2312" pitchFamily="49" charset="-122"/>
              </a:rPr>
              <a:t>问题的最优解包含着它的子问题的最优解。即</a:t>
            </a:r>
            <a:r>
              <a:rPr altLang="en-US" dirty="0" sz="2400" lang="zh-CN">
                <a:latin typeface="仿宋_GB2312" pitchFamily="49" charset="-122"/>
                <a:ea typeface="仿宋_GB2312" pitchFamily="49" charset="-122"/>
              </a:rPr>
              <a:t>不管前面的策略如何，此后的决策必须是基于当前状态（由上一次决策产生）的最优决策。</a:t>
            </a:r>
          </a:p>
          <a:p>
            <a:pPr>
              <a:lnSpc>
                <a:spcPct val="150000"/>
              </a:lnSpc>
            </a:pPr>
            <a:r>
              <a:rPr altLang="en-US" dirty="0" sz="2400" lang="zh-CN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重叠子问题：</a:t>
            </a:r>
            <a:r>
              <a:rPr altLang="en-US" dirty="0" sz="2400" lang="zh-CN">
                <a:latin typeface="仿宋_GB2312" pitchFamily="49" charset="-122"/>
                <a:ea typeface="仿宋_GB2312" pitchFamily="49" charset="-122"/>
              </a:rPr>
              <a:t>在用递归算法自顶向下解问题时，每次产生的子问题并不总是新问题，有些问题被反复计算多次。对每个子问题只解一次，然后将其解保存起来，以后再遇到同样的问题时就可以直接引用，不必重新求解。</a:t>
            </a:r>
          </a:p>
        </p:txBody>
      </p:sp>
      <p:sp>
        <p:nvSpPr>
          <p:cNvPr id="1048704" name="WordArt 3"/>
          <p:cNvSpPr>
            <a:spLocks noChangeArrowheads="1" noChangeShapeType="1" noTextEdit="1"/>
          </p:cNvSpPr>
          <p:nvPr/>
        </p:nvSpPr>
        <p:spPr bwMode="auto">
          <a:xfrm>
            <a:off x="6804025" y="476250"/>
            <a:ext cx="914400" cy="457200"/>
          </a:xfrm>
          <a:prstGeom prst="rect"/>
        </p:spPr>
        <p:txBody>
          <a:bodyPr fromWordArt="1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altLang="en-US" sz="3600" kern="10" lang="zh-CN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algn="ctr" dir="2700000" dist="35921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C486E2E-6369-4072-B679-C0FB383F3344}" type="slidenum">
              <a:rPr altLang="zh-CN" lang="en-US"/>
              <a:t>11</a:t>
            </a:fld>
            <a:endParaRPr altLang="zh-CN" lang="en-US"/>
          </a:p>
        </p:txBody>
      </p:sp>
      <p:sp>
        <p:nvSpPr>
          <p:cNvPr id="104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188912"/>
            <a:ext cx="4537200" cy="863823"/>
          </a:xfrm>
        </p:spPr>
        <p:txBody>
          <a:bodyPr/>
          <a:p>
            <a:r>
              <a:rPr altLang="en-US" dirty="0" sz="3600" lang="zh-CN">
                <a:solidFill>
                  <a:srgbClr val="FF0066"/>
                </a:solidFill>
                <a:ea typeface="仿宋_GB2312" pitchFamily="49" charset="-122"/>
              </a:rPr>
              <a:t>解决问题的基本特征</a:t>
            </a:r>
          </a:p>
        </p:txBody>
      </p:sp>
      <p:sp>
        <p:nvSpPr>
          <p:cNvPr id="1048707" name="AutoShape 6"/>
          <p:cNvSpPr/>
          <p:nvPr/>
        </p:nvSpPr>
        <p:spPr bwMode="auto">
          <a:xfrm>
            <a:off x="1116013" y="2060575"/>
            <a:ext cx="503237" cy="3455988"/>
          </a:xfrm>
          <a:prstGeom prst="leftBrace">
            <a:avLst>
              <a:gd name="adj1" fmla="val 5722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8708" name="Text Box 7"/>
          <p:cNvSpPr txBox="1">
            <a:spLocks noChangeArrowheads="1"/>
          </p:cNvSpPr>
          <p:nvPr/>
        </p:nvSpPr>
        <p:spPr bwMode="auto">
          <a:xfrm>
            <a:off x="1763713" y="1916113"/>
            <a:ext cx="6769100" cy="80264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dirty="0" sz="2400" lang="en-US"/>
              <a:t>1. </a:t>
            </a:r>
            <a:r>
              <a:rPr altLang="en-US" dirty="0" sz="2400" lang="zh-CN"/>
              <a:t>动态规划一般解决最值（最优，最大，最小，最长</a:t>
            </a:r>
            <a:r>
              <a:rPr altLang="zh-CN" dirty="0" sz="2400" lang="en-US"/>
              <a:t>……</a:t>
            </a:r>
            <a:r>
              <a:rPr altLang="en-US" dirty="0" sz="2400" lang="zh-CN"/>
              <a:t>）问题；</a:t>
            </a:r>
          </a:p>
        </p:txBody>
      </p:sp>
      <p:sp>
        <p:nvSpPr>
          <p:cNvPr id="1048709" name="Text Box 8"/>
          <p:cNvSpPr txBox="1">
            <a:spLocks noChangeArrowheads="1"/>
          </p:cNvSpPr>
          <p:nvPr/>
        </p:nvSpPr>
        <p:spPr bwMode="auto">
          <a:xfrm>
            <a:off x="1763713" y="3284538"/>
            <a:ext cx="6696075" cy="80264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dirty="0" sz="2400" lang="en-US"/>
              <a:t>2. </a:t>
            </a:r>
            <a:r>
              <a:rPr altLang="en-US" dirty="0" sz="2400" lang="zh-CN"/>
              <a:t>动态规划解决的问题一般是离散的，可以分解（划分阶段）的；</a:t>
            </a:r>
          </a:p>
        </p:txBody>
      </p:sp>
      <p:sp>
        <p:nvSpPr>
          <p:cNvPr id="1048710" name="Text Box 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1835150" y="4724400"/>
            <a:ext cx="6624638" cy="830997"/>
          </a:xfrm>
          <a:prstGeom prst="rect"/>
          <a:blipFill>
            <a:blip xmlns:r="http://schemas.openxmlformats.org/officeDocument/2006/relationships" r:embed="rId1"/>
            <a:stretch>
              <a:fillRect l="-1380" t="-8088" r="-1288" b="-13971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11" name="WordArt 10"/>
          <p:cNvSpPr>
            <a:spLocks noChangeArrowheads="1" noChangeShapeType="1" noTextEdit="1"/>
          </p:cNvSpPr>
          <p:nvPr/>
        </p:nvSpPr>
        <p:spPr bwMode="auto">
          <a:xfrm>
            <a:off x="6877050" y="404813"/>
            <a:ext cx="914400" cy="457200"/>
          </a:xfrm>
          <a:prstGeom prst="rect"/>
        </p:spPr>
        <p:txBody>
          <a:bodyPr fromWordArt="1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altLang="en-US" sz="3600" kern="10" lang="zh-CN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algn="ctr" dir="2700000" dist="35921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5" nodeType="clickPar">
                      <p:stCondLst>
                        <p:cond delay="indefinite"/>
                      </p:stCondLst>
                      <p:childTnLst>
                        <p:par>
                          <p:cTn fill="hold" id="1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7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0"/>
                                        <p:tgtEl>
                                          <p:spTgt spid="104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8" grpId="0"/>
      <p:bldP spid="1048709" grpId="0"/>
      <p:bldP spid="10487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E3A3C4-062D-4D0C-91AE-E7C3EC9530E4}" type="slidenum">
              <a:rPr altLang="zh-CN" lang="en-US"/>
              <a:t>12</a:t>
            </a:fld>
            <a:endParaRPr altLang="zh-CN" lang="en-US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altLang="en-US" dirty="0" sz="2800" lang="zh-CN"/>
              <a:t>动态规划算法的</a:t>
            </a:r>
            <a:r>
              <a:rPr altLang="zh-CN" dirty="0" sz="2800" lang="en-US"/>
              <a:t>3</a:t>
            </a:r>
            <a:r>
              <a:rPr altLang="en-US" dirty="0" sz="2800" lang="zh-CN"/>
              <a:t>个步骤：</a:t>
            </a:r>
            <a:r>
              <a:rPr altLang="zh-CN" dirty="0" sz="2800" lang="en-US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altLang="zh-CN" dirty="0" sz="2400" lang="en-US"/>
              <a:t>   1. </a:t>
            </a:r>
            <a:r>
              <a:rPr altLang="en-US" dirty="0" sz="2400" lang="zh-CN"/>
              <a:t>刻画最优解的结构特性</a:t>
            </a:r>
            <a:r>
              <a:rPr altLang="zh-CN" dirty="0" sz="2400" lang="en-US"/>
              <a:t>. </a:t>
            </a:r>
            <a:r>
              <a:rPr altLang="en-US" dirty="0" sz="2400" lang="zh-CN"/>
              <a:t>（一维，二维，三维数组）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altLang="zh-CN" dirty="0" sz="2400" lang="en-US"/>
              <a:t>   2. </a:t>
            </a:r>
            <a:r>
              <a:rPr altLang="en-US" dirty="0" sz="2400" lang="zh-CN">
                <a:solidFill>
                  <a:schemeClr val="tx2"/>
                </a:solidFill>
              </a:rPr>
              <a:t>递归的定义最优解</a:t>
            </a:r>
            <a:r>
              <a:rPr altLang="zh-CN" dirty="0" sz="2400" lang="en-US"/>
              <a:t>. </a:t>
            </a:r>
            <a:r>
              <a:rPr altLang="en-US" dirty="0" sz="2400" lang="zh-CN"/>
              <a:t>（状态转移方程）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altLang="zh-CN" dirty="0" sz="2400" lang="en-US"/>
              <a:t>   3. </a:t>
            </a:r>
            <a:r>
              <a:rPr altLang="en-US" dirty="0" sz="2400" lang="zh-CN"/>
              <a:t>以自底向上的方法来计算最优解</a:t>
            </a:r>
            <a:r>
              <a:rPr altLang="zh-CN" dirty="0" sz="2400" lang="en-US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altLang="zh-CN" dirty="0" sz="2400" lang="en-US"/>
              <a:t>   </a:t>
            </a:r>
            <a:endParaRPr altLang="en-US" dirty="0" sz="3400" lang="zh-CN"/>
          </a:p>
        </p:txBody>
      </p:sp>
      <p:sp>
        <p:nvSpPr>
          <p:cNvPr id="1048714" name="Rectangle 4"/>
          <p:cNvSpPr>
            <a:spLocks noChangeArrowheads="1"/>
          </p:cNvSpPr>
          <p:nvPr/>
        </p:nvSpPr>
        <p:spPr bwMode="auto">
          <a:xfrm>
            <a:off x="468313" y="476250"/>
            <a:ext cx="4298950" cy="641350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p>
            <a:r>
              <a:rPr altLang="en-US" b="1" dirty="0" sz="3600" lang="zh-CN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  <a:cs typeface="+mj-cs"/>
              </a:rPr>
              <a:t>解决问题的基本步骤</a:t>
            </a:r>
          </a:p>
        </p:txBody>
      </p:sp>
      <p:sp>
        <p:nvSpPr>
          <p:cNvPr id="1048715" name="WordArt 5"/>
          <p:cNvSpPr>
            <a:spLocks noChangeArrowheads="1" noChangeShapeType="1" noTextEdit="1"/>
          </p:cNvSpPr>
          <p:nvPr/>
        </p:nvSpPr>
        <p:spPr bwMode="auto">
          <a:xfrm>
            <a:off x="6948488" y="404813"/>
            <a:ext cx="914400" cy="457200"/>
          </a:xfrm>
          <a:prstGeom prst="rect"/>
        </p:spPr>
        <p:txBody>
          <a:bodyPr fromWordArt="1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altLang="en-US" sz="3600" kern="10" lang="zh-CN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algn="ctr" dir="2700000" dist="35921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1048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"/>
                                        <p:tgtEl>
                                          <p:spTgt spid="10487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3"/>
                                        <p:tgtEl>
                                          <p:spTgt spid="10487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 nodeType="clickPar">
                      <p:stCondLst>
                        <p:cond delay="indefinite"/>
                      </p:stCondLst>
                      <p:childTnLst>
                        <p:par>
                          <p:cTn fill="hold" id="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8"/>
                                        <p:tgtEl>
                                          <p:spTgt spid="10487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 nodeType="clickPar">
                      <p:stCondLst>
                        <p:cond delay="indefinite"/>
                      </p:stCondLst>
                      <p:childTnLst>
                        <p:par>
                          <p:cTn fill="hold" id="3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33"/>
                                        <p:tgtEl>
                                          <p:spTgt spid="10487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3" grpId="0" build="p"/>
      <p:bldP spid="10487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4ABDA1-FCF2-4722-85CA-FF79C0DE8B7E}" type="slidenum">
              <a:rPr altLang="zh-CN" lang="en-US"/>
              <a:t>13</a:t>
            </a:fld>
            <a:endParaRPr altLang="zh-CN" lang="en-US"/>
          </a:p>
        </p:txBody>
      </p:sp>
      <p:sp>
        <p:nvSpPr>
          <p:cNvPr id="1048717" name="WordArt 4"/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/>
        </p:spPr>
        <p:txBody>
          <a:bodyPr fromWordArt="1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altLang="en-US" sz="3600" kern="10" lang="zh-CN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algn="ctr" dir="2700000" dist="35921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p:sp>
        <p:nvSpPr>
          <p:cNvPr id="1048718" name="Rectangle 5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sz="half" idx="1"/>
          </p:nvPr>
        </p:nvSpPr>
        <p:spPr>
          <a:xfrm>
            <a:off x="395288" y="476250"/>
            <a:ext cx="4392736" cy="647700"/>
          </a:xfrm>
          <a:blipFill>
            <a:blip xmlns:r="http://schemas.openxmlformats.org/officeDocument/2006/relationships" r:embed="rId1"/>
            <a:stretch>
              <a:fillRect l="-2639" t="-11321" b="-471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grpSp>
        <p:nvGrpSpPr>
          <p:cNvPr id="63" name="Group 6"/>
          <p:cNvGrpSpPr/>
          <p:nvPr/>
        </p:nvGrpSpPr>
        <p:grpSpPr bwMode="auto">
          <a:xfrm>
            <a:off x="468313" y="2708275"/>
            <a:ext cx="5584824" cy="930275"/>
            <a:chOff x="816" y="1004"/>
            <a:chExt cx="3518" cy="586"/>
          </a:xfrm>
        </p:grpSpPr>
        <p:sp>
          <p:nvSpPr>
            <p:cNvPr id="1048719" name="Text Box 7"/>
            <p:cNvSpPr txBox="1">
              <a:spLocks noChangeArrowheads="1"/>
            </p:cNvSpPr>
            <p:nvPr/>
          </p:nvSpPr>
          <p:spPr bwMode="auto">
            <a:xfrm>
              <a:off x="816" y="1150"/>
              <a:ext cx="804" cy="322"/>
            </a:xfrm>
            <a:prstGeom prst="rect"/>
            <a:noFill/>
            <a:ln>
              <a:noFill/>
            </a:ln>
            <a:effectLst/>
          </p:spPr>
          <p:txBody>
            <a:bodyPr wrap="none">
              <a:spAutoFit/>
            </a:bodyPr>
            <a:p>
              <a:r>
                <a:rPr altLang="zh-CN" sz="2800" i="1" 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r>
                <a:rPr altLang="zh-CN" sz="2800" 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altLang="zh-CN" sz="2800" i="1" 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altLang="zh-CN" sz="2800" 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) =</a:t>
              </a:r>
              <a:r>
                <a:rPr altLang="zh-CN" sz="2800" lang="en-US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1048720" name="Text Box 8"/>
            <p:cNvSpPr txBox="1">
              <a:spLocks noChangeArrowheads="1"/>
            </p:cNvSpPr>
            <p:nvPr/>
          </p:nvSpPr>
          <p:spPr bwMode="auto">
            <a:xfrm>
              <a:off x="1786" y="1004"/>
              <a:ext cx="2548" cy="586"/>
            </a:xfrm>
            <a:prstGeom prst="rect"/>
            <a:noFill/>
            <a:ln>
              <a:noFill/>
            </a:ln>
            <a:effectLst/>
          </p:spPr>
          <p:txBody>
            <a:bodyPr wrap="none">
              <a:spAutoFit/>
            </a:bodyPr>
            <a:lstStyle>
              <a:lvl1pPr eaLnBrk="0" hangingPunct="0">
                <a:tabLst>
                  <a:tab algn="l" pos="2859088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eaLnBrk="0" hangingPunct="0">
                <a:tabLst>
                  <a:tab algn="l" pos="2859088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eaLnBrk="0" hangingPunct="0">
                <a:tabLst>
                  <a:tab algn="l" pos="2859088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eaLnBrk="0" hangingPunct="0">
                <a:tabLst>
                  <a:tab algn="l" pos="2859088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eaLnBrk="0" hangingPunct="0">
                <a:tabLst>
                  <a:tab algn="l" pos="2859088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algn="l" pos="2859088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algn="l" pos="2859088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algn="l" pos="2859088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algn="l" pos="2859088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altLang="zh-CN" sz="2800" lang="en-US">
                  <a:solidFill>
                    <a:schemeClr val="accent2"/>
                  </a:solidFill>
                </a:rPr>
                <a:t>1	if </a:t>
              </a:r>
              <a:r>
                <a:rPr altLang="zh-CN" sz="2800" i="1" lang="en-US">
                  <a:solidFill>
                    <a:schemeClr val="accent2"/>
                  </a:solidFill>
                </a:rPr>
                <a:t>n</a:t>
              </a:r>
              <a:r>
                <a:rPr altLang="zh-CN" sz="2800" lang="en-US">
                  <a:solidFill>
                    <a:schemeClr val="accent2"/>
                  </a:solidFill>
                </a:rPr>
                <a:t> = 0 or 1</a:t>
              </a:r>
            </a:p>
            <a:p>
              <a:pPr eaLnBrk="1" hangingPunct="1"/>
              <a:r>
                <a:rPr altLang="zh-CN" sz="2800" i="1" lang="en-GB">
                  <a:solidFill>
                    <a:schemeClr val="accent2"/>
                  </a:solidFill>
                </a:rPr>
                <a:t>F</a:t>
              </a:r>
              <a:r>
                <a:rPr altLang="zh-CN" sz="2800" lang="en-GB">
                  <a:solidFill>
                    <a:schemeClr val="accent2"/>
                  </a:solidFill>
                </a:rPr>
                <a:t>(</a:t>
              </a:r>
              <a:r>
                <a:rPr altLang="zh-CN" sz="2800" i="1" lang="en-GB">
                  <a:solidFill>
                    <a:schemeClr val="accent2"/>
                  </a:solidFill>
                </a:rPr>
                <a:t>n</a:t>
              </a:r>
              <a:r>
                <a:rPr altLang="zh-CN" sz="2800" lang="en-GB">
                  <a:solidFill>
                    <a:schemeClr val="accent2"/>
                  </a:solidFill>
                </a:rPr>
                <a:t>-1) + </a:t>
              </a:r>
              <a:r>
                <a:rPr altLang="zh-CN" sz="2800" i="1" lang="en-GB">
                  <a:solidFill>
                    <a:schemeClr val="accent2"/>
                  </a:solidFill>
                </a:rPr>
                <a:t>F</a:t>
              </a:r>
              <a:r>
                <a:rPr altLang="zh-CN" sz="2800" lang="en-GB">
                  <a:solidFill>
                    <a:schemeClr val="accent2"/>
                  </a:solidFill>
                </a:rPr>
                <a:t>(</a:t>
              </a:r>
              <a:r>
                <a:rPr altLang="zh-CN" sz="2800" i="1" lang="en-GB">
                  <a:solidFill>
                    <a:schemeClr val="accent2"/>
                  </a:solidFill>
                </a:rPr>
                <a:t>n</a:t>
              </a:r>
              <a:r>
                <a:rPr altLang="zh-CN" sz="2800" lang="en-GB">
                  <a:solidFill>
                    <a:schemeClr val="accent2"/>
                  </a:solidFill>
                </a:rPr>
                <a:t>-2)</a:t>
              </a:r>
              <a:r>
                <a:rPr altLang="zh-CN" sz="2800" lang="en-US">
                  <a:solidFill>
                    <a:schemeClr val="accent2"/>
                  </a:solidFill>
                </a:rPr>
                <a:t>	if </a:t>
              </a:r>
              <a:r>
                <a:rPr altLang="zh-CN" sz="2800" i="1" lang="en-US">
                  <a:solidFill>
                    <a:schemeClr val="accent2"/>
                  </a:solidFill>
                </a:rPr>
                <a:t>n</a:t>
              </a:r>
              <a:r>
                <a:rPr altLang="zh-CN" sz="2800" lang="en-US">
                  <a:solidFill>
                    <a:schemeClr val="accent2"/>
                  </a:solidFill>
                </a:rPr>
                <a:t> &gt; 1</a:t>
              </a:r>
            </a:p>
          </p:txBody>
        </p:sp>
        <p:sp>
          <p:nvSpPr>
            <p:cNvPr id="1048721" name="AutoShape 9"/>
            <p:cNvSpPr/>
            <p:nvPr/>
          </p:nvSpPr>
          <p:spPr bwMode="auto">
            <a:xfrm>
              <a:off x="1655" y="1026"/>
              <a:ext cx="66" cy="517"/>
            </a:xfrm>
            <a:prstGeom prst="leftBrace">
              <a:avLst>
                <a:gd name="adj1" fmla="val 65278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sp>
        <p:nvSpPr>
          <p:cNvPr id="1048722" name="Text Box 1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395288" y="1484313"/>
            <a:ext cx="7777162" cy="457200"/>
          </a:xfrm>
          <a:prstGeom prst="rect"/>
          <a:blipFill>
            <a:blip xmlns:r="http://schemas.openxmlformats.org/officeDocument/2006/relationships" r:embed="rId2"/>
            <a:stretch>
              <a:fillRect l="-1254" t="-14667" r="-78" b="-32000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23" name="Text Box 12"/>
          <p:cNvSpPr txBox="1">
            <a:spLocks noChangeArrowheads="1"/>
          </p:cNvSpPr>
          <p:nvPr/>
        </p:nvSpPr>
        <p:spPr bwMode="auto">
          <a:xfrm>
            <a:off x="395288" y="2205038"/>
            <a:ext cx="3527425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400" lang="zh-CN">
                <a:solidFill>
                  <a:srgbClr val="33CCCC"/>
                </a:solidFill>
              </a:rPr>
              <a:t>步骤</a:t>
            </a:r>
            <a:r>
              <a:rPr altLang="zh-CN" b="1" dirty="0" sz="2400" lang="en-US">
                <a:solidFill>
                  <a:srgbClr val="33CCCC"/>
                </a:solidFill>
              </a:rPr>
              <a:t>2</a:t>
            </a:r>
            <a:r>
              <a:rPr altLang="en-US" b="1" dirty="0" sz="2400" lang="zh-CN">
                <a:solidFill>
                  <a:srgbClr val="33CCCC"/>
                </a:solidFill>
              </a:rPr>
              <a:t>：状态转移方程：</a:t>
            </a:r>
          </a:p>
        </p:txBody>
      </p:sp>
      <p:sp>
        <p:nvSpPr>
          <p:cNvPr id="1048724" name="Rectangle 13"/>
          <p:cNvSpPr>
            <a:spLocks noChangeArrowheads="1"/>
          </p:cNvSpPr>
          <p:nvPr/>
        </p:nvSpPr>
        <p:spPr bwMode="auto">
          <a:xfrm>
            <a:off x="395288" y="3789363"/>
            <a:ext cx="7345362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2400" lang="zh-CN">
                <a:solidFill>
                  <a:srgbClr val="33CCCC"/>
                </a:solidFill>
              </a:rPr>
              <a:t>步骤</a:t>
            </a:r>
            <a:r>
              <a:rPr altLang="zh-CN" b="1" dirty="0" sz="2400" lang="en-US">
                <a:solidFill>
                  <a:srgbClr val="33CCCC"/>
                </a:solidFill>
              </a:rPr>
              <a:t>3</a:t>
            </a:r>
            <a:r>
              <a:rPr altLang="en-US" b="1" dirty="0" sz="2400" lang="zh-CN">
                <a:solidFill>
                  <a:srgbClr val="33CCCC"/>
                </a:solidFill>
              </a:rPr>
              <a:t>：以自底向上的方法来计算最优解</a:t>
            </a:r>
          </a:p>
        </p:txBody>
      </p:sp>
      <p:graphicFrame>
        <p:nvGraphicFramePr>
          <p:cNvPr id="4194306" name="Group 106"/>
          <p:cNvGraphicFramePr>
            <a:graphicFrameLocks noGrp="1"/>
          </p:cNvGraphicFramePr>
          <p:nvPr>
            <p:ph sz="half" idx="2"/>
          </p:nvPr>
        </p:nvGraphicFramePr>
        <p:xfrm>
          <a:off x="323850" y="4437063"/>
          <a:ext cx="8362950" cy="975360"/>
        </p:xfrm>
        <a:graphic>
          <a:graphicData uri="http://schemas.openxmlformats.org/drawingml/2006/table">
            <a:tbl>
              <a:tblPr/>
              <a:tblGrid>
                <a:gridCol w="969963"/>
                <a:gridCol w="673100"/>
                <a:gridCol w="671512"/>
                <a:gridCol w="673100"/>
                <a:gridCol w="671513"/>
                <a:gridCol w="669925"/>
                <a:gridCol w="674687"/>
                <a:gridCol w="669925"/>
                <a:gridCol w="674688"/>
                <a:gridCol w="669925"/>
                <a:gridCol w="674687"/>
                <a:gridCol w="669925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zh-CN" baseline="0" b="0" cap="none" dirty="0" sz="2600" i="1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zh-CN" baseline="0" b="0" cap="none" dirty="0" sz="26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7"/>
                                        <p:tgtEl>
                                          <p:spTgt spid="1048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 nodeType="clickPar">
                      <p:stCondLst>
                        <p:cond delay="indefinite"/>
                      </p:stCondLst>
                      <p:childTnLst>
                        <p:par>
                          <p:cTn fill="hold" id="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4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35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6"/>
                                        <p:tgtEl>
                                          <p:spTgt spid="4194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8" grpId="0" build="p"/>
      <p:bldP spid="1048722" grpId="0"/>
      <p:bldP spid="1048723" grpId="0"/>
      <p:bldP spid="10487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19F158D-7B6E-4752-A78E-A1A827E39CB6}" type="slidenum">
              <a:rPr altLang="zh-CN" lang="en-US"/>
              <a:t>14</a:t>
            </a:fld>
            <a:endParaRPr altLang="zh-CN" lang="en-US"/>
          </a:p>
        </p:txBody>
      </p:sp>
      <p:sp>
        <p:nvSpPr>
          <p:cNvPr id="1048726" name="Rectangle 4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sz="half" idx="1"/>
          </p:nvPr>
        </p:nvSpPr>
        <p:spPr>
          <a:xfrm>
            <a:off x="323850" y="188913"/>
            <a:ext cx="4038600" cy="576262"/>
          </a:xfrm>
          <a:blipFill>
            <a:blip xmlns:r="http://schemas.openxmlformats.org/officeDocument/2006/relationships" r:embed="rId1"/>
            <a:stretch>
              <a:fillRect l="-2866" t="-12632" b="-1684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grpSp>
        <p:nvGrpSpPr>
          <p:cNvPr id="65" name="Group 7"/>
          <p:cNvGrpSpPr/>
          <p:nvPr/>
        </p:nvGrpSpPr>
        <p:grpSpPr bwMode="auto">
          <a:xfrm>
            <a:off x="468313" y="2708275"/>
            <a:ext cx="6275387" cy="946150"/>
            <a:chOff x="816" y="1004"/>
            <a:chExt cx="3953" cy="596"/>
          </a:xfrm>
        </p:grpSpPr>
        <p:sp>
          <p:nvSpPr>
            <p:cNvPr id="1048727" name="Text Box 8"/>
            <p:cNvSpPr txBox="1">
              <a:spLocks noChangeArrowheads="1"/>
            </p:cNvSpPr>
            <p:nvPr/>
          </p:nvSpPr>
          <p:spPr bwMode="auto">
            <a:xfrm>
              <a:off x="816" y="1150"/>
              <a:ext cx="804" cy="322"/>
            </a:xfrm>
            <a:prstGeom prst="rect"/>
            <a:noFill/>
            <a:ln>
              <a:noFill/>
            </a:ln>
            <a:effectLst/>
          </p:spPr>
          <p:txBody>
            <a:bodyPr wrap="none">
              <a:spAutoFit/>
            </a:bodyPr>
            <a:p>
              <a:r>
                <a:rPr altLang="zh-CN" sz="2800" i="1" 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F</a:t>
              </a:r>
              <a:r>
                <a:rPr altLang="zh-CN" sz="2800" 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(</a:t>
              </a:r>
              <a:r>
                <a:rPr altLang="zh-CN" sz="2800" i="1" 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altLang="zh-CN" sz="2800" lang="en-US">
                  <a:solidFill>
                    <a:schemeClr val="accent2"/>
                  </a:solidFill>
                  <a:latin typeface="Times New Roman" panose="02020603050405020304" pitchFamily="18" charset="0"/>
                </a:rPr>
                <a:t>) =</a:t>
              </a:r>
              <a:r>
                <a:rPr altLang="zh-CN" sz="2800" lang="en-US">
                  <a:solidFill>
                    <a:schemeClr val="accent2"/>
                  </a:solidFill>
                  <a:latin typeface="Comic Sans MS" panose="030F0702030302020204" pitchFamily="66" charset="0"/>
                </a:rPr>
                <a:t> </a:t>
              </a:r>
            </a:p>
          </p:txBody>
        </p:sp>
        <p:sp>
          <p:nvSpPr>
            <p:cNvPr id="1048728" name="Text Box 9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 bwMode="auto">
            <a:xfrm>
              <a:off x="1786" y="1004"/>
              <a:ext cx="2983" cy="596"/>
            </a:xfrm>
            <a:prstGeom prst="rect"/>
            <a:blipFill>
              <a:blip xmlns:r="http://schemas.openxmlformats.org/officeDocument/2006/relationships" r:embed="rId2"/>
              <a:stretch>
                <a:fillRect l="-2574" t="-6452" r="-2574" b="-18065"/>
              </a:stretch>
            </a:blipFill>
            <a:ln>
              <a:noFill/>
            </a:ln>
            <a:effectLst/>
          </p:spPr>
          <p:txBody>
            <a:bodyPr/>
            <a:p>
              <a:r>
                <a:rPr altLang="en-US" lang="zh-CN">
                  <a:noFill/>
                </a:rPr>
                <a:t> </a:t>
              </a:r>
            </a:p>
          </p:txBody>
        </p:sp>
        <p:sp>
          <p:nvSpPr>
            <p:cNvPr id="1048729" name="AutoShape 10"/>
            <p:cNvSpPr/>
            <p:nvPr/>
          </p:nvSpPr>
          <p:spPr bwMode="auto">
            <a:xfrm>
              <a:off x="1655" y="1026"/>
              <a:ext cx="66" cy="517"/>
            </a:xfrm>
            <a:prstGeom prst="leftBrace">
              <a:avLst>
                <a:gd name="adj1" fmla="val 65278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sp>
        <p:nvSpPr>
          <p:cNvPr id="1048730" name="Text Box 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395288" y="1196975"/>
            <a:ext cx="7777162" cy="457200"/>
          </a:xfrm>
          <a:prstGeom prst="rect"/>
          <a:blipFill>
            <a:blip xmlns:r="http://schemas.openxmlformats.org/officeDocument/2006/relationships" r:embed="rId3"/>
            <a:stretch>
              <a:fillRect l="-1254" t="-14667" b="-32000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31" name="Text Box 6"/>
          <p:cNvSpPr txBox="1">
            <a:spLocks noChangeArrowheads="1"/>
          </p:cNvSpPr>
          <p:nvPr/>
        </p:nvSpPr>
        <p:spPr bwMode="auto">
          <a:xfrm>
            <a:off x="395288" y="2060575"/>
            <a:ext cx="3527425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400" lang="zh-CN">
                <a:solidFill>
                  <a:srgbClr val="33CCCC"/>
                </a:solidFill>
              </a:rPr>
              <a:t>步骤</a:t>
            </a:r>
            <a:r>
              <a:rPr altLang="zh-CN" b="1" sz="2400" lang="en-US">
                <a:solidFill>
                  <a:srgbClr val="33CCCC"/>
                </a:solidFill>
              </a:rPr>
              <a:t>2</a:t>
            </a:r>
            <a:r>
              <a:rPr altLang="en-US" b="1" sz="2400" lang="zh-CN">
                <a:solidFill>
                  <a:srgbClr val="33CCCC"/>
                </a:solidFill>
              </a:rPr>
              <a:t>：状态转移方程：</a:t>
            </a:r>
          </a:p>
        </p:txBody>
      </p:sp>
      <p:sp>
        <p:nvSpPr>
          <p:cNvPr id="1048732" name="Rectangle 11"/>
          <p:cNvSpPr>
            <a:spLocks noChangeArrowheads="1"/>
          </p:cNvSpPr>
          <p:nvPr/>
        </p:nvSpPr>
        <p:spPr bwMode="auto">
          <a:xfrm>
            <a:off x="395288" y="3789363"/>
            <a:ext cx="7345362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400" lang="zh-CN">
                <a:solidFill>
                  <a:srgbClr val="33CCCC"/>
                </a:solidFill>
              </a:rPr>
              <a:t>步骤</a:t>
            </a:r>
            <a:r>
              <a:rPr altLang="zh-CN" b="1" sz="2400" lang="en-US">
                <a:solidFill>
                  <a:srgbClr val="33CCCC"/>
                </a:solidFill>
              </a:rPr>
              <a:t>3</a:t>
            </a:r>
            <a:r>
              <a:rPr altLang="en-US" b="1" sz="2400" lang="zh-CN">
                <a:solidFill>
                  <a:srgbClr val="33CCCC"/>
                </a:solidFill>
              </a:rPr>
              <a:t>：以自底向上的方法来计算最优解</a:t>
            </a:r>
          </a:p>
        </p:txBody>
      </p:sp>
      <p:graphicFrame>
        <p:nvGraphicFramePr>
          <p:cNvPr id="4194308" name="Group 60"/>
          <p:cNvGraphicFramePr>
            <a:graphicFrameLocks noGrp="1"/>
          </p:cNvGraphicFramePr>
          <p:nvPr>
            <p:ph sz="half" idx="2"/>
          </p:nvPr>
        </p:nvGraphicFramePr>
        <p:xfrm>
          <a:off x="323850" y="4437063"/>
          <a:ext cx="8362950" cy="1333500"/>
        </p:xfrm>
        <a:graphic>
          <a:graphicData uri="http://schemas.openxmlformats.org/drawingml/2006/table">
            <a:tbl>
              <a:tblPr/>
              <a:tblGrid>
                <a:gridCol w="969963"/>
                <a:gridCol w="673100"/>
                <a:gridCol w="671512"/>
                <a:gridCol w="673100"/>
                <a:gridCol w="671513"/>
                <a:gridCol w="669925"/>
                <a:gridCol w="674687"/>
                <a:gridCol w="669925"/>
                <a:gridCol w="674688"/>
                <a:gridCol w="669925"/>
                <a:gridCol w="674687"/>
                <a:gridCol w="669925"/>
              </a:tblGrid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zh-CN" baseline="0" b="0" cap="none" dirty="0" sz="2600" i="1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zh-CN" baseline="0" b="0" cap="none" dirty="0" sz="26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0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0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zh-CN" baseline="0" b="0" cap="none" sz="20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zh-CN" baseline="0" b="0" cap="none" sz="20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zh-CN" baseline="0" b="0" cap="none" sz="20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zh-CN" baseline="0" b="0" cap="none" dirty="0" sz="20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48733" name="WordArt 61"/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/>
        </p:spPr>
        <p:txBody>
          <a:bodyPr fromWordArt="1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altLang="en-US" sz="3600" kern="10" lang="zh-CN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algn="ctr" dir="2700000" dist="35921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7"/>
                                        <p:tgtEl>
                                          <p:spTgt spid="1048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 nodeType="clickPar">
                      <p:stCondLst>
                        <p:cond delay="indefinite"/>
                      </p:stCondLst>
                      <p:childTnLst>
                        <p:par>
                          <p:cTn fill="hold" id="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4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1" nodeType="clickPar">
                      <p:stCondLst>
                        <p:cond delay="indefinite"/>
                      </p:stCondLst>
                      <p:childTnLst>
                        <p:par>
                          <p:cTn fill="hold" id="32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33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35"/>
                                        <p:tgtEl>
                                          <p:spTgt spid="419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6" grpId="0" build="p"/>
      <p:bldP spid="1048730" grpId="0"/>
      <p:bldP spid="1048731" grpId="0"/>
      <p:bldP spid="10487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1D6BDF-D48B-40B8-8F0A-B2FCE4605664}" type="slidenum">
              <a:rPr altLang="zh-CN" lang="en-US"/>
              <a:t>15</a:t>
            </a:fld>
            <a:endParaRPr altLang="zh-CN" lang="en-US"/>
          </a:p>
        </p:txBody>
      </p:sp>
      <p:sp>
        <p:nvSpPr>
          <p:cNvPr id="104873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42900"/>
            <a:ext cx="5688013" cy="692150"/>
          </a:xfrm>
        </p:spPr>
        <p:txBody>
          <a:bodyPr/>
          <a:p>
            <a:r>
              <a:rPr altLang="en-US" dirty="0" sz="2600" lang="zh-CN">
                <a:solidFill>
                  <a:schemeClr val="tx1"/>
                </a:solidFill>
                <a:effectLst>
                  <a:outerShdw algn="tl" blurRad="38100" dir="2700000" dist="38100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例题三：排队买票问题</a:t>
            </a:r>
            <a:endParaRPr altLang="zh-CN" dirty="0" sz="2600" lang="en-US">
              <a:solidFill>
                <a:schemeClr val="tx1"/>
              </a:solidFill>
              <a:effectLst>
                <a:outerShdw algn="tl" blurRad="38100" dir="2700000" dist="38100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1048736" name="Rectangle 3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idx="1"/>
          </p:nvPr>
        </p:nvSpPr>
        <p:spPr>
          <a:xfrm>
            <a:off x="250825" y="1341438"/>
            <a:ext cx="8304213" cy="4827587"/>
          </a:xfrm>
          <a:blipFill>
            <a:blip xmlns:r="http://schemas.openxmlformats.org/officeDocument/2006/relationships" r:embed="rId1"/>
            <a:stretch>
              <a:fillRect l="-587" r="-1542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37" name="WordArt 4"/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/>
        </p:spPr>
        <p:txBody>
          <a:bodyPr fromWordArt="1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altLang="en-US" sz="3600" kern="10" lang="zh-CN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algn="ctr" dir="2700000" dist="35921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13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1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"/>
                                        <p:tgtEl>
                                          <p:spTgt spid="10487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5" grpId="0"/>
      <p:bldP spid="1048736" grpId="0" build="p" autoUpdateAnimBg="0"/>
      <p:bldP spid="1048736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ED76F8-8C4B-4E75-9988-9D77403A9AF6}" type="slidenum">
              <a:rPr altLang="zh-CN" lang="en-US"/>
              <a:t>16</a:t>
            </a:fld>
            <a:endParaRPr altLang="zh-CN" lang="en-US"/>
          </a:p>
        </p:txBody>
      </p:sp>
      <p:grpSp>
        <p:nvGrpSpPr>
          <p:cNvPr id="69" name="Group 93"/>
          <p:cNvGrpSpPr/>
          <p:nvPr/>
        </p:nvGrpSpPr>
        <p:grpSpPr bwMode="auto">
          <a:xfrm>
            <a:off x="468313" y="476250"/>
            <a:ext cx="7127875" cy="1514476"/>
            <a:chOff x="295" y="300"/>
            <a:chExt cx="4490" cy="954"/>
          </a:xfrm>
        </p:grpSpPr>
        <p:sp>
          <p:nvSpPr>
            <p:cNvPr id="1048745" name="Text Box 4"/>
            <p:cNvSpPr txBox="1">
              <a:spLocks noChangeArrowheads="1"/>
            </p:cNvSpPr>
            <p:nvPr/>
          </p:nvSpPr>
          <p:spPr bwMode="auto">
            <a:xfrm>
              <a:off x="295" y="300"/>
              <a:ext cx="4309" cy="288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altLang="en-US" sz="2400" lang="zh-CN">
                  <a:effectLst>
                    <a:outerShdw algn="tl" blurRad="38100" dir="2700000" dist="38100">
                      <a:srgbClr val="C0C0C0"/>
                    </a:outerShdw>
                  </a:effectLst>
                </a:rPr>
                <a:t>分析：</a:t>
              </a:r>
            </a:p>
          </p:txBody>
        </p:sp>
        <p:sp>
          <p:nvSpPr>
            <p:cNvPr id="1048746" name="Rectangle 17"/>
            <p:cNvSpPr>
              <a:spLocks noChangeArrowheads="1"/>
            </p:cNvSpPr>
            <p:nvPr/>
          </p:nvSpPr>
          <p:spPr bwMode="auto">
            <a:xfrm>
              <a:off x="1247" y="300"/>
              <a:ext cx="3538" cy="954"/>
            </a:xfrm>
            <a:prstGeom prst="rect"/>
            <a:noFill/>
            <a:ln>
              <a:noFill/>
            </a:ln>
            <a:effectLst/>
          </p:spPr>
          <p:txBody>
            <a:bodyPr>
              <a:spAutoFit/>
            </a:bodyPr>
            <a:p>
              <a:r>
                <a:rPr altLang="en-US" b="1" dirty="0" sz="2400" lang="zh-CN"/>
                <a:t>问题的最优解是根据子问题的最优解计算出来的。每个子问题的最优解：</a:t>
              </a:r>
              <a:r>
                <a:rPr altLang="en-US" b="1" dirty="0" sz="2400" lang="zh-CN">
                  <a:solidFill>
                    <a:srgbClr val="FF0000"/>
                  </a:solidFill>
                </a:rPr>
                <a:t>唯一的、无后效性的、能表示当前状态且可用于状态转换的</a:t>
              </a:r>
              <a:r>
                <a:rPr altLang="en-US" b="1" dirty="0" sz="2400" lang="zh-CN"/>
                <a:t>。</a:t>
              </a:r>
            </a:p>
          </p:txBody>
        </p:sp>
      </p:grpSp>
      <p:sp>
        <p:nvSpPr>
          <p:cNvPr id="1048747" name="Rectangle 6"/>
          <p:cNvSpPr>
            <a:spLocks noChangeArrowheads="1"/>
          </p:cNvSpPr>
          <p:nvPr/>
        </p:nvSpPr>
        <p:spPr bwMode="auto">
          <a:xfrm>
            <a:off x="468313" y="1341438"/>
            <a:ext cx="142875" cy="576262"/>
          </a:xfrm>
          <a:prstGeom prst="rect"/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altLang="zh-CN" lang="en-US"/>
              <a:t>1</a:t>
            </a:r>
          </a:p>
        </p:txBody>
      </p:sp>
      <p:sp>
        <p:nvSpPr>
          <p:cNvPr id="1048748" name="Rectangle 7"/>
          <p:cNvSpPr>
            <a:spLocks noChangeArrowheads="1"/>
          </p:cNvSpPr>
          <p:nvPr/>
        </p:nvSpPr>
        <p:spPr bwMode="auto">
          <a:xfrm>
            <a:off x="684213" y="1557338"/>
            <a:ext cx="142875" cy="576262"/>
          </a:xfrm>
          <a:prstGeom prst="rect"/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altLang="zh-CN" lang="en-US"/>
              <a:t>2</a:t>
            </a:r>
          </a:p>
        </p:txBody>
      </p:sp>
      <p:sp>
        <p:nvSpPr>
          <p:cNvPr id="1048749" name="Rectangle 8"/>
          <p:cNvSpPr>
            <a:spLocks noChangeArrowheads="1"/>
          </p:cNvSpPr>
          <p:nvPr/>
        </p:nvSpPr>
        <p:spPr bwMode="auto">
          <a:xfrm>
            <a:off x="900113" y="1773238"/>
            <a:ext cx="142875" cy="576262"/>
          </a:xfrm>
          <a:prstGeom prst="rect"/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altLang="zh-CN" lang="en-US"/>
              <a:t>3</a:t>
            </a:r>
          </a:p>
        </p:txBody>
      </p:sp>
      <p:sp>
        <p:nvSpPr>
          <p:cNvPr id="1048750" name="Rectangle 9"/>
          <p:cNvSpPr>
            <a:spLocks noChangeArrowheads="1"/>
          </p:cNvSpPr>
          <p:nvPr/>
        </p:nvSpPr>
        <p:spPr bwMode="auto">
          <a:xfrm>
            <a:off x="1116013" y="1989138"/>
            <a:ext cx="142875" cy="576262"/>
          </a:xfrm>
          <a:prstGeom prst="rect"/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altLang="zh-CN" lang="en-US"/>
              <a:t>4</a:t>
            </a:r>
          </a:p>
        </p:txBody>
      </p:sp>
      <p:sp>
        <p:nvSpPr>
          <p:cNvPr id="1048751" name="Rectangle 10"/>
          <p:cNvSpPr>
            <a:spLocks noChangeArrowheads="1"/>
          </p:cNvSpPr>
          <p:nvPr/>
        </p:nvSpPr>
        <p:spPr bwMode="auto">
          <a:xfrm>
            <a:off x="1331913" y="2205038"/>
            <a:ext cx="142875" cy="576262"/>
          </a:xfrm>
          <a:prstGeom prst="rect"/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altLang="zh-CN" lang="en-US"/>
              <a:t>5</a:t>
            </a:r>
          </a:p>
        </p:txBody>
      </p:sp>
      <p:sp>
        <p:nvSpPr>
          <p:cNvPr id="1048752" name="Rectangle 11"/>
          <p:cNvSpPr>
            <a:spLocks noChangeArrowheads="1"/>
          </p:cNvSpPr>
          <p:nvPr/>
        </p:nvSpPr>
        <p:spPr bwMode="auto">
          <a:xfrm>
            <a:off x="1763713" y="2565400"/>
            <a:ext cx="142875" cy="576263"/>
          </a:xfrm>
          <a:prstGeom prst="rect"/>
          <a:solidFill>
            <a:schemeClr val="accent1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altLang="zh-CN" sz="1600" lang="en-US"/>
              <a:t>i</a:t>
            </a:r>
          </a:p>
        </p:txBody>
      </p:sp>
      <p:sp>
        <p:nvSpPr>
          <p:cNvPr id="1048753" name="Text Box 16"/>
          <p:cNvSpPr txBox="1">
            <a:spLocks noChangeArrowheads="1"/>
          </p:cNvSpPr>
          <p:nvPr/>
        </p:nvSpPr>
        <p:spPr bwMode="auto">
          <a:xfrm>
            <a:off x="1476375" y="2493963"/>
            <a:ext cx="431800" cy="3048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1400" lang="en-US"/>
              <a:t>…</a:t>
            </a:r>
          </a:p>
        </p:txBody>
      </p:sp>
      <p:sp>
        <p:nvSpPr>
          <p:cNvPr id="1048754" name="Line 19"/>
          <p:cNvSpPr>
            <a:spLocks noChangeShapeType="1"/>
          </p:cNvSpPr>
          <p:nvPr/>
        </p:nvSpPr>
        <p:spPr bwMode="auto">
          <a:xfrm flipV="1">
            <a:off x="1692275" y="3214688"/>
            <a:ext cx="71438" cy="431800"/>
          </a:xfrm>
          <a:prstGeom prst="line"/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8755" name="Text Box 20"/>
          <p:cNvSpPr txBox="1">
            <a:spLocks noChangeArrowheads="1"/>
          </p:cNvSpPr>
          <p:nvPr/>
        </p:nvSpPr>
        <p:spPr bwMode="auto">
          <a:xfrm>
            <a:off x="1476375" y="3573463"/>
            <a:ext cx="287338" cy="366712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lang="en-US"/>
              <a:t>i</a:t>
            </a:r>
          </a:p>
        </p:txBody>
      </p:sp>
      <p:grpSp>
        <p:nvGrpSpPr>
          <p:cNvPr id="70" name="Group 23"/>
          <p:cNvGrpSpPr/>
          <p:nvPr/>
        </p:nvGrpSpPr>
        <p:grpSpPr bwMode="auto">
          <a:xfrm>
            <a:off x="2125663" y="2781300"/>
            <a:ext cx="574675" cy="1152525"/>
            <a:chOff x="1247" y="1752"/>
            <a:chExt cx="362" cy="726"/>
          </a:xfrm>
        </p:grpSpPr>
        <p:sp>
          <p:nvSpPr>
            <p:cNvPr id="1048756" name="Rectangle 12"/>
            <p:cNvSpPr>
              <a:spLocks noChangeArrowheads="1"/>
            </p:cNvSpPr>
            <p:nvPr/>
          </p:nvSpPr>
          <p:spPr bwMode="auto">
            <a:xfrm>
              <a:off x="1384" y="1979"/>
              <a:ext cx="90" cy="363"/>
            </a:xfrm>
            <a:prstGeom prst="rect"/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altLang="zh-CN" sz="1600" lang="en-US"/>
                <a:t>n-1</a:t>
              </a:r>
            </a:p>
          </p:txBody>
        </p:sp>
        <p:sp>
          <p:nvSpPr>
            <p:cNvPr id="1048757" name="Rectangle 13"/>
            <p:cNvSpPr>
              <a:spLocks noChangeArrowheads="1"/>
            </p:cNvSpPr>
            <p:nvPr/>
          </p:nvSpPr>
          <p:spPr bwMode="auto">
            <a:xfrm>
              <a:off x="1519" y="2115"/>
              <a:ext cx="90" cy="363"/>
            </a:xfrm>
            <a:prstGeom prst="rect"/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altLang="zh-CN" lang="en-US"/>
                <a:t>n</a:t>
              </a:r>
            </a:p>
          </p:txBody>
        </p:sp>
        <p:sp>
          <p:nvSpPr>
            <p:cNvPr id="1048758" name="Rectangle 21"/>
            <p:cNvSpPr>
              <a:spLocks noChangeArrowheads="1"/>
            </p:cNvSpPr>
            <p:nvPr/>
          </p:nvSpPr>
          <p:spPr bwMode="auto">
            <a:xfrm>
              <a:off x="1247" y="1752"/>
              <a:ext cx="90" cy="363"/>
            </a:xfrm>
            <a:prstGeom prst="rect"/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wrap="none"/>
            <a:p>
              <a:pPr algn="ctr"/>
              <a:r>
                <a:rPr altLang="zh-CN" sz="1600" lang="en-US"/>
                <a:t>n-2</a:t>
              </a:r>
            </a:p>
          </p:txBody>
        </p:sp>
      </p:grpSp>
      <p:sp>
        <p:nvSpPr>
          <p:cNvPr id="1048759" name="Text Box 24"/>
          <p:cNvSpPr txBox="1">
            <a:spLocks noChangeArrowheads="1"/>
          </p:cNvSpPr>
          <p:nvPr/>
        </p:nvSpPr>
        <p:spPr bwMode="auto">
          <a:xfrm>
            <a:off x="1836738" y="2708275"/>
            <a:ext cx="431800" cy="3048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zh-CN" b="1" sz="1400" lang="en-US"/>
              <a:t>…</a:t>
            </a:r>
          </a:p>
        </p:txBody>
      </p:sp>
      <p:sp>
        <p:nvSpPr>
          <p:cNvPr id="1048760" name="Text Box 25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2555875" y="2205038"/>
            <a:ext cx="6048375" cy="2123658"/>
          </a:xfrm>
          <a:prstGeom prst="rect"/>
          <a:blipFill>
            <a:blip xmlns:r="http://schemas.openxmlformats.org/officeDocument/2006/relationships" r:embed="rId1"/>
            <a:stretch>
              <a:fillRect l="-1613" t="-3161" r="-907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61" name="Text Box 26"/>
          <p:cNvSpPr txBox="1">
            <a:spLocks noChangeArrowheads="1"/>
          </p:cNvSpPr>
          <p:nvPr/>
        </p:nvSpPr>
        <p:spPr bwMode="auto">
          <a:xfrm>
            <a:off x="2771775" y="4076700"/>
            <a:ext cx="3527425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400" lang="zh-CN">
                <a:solidFill>
                  <a:srgbClr val="33CCCC"/>
                </a:solidFill>
              </a:rPr>
              <a:t>步骤</a:t>
            </a:r>
            <a:r>
              <a:rPr altLang="zh-CN" b="1" sz="2400" lang="en-US">
                <a:solidFill>
                  <a:srgbClr val="33CCCC"/>
                </a:solidFill>
              </a:rPr>
              <a:t>2</a:t>
            </a:r>
            <a:r>
              <a:rPr altLang="en-US" b="1" sz="2400" lang="zh-CN">
                <a:solidFill>
                  <a:srgbClr val="33CCCC"/>
                </a:solidFill>
              </a:rPr>
              <a:t>：状态转移方程：</a:t>
            </a:r>
          </a:p>
        </p:txBody>
      </p:sp>
      <p:sp>
        <p:nvSpPr>
          <p:cNvPr id="1048762" name="AutoShape 30"/>
          <p:cNvSpPr/>
          <p:nvPr/>
        </p:nvSpPr>
        <p:spPr bwMode="auto">
          <a:xfrm>
            <a:off x="4595586" y="3357563"/>
            <a:ext cx="215900" cy="503237"/>
          </a:xfrm>
          <a:prstGeom prst="leftBrace">
            <a:avLst>
              <a:gd name="adj1" fmla="val 19424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endParaRPr altLang="en-US" lang="zh-CN"/>
          </a:p>
        </p:txBody>
      </p:sp>
      <p:sp>
        <p:nvSpPr>
          <p:cNvPr id="1048763" name="Text Box 31"/>
          <p:cNvSpPr txBox="1">
            <a:spLocks noChangeArrowheads="1"/>
          </p:cNvSpPr>
          <p:nvPr/>
        </p:nvSpPr>
        <p:spPr bwMode="auto">
          <a:xfrm>
            <a:off x="4067177" y="3429000"/>
            <a:ext cx="648840" cy="366713"/>
          </a:xfrm>
          <a:prstGeom prst="rect"/>
          <a:noFill/>
          <a:ln>
            <a:noFill/>
          </a:ln>
          <a:effectLst/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altLang="zh-CN" lang="en-US"/>
              <a:t>min</a:t>
            </a:r>
          </a:p>
        </p:txBody>
      </p:sp>
      <p:sp>
        <p:nvSpPr>
          <p:cNvPr id="1048764" name="Rectangle 32"/>
          <p:cNvSpPr>
            <a:spLocks noChangeArrowheads="1"/>
          </p:cNvSpPr>
          <p:nvPr/>
        </p:nvSpPr>
        <p:spPr bwMode="auto">
          <a:xfrm>
            <a:off x="684213" y="5949950"/>
            <a:ext cx="7345362" cy="45720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400" lang="zh-CN">
                <a:solidFill>
                  <a:srgbClr val="33CCCC"/>
                </a:solidFill>
              </a:rPr>
              <a:t>步骤</a:t>
            </a:r>
            <a:r>
              <a:rPr altLang="zh-CN" b="1" sz="2400" lang="en-US">
                <a:solidFill>
                  <a:srgbClr val="33CCCC"/>
                </a:solidFill>
              </a:rPr>
              <a:t>3</a:t>
            </a:r>
            <a:r>
              <a:rPr altLang="en-US" b="1" sz="2400" lang="zh-CN">
                <a:solidFill>
                  <a:srgbClr val="33CCCC"/>
                </a:solidFill>
              </a:rPr>
              <a:t>：以自底向上的方法来计算最优解</a:t>
            </a:r>
          </a:p>
        </p:txBody>
      </p:sp>
      <p:graphicFrame>
        <p:nvGraphicFramePr>
          <p:cNvPr id="4194310" name="Group 92"/>
          <p:cNvGraphicFramePr>
            <a:graphicFrameLocks noGrp="1"/>
          </p:cNvGraphicFramePr>
          <p:nvPr>
            <p:ph sz="half" idx="2"/>
          </p:nvPr>
        </p:nvGraphicFramePr>
        <p:xfrm>
          <a:off x="4500563" y="4797425"/>
          <a:ext cx="4038600" cy="487680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 marL="17399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 marL="21971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 marL="26543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 marL="31115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altLang="en-US" baseline="0" b="0" cap="none" dirty="0" sz="2600" i="0" kumimoji="0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 marL="17399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 marL="21971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 marL="26543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 marL="31115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en-US" baseline="0" b="0" cap="none" dirty="0" sz="2600" i="0" kumimoji="0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 marL="17399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 marL="21971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 marL="26543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 marL="31115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en-US" baseline="0" b="0" cap="none" sz="2600" i="0" kumimoji="0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 marL="17399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 marL="21971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 marL="26543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 marL="31115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en-US" baseline="0" b="0" cap="none" sz="2600" i="0" kumimoji="0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 marL="17399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 marL="21971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 marL="26543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 marL="31115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en-US" baseline="0" b="0" cap="none" sz="2600" i="0" kumimoji="0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 marL="17399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 marL="21971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 marL="26543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 marL="31115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en-US" baseline="0" b="0" cap="none" sz="2600" i="0" kumimoji="0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 marL="17399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 marL="21971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 marL="26543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 marL="31115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en-US" baseline="0" b="0" cap="none" sz="2600" i="0" kumimoji="0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 marL="17399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 marL="21971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 marL="26543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 marL="311150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en-US" baseline="0" b="0" cap="none" dirty="0" sz="2600" i="0" kumimoji="0" lang="zh-CN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97153" name="Picture 95" descr="12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50825" y="4652963"/>
            <a:ext cx="4752975" cy="1189037"/>
          </a:xfrm>
          <a:prstGeom prst="rect"/>
          <a:noFill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9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0" nodeType="clickPar">
                      <p:stCondLst>
                        <p:cond delay="indefinite"/>
                      </p:stCondLst>
                      <p:childTnLst>
                        <p:par>
                          <p:cTn fill="hold" id="21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22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4"/>
                                        <p:tgtEl>
                                          <p:spTgt spid="209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5" nodeType="clickPar">
                      <p:stCondLst>
                        <p:cond delay="indefinite"/>
                      </p:stCondLst>
                      <p:childTnLst>
                        <p:par>
                          <p:cTn fill="hold" id="26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7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9"/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30"/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0" grpId="0"/>
      <p:bldP spid="1048761" grpId="0"/>
      <p:bldP spid="10487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CE48112-5028-4AA1-B89C-722528DEB388}" type="slidenum">
              <a:rPr altLang="zh-CN" lang="en-US"/>
              <a:t>17</a:t>
            </a:fld>
            <a:endParaRPr altLang="zh-CN" lang="en-US"/>
          </a:p>
        </p:txBody>
      </p:sp>
      <p:sp>
        <p:nvSpPr>
          <p:cNvPr id="10487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8788" y="185738"/>
            <a:ext cx="7527925" cy="641350"/>
          </a:xfrm>
        </p:spPr>
        <p:txBody>
          <a:bodyPr/>
          <a:p>
            <a:r>
              <a:rPr altLang="en-US" dirty="0" lang="zh-CN">
                <a:solidFill>
                  <a:srgbClr val="0000FF"/>
                </a:solidFill>
                <a:ea typeface="仿宋_GB2312" pitchFamily="49" charset="-122"/>
              </a:rPr>
              <a:t>程序的实现</a:t>
            </a:r>
          </a:p>
        </p:txBody>
      </p:sp>
      <p:sp>
        <p:nvSpPr>
          <p:cNvPr id="1048767" name="Rectangle 3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idx="1"/>
          </p:nvPr>
        </p:nvSpPr>
        <p:spPr>
          <a:xfrm>
            <a:off x="539750" y="1052513"/>
            <a:ext cx="7772400" cy="5257800"/>
          </a:xfrm>
          <a:blipFill>
            <a:blip xmlns:r="http://schemas.openxmlformats.org/officeDocument/2006/relationships" r:embed="rId1"/>
            <a:stretch>
              <a:fillRect l="-1882" t="-1508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1048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"/>
                                        <p:tgtEl>
                                          <p:spTgt spid="1048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3"/>
                                        <p:tgtEl>
                                          <p:spTgt spid="1048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>
                      <p:stCondLst>
                        <p:cond delay="indefinite"/>
                      </p:stCondLst>
                      <p:childTnLst>
                        <p:par>
                          <p:cTn fill="hold" id="2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8"/>
                                        <p:tgtEl>
                                          <p:spTgt spid="1048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9">
                      <p:stCondLst>
                        <p:cond delay="indefinite"/>
                      </p:stCondLst>
                      <p:childTnLst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33"/>
                                        <p:tgtEl>
                                          <p:spTgt spid="1048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4">
                      <p:stCondLst>
                        <p:cond delay="indefinite"/>
                      </p:stCondLst>
                      <p:childTnLst>
                        <p:par>
                          <p:cTn fill="hold" id="3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38"/>
                                        <p:tgtEl>
                                          <p:spTgt spid="1048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9">
                      <p:stCondLst>
                        <p:cond delay="indefinite"/>
                      </p:stCondLst>
                      <p:childTnLst>
                        <p:par>
                          <p:cTn fill="hold" id="4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43"/>
                                        <p:tgtEl>
                                          <p:spTgt spid="1048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4">
                      <p:stCondLst>
                        <p:cond delay="indefinite"/>
                      </p:stCondLst>
                      <p:childTnLst>
                        <p:par>
                          <p:cTn fill="hold" id="4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48"/>
                                        <p:tgtEl>
                                          <p:spTgt spid="1048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66" grpId="0"/>
      <p:bldP spid="10487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sz="35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例题四：</a:t>
            </a:r>
            <a:r>
              <a:rPr altLang="en-US" dirty="0" sz="3500" lang="zh-CN">
                <a:solidFill>
                  <a:schemeClr val="tx1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硬币问题</a:t>
            </a:r>
          </a:p>
        </p:txBody>
      </p:sp>
      <p:sp>
        <p:nvSpPr>
          <p:cNvPr id="1048769" name="内容占位符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blipFill>
            <a:blip xmlns:r="http://schemas.openxmlformats.org/officeDocument/2006/relationships" r:embed="rId1"/>
            <a:stretch>
              <a:fillRect l="-593" t="-1796" r="-3630" b="-12569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7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A7A085-D7A1-4BC0-AF05-76BA7374985B}" type="slidenum">
              <a:rPr altLang="zh-CN" lang="en-US" smtClean="0"/>
              <a:t>18</a:t>
            </a:fld>
            <a:endParaRPr altLang="zh-CN" dirty="0"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sz="35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例题四：</a:t>
            </a:r>
            <a:r>
              <a:rPr altLang="en-US" dirty="0" sz="3500" lang="zh-CN">
                <a:solidFill>
                  <a:schemeClr val="tx1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硬币问题</a:t>
            </a:r>
          </a:p>
        </p:txBody>
      </p:sp>
      <p:sp>
        <p:nvSpPr>
          <p:cNvPr id="1048772" name="内容占位符 2"/>
          <p:cNvSpPr>
            <a:spLocks noChangeAspect="1" noMove="1" noResize="1" noRot="1" noGrp="1" noAdjustHandles="1" noEditPoints="1" noChangeArrowheads="1" noChangeShapeType="1" noTextEdit="1"/>
          </p:cNvSpPr>
          <p:nvPr>
            <p:ph idx="1"/>
          </p:nvPr>
        </p:nvSpPr>
        <p:spPr>
          <a:xfrm>
            <a:off x="323528" y="2293938"/>
            <a:ext cx="8229600" cy="1927150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A7A085-D7A1-4BC0-AF05-76BA7374985B}" type="slidenum">
              <a:rPr altLang="zh-CN" lang="en-US" smtClean="0"/>
              <a:t>19</a:t>
            </a:fld>
            <a:endParaRPr altLang="zh-CN"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1"/>
          <p:cNvSpPr>
            <a:spLocks noGrp="1"/>
          </p:cNvSpPr>
          <p:nvPr>
            <p:ph type="title"/>
          </p:nvPr>
        </p:nvSpPr>
        <p:spPr>
          <a:xfrm>
            <a:off x="0" y="332656"/>
            <a:ext cx="7543800" cy="580926"/>
          </a:xfrm>
        </p:spPr>
        <p:txBody>
          <a:bodyPr/>
          <a:p>
            <a:r>
              <a:rPr altLang="en-US" dirty="0" lang="zh-CN"/>
              <a:t>算法设计与分析（评分标准）</a:t>
            </a:r>
          </a:p>
        </p:txBody>
      </p:sp>
      <p:sp>
        <p:nvSpPr>
          <p:cNvPr id="1048622" name="内容占位符 2"/>
          <p:cNvSpPr>
            <a:spLocks noGrp="1"/>
          </p:cNvSpPr>
          <p:nvPr>
            <p:ph idx="1"/>
          </p:nvPr>
        </p:nvSpPr>
        <p:spPr>
          <a:xfrm>
            <a:off x="89756" y="1527448"/>
            <a:ext cx="8964488" cy="4923160"/>
          </a:xfrm>
        </p:spPr>
        <p:txBody>
          <a:bodyPr/>
          <a:p>
            <a:pPr indent="0" marL="0">
              <a:buNone/>
            </a:pPr>
            <a:r>
              <a:rPr altLang="en-US" dirty="0" lang="zh-CN"/>
              <a:t>总共</a:t>
            </a:r>
            <a:r>
              <a:rPr altLang="zh-CN" dirty="0" lang="en-US"/>
              <a:t>10</a:t>
            </a:r>
            <a:r>
              <a:rPr altLang="en-US" dirty="0" lang="zh-CN"/>
              <a:t>周，每两周一次模拟考试共</a:t>
            </a:r>
            <a:r>
              <a:rPr altLang="zh-CN" dirty="0" lang="en-US"/>
              <a:t>5</a:t>
            </a:r>
            <a:r>
              <a:rPr altLang="en-US" dirty="0" lang="zh-CN"/>
              <a:t>次，课堂练习为在线作业。</a:t>
            </a:r>
            <a:endParaRPr altLang="zh-CN" dirty="0" lang="en-US"/>
          </a:p>
          <a:p>
            <a:pPr indent="0" marL="0">
              <a:buNone/>
            </a:pPr>
            <a:endParaRPr altLang="en-US" dirty="0" lang="zh-CN"/>
          </a:p>
          <a:p>
            <a:pPr indent="0" marL="0">
              <a:buNone/>
            </a:pPr>
            <a:r>
              <a:rPr altLang="en-US" dirty="0" lang="zh-CN"/>
              <a:t>考查成绩组成：</a:t>
            </a:r>
            <a:endParaRPr altLang="zh-CN" dirty="0" lang="en-US"/>
          </a:p>
          <a:p>
            <a:pPr indent="0" marL="0">
              <a:buNone/>
            </a:pPr>
            <a:r>
              <a:rPr altLang="en-US" dirty="0" lang="zh-CN"/>
              <a:t>（</a:t>
            </a:r>
            <a:r>
              <a:rPr altLang="zh-CN" dirty="0" lang="en-US"/>
              <a:t>1</a:t>
            </a:r>
            <a:r>
              <a:rPr altLang="en-US" dirty="0" lang="zh-CN"/>
              <a:t>）两次模拟考试</a:t>
            </a:r>
            <a:r>
              <a:rPr altLang="zh-CN" dirty="0" lang="en-US"/>
              <a:t>(</a:t>
            </a:r>
            <a:r>
              <a:rPr altLang="en-US" dirty="0" lang="zh-CN"/>
              <a:t>要求到教室，</a:t>
            </a:r>
            <a:r>
              <a:rPr altLang="zh-CN" dirty="0" lang="en-US"/>
              <a:t>10</a:t>
            </a:r>
            <a:r>
              <a:rPr altLang="en-US" dirty="0" lang="zh-CN"/>
              <a:t>分）</a:t>
            </a:r>
            <a:r>
              <a:rPr altLang="zh-CN" dirty="0" lang="en-US"/>
              <a:t>+</a:t>
            </a:r>
            <a:r>
              <a:rPr altLang="en-US" dirty="0" lang="zh-CN"/>
              <a:t>另外</a:t>
            </a:r>
            <a:r>
              <a:rPr altLang="zh-CN" dirty="0" lang="en-US"/>
              <a:t>3</a:t>
            </a:r>
            <a:r>
              <a:rPr altLang="en-US" dirty="0" lang="zh-CN"/>
              <a:t>次模拟考试至少参加一次（</a:t>
            </a:r>
            <a:r>
              <a:rPr altLang="zh-CN" dirty="0" lang="en-US"/>
              <a:t>5</a:t>
            </a:r>
            <a:r>
              <a:rPr altLang="en-US" dirty="0" lang="zh-CN"/>
              <a:t>分）</a:t>
            </a:r>
            <a:endParaRPr altLang="zh-CN" dirty="0" lang="en-US"/>
          </a:p>
          <a:p>
            <a:pPr indent="0" marL="0">
              <a:buNone/>
            </a:pPr>
            <a:r>
              <a:rPr altLang="en-US" dirty="0" lang="zh-CN"/>
              <a:t>（</a:t>
            </a:r>
            <a:r>
              <a:rPr altLang="zh-CN" dirty="0" lang="en-US"/>
              <a:t>2</a:t>
            </a:r>
            <a:r>
              <a:rPr altLang="en-US" dirty="0" lang="zh-CN"/>
              <a:t>）完成课后练习的</a:t>
            </a:r>
            <a:r>
              <a:rPr altLang="zh-CN" dirty="0" lang="en-US"/>
              <a:t>50%</a:t>
            </a:r>
            <a:r>
              <a:rPr altLang="en-US" dirty="0" lang="zh-CN"/>
              <a:t>（</a:t>
            </a:r>
            <a:r>
              <a:rPr altLang="zh-CN" dirty="0" lang="en-US"/>
              <a:t>5</a:t>
            </a:r>
            <a:r>
              <a:rPr altLang="en-US" dirty="0" lang="zh-CN"/>
              <a:t>分）</a:t>
            </a:r>
            <a:endParaRPr altLang="zh-CN" dirty="0" lang="en-US"/>
          </a:p>
          <a:p>
            <a:pPr indent="0" marL="0">
              <a:buNone/>
            </a:pPr>
            <a:r>
              <a:rPr altLang="en-US" dirty="0" lang="zh-CN"/>
              <a:t>（</a:t>
            </a:r>
            <a:r>
              <a:rPr altLang="zh-CN" dirty="0" lang="en-US"/>
              <a:t>3</a:t>
            </a:r>
            <a:r>
              <a:rPr altLang="en-US" dirty="0" lang="zh-CN"/>
              <a:t>）</a:t>
            </a:r>
            <a:r>
              <a:rPr altLang="zh-CN" dirty="0" lang="en-US"/>
              <a:t>12</a:t>
            </a:r>
            <a:r>
              <a:rPr altLang="en-US" dirty="0" lang="zh-CN"/>
              <a:t>月份</a:t>
            </a:r>
            <a:r>
              <a:rPr altLang="zh-CN" dirty="0" lang="en-US"/>
              <a:t>CSP</a:t>
            </a:r>
            <a:r>
              <a:rPr altLang="en-US" dirty="0" lang="zh-CN"/>
              <a:t>考试折合分数</a:t>
            </a:r>
          </a:p>
        </p:txBody>
      </p:sp>
      <p:sp>
        <p:nvSpPr>
          <p:cNvPr id="10486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BA7A085-D7A1-4BC0-AF05-76BA7374985B}" type="slidenum">
              <a:rPr altLang="zh-CN" lang="en-US" smtClean="0"/>
              <a:t>2</a:t>
            </a:fld>
            <a:endParaRPr altLang="zh-CN"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42B43E-5414-4E04-9645-8E74A9D18729}" type="slidenum">
              <a:rPr altLang="zh-CN" lang="en-US"/>
              <a:t>20</a:t>
            </a:fld>
            <a:endParaRPr altLang="zh-CN" dirty="0" lang="en-US"/>
          </a:p>
        </p:txBody>
      </p:sp>
      <p:sp>
        <p:nvSpPr>
          <p:cNvPr id="1048775" name="WordArt 5"/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/>
        </p:spPr>
        <p:txBody>
          <a:bodyPr fromWordArt="1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altLang="en-US" sz="3600" kern="10" lang="zh-CN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algn="ctr" dir="2700000" dist="35921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p:sp>
        <p:nvSpPr>
          <p:cNvPr id="1048776" name="Rectangle 6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652462"/>
          </a:xfrm>
          <a:noFill/>
        </p:spPr>
        <p:txBody>
          <a:bodyPr/>
          <a:p>
            <a:r>
              <a:rPr altLang="en-US" dirty="0" sz="35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例题五：</a:t>
            </a:r>
            <a:r>
              <a:rPr altLang="en-US" dirty="0" sz="3500" lang="zh-CN">
                <a:solidFill>
                  <a:schemeClr val="tx1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求最长不降子序列 </a:t>
            </a:r>
            <a:r>
              <a:rPr altLang="zh-CN" dirty="0" sz="3500" lang="en-US">
                <a:solidFill>
                  <a:schemeClr val="tx1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LIS</a:t>
            </a:r>
          </a:p>
        </p:txBody>
      </p:sp>
      <p:sp>
        <p:nvSpPr>
          <p:cNvPr id="1048777" name="Rectangle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179388" y="1105277"/>
            <a:ext cx="8208962" cy="3139321"/>
          </a:xfrm>
          <a:prstGeom prst="rect"/>
          <a:blipFill>
            <a:blip xmlns:r="http://schemas.openxmlformats.org/officeDocument/2006/relationships" r:embed="rId1"/>
            <a:stretch>
              <a:fillRect l="-594" t="-971" r="-297" b="-2330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78" name="Text Box 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179388" y="4508500"/>
            <a:ext cx="8964612" cy="430887"/>
          </a:xfrm>
          <a:prstGeom prst="rect"/>
          <a:blipFill>
            <a:blip xmlns:r="http://schemas.openxmlformats.org/officeDocument/2006/relationships" r:embed="rId2"/>
            <a:stretch>
              <a:fillRect l="-884" t="-14286" r="-3943" b="-30000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79" name="Text Box 10"/>
          <p:cNvSpPr txBox="1">
            <a:spLocks noChangeArrowheads="1"/>
          </p:cNvSpPr>
          <p:nvPr/>
        </p:nvSpPr>
        <p:spPr bwMode="auto">
          <a:xfrm>
            <a:off x="179388" y="5157788"/>
            <a:ext cx="8964612" cy="427037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2200" lang="zh-CN">
                <a:solidFill>
                  <a:srgbClr val="33CCCC"/>
                </a:solidFill>
              </a:rPr>
              <a:t>步骤</a:t>
            </a:r>
            <a:r>
              <a:rPr altLang="zh-CN" b="1" sz="2200" lang="en-US">
                <a:solidFill>
                  <a:srgbClr val="33CCCC"/>
                </a:solidFill>
              </a:rPr>
              <a:t>2</a:t>
            </a:r>
            <a:r>
              <a:rPr altLang="en-US" b="1" sz="2200" lang="zh-CN">
                <a:solidFill>
                  <a:srgbClr val="33CCCC"/>
                </a:solidFill>
              </a:rPr>
              <a:t>：状态转移方程；</a:t>
            </a:r>
          </a:p>
        </p:txBody>
      </p:sp>
      <p:sp>
        <p:nvSpPr>
          <p:cNvPr id="1048780" name="Text Box 1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5148263" y="5084763"/>
            <a:ext cx="3311525" cy="366712"/>
          </a:xfrm>
          <a:prstGeom prst="rect"/>
          <a:blipFill>
            <a:blip xmlns:r="http://schemas.openxmlformats.org/officeDocument/2006/relationships" r:embed="rId3"/>
            <a:stretch>
              <a:fillRect t="-11667" b="-23333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81" name="Rectangle 14"/>
          <p:cNvSpPr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5003800" y="5661025"/>
            <a:ext cx="3349625" cy="1200329"/>
          </a:xfrm>
          <a:prstGeom prst="rect"/>
          <a:blipFill>
            <a:blip xmlns:r="http://schemas.openxmlformats.org/officeDocument/2006/relationships" r:embed="rId4"/>
            <a:stretch>
              <a:fillRect l="-2914" t="-5584" r="-2732" b="-9137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82" name="文本框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457200" y="5865489"/>
            <a:ext cx="4750531" cy="617861"/>
          </a:xfrm>
          <a:prstGeom prst="rect"/>
          <a:blipFill>
            <a:blip xmlns:r="http://schemas.openxmlformats.org/officeDocument/2006/relationships" r:embed="rId5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83" name="爆炸形: 8 pt  2"/>
          <p:cNvSpPr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7478839" y="3357208"/>
            <a:ext cx="1665161" cy="1275978"/>
          </a:xfrm>
          <a:prstGeom prst="irregularSeal1"/>
          <a:blipFill>
            <a:blip xmlns:r="http://schemas.openxmlformats.org/officeDocument/2006/relationships" r:embed="rId6"/>
            <a:stretch>
              <a:fillRect/>
            </a:stretch>
          </a:blip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7"/>
                                        <p:tgtEl>
                                          <p:spTgt spid="1048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2"/>
                                        <p:tgtEl>
                                          <p:spTgt spid="104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23"/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24"/>
                                        <p:tgtEl>
                                          <p:spTgt spid="1048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6" grpId="0"/>
      <p:bldP spid="1048777" grpId="0"/>
      <p:bldP spid="1048778" grpId="0"/>
      <p:bldP spid="10487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242B43E-5414-4E04-9645-8E74A9D18729}" type="slidenum">
              <a:rPr altLang="zh-CN" lang="en-US"/>
              <a:t>21</a:t>
            </a:fld>
            <a:endParaRPr altLang="zh-CN" lang="en-US"/>
          </a:p>
        </p:txBody>
      </p:sp>
      <p:sp>
        <p:nvSpPr>
          <p:cNvPr id="1048785" name="WordArt 5"/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/>
        </p:spPr>
        <p:txBody>
          <a:bodyPr fromWordArt="1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altLang="en-US" sz="3600" kern="10" lang="zh-CN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algn="ctr" dir="2700000" dist="35921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实例</a:t>
            </a:r>
          </a:p>
        </p:txBody>
      </p:sp>
      <p:sp>
        <p:nvSpPr>
          <p:cNvPr id="1048786" name="Rectangle 6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652462"/>
          </a:xfrm>
          <a:noFill/>
        </p:spPr>
        <p:txBody>
          <a:bodyPr/>
          <a:p>
            <a:r>
              <a:rPr altLang="en-US" dirty="0" sz="35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例题五：</a:t>
            </a:r>
            <a:r>
              <a:rPr altLang="en-US" dirty="0" sz="3500" lang="zh-CN">
                <a:solidFill>
                  <a:schemeClr val="tx1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求最长不降子序列 </a:t>
            </a:r>
            <a:r>
              <a:rPr altLang="zh-CN" dirty="0" sz="3500" lang="en-US">
                <a:solidFill>
                  <a:schemeClr val="tx1"/>
                </a:solidFill>
                <a:effectLst>
                  <a:outerShdw algn="tl" blurRad="38100" dir="2700000" dist="38100">
                    <a:srgbClr val="C0C0C0"/>
                  </a:outerShdw>
                </a:effectLst>
              </a:rPr>
              <a:t>LIS</a:t>
            </a:r>
          </a:p>
        </p:txBody>
      </p:sp>
      <p:sp>
        <p:nvSpPr>
          <p:cNvPr id="1048787" name="Rectangle 7"/>
          <p:cNvSpPr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221342" y="1065579"/>
            <a:ext cx="8465457" cy="3139321"/>
          </a:xfrm>
          <a:prstGeom prst="rect"/>
          <a:blipFill>
            <a:blip xmlns:r="http://schemas.openxmlformats.org/officeDocument/2006/relationships" r:embed="rId1"/>
            <a:stretch>
              <a:fillRect l="-576" t="-583" b="-2524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788" name="Text Box 9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89694" y="4360162"/>
            <a:ext cx="8964612" cy="3570208"/>
          </a:xfrm>
          <a:prstGeom prst="rect"/>
          <a:blipFill>
            <a:blip xmlns:r="http://schemas.openxmlformats.org/officeDocument/2006/relationships" r:embed="rId2"/>
            <a:stretch>
              <a:fillRect l="-748" t="-1195" r="-680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8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dur="2000" id="7"/>
                                        <p:tgtEl>
                                          <p:spTgt spid="104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2"/>
                                        <p:tgtEl>
                                          <p:spTgt spid="104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 nodeType="clickPar">
                      <p:stCondLst>
                        <p:cond delay="indefinite"/>
                      </p:stCondLst>
                      <p:childTnLst>
                        <p:par>
                          <p:cTn fill="hold" id="1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7"/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8"/>
                                        <p:tgtEl>
                                          <p:spTgt spid="104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86" grpId="0"/>
      <p:bldP spid="1048787" grpId="0"/>
      <p:bldP spid="10487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45F24AC-6C3F-401C-81DF-B23B7721FE0A}" type="slidenum">
              <a:rPr altLang="zh-CN" lang="en-US"/>
              <a:t>22</a:t>
            </a:fld>
            <a:endParaRPr altLang="zh-CN" lang="en-US"/>
          </a:p>
        </p:txBody>
      </p:sp>
      <p:sp>
        <p:nvSpPr>
          <p:cNvPr id="1048790" name="Text Box 4"/>
          <p:cNvSpPr txBox="1">
            <a:spLocks noChangeArrowheads="1"/>
          </p:cNvSpPr>
          <p:nvPr/>
        </p:nvSpPr>
        <p:spPr bwMode="auto">
          <a:xfrm>
            <a:off x="250825" y="620713"/>
            <a:ext cx="7272338" cy="6413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dirty="0" sz="36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拓展</a:t>
            </a:r>
            <a:r>
              <a:rPr altLang="zh-CN" b="1" dirty="0" sz="3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1</a:t>
            </a:r>
            <a:r>
              <a:rPr altLang="en-US" b="1" dirty="0" sz="36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：</a:t>
            </a:r>
            <a:r>
              <a:rPr altLang="en-US" dirty="0" lang="zh-CN"/>
              <a:t> </a:t>
            </a:r>
            <a:r>
              <a:rPr altLang="en-US" b="1" dirty="0" sz="36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拦截导弹</a:t>
            </a:r>
            <a:endParaRPr altLang="en-US" b="1" dirty="0" sz="2400" lang="zh-CN"/>
          </a:p>
        </p:txBody>
      </p:sp>
      <p:sp>
        <p:nvSpPr>
          <p:cNvPr id="1048791" name="Rectangle 5"/>
          <p:cNvSpPr>
            <a:spLocks noChangeArrowheads="1"/>
          </p:cNvSpPr>
          <p:nvPr/>
        </p:nvSpPr>
        <p:spPr bwMode="auto">
          <a:xfrm>
            <a:off x="395288" y="1773556"/>
            <a:ext cx="8497887" cy="3660139"/>
          </a:xfrm>
          <a:prstGeom prst="rect"/>
          <a:noFill/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 indent="266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某国为了防御敌国的导弹袭击，发展出一种导弹拦截系统。但是这种导弹拦截系统有一个缺陷：虽然它的第一发炮弹能够到达任意的高度，但是以后每一发炮弹都不能高于前一发的高度。某天，雷达捕捉到敌国的导弹来袭。由于该系统还在试用阶段，所以只有一套系统，因此有可能不能拦截所有的导弹。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   输入导弹依次飞来的高度（雷达给出的高度数据是不大于</a:t>
            </a:r>
            <a:r>
              <a:rPr altLang="zh-CN" dirty="0" sz="1800" lang="en-US">
                <a:latin typeface="Arial" panose="020B0604020202020204" pitchFamily="34" charset="0"/>
              </a:rPr>
              <a:t>30000</a:t>
            </a:r>
            <a:r>
              <a:rPr altLang="en-US" dirty="0" sz="1800" lang="zh-CN">
                <a:latin typeface="Arial" panose="020B0604020202020204" pitchFamily="34" charset="0"/>
              </a:rPr>
              <a:t>的正整数），计算这套系统最多能拦截多少导弹，如果要拦截所有导弹最少要配备多少套这种导弹拦截系统。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  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样例：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    </a:t>
            </a:r>
            <a:r>
              <a:rPr altLang="zh-CN" dirty="0" sz="1800" lang="en-US">
                <a:latin typeface="Arial" panose="020B0604020202020204" pitchFamily="34" charset="0"/>
              </a:rPr>
              <a:t>INPUT                                               OUTPUT</a:t>
            </a:r>
          </a:p>
          <a:p>
            <a:pPr eaLnBrk="1" hangingPunct="1"/>
            <a:r>
              <a:rPr altLang="zh-CN" dirty="0" sz="1800" lang="en-US">
                <a:latin typeface="Arial" panose="020B0604020202020204" pitchFamily="34" charset="0"/>
              </a:rPr>
              <a:t>    389 207 155 300 299 170 158 65    6</a:t>
            </a:r>
            <a:r>
              <a:rPr altLang="en-US" dirty="0" sz="1800" lang="zh-CN">
                <a:latin typeface="Arial" panose="020B0604020202020204" pitchFamily="34" charset="0"/>
              </a:rPr>
              <a:t>（最多能拦截的导弹数）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                                                             </a:t>
            </a:r>
            <a:r>
              <a:rPr altLang="zh-CN" dirty="0" sz="1800" lang="en-US">
                <a:latin typeface="Arial" panose="020B0604020202020204" pitchFamily="34" charset="0"/>
              </a:rPr>
              <a:t>2</a:t>
            </a:r>
            <a:r>
              <a:rPr altLang="en-US" dirty="0" sz="1800" lang="zh-CN">
                <a:latin typeface="Arial" panose="020B0604020202020204" pitchFamily="34" charset="0"/>
              </a:rPr>
              <a:t>（要拦截所有导弹最少要配备的系统数）</a:t>
            </a:r>
          </a:p>
          <a:p>
            <a:pPr eaLnBrk="1" hangingPunct="1"/>
            <a:r>
              <a:rPr altLang="en-US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第二问</a:t>
            </a:r>
            <a:r>
              <a:rPr altLang="en-US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：</a:t>
            </a:r>
            <a:r>
              <a:rPr altLang="en-US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不升</a:t>
            </a:r>
            <a:r>
              <a:rPr altLang="en-US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序列</a:t>
            </a:r>
            <a:r>
              <a:rPr altLang="en-US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最少</a:t>
            </a:r>
            <a:r>
              <a:rPr altLang="en-US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组数</a:t>
            </a:r>
            <a:r>
              <a:rPr altLang="zh-CN" b="1" dirty="0" sz="2500" lang="en-US">
                <a:solidFill>
                  <a:srgbClr val="C00000"/>
                </a:solidFill>
                <a:latin typeface="Arial" panose="020B0604020202020204" pitchFamily="34" charset="0"/>
              </a:rPr>
              <a:t>=</a:t>
            </a:r>
            <a:r>
              <a:rPr altLang="zh-CN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最长</a:t>
            </a:r>
            <a:r>
              <a:rPr altLang="zh-CN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升</a:t>
            </a:r>
            <a:r>
              <a:rPr altLang="zh-CN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序列</a:t>
            </a:r>
            <a:r>
              <a:rPr altLang="zh-CN" b="1" dirty="0" sz="2500" lang="zh-CN">
                <a:solidFill>
                  <a:srgbClr val="C00000"/>
                </a:solidFill>
                <a:latin typeface="Arial" panose="020B0604020202020204" pitchFamily="34" charset="0"/>
              </a:rPr>
              <a:t>链长</a:t>
            </a:r>
            <a:endParaRPr altLang="en-US" b="1" sz="2500" lang="zh-CN">
              <a:solidFill>
                <a:srgbClr val="C00000"/>
              </a:solidFill>
            </a:endParaRPr>
          </a:p>
        </p:txBody>
      </p:sp>
      <p:sp>
        <p:nvSpPr>
          <p:cNvPr id="1048792" name="爆炸形: 8 pt  1"/>
          <p:cNvSpPr/>
          <p:nvPr/>
        </p:nvSpPr>
        <p:spPr bwMode="auto">
          <a:xfrm>
            <a:off x="1763688" y="5157192"/>
            <a:ext cx="3816424" cy="1548408"/>
          </a:xfrm>
          <a:prstGeom prst="irregularSeal1"/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 bIns="45720" compatLnSpc="1" lIns="91440" numCol="1" rIns="91440" rtlCol="0" tIns="45720" vert="horz" wrap="none">
            <a:prstTxWarp prst="textNoShape"/>
          </a:bodyPr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dirty="0" sz="3200" i="0" kumimoji="0" lang="zh-CN" normalizeH="0" strike="noStrike" u="none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algn="bl" dir="2640000" dist="38100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最长不升</a:t>
            </a:r>
            <a:endParaRPr altLang="en-US" baseline="0" b="0" cap="none" dirty="0" sz="32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2"/>
                                        <p:tgtEl>
                                          <p:spTgt spid="104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0" grpId="0"/>
      <p:bldP spid="10487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29FE211-D183-4187-AEDF-7B721FEC11AE}" type="slidenum">
              <a:rPr altLang="zh-CN" lang="en-US"/>
              <a:t>23</a:t>
            </a:fld>
            <a:endParaRPr altLang="zh-CN" lang="en-US"/>
          </a:p>
        </p:txBody>
      </p:sp>
      <p:sp>
        <p:nvSpPr>
          <p:cNvPr id="1048794" name="Text Box 4"/>
          <p:cNvSpPr txBox="1">
            <a:spLocks noChangeArrowheads="1"/>
          </p:cNvSpPr>
          <p:nvPr/>
        </p:nvSpPr>
        <p:spPr bwMode="auto">
          <a:xfrm>
            <a:off x="179388" y="195263"/>
            <a:ext cx="7272337" cy="641350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altLang="en-US" b="1" sz="36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拓展</a:t>
            </a:r>
            <a:r>
              <a:rPr altLang="zh-CN" b="1" sz="36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2</a:t>
            </a:r>
            <a:r>
              <a:rPr altLang="en-US" b="1" sz="36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：低价购买</a:t>
            </a:r>
            <a:r>
              <a:rPr altLang="en-US" lang="zh-CN"/>
              <a:t> </a:t>
            </a:r>
          </a:p>
        </p:txBody>
      </p:sp>
      <p:sp>
        <p:nvSpPr>
          <p:cNvPr id="1048795" name="Rectangle 5"/>
          <p:cNvSpPr>
            <a:spLocks noChangeArrowheads="1"/>
          </p:cNvSpPr>
          <p:nvPr/>
        </p:nvSpPr>
        <p:spPr bwMode="auto">
          <a:xfrm>
            <a:off x="179388" y="1102836"/>
            <a:ext cx="8496300" cy="5209541"/>
          </a:xfrm>
          <a:prstGeom prst="rect"/>
          <a:noFill/>
          <a:ln>
            <a:noFill/>
          </a:ln>
          <a:effectLst/>
        </p:spPr>
        <p:txBody>
          <a:bodyPr anchor="ctr">
            <a:spAutoFit/>
          </a:bodyPr>
          <a:lstStyle>
            <a:lvl1pPr eaLnBrk="0" hangingPunct="0" indent="2667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“低价购买”这条建议是在奶牛股票市场取得成功的一半规则。要想被认为是伟大的投资者，你必须遵循以下的问题建议</a:t>
            </a:r>
            <a:r>
              <a:rPr altLang="zh-CN" dirty="0" sz="1800" lang="en-US">
                <a:latin typeface="Arial" panose="020B0604020202020204" pitchFamily="34" charset="0"/>
              </a:rPr>
              <a:t>:“</a:t>
            </a:r>
            <a:r>
              <a:rPr altLang="en-US" dirty="0" sz="1800" lang="zh-CN">
                <a:latin typeface="Arial" panose="020B0604020202020204" pitchFamily="34" charset="0"/>
              </a:rPr>
              <a:t>低价购买；再低价购买”。每次你购买一支股票</a:t>
            </a:r>
            <a:r>
              <a:rPr altLang="zh-CN" dirty="0" sz="1800" lang="en-US">
                <a:latin typeface="Arial" panose="020B0604020202020204" pitchFamily="34" charset="0"/>
              </a:rPr>
              <a:t>,</a:t>
            </a:r>
            <a:r>
              <a:rPr altLang="en-US" dirty="0" sz="1800" lang="zh-CN">
                <a:latin typeface="Arial" panose="020B0604020202020204" pitchFamily="34" charset="0"/>
              </a:rPr>
              <a:t>你必须用低于你上次购买它的价格购买它。买的次数越多越好</a:t>
            </a:r>
            <a:r>
              <a:rPr altLang="zh-CN" dirty="0" sz="1800" lang="en-US">
                <a:latin typeface="Arial" panose="020B0604020202020204" pitchFamily="34" charset="0"/>
              </a:rPr>
              <a:t>!</a:t>
            </a:r>
            <a:r>
              <a:rPr altLang="en-US" dirty="0" sz="1800" lang="zh-CN">
                <a:latin typeface="Arial" panose="020B0604020202020204" pitchFamily="34" charset="0"/>
              </a:rPr>
              <a:t>你的目标是在遵循以上建议的前提下，求你最多能购买股票的次数。你将被给出一段时间内一支股票每天的出售价</a:t>
            </a:r>
            <a:r>
              <a:rPr altLang="zh-CN" dirty="0" sz="1800" lang="en-US">
                <a:latin typeface="Arial" panose="020B0604020202020204" pitchFamily="34" charset="0"/>
              </a:rPr>
              <a:t>(2</a:t>
            </a:r>
            <a:r>
              <a:rPr altLang="zh-CN" baseline="30000" dirty="0" sz="1800" lang="en-US">
                <a:latin typeface="Arial" panose="020B0604020202020204" pitchFamily="34" charset="0"/>
              </a:rPr>
              <a:t>16</a:t>
            </a:r>
            <a:r>
              <a:rPr altLang="en-US" dirty="0" sz="1800" lang="zh-CN">
                <a:latin typeface="Arial" panose="020B0604020202020204" pitchFamily="34" charset="0"/>
              </a:rPr>
              <a:t>范围内的正整数</a:t>
            </a:r>
            <a:r>
              <a:rPr altLang="zh-CN" dirty="0" sz="1800" lang="en-US">
                <a:latin typeface="Arial" panose="020B0604020202020204" pitchFamily="34" charset="0"/>
              </a:rPr>
              <a:t>)</a:t>
            </a:r>
            <a:r>
              <a:rPr altLang="en-US" dirty="0" sz="1800" lang="zh-CN">
                <a:latin typeface="Arial" panose="020B0604020202020204" pitchFamily="34" charset="0"/>
              </a:rPr>
              <a:t>，你可以选择在哪些天购买这支股票。每次购买都必须遵循“低价购买；再低价购买”的原则。写一个程序计算最大购买次数。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这里是某支股票的价格清单：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日期  </a:t>
            </a:r>
            <a:r>
              <a:rPr altLang="zh-CN" dirty="0" sz="1800" lang="en-US">
                <a:latin typeface="Arial" panose="020B0604020202020204" pitchFamily="34" charset="0"/>
              </a:rPr>
              <a:t>1   2   3  4   5   6   7   8   9  10  11 12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价格 </a:t>
            </a:r>
            <a:r>
              <a:rPr altLang="zh-CN" dirty="0" sz="1800" lang="en-US">
                <a:latin typeface="Arial" panose="020B0604020202020204" pitchFamily="34" charset="0"/>
              </a:rPr>
              <a:t>68 69 54 64 68 64 70 67 78 62 98 87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最优秀的投资者可以购买最多</a:t>
            </a:r>
            <a:r>
              <a:rPr altLang="zh-CN" dirty="0" sz="1800" lang="en-US">
                <a:latin typeface="Arial" panose="020B0604020202020204" pitchFamily="34" charset="0"/>
              </a:rPr>
              <a:t>4</a:t>
            </a:r>
            <a:r>
              <a:rPr altLang="en-US" dirty="0" sz="1800" lang="zh-CN">
                <a:latin typeface="Arial" panose="020B0604020202020204" pitchFamily="34" charset="0"/>
              </a:rPr>
              <a:t>次股票，可行方案中的一种是： 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日期    </a:t>
            </a:r>
            <a:r>
              <a:rPr altLang="zh-CN" dirty="0" sz="1800" lang="en-US">
                <a:latin typeface="Arial" panose="020B0604020202020204" pitchFamily="34" charset="0"/>
              </a:rPr>
              <a:t>2  5   6  10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价格   </a:t>
            </a:r>
            <a:r>
              <a:rPr altLang="zh-CN" dirty="0" sz="1800" lang="en-US">
                <a:latin typeface="Arial" panose="020B0604020202020204" pitchFamily="34" charset="0"/>
              </a:rPr>
              <a:t>69 68 64 62</a:t>
            </a:r>
          </a:p>
          <a:p>
            <a:pPr eaLnBrk="1" hangingPunct="1"/>
            <a:r>
              <a:rPr altLang="en-US" b="1" dirty="0" sz="1800" lang="zh-CN">
                <a:latin typeface="Arial" panose="020B0604020202020204" pitchFamily="34" charset="0"/>
              </a:rPr>
              <a:t>输入</a:t>
            </a:r>
            <a:endParaRPr altLang="en-US" dirty="0" sz="1800" lang="zh-CN">
              <a:latin typeface="Arial" panose="020B0604020202020204" pitchFamily="34" charset="0"/>
            </a:endParaRP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第</a:t>
            </a:r>
            <a:r>
              <a:rPr altLang="zh-CN" dirty="0" sz="1800" lang="en-US">
                <a:latin typeface="Arial" panose="020B0604020202020204" pitchFamily="34" charset="0"/>
              </a:rPr>
              <a:t>1</a:t>
            </a:r>
            <a:r>
              <a:rPr altLang="en-US" dirty="0" sz="1800" lang="zh-CN">
                <a:latin typeface="Arial" panose="020B0604020202020204" pitchFamily="34" charset="0"/>
              </a:rPr>
              <a:t>行</a:t>
            </a:r>
            <a:r>
              <a:rPr altLang="zh-CN" dirty="0" sz="1800" lang="en-US">
                <a:latin typeface="Arial" panose="020B0604020202020204" pitchFamily="34" charset="0"/>
              </a:rPr>
              <a:t>: N (1 &lt;= N &lt;= 5000)</a:t>
            </a:r>
            <a:r>
              <a:rPr altLang="en-US" dirty="0" sz="1800" lang="zh-CN">
                <a:latin typeface="Arial" panose="020B0604020202020204" pitchFamily="34" charset="0"/>
              </a:rPr>
              <a:t>，股票发行天数</a:t>
            </a: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第</a:t>
            </a:r>
            <a:r>
              <a:rPr altLang="zh-CN" dirty="0" sz="1800" lang="en-US">
                <a:latin typeface="Arial" panose="020B0604020202020204" pitchFamily="34" charset="0"/>
              </a:rPr>
              <a:t>2</a:t>
            </a:r>
            <a:r>
              <a:rPr altLang="en-US" dirty="0" sz="1800" lang="zh-CN">
                <a:latin typeface="Arial" panose="020B0604020202020204" pitchFamily="34" charset="0"/>
              </a:rPr>
              <a:t>行</a:t>
            </a:r>
            <a:r>
              <a:rPr altLang="zh-CN" dirty="0" sz="1800" lang="en-US">
                <a:latin typeface="Arial" panose="020B0604020202020204" pitchFamily="34" charset="0"/>
              </a:rPr>
              <a:t>: N</a:t>
            </a:r>
            <a:r>
              <a:rPr altLang="en-US" dirty="0" sz="1800" lang="zh-CN">
                <a:latin typeface="Arial" panose="020B0604020202020204" pitchFamily="34" charset="0"/>
              </a:rPr>
              <a:t>个数，是每天的股票价格。</a:t>
            </a:r>
          </a:p>
          <a:p>
            <a:pPr eaLnBrk="1" hangingPunct="1"/>
            <a:r>
              <a:rPr altLang="en-US" b="1" dirty="0" sz="1800" lang="zh-CN">
                <a:latin typeface="Arial" panose="020B0604020202020204" pitchFamily="34" charset="0"/>
              </a:rPr>
              <a:t>输出</a:t>
            </a:r>
            <a:endParaRPr altLang="en-US" dirty="0" sz="1800" lang="zh-CN">
              <a:latin typeface="Arial" panose="020B0604020202020204" pitchFamily="34" charset="0"/>
            </a:endParaRPr>
          </a:p>
          <a:p>
            <a:pPr eaLnBrk="1" hangingPunct="1"/>
            <a:r>
              <a:rPr altLang="en-US" dirty="0" sz="1800" lang="zh-CN">
                <a:latin typeface="Arial" panose="020B0604020202020204" pitchFamily="34" charset="0"/>
              </a:rPr>
              <a:t>输出文件仅一行包含两个数</a:t>
            </a:r>
            <a:r>
              <a:rPr altLang="zh-CN" dirty="0" sz="1800" lang="en-US">
                <a:latin typeface="Arial" panose="020B0604020202020204" pitchFamily="34" charset="0"/>
              </a:rPr>
              <a:t>:</a:t>
            </a:r>
            <a:r>
              <a:rPr altLang="en-US" dirty="0" sz="1800" lang="zh-CN">
                <a:latin typeface="Arial" panose="020B0604020202020204" pitchFamily="34" charset="0"/>
              </a:rPr>
              <a:t>最大购买次数和拥有最大购买次数的方案数</a:t>
            </a:r>
            <a:r>
              <a:rPr altLang="zh-CN" dirty="0" sz="1800" lang="en-US">
                <a:latin typeface="Arial" panose="020B0604020202020204" pitchFamily="34" charset="0"/>
              </a:rPr>
              <a:t>(&lt;=2</a:t>
            </a:r>
            <a:r>
              <a:rPr altLang="zh-CN" baseline="30000" dirty="0" sz="1800" lang="en-US">
                <a:latin typeface="Arial" panose="020B0604020202020204" pitchFamily="34" charset="0"/>
              </a:rPr>
              <a:t>31</a:t>
            </a:r>
            <a:r>
              <a:rPr altLang="zh-CN" dirty="0" sz="1800" lang="en-US">
                <a:latin typeface="Arial" panose="020B0604020202020204" pitchFamily="34" charset="0"/>
              </a:rPr>
              <a:t>)</a:t>
            </a:r>
            <a:r>
              <a:rPr altLang="en-US" dirty="0" sz="1800" lang="zh-CN">
                <a:latin typeface="Arial" panose="020B0604020202020204" pitchFamily="34" charset="0"/>
              </a:rPr>
              <a:t>当二种方案“看起来一样”时（就是说它们构成的价格队列一样的时候）</a:t>
            </a:r>
            <a:r>
              <a:rPr altLang="zh-CN" dirty="0" sz="1800" lang="en-US">
                <a:latin typeface="Arial" panose="020B0604020202020204" pitchFamily="34" charset="0"/>
              </a:rPr>
              <a:t>,</a:t>
            </a:r>
            <a:r>
              <a:rPr altLang="en-US" dirty="0" sz="1800" lang="zh-CN">
                <a:latin typeface="Arial" panose="020B0604020202020204" pitchFamily="34" charset="0"/>
              </a:rPr>
              <a:t>这</a:t>
            </a:r>
            <a:r>
              <a:rPr altLang="zh-CN" dirty="0" sz="1800" lang="en-US">
                <a:latin typeface="Arial" panose="020B0604020202020204" pitchFamily="34" charset="0"/>
              </a:rPr>
              <a:t>2</a:t>
            </a:r>
            <a:r>
              <a:rPr altLang="en-US" dirty="0" sz="1800" lang="zh-CN">
                <a:latin typeface="Arial" panose="020B0604020202020204" pitchFamily="34" charset="0"/>
              </a:rPr>
              <a:t>种方案被认为是相同的。</a:t>
            </a:r>
          </a:p>
        </p:txBody>
      </p:sp>
      <p:sp>
        <p:nvSpPr>
          <p:cNvPr id="1048796" name="爆炸形: 8 pt  1"/>
          <p:cNvSpPr/>
          <p:nvPr/>
        </p:nvSpPr>
        <p:spPr bwMode="auto">
          <a:xfrm>
            <a:off x="5220072" y="3734065"/>
            <a:ext cx="3744540" cy="1800200"/>
          </a:xfrm>
          <a:prstGeom prst="irregularSeal1"/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 bIns="45720" compatLnSpc="1" lIns="91440" numCol="1" rIns="91440" rtlCol="0" tIns="45720" vert="horz" wrap="none">
            <a:prstTxWarp prst="textNoShape"/>
          </a:bodyPr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zh-CN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同时记录两个状态</a:t>
            </a:r>
            <a:endParaRPr altLang="zh-CN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dirty="0" lang="zh-CN"/>
              <a:t>最长子序列、方案数</a:t>
            </a:r>
            <a:endParaRPr altLang="en-US" baseline="0" b="0" cap="none" dirty="0" sz="18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2"/>
                                        <p:tgtEl>
                                          <p:spTgt spid="104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94" grpId="0"/>
      <p:bldP spid="104879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A860A28-685D-40BD-8C3E-5641832FDF19}" type="slidenum">
              <a:rPr altLang="zh-CN" lang="en-US"/>
              <a:t>24</a:t>
            </a:fld>
            <a:endParaRPr altLang="zh-CN" lang="en-US"/>
          </a:p>
        </p:txBody>
      </p:sp>
      <p:sp>
        <p:nvSpPr>
          <p:cNvPr id="1048801" name="Rectangle 4"/>
          <p:cNvSpPr>
            <a:spLocks noChangeArrowheads="1"/>
          </p:cNvSpPr>
          <p:nvPr/>
        </p:nvSpPr>
        <p:spPr bwMode="auto">
          <a:xfrm>
            <a:off x="250825" y="260350"/>
            <a:ext cx="6842125" cy="579438"/>
          </a:xfrm>
          <a:prstGeom prst="rect"/>
          <a:noFill/>
          <a:ln>
            <a:noFill/>
          </a:ln>
          <a:effectLst/>
        </p:spPr>
        <p:txBody>
          <a:bodyPr anchor="ctr">
            <a:spAutoFit/>
          </a:bodyPr>
          <a:p>
            <a:pPr eaLnBrk="0" hangingPunct="0"/>
            <a:r>
              <a:rPr altLang="en-US" b="1" dirty="0" sz="32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拓展</a:t>
            </a:r>
            <a:r>
              <a:rPr altLang="zh-CN" b="1" dirty="0" sz="3200" lang="en-US">
                <a:effectLst>
                  <a:outerShdw algn="tl" blurRad="38100" dir="2700000" dist="38100">
                    <a:srgbClr val="C0C0C0"/>
                  </a:outerShdw>
                </a:effectLst>
              </a:rPr>
              <a:t>3</a:t>
            </a:r>
            <a:r>
              <a:rPr altLang="en-US" b="1" dirty="0" sz="3200" lang="zh-CN">
                <a:effectLst>
                  <a:outerShdw algn="tl" blurRad="38100" dir="2700000" dist="38100">
                    <a:srgbClr val="C0C0C0"/>
                  </a:outerShdw>
                </a:effectLst>
              </a:rPr>
              <a:t>：合唱队形 </a:t>
            </a:r>
          </a:p>
        </p:txBody>
      </p:sp>
      <p:sp>
        <p:nvSpPr>
          <p:cNvPr id="1048802" name="Rectangle 5"/>
          <p:cNvSpPr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250825" y="926019"/>
            <a:ext cx="8172450" cy="3046988"/>
          </a:xfrm>
          <a:prstGeom prst="rect"/>
          <a:blipFill>
            <a:blip xmlns:r="http://schemas.openxmlformats.org/officeDocument/2006/relationships" r:embed="rId1"/>
            <a:stretch>
              <a:fillRect l="-1119" t="-1800" r="-75" b="-3400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803" name="Rectangle 6"/>
          <p:cNvSpPr>
            <a:spLocks noChangeAspect="1" noMove="1" noResize="1" noRot="1" noAdjustHandles="1" noEditPoints="1" noChangeArrowheads="1" noChangeShapeType="1" noTextEdit="1"/>
          </p:cNvSpPr>
          <p:nvPr/>
        </p:nvSpPr>
        <p:spPr bwMode="auto">
          <a:xfrm>
            <a:off x="323850" y="4005263"/>
            <a:ext cx="7488238" cy="915987"/>
          </a:xfrm>
          <a:prstGeom prst="rect"/>
          <a:blipFill>
            <a:blip xmlns:r="http://schemas.openxmlformats.org/officeDocument/2006/relationships" r:embed="rId2"/>
            <a:stretch>
              <a:fillRect l="-651" t="-4667" r="-81" b="-11333"/>
            </a:stretch>
          </a:blipFill>
          <a:ln>
            <a:noFill/>
          </a:ln>
          <a:effectLst/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804" name="Rectangle 7"/>
          <p:cNvSpPr>
            <a:spLocks noChangeArrowheads="1"/>
          </p:cNvSpPr>
          <p:nvPr/>
        </p:nvSpPr>
        <p:spPr bwMode="auto">
          <a:xfrm>
            <a:off x="323850" y="5089049"/>
            <a:ext cx="7498081" cy="358140"/>
          </a:xfrm>
          <a:prstGeom prst="rect"/>
          <a:noFill/>
          <a:ln>
            <a:noFill/>
          </a:ln>
          <a:effectLst/>
        </p:spPr>
        <p:txBody>
          <a:bodyPr anchor="ctr" wrap="none">
            <a:spAutoFit/>
          </a:bodyPr>
          <a:p>
            <a:pPr eaLnBrk="0" hangingPunct="0"/>
            <a:r>
              <a:rPr altLang="en-US" b="1" dirty="0" lang="zh-CN"/>
              <a:t>输出：</a:t>
            </a:r>
            <a:r>
              <a:rPr altLang="en-US" dirty="0" lang="zh-CN"/>
              <a:t>包括一行，这一行只包含一个整数，就是最少需要几位同学出列。 </a:t>
            </a:r>
          </a:p>
        </p:txBody>
      </p:sp>
      <p:sp>
        <p:nvSpPr>
          <p:cNvPr id="1048805" name="Rectangle 8"/>
          <p:cNvSpPr>
            <a:spLocks noChangeArrowheads="1"/>
          </p:cNvSpPr>
          <p:nvPr/>
        </p:nvSpPr>
        <p:spPr bwMode="auto">
          <a:xfrm>
            <a:off x="323850" y="5749926"/>
            <a:ext cx="4572000" cy="915988"/>
          </a:xfrm>
          <a:prstGeom prst="rect"/>
          <a:noFill/>
          <a:ln>
            <a:noFill/>
          </a:ln>
          <a:effectLst/>
        </p:spPr>
        <p:txBody>
          <a:bodyPr>
            <a:spAutoFit/>
          </a:bodyPr>
          <a:p>
            <a:r>
              <a:rPr altLang="en-US" b="1" dirty="0" lang="zh-CN"/>
              <a:t>样例输入</a:t>
            </a:r>
          </a:p>
          <a:p>
            <a:r>
              <a:rPr altLang="zh-CN" dirty="0" lang="en-US"/>
              <a:t>8</a:t>
            </a:r>
          </a:p>
          <a:p>
            <a:r>
              <a:rPr altLang="zh-CN" dirty="0" lang="en-US"/>
              <a:t>186 186 150 200 160 130 197 220</a:t>
            </a:r>
            <a:endParaRPr altLang="en-US" dirty="0" lang="zh-CN"/>
          </a:p>
        </p:txBody>
      </p:sp>
      <p:sp>
        <p:nvSpPr>
          <p:cNvPr id="1048806" name="Rectangle 9"/>
          <p:cNvSpPr>
            <a:spLocks noChangeArrowheads="1"/>
          </p:cNvSpPr>
          <p:nvPr/>
        </p:nvSpPr>
        <p:spPr bwMode="auto">
          <a:xfrm>
            <a:off x="5364163" y="5719763"/>
            <a:ext cx="1335087" cy="641350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p>
            <a:r>
              <a:rPr altLang="en-US" b="1" dirty="0" lang="zh-CN"/>
              <a:t>样例输出：</a:t>
            </a:r>
          </a:p>
          <a:p>
            <a:r>
              <a:rPr altLang="zh-CN" dirty="0" lang="en-US"/>
              <a:t>4</a:t>
            </a:r>
            <a:endParaRPr altLang="en-US" dirty="0" lang="zh-CN"/>
          </a:p>
        </p:txBody>
      </p:sp>
      <p:sp>
        <p:nvSpPr>
          <p:cNvPr id="1048807" name="爆炸形: 8 pt  2"/>
          <p:cNvSpPr/>
          <p:nvPr/>
        </p:nvSpPr>
        <p:spPr bwMode="auto">
          <a:xfrm>
            <a:off x="6228184" y="5719763"/>
            <a:ext cx="3024336" cy="985837"/>
          </a:xfrm>
          <a:prstGeom prst="irregularSeal1"/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 bIns="45720" compatLnSpc="1" lIns="91440" numCol="1" rIns="91440" rtlCol="0" tIns="45720" vert="horz" wrap="none">
            <a:prstTxWarp prst="textNoShape"/>
          </a:bodyPr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0" cap="none" dirty="0" sz="1800" i="0" kumimoji="0" lang="zh-CN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两个方向分别做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8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48EA409-3D7D-4217-8810-E9AD242696AB}" type="slidenum">
              <a:rPr altLang="zh-CN" lang="en-US" smtClean="0"/>
              <a:t>25</a:t>
            </a:fld>
            <a:endParaRPr altLang="zh-CN" lang="en-US"/>
          </a:p>
        </p:txBody>
      </p:sp>
      <p:sp>
        <p:nvSpPr>
          <p:cNvPr id="1048809" name="卷形: 水平 2"/>
          <p:cNvSpPr/>
          <p:nvPr/>
        </p:nvSpPr>
        <p:spPr bwMode="auto">
          <a:xfrm>
            <a:off x="1691679" y="767555"/>
            <a:ext cx="5760640" cy="2808312"/>
          </a:xfrm>
          <a:prstGeom prst="horizontalScroll"/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 anchorCtr="0" bIns="45720" compatLnSpc="1" lIns="91440" numCol="1" rIns="91440" rtlCol="0" tIns="45720" vert="horz" wrap="none">
            <a:prstTxWarp prst="textNoShape"/>
          </a:bodyPr>
          <a:p>
            <a:pPr algn="l" defTabSz="914400" eaLnBrk="1" fontAlgn="base" hangingPunct="1" indent="0" latinLnBrk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zh-CN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8810" name="矩形 3"/>
          <p:cNvSpPr/>
          <p:nvPr/>
        </p:nvSpPr>
        <p:spPr>
          <a:xfrm>
            <a:off x="3088259" y="1710046"/>
            <a:ext cx="2926080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altLang="en-US" baseline="0" b="1" cap="none" dirty="0" sz="5400" i="0" kumimoji="0" lang="zh-CN" normalizeH="0" spc="0" strike="noStrike" u="none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列表总结</a:t>
            </a:r>
            <a:endParaRPr altLang="en-US" b="1" cap="none" dirty="0" sz="5400" lang="zh-CN" spc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4194312" name="表格 4"/>
          <p:cNvGraphicFramePr>
            <a:graphicFrameLocks noGrp="1"/>
          </p:cNvGraphicFramePr>
          <p:nvPr/>
        </p:nvGraphicFramePr>
        <p:xfrm>
          <a:off x="1259632" y="4518358"/>
          <a:ext cx="696009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808312"/>
                <a:gridCol w="1919537"/>
              </a:tblGrid>
              <a:tr h="0">
                <a:tc>
                  <a:txBody>
                    <a:bodyPr/>
                    <a:p>
                      <a:r>
                        <a:rPr altLang="en-US" dirty="0" lang="zh-CN">
                          <a:solidFill>
                            <a:srgbClr val="FF0000"/>
                          </a:solidFill>
                        </a:rPr>
                        <a:t>最长不降子序列</a:t>
                      </a:r>
                      <a:r>
                        <a:rPr altLang="zh-CN" dirty="0" lang="en-US">
                          <a:solidFill>
                            <a:srgbClr val="FF0000"/>
                          </a:solidFill>
                        </a:rPr>
                        <a:t>LIS</a:t>
                      </a:r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>
                          <a:solidFill>
                            <a:srgbClr val="FF0000"/>
                          </a:solidFill>
                        </a:rPr>
                        <a:t>一维</a:t>
                      </a:r>
                      <a:r>
                        <a:rPr altLang="zh-CN" b="1" dirty="0" sz="1800" kern="1200" lang="en-US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endParaRPr altLang="en-US" b="1" dirty="0" sz="1800" kern="1200" lang="zh-CN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297694">
                <a:tc>
                  <a:txBody>
                    <a:bodyPr/>
                    <a:p>
                      <a:r>
                        <a:rPr altLang="en-US" dirty="0" lang="zh-CN">
                          <a:solidFill>
                            <a:srgbClr val="FF0000"/>
                          </a:solidFill>
                        </a:rPr>
                        <a:t>导弹拦截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altLang="en-US" b="0" dirty="0" sz="1800" kern="1200" lang="zh-CN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最长不升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p>
                      <a:endParaRPr altLang="en-US" lang="zh-CN"/>
                    </a:p>
                  </a:txBody>
                </a:tc>
              </a:tr>
            </a:tbl>
          </a:graphicData>
        </a:graphic>
      </p:graphicFrame>
      <p:graphicFrame>
        <p:nvGraphicFramePr>
          <p:cNvPr id="4194314" name="表格 5"/>
          <p:cNvGraphicFramePr>
            <a:graphicFrameLocks noGrp="1"/>
          </p:cNvGraphicFramePr>
          <p:nvPr/>
        </p:nvGraphicFramePr>
        <p:xfrm>
          <a:off x="1259632" y="4137419"/>
          <a:ext cx="6960097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808312"/>
                <a:gridCol w="1919537"/>
              </a:tblGrid>
              <a:tr h="370840">
                <a:tc>
                  <a:txBody>
                    <a:bodyPr/>
                    <a:p>
                      <a:pPr algn="ctr"/>
                      <a:r>
                        <a:rPr altLang="en-US" dirty="0" sz="2000" lang="zh-CN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题目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r>
                        <a:rPr altLang="en-US" dirty="0" sz="2000" lang="zh-CN">
                          <a:solidFill>
                            <a:schemeClr val="accent2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关键点</a:t>
                      </a:r>
                    </a:p>
                  </a:txBody>
                </a:tc>
                <a:tc>
                  <a:txBody>
                    <a:bodyPr/>
                    <a:p>
                      <a:pPr algn="ctr"/>
                      <a:endParaRPr altLang="en-US" dirty="0" sz="2000" lang="zh-CN">
                        <a:solidFill>
                          <a:schemeClr val="accent2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</a:tc>
              </a:tr>
            </a:tbl>
          </a:graphicData>
        </a:graphic>
      </p:graphicFrame>
      <p:graphicFrame>
        <p:nvGraphicFramePr>
          <p:cNvPr id="4194316" name="表格 6"/>
          <p:cNvGraphicFramePr>
            <a:graphicFrameLocks noGrp="1"/>
          </p:cNvGraphicFramePr>
          <p:nvPr/>
        </p:nvGraphicFramePr>
        <p:xfrm>
          <a:off x="1259632" y="5229200"/>
          <a:ext cx="696009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808312"/>
                <a:gridCol w="1919537"/>
              </a:tblGrid>
              <a:tr h="0">
                <a:tc>
                  <a:txBody>
                    <a:bodyPr/>
                    <a:p>
                      <a:r>
                        <a:rPr altLang="en-US" dirty="0" sz="1800" lang="zh-CN">
                          <a:solidFill>
                            <a:srgbClr val="FF0000"/>
                          </a:solidFill>
                          <a:effectLst>
                            <a:outerShdw algn="tl" blurRad="38100" dir="2700000" dist="38100">
                              <a:srgbClr val="C0C0C0"/>
                            </a:outerShdw>
                          </a:effectLst>
                        </a:rPr>
                        <a:t>斐波纳契数列</a:t>
                      </a:r>
                      <a:endParaRPr altLang="zh-CN" dirty="0" sz="1800" lang="en-US">
                        <a:solidFill>
                          <a:srgbClr val="FF0000"/>
                        </a:solidFill>
                        <a:effectLst>
                          <a:outerShdw algn="tl" blurRad="38100" dir="2700000" dist="38100">
                            <a:srgbClr val="C0C0C0"/>
                          </a:outerShdw>
                        </a:effectLst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="0" dirty="0" lang="zh-CN">
                          <a:solidFill>
                            <a:srgbClr val="FF0000"/>
                          </a:solidFill>
                        </a:rPr>
                        <a:t>简单递推，</a:t>
                      </a:r>
                      <a:r>
                        <a:rPr altLang="zh-CN" b="0" dirty="0" lang="en-US">
                          <a:solidFill>
                            <a:srgbClr val="FF0000"/>
                          </a:solidFill>
                        </a:rPr>
                        <a:t>…</a:t>
                      </a:r>
                      <a:endParaRPr altLang="en-US" b="0" dirty="0" 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>
                          <a:solidFill>
                            <a:srgbClr val="FF0000"/>
                          </a:solidFill>
                        </a:rPr>
                        <a:t>一维</a:t>
                      </a:r>
                      <a:r>
                        <a:rPr altLang="zh-CN" b="1" dirty="0" sz="1800" kern="1200" lang="en-US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DP</a:t>
                      </a:r>
                      <a:endParaRPr altLang="en-US" b="1" dirty="0" sz="1800" kern="1200" lang="zh-CN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0040">
                <a:tc>
                  <a:txBody>
                    <a:bodyPr/>
                    <a:p>
                      <a:r>
                        <a:rPr altLang="en-US" dirty="0" sz="1800" lang="zh-CN">
                          <a:solidFill>
                            <a:srgbClr val="FF0000"/>
                          </a:solidFill>
                          <a:effectLst>
                            <a:outerShdw algn="tl" blurRad="38100" dir="2700000" dist="38100">
                              <a:srgbClr val="C0C0C0"/>
                            </a:outerShdw>
                          </a:effectLst>
                        </a:rPr>
                        <a:t>上楼梯</a:t>
                      </a:r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defTabSz="914400" eaLnBrk="1" fontAlgn="auto" hangingPunct="1" indent="0" latinLnBrk="0" lvl="0" marL="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dirty="0" lang="zh-CN">
                          <a:solidFill>
                            <a:srgbClr val="FF0000"/>
                          </a:solidFill>
                        </a:rPr>
                        <a:t>简单递推，</a:t>
                      </a:r>
                      <a:r>
                        <a:rPr altLang="zh-CN" dirty="0" lang="en-US">
                          <a:solidFill>
                            <a:srgbClr val="FF0000"/>
                          </a:solidFill>
                        </a:rPr>
                        <a:t>…</a:t>
                      </a:r>
                      <a:endParaRPr altLang="en-US" dirty="0" 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p>
                      <a:endParaRPr altLang="en-US" lang="zh-CN"/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875"/>
            <a:ext cx="7380312" cy="1195388"/>
          </a:xfrm>
        </p:spPr>
        <p:txBody>
          <a:bodyPr/>
          <a:p>
            <a:r>
              <a:rPr altLang="en-US" b="0" dirty="0" sz="3600" lang="zh-CN">
                <a:effectLst>
                  <a:outerShdw algn="tl" blurRad="38100" dir="2700000" dist="38100">
                    <a:srgbClr val="C0C0C0"/>
                  </a:outerShdw>
                </a:effectLst>
                <a:ea typeface="方正魏碑简体" pitchFamily="2" charset="-122"/>
              </a:rPr>
              <a:t>算法设计与分析</a:t>
            </a:r>
          </a:p>
        </p:txBody>
      </p:sp>
      <p:sp>
        <p:nvSpPr>
          <p:cNvPr id="1048663" name="Rectangle 2"/>
          <p:cNvSpPr txBox="1">
            <a:spLocks noChangeArrowheads="1"/>
          </p:cNvSpPr>
          <p:nvPr/>
        </p:nvSpPr>
        <p:spPr bwMode="auto">
          <a:xfrm>
            <a:off x="46495" y="3284984"/>
            <a:ext cx="6278563" cy="1195388"/>
          </a:xfrm>
          <a:prstGeom prst="rect"/>
          <a:noFill/>
          <a:ln>
            <a:noFill/>
          </a:ln>
          <a:effectLst/>
        </p:spPr>
        <p:txBody>
          <a:bodyPr anchor="b" anchorCtr="0" bIns="45720" compatLnSpc="1" lIns="91440" numCol="1" rIns="91440" tIns="45720" vert="horz" wrap="square">
            <a:prstTxWarp prst="textNoShape"/>
          </a:bodyPr>
          <a:lstStyle>
            <a:lvl1pPr algn="r" fontAlgn="base" rtl="0">
              <a:spcBef>
                <a:spcPct val="0"/>
              </a:spcBef>
              <a:spcAft>
                <a:spcPct val="0"/>
              </a:spcAft>
              <a:defRPr b="1"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fontAlgn="base" rtl="0">
              <a:spcBef>
                <a:spcPct val="0"/>
              </a:spcBef>
              <a:spcAft>
                <a:spcPct val="0"/>
              </a:spcAft>
              <a:defRPr b="1" sz="3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fontAlgn="base" rtl="0">
              <a:spcBef>
                <a:spcPct val="0"/>
              </a:spcBef>
              <a:spcAft>
                <a:spcPct val="0"/>
              </a:spcAft>
              <a:defRPr b="1" sz="3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fontAlgn="base" rtl="0">
              <a:spcBef>
                <a:spcPct val="0"/>
              </a:spcBef>
              <a:spcAft>
                <a:spcPct val="0"/>
              </a:spcAft>
              <a:defRPr b="1" sz="3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fontAlgn="base" rtl="0">
              <a:spcBef>
                <a:spcPct val="0"/>
              </a:spcBef>
              <a:spcAft>
                <a:spcPct val="0"/>
              </a:spcAft>
              <a:defRPr b="1" sz="3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l" fontAlgn="base" marL="457200" rtl="0">
              <a:spcBef>
                <a:spcPct val="0"/>
              </a:spcBef>
              <a:spcAft>
                <a:spcPct val="0"/>
              </a:spcAft>
              <a:defRPr b="1" sz="3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l" fontAlgn="base" marL="914400" rtl="0">
              <a:spcBef>
                <a:spcPct val="0"/>
              </a:spcBef>
              <a:spcAft>
                <a:spcPct val="0"/>
              </a:spcAft>
              <a:defRPr b="1" sz="3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l" fontAlgn="base" marL="1371600" rtl="0">
              <a:spcBef>
                <a:spcPct val="0"/>
              </a:spcBef>
              <a:spcAft>
                <a:spcPct val="0"/>
              </a:spcAft>
              <a:defRPr b="1" sz="3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l" fontAlgn="base" marL="1828800" rtl="0">
              <a:spcBef>
                <a:spcPct val="0"/>
              </a:spcBef>
              <a:spcAft>
                <a:spcPct val="0"/>
              </a:spcAft>
              <a:defRPr b="1" sz="39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altLang="en-US" b="0" dirty="0" sz="8000" lang="zh-CN">
                <a:effectLst>
                  <a:outerShdw algn="tl" blurRad="38100" dir="2700000" dist="38100">
                    <a:srgbClr val="C0C0C0"/>
                  </a:outerShdw>
                </a:effectLst>
                <a:ea typeface="方正魏碑简体" pitchFamily="2" charset="-122"/>
              </a:rPr>
              <a:t>动态规划</a:t>
            </a:r>
            <a:r>
              <a:rPr altLang="zh-CN" b="0" dirty="0" sz="8000" lang="en-US">
                <a:effectLst>
                  <a:outerShdw algn="tl" blurRad="38100" dir="2700000" dist="38100">
                    <a:srgbClr val="C0C0C0"/>
                  </a:outerShdw>
                </a:effectLst>
                <a:ea typeface="方正魏碑简体" pitchFamily="2" charset="-122"/>
              </a:rPr>
              <a:t>1</a:t>
            </a:r>
            <a:endParaRPr altLang="en-US" b="0" dirty="0" sz="8000" lang="zh-CN">
              <a:effectLst>
                <a:outerShdw algn="tl" blurRad="38100" dir="2700000" dist="38100">
                  <a:srgbClr val="C0C0C0"/>
                </a:outerShdw>
              </a:effectLst>
              <a:ea typeface="方正魏碑简体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F2DA412-6168-4954-8814-FD244681552B}" type="slidenum">
              <a:rPr altLang="zh-CN" lang="en-US"/>
              <a:t>4</a:t>
            </a:fld>
            <a:endParaRPr altLang="zh-CN" lang="en-US"/>
          </a:p>
        </p:txBody>
      </p:sp>
      <p:grpSp>
        <p:nvGrpSpPr>
          <p:cNvPr id="52" name="Group 5"/>
          <p:cNvGrpSpPr/>
          <p:nvPr/>
        </p:nvGrpSpPr>
        <p:grpSpPr bwMode="auto">
          <a:xfrm>
            <a:off x="900113" y="1700214"/>
            <a:ext cx="6854823" cy="954088"/>
            <a:chOff x="816" y="1004"/>
            <a:chExt cx="4318" cy="601"/>
          </a:xfrm>
        </p:grpSpPr>
        <p:sp>
          <p:nvSpPr>
            <p:cNvPr id="1048671" name="Text Box 6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 bwMode="auto">
            <a:xfrm>
              <a:off x="816" y="1150"/>
              <a:ext cx="984" cy="330"/>
            </a:xfrm>
            <a:prstGeom prst="rect"/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  <a:effectLst/>
          </p:spPr>
          <p:txBody>
            <a:bodyPr/>
            <a:p>
              <a:r>
                <a:rPr altLang="en-US" lang="zh-CN">
                  <a:noFill/>
                </a:rPr>
                <a:t> </a:t>
              </a:r>
            </a:p>
          </p:txBody>
        </p:sp>
        <p:sp>
          <p:nvSpPr>
            <p:cNvPr id="1048672" name="Text Box 7"/>
            <p:cNvSpPr txBox="1">
              <a:spLocks noChangeAspect="1" noMove="1" noResize="1" noRot="1" noAdjustHandles="1" noEditPoints="1" noChangeArrowheads="1" noChangeShapeType="1" noTextEdit="1"/>
            </p:cNvSpPr>
            <p:nvPr/>
          </p:nvSpPr>
          <p:spPr bwMode="auto">
            <a:xfrm>
              <a:off x="1786" y="1004"/>
              <a:ext cx="3348" cy="601"/>
            </a:xfrm>
            <a:prstGeom prst="rect"/>
            <a:blipFill>
              <a:blip xmlns:r="http://schemas.openxmlformats.org/officeDocument/2006/relationships" r:embed="rId2"/>
              <a:stretch>
                <a:fillRect l="-2294" t="-7051"/>
              </a:stretch>
            </a:blipFill>
            <a:ln>
              <a:noFill/>
            </a:ln>
            <a:effectLst/>
          </p:spPr>
          <p:txBody>
            <a:bodyPr/>
            <a:p>
              <a:r>
                <a:rPr altLang="en-US" lang="zh-CN">
                  <a:noFill/>
                </a:rPr>
                <a:t> </a:t>
              </a:r>
            </a:p>
          </p:txBody>
        </p:sp>
        <p:sp>
          <p:nvSpPr>
            <p:cNvPr id="1048673" name="AutoShape 8"/>
            <p:cNvSpPr/>
            <p:nvPr/>
          </p:nvSpPr>
          <p:spPr bwMode="auto">
            <a:xfrm>
              <a:off x="1655" y="1026"/>
              <a:ext cx="66" cy="517"/>
            </a:xfrm>
            <a:prstGeom prst="leftBrace">
              <a:avLst>
                <a:gd name="adj1" fmla="val 65278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anchor="ctr" wrap="none"/>
            <a:p>
              <a:endParaRPr altLang="en-US" lang="zh-CN"/>
            </a:p>
          </p:txBody>
        </p:sp>
      </p:grpSp>
      <p:graphicFrame>
        <p:nvGraphicFramePr>
          <p:cNvPr id="4194304" name="Group 9"/>
          <p:cNvGraphicFramePr>
            <a:graphicFrameLocks noGrp="1"/>
          </p:cNvGraphicFramePr>
          <p:nvPr>
            <p:ph sz="half" idx="2"/>
          </p:nvPr>
        </p:nvGraphicFramePr>
        <p:xfrm>
          <a:off x="827584" y="3141663"/>
          <a:ext cx="7055941" cy="1414463"/>
        </p:xfrm>
        <a:graphic>
          <a:graphicData uri="http://schemas.openxmlformats.org/drawingml/2006/table">
            <a:tbl>
              <a:tblPr/>
              <a:tblGrid>
                <a:gridCol w="818654"/>
                <a:gridCol w="566737"/>
                <a:gridCol w="566738"/>
                <a:gridCol w="568325"/>
                <a:gridCol w="566737"/>
                <a:gridCol w="566738"/>
                <a:gridCol w="566737"/>
                <a:gridCol w="566738"/>
                <a:gridCol w="566737"/>
                <a:gridCol w="568325"/>
                <a:gridCol w="566738"/>
                <a:gridCol w="566737"/>
              </a:tblGrid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1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altLang="zh-CN" baseline="0" b="0" cap="none" dirty="0" sz="26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 defTabSz="914400" eaLnBrk="1" fontAlgn="base" hangingPunct="1" indent="0" latinLnBrk="0" lvl="0" marL="0" marR="0" rtl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altLang="zh-CN" baseline="0" b="0" cap="none" dirty="0" sz="2600" i="0" kumimoji="0" lang="en-US" normalizeH="0" strike="noStrike" u="non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id="1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"/>
                                        <p:tgtEl>
                                          <p:spTgt spid="419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990FEF-65E1-4E8F-9411-436F17C4AA02}" type="slidenum">
              <a:rPr altLang="zh-CN" lang="en-US"/>
              <a:t>5</a:t>
            </a:fld>
            <a:endParaRPr altLang="zh-CN" lang="en-US"/>
          </a:p>
        </p:txBody>
      </p:sp>
      <p:sp>
        <p:nvSpPr>
          <p:cNvPr id="104868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819150"/>
          </a:xfrm>
        </p:spPr>
        <p:txBody>
          <a:bodyPr/>
          <a:p>
            <a:r>
              <a:rPr altLang="en-US" dirty="0" lang="zh-CN">
                <a:ea typeface="PMingLiU" panose="02020500000000000000" pitchFamily="18" charset="-120"/>
              </a:rPr>
              <a:t>递归</a:t>
            </a:r>
            <a:r>
              <a:rPr altLang="en-US" dirty="0" lang="zh-HK">
                <a:ea typeface="PMingLiU" panose="02020500000000000000" pitchFamily="18" charset="-120"/>
              </a:rPr>
              <a:t> </a:t>
            </a:r>
            <a:r>
              <a:rPr altLang="zh-HK" dirty="0" lang="en-US">
                <a:ea typeface="PMingLiU" panose="02020500000000000000" pitchFamily="18" charset="-120"/>
              </a:rPr>
              <a:t>vs </a:t>
            </a:r>
            <a:r>
              <a:rPr altLang="en-US" dirty="0" lang="zh-CN"/>
              <a:t>动态规划</a:t>
            </a:r>
            <a:endParaRPr altLang="en-GB" dirty="0" lang="zh-CN"/>
          </a:p>
        </p:txBody>
      </p:sp>
      <p:sp>
        <p:nvSpPr>
          <p:cNvPr id="1048681" name="AutoShape 5"/>
          <p:cNvSpPr>
            <a:spLocks noChangeArrowheads="1"/>
          </p:cNvSpPr>
          <p:nvPr/>
        </p:nvSpPr>
        <p:spPr bwMode="auto">
          <a:xfrm>
            <a:off x="4718184" y="-308049"/>
            <a:ext cx="3697288" cy="2632223"/>
          </a:xfrm>
          <a:prstGeom prst="irregularSeal2"/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 wrap="none"/>
          <a:p>
            <a:pPr algn="ctr"/>
            <a:r>
              <a:rPr altLang="en-US" b="1" dirty="0" sz="280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太慢</a:t>
            </a:r>
            <a:r>
              <a:rPr altLang="zh-HK" b="1" dirty="0" sz="2800" lang="en-US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!</a:t>
            </a:r>
            <a:endParaRPr altLang="zh-CN" b="1" dirty="0" sz="2800" lang="en-GB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  <p:sp>
        <p:nvSpPr>
          <p:cNvPr id="1048682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4467224" cy="2225041"/>
          </a:xfrm>
          <a:prstGeom prst="rect"/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algn="ctr" dir="2700000" dist="107763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altLang="en-GB" dirty="0" lang="zh-CN">
                <a:solidFill>
                  <a:schemeClr val="accent2"/>
                </a:solidFill>
                <a:ea typeface="PMingLiU" panose="02020500000000000000" pitchFamily="18" charset="-120"/>
              </a:rPr>
              <a:t>递归版本</a:t>
            </a:r>
            <a:r>
              <a:rPr altLang="zh-CN" dirty="0" lang="en-GB">
                <a:solidFill>
                  <a:schemeClr val="accent2"/>
                </a:solidFill>
              </a:rPr>
              <a:t>:</a:t>
            </a:r>
          </a:p>
          <a:p>
            <a:r>
              <a:rPr altLang="zh-CN" dirty="0" i="1" lang="en-GB"/>
              <a:t>F</a:t>
            </a:r>
            <a:r>
              <a:rPr altLang="zh-CN" dirty="0" lang="en-GB"/>
              <a:t>(</a:t>
            </a:r>
            <a:r>
              <a:rPr altLang="zh-CN" dirty="0" i="1" lang="en-GB"/>
              <a:t>n</a:t>
            </a:r>
            <a:r>
              <a:rPr altLang="zh-CN" dirty="0" lang="en-GB"/>
              <a:t>)</a:t>
            </a:r>
          </a:p>
          <a:p>
            <a:r>
              <a:rPr altLang="zh-CN" dirty="0" lang="en-GB"/>
              <a:t>1	</a:t>
            </a:r>
            <a:r>
              <a:rPr altLang="zh-CN" b="1" dirty="0" lang="en-GB">
                <a:solidFill>
                  <a:srgbClr val="996633"/>
                </a:solidFill>
              </a:rPr>
              <a:t>if</a:t>
            </a:r>
            <a:r>
              <a:rPr altLang="zh-CN" dirty="0" lang="en-GB"/>
              <a:t> </a:t>
            </a:r>
            <a:r>
              <a:rPr altLang="zh-CN" dirty="0" i="1" lang="en-GB"/>
              <a:t>n</a:t>
            </a:r>
            <a:r>
              <a:rPr altLang="zh-CN" dirty="0" lang="en-GB"/>
              <a:t>==0 or </a:t>
            </a:r>
            <a:r>
              <a:rPr altLang="zh-CN" dirty="0" i="1" lang="en-GB"/>
              <a:t>n</a:t>
            </a:r>
            <a:r>
              <a:rPr altLang="zh-CN" dirty="0" lang="en-GB"/>
              <a:t>==1 </a:t>
            </a:r>
            <a:r>
              <a:rPr altLang="zh-CN" b="1" dirty="0" lang="en-GB">
                <a:solidFill>
                  <a:srgbClr val="996633"/>
                </a:solidFill>
              </a:rPr>
              <a:t>then</a:t>
            </a:r>
          </a:p>
          <a:p>
            <a:r>
              <a:rPr altLang="zh-CN" dirty="0" lang="en-GB"/>
              <a:t>2		</a:t>
            </a:r>
            <a:r>
              <a:rPr altLang="zh-CN" b="1" dirty="0" lang="en-GB">
                <a:solidFill>
                  <a:srgbClr val="996633"/>
                </a:solidFill>
              </a:rPr>
              <a:t>return</a:t>
            </a:r>
            <a:r>
              <a:rPr altLang="zh-CN" dirty="0" lang="en-GB"/>
              <a:t> 1</a:t>
            </a:r>
          </a:p>
          <a:p>
            <a:r>
              <a:rPr altLang="zh-CN" dirty="0" lang="en-GB"/>
              <a:t>3	</a:t>
            </a:r>
            <a:r>
              <a:rPr altLang="zh-CN" b="1" dirty="0" lang="en-GB">
                <a:solidFill>
                  <a:srgbClr val="996633"/>
                </a:solidFill>
              </a:rPr>
              <a:t>else</a:t>
            </a:r>
          </a:p>
          <a:p>
            <a:r>
              <a:rPr altLang="zh-CN" dirty="0" lang="en-GB"/>
              <a:t>4		</a:t>
            </a:r>
            <a:r>
              <a:rPr altLang="zh-CN" b="1" dirty="0" lang="en-GB">
                <a:solidFill>
                  <a:srgbClr val="996633"/>
                </a:solidFill>
              </a:rPr>
              <a:t>return </a:t>
            </a:r>
            <a:r>
              <a:rPr altLang="zh-CN" dirty="0" i="1" lang="en-GB"/>
              <a:t>F</a:t>
            </a:r>
            <a:r>
              <a:rPr altLang="zh-CN" dirty="0" lang="en-GB"/>
              <a:t>(</a:t>
            </a:r>
            <a:r>
              <a:rPr altLang="zh-CN" dirty="0" i="1" lang="en-GB"/>
              <a:t>n</a:t>
            </a:r>
            <a:r>
              <a:rPr altLang="zh-CN" dirty="0" lang="en-GB"/>
              <a:t>-1) + </a:t>
            </a:r>
            <a:r>
              <a:rPr altLang="zh-CN" dirty="0" i="1" lang="en-GB"/>
              <a:t>F</a:t>
            </a:r>
            <a:r>
              <a:rPr altLang="zh-CN" dirty="0" lang="en-GB"/>
              <a:t>(</a:t>
            </a:r>
            <a:r>
              <a:rPr altLang="zh-CN" dirty="0" i="1" lang="en-GB"/>
              <a:t>n</a:t>
            </a:r>
            <a:r>
              <a:rPr altLang="zh-CN" dirty="0" lang="en-GB"/>
              <a:t>-2)</a:t>
            </a:r>
            <a:endParaRPr altLang="zh-CN" dirty="0" lang="en-US"/>
          </a:p>
        </p:txBody>
      </p:sp>
      <p:sp>
        <p:nvSpPr>
          <p:cNvPr id="1048683" name="文本框 4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68345" y="5082029"/>
            <a:ext cx="1404744" cy="583686"/>
          </a:xfrm>
          <a:prstGeom prst="rect"/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84" name="文本框 1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250825" y="4302388"/>
            <a:ext cx="3456384" cy="369332"/>
          </a:xfrm>
          <a:prstGeom prst="rect"/>
          <a:blipFill>
            <a:blip xmlns:r="http://schemas.openxmlformats.org/officeDocument/2006/relationships" r:embed="rId2"/>
            <a:stretch>
              <a:fillRect b="-15000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sp>
        <p:nvSpPr>
          <p:cNvPr id="1048685" name="文本框 8"/>
          <p:cNvSpPr txBox="1">
            <a:spLocks noChangeAspect="1" noMove="1" noResize="1" noRot="1" noAdjustHandles="1" noEditPoints="1" noChangeArrowheads="1" noChangeShapeType="1" noTextEdit="1"/>
          </p:cNvSpPr>
          <p:nvPr/>
        </p:nvSpPr>
        <p:spPr>
          <a:xfrm>
            <a:off x="5206030" y="3162836"/>
            <a:ext cx="3456384" cy="400110"/>
          </a:xfrm>
          <a:prstGeom prst="rect"/>
          <a:blipFill>
            <a:blip xmlns:r="http://schemas.openxmlformats.org/officeDocument/2006/relationships" r:embed="rId3"/>
            <a:stretch>
              <a:fillRect l="-882" t="-12308" b="-24615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  <p:pic>
        <p:nvPicPr>
          <p:cNvPr id="2097152" name="图片 2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493175" y="3745981"/>
            <a:ext cx="5400000" cy="3104762"/>
          </a:xfrm>
          <a:prstGeom prst="rect"/>
        </p:spPr>
      </p:pic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0" grpId="0"/>
      <p:bldP spid="1048681" grpId="0" animBg="1"/>
      <p:bldP spid="10486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 Box 4"/>
          <p:cNvSpPr txBox="1">
            <a:spLocks noChangeArrowheads="1"/>
          </p:cNvSpPr>
          <p:nvPr/>
        </p:nvSpPr>
        <p:spPr bwMode="auto">
          <a:xfrm>
            <a:off x="179388" y="3774604"/>
            <a:ext cx="6913562" cy="2936240"/>
          </a:xfrm>
          <a:prstGeom prst="rect"/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algn="ctr" dir="2700000" dist="107763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altLang="en-GB" dirty="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动态规划</a:t>
            </a:r>
            <a:r>
              <a:rPr altLang="en-US" dirty="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递推强迫症版本</a:t>
            </a:r>
            <a:r>
              <a:rPr altLang="zh-CN" dirty="0" lang="en-GB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altLang="zh-CN" dirty="0" i="1" lang="en-GB">
                <a:latin typeface="Times" panose="02020603050405020304" pitchFamily="18" charset="0"/>
              </a:rPr>
              <a:t>F</a:t>
            </a:r>
            <a:r>
              <a:rPr altLang="zh-CN" dirty="0" lang="en-GB">
                <a:latin typeface="Times" panose="02020603050405020304" pitchFamily="18" charset="0"/>
              </a:rPr>
              <a:t>(</a:t>
            </a:r>
            <a:r>
              <a:rPr altLang="zh-CN" dirty="0" i="1" lang="en-GB">
                <a:latin typeface="Times" panose="02020603050405020304" pitchFamily="18" charset="0"/>
              </a:rPr>
              <a:t>n</a:t>
            </a:r>
            <a:r>
              <a:rPr altLang="zh-CN" dirty="0" lang="en-GB">
                <a:latin typeface="Times" panose="02020603050405020304" pitchFamily="18" charset="0"/>
              </a:rPr>
              <a:t>)</a:t>
            </a:r>
          </a:p>
          <a:p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1	</a:t>
            </a:r>
            <a:r>
              <a:rPr altLang="zh-CN" dirty="0" lang="en-US">
                <a:latin typeface="Times" panose="02020603050405020304" pitchFamily="18" charset="0"/>
                <a:ea typeface="PMingLiU" panose="02020500000000000000" pitchFamily="18" charset="-120"/>
              </a:rPr>
              <a:t>A=</a:t>
            </a:r>
            <a:r>
              <a:rPr altLang="zh-CN" dirty="0" lang="en-GB">
                <a:latin typeface="Times" panose="02020603050405020304" pitchFamily="18" charset="0"/>
              </a:rPr>
              <a:t>A0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A1 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1</a:t>
            </a:r>
          </a:p>
          <a:p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2	</a:t>
            </a:r>
            <a:r>
              <a:rPr altLang="zh-CN" dirty="0" lang="en-GB">
                <a:solidFill>
                  <a:schemeClr val="tx2"/>
                </a:solidFill>
                <a:latin typeface="Times" panose="02020603050405020304" pitchFamily="18" charset="0"/>
              </a:rPr>
              <a:t>for</a:t>
            </a:r>
            <a:r>
              <a:rPr altLang="zh-CN" dirty="0" lang="en-GB">
                <a:latin typeface="Times" panose="02020603050405020304" pitchFamily="18" charset="0"/>
              </a:rPr>
              <a:t> </a:t>
            </a:r>
            <a:r>
              <a:rPr altLang="zh-HK" dirty="0" i="1" lang="en-GB" err="1">
                <a:latin typeface="Times" panose="02020603050405020304" pitchFamily="18" charset="0"/>
                <a:ea typeface="PMingLiU" panose="02020500000000000000" pitchFamily="18" charset="-120"/>
              </a:rPr>
              <a:t>i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HK" dirty="0" lang="pt-BR">
                <a:latin typeface="Times" panose="02020603050405020304" pitchFamily="18" charset="0"/>
              </a:rPr>
              <a:t>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2 </a:t>
            </a:r>
            <a:r>
              <a:rPr altLang="zh-HK" dirty="0" lang="en-GB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to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HK" dirty="0" i="1" lang="en-GB">
                <a:latin typeface="Times" panose="02020603050405020304" pitchFamily="18" charset="0"/>
                <a:ea typeface="PMingLiU" panose="02020500000000000000" pitchFamily="18" charset="-120"/>
              </a:rPr>
              <a:t>n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HK" dirty="0" lang="en-GB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do</a:t>
            </a:r>
            <a:endParaRPr altLang="zh-CN" dirty="0" lang="en-GB">
              <a:solidFill>
                <a:schemeClr val="tx2"/>
              </a:solidFill>
              <a:latin typeface="Times" panose="02020603050405020304" pitchFamily="18" charset="0"/>
            </a:endParaRPr>
          </a:p>
          <a:p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3		</a:t>
            </a:r>
            <a:r>
              <a:rPr altLang="zh-CN" dirty="0" lang="en-GB">
                <a:latin typeface="Times" panose="02020603050405020304" pitchFamily="18" charset="0"/>
              </a:rPr>
              <a:t>A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pt-BR">
                <a:latin typeface="Times" panose="02020603050405020304" pitchFamily="18" charset="0"/>
              </a:rPr>
              <a:t>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A0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+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A1</a:t>
            </a:r>
          </a:p>
          <a:p>
            <a:pPr indent="-457200" marL="457200">
              <a:buAutoNum type="arabicPlain" startAt="4"/>
            </a:pP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        A0=A1</a:t>
            </a:r>
          </a:p>
          <a:p>
            <a:pPr indent="-457200" marL="457200">
              <a:buAutoNum type="arabicPlain" startAt="4"/>
            </a:pP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        A1=A</a:t>
            </a:r>
          </a:p>
          <a:p>
            <a:r>
              <a:rPr altLang="zh-HK" dirty="0" lang="en-US">
                <a:latin typeface="Times" panose="02020603050405020304" pitchFamily="18" charset="0"/>
                <a:ea typeface="PMingLiU" panose="02020500000000000000" pitchFamily="18" charset="-120"/>
              </a:rPr>
              <a:t>6	</a:t>
            </a:r>
            <a:r>
              <a:rPr altLang="zh-HK" dirty="0" lang="en-US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altLang="zh-HK" dirty="0" lang="en-US">
                <a:latin typeface="Times" panose="02020603050405020304" pitchFamily="18" charset="0"/>
                <a:ea typeface="PMingLiU" panose="02020500000000000000" pitchFamily="18" charset="-120"/>
              </a:rPr>
              <a:t> A</a:t>
            </a:r>
            <a:endParaRPr altLang="zh-CN" dirty="0" lang="en-GB">
              <a:latin typeface="Times" panose="02020603050405020304" pitchFamily="18" charset="0"/>
            </a:endParaRPr>
          </a:p>
        </p:txBody>
      </p:sp>
      <p:sp>
        <p:nvSpPr>
          <p:cNvPr id="104868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990FEF-65E1-4E8F-9411-436F17C4AA02}" type="slidenum">
              <a:rPr altLang="zh-CN" lang="en-US"/>
              <a:t>6</a:t>
            </a:fld>
            <a:endParaRPr altLang="zh-CN" lang="en-US"/>
          </a:p>
        </p:txBody>
      </p:sp>
      <p:sp>
        <p:nvSpPr>
          <p:cNvPr id="104868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819150"/>
          </a:xfrm>
        </p:spPr>
        <p:txBody>
          <a:bodyPr/>
          <a:p>
            <a:r>
              <a:rPr altLang="en-US" dirty="0" lang="zh-CN">
                <a:ea typeface="PMingLiU" panose="02020500000000000000" pitchFamily="18" charset="-120"/>
              </a:rPr>
              <a:t>递归</a:t>
            </a:r>
            <a:r>
              <a:rPr altLang="en-US" dirty="0" lang="zh-HK">
                <a:ea typeface="PMingLiU" panose="02020500000000000000" pitchFamily="18" charset="-120"/>
              </a:rPr>
              <a:t> </a:t>
            </a:r>
            <a:r>
              <a:rPr altLang="zh-HK" dirty="0" lang="en-US">
                <a:ea typeface="PMingLiU" panose="02020500000000000000" pitchFamily="18" charset="-120"/>
              </a:rPr>
              <a:t>vs </a:t>
            </a:r>
            <a:r>
              <a:rPr altLang="en-US" dirty="0" lang="zh-CN"/>
              <a:t>动态规划</a:t>
            </a:r>
            <a:endParaRPr altLang="en-GB" dirty="0" lang="zh-CN"/>
          </a:p>
        </p:txBody>
      </p:sp>
      <p:sp>
        <p:nvSpPr>
          <p:cNvPr id="1048689" name="Text Box 4"/>
          <p:cNvSpPr txBox="1">
            <a:spLocks noChangeArrowheads="1"/>
          </p:cNvSpPr>
          <p:nvPr/>
        </p:nvSpPr>
        <p:spPr bwMode="auto">
          <a:xfrm>
            <a:off x="179388" y="1346994"/>
            <a:ext cx="6913562" cy="2225041"/>
          </a:xfrm>
          <a:prstGeom prst="rect"/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algn="ctr" dir="2700000" dist="107763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altLang="en-GB" dirty="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动态规划</a:t>
            </a:r>
            <a:r>
              <a:rPr altLang="en-US" dirty="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递推版本</a:t>
            </a:r>
            <a:r>
              <a:rPr altLang="zh-CN" dirty="0" lang="en-GB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altLang="zh-CN" dirty="0" i="1" lang="en-GB">
                <a:latin typeface="Times" panose="02020603050405020304" pitchFamily="18" charset="0"/>
              </a:rPr>
              <a:t>F</a:t>
            </a:r>
            <a:r>
              <a:rPr altLang="zh-CN" dirty="0" lang="en-GB">
                <a:latin typeface="Times" panose="02020603050405020304" pitchFamily="18" charset="0"/>
              </a:rPr>
              <a:t>(</a:t>
            </a:r>
            <a:r>
              <a:rPr altLang="zh-CN" dirty="0" i="1" lang="en-GB">
                <a:latin typeface="Times" panose="02020603050405020304" pitchFamily="18" charset="0"/>
              </a:rPr>
              <a:t>n</a:t>
            </a:r>
            <a:r>
              <a:rPr altLang="zh-CN" dirty="0" lang="en-GB">
                <a:latin typeface="Times" panose="02020603050405020304" pitchFamily="18" charset="0"/>
              </a:rPr>
              <a:t>)</a:t>
            </a:r>
          </a:p>
          <a:p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1	</a:t>
            </a:r>
            <a:r>
              <a:rPr altLang="zh-CN" dirty="0" lang="en-GB">
                <a:latin typeface="Times" panose="02020603050405020304" pitchFamily="18" charset="0"/>
              </a:rPr>
              <a:t>A[0]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A[1] 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1</a:t>
            </a:r>
          </a:p>
          <a:p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2	</a:t>
            </a:r>
            <a:r>
              <a:rPr altLang="zh-CN" dirty="0" lang="en-GB">
                <a:solidFill>
                  <a:schemeClr val="tx2"/>
                </a:solidFill>
                <a:latin typeface="Times" panose="02020603050405020304" pitchFamily="18" charset="0"/>
              </a:rPr>
              <a:t>for</a:t>
            </a:r>
            <a:r>
              <a:rPr altLang="zh-CN" dirty="0" lang="en-GB">
                <a:latin typeface="Times" panose="02020603050405020304" pitchFamily="18" charset="0"/>
              </a:rPr>
              <a:t> </a:t>
            </a:r>
            <a:r>
              <a:rPr altLang="zh-HK" dirty="0" i="1" lang="en-GB" err="1">
                <a:latin typeface="Times" panose="02020603050405020304" pitchFamily="18" charset="0"/>
                <a:ea typeface="PMingLiU" panose="02020500000000000000" pitchFamily="18" charset="-120"/>
              </a:rPr>
              <a:t>i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HK" dirty="0" lang="pt-BR">
                <a:latin typeface="Times" panose="02020603050405020304" pitchFamily="18" charset="0"/>
              </a:rPr>
              <a:t>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2 </a:t>
            </a:r>
            <a:r>
              <a:rPr altLang="zh-HK" dirty="0" lang="en-GB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to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HK" dirty="0" i="1" lang="en-GB">
                <a:latin typeface="Times" panose="02020603050405020304" pitchFamily="18" charset="0"/>
                <a:ea typeface="PMingLiU" panose="02020500000000000000" pitchFamily="18" charset="-120"/>
              </a:rPr>
              <a:t>n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HK" dirty="0" lang="en-GB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do</a:t>
            </a:r>
            <a:endParaRPr altLang="zh-CN" dirty="0" lang="en-GB">
              <a:solidFill>
                <a:schemeClr val="tx2"/>
              </a:solidFill>
              <a:latin typeface="Times" panose="02020603050405020304" pitchFamily="18" charset="0"/>
            </a:endParaRPr>
          </a:p>
          <a:p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3		</a:t>
            </a:r>
            <a:r>
              <a:rPr altLang="zh-CN" dirty="0" lang="en-GB">
                <a:latin typeface="Times" panose="02020603050405020304" pitchFamily="18" charset="0"/>
              </a:rPr>
              <a:t>A[</a:t>
            </a:r>
            <a:r>
              <a:rPr altLang="zh-CN" dirty="0" i="1" lang="en-GB" err="1">
                <a:latin typeface="Times" panose="02020603050405020304" pitchFamily="18" charset="0"/>
              </a:rPr>
              <a:t>i</a:t>
            </a:r>
            <a:r>
              <a:rPr altLang="zh-CN" dirty="0" lang="en-GB">
                <a:latin typeface="Times" panose="02020603050405020304" pitchFamily="18" charset="0"/>
              </a:rPr>
              <a:t>]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pt-BR">
                <a:latin typeface="Times" panose="02020603050405020304" pitchFamily="18" charset="0"/>
              </a:rPr>
              <a:t>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A[</a:t>
            </a:r>
            <a:r>
              <a:rPr altLang="zh-CN" dirty="0" i="1" lang="en-GB">
                <a:latin typeface="Times" panose="02020603050405020304" pitchFamily="18" charset="0"/>
              </a:rPr>
              <a:t>i</a:t>
            </a:r>
            <a:r>
              <a:rPr altLang="zh-CN" dirty="0" lang="en-GB">
                <a:latin typeface="Times" panose="02020603050405020304" pitchFamily="18" charset="0"/>
              </a:rPr>
              <a:t>-1]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+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A[</a:t>
            </a:r>
            <a:r>
              <a:rPr altLang="zh-CN" dirty="0" i="1" lang="en-GB">
                <a:latin typeface="Times" panose="02020603050405020304" pitchFamily="18" charset="0"/>
              </a:rPr>
              <a:t>i</a:t>
            </a:r>
            <a:r>
              <a:rPr altLang="zh-CN" dirty="0" lang="en-GB">
                <a:latin typeface="Times" panose="02020603050405020304" pitchFamily="18" charset="0"/>
              </a:rPr>
              <a:t>-2]</a:t>
            </a:r>
            <a:endParaRPr altLang="zh-HK" dirty="0" lang="en-GB">
              <a:latin typeface="Times" panose="02020603050405020304" pitchFamily="18" charset="0"/>
              <a:ea typeface="PMingLiU" panose="02020500000000000000" pitchFamily="18" charset="-120"/>
            </a:endParaRPr>
          </a:p>
          <a:p>
            <a:r>
              <a:rPr altLang="zh-HK" dirty="0" lang="en-US">
                <a:latin typeface="Times" panose="02020603050405020304" pitchFamily="18" charset="0"/>
                <a:ea typeface="PMingLiU" panose="02020500000000000000" pitchFamily="18" charset="-120"/>
              </a:rPr>
              <a:t>4	</a:t>
            </a:r>
            <a:r>
              <a:rPr altLang="zh-HK" dirty="0" lang="en-US">
                <a:solidFill>
                  <a:schemeClr val="tx2"/>
                </a:solidFill>
                <a:latin typeface="Times" panose="02020603050405020304" pitchFamily="18" charset="0"/>
                <a:ea typeface="PMingLiU" panose="02020500000000000000" pitchFamily="18" charset="-120"/>
              </a:rPr>
              <a:t>return</a:t>
            </a:r>
            <a:r>
              <a:rPr altLang="zh-HK" dirty="0" lang="en-US">
                <a:latin typeface="Times" panose="02020603050405020304" pitchFamily="18" charset="0"/>
                <a:ea typeface="PMingLiU" panose="02020500000000000000" pitchFamily="18" charset="-120"/>
              </a:rPr>
              <a:t> A[</a:t>
            </a:r>
            <a:r>
              <a:rPr altLang="zh-HK" dirty="0" i="1" lang="en-US">
                <a:latin typeface="Times" panose="02020603050405020304" pitchFamily="18" charset="0"/>
                <a:ea typeface="PMingLiU" panose="02020500000000000000" pitchFamily="18" charset="-120"/>
              </a:rPr>
              <a:t>n</a:t>
            </a:r>
            <a:r>
              <a:rPr altLang="zh-HK" dirty="0" lang="en-US">
                <a:latin typeface="Times" panose="02020603050405020304" pitchFamily="18" charset="0"/>
                <a:ea typeface="PMingLiU" panose="02020500000000000000" pitchFamily="18" charset="-120"/>
              </a:rPr>
              <a:t>]</a:t>
            </a:r>
            <a:endParaRPr altLang="zh-CN" dirty="0" lang="en-GB">
              <a:latin typeface="Times" panose="02020603050405020304" pitchFamily="18" charset="0"/>
            </a:endParaRPr>
          </a:p>
        </p:txBody>
      </p:sp>
      <p:sp>
        <p:nvSpPr>
          <p:cNvPr id="1048690" name="AutoShape 6"/>
          <p:cNvSpPr>
            <a:spLocks noChangeArrowheads="1"/>
          </p:cNvSpPr>
          <p:nvPr/>
        </p:nvSpPr>
        <p:spPr bwMode="auto">
          <a:xfrm>
            <a:off x="4950619" y="2948510"/>
            <a:ext cx="4284662" cy="1920649"/>
          </a:xfrm>
          <a:prstGeom prst="horizontalScroll">
            <a:avLst>
              <a:gd name="adj" fmla="val 12500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pPr algn="ctr"/>
            <a:r>
              <a:rPr altLang="en-US" dirty="0" sz="280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有效率</a:t>
            </a:r>
            <a:r>
              <a:rPr altLang="zh-HK" dirty="0" sz="2800" lang="en-US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!</a:t>
            </a:r>
          </a:p>
          <a:p>
            <a:pPr algn="ctr"/>
            <a:r>
              <a:rPr altLang="en-US" dirty="0" sz="280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算法复杂度是</a:t>
            </a:r>
            <a:r>
              <a:rPr altLang="en-US" dirty="0" sz="2800" lang="zh-HK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altLang="zh-HK" dirty="0" sz="2800" lang="en-US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O(</a:t>
            </a:r>
            <a:r>
              <a:rPr altLang="zh-HK" dirty="0" sz="2800" i="1" lang="en-US">
                <a:solidFill>
                  <a:schemeClr val="accent2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n</a:t>
            </a:r>
            <a:r>
              <a:rPr altLang="zh-HK" dirty="0" sz="2800" lang="en-US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)</a:t>
            </a:r>
          </a:p>
          <a:p>
            <a:pPr algn="ctr"/>
            <a:r>
              <a:rPr altLang="en-US" dirty="0" sz="280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各自优缺点？</a:t>
            </a:r>
            <a:endParaRPr altLang="zh-CN" dirty="0" sz="2800" lang="en-GB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0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2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6" grpId="0" animBg="1"/>
      <p:bldP spid="1048688" grpId="0"/>
      <p:bldP spid="1048689" grpId="0" animBg="1"/>
      <p:bldP spid="104869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A8990FEF-65E1-4E8F-9411-436F17C4AA02}" type="slidenum">
              <a:rPr altLang="zh-CN" lang="en-US"/>
              <a:t>7</a:t>
            </a:fld>
            <a:endParaRPr altLang="zh-CN" dirty="0" lang="en-US"/>
          </a:p>
        </p:txBody>
      </p:sp>
      <p:sp>
        <p:nvSpPr>
          <p:cNvPr id="104869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7543800" cy="819150"/>
          </a:xfrm>
        </p:spPr>
        <p:txBody>
          <a:bodyPr/>
          <a:p>
            <a:r>
              <a:rPr altLang="en-US" dirty="0" lang="zh-CN">
                <a:ea typeface="PMingLiU" panose="02020500000000000000" pitchFamily="18" charset="-120"/>
              </a:rPr>
              <a:t>递归</a:t>
            </a:r>
            <a:r>
              <a:rPr altLang="en-US" dirty="0" lang="zh-HK">
                <a:ea typeface="PMingLiU" panose="02020500000000000000" pitchFamily="18" charset="-120"/>
              </a:rPr>
              <a:t> </a:t>
            </a:r>
            <a:r>
              <a:rPr altLang="zh-HK" dirty="0" lang="en-US">
                <a:ea typeface="PMingLiU" panose="02020500000000000000" pitchFamily="18" charset="-120"/>
              </a:rPr>
              <a:t>vs </a:t>
            </a:r>
            <a:r>
              <a:rPr altLang="en-US" dirty="0" lang="zh-CN"/>
              <a:t>动态规划</a:t>
            </a:r>
            <a:endParaRPr altLang="en-GB" dirty="0" lang="zh-CN"/>
          </a:p>
        </p:txBody>
      </p:sp>
      <p:sp>
        <p:nvSpPr>
          <p:cNvPr id="1048693" name="Text Box 4"/>
          <p:cNvSpPr txBox="1">
            <a:spLocks noChangeArrowheads="1"/>
          </p:cNvSpPr>
          <p:nvPr/>
        </p:nvSpPr>
        <p:spPr bwMode="auto">
          <a:xfrm>
            <a:off x="179388" y="1346994"/>
            <a:ext cx="6913562" cy="3647441"/>
          </a:xfrm>
          <a:prstGeom prst="rect"/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>
            <a:outerShdw algn="ctr" dir="2700000" dist="107763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algn="l" pos="571500"/>
                <a:tab algn="l" pos="1144588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altLang="en-GB" dirty="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动态规划</a:t>
            </a:r>
            <a:r>
              <a:rPr altLang="en-US" dirty="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递归之记忆化搜索版本</a:t>
            </a:r>
            <a:r>
              <a:rPr altLang="zh-CN" dirty="0" lang="en-GB">
                <a:solidFill>
                  <a:schemeClr val="accent2"/>
                </a:solidFill>
                <a:latin typeface="Comic Sans MS" panose="030F0702030302020204" pitchFamily="66" charset="0"/>
              </a:rPr>
              <a:t>:</a:t>
            </a:r>
          </a:p>
          <a:p>
            <a:r>
              <a:rPr altLang="zh-CN" dirty="0" lang="en-GB">
                <a:latin typeface="Times" panose="02020603050405020304" pitchFamily="18" charset="0"/>
              </a:rPr>
              <a:t>A[</a:t>
            </a:r>
            <a:r>
              <a:rPr altLang="zh-CN" dirty="0" lang="en-GB" err="1">
                <a:latin typeface="Times" panose="02020603050405020304" pitchFamily="18" charset="0"/>
              </a:rPr>
              <a:t>i</a:t>
            </a:r>
            <a:r>
              <a:rPr altLang="zh-CN" dirty="0" lang="en-GB">
                <a:latin typeface="Times" panose="02020603050405020304" pitchFamily="18" charset="0"/>
              </a:rPr>
              <a:t>]=0</a:t>
            </a:r>
          </a:p>
          <a:p>
            <a:r>
              <a:rPr altLang="zh-CN" dirty="0" i="1" lang="en-GB">
                <a:latin typeface="Times" panose="02020603050405020304" pitchFamily="18" charset="0"/>
              </a:rPr>
              <a:t>F</a:t>
            </a:r>
            <a:r>
              <a:rPr altLang="zh-CN" dirty="0" lang="en-GB">
                <a:latin typeface="Times" panose="02020603050405020304" pitchFamily="18" charset="0"/>
              </a:rPr>
              <a:t>(</a:t>
            </a:r>
            <a:r>
              <a:rPr altLang="zh-CN" dirty="0" i="1" lang="en-GB">
                <a:latin typeface="Times" panose="02020603050405020304" pitchFamily="18" charset="0"/>
              </a:rPr>
              <a:t>n</a:t>
            </a:r>
            <a:r>
              <a:rPr altLang="zh-CN" dirty="0" lang="en-GB">
                <a:latin typeface="Times" panose="02020603050405020304" pitchFamily="18" charset="0"/>
              </a:rPr>
              <a:t>)</a:t>
            </a:r>
          </a:p>
          <a:p>
            <a:pPr indent="-457200" marL="457200">
              <a:buAutoNum type="arabicPlain"/>
            </a:pPr>
            <a:r>
              <a:rPr altLang="zh-CN" dirty="0" lang="en-GB">
                <a:latin typeface="Times" panose="02020603050405020304" pitchFamily="18" charset="0"/>
              </a:rPr>
              <a:t>A[0]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A[1] =</a:t>
            </a: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</a:t>
            </a:r>
            <a:r>
              <a:rPr altLang="zh-CN" dirty="0" lang="en-GB">
                <a:latin typeface="Times" panose="02020603050405020304" pitchFamily="18" charset="0"/>
              </a:rPr>
              <a:t>1</a:t>
            </a:r>
          </a:p>
          <a:p>
            <a:pPr indent="-457200" marL="457200">
              <a:buAutoNum type="arabicPlain"/>
            </a:pPr>
            <a:r>
              <a:rPr altLang="zh-CN" dirty="0" lang="en-US">
                <a:latin typeface="Times" panose="02020603050405020304" pitchFamily="18" charset="0"/>
              </a:rPr>
              <a:t>if  A[n]&gt;0 then</a:t>
            </a:r>
            <a:endParaRPr altLang="zh-CN" dirty="0" lang="en-GB">
              <a:latin typeface="Times" panose="02020603050405020304" pitchFamily="18" charset="0"/>
            </a:endParaRPr>
          </a:p>
          <a:p>
            <a:pPr indent="-457200" marL="457200">
              <a:buAutoNum type="arabicPlain"/>
            </a:pP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      return A[n]</a:t>
            </a:r>
          </a:p>
          <a:p>
            <a:pPr indent="-457200" marL="457200">
              <a:buAutoNum type="arabicPlain" startAt="4"/>
            </a:pP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else</a:t>
            </a:r>
          </a:p>
          <a:p>
            <a:pPr indent="-457200" marL="457200">
              <a:buAutoNum type="arabicPlain" startAt="4"/>
            </a:pPr>
            <a:r>
              <a:rPr altLang="zh-HK" dirty="0" lang="en-GB">
                <a:latin typeface="Times" panose="02020603050405020304" pitchFamily="18" charset="0"/>
                <a:ea typeface="PMingLiU" panose="02020500000000000000" pitchFamily="18" charset="-120"/>
              </a:rPr>
              <a:t>       A[n]=</a:t>
            </a:r>
            <a:r>
              <a:rPr altLang="zh-CN" dirty="0" i="1" lang="en-GB">
                <a:latin typeface="Times" panose="02020603050405020304" pitchFamily="18" charset="0"/>
              </a:rPr>
              <a:t>F</a:t>
            </a:r>
            <a:r>
              <a:rPr altLang="zh-CN" dirty="0" lang="en-GB">
                <a:latin typeface="Times" panose="02020603050405020304" pitchFamily="18" charset="0"/>
              </a:rPr>
              <a:t>(</a:t>
            </a:r>
            <a:r>
              <a:rPr altLang="zh-CN" dirty="0" i="1" lang="en-GB">
                <a:latin typeface="Times" panose="02020603050405020304" pitchFamily="18" charset="0"/>
              </a:rPr>
              <a:t>n-</a:t>
            </a:r>
            <a:r>
              <a:rPr altLang="zh-CN" dirty="0" lang="en-GB">
                <a:latin typeface="Times" panose="02020603050405020304" pitchFamily="18" charset="0"/>
              </a:rPr>
              <a:t>1)+</a:t>
            </a:r>
            <a:r>
              <a:rPr altLang="zh-CN" dirty="0" i="1" lang="en-GB">
                <a:latin typeface="Times" panose="02020603050405020304" pitchFamily="18" charset="0"/>
              </a:rPr>
              <a:t>F</a:t>
            </a:r>
            <a:r>
              <a:rPr altLang="zh-CN" dirty="0" lang="en-GB">
                <a:latin typeface="Times" panose="02020603050405020304" pitchFamily="18" charset="0"/>
              </a:rPr>
              <a:t>(</a:t>
            </a:r>
            <a:r>
              <a:rPr altLang="zh-CN" dirty="0" i="1" lang="en-GB">
                <a:latin typeface="Times" panose="02020603050405020304" pitchFamily="18" charset="0"/>
              </a:rPr>
              <a:t>n-</a:t>
            </a:r>
            <a:r>
              <a:rPr altLang="zh-CN" dirty="0" lang="en-GB">
                <a:latin typeface="Times" panose="02020603050405020304" pitchFamily="18" charset="0"/>
              </a:rPr>
              <a:t>2)</a:t>
            </a:r>
          </a:p>
          <a:p>
            <a:pPr indent="-457200" marL="457200">
              <a:buAutoNum type="arabicPlain" startAt="4"/>
            </a:pPr>
            <a:r>
              <a:rPr altLang="zh-CN" dirty="0" lang="en-GB">
                <a:latin typeface="Times" panose="02020603050405020304" pitchFamily="18" charset="0"/>
              </a:rPr>
              <a:t> return A[n]</a:t>
            </a:r>
          </a:p>
          <a:p>
            <a:pPr indent="-457200" marL="457200">
              <a:buFontTx/>
              <a:buAutoNum type="arabicPlain" startAt="3"/>
            </a:pPr>
            <a:endParaRPr altLang="zh-CN" dirty="0" lang="en-GB">
              <a:latin typeface="Times" panose="02020603050405020304" pitchFamily="18" charset="0"/>
            </a:endParaRPr>
          </a:p>
        </p:txBody>
      </p:sp>
      <p:sp>
        <p:nvSpPr>
          <p:cNvPr id="1048694" name="AutoShape 6"/>
          <p:cNvSpPr>
            <a:spLocks noChangeArrowheads="1"/>
          </p:cNvSpPr>
          <p:nvPr/>
        </p:nvSpPr>
        <p:spPr bwMode="auto">
          <a:xfrm>
            <a:off x="899592" y="5102245"/>
            <a:ext cx="4284662" cy="1296988"/>
          </a:xfrm>
          <a:prstGeom prst="horizontalScroll">
            <a:avLst>
              <a:gd name="adj" fmla="val 12500"/>
            </a:avLst>
          </a:prstGeom>
          <a:solidFill>
            <a:srgbClr val="FF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 wrap="none"/>
          <a:p>
            <a:pPr algn="ctr"/>
            <a:r>
              <a:rPr altLang="en-US" dirty="0" sz="280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有效率</a:t>
            </a:r>
            <a:r>
              <a:rPr altLang="zh-HK" dirty="0" sz="2800" i="1" lang="en-US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?</a:t>
            </a:r>
          </a:p>
          <a:p>
            <a:pPr algn="ctr"/>
            <a:r>
              <a:rPr altLang="en-US" dirty="0" sz="2800" lang="zh-CN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算法复杂度是</a:t>
            </a:r>
            <a:r>
              <a:rPr altLang="en-US" dirty="0" sz="2800" lang="zh-HK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 </a:t>
            </a:r>
            <a:r>
              <a:rPr altLang="zh-HK" dirty="0" sz="2800" lang="en-US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O(</a:t>
            </a:r>
            <a:r>
              <a:rPr altLang="zh-HK" dirty="0" sz="2800" i="1" lang="en-US">
                <a:solidFill>
                  <a:schemeClr val="accent2"/>
                </a:solidFill>
                <a:latin typeface="Times New Roman" panose="02020603050405020304" pitchFamily="18" charset="0"/>
                <a:ea typeface="PMingLiU" panose="02020500000000000000" pitchFamily="18" charset="-120"/>
              </a:rPr>
              <a:t>?</a:t>
            </a:r>
            <a:r>
              <a:rPr altLang="zh-HK" dirty="0" sz="2800" lang="en-US">
                <a:solidFill>
                  <a:schemeClr val="accent2"/>
                </a:solidFill>
                <a:latin typeface="Comic Sans MS" panose="030F0702030302020204" pitchFamily="66" charset="0"/>
                <a:ea typeface="PMingLiU" panose="02020500000000000000" pitchFamily="18" charset="-120"/>
              </a:rPr>
              <a:t>)</a:t>
            </a:r>
            <a:endParaRPr altLang="zh-CN" dirty="0" sz="2800" lang="en-GB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7"/>
                                        <p:tgtEl>
                                          <p:spTgt spid="104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 nodeType="clickPar">
                      <p:stCondLst>
                        <p:cond delay="indefinite"/>
                      </p:stCondLst>
                      <p:childTnLst>
                        <p:par>
                          <p:cTn fill="hold" id="9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3"/>
                                        <p:tgtEl>
                                          <p:spTgt spid="1048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2" grpId="0"/>
      <p:bldP spid="1048693" grpId="0" animBg="1"/>
      <p:bldP spid="10486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C6D3DCA-8302-464A-B8D7-19FBCF861E44}" type="slidenum">
              <a:rPr altLang="zh-CN" lang="en-US"/>
              <a:t>8</a:t>
            </a:fld>
            <a:endParaRPr altLang="zh-CN" lang="en-US"/>
          </a:p>
        </p:txBody>
      </p:sp>
      <p:sp>
        <p:nvSpPr>
          <p:cNvPr id="104869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2674938" cy="581025"/>
          </a:xfrm>
        </p:spPr>
        <p:txBody>
          <a:bodyPr/>
          <a:p>
            <a:r>
              <a:rPr altLang="en-US" dirty="0" sz="3600" lang="zh-CN">
                <a:solidFill>
                  <a:srgbClr val="FF0066"/>
                </a:solidFill>
                <a:ea typeface="仿宋_GB2312" pitchFamily="49" charset="-122"/>
              </a:rPr>
              <a:t>方法概要</a:t>
            </a:r>
            <a:endParaRPr altLang="en-GB" dirty="0" sz="3600" lang="zh-CN">
              <a:solidFill>
                <a:srgbClr val="FF0066"/>
              </a:solidFill>
              <a:ea typeface="仿宋_GB2312" pitchFamily="49" charset="-122"/>
            </a:endParaRPr>
          </a:p>
        </p:txBody>
      </p:sp>
      <p:sp>
        <p:nvSpPr>
          <p:cNvPr id="1048697" name="Rectangle 3"/>
          <p:cNvSpPr>
            <a:spLocks noChangeAspect="1" noMove="1" noResize="1" noRot="1" noGrp="1" noAdjustHandles="1" noEditPoints="1" noChangeArrowheads="1" noChangeShapeType="1" noTextEdit="1"/>
          </p:cNvSpPr>
          <p:nvPr>
            <p:ph type="body" idx="1"/>
          </p:nvPr>
        </p:nvSpPr>
        <p:spPr>
          <a:xfrm>
            <a:off x="179388" y="836613"/>
            <a:ext cx="8610600" cy="5580062"/>
          </a:xfrm>
          <a:blipFill>
            <a:blip xmlns:r="http://schemas.openxmlformats.org/officeDocument/2006/relationships" r:embed="rId1"/>
            <a:stretch>
              <a:fillRect l="-425" r="-283" b="-437"/>
            </a:stretch>
          </a:blipFill>
        </p:spPr>
        <p:txBody>
          <a:bodyPr/>
          <a:p>
            <a:r>
              <a:rPr altLang="en-US" lang="zh-CN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7">
                      <p:stCondLst>
                        <p:cond delay="indefinite"/>
                      </p:stCondLst>
                      <p:childTnLst>
                        <p:par>
                          <p:cTn fill="hold" id="8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9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1">
                      <p:stCondLst>
                        <p:cond delay="indefinite"/>
                      </p:stCondLst>
                      <p:childTnLst>
                        <p:par>
                          <p:cTn fill="hold" id="1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3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637EBFC-B3E1-4572-998C-766EC02D1412}" type="slidenum">
              <a:rPr altLang="zh-CN" lang="en-US"/>
              <a:t>9</a:t>
            </a:fld>
            <a:endParaRPr altLang="zh-CN" lang="en-US"/>
          </a:p>
        </p:txBody>
      </p:sp>
      <p:sp>
        <p:nvSpPr>
          <p:cNvPr id="104869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3744913" cy="576263"/>
          </a:xfrm>
        </p:spPr>
        <p:txBody>
          <a:bodyPr/>
          <a:p>
            <a:pPr indent="0" marL="0">
              <a:lnSpc>
                <a:spcPct val="150000"/>
              </a:lnSpc>
              <a:spcBef>
                <a:spcPts val="0"/>
              </a:spcBef>
              <a:buNone/>
            </a:pPr>
            <a:r>
              <a:rPr altLang="en-US" dirty="0" sz="3600" lang="zh-CN">
                <a:solidFill>
                  <a:srgbClr val="FF0066"/>
                </a:solidFill>
                <a:latin typeface="仿宋_GB2312" pitchFamily="49" charset="-122"/>
                <a:ea typeface="仿宋_GB2312" pitchFamily="49" charset="-122"/>
              </a:rPr>
              <a:t>算法思想</a:t>
            </a:r>
          </a:p>
        </p:txBody>
      </p:sp>
      <p:sp>
        <p:nvSpPr>
          <p:cNvPr id="1048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607300" cy="4535834"/>
          </a:xfrm>
        </p:spPr>
        <p:txBody>
          <a:bodyPr/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en-US" dirty="0" sz="2400" lang="zh-CN">
                <a:latin typeface="仿宋_GB2312" pitchFamily="49" charset="-122"/>
                <a:ea typeface="仿宋_GB2312" pitchFamily="49" charset="-122"/>
              </a:rPr>
              <a:t>将待求解的问题分解成若干个子问题，并存储子问题的解而避免计算重复的子问题，并由子问题的解得到原问题的解。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en-US" dirty="0" sz="2400" lang="zh-CN">
                <a:latin typeface="仿宋_GB2312" pitchFamily="49" charset="-122"/>
                <a:ea typeface="仿宋_GB2312" pitchFamily="49" charset="-122"/>
              </a:rPr>
              <a:t>动态规划算法通常用于求解具有某种最优性质的问题。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altLang="en-US" dirty="0" sz="2400" lang="zh-CN">
                <a:latin typeface="仿宋_GB2312" pitchFamily="49" charset="-122"/>
                <a:ea typeface="仿宋_GB2312" pitchFamily="49" charset="-122"/>
              </a:rPr>
              <a:t>动态规划算法的基本要素：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altLang="en-US" dirty="0" sz="2400" lang="zh-CN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  最优子结构性质</a:t>
            </a:r>
            <a:r>
              <a:rPr altLang="en-US" dirty="0" sz="2400" lang="zh-CN">
                <a:latin typeface="仿宋_GB2312" pitchFamily="49" charset="-122"/>
                <a:ea typeface="仿宋_GB2312" pitchFamily="49" charset="-122"/>
              </a:rPr>
              <a:t>和</a:t>
            </a:r>
            <a:r>
              <a:rPr altLang="en-US" dirty="0" sz="2400" lang="zh-CN">
                <a:solidFill>
                  <a:schemeClr val="hlink"/>
                </a:solidFill>
                <a:latin typeface="仿宋_GB2312" pitchFamily="49" charset="-122"/>
                <a:ea typeface="仿宋_GB2312" pitchFamily="49" charset="-122"/>
              </a:rPr>
              <a:t>重叠子问题</a:t>
            </a:r>
            <a:r>
              <a:rPr altLang="en-US" dirty="0" sz="2400" lang="zh-CN">
                <a:latin typeface="仿宋_GB2312" pitchFamily="49" charset="-122"/>
                <a:ea typeface="仿宋_GB2312" pitchFamily="49" charset="-122"/>
              </a:rPr>
              <a:t>。</a:t>
            </a:r>
          </a:p>
        </p:txBody>
      </p:sp>
      <p:sp>
        <p:nvSpPr>
          <p:cNvPr id="1048701" name="WordArt 4"/>
          <p:cNvSpPr>
            <a:spLocks noChangeArrowheads="1" noChangeShapeType="1" noTextEdit="1"/>
          </p:cNvSpPr>
          <p:nvPr/>
        </p:nvSpPr>
        <p:spPr bwMode="auto">
          <a:xfrm>
            <a:off x="6948488" y="549275"/>
            <a:ext cx="914400" cy="457200"/>
          </a:xfrm>
          <a:prstGeom prst="rect"/>
        </p:spPr>
        <p:txBody>
          <a:bodyPr fromWordArt="1" wrap="none">
            <a:prstTxWarp prst="textPlain">
              <a:avLst>
                <a:gd fmla="val 50000" name="adj"/>
              </a:avLst>
            </a:prstTxWarp>
          </a:bodyPr>
          <a:p>
            <a:pPr algn="ctr"/>
            <a:r>
              <a:rPr altLang="en-US" sz="3600" kern="10" lang="zh-CN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algn="ctr" dir="2700000" dist="35921" rotWithShape="0">
                    <a:srgbClr val="99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9" nodeType="clickPar">
                      <p:stCondLst>
                        <p:cond delay="indefinite"/>
                      </p:stCondLst>
                      <p:childTnLst>
                        <p:par>
                          <p:cTn fill="hold" id="1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3"/>
                                        <p:tgtEl>
                                          <p:spTgt spid="1048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 nodeType="clickPar">
                      <p:stCondLst>
                        <p:cond delay="indefinite"/>
                      </p:stCondLst>
                      <p:childTnLst>
                        <p:par>
                          <p:cTn fill="hold" id="1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18"/>
                                        <p:tgtEl>
                                          <p:spTgt spid="1048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 nodeType="clickPar">
                      <p:stCondLst>
                        <p:cond delay="indefinite"/>
                      </p:stCondLst>
                      <p:childTnLst>
                        <p:par>
                          <p:cTn fill="hold" id="20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3"/>
                                        <p:tgtEl>
                                          <p:spTgt spid="1048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4" nodeType="clickPar">
                      <p:stCondLst>
                        <p:cond delay="indefinite"/>
                      </p:stCondLst>
                      <p:childTnLst>
                        <p:par>
                          <p:cTn fill="hold" id="25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6" nodeType="clickEffect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dur="500" id="28"/>
                                        <p:tgtEl>
                                          <p:spTgt spid="1048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99" grpId="0"/>
      <p:bldP spid="1048700" grpId="0" build="p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ctr" anchorCtr="0" bIns="45720" compatLnSpc="1" lIns="91440" numCol="1" rIns="91440" tIns="45720" vert="horz" wrap="non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zh-CN" baseline="0" b="0" cap="none" sz="1800" i="0" kumimoji="0" lang="en-US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anchor="ctr" anchorCtr="0" bIns="45720" compatLnSpc="1" lIns="91440" numCol="1" rIns="91440" tIns="45720" vert="horz" wrap="none">
        <a:prstTxWarp prst="textNoShape"/>
      </a:bodyPr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zh-CN" baseline="0" b="0" cap="none" sz="1800" i="0" kumimoji="0" lang="en-US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House of Chaos</Company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Backtracking</dc:title>
  <dc:creator>David Matuszek</dc:creator>
  <cp:lastModifiedBy>xmtangwin10@outlook.com</cp:lastModifiedBy>
  <dcterms:created xsi:type="dcterms:W3CDTF">2002-01-30T13:15:17Z</dcterms:created>
  <dcterms:modified xsi:type="dcterms:W3CDTF">2021-10-08T07:21:33Z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dd1ae476e4fb4feda1881770d13ee385</vt:lpwstr>
  </property>
</Properties>
</file>