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72" r:id="rId3"/>
    <p:sldId id="275" r:id="rId4"/>
    <p:sldId id="257" r:id="rId5"/>
    <p:sldId id="274" r:id="rId6"/>
    <p:sldId id="258" r:id="rId7"/>
    <p:sldId id="276" r:id="rId8"/>
    <p:sldId id="259" r:id="rId9"/>
    <p:sldId id="277" r:id="rId10"/>
    <p:sldId id="260" r:id="rId11"/>
    <p:sldId id="278" r:id="rId12"/>
    <p:sldId id="261" r:id="rId13"/>
    <p:sldId id="262" r:id="rId14"/>
    <p:sldId id="288" r:id="rId15"/>
    <p:sldId id="289" r:id="rId16"/>
    <p:sldId id="279" r:id="rId17"/>
    <p:sldId id="263" r:id="rId18"/>
    <p:sldId id="280" r:id="rId19"/>
    <p:sldId id="290" r:id="rId20"/>
    <p:sldId id="291" r:id="rId21"/>
    <p:sldId id="281" r:id="rId22"/>
    <p:sldId id="265" r:id="rId23"/>
    <p:sldId id="282" r:id="rId24"/>
    <p:sldId id="292" r:id="rId25"/>
    <p:sldId id="293" r:id="rId26"/>
    <p:sldId id="294" r:id="rId27"/>
    <p:sldId id="283" r:id="rId28"/>
    <p:sldId id="295" r:id="rId29"/>
    <p:sldId id="296" r:id="rId30"/>
    <p:sldId id="297" r:id="rId31"/>
    <p:sldId id="284" r:id="rId32"/>
    <p:sldId id="298" r:id="rId33"/>
    <p:sldId id="299" r:id="rId34"/>
    <p:sldId id="300" r:id="rId35"/>
    <p:sldId id="285" r:id="rId36"/>
    <p:sldId id="301" r:id="rId37"/>
    <p:sldId id="302" r:id="rId38"/>
    <p:sldId id="303" r:id="rId39"/>
    <p:sldId id="286" r:id="rId40"/>
    <p:sldId id="304" r:id="rId41"/>
    <p:sldId id="305" r:id="rId42"/>
    <p:sldId id="306" r:id="rId43"/>
    <p:sldId id="287" r:id="rId44"/>
    <p:sldId id="307" r:id="rId4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64" autoAdjust="0"/>
  </p:normalViewPr>
  <p:slideViewPr>
    <p:cSldViewPr>
      <p:cViewPr>
        <p:scale>
          <a:sx n="44" d="100"/>
          <a:sy n="44" d="100"/>
        </p:scale>
        <p:origin x="205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0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8426-568F-40D9-AEB4-42EAA7346C59}" type="datetimeFigureOut">
              <a:rPr lang="es-ES_tradnl" smtClean="0"/>
              <a:t>20/05/2013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A0E75-B954-4377-A121-414553C96D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146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err="1" smtClean="0"/>
              <a:t>noSQL</a:t>
            </a:r>
            <a:endParaRPr lang="es-ES_tradnl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No usa</a:t>
            </a:r>
            <a:r>
              <a:rPr lang="es-ES_tradnl" baseline="0" dirty="0" smtClean="0"/>
              <a:t> SQL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Los datos no requieren estructuras fijas como tablas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No soportan operaciones JOIN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No garantizan </a:t>
            </a:r>
            <a:r>
              <a:rPr lang="es-ES_tradnl" baseline="0" dirty="0" err="1" smtClean="0"/>
              <a:t>completamete</a:t>
            </a:r>
            <a:r>
              <a:rPr lang="es-ES_tradnl" baseline="0" dirty="0" smtClean="0"/>
              <a:t> ACID (Atomicidad, Coherencia, Aislamiento, Durabilidad)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baseline="0" dirty="0" smtClean="0"/>
              <a:t>Distribuido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Conjunto de bases de datos lógicamente relacionadas comunicadas mediante una red de comunicación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baseline="0" dirty="0" smtClean="0"/>
              <a:t>Disperso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Conjunto de partes de una base de datos repartidas en diferentes nodos de una red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baseline="0" dirty="0" smtClean="0"/>
              <a:t>Comprimido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Los datos se</a:t>
            </a:r>
            <a:r>
              <a:rPr lang="es-ES_tradnl" baseline="0" dirty="0" smtClean="0"/>
              <a:t> comprimen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baseline="0" dirty="0" smtClean="0"/>
              <a:t>Propietario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Software tiene una licencia que reserva los derechos sobre el uso, modificación o redistribución.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dirty="0" smtClean="0"/>
              <a:t>Alta disponibilidad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dirty="0" smtClean="0"/>
              <a:t>Alto rendimiento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dirty="0" smtClean="0"/>
              <a:t>Escalable</a:t>
            </a:r>
            <a:endParaRPr lang="es-ES_tradnl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baseline="0" dirty="0" err="1" smtClean="0"/>
              <a:t>Petabytes</a:t>
            </a:r>
            <a:r>
              <a:rPr lang="es-ES_tradnl" b="0" baseline="0" dirty="0" smtClean="0"/>
              <a:t> de datos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baseline="0" smtClean="0"/>
              <a:t>Miles </a:t>
            </a:r>
            <a:r>
              <a:rPr lang="es-ES_tradnl" b="0" baseline="0" dirty="0" smtClean="0"/>
              <a:t>de máquinas)</a:t>
            </a:r>
            <a:endParaRPr lang="es-ES_tradn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9704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base de datos,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de código abierto, distribuida. Está basada en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de datos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réplica del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 ser accedido a través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diferentes lenguajes como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Jython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Groovy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JRuby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(como lenguajes que utilizan la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y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Thrift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(como lenguajes que no utilizan la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También puede utilizarse con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el procesamiento de datos en paralelo.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infraestructura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apoya en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proporciona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como sistema de ficheros.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que contar con caché de bloques y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Bloom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la optimización de las consultas sobre grandes volúmenes de datos y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autosharding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Multiplataforma.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923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1110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proyecto,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basado en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una base de datos distribuida de alto rendimiento y altamente escalable.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de datos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réplica del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 ser accedido a través de 2 </a:t>
            </a:r>
            <a:r>
              <a:rPr lang="es-ES_tradnl" sz="1200" i="1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diferentes: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Thrift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es-ES_tradn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 utilizado también con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Además, se permite ejecutar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los lenguajes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infraestructura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apoya sobre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utilizando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sistema de ficheros (también puede utilizarse sobre otros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incluso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Utiliza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Hyperspace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servidor de alta disponibilidad de cerrojos.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cuanto a su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casi idéntica a la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la única diferencia. La diferencia está en que por encima del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encuentra una capa que abstrae el sistema de ficheros para que puede utilizarse cualquiera de los siguientes: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el sistema de ficheros local.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5374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775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base de datos,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distribuida, altamente escalable y eventualmente consistente.  Basada en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Amazon) publicada por Facebook en 2008.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de datos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réplica del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.Implementa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modelo de replicación “sin puntos de falla” muy parecido al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 muchas </a:t>
            </a:r>
            <a:r>
              <a:rPr lang="es-ES_tradnl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acceso para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algunas de ellas son las siguientes: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Hector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Pycassa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PHPcassa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Estas librerías son las mejores que hay hoy por hoy. También puede usarse, desde las últimas versiones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infraestructura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Algunas empresas como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Digg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Twiter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Rackspace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vieron el potencial de Casandra y decidieron colaborar con el proyecto y participar en su desarrollo.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Multiplataforma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5202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(2.2)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Escrito en: C + +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de principal: Retiene algunas propiedades amistosas de SQL. (Consulta, índice).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Licencia: AGPL (Drivers: Apache)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Protocolo: BSON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replicación maestro / esclavo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automático con conjuntos de réplicas)</a:t>
            </a:r>
          </a:p>
          <a:p>
            <a:pPr lvl="1"/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incorporado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consultas son expresiones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Ejecutar arbitraria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funciones de servidor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 archivos asignados a la memoria para almacenamiento de datos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Rendimiento sobre las características</a:t>
            </a:r>
          </a:p>
          <a:p>
            <a:pPr lvl="1"/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Journaling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 -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se gira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realizada el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los sistemas de 32 bits, limitado a ~ 2,5 GB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base de datos vacía ocupa 192Mb</a:t>
            </a:r>
          </a:p>
          <a:p>
            <a:pPr lvl="1"/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GridFS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almacenar grandes datos + metadatos (no en realidad un FS)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 la indexación geoespacial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conocimiento del centro de datos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854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Organización: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Clusters</a:t>
            </a:r>
            <a:r>
              <a:rPr lang="es-ES_tradnl" dirty="0" smtClean="0"/>
              <a:t>: Conjunto de procesos que proporcionan</a:t>
            </a:r>
            <a:r>
              <a:rPr lang="es-ES_tradnl" baseline="0" dirty="0" smtClean="0"/>
              <a:t> </a:t>
            </a:r>
            <a:r>
              <a:rPr lang="es-ES_tradnl" dirty="0" err="1" smtClean="0"/>
              <a:t>tablets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Tablet: Conjunto de </a:t>
            </a:r>
            <a:r>
              <a:rPr lang="es-ES_tradnl" dirty="0" err="1" smtClean="0"/>
              <a:t>rows</a:t>
            </a:r>
            <a:r>
              <a:rPr lang="es-ES_tradnl" baseline="0" dirty="0" smtClean="0"/>
              <a:t> (con las propiedades anteriores)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b="1" dirty="0" smtClean="0"/>
              <a:t>Filas</a:t>
            </a:r>
            <a:r>
              <a:rPr lang="es-ES_tradnl" dirty="0" smtClean="0"/>
              <a:t> agrupadas (</a:t>
            </a:r>
            <a:r>
              <a:rPr lang="es-ES_tradnl" dirty="0" err="1" smtClean="0"/>
              <a:t>tablets</a:t>
            </a:r>
            <a:r>
              <a:rPr lang="es-ES_tradnl" dirty="0" smtClean="0"/>
              <a:t>): balanceo de carga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Ordenadas por clave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No transacciones-múltiples</a:t>
            </a:r>
            <a:r>
              <a:rPr lang="es-ES_tradnl" baseline="0" dirty="0" smtClean="0"/>
              <a:t> filas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Filas con claves consecutivas </a:t>
            </a:r>
            <a:r>
              <a:rPr lang="es-ES_tradnl" u="sng" baseline="0" dirty="0" err="1" smtClean="0"/>
              <a:t>tablets</a:t>
            </a:r>
            <a:endParaRPr lang="es-ES_tradnl" u="sng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u="none" baseline="0" dirty="0" smtClean="0"/>
              <a:t>Rangos de claves eficientes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u="none" baseline="0" dirty="0" smtClean="0"/>
              <a:t>Pequeño # máquinas</a:t>
            </a:r>
            <a:endParaRPr lang="es-ES_tradnl" u="none" dirty="0" smtClean="0"/>
          </a:p>
          <a:p>
            <a:r>
              <a:rPr lang="es-ES_tradnl" b="1" dirty="0" smtClean="0"/>
              <a:t>Columnas</a:t>
            </a:r>
            <a:r>
              <a:rPr lang="es-ES_tradnl" dirty="0" smtClean="0"/>
              <a:t> agrupadas (</a:t>
            </a:r>
            <a:r>
              <a:rPr lang="es-ES_tradnl" u="sng" dirty="0" err="1" smtClean="0"/>
              <a:t>families</a:t>
            </a:r>
            <a:r>
              <a:rPr lang="es-ES_tradnl" dirty="0" smtClean="0"/>
              <a:t>): control de acceso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Normalmente del mismo tipo (por compresión)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Declaradas</a:t>
            </a:r>
            <a:r>
              <a:rPr lang="es-ES_tradnl" baseline="0" dirty="0" smtClean="0"/>
              <a:t> antes de introducir datos dentro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Datos</a:t>
            </a:r>
            <a:r>
              <a:rPr lang="es-ES_tradnl" baseline="0" dirty="0" smtClean="0"/>
              <a:t> de columna en diferentes filas no poder borrar</a:t>
            </a:r>
            <a:endParaRPr lang="es-ES_tradnl" dirty="0" smtClean="0"/>
          </a:p>
          <a:p>
            <a:r>
              <a:rPr lang="es-ES_tradnl" b="1" dirty="0" err="1" smtClean="0"/>
              <a:t>Timestamps</a:t>
            </a:r>
            <a:r>
              <a:rPr lang="es-ES_tradnl" b="1" dirty="0" smtClean="0"/>
              <a:t>:</a:t>
            </a:r>
            <a:r>
              <a:rPr lang="es-ES_tradnl" dirty="0" smtClean="0"/>
              <a:t> Versiones</a:t>
            </a:r>
            <a:r>
              <a:rPr lang="es-ES_tradnl" baseline="0" dirty="0" smtClean="0"/>
              <a:t> de una misma celda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Orden descendente (Asignado auto. o manual)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Garbage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Collector</a:t>
            </a:r>
            <a:endParaRPr lang="es-ES_tradnl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N-versiones nuevas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Versiones de un rango de tiempo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221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API</a:t>
            </a:r>
            <a:r>
              <a:rPr lang="es-ES_tradnl" baseline="0" dirty="0" smtClean="0"/>
              <a:t> pública escrita en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Solo admite transacciones por filas individuales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Proporciona interfaz para simularlo para los clientes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Permite la ejecución de scripts proporcionados por el usuario (</a:t>
            </a:r>
            <a:r>
              <a:rPr lang="es-ES_tradnl" baseline="0" dirty="0" err="1" smtClean="0"/>
              <a:t>Sawzall</a:t>
            </a:r>
            <a:r>
              <a:rPr lang="es-ES_tradnl" baseline="0" dirty="0" smtClean="0"/>
              <a:t>, creado por Google)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No permite la contestación de </a:t>
            </a:r>
            <a:r>
              <a:rPr lang="es-ES_tradnl" baseline="0" dirty="0" err="1" smtClean="0"/>
              <a:t>BigTable</a:t>
            </a:r>
            <a:r>
              <a:rPr lang="es-ES_tradnl" baseline="0" dirty="0" smtClean="0"/>
              <a:t> a los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Puede usarse</a:t>
            </a:r>
            <a:r>
              <a:rPr lang="es-ES_tradnl" baseline="0" dirty="0" smtClean="0"/>
              <a:t> con </a:t>
            </a:r>
            <a:r>
              <a:rPr lang="es-ES_tradnl" baseline="0" dirty="0" err="1" smtClean="0"/>
              <a:t>MapReduce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Como 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Como output</a:t>
            </a:r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306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Opera en varias máquinas compartiendo recursos</a:t>
            </a:r>
            <a:r>
              <a:rPr lang="es-ES_tradnl" baseline="0" dirty="0" smtClean="0"/>
              <a:t> con otros procesos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Manejo de </a:t>
            </a:r>
            <a:r>
              <a:rPr lang="es-ES_tradnl" dirty="0" err="1" smtClean="0"/>
              <a:t>clusters</a:t>
            </a:r>
            <a:r>
              <a:rPr lang="es-ES_tradnl" dirty="0" smtClean="0"/>
              <a:t> de </a:t>
            </a:r>
            <a:r>
              <a:rPr lang="es-ES_tradnl" dirty="0" err="1" smtClean="0"/>
              <a:t>Googles</a:t>
            </a:r>
            <a:r>
              <a:rPr lang="es-ES_tradnl" dirty="0" smtClean="0"/>
              <a:t> para: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Manejar procesos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Manejar </a:t>
            </a:r>
            <a:r>
              <a:rPr lang="es-ES_tradnl" dirty="0" err="1" smtClean="0"/>
              <a:t>resursos</a:t>
            </a:r>
            <a:r>
              <a:rPr lang="es-ES_tradnl" dirty="0" smtClean="0"/>
              <a:t> en las máquinas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Monitorizar el estatus de las máquinas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Tratar</a:t>
            </a:r>
            <a:r>
              <a:rPr lang="es-ES_tradnl" baseline="0" dirty="0" smtClean="0"/>
              <a:t> con las caídas de las máquinas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Distributed</a:t>
            </a:r>
            <a:r>
              <a:rPr lang="es-ES_tradnl" baseline="0" dirty="0" smtClean="0"/>
              <a:t> file </a:t>
            </a:r>
            <a:r>
              <a:rPr lang="es-ES_tradnl" baseline="0" dirty="0" err="1" smtClean="0"/>
              <a:t>system</a:t>
            </a:r>
            <a:r>
              <a:rPr lang="es-ES_tradnl" baseline="0" dirty="0" smtClean="0"/>
              <a:t>, mantiene replicas de los archivos (fiabilidad/disponibilidad)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SSTable</a:t>
            </a:r>
            <a:r>
              <a:rPr lang="es-ES_tradnl" dirty="0" smtClean="0"/>
              <a:t>: Mapa ordenado (</a:t>
            </a:r>
            <a:r>
              <a:rPr lang="es-ES_tradnl" dirty="0" err="1" smtClean="0"/>
              <a:t>clave:string</a:t>
            </a:r>
            <a:r>
              <a:rPr lang="es-ES_tradnl" baseline="0" dirty="0" err="1" smtClean="0"/>
              <a:t>-valor:string</a:t>
            </a:r>
            <a:r>
              <a:rPr lang="es-ES_tradnl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Contiene secuencia de bloques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Indice</a:t>
            </a:r>
            <a:r>
              <a:rPr lang="es-ES_tradnl" baseline="0" dirty="0" smtClean="0"/>
              <a:t> al final de archivo (se carga en </a:t>
            </a:r>
            <a:r>
              <a:rPr lang="es-ES_tradnl" baseline="0" dirty="0" err="1" smtClean="0"/>
              <a:t>mem</a:t>
            </a:r>
            <a:r>
              <a:rPr lang="es-ES_tradnl" baseline="0" dirty="0" smtClean="0"/>
              <a:t>. cuando se abre el archivo)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Puede cargarse el archivo entero en memoria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Chubby</a:t>
            </a:r>
            <a:r>
              <a:rPr lang="es-ES_tradnl" dirty="0" smtClean="0"/>
              <a:t>:</a:t>
            </a:r>
            <a:r>
              <a:rPr lang="es-ES_tradnl" baseline="0" dirty="0" smtClean="0"/>
              <a:t> Servidor de cerrojos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Mantiene 5 replicas de cada archivo (1 master, 4 esclavos)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Solo se lee del master (servicio activo mientras mayoría de replicas disponibles)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Master cae, se asigna a otro master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Mantiene la integridad con el algoritmo de </a:t>
            </a:r>
            <a:r>
              <a:rPr lang="es-ES_tradnl" baseline="0" dirty="0" err="1" smtClean="0"/>
              <a:t>Paxos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Proporciona un espacio de nombres de directorios y archivos pequeños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Cada cliente mantiene una sesión (expira en un determinado tiempo)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Se pueden configurar avisos: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Cambios de archivos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Expiración de sesiones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Uso: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Al</a:t>
            </a:r>
            <a:r>
              <a:rPr lang="es-ES_tradnl" baseline="0" dirty="0" smtClean="0"/>
              <a:t> menos, u</a:t>
            </a:r>
            <a:r>
              <a:rPr lang="es-ES_tradnl" dirty="0" smtClean="0"/>
              <a:t>n</a:t>
            </a:r>
            <a:r>
              <a:rPr lang="es-ES_tradnl" baseline="0" dirty="0" smtClean="0"/>
              <a:t> master activo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Almacenar el </a:t>
            </a:r>
            <a:r>
              <a:rPr lang="es-ES_tradnl" dirty="0" err="1" smtClean="0"/>
              <a:t>bootstrap</a:t>
            </a:r>
            <a:endParaRPr lang="es-ES_tradnl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Iniciar/Parar </a:t>
            </a:r>
            <a:r>
              <a:rPr lang="es-ES_tradnl" dirty="0" err="1" smtClean="0"/>
              <a:t>tablet</a:t>
            </a:r>
            <a:r>
              <a:rPr lang="es-ES_tradnl" dirty="0" smtClean="0"/>
              <a:t> servers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Guardar los esquemas de los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594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smtClean="0"/>
              <a:t>Tablet servers</a:t>
            </a:r>
            <a:r>
              <a:rPr lang="es-ES_tradnl" dirty="0" smtClean="0"/>
              <a:t>: Añadidos y eliminados dinámicamente de los </a:t>
            </a:r>
            <a:r>
              <a:rPr lang="es-ES_tradnl" dirty="0" err="1" smtClean="0"/>
              <a:t>clusters</a:t>
            </a:r>
            <a:r>
              <a:rPr lang="es-ES_tradnl" dirty="0" smtClean="0"/>
              <a:t> dependiendo de las exigencias del momento</a:t>
            </a:r>
          </a:p>
          <a:p>
            <a:endParaRPr lang="es-ES_tradnl" dirty="0" smtClean="0"/>
          </a:p>
          <a:p>
            <a:r>
              <a:rPr lang="es-ES_tradnl" b="1" dirty="0" smtClean="0"/>
              <a:t>Master: </a:t>
            </a:r>
            <a:r>
              <a:rPr lang="es-ES_tradnl" dirty="0" smtClean="0"/>
              <a:t>Responsable</a:t>
            </a:r>
            <a:r>
              <a:rPr lang="es-ES_tradnl" baseline="0" dirty="0" smtClean="0"/>
              <a:t> 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Asignar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a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Detectar la adición o expiración de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Balanceo</a:t>
            </a:r>
            <a:r>
              <a:rPr lang="es-ES_tradnl" baseline="0" dirty="0" smtClean="0"/>
              <a:t> de carga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Limpiar el GFS de archivos basura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Manejar los cambios de </a:t>
            </a:r>
            <a:r>
              <a:rPr lang="es-ES_tradnl" baseline="0" dirty="0" err="1" smtClean="0"/>
              <a:t>schema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b="1" dirty="0" smtClean="0"/>
              <a:t>Tablet servers</a:t>
            </a:r>
            <a:r>
              <a:rPr lang="es-ES_tradnl" dirty="0" smtClean="0"/>
              <a:t>: Maneja</a:t>
            </a:r>
            <a:r>
              <a:rPr lang="es-ES_tradnl" baseline="0" dirty="0" smtClean="0"/>
              <a:t> un conjunto de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(10-100)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Se encarga de las escrituras/lecturas en las </a:t>
            </a:r>
            <a:r>
              <a:rPr lang="es-ES_tradnl" i="0" baseline="0" dirty="0" err="1" smtClean="0"/>
              <a:t>tablets</a:t>
            </a:r>
            <a:r>
              <a:rPr lang="es-ES_tradnl" baseline="0" dirty="0" smtClean="0"/>
              <a:t> que tiene cargadas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Divide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que han crecido demasiado</a:t>
            </a: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Los datos no pasan</a:t>
            </a:r>
            <a:r>
              <a:rPr lang="es-ES_tradnl" baseline="0" dirty="0" smtClean="0"/>
              <a:t> por el master, los clientes se comunican directamente con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 -&gt; el master no esta sobrecargado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Cluster</a:t>
            </a:r>
            <a:r>
              <a:rPr lang="es-ES_tradnl" baseline="0" dirty="0" smtClean="0"/>
              <a:t> -&gt; Guarda un conjunto de tablas</a:t>
            </a:r>
          </a:p>
          <a:p>
            <a:r>
              <a:rPr lang="es-ES_tradnl" baseline="0" dirty="0" smtClean="0"/>
              <a:t>Tabla -&gt; Guarda un conjunto de </a:t>
            </a:r>
            <a:r>
              <a:rPr lang="es-ES_tradnl" baseline="0" dirty="0" err="1" smtClean="0"/>
              <a:t>tablets</a:t>
            </a:r>
            <a:endParaRPr lang="es-ES_tradnl" baseline="0" dirty="0" smtClean="0"/>
          </a:p>
          <a:p>
            <a:r>
              <a:rPr lang="es-ES_tradnl" baseline="0" dirty="0" smtClean="0"/>
              <a:t>Tablet -&gt; Almacena un rango de filas</a:t>
            </a:r>
            <a:endParaRPr lang="es-ES_tradnl" dirty="0" smtClean="0"/>
          </a:p>
          <a:p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Inicialmente:</a:t>
            </a:r>
            <a:r>
              <a:rPr lang="es-ES_tradnl" baseline="0" dirty="0" smtClean="0"/>
              <a:t> Tabla (solo una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, 1GB default) A medida que crece se </a:t>
            </a:r>
            <a:r>
              <a:rPr lang="es-ES_tradnl" baseline="0" dirty="0" err="1" smtClean="0"/>
              <a:t>dividi</a:t>
            </a:r>
            <a:r>
              <a:rPr lang="es-ES_tradnl" baseline="0" dirty="0" smtClean="0"/>
              <a:t> automáticamente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No soporta tamaños de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extremadamente grandes (solo unos cientos de GB)</a:t>
            </a:r>
          </a:p>
          <a:p>
            <a:endParaRPr lang="es-ES_tradnl" baseline="0" dirty="0" smtClean="0"/>
          </a:p>
          <a:p>
            <a:r>
              <a:rPr lang="es-ES_tradnl" b="1" baseline="0" dirty="0" smtClean="0"/>
              <a:t>Localización de </a:t>
            </a:r>
            <a:r>
              <a:rPr lang="es-ES_tradnl" b="1" baseline="0" dirty="0" err="1" smtClean="0"/>
              <a:t>tablets</a:t>
            </a:r>
            <a:r>
              <a:rPr lang="es-ES_tradnl" b="1" baseline="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Estructura de árbol B*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Chubby</a:t>
            </a:r>
            <a:r>
              <a:rPr lang="es-ES_tradnl" baseline="0" dirty="0" smtClean="0"/>
              <a:t> -&gt; Localización de </a:t>
            </a:r>
            <a:r>
              <a:rPr lang="es-ES_tradnl" baseline="0" dirty="0" err="1" smtClean="0"/>
              <a:t>root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tablet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Root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-&gt; Localización de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de METADATOS (nunca se divide)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METADATA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-&gt; Localización de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</a:t>
            </a:r>
            <a:r>
              <a:rPr lang="es-ES_tradnl" baseline="0" smtClean="0"/>
              <a:t>de usuario</a:t>
            </a:r>
            <a:endParaRPr lang="es-ES_tradnl" smtClean="0"/>
          </a:p>
          <a:p>
            <a:endParaRPr lang="es-ES_tradnl" smtClean="0"/>
          </a:p>
          <a:p>
            <a:r>
              <a:rPr lang="es-ES_tradnl" smtClean="0"/>
              <a:t>Librería de cliente: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mtClean="0"/>
              <a:t>Busca</a:t>
            </a:r>
            <a:r>
              <a:rPr lang="es-ES_tradnl" baseline="0" smtClean="0"/>
              <a:t> a través de la jerarquía la localización de una tablet y la guarda en memoria caché</a:t>
            </a:r>
            <a:endParaRPr lang="es-ES_tradnl" smtClean="0"/>
          </a:p>
          <a:p>
            <a:endParaRPr lang="es-ES_tradnl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976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_tradnl" b="1" dirty="0" err="1" smtClean="0"/>
              <a:t>Asignacion</a:t>
            </a:r>
            <a:r>
              <a:rPr lang="es-ES_tradnl" b="1" dirty="0" smtClean="0"/>
              <a:t> de </a:t>
            </a:r>
            <a:r>
              <a:rPr lang="es-ES_tradnl" b="1" dirty="0" err="1" smtClean="0"/>
              <a:t>tablets</a:t>
            </a:r>
            <a:endParaRPr lang="es-ES_tradnl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Master</a:t>
            </a:r>
            <a:r>
              <a:rPr lang="es-ES_tradnl" baseline="0" dirty="0" smtClean="0"/>
              <a:t> server mantiene una lista del estado de todas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(asignadas, NO asignada) y el estado de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servers. (Usa </a:t>
            </a:r>
            <a:r>
              <a:rPr lang="es-ES_tradnl" baseline="0" dirty="0" err="1" smtClean="0"/>
              <a:t>Chubby</a:t>
            </a:r>
            <a:r>
              <a:rPr lang="es-ES_tradnl" baseline="0" dirty="0" smtClean="0"/>
              <a:t> para ello)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aseline="0" dirty="0" smtClean="0"/>
              <a:t>Para asignar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manda peticiones de carga a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Solo falla si se cambia de master antes de que le llegue la petición (solo aceptan peticiones del master actual)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Para saber el estado de los </a:t>
            </a:r>
            <a:r>
              <a:rPr lang="es-ES_tradnl" dirty="0" err="1" smtClean="0"/>
              <a:t>tablet</a:t>
            </a:r>
            <a:r>
              <a:rPr lang="es-ES_tradnl" dirty="0" smtClean="0"/>
              <a:t>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Tablet server se crea, crea un archivo -&gt; Adquiere un cerrojo único guardado en un directorio de </a:t>
            </a:r>
            <a:r>
              <a:rPr lang="es-ES_tradnl" baseline="0" dirty="0" err="1" smtClean="0"/>
              <a:t>Chubby</a:t>
            </a:r>
            <a:r>
              <a:rPr lang="es-ES_tradnl" baseline="0" dirty="0" smtClean="0"/>
              <a:t> (Master vigila ese directorio)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pierde el cerrojo -&gt; intenta readquirirlo mientras exista el archivo -&gt; si no existe se mata a si mismo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Periodicamente</a:t>
            </a:r>
            <a:r>
              <a:rPr lang="es-ES_tradnl" dirty="0" smtClean="0"/>
              <a:t> pregunta a los </a:t>
            </a:r>
            <a:r>
              <a:rPr lang="es-ES_tradnl" dirty="0" err="1" smtClean="0"/>
              <a:t>tablets</a:t>
            </a:r>
            <a:r>
              <a:rPr lang="es-ES_tradnl" dirty="0" smtClean="0"/>
              <a:t> servers por su estado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Si</a:t>
            </a:r>
            <a:r>
              <a:rPr lang="es-ES_tradnl" baseline="0" dirty="0" smtClean="0"/>
              <a:t> no le contestan o le dicen que han perdido su cerrojo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lo adquiere master -&gt; </a:t>
            </a:r>
            <a:r>
              <a:rPr lang="es-ES_tradnl" baseline="0" dirty="0" err="1" smtClean="0"/>
              <a:t>Chubby</a:t>
            </a:r>
            <a:r>
              <a:rPr lang="es-ES_tradnl" baseline="0" dirty="0" smtClean="0"/>
              <a:t> vivo y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 muerto (se asegura que el servidor no va a servir nunca mas eliminando el archivo del cerrojo, </a:t>
            </a:r>
            <a:r>
              <a:rPr lang="es-ES_tradnl" baseline="0" dirty="0" err="1" smtClean="0"/>
              <a:t>asi</a:t>
            </a:r>
            <a:r>
              <a:rPr lang="es-ES_tradnl" baseline="0" dirty="0" smtClean="0"/>
              <a:t> podrá reasignar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que estaba sirviendo)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Si </a:t>
            </a:r>
            <a:r>
              <a:rPr lang="es-ES_tradnl" dirty="0" err="1" smtClean="0"/>
              <a:t>si</a:t>
            </a:r>
            <a:r>
              <a:rPr lang="es-ES_tradnl" dirty="0" smtClean="0"/>
              <a:t> sesión con </a:t>
            </a:r>
            <a:r>
              <a:rPr lang="es-ES_tradnl" dirty="0" err="1" smtClean="0"/>
              <a:t>Chubby</a:t>
            </a:r>
            <a:r>
              <a:rPr lang="es-ES_tradnl" baseline="0" dirty="0" smtClean="0"/>
              <a:t> expira se mata a si mismo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Maneja la creación y</a:t>
            </a:r>
            <a:r>
              <a:rPr lang="es-ES_tradnl" baseline="0" dirty="0" smtClean="0"/>
              <a:t> eliminación de </a:t>
            </a:r>
            <a:r>
              <a:rPr lang="es-ES_tradnl" baseline="0" dirty="0" err="1" smtClean="0"/>
              <a:t>tablets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Tablet servers -&gt; Son los que dividen o juntan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e informan a master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="1" dirty="0" smtClean="0"/>
              <a:t>Servicio de </a:t>
            </a:r>
            <a:r>
              <a:rPr lang="es-ES_tradnl" b="1" dirty="0" err="1" smtClean="0"/>
              <a:t>tablets</a:t>
            </a:r>
            <a:endParaRPr lang="es-ES_tradnl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Un log de </a:t>
            </a:r>
            <a:r>
              <a:rPr lang="es-ES_tradnl" dirty="0" err="1" smtClean="0"/>
              <a:t>commits</a:t>
            </a:r>
            <a:r>
              <a:rPr lang="es-ES_tradnl" dirty="0" smtClean="0"/>
              <a:t> almacena las escrituras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Las más nuevas se</a:t>
            </a:r>
            <a:r>
              <a:rPr lang="es-ES_tradnl" baseline="0" dirty="0" smtClean="0"/>
              <a:t> almacenan en memoria RAM (</a:t>
            </a:r>
            <a:r>
              <a:rPr lang="es-ES_tradnl" baseline="0" dirty="0" err="1" smtClean="0"/>
              <a:t>memtable</a:t>
            </a:r>
            <a:r>
              <a:rPr lang="es-ES_tradnl" baseline="0" dirty="0" smtClean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Las mas antiguas se almacenan en disco en los archivos </a:t>
            </a:r>
            <a:r>
              <a:rPr lang="es-ES_tradnl" baseline="0" dirty="0" err="1" smtClean="0"/>
              <a:t>SSTable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Las lecturas se hacen con una</a:t>
            </a:r>
            <a:r>
              <a:rPr lang="es-ES_tradnl" baseline="0" dirty="0" smtClean="0"/>
              <a:t> sola vista resultado de la unión de </a:t>
            </a:r>
            <a:r>
              <a:rPr lang="es-ES_tradnl" baseline="0" dirty="0" err="1" smtClean="0"/>
              <a:t>memtable</a:t>
            </a:r>
            <a:r>
              <a:rPr lang="es-ES_tradnl" baseline="0" dirty="0" smtClean="0"/>
              <a:t> con las </a:t>
            </a:r>
            <a:r>
              <a:rPr lang="es-ES_tradnl" baseline="0" dirty="0" err="1" smtClean="0"/>
              <a:t>SSTables</a:t>
            </a:r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778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err="1" smtClean="0"/>
              <a:t>Compresion</a:t>
            </a:r>
            <a:endParaRPr lang="es-ES_tradnl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dirty="0" smtClean="0"/>
              <a:t>Menor.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="0" dirty="0" smtClean="0"/>
              <a:t>Reduce el uso de </a:t>
            </a:r>
            <a:r>
              <a:rPr lang="es-ES_tradnl" b="0" dirty="0" err="1" smtClean="0"/>
              <a:t>mem</a:t>
            </a:r>
            <a:r>
              <a:rPr lang="es-ES_tradnl" b="0" dirty="0" smtClean="0"/>
              <a:t>. RAM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_tradnl" dirty="0" smtClean="0"/>
              <a:t>Reduce los datos a leer en una posible recuperación en el caso de que un </a:t>
            </a:r>
            <a:r>
              <a:rPr lang="es-ES_tradnl" i="1" dirty="0" err="1" smtClean="0"/>
              <a:t>tablet</a:t>
            </a:r>
            <a:r>
              <a:rPr lang="es-ES_tradnl" dirty="0" smtClean="0"/>
              <a:t> </a:t>
            </a:r>
            <a:r>
              <a:rPr lang="es-ES_tradnl" i="1" dirty="0" smtClean="0"/>
              <a:t>server</a:t>
            </a:r>
            <a:r>
              <a:rPr lang="es-ES_tradnl" dirty="0" smtClean="0"/>
              <a:t> muera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dirty="0" err="1" smtClean="0"/>
              <a:t>Union</a:t>
            </a:r>
            <a:endParaRPr lang="es-ES_tradnl" b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="0" dirty="0" smtClean="0"/>
              <a:t>Descartando la </a:t>
            </a:r>
            <a:r>
              <a:rPr lang="es-ES_tradnl" b="0" dirty="0" err="1" smtClean="0"/>
              <a:t>memtable</a:t>
            </a:r>
            <a:r>
              <a:rPr lang="es-ES_tradnl" b="0" dirty="0" smtClean="0"/>
              <a:t> y la </a:t>
            </a:r>
            <a:r>
              <a:rPr lang="es-ES_tradnl" b="0" dirty="0" err="1" smtClean="0"/>
              <a:t>SSTables</a:t>
            </a:r>
            <a:r>
              <a:rPr lang="es-ES_tradnl" b="0" dirty="0" smtClean="0"/>
              <a:t> unidas una vez acabada</a:t>
            </a:r>
            <a:r>
              <a:rPr lang="es-ES_tradnl" b="0" baseline="0" dirty="0" smtClean="0"/>
              <a:t> la unión de todas.</a:t>
            </a:r>
            <a:endParaRPr lang="es-ES_tradnl" b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dirty="0" smtClean="0"/>
              <a:t>Mayor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="0" dirty="0" smtClean="0"/>
              <a:t>Elimina las entradas de eliminación dejando solo los datos que existen en el</a:t>
            </a:r>
            <a:r>
              <a:rPr lang="es-ES_tradnl" b="0" baseline="0" dirty="0" smtClean="0"/>
              <a:t> momento de la compresión.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baseline="0" dirty="0" smtClean="0"/>
              <a:t>Manejo del </a:t>
            </a:r>
            <a:r>
              <a:rPr lang="es-ES_tradnl" b="1" baseline="0" dirty="0" err="1" smtClean="0"/>
              <a:t>schema</a:t>
            </a:r>
            <a:endParaRPr lang="es-ES_tradnl" b="1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dirty="0" smtClean="0"/>
              <a:t>A la hora de eliminar</a:t>
            </a:r>
            <a:r>
              <a:rPr lang="es-ES_tradnl" b="0" baseline="0" dirty="0" smtClean="0"/>
              <a:t> </a:t>
            </a:r>
            <a:r>
              <a:rPr lang="es-ES_tradnl" b="0" i="1" baseline="0" dirty="0" err="1" smtClean="0"/>
              <a:t>column</a:t>
            </a:r>
            <a:r>
              <a:rPr lang="es-ES_tradnl" b="0" i="1" baseline="0" dirty="0" smtClean="0"/>
              <a:t> </a:t>
            </a:r>
            <a:r>
              <a:rPr lang="es-ES_tradnl" b="0" i="1" baseline="0" dirty="0" err="1" smtClean="0"/>
              <a:t>families</a:t>
            </a:r>
            <a:endParaRPr lang="es-ES_tradnl" b="0" i="1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="0" i="0" baseline="0" dirty="0" smtClean="0"/>
              <a:t>Master realiza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_tradnl" b="0" i="0" baseline="0" dirty="0" smtClean="0"/>
              <a:t>Control de acceso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_tradnl" b="0" i="0" baseline="0" dirty="0" smtClean="0"/>
              <a:t>Verifica que el </a:t>
            </a:r>
            <a:r>
              <a:rPr lang="es-ES_tradnl" b="0" i="0" baseline="0" dirty="0" err="1" smtClean="0"/>
              <a:t>schema</a:t>
            </a:r>
            <a:r>
              <a:rPr lang="es-ES_tradnl" b="0" i="0" baseline="0" dirty="0" smtClean="0"/>
              <a:t> sea correcto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_tradnl" b="0" i="0" baseline="0" dirty="0" err="1" smtClean="0"/>
              <a:t>Sobreescribe</a:t>
            </a:r>
            <a:r>
              <a:rPr lang="es-ES_tradnl" b="0" i="0" baseline="0" dirty="0" smtClean="0"/>
              <a:t> el esquema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i="0" baseline="0" dirty="0" smtClean="0"/>
              <a:t>Gracias a la consistencia, los </a:t>
            </a:r>
            <a:r>
              <a:rPr lang="es-ES_tradnl" b="0" i="0" baseline="0" dirty="0" err="1" smtClean="0"/>
              <a:t>tablet</a:t>
            </a:r>
            <a:r>
              <a:rPr lang="es-ES_tradnl" b="0" i="0" baseline="0" dirty="0" smtClean="0"/>
              <a:t> servers tendrán una versión actualizada del </a:t>
            </a:r>
            <a:r>
              <a:rPr lang="es-ES_tradnl" b="0" i="0" baseline="0" dirty="0" err="1" smtClean="0"/>
              <a:t>schema</a:t>
            </a:r>
            <a:r>
              <a:rPr lang="es-ES_tradnl" b="0" i="0" baseline="0" dirty="0" smtClean="0"/>
              <a:t>.</a:t>
            </a:r>
            <a:endParaRPr lang="es-ES_tradnl" b="0" i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294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err="1" smtClean="0"/>
              <a:t>Locality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groups</a:t>
            </a:r>
            <a:r>
              <a:rPr lang="es-ES_tradnl" b="0" i="0" dirty="0" smtClean="0"/>
              <a:t>.</a:t>
            </a:r>
            <a:r>
              <a:rPr lang="es-ES_tradnl" b="0" i="0" baseline="0" dirty="0" smtClean="0"/>
              <a:t> Separar las </a:t>
            </a:r>
            <a:r>
              <a:rPr lang="es-ES_tradnl" b="0" i="0" baseline="0" dirty="0" err="1" smtClean="0"/>
              <a:t>columns</a:t>
            </a:r>
            <a:r>
              <a:rPr lang="es-ES_tradnl" b="0" i="0" baseline="0" dirty="0" smtClean="0"/>
              <a:t> </a:t>
            </a:r>
            <a:r>
              <a:rPr lang="es-ES_tradnl" b="0" i="0" baseline="0" dirty="0" err="1" smtClean="0"/>
              <a:t>families</a:t>
            </a:r>
            <a:r>
              <a:rPr lang="es-ES_tradnl" b="0" i="0" baseline="0" dirty="0" smtClean="0"/>
              <a:t> para proporcionar acceso mas restringido</a:t>
            </a:r>
          </a:p>
          <a:p>
            <a:r>
              <a:rPr lang="es-ES_tradnl" b="1" dirty="0" err="1" smtClean="0"/>
              <a:t>Compresion</a:t>
            </a:r>
            <a:r>
              <a:rPr lang="es-ES_tradnl" b="1" dirty="0" smtClean="0"/>
              <a:t>.</a:t>
            </a:r>
            <a:r>
              <a:rPr lang="es-ES_tradnl" b="0" baseline="0" dirty="0" smtClean="0"/>
              <a:t> Comprimir o no los </a:t>
            </a:r>
            <a:r>
              <a:rPr lang="es-ES_tradnl" b="0" baseline="0" dirty="0" err="1" smtClean="0"/>
              <a:t>locality</a:t>
            </a:r>
            <a:r>
              <a:rPr lang="es-ES_tradnl" b="0" baseline="0" dirty="0" smtClean="0"/>
              <a:t> </a:t>
            </a:r>
            <a:r>
              <a:rPr lang="es-ES_tradnl" b="0" baseline="0" dirty="0" err="1" smtClean="0"/>
              <a:t>groups</a:t>
            </a:r>
            <a:r>
              <a:rPr lang="es-ES_tradnl" b="0" baseline="0" dirty="0" smtClean="0"/>
              <a:t> y su formato de compresión.</a:t>
            </a:r>
          </a:p>
          <a:p>
            <a:r>
              <a:rPr lang="es-ES_tradnl" b="1" baseline="0" dirty="0" err="1" smtClean="0"/>
              <a:t>Caching</a:t>
            </a:r>
            <a:r>
              <a:rPr lang="es-ES_tradnl" b="1" baseline="0" dirty="0" smtClean="0"/>
              <a:t>.</a:t>
            </a:r>
            <a:r>
              <a:rPr lang="es-ES_tradnl" b="0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dirty="0" err="1" smtClean="0"/>
              <a:t>Scan</a:t>
            </a:r>
            <a:r>
              <a:rPr lang="es-ES_tradnl" b="0" dirty="0" smtClean="0"/>
              <a:t> cache: pares clave-valor</a:t>
            </a:r>
            <a:r>
              <a:rPr lang="es-ES_tradnl" b="0" baseline="0" dirty="0" smtClean="0"/>
              <a:t> de los índices de los archivos </a:t>
            </a:r>
            <a:r>
              <a:rPr lang="es-ES_tradnl" b="0" baseline="0" dirty="0" err="1" smtClean="0"/>
              <a:t>SSTable</a:t>
            </a:r>
            <a:r>
              <a:rPr lang="es-ES_tradnl" b="0" baseline="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baseline="0" dirty="0" smtClean="0"/>
              <a:t>Block cache: bloques enteros de </a:t>
            </a:r>
            <a:r>
              <a:rPr lang="es-ES_tradnl" b="0" baseline="0" dirty="0" err="1" smtClean="0"/>
              <a:t>SSTable</a:t>
            </a:r>
            <a:r>
              <a:rPr lang="es-ES_tradnl" b="0" baseline="0" dirty="0" smtClean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baseline="0" dirty="0" smtClean="0"/>
              <a:t>Bloom </a:t>
            </a:r>
            <a:r>
              <a:rPr lang="es-ES_tradnl" b="1" baseline="0" dirty="0" err="1" smtClean="0"/>
              <a:t>filters</a:t>
            </a:r>
            <a:r>
              <a:rPr lang="es-ES_tradnl" b="1" baseline="0" dirty="0" smtClean="0"/>
              <a:t>. </a:t>
            </a:r>
            <a:r>
              <a:rPr lang="es-ES_tradnl" b="0" baseline="0" dirty="0" smtClean="0"/>
              <a:t>Minimiza accesos a disco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baseline="0" dirty="0" smtClean="0"/>
              <a:t>Log. </a:t>
            </a:r>
            <a:r>
              <a:rPr lang="es-ES_tradnl" b="0" baseline="0" dirty="0" smtClean="0"/>
              <a:t>Un log por </a:t>
            </a:r>
            <a:r>
              <a:rPr lang="es-ES_tradnl" b="0" baseline="0" dirty="0" err="1" smtClean="0"/>
              <a:t>tablet</a:t>
            </a:r>
            <a:r>
              <a:rPr lang="es-ES_tradnl" b="0" baseline="0" dirty="0" smtClean="0"/>
              <a:t> server -&gt; se ordenan entradas (mutaciones de mismos </a:t>
            </a:r>
            <a:r>
              <a:rPr lang="es-ES_tradnl" b="0" baseline="0" dirty="0" err="1" smtClean="0"/>
              <a:t>tablets</a:t>
            </a:r>
            <a:r>
              <a:rPr lang="es-ES_tradnl" b="0" baseline="0" dirty="0" smtClean="0"/>
              <a:t> juntas)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0" baseline="0" dirty="0" smtClean="0"/>
              <a:t>Si server cae se separa el archivo en ficheros y se leen en paralelo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baseline="0" dirty="0" err="1" smtClean="0"/>
              <a:t>Recuperacion</a:t>
            </a:r>
            <a:r>
              <a:rPr lang="es-ES_tradnl" b="0" baseline="0" dirty="0" smtClean="0"/>
              <a:t>. Se compacta la </a:t>
            </a:r>
            <a:r>
              <a:rPr lang="es-ES_tradnl" b="0" baseline="0" dirty="0" err="1" smtClean="0"/>
              <a:t>tablet</a:t>
            </a:r>
            <a:r>
              <a:rPr lang="es-ES_tradnl" b="0" baseline="0" dirty="0" smtClean="0"/>
              <a:t> antes de que el </a:t>
            </a:r>
            <a:r>
              <a:rPr lang="es-ES_tradnl" b="0" baseline="0" dirty="0" err="1" smtClean="0"/>
              <a:t>tablet</a:t>
            </a:r>
            <a:r>
              <a:rPr lang="es-ES_tradnl" b="0" baseline="0" dirty="0" smtClean="0"/>
              <a:t> server muera.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dirty="0" smtClean="0"/>
              <a:t>Inmutabilidad.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dirty="0" smtClean="0"/>
              <a:t>No se necesita sincronización</a:t>
            </a:r>
            <a:r>
              <a:rPr lang="es-ES_tradnl" b="0" baseline="0" dirty="0" smtClean="0"/>
              <a:t> para la lectura de los archivos </a:t>
            </a:r>
            <a:r>
              <a:rPr lang="es-ES_tradnl" b="0" baseline="0" dirty="0" err="1" smtClean="0"/>
              <a:t>SSTable</a:t>
            </a:r>
            <a:r>
              <a:rPr lang="es-ES_tradnl" b="0" baseline="0" dirty="0" smtClean="0"/>
              <a:t>.</a:t>
            </a:r>
            <a:endParaRPr lang="es-ES_tradnl" b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dirty="0" smtClean="0"/>
              <a:t>El problema</a:t>
            </a:r>
            <a:r>
              <a:rPr lang="es-ES_tradnl" b="0" baseline="0" dirty="0" smtClean="0"/>
              <a:t> del borrado de filas en un mismo archivo se sustituye por el borrado de las </a:t>
            </a:r>
            <a:r>
              <a:rPr lang="es-ES_tradnl" b="0" baseline="0" dirty="0" err="1" smtClean="0"/>
              <a:t>SSTable</a:t>
            </a:r>
            <a:r>
              <a:rPr lang="es-ES_tradnl" b="0" baseline="0" dirty="0" smtClean="0"/>
              <a:t> obsoletas.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="0" baseline="0" dirty="0" err="1" smtClean="0"/>
              <a:t>Rapida</a:t>
            </a:r>
            <a:r>
              <a:rPr lang="es-ES_tradnl" b="0" baseline="0" dirty="0" smtClean="0"/>
              <a:t> división de </a:t>
            </a:r>
            <a:r>
              <a:rPr lang="es-ES_tradnl" b="0" baseline="0" dirty="0" err="1" smtClean="0"/>
              <a:t>SSTables</a:t>
            </a:r>
            <a:r>
              <a:rPr lang="es-ES_tradnl" b="0" baseline="0" dirty="0" smtClean="0"/>
              <a:t> (pueden ser compartidas)</a:t>
            </a:r>
            <a:endParaRPr lang="es-ES_tradnl" b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0124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err="1" smtClean="0"/>
              <a:t>Analytics</a:t>
            </a:r>
            <a:r>
              <a:rPr lang="es-ES_tradnl" b="1" dirty="0" smtClean="0"/>
              <a:t>. </a:t>
            </a:r>
            <a:r>
              <a:rPr lang="es-ES_tradnl" dirty="0" err="1" smtClean="0"/>
              <a:t>Estadisticas</a:t>
            </a:r>
            <a:r>
              <a:rPr lang="es-ES_tradnl" dirty="0" smtClean="0"/>
              <a:t> de tu pagina web.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Raw</a:t>
            </a:r>
            <a:r>
              <a:rPr lang="es-ES_tradnl" dirty="0" smtClean="0"/>
              <a:t> </a:t>
            </a: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table</a:t>
            </a:r>
            <a:endParaRPr lang="es-ES_tradnl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u="sng" dirty="0" smtClean="0"/>
              <a:t>FILA: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Session</a:t>
            </a:r>
            <a:r>
              <a:rPr lang="es-ES_tradnl" baseline="0" dirty="0" smtClean="0"/>
              <a:t> de usuario. Clave (</a:t>
            </a:r>
            <a:r>
              <a:rPr lang="es-ES_tradnl" baseline="0" dirty="0" err="1" smtClean="0"/>
              <a:t>nomb</a:t>
            </a:r>
            <a:r>
              <a:rPr lang="es-ES_tradnl" baseline="0" dirty="0" smtClean="0"/>
              <a:t>. Web-tiempo inicio sesión)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Sesiones juntas y ordenadas cronológicamente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baseline="0" dirty="0" err="1" smtClean="0"/>
              <a:t>Earth</a:t>
            </a:r>
            <a:r>
              <a:rPr lang="es-ES_tradnl" b="1" baseline="0" dirty="0" smtClean="0"/>
              <a:t>. </a:t>
            </a:r>
            <a:r>
              <a:rPr lang="es-ES_tradnl" baseline="0" dirty="0" smtClean="0"/>
              <a:t>Imágenes por satélite de todo el planeta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Imagery</a:t>
            </a:r>
            <a:r>
              <a:rPr lang="es-ES_tradnl" dirty="0" smtClean="0"/>
              <a:t> </a:t>
            </a:r>
            <a:r>
              <a:rPr lang="es-ES_tradnl" dirty="0" err="1" smtClean="0"/>
              <a:t>table</a:t>
            </a:r>
            <a:endParaRPr lang="es-ES_tradnl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FILA:</a:t>
            </a:r>
            <a:r>
              <a:rPr lang="es-ES_tradnl" baseline="0" dirty="0" smtClean="0"/>
              <a:t> (nombradas para que los segmentos geográficos adyacentes se encuentren unos cerca de otros)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Tiene una </a:t>
            </a:r>
            <a:r>
              <a:rPr lang="es-ES_tradnl" baseline="0" dirty="0" err="1" smtClean="0"/>
              <a:t>column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family</a:t>
            </a:r>
            <a:r>
              <a:rPr lang="es-ES_tradnl" baseline="0" dirty="0" smtClean="0"/>
              <a:t> para tener un seguimiento de las fuentes de los datos para cada segmento.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s-ES_tradnl" b="1" baseline="0" dirty="0" err="1" smtClean="0"/>
              <a:t>Personalized</a:t>
            </a:r>
            <a:r>
              <a:rPr lang="es-ES_tradnl" b="1" baseline="0" dirty="0" smtClean="0"/>
              <a:t>. </a:t>
            </a:r>
            <a:r>
              <a:rPr lang="es-ES_tradnl" baseline="0" dirty="0" smtClean="0"/>
              <a:t>Archiva consultas y clics de usuarios en buscador, imágenes y noticias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FILA: cada usuario (identificadas por </a:t>
            </a:r>
            <a:r>
              <a:rPr lang="es-ES_tradnl" baseline="0" dirty="0" err="1" smtClean="0"/>
              <a:t>user</a:t>
            </a:r>
            <a:r>
              <a:rPr lang="es-ES_tradnl" baseline="0" dirty="0" smtClean="0"/>
              <a:t> id)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Almacena cada acción </a:t>
            </a:r>
            <a:r>
              <a:rPr lang="es-ES_tradnl" baseline="0" smtClean="0"/>
              <a:t>del usuario.</a:t>
            </a:r>
            <a:endParaRPr lang="es-ES_tradnl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00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en.wikipedia.org/w/index.php?title=Cassandra_Query_Language&amp;action=edit&amp;redlink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en.wikipedia.org/wiki/Tiger_(hash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vschart.com/list/file-system/" TargetMode="External"/><Relationship Id="rId2" Type="http://schemas.openxmlformats.org/officeDocument/2006/relationships/hyperlink" Target="http://vschart.com/list/volatile-mem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Distributed Storage System for structured data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BigTable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4869160"/>
            <a:ext cx="40324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Alexander Moreno </a:t>
            </a:r>
            <a:r>
              <a:rPr lang="es-ES_tradnl" dirty="0" smtClean="0"/>
              <a:t>Borrego</a:t>
            </a:r>
          </a:p>
          <a:p>
            <a:endParaRPr lang="es-ES" sz="900" dirty="0" smtClean="0"/>
          </a:p>
          <a:p>
            <a:r>
              <a:rPr lang="es-ES" dirty="0" smtClean="0"/>
              <a:t>Carlos Jesús Fernández Basso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40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III): Infraestructura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Opera en varias máquinas</a:t>
            </a:r>
          </a:p>
          <a:p>
            <a:r>
              <a:rPr lang="es-ES_tradnl" dirty="0" smtClean="0"/>
              <a:t>Manejo de </a:t>
            </a:r>
            <a:r>
              <a:rPr lang="es-ES_tradnl" i="1" dirty="0" err="1" smtClean="0"/>
              <a:t>clusters</a:t>
            </a:r>
            <a:r>
              <a:rPr lang="es-ES_tradnl" dirty="0" smtClean="0"/>
              <a:t> de </a:t>
            </a:r>
            <a:r>
              <a:rPr lang="es-ES_tradnl" i="1" dirty="0" smtClean="0"/>
              <a:t>Google</a:t>
            </a:r>
          </a:p>
          <a:p>
            <a:r>
              <a:rPr lang="es-ES_tradnl" dirty="0" smtClean="0"/>
              <a:t>Usa </a:t>
            </a:r>
            <a:r>
              <a:rPr lang="es-ES_tradnl" i="1" dirty="0" smtClean="0"/>
              <a:t>GFS</a:t>
            </a:r>
            <a:r>
              <a:rPr lang="es-ES_tradnl" dirty="0" smtClean="0"/>
              <a:t> (</a:t>
            </a:r>
            <a:r>
              <a:rPr lang="es-ES_tradnl" i="1" dirty="0" smtClean="0"/>
              <a:t>Google</a:t>
            </a:r>
            <a:r>
              <a:rPr lang="es-ES_tradnl" dirty="0" smtClean="0"/>
              <a:t> </a:t>
            </a:r>
            <a:r>
              <a:rPr lang="es-ES_tradnl" i="1" dirty="0" smtClean="0"/>
              <a:t>File</a:t>
            </a:r>
            <a:r>
              <a:rPr lang="es-ES_tradnl" dirty="0" smtClean="0"/>
              <a:t> </a:t>
            </a:r>
            <a:r>
              <a:rPr lang="es-ES_tradnl" i="1" dirty="0" err="1" smtClean="0"/>
              <a:t>System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Formato de archivos </a:t>
            </a:r>
            <a:r>
              <a:rPr lang="es-ES_tradnl" i="1" dirty="0" err="1" smtClean="0"/>
              <a:t>SSTable</a:t>
            </a:r>
            <a:r>
              <a:rPr lang="es-ES_tradnl" dirty="0" smtClean="0"/>
              <a:t> (*.</a:t>
            </a:r>
            <a:r>
              <a:rPr lang="es-ES_tradnl" dirty="0" err="1" smtClean="0"/>
              <a:t>sst</a:t>
            </a:r>
            <a:r>
              <a:rPr lang="es-ES_tradnl" dirty="0" smtClean="0"/>
              <a:t>)</a:t>
            </a:r>
          </a:p>
          <a:p>
            <a:r>
              <a:rPr lang="es-ES_tradnl" i="1" dirty="0" err="1" smtClean="0"/>
              <a:t>Chubby</a:t>
            </a:r>
            <a:r>
              <a:rPr lang="es-ES_tradnl" dirty="0" smtClean="0"/>
              <a:t> </a:t>
            </a:r>
            <a:r>
              <a:rPr lang="es-ES_tradnl" i="1" dirty="0" err="1" smtClean="0"/>
              <a:t>Lock</a:t>
            </a:r>
            <a:r>
              <a:rPr lang="es-ES_tradnl" dirty="0" smtClean="0"/>
              <a:t> </a:t>
            </a:r>
            <a:r>
              <a:rPr lang="es-ES_tradnl" i="1" dirty="0" err="1" smtClean="0"/>
              <a:t>Service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38886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b="1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5136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IV): Implementación(1)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Tres grandes componentes:</a:t>
            </a:r>
          </a:p>
          <a:p>
            <a:pPr lvl="1"/>
            <a:r>
              <a:rPr lang="es-ES_tradnl" dirty="0" smtClean="0"/>
              <a:t>Librería enlazada a cada cliente</a:t>
            </a:r>
          </a:p>
          <a:p>
            <a:pPr lvl="1"/>
            <a:r>
              <a:rPr lang="es-ES_tradnl" dirty="0" smtClean="0"/>
              <a:t>Servidor </a:t>
            </a:r>
            <a:r>
              <a:rPr lang="es-ES_tradnl" i="1" dirty="0" smtClean="0"/>
              <a:t>master</a:t>
            </a:r>
          </a:p>
          <a:p>
            <a:pPr lvl="1"/>
            <a:r>
              <a:rPr lang="es-ES_tradnl" dirty="0" smtClean="0"/>
              <a:t>Varios servidores de </a:t>
            </a:r>
            <a:r>
              <a:rPr lang="es-ES_tradnl" i="1" dirty="0" err="1" smtClean="0"/>
              <a:t>tablets</a:t>
            </a:r>
            <a:endParaRPr lang="es-ES_tradnl" i="1" dirty="0" smtClean="0"/>
          </a:p>
          <a:p>
            <a:endParaRPr lang="es-ES_tradnl" i="1" dirty="0"/>
          </a:p>
          <a:p>
            <a:endParaRPr lang="es-ES_tradnl" i="1" dirty="0" smtClean="0"/>
          </a:p>
          <a:p>
            <a:r>
              <a:rPr lang="es-ES_tradnl" dirty="0" smtClean="0"/>
              <a:t>Localización</a:t>
            </a:r>
            <a:br>
              <a:rPr lang="es-ES_tradnl" dirty="0" smtClean="0"/>
            </a:br>
            <a:r>
              <a:rPr lang="es-ES_tradnl" dirty="0" smtClean="0"/>
              <a:t>de </a:t>
            </a:r>
            <a:r>
              <a:rPr lang="es-ES_tradnl" i="1" dirty="0" err="1" smtClean="0"/>
              <a:t>tablets</a:t>
            </a:r>
            <a:endParaRPr lang="es-ES_tradnl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20" y="3356993"/>
            <a:ext cx="5253486" cy="275347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843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(IV): Implementación(2)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Asignación de </a:t>
            </a:r>
            <a:r>
              <a:rPr lang="es-ES_tradnl" i="1" dirty="0" err="1" smtClean="0"/>
              <a:t>tablets</a:t>
            </a:r>
            <a:endParaRPr lang="es-ES_tradnl" i="1" dirty="0" smtClean="0"/>
          </a:p>
          <a:p>
            <a:pPr lvl="1"/>
            <a:r>
              <a:rPr lang="es-ES_tradnl" dirty="0" smtClean="0"/>
              <a:t>El servidor </a:t>
            </a:r>
            <a:r>
              <a:rPr lang="es-ES_tradnl" i="1" dirty="0" smtClean="0"/>
              <a:t>master</a:t>
            </a:r>
            <a:r>
              <a:rPr lang="es-ES_tradnl" dirty="0" smtClean="0"/>
              <a:t> es el Gran Hermano</a:t>
            </a:r>
          </a:p>
          <a:p>
            <a:pPr lvl="1"/>
            <a:r>
              <a:rPr lang="es-ES_tradnl" dirty="0" smtClean="0"/>
              <a:t>Pasos al iniciar un nuevo </a:t>
            </a:r>
            <a:r>
              <a:rPr lang="es-ES_tradnl" i="1" dirty="0" smtClean="0"/>
              <a:t>master</a:t>
            </a:r>
            <a:endParaRPr lang="es-ES_tradnl" i="1" dirty="0"/>
          </a:p>
          <a:p>
            <a:pPr lvl="2"/>
            <a:r>
              <a:rPr lang="es-ES_tradnl" dirty="0" smtClean="0"/>
              <a:t>Adquiere cerrojo único</a:t>
            </a:r>
          </a:p>
          <a:p>
            <a:pPr lvl="2"/>
            <a:r>
              <a:rPr lang="es-ES_tradnl" dirty="0" smtClean="0"/>
              <a:t>Escanea el directorio</a:t>
            </a:r>
            <a:br>
              <a:rPr lang="es-ES_tradnl" dirty="0" smtClean="0"/>
            </a:br>
            <a:r>
              <a:rPr lang="es-ES_tradnl" dirty="0" smtClean="0"/>
              <a:t>de </a:t>
            </a:r>
            <a:r>
              <a:rPr lang="es-ES_tradnl" i="1" dirty="0" err="1" smtClean="0"/>
              <a:t>Chubby</a:t>
            </a:r>
            <a:endParaRPr lang="es-ES_tradnl" i="1" dirty="0" smtClean="0"/>
          </a:p>
          <a:p>
            <a:pPr lvl="2"/>
            <a:r>
              <a:rPr lang="es-ES_tradnl" dirty="0" err="1" smtClean="0"/>
              <a:t>Envia</a:t>
            </a:r>
            <a:r>
              <a:rPr lang="es-ES_tradnl" dirty="0" smtClean="0"/>
              <a:t> un mensaje a</a:t>
            </a:r>
            <a:br>
              <a:rPr lang="es-ES_tradnl" dirty="0" smtClean="0"/>
            </a:br>
            <a:r>
              <a:rPr lang="es-ES_tradnl" dirty="0" smtClean="0"/>
              <a:t>cada </a:t>
            </a:r>
            <a:r>
              <a:rPr lang="es-ES_tradnl" dirty="0" err="1" smtClean="0"/>
              <a:t>ta</a:t>
            </a:r>
            <a:r>
              <a:rPr lang="es-ES_tradnl" i="1" dirty="0" err="1" smtClean="0"/>
              <a:t>b</a:t>
            </a:r>
            <a:r>
              <a:rPr lang="es-ES_tradnl" dirty="0" err="1" smtClean="0"/>
              <a:t>let</a:t>
            </a:r>
            <a:r>
              <a:rPr lang="es-ES_tradnl" dirty="0" smtClean="0"/>
              <a:t> </a:t>
            </a:r>
            <a:r>
              <a:rPr lang="es-ES_tradnl" i="1" dirty="0" smtClean="0"/>
              <a:t>server</a:t>
            </a:r>
          </a:p>
          <a:p>
            <a:pPr lvl="2"/>
            <a:r>
              <a:rPr lang="es-ES_tradnl" dirty="0" smtClean="0"/>
              <a:t>Escanea la tabla de</a:t>
            </a:r>
            <a:br>
              <a:rPr lang="es-ES_tradnl" dirty="0" smtClean="0"/>
            </a:br>
            <a:r>
              <a:rPr lang="es-ES_tradnl" dirty="0" smtClean="0"/>
              <a:t>metadatos</a:t>
            </a:r>
            <a:endParaRPr lang="es-ES_tradnl" dirty="0"/>
          </a:p>
          <a:p>
            <a:r>
              <a:rPr lang="es-ES_tradnl" dirty="0" smtClean="0"/>
              <a:t>Servicio de </a:t>
            </a:r>
            <a:r>
              <a:rPr lang="es-ES_tradnl" i="1" dirty="0" err="1" smtClean="0"/>
              <a:t>tablets</a:t>
            </a:r>
            <a:endParaRPr lang="es-ES_tradnl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877" y="3270202"/>
            <a:ext cx="4856587" cy="282309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64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(IV</a:t>
            </a:r>
            <a:r>
              <a:rPr lang="es-ES_tradnl" dirty="0"/>
              <a:t>): </a:t>
            </a:r>
            <a:r>
              <a:rPr lang="es-ES_tradnl" dirty="0" smtClean="0"/>
              <a:t>Implementación(3)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Compresión</a:t>
            </a:r>
          </a:p>
          <a:p>
            <a:pPr lvl="1"/>
            <a:r>
              <a:rPr lang="es-ES_tradnl" dirty="0" smtClean="0"/>
              <a:t>Menor (</a:t>
            </a:r>
            <a:r>
              <a:rPr lang="es-ES_tradnl" i="1" dirty="0" err="1" smtClean="0"/>
              <a:t>Minor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compaction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smtClean="0"/>
              <a:t>Convierte la </a:t>
            </a:r>
            <a:r>
              <a:rPr lang="es-ES_tradnl" i="1" dirty="0" err="1" smtClean="0"/>
              <a:t>memtable</a:t>
            </a:r>
            <a:r>
              <a:rPr lang="es-ES_tradnl" dirty="0" smtClean="0"/>
              <a:t> en un fichero </a:t>
            </a:r>
            <a:r>
              <a:rPr lang="es-ES_tradnl" i="1" dirty="0" err="1" smtClean="0"/>
              <a:t>SSTable</a:t>
            </a:r>
            <a:endParaRPr lang="es-ES_tradnl" i="1" dirty="0" smtClean="0"/>
          </a:p>
          <a:p>
            <a:pPr lvl="1"/>
            <a:r>
              <a:rPr lang="es-ES_tradnl" dirty="0" err="1" smtClean="0"/>
              <a:t>Union</a:t>
            </a:r>
            <a:r>
              <a:rPr lang="es-ES_tradnl" dirty="0" smtClean="0"/>
              <a:t> (</a:t>
            </a:r>
            <a:r>
              <a:rPr lang="es-ES_tradnl" i="1" dirty="0" err="1" smtClean="0"/>
              <a:t>Merge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compaction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smtClean="0"/>
              <a:t>Convierte </a:t>
            </a:r>
            <a:r>
              <a:rPr lang="es-ES_tradnl" i="1" dirty="0" err="1" smtClean="0"/>
              <a:t>memtable</a:t>
            </a:r>
            <a:r>
              <a:rPr lang="es-ES_tradnl" dirty="0" smtClean="0"/>
              <a:t> y varias </a:t>
            </a:r>
            <a:r>
              <a:rPr lang="es-ES_tradnl" i="1" dirty="0" err="1" smtClean="0"/>
              <a:t>SSTable</a:t>
            </a:r>
            <a:r>
              <a:rPr lang="es-ES_tradnl" dirty="0" smtClean="0"/>
              <a:t> en una sola </a:t>
            </a:r>
            <a:r>
              <a:rPr lang="es-ES_tradnl" i="1" dirty="0" err="1" smtClean="0"/>
              <a:t>SSTable</a:t>
            </a:r>
            <a:endParaRPr lang="es-ES_tradnl" i="1" dirty="0" smtClean="0"/>
          </a:p>
          <a:p>
            <a:pPr lvl="1"/>
            <a:r>
              <a:rPr lang="es-ES_tradnl" dirty="0" smtClean="0"/>
              <a:t>Mayor (</a:t>
            </a:r>
            <a:r>
              <a:rPr lang="es-ES_tradnl" i="1" dirty="0" err="1" smtClean="0"/>
              <a:t>Major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compaction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smtClean="0"/>
              <a:t>Convierte </a:t>
            </a:r>
            <a:r>
              <a:rPr lang="es-ES_tradnl" i="1" dirty="0" err="1" smtClean="0"/>
              <a:t>memtable</a:t>
            </a:r>
            <a:r>
              <a:rPr lang="es-ES_tradnl" dirty="0" smtClean="0"/>
              <a:t> </a:t>
            </a:r>
            <a:r>
              <a:rPr lang="es-ES_tradnl" dirty="0"/>
              <a:t>y</a:t>
            </a:r>
            <a:r>
              <a:rPr lang="es-ES_tradnl" dirty="0" smtClean="0"/>
              <a:t> todas las </a:t>
            </a:r>
            <a:r>
              <a:rPr lang="es-ES_tradnl" i="1" dirty="0" err="1" smtClean="0"/>
              <a:t>SSTable</a:t>
            </a:r>
            <a:r>
              <a:rPr lang="es-ES_tradnl" dirty="0" smtClean="0"/>
              <a:t> en una sola </a:t>
            </a:r>
            <a:r>
              <a:rPr lang="es-ES_tradnl" i="1" dirty="0" err="1" smtClean="0"/>
              <a:t>SSTable</a:t>
            </a:r>
            <a:endParaRPr lang="es-ES_tradnl" i="1" dirty="0" smtClean="0"/>
          </a:p>
          <a:p>
            <a:r>
              <a:rPr lang="es-ES_tradnl" dirty="0" smtClean="0"/>
              <a:t>Manejo del </a:t>
            </a:r>
            <a:r>
              <a:rPr lang="es-ES_tradnl" i="1" dirty="0" err="1" smtClean="0"/>
              <a:t>schema</a:t>
            </a:r>
            <a:endParaRPr lang="es-ES_tradnl" i="1" dirty="0" smtClean="0"/>
          </a:p>
          <a:p>
            <a:pPr lvl="1"/>
            <a:r>
              <a:rPr lang="es-ES_tradnl" i="1" dirty="0" smtClean="0"/>
              <a:t>Guardados en </a:t>
            </a:r>
            <a:r>
              <a:rPr lang="es-ES_tradnl" i="1" dirty="0" err="1" smtClean="0"/>
              <a:t>Chubby</a:t>
            </a:r>
            <a:endParaRPr lang="es-ES_tradnl" i="1" dirty="0"/>
          </a:p>
          <a:p>
            <a:pPr lvl="1"/>
            <a:r>
              <a:rPr lang="es-ES_tradnl" i="1" dirty="0" smtClean="0"/>
              <a:t>Siempre consistente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350972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(IV</a:t>
            </a:r>
            <a:r>
              <a:rPr lang="es-ES_tradnl" dirty="0"/>
              <a:t>): </a:t>
            </a:r>
            <a:r>
              <a:rPr lang="es-ES_tradnl" dirty="0" smtClean="0"/>
              <a:t>Implementación(4)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Refinamientos</a:t>
            </a:r>
          </a:p>
          <a:p>
            <a:pPr lvl="1"/>
            <a:r>
              <a:rPr lang="es-ES_tradnl" i="1" dirty="0" err="1" smtClean="0"/>
              <a:t>Locality</a:t>
            </a:r>
            <a:r>
              <a:rPr lang="es-ES_tradnl" i="1" dirty="0" smtClean="0"/>
              <a:t> </a:t>
            </a:r>
            <a:r>
              <a:rPr lang="es-ES_tradnl" i="1" dirty="0" err="1" smtClean="0"/>
              <a:t>Groups</a:t>
            </a:r>
            <a:endParaRPr lang="es-ES_tradnl" i="1" dirty="0" smtClean="0"/>
          </a:p>
          <a:p>
            <a:pPr lvl="1"/>
            <a:r>
              <a:rPr lang="es-ES_tradnl" dirty="0" smtClean="0"/>
              <a:t>Compresión</a:t>
            </a:r>
          </a:p>
          <a:p>
            <a:pPr lvl="1"/>
            <a:r>
              <a:rPr lang="es-ES_tradnl" i="1" dirty="0" err="1" smtClean="0"/>
              <a:t>Caching</a:t>
            </a:r>
            <a:r>
              <a:rPr lang="es-ES_tradnl" dirty="0" smtClean="0"/>
              <a:t> para mejorar el rendimiento en la lectura</a:t>
            </a:r>
          </a:p>
          <a:p>
            <a:pPr lvl="2"/>
            <a:r>
              <a:rPr lang="es-ES_tradnl" dirty="0" err="1" smtClean="0"/>
              <a:t>Scan</a:t>
            </a:r>
            <a:r>
              <a:rPr lang="es-ES_tradnl" dirty="0" smtClean="0"/>
              <a:t> cache</a:t>
            </a:r>
          </a:p>
          <a:p>
            <a:pPr lvl="2"/>
            <a:r>
              <a:rPr lang="es-ES_tradnl" dirty="0" smtClean="0"/>
              <a:t>Block cache</a:t>
            </a:r>
          </a:p>
          <a:p>
            <a:pPr lvl="1"/>
            <a:r>
              <a:rPr lang="es-ES_tradnl" i="1" dirty="0" smtClean="0"/>
              <a:t>Bloom </a:t>
            </a:r>
            <a:r>
              <a:rPr lang="es-ES_tradnl" i="1" dirty="0" err="1" smtClean="0"/>
              <a:t>filters</a:t>
            </a:r>
            <a:endParaRPr lang="es-ES_tradnl" i="1" dirty="0" smtClean="0"/>
          </a:p>
          <a:p>
            <a:pPr lvl="1"/>
            <a:r>
              <a:rPr lang="es-ES_tradnl" dirty="0" smtClean="0"/>
              <a:t>Implementación del </a:t>
            </a:r>
            <a:r>
              <a:rPr lang="es-ES_tradnl" i="1" dirty="0" smtClean="0"/>
              <a:t>log</a:t>
            </a:r>
          </a:p>
          <a:p>
            <a:pPr lvl="1"/>
            <a:r>
              <a:rPr lang="es-ES_tradnl" dirty="0" smtClean="0"/>
              <a:t>Aumento velocidad de recuperación de </a:t>
            </a:r>
            <a:r>
              <a:rPr lang="es-ES_tradnl" i="1" dirty="0" err="1" smtClean="0"/>
              <a:t>tablets</a:t>
            </a:r>
            <a:endParaRPr lang="es-ES_tradnl" i="1" dirty="0" smtClean="0"/>
          </a:p>
          <a:p>
            <a:pPr lvl="1"/>
            <a:r>
              <a:rPr lang="es-ES_tradnl" dirty="0" smtClean="0"/>
              <a:t>Explotar inmutabilidad de</a:t>
            </a:r>
            <a:r>
              <a:rPr lang="es-ES_tradnl" i="1" dirty="0" smtClean="0"/>
              <a:t> </a:t>
            </a:r>
            <a:r>
              <a:rPr lang="es-ES_tradnl" i="1" dirty="0" err="1" smtClean="0"/>
              <a:t>SSTable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265602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b="1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69808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</a:t>
            </a:r>
            <a:r>
              <a:rPr lang="es-ES_tradnl" dirty="0" smtClean="0"/>
              <a:t>(V): Ejemplos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Google </a:t>
            </a:r>
            <a:r>
              <a:rPr lang="es-ES_tradnl" dirty="0" err="1" smtClean="0"/>
              <a:t>Analytics</a:t>
            </a:r>
            <a:endParaRPr lang="es-ES_tradnl" dirty="0" smtClean="0"/>
          </a:p>
          <a:p>
            <a:r>
              <a:rPr lang="es-ES_tradnl" dirty="0" smtClean="0"/>
              <a:t>Google </a:t>
            </a:r>
            <a:r>
              <a:rPr lang="es-ES_tradnl" dirty="0" err="1" smtClean="0"/>
              <a:t>Earth</a:t>
            </a:r>
            <a:endParaRPr lang="es-ES_tradnl" dirty="0" smtClean="0"/>
          </a:p>
          <a:p>
            <a:r>
              <a:rPr lang="es-ES_tradnl" dirty="0" err="1" smtClean="0"/>
              <a:t>Personalized</a:t>
            </a:r>
            <a:r>
              <a:rPr lang="es-ES_tradnl" dirty="0" smtClean="0"/>
              <a:t> </a:t>
            </a:r>
            <a:r>
              <a:rPr lang="es-ES_tradnl" dirty="0" err="1" smtClean="0"/>
              <a:t>Search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96824"/>
            <a:ext cx="2016224" cy="201622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3429000"/>
            <a:ext cx="4403435" cy="215332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10078"/>
            <a:ext cx="2995792" cy="112992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4036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b="1" i="1" dirty="0" err="1" smtClean="0"/>
              <a:t>HBase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CouchDB</a:t>
            </a:r>
            <a:endParaRPr lang="es-ES_tradnl" i="1" dirty="0" smtClean="0"/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03258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/>
              <a:t>HBase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i="1" dirty="0" err="1"/>
              <a:t>HBase</a:t>
            </a:r>
            <a:r>
              <a:rPr lang="es-ES_tradnl" dirty="0"/>
              <a:t> es una base de datos, </a:t>
            </a:r>
            <a:r>
              <a:rPr lang="es-ES_tradnl" i="1" dirty="0" err="1"/>
              <a:t>noSQL</a:t>
            </a:r>
            <a:r>
              <a:rPr lang="es-ES_tradnl" dirty="0"/>
              <a:t> y de código abierto, distribuida. Está basada en </a:t>
            </a:r>
            <a:r>
              <a:rPr lang="es-ES_tradnl" i="1" dirty="0" err="1"/>
              <a:t>BigTable</a:t>
            </a:r>
            <a:r>
              <a:rPr lang="es-ES_tradnl" dirty="0"/>
              <a:t>.</a:t>
            </a:r>
            <a:endParaRPr lang="es-ES" dirty="0"/>
          </a:p>
          <a:p>
            <a:r>
              <a:rPr lang="es-ES_tradnl" dirty="0"/>
              <a:t>El </a:t>
            </a:r>
            <a:r>
              <a:rPr lang="es-ES_tradnl" u="sng" dirty="0"/>
              <a:t>modelo de datos</a:t>
            </a:r>
            <a:r>
              <a:rPr lang="es-ES_tradnl" dirty="0"/>
              <a:t> es una réplica del de </a:t>
            </a:r>
            <a:r>
              <a:rPr lang="es-ES_tradnl" i="1" dirty="0" err="1"/>
              <a:t>BigTable</a:t>
            </a:r>
            <a:r>
              <a:rPr lang="es-ES_tradnl" dirty="0"/>
              <a:t>.</a:t>
            </a:r>
            <a:endParaRPr lang="es-ES" dirty="0"/>
          </a:p>
          <a:p>
            <a:r>
              <a:rPr lang="es-ES_tradnl" dirty="0"/>
              <a:t>Puede ser accedido a través de </a:t>
            </a:r>
            <a:r>
              <a:rPr lang="es-ES_tradnl" i="1" dirty="0" err="1"/>
              <a:t>APIs</a:t>
            </a:r>
            <a:r>
              <a:rPr lang="es-ES_tradnl" dirty="0"/>
              <a:t> de diferentes lenguajes como </a:t>
            </a:r>
            <a:r>
              <a:rPr lang="es-ES_tradnl" i="1" dirty="0"/>
              <a:t>Java</a:t>
            </a:r>
            <a:r>
              <a:rPr lang="es-ES_tradnl" dirty="0"/>
              <a:t>, </a:t>
            </a:r>
            <a:r>
              <a:rPr lang="es-ES_tradnl" i="1" dirty="0" err="1"/>
              <a:t>Jython</a:t>
            </a:r>
            <a:r>
              <a:rPr lang="es-ES_tradnl" dirty="0"/>
              <a:t>, </a:t>
            </a:r>
            <a:r>
              <a:rPr lang="es-ES_tradnl" i="1" dirty="0" err="1"/>
              <a:t>Groovy</a:t>
            </a:r>
            <a:r>
              <a:rPr lang="es-ES_tradnl" dirty="0"/>
              <a:t>, </a:t>
            </a:r>
            <a:r>
              <a:rPr lang="es-ES_tradnl" i="1" dirty="0" err="1"/>
              <a:t>Scala</a:t>
            </a:r>
            <a:r>
              <a:rPr lang="es-ES_tradnl" dirty="0"/>
              <a:t> y </a:t>
            </a:r>
            <a:r>
              <a:rPr lang="es-ES_tradnl" i="1" dirty="0" err="1" smtClean="0"/>
              <a:t>JRuby</a:t>
            </a:r>
            <a:r>
              <a:rPr lang="es-ES_tradnl" dirty="0" smtClean="0"/>
              <a:t>, </a:t>
            </a:r>
            <a:r>
              <a:rPr lang="es-ES_tradnl" dirty="0"/>
              <a:t>y </a:t>
            </a:r>
            <a:r>
              <a:rPr lang="es-ES_tradnl" i="1" dirty="0"/>
              <a:t>REST</a:t>
            </a:r>
            <a:r>
              <a:rPr lang="es-ES_tradnl" dirty="0"/>
              <a:t> y </a:t>
            </a:r>
            <a:r>
              <a:rPr lang="es-ES_tradnl" i="1" dirty="0" err="1"/>
              <a:t>Thrift</a:t>
            </a:r>
            <a:r>
              <a:rPr lang="es-ES_tradnl" dirty="0"/>
              <a:t> </a:t>
            </a:r>
            <a:r>
              <a:rPr lang="es-ES_tradnl" dirty="0" smtClean="0"/>
              <a:t>. </a:t>
            </a:r>
            <a:r>
              <a:rPr lang="es-ES_tradnl" dirty="0"/>
              <a:t>También puede utilizarse con </a:t>
            </a:r>
            <a:r>
              <a:rPr lang="es-ES_tradnl" i="1" dirty="0" err="1"/>
              <a:t>Hadoop</a:t>
            </a:r>
            <a:r>
              <a:rPr lang="es-ES_tradnl" dirty="0"/>
              <a:t> </a:t>
            </a:r>
            <a:r>
              <a:rPr lang="es-ES_tradnl" i="1" dirty="0" err="1" smtClean="0"/>
              <a:t>MapReduce</a:t>
            </a:r>
            <a:r>
              <a:rPr lang="es-ES_tradnl" i="1" dirty="0" smtClean="0"/>
              <a:t> </a:t>
            </a:r>
            <a:r>
              <a:rPr lang="es-ES_tradnl" dirty="0" smtClean="0"/>
              <a:t>para </a:t>
            </a:r>
            <a:r>
              <a:rPr lang="es-ES_tradnl" dirty="0"/>
              <a:t>el procesamiento de datos en paralelo.</a:t>
            </a:r>
            <a:endParaRPr lang="es-ES" dirty="0"/>
          </a:p>
          <a:p>
            <a:r>
              <a:rPr lang="es-ES_tradnl" dirty="0"/>
              <a:t>La </a:t>
            </a:r>
            <a:r>
              <a:rPr lang="es-ES_tradnl" u="sng" dirty="0"/>
              <a:t>infraestructura</a:t>
            </a:r>
            <a:r>
              <a:rPr lang="es-ES_tradnl" dirty="0"/>
              <a:t> se apoya en </a:t>
            </a:r>
            <a:r>
              <a:rPr lang="es-ES_tradnl" dirty="0" err="1"/>
              <a:t>Hadoop</a:t>
            </a:r>
            <a:r>
              <a:rPr lang="es-ES_tradnl" dirty="0"/>
              <a:t>, que proporciona </a:t>
            </a:r>
            <a:r>
              <a:rPr lang="es-ES_tradnl" i="1" dirty="0"/>
              <a:t>HDFS</a:t>
            </a:r>
            <a:r>
              <a:rPr lang="es-ES_tradnl" dirty="0"/>
              <a:t> (</a:t>
            </a:r>
            <a:r>
              <a:rPr lang="es-ES_tradnl" i="1" dirty="0" err="1"/>
              <a:t>Hadoop</a:t>
            </a:r>
            <a:r>
              <a:rPr lang="es-ES_tradnl" dirty="0"/>
              <a:t> </a:t>
            </a:r>
            <a:r>
              <a:rPr lang="es-ES_tradnl" i="1" dirty="0" err="1"/>
              <a:t>Distributed</a:t>
            </a:r>
            <a:r>
              <a:rPr lang="es-ES_tradnl" dirty="0"/>
              <a:t> </a:t>
            </a:r>
            <a:r>
              <a:rPr lang="es-ES_tradnl" i="1" dirty="0"/>
              <a:t>File </a:t>
            </a:r>
            <a:r>
              <a:rPr lang="es-ES_tradnl" i="1" dirty="0" err="1"/>
              <a:t>System</a:t>
            </a:r>
            <a:r>
              <a:rPr lang="es-ES_tradnl" dirty="0"/>
              <a:t>), como sistema de ficheros.</a:t>
            </a:r>
            <a:endParaRPr lang="es-ES" dirty="0"/>
          </a:p>
          <a:p>
            <a:r>
              <a:rPr lang="es-ES_tradnl" dirty="0"/>
              <a:t>En la </a:t>
            </a:r>
            <a:r>
              <a:rPr lang="es-ES_tradnl" u="sng" dirty="0"/>
              <a:t>implementación</a:t>
            </a:r>
            <a:r>
              <a:rPr lang="es-ES_tradnl" dirty="0"/>
              <a:t> de </a:t>
            </a:r>
            <a:r>
              <a:rPr lang="es-ES_tradnl" i="1" dirty="0" err="1"/>
              <a:t>HBase</a:t>
            </a:r>
            <a:r>
              <a:rPr lang="es-ES_tradnl" dirty="0"/>
              <a:t> hay que contar con caché de bloques y </a:t>
            </a:r>
            <a:r>
              <a:rPr lang="es-ES_tradnl" i="1" dirty="0"/>
              <a:t>Bloom</a:t>
            </a:r>
            <a:r>
              <a:rPr lang="es-ES_tradnl" dirty="0"/>
              <a:t> </a:t>
            </a:r>
            <a:r>
              <a:rPr lang="es-ES_tradnl" i="1" dirty="0" err="1"/>
              <a:t>filters</a:t>
            </a:r>
            <a:r>
              <a:rPr lang="es-ES_tradnl" dirty="0"/>
              <a:t> para la optimización de las consultas sobre grandes volúmenes de datos y </a:t>
            </a:r>
            <a:r>
              <a:rPr lang="es-ES_tradnl" i="1" dirty="0" err="1"/>
              <a:t>autosharding</a:t>
            </a:r>
            <a:r>
              <a:rPr lang="es-ES_tradnl" dirty="0"/>
              <a:t>.</a:t>
            </a:r>
            <a:endParaRPr lang="es-ES" dirty="0"/>
          </a:p>
          <a:p>
            <a:r>
              <a:rPr lang="es-ES_tradnl" dirty="0"/>
              <a:t>Multiplataforma.</a:t>
            </a:r>
            <a:endParaRPr lang="es-ES" dirty="0"/>
          </a:p>
          <a:p>
            <a:endParaRPr lang="es-ES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43" y="295767"/>
            <a:ext cx="1304009" cy="8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785931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Proyectos: </a:t>
            </a:r>
            <a:r>
              <a:rPr lang="es-ES_tradnl" i="1" dirty="0" err="1" smtClean="0"/>
              <a:t>HBase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43" y="295767"/>
            <a:ext cx="1304009" cy="828977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301752" y="1562504"/>
          <a:ext cx="8662737" cy="494706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90659"/>
                <a:gridCol w="3636039"/>
                <a:gridCol w="3636039"/>
              </a:tblGrid>
              <a:tr h="323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BigTable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effectLst/>
                        </a:rPr>
                        <a:t>HBase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Licencia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Propietario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Apache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793">
                <a:tc>
                  <a:txBody>
                    <a:bodyPr/>
                    <a:lstStyle/>
                    <a:p>
                      <a:pPr marL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Balanceo de carga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 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Datos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Columna de familias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 err="1">
                          <a:effectLst/>
                        </a:rPr>
                        <a:t>BigTable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Infraestructura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GFS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HDFS, S3, S3N, EBS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32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Replicación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maestro/esclavo(lectura y escritura de maestro)(5 copias)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maestro/esclavo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 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0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APIs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_tradnl" sz="1200" kern="1200" dirty="0">
                          <a:effectLst/>
                        </a:rPr>
                        <a:t>C++, Interfaz cliente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Java, </a:t>
                      </a:r>
                      <a:r>
                        <a:rPr lang="en-US" sz="1200" dirty="0" err="1">
                          <a:effectLst/>
                        </a:rPr>
                        <a:t>Jython</a:t>
                      </a:r>
                      <a:r>
                        <a:rPr lang="en-US" sz="1200" dirty="0">
                          <a:effectLst/>
                        </a:rPr>
                        <a:t>, Groovy, </a:t>
                      </a:r>
                      <a:r>
                        <a:rPr lang="en-US" sz="1200" dirty="0" err="1">
                          <a:effectLst/>
                        </a:rPr>
                        <a:t>Scala</a:t>
                      </a:r>
                      <a:r>
                        <a:rPr lang="en-US" sz="1200" dirty="0">
                          <a:effectLst/>
                        </a:rPr>
                        <a:t> y </a:t>
                      </a:r>
                      <a:r>
                        <a:rPr lang="en-US" sz="1200" dirty="0" err="1">
                          <a:effectLst/>
                        </a:rPr>
                        <a:t>JRuby</a:t>
                      </a:r>
                      <a:r>
                        <a:rPr lang="en-US" sz="1200" dirty="0">
                          <a:effectLst/>
                        </a:rPr>
                        <a:t>, y REST y Thrift 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7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Lenguaje de implementación 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C/C++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Java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Map / Reduce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Si,(Google)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Si(</a:t>
                      </a:r>
                      <a:r>
                        <a:rPr lang="es-ES" sz="1200" dirty="0" err="1">
                          <a:effectLst/>
                        </a:rPr>
                        <a:t>Hadoop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Protocolo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 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Empresas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Google 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Facebook,HBase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9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LevelDB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CouchDB</a:t>
            </a:r>
            <a:endParaRPr lang="es-ES_tradnl" i="1" dirty="0" smtClean="0"/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63759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LevelDB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16" y="332656"/>
            <a:ext cx="1224136" cy="864096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5832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Hypertable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CouchDB</a:t>
            </a:r>
            <a:endParaRPr lang="es-ES_tradnl" i="1" dirty="0" smtClean="0"/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81916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</a:t>
            </a:r>
            <a:r>
              <a:rPr lang="es-ES_tradnl" dirty="0" smtClean="0"/>
              <a:t>: </a:t>
            </a:r>
            <a:r>
              <a:rPr lang="es-ES_tradnl" i="1" dirty="0" err="1" smtClean="0"/>
              <a:t>Hypertable</a:t>
            </a:r>
            <a:endParaRPr lang="es-ES_tradnl" i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45" y="464399"/>
            <a:ext cx="1269791" cy="588337"/>
          </a:xfr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i="1" dirty="0" err="1"/>
              <a:t>Hypertable</a:t>
            </a:r>
            <a:r>
              <a:rPr lang="es-ES_tradnl" dirty="0"/>
              <a:t> es un proyecto, </a:t>
            </a:r>
            <a:r>
              <a:rPr lang="es-ES_tradnl" i="1" dirty="0" err="1"/>
              <a:t>noSQL</a:t>
            </a:r>
            <a:r>
              <a:rPr lang="es-ES_tradnl" dirty="0"/>
              <a:t> y </a:t>
            </a:r>
            <a:r>
              <a:rPr lang="es-ES_tradnl" i="1" dirty="0"/>
              <a:t>open-</a:t>
            </a:r>
            <a:r>
              <a:rPr lang="es-ES_tradnl" i="1" dirty="0" err="1"/>
              <a:t>source</a:t>
            </a:r>
            <a:r>
              <a:rPr lang="es-ES_tradnl" i="1" dirty="0"/>
              <a:t>,</a:t>
            </a:r>
            <a:r>
              <a:rPr lang="es-ES_tradnl" dirty="0"/>
              <a:t> basado en </a:t>
            </a:r>
            <a:r>
              <a:rPr lang="es-ES_tradnl" i="1" dirty="0" err="1"/>
              <a:t>BigTable</a:t>
            </a:r>
            <a:r>
              <a:rPr lang="es-ES_tradnl" dirty="0"/>
              <a:t>. </a:t>
            </a:r>
            <a:endParaRPr lang="es-ES_tradnl" dirty="0" smtClean="0"/>
          </a:p>
          <a:p>
            <a:endParaRPr lang="es-ES" dirty="0"/>
          </a:p>
          <a:p>
            <a:r>
              <a:rPr lang="es-ES_tradnl" dirty="0"/>
              <a:t>El </a:t>
            </a:r>
            <a:r>
              <a:rPr lang="es-ES_tradnl" u="sng" dirty="0"/>
              <a:t>modelo de datos</a:t>
            </a:r>
            <a:r>
              <a:rPr lang="es-ES_tradnl" dirty="0"/>
              <a:t> es una réplica del de </a:t>
            </a:r>
            <a:r>
              <a:rPr lang="es-ES_tradnl" i="1" dirty="0" err="1"/>
              <a:t>BigTable</a:t>
            </a:r>
            <a:r>
              <a:rPr lang="es-ES_tradnl" dirty="0" smtClean="0"/>
              <a:t>.</a:t>
            </a:r>
          </a:p>
          <a:p>
            <a:endParaRPr lang="es-ES" dirty="0"/>
          </a:p>
          <a:p>
            <a:r>
              <a:rPr lang="es-ES_tradnl" dirty="0"/>
              <a:t>Puede ser accedido a través de 2 </a:t>
            </a:r>
            <a:r>
              <a:rPr lang="es-ES_tradnl" i="1" u="sng" dirty="0" err="1"/>
              <a:t>API</a:t>
            </a:r>
            <a:r>
              <a:rPr lang="es-ES_tradnl" dirty="0" err="1"/>
              <a:t>s</a:t>
            </a:r>
            <a:r>
              <a:rPr lang="es-ES_tradnl" dirty="0"/>
              <a:t> diferentes: </a:t>
            </a:r>
            <a:r>
              <a:rPr lang="es-ES_tradnl" i="1" dirty="0"/>
              <a:t>HQL</a:t>
            </a:r>
            <a:r>
              <a:rPr lang="es-ES_tradnl" dirty="0"/>
              <a:t> (</a:t>
            </a:r>
            <a:r>
              <a:rPr lang="es-ES_tradnl" i="1" dirty="0" err="1"/>
              <a:t>Hypertable</a:t>
            </a:r>
            <a:r>
              <a:rPr lang="es-ES_tradnl" dirty="0"/>
              <a:t> </a:t>
            </a:r>
            <a:r>
              <a:rPr lang="es-ES_tradnl" i="1" dirty="0" err="1"/>
              <a:t>Query</a:t>
            </a:r>
            <a:r>
              <a:rPr lang="es-ES_tradnl" dirty="0"/>
              <a:t> </a:t>
            </a:r>
            <a:r>
              <a:rPr lang="es-ES_tradnl" i="1" dirty="0" err="1"/>
              <a:t>Language</a:t>
            </a:r>
            <a:r>
              <a:rPr lang="es-ES_tradnl" dirty="0"/>
              <a:t>) y </a:t>
            </a:r>
            <a:r>
              <a:rPr lang="es-ES_tradnl" i="1" dirty="0" err="1"/>
              <a:t>Thrift</a:t>
            </a:r>
            <a:r>
              <a:rPr lang="es-ES_tradnl" i="1" dirty="0"/>
              <a:t> API</a:t>
            </a:r>
            <a:r>
              <a:rPr lang="es-ES_tradnl" b="1" i="1" dirty="0"/>
              <a:t>. </a:t>
            </a:r>
            <a:r>
              <a:rPr lang="es-ES_tradnl" dirty="0"/>
              <a:t>Puede</a:t>
            </a:r>
            <a:r>
              <a:rPr lang="es-ES_tradnl" b="1" dirty="0"/>
              <a:t> </a:t>
            </a:r>
            <a:r>
              <a:rPr lang="es-ES_tradnl" dirty="0"/>
              <a:t>ser utilizado también con </a:t>
            </a:r>
            <a:r>
              <a:rPr lang="es-ES_tradnl" i="1" dirty="0" err="1"/>
              <a:t>Hadoop</a:t>
            </a:r>
            <a:r>
              <a:rPr lang="es-ES_tradnl" i="1" dirty="0"/>
              <a:t> </a:t>
            </a:r>
            <a:r>
              <a:rPr lang="es-ES_tradnl" i="1" dirty="0" err="1"/>
              <a:t>MapReduce</a:t>
            </a:r>
            <a:r>
              <a:rPr lang="es-ES_tradnl" dirty="0"/>
              <a:t>. Además, se permite ejecutar </a:t>
            </a:r>
            <a:r>
              <a:rPr lang="es-ES_tradnl" i="1" dirty="0"/>
              <a:t>scripts</a:t>
            </a:r>
            <a:r>
              <a:rPr lang="es-ES_tradnl" dirty="0"/>
              <a:t> con los lenguajes </a:t>
            </a:r>
            <a:r>
              <a:rPr lang="es-ES_tradnl" i="1" dirty="0" err="1"/>
              <a:t>Hive</a:t>
            </a:r>
            <a:r>
              <a:rPr lang="es-ES_tradnl" dirty="0"/>
              <a:t> and </a:t>
            </a:r>
            <a:r>
              <a:rPr lang="es-ES_tradnl" i="1" dirty="0" err="1"/>
              <a:t>Pig</a:t>
            </a:r>
            <a:r>
              <a:rPr lang="es-ES_tradnl" dirty="0" smtClean="0"/>
              <a:t>.</a:t>
            </a:r>
          </a:p>
          <a:p>
            <a:endParaRPr lang="es-ES" dirty="0"/>
          </a:p>
          <a:p>
            <a:r>
              <a:rPr lang="es-ES_tradnl" dirty="0"/>
              <a:t>Su </a:t>
            </a:r>
            <a:r>
              <a:rPr lang="es-ES_tradnl" u="sng" dirty="0"/>
              <a:t>infraestructura</a:t>
            </a:r>
            <a:r>
              <a:rPr lang="es-ES_tradnl" dirty="0"/>
              <a:t> se apoya sobre </a:t>
            </a:r>
            <a:r>
              <a:rPr lang="es-ES_tradnl" i="1" dirty="0" err="1"/>
              <a:t>Hadoop</a:t>
            </a:r>
            <a:r>
              <a:rPr lang="es-ES_tradnl" dirty="0"/>
              <a:t>, utilizando </a:t>
            </a:r>
            <a:r>
              <a:rPr lang="es-ES_tradnl" i="1" dirty="0"/>
              <a:t>HDFS</a:t>
            </a:r>
            <a:r>
              <a:rPr lang="es-ES_tradnl" dirty="0"/>
              <a:t> como sistema de ficheros (también puede utilizarse sobre otros </a:t>
            </a:r>
            <a:r>
              <a:rPr lang="es-ES_tradnl" i="1" dirty="0"/>
              <a:t>DFS</a:t>
            </a:r>
            <a:r>
              <a:rPr lang="es-ES_tradnl" dirty="0"/>
              <a:t> o incluso </a:t>
            </a:r>
            <a:r>
              <a:rPr lang="es-ES_tradnl" i="1" dirty="0"/>
              <a:t>FS</a:t>
            </a:r>
            <a:r>
              <a:rPr lang="es-ES_tradnl" dirty="0"/>
              <a:t>). </a:t>
            </a:r>
            <a:endParaRPr lang="es-ES_tradnl" dirty="0" smtClean="0"/>
          </a:p>
          <a:p>
            <a:endParaRPr lang="es-ES" dirty="0"/>
          </a:p>
          <a:p>
            <a:r>
              <a:rPr lang="es-ES_tradnl" dirty="0"/>
              <a:t>En cuanto a su </a:t>
            </a:r>
            <a:r>
              <a:rPr lang="es-ES_tradnl" u="sng" dirty="0"/>
              <a:t>implementación</a:t>
            </a:r>
            <a:r>
              <a:rPr lang="es-ES_tradnl" dirty="0"/>
              <a:t> es casi idéntica a la de </a:t>
            </a:r>
            <a:r>
              <a:rPr lang="es-ES_tradnl" i="1" dirty="0" err="1"/>
              <a:t>BigTable</a:t>
            </a:r>
            <a:r>
              <a:rPr lang="es-ES_tradnl" dirty="0"/>
              <a:t>, con la única diferencia. La diferencia está en que por encima del </a:t>
            </a:r>
            <a:r>
              <a:rPr lang="es-ES_tradnl" i="1" dirty="0"/>
              <a:t>DFS</a:t>
            </a:r>
            <a:r>
              <a:rPr lang="es-ES_tradnl" dirty="0"/>
              <a:t> se encuentra una capa que abstrae el sistema de ficheros para que puede utilizarse cualquiera de los siguientes: </a:t>
            </a:r>
            <a:r>
              <a:rPr lang="es-ES_tradnl" i="1" dirty="0"/>
              <a:t>HDFS</a:t>
            </a:r>
            <a:r>
              <a:rPr lang="es-ES_tradnl" dirty="0"/>
              <a:t>, </a:t>
            </a:r>
            <a:r>
              <a:rPr lang="es-ES_tradnl" i="1" dirty="0" err="1"/>
              <a:t>MapR</a:t>
            </a:r>
            <a:r>
              <a:rPr lang="es-ES_tradnl" dirty="0"/>
              <a:t>, </a:t>
            </a:r>
            <a:r>
              <a:rPr lang="es-ES_tradnl" i="1" dirty="0" err="1"/>
              <a:t>Ceph</a:t>
            </a:r>
            <a:r>
              <a:rPr lang="es-ES_tradnl" dirty="0"/>
              <a:t>, </a:t>
            </a:r>
            <a:r>
              <a:rPr lang="es-ES_tradnl" i="1" dirty="0"/>
              <a:t>KFS</a:t>
            </a:r>
            <a:r>
              <a:rPr lang="es-ES_tradnl" dirty="0"/>
              <a:t> o el sistema de ficheros local.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5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/>
              <a:t>Otros Proyectos</a:t>
            </a:r>
            <a:r>
              <a:rPr lang="es-ES_tradnl" dirty="0" smtClean="0"/>
              <a:t>: </a:t>
            </a:r>
            <a:r>
              <a:rPr lang="es-ES_tradnl" i="1" dirty="0" err="1" smtClean="0"/>
              <a:t>Hypertable</a:t>
            </a:r>
            <a:endParaRPr lang="es-ES_tradnl" i="1" dirty="0"/>
          </a:p>
        </p:txBody>
      </p:sp>
      <p:pic>
        <p:nvPicPr>
          <p:cNvPr id="5" name="Marcador de conteni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45" y="464399"/>
            <a:ext cx="1269791" cy="588337"/>
          </a:xfrm>
          <a:prstGeom prst="rect">
            <a:avLst/>
          </a:prstGeom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/>
          </p:nvPr>
        </p:nvGraphicFramePr>
        <p:xfrm>
          <a:off x="179512" y="1628800"/>
          <a:ext cx="8784975" cy="514413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262283"/>
                <a:gridCol w="2761346"/>
                <a:gridCol w="2761346"/>
              </a:tblGrid>
              <a:tr h="25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BigTable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Hypertable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Plataforma/s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Multiplataforma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Multiplataforma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Escalabilidad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s-ES" sz="12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alta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Masivamente Escalable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9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Consistencia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Disponibilidad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Persistencia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Tolerancia a </a:t>
                      </a:r>
                      <a:r>
                        <a:rPr lang="es-ES" sz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Particionamiento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Auto fragmentación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Formato de archivo de almacenamiento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SSTable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Modelo de integridad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Lock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Lock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Lock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Service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Chubby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Hyperspace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2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/>
          </p:nvPr>
        </p:nvGraphicFramePr>
        <p:xfrm>
          <a:off x="179512" y="1628800"/>
          <a:ext cx="8784975" cy="517569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262283"/>
                <a:gridCol w="2761346"/>
                <a:gridCol w="2761346"/>
              </a:tblGrid>
              <a:tr h="25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BigTable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Hypertable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Plataforma/s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Open Source</a:t>
                      </a: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Escalabilidad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809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Columna de familias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BigTable</a:t>
                      </a:r>
                      <a:endParaRPr lang="es-ES" sz="1200" b="0" i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Consistencia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GFS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HDFS, </a:t>
                      </a:r>
                      <a:r>
                        <a:rPr lang="es-ES_tradnl" sz="1200" b="0" i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MapR</a:t>
                      </a:r>
                      <a:r>
                        <a:rPr lang="es-ES_tradnl" sz="12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s-ES_tradnl" sz="1200" b="0" i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Ceph</a:t>
                      </a:r>
                      <a:r>
                        <a:rPr lang="es-ES_tradnl" sz="12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KFS o el sistema de ficheros local</a:t>
                      </a:r>
                      <a:endParaRPr lang="es-ES" sz="1200" b="0" i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Disponibilidad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maestro/esclavo(lectura y escritura de maestro)(5 copias)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BigTable(3 copias)</a:t>
                      </a:r>
                      <a:endParaRPr lang="es-ES" sz="1200" b="0" i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Persistencia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Tolerancia a Particionamiento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C++, Interfaz cliente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HQL (Hypertable Query Language) y Thrift API</a:t>
                      </a:r>
                      <a:endParaRPr lang="es-ES" sz="1200" b="0" i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Auto fragmentación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C/C++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 + +</a:t>
                      </a: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Formato de archivo de almacenamiento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Si,(Google)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Modelo de integridad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Thrift,biblioteca de C + +, o HQL shell</a:t>
                      </a: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Lock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Service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Google 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Baidu</a:t>
                      </a:r>
                      <a:endParaRPr lang="es-ES" sz="1200" b="0" i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7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dirty="0" err="1" smtClean="0"/>
              <a:t>BigTable</a:t>
            </a:r>
            <a:endParaRPr lang="es-ES_tradnl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Cassandra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CouchDB</a:t>
            </a:r>
            <a:endParaRPr lang="es-ES_tradnl" i="1" dirty="0" smtClean="0"/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305028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Cassandra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05" y="332656"/>
            <a:ext cx="1099359" cy="720080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i="1" dirty="0" err="1"/>
              <a:t>Cassandra</a:t>
            </a:r>
            <a:r>
              <a:rPr lang="es-ES_tradnl" dirty="0"/>
              <a:t> es una base de datos, </a:t>
            </a:r>
            <a:r>
              <a:rPr lang="es-ES_tradnl" i="1" dirty="0" err="1"/>
              <a:t>noSQL</a:t>
            </a:r>
            <a:r>
              <a:rPr lang="es-ES_tradnl" dirty="0"/>
              <a:t> y </a:t>
            </a:r>
            <a:r>
              <a:rPr lang="es-ES_tradnl" i="1" dirty="0"/>
              <a:t>open-</a:t>
            </a:r>
            <a:r>
              <a:rPr lang="es-ES_tradnl" i="1" dirty="0" err="1"/>
              <a:t>source</a:t>
            </a:r>
            <a:r>
              <a:rPr lang="es-ES_tradnl" dirty="0"/>
              <a:t>, distribuida, altamente escalable y eventualmente consistente.  Basada en </a:t>
            </a:r>
            <a:r>
              <a:rPr lang="es-ES_tradnl" i="1" dirty="0" err="1"/>
              <a:t>BigTable</a:t>
            </a:r>
            <a:r>
              <a:rPr lang="es-ES_tradnl" dirty="0"/>
              <a:t> y </a:t>
            </a:r>
            <a:r>
              <a:rPr lang="es-ES_tradnl" i="1" dirty="0" err="1"/>
              <a:t>Dynamo</a:t>
            </a:r>
            <a:r>
              <a:rPr lang="es-ES_tradnl" dirty="0"/>
              <a:t> (de Amazon) publicada por Facebook en 2008.</a:t>
            </a:r>
            <a:endParaRPr lang="es-ES" dirty="0"/>
          </a:p>
          <a:p>
            <a:r>
              <a:rPr lang="es-ES_tradnl" dirty="0"/>
              <a:t>El </a:t>
            </a:r>
            <a:r>
              <a:rPr lang="es-ES_tradnl" u="sng" dirty="0"/>
              <a:t>modelo de datos</a:t>
            </a:r>
            <a:r>
              <a:rPr lang="es-ES_tradnl" dirty="0"/>
              <a:t> es una réplica del </a:t>
            </a:r>
            <a:r>
              <a:rPr lang="es-ES_tradnl" dirty="0" smtClean="0"/>
              <a:t>de </a:t>
            </a:r>
            <a:r>
              <a:rPr lang="es-ES_tradnl" i="1" dirty="0" err="1" smtClean="0"/>
              <a:t>BigTable</a:t>
            </a:r>
            <a:r>
              <a:rPr lang="es-ES_tradnl" i="1" dirty="0" smtClean="0"/>
              <a:t>.</a:t>
            </a:r>
            <a:endParaRPr lang="es-ES" dirty="0" smtClean="0"/>
          </a:p>
          <a:p>
            <a:r>
              <a:rPr lang="es-ES_tradnl" dirty="0" smtClean="0"/>
              <a:t>Hay muchas </a:t>
            </a:r>
            <a:r>
              <a:rPr lang="es-ES_tradnl" u="sng" dirty="0" err="1" smtClean="0"/>
              <a:t>API</a:t>
            </a:r>
            <a:r>
              <a:rPr lang="es-ES_tradnl" dirty="0" err="1" smtClean="0"/>
              <a:t>s</a:t>
            </a:r>
            <a:r>
              <a:rPr lang="es-ES_tradnl" dirty="0" smtClean="0"/>
              <a:t> de acceso para </a:t>
            </a:r>
            <a:r>
              <a:rPr lang="es-ES_tradnl" i="1" dirty="0" err="1" smtClean="0"/>
              <a:t>Cassandra</a:t>
            </a:r>
            <a:r>
              <a:rPr lang="es-ES_tradnl" dirty="0" smtClean="0"/>
              <a:t>, algunas de ellas son las siguientes: </a:t>
            </a:r>
            <a:r>
              <a:rPr lang="es-ES_tradnl" i="1" dirty="0" smtClean="0"/>
              <a:t>Java</a:t>
            </a:r>
            <a:r>
              <a:rPr lang="es-ES_tradnl" dirty="0" smtClean="0"/>
              <a:t> (</a:t>
            </a:r>
            <a:r>
              <a:rPr lang="es-ES_tradnl" i="1" dirty="0" err="1" smtClean="0"/>
              <a:t>Hector</a:t>
            </a:r>
            <a:r>
              <a:rPr lang="es-ES_tradnl" dirty="0" smtClean="0"/>
              <a:t>), </a:t>
            </a:r>
            <a:r>
              <a:rPr lang="es-ES_tradnl" i="1" dirty="0" err="1" smtClean="0"/>
              <a:t>Python</a:t>
            </a:r>
            <a:r>
              <a:rPr lang="es-ES_tradnl" dirty="0" smtClean="0"/>
              <a:t> (</a:t>
            </a:r>
            <a:r>
              <a:rPr lang="es-ES_tradnl" i="1" dirty="0" err="1" smtClean="0"/>
              <a:t>Pycassa</a:t>
            </a:r>
            <a:r>
              <a:rPr lang="es-ES_tradnl" dirty="0" smtClean="0"/>
              <a:t>), </a:t>
            </a:r>
            <a:r>
              <a:rPr lang="es-ES_tradnl" i="1" dirty="0" smtClean="0"/>
              <a:t>PHP</a:t>
            </a:r>
            <a:r>
              <a:rPr lang="es-ES_tradnl" dirty="0" smtClean="0"/>
              <a:t> (</a:t>
            </a:r>
            <a:r>
              <a:rPr lang="es-ES_tradnl" i="1" dirty="0" err="1" smtClean="0"/>
              <a:t>PHPcassa</a:t>
            </a:r>
            <a:r>
              <a:rPr lang="es-ES_tradnl" dirty="0" smtClean="0"/>
              <a:t>). </a:t>
            </a:r>
            <a:endParaRPr lang="es-ES" dirty="0" smtClean="0"/>
          </a:p>
          <a:p>
            <a:r>
              <a:rPr lang="es-ES_tradnl" dirty="0" smtClean="0"/>
              <a:t>Algunas </a:t>
            </a:r>
            <a:r>
              <a:rPr lang="es-ES_tradnl" dirty="0"/>
              <a:t>empresas como </a:t>
            </a:r>
            <a:r>
              <a:rPr lang="es-ES_tradnl" dirty="0" err="1"/>
              <a:t>Digg</a:t>
            </a:r>
            <a:r>
              <a:rPr lang="es-ES_tradnl" dirty="0"/>
              <a:t>, </a:t>
            </a:r>
            <a:r>
              <a:rPr lang="es-ES_tradnl" dirty="0" err="1"/>
              <a:t>Twiter</a:t>
            </a:r>
            <a:r>
              <a:rPr lang="es-ES_tradnl" dirty="0"/>
              <a:t>, </a:t>
            </a:r>
            <a:r>
              <a:rPr lang="es-ES_tradnl" dirty="0" err="1"/>
              <a:t>Rackspace</a:t>
            </a:r>
            <a:r>
              <a:rPr lang="es-ES_tradnl" dirty="0"/>
              <a:t> vieron el potencial de Casandra y decidieron colaborar con el proyecto y participar en su desarrollo.</a:t>
            </a:r>
            <a:endParaRPr lang="es-ES" dirty="0"/>
          </a:p>
          <a:p>
            <a:r>
              <a:rPr lang="es-ES" dirty="0"/>
              <a:t>Multiplataforma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716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44226" y="1556792"/>
          <a:ext cx="8720262" cy="498447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238250"/>
                <a:gridCol w="2741006"/>
                <a:gridCol w="2741006"/>
              </a:tblGrid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Cassandra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Licencia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Apache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 marL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Balanceo de carga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3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Columna de familias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BigTable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Infraestructura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GFS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Replicación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maestro/esclavo(lectura y escritura de maestro)(5 copias)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Parecido </a:t>
                      </a: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Dynamo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 tooltip="Cassandra Query Language (page does not exist)"/>
                        </a:rPr>
                        <a:t>Cassandra</a:t>
                      </a:r>
                      <a:r>
                        <a:rPr lang="es-ES_tradnl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 tooltip="Cassandra Query Language (page does not exist)"/>
                        </a:rPr>
                        <a:t> </a:t>
                      </a:r>
                      <a:r>
                        <a:rPr lang="es-ES_tradnl" sz="12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 tooltip="Cassandra Query Language (page does not exist)"/>
                        </a:rPr>
                        <a:t>Query</a:t>
                      </a:r>
                      <a:r>
                        <a:rPr lang="es-ES_tradnl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 tooltip="Cassandra Query Language (page does not exist)"/>
                        </a:rPr>
                        <a:t> </a:t>
                      </a:r>
                      <a:r>
                        <a:rPr lang="es-ES_tradnl" sz="12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 tooltip="Cassandra Query Language (page does not exist)"/>
                        </a:rPr>
                        <a:t>Language</a:t>
                      </a:r>
                      <a:r>
                        <a:rPr lang="es-ES_tradnl" sz="1200" b="1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(CQL)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APIs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C++, Interfaz cliente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Java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Hector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), </a:t>
                      </a: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Python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Pycassa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), </a:t>
                      </a:r>
                      <a:r>
                        <a:rPr lang="es-ES_tradnl" sz="1200" b="1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PHP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PHPcassa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Lenguaje de implementación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C/C++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Java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Map / Reduce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Si,(Google)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Si(</a:t>
                      </a: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Hadoop</a:t>
                      </a: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Protocolo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Empresas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Google 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Digg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Twiter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Rackspace, Facebook, Apache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Cassandra</a:t>
            </a:r>
            <a:endParaRPr lang="es-ES_tradnl" i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05" y="332656"/>
            <a:ext cx="109935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4468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79511" y="1628800"/>
          <a:ext cx="8784977" cy="486719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37043"/>
                <a:gridCol w="3073967"/>
                <a:gridCol w="3073967"/>
              </a:tblGrid>
              <a:tr h="368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effectLst/>
                        </a:rPr>
                        <a:t>Cassandra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Plataforma/s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Multiplataforma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Escalabilidad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Muy escalable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Hash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Consistencia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No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3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Disponibilidad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Persistencia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Tolerancia a Particionamiento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Auto fragmentación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r>
                        <a:rPr lang="es-ES" sz="1200" dirty="0" smtClean="0">
                          <a:effectLst/>
                        </a:rPr>
                        <a:t>No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2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Formato de archivo de almacenamiento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SSTable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integridad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MVCC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 Service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Chubby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Cell Versions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Coste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-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Cassandra</a:t>
            </a:r>
            <a:endParaRPr lang="es-ES_tradnl" i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05" y="332656"/>
            <a:ext cx="109935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DynamoDB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CouchDB</a:t>
            </a:r>
            <a:endParaRPr lang="es-ES_tradnl" i="1" dirty="0" smtClean="0"/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30175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DynamoDB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65" y="232024"/>
            <a:ext cx="1372915" cy="1008112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Dynamo</a:t>
            </a:r>
            <a:r>
              <a:rPr lang="es-ES_tradnl" dirty="0"/>
              <a:t> es una base de datos </a:t>
            </a:r>
            <a:r>
              <a:rPr lang="es-ES_tradnl" dirty="0" err="1"/>
              <a:t>NoSQL</a:t>
            </a:r>
            <a:r>
              <a:rPr lang="es-ES_tradnl" dirty="0"/>
              <a:t> propietaria y de código cerrado, por lo que su uso es exclusivo de la empresa que la implementó: Amazon.</a:t>
            </a:r>
            <a:endParaRPr lang="es-ES" dirty="0"/>
          </a:p>
          <a:p>
            <a:endParaRPr lang="ca-ES" dirty="0" smtClean="0"/>
          </a:p>
          <a:p>
            <a:r>
              <a:rPr lang="ca-ES" dirty="0"/>
              <a:t> </a:t>
            </a:r>
            <a:r>
              <a:rPr lang="es-ES_tradnl" dirty="0" err="1"/>
              <a:t>DynamoDB</a:t>
            </a:r>
            <a:r>
              <a:rPr lang="es-ES_tradnl" dirty="0"/>
              <a:t> puede ser gestionada en unos pocos clics desde la consola de administración de AWS.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La </a:t>
            </a:r>
            <a:r>
              <a:rPr lang="es-ES_tradnl" dirty="0"/>
              <a:t>infraestructura es </a:t>
            </a:r>
            <a:r>
              <a:rPr lang="es-ES_tradnl" dirty="0" err="1"/>
              <a:t>Dynamo</a:t>
            </a:r>
            <a:r>
              <a:rPr lang="es-ES_tradnl" dirty="0"/>
              <a:t> (</a:t>
            </a:r>
            <a:r>
              <a:rPr lang="es-ES_tradnl" dirty="0" err="1"/>
              <a:t>storage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r>
              <a:rPr lang="es-ES_tradnl" dirty="0"/>
              <a:t>).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MapReduce</a:t>
            </a:r>
            <a:r>
              <a:rPr lang="es-ES_tradnl" dirty="0" smtClean="0"/>
              <a:t> </a:t>
            </a:r>
          </a:p>
          <a:p>
            <a:endParaRPr lang="es-ES_tradnl" dirty="0"/>
          </a:p>
          <a:p>
            <a:r>
              <a:rPr lang="es-ES_tradnl" dirty="0" smtClean="0"/>
              <a:t>Multiplataforma</a:t>
            </a:r>
            <a:r>
              <a:rPr lang="es-ES_tradnl" dirty="0"/>
              <a:t>.</a:t>
            </a:r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856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79512" y="1484780"/>
          <a:ext cx="8712967" cy="49685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061582"/>
                <a:gridCol w="2591464"/>
                <a:gridCol w="3059921"/>
              </a:tblGrid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DynamoBD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Licencia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 marL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Balanceo de carga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Columna de familias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Clave/valor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Infraestructura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GFS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Dynamo (SSD)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Replicación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maestro/esclavo(lectura y escritura de maestro)(5 copias)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(sincronización  </a:t>
                      </a:r>
                      <a:r>
                        <a:rPr lang="es-ES" sz="1000" u="none" strike="noStrike">
                          <a:effectLst/>
                          <a:hlinkClick r:id="rId2"/>
                        </a:rPr>
                        <a:t>árboles Merkle</a:t>
                      </a:r>
                      <a:r>
                        <a:rPr lang="es-ES" sz="1000">
                          <a:effectLst/>
                        </a:rPr>
                        <a:t>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APIs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C++, Interfaz cliente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AWS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Lenguaje de implementación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C/C++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Java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Map / Reduce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Si,(Google)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</a:t>
                      </a:r>
                      <a:r>
                        <a:rPr lang="es-ES_tradnl" sz="1000">
                          <a:effectLst/>
                        </a:rPr>
                        <a:t>Amazon Elastic MapReduce</a:t>
                      </a:r>
                      <a:r>
                        <a:rPr lang="es-ES" sz="1000">
                          <a:effectLst/>
                        </a:rPr>
                        <a:t>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Protocolo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Empresas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Google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Amazon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</a:tbl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DynamoDB</a:t>
            </a:r>
            <a:endParaRPr lang="es-ES_tradnl" i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65" y="232024"/>
            <a:ext cx="137291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79513" y="1412781"/>
          <a:ext cx="8712966" cy="496854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82125"/>
                <a:gridCol w="3126519"/>
                <a:gridCol w="2904322"/>
              </a:tblGrid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DynamoBD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Plataforma/s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Escalabilidad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Muy escalable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Hash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552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Disponibilidad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Persistencia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Tolerancia a Particionamiento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Auto fragmentación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552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Formato de archivo de almacenamiento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SSTable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integridad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ACID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 Service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Chubby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Cell Versions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828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Coste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-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1 $ </a:t>
                      </a:r>
                      <a:r>
                        <a:rPr lang="es-ES" sz="1000" dirty="0" err="1">
                          <a:effectLst/>
                        </a:rPr>
                        <a:t>gb</a:t>
                      </a:r>
                      <a:r>
                        <a:rPr lang="es-ES" sz="1000" dirty="0">
                          <a:effectLst/>
                        </a:rPr>
                        <a:t>/mes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0.01 $ =&gt; 50 lecturas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 0.01 $ =&gt; 10 escrituras /hora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</a:tbl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DynamoDB</a:t>
            </a:r>
            <a:endParaRPr lang="es-ES_tradnl" i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65" y="232024"/>
            <a:ext cx="137291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MongoDB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CouchDB</a:t>
            </a:r>
            <a:endParaRPr lang="es-ES_tradnl" i="1" dirty="0" smtClean="0"/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199114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</a:t>
            </a:r>
            <a:r>
              <a:rPr lang="es-ES_tradnl" dirty="0"/>
              <a:t>Proyectos: </a:t>
            </a:r>
            <a:r>
              <a:rPr lang="es-ES_tradnl" i="1" dirty="0" err="1" smtClean="0"/>
              <a:t>MongoDB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1149"/>
            <a:ext cx="1325552" cy="439579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/>
          </a:p>
        </p:txBody>
      </p:sp>
      <p:sp>
        <p:nvSpPr>
          <p:cNvPr id="3" name="2 Rectángulo"/>
          <p:cNvSpPr/>
          <p:nvPr/>
        </p:nvSpPr>
        <p:spPr>
          <a:xfrm>
            <a:off x="456656" y="1340768"/>
            <a:ext cx="8194112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/>
              <a:t>Escrito en: C + </a:t>
            </a:r>
            <a:r>
              <a:rPr lang="es-ES" sz="2500" dirty="0" smtClean="0"/>
              <a:t>+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/>
              <a:t>Licencia: AGPL (Drivers: Apache</a:t>
            </a:r>
            <a:r>
              <a:rPr lang="es-ES" sz="2500" dirty="0" smtClean="0"/>
              <a:t>)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/>
              <a:t>Protocolo: </a:t>
            </a:r>
            <a:r>
              <a:rPr lang="es-ES" sz="2500" dirty="0" smtClean="0"/>
              <a:t>BSON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/>
              <a:t>La replicación maestro / esclavo (</a:t>
            </a:r>
            <a:r>
              <a:rPr lang="es-ES" sz="2500" dirty="0" err="1"/>
              <a:t>failover</a:t>
            </a:r>
            <a:r>
              <a:rPr lang="es-ES" sz="2500" dirty="0"/>
              <a:t> automático con conjuntos de réplicas</a:t>
            </a:r>
            <a:r>
              <a:rPr lang="es-ES" sz="2500" dirty="0" smtClean="0"/>
              <a:t>)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 err="1"/>
              <a:t>Sharding</a:t>
            </a:r>
            <a:r>
              <a:rPr lang="es-ES" sz="2500" dirty="0"/>
              <a:t> </a:t>
            </a:r>
            <a:r>
              <a:rPr lang="es-ES" sz="2500" dirty="0" smtClean="0"/>
              <a:t>incorporado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 err="1"/>
              <a:t>GridFS</a:t>
            </a:r>
            <a:r>
              <a:rPr lang="es-ES" sz="2500" dirty="0"/>
              <a:t> para almacenar grandes datos + metadatos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 smtClean="0"/>
              <a:t>Las </a:t>
            </a:r>
            <a:r>
              <a:rPr lang="es-ES" sz="2500" dirty="0"/>
              <a:t>consultas son expresiones </a:t>
            </a:r>
            <a:r>
              <a:rPr lang="es-ES" sz="2500" dirty="0" err="1"/>
              <a:t>javascript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/>
              <a:t>Ejecutar arbitraria </a:t>
            </a:r>
            <a:r>
              <a:rPr lang="es-ES" sz="2500" dirty="0" err="1"/>
              <a:t>javascript</a:t>
            </a:r>
            <a:r>
              <a:rPr lang="es-ES" sz="2500" dirty="0"/>
              <a:t> funciones de servidor</a:t>
            </a:r>
          </a:p>
        </p:txBody>
      </p:sp>
    </p:spTree>
    <p:extLst>
      <p:ext uri="{BB962C8B-B14F-4D97-AF65-F5344CB8AC3E}">
        <p14:creationId xmlns:p14="http://schemas.microsoft.com/office/powerpoint/2010/main" val="17763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79514" y="1556792"/>
          <a:ext cx="8856982" cy="533531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289022"/>
                <a:gridCol w="2783980"/>
                <a:gridCol w="2783980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MongoDB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Licencia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AGPL (Drivers: Apache)</a:t>
                      </a: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 marL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Balanceo de carga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shard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1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Columna de familias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Base de datos Documental</a:t>
                      </a:r>
                    </a:p>
                  </a:txBody>
                  <a:tcPr marL="68580" marR="68580" marT="0" marB="0"/>
                </a:tc>
              </a:tr>
              <a:tr h="323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Infraestructura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GFS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Volatile</a:t>
                      </a:r>
                      <a:r>
                        <a:rPr lang="es-ES_tradnl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 </a:t>
                      </a:r>
                      <a:r>
                        <a:rPr lang="es-ES_tradnl" sz="12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memory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File </a:t>
                      </a:r>
                      <a:r>
                        <a:rPr lang="es-ES_tradnl" sz="12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Syste</a:t>
                      </a:r>
                      <a:r>
                        <a:rPr lang="es-ES_tradnl" sz="1200" b="0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74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Replicación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maestro/esclavo(lectura y escritura de maestro)(5 copias)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maestro/esclavo</a:t>
                      </a: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javascript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APIs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C++, Interfaz cliente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Java,PHP,Ruby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C#,Python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JavaScript,Haskell,Perl,C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++,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Erlang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Scala,C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Lenguaje de implementación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C/C++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 + +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Map / Reduce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Si,(Google)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Protocolo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BSON</a:t>
                      </a: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Empresas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Google 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Craigslist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Foursquare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Helvetic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Shutterfly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Intuit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 smtClean="0"/>
              <a:t>Otros </a:t>
            </a:r>
            <a:r>
              <a:rPr lang="es-ES_tradnl" dirty="0"/>
              <a:t>Proyectos: </a:t>
            </a:r>
            <a:r>
              <a:rPr lang="es-ES_tradnl" i="1" dirty="0" err="1" smtClean="0"/>
              <a:t>MongoDB</a:t>
            </a:r>
            <a:endParaRPr lang="es-ES_tradnl" i="1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1149"/>
            <a:ext cx="1325552" cy="4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 smtClean="0"/>
              <a:t>Otros </a:t>
            </a:r>
            <a:r>
              <a:rPr lang="es-ES_tradnl" dirty="0"/>
              <a:t>Proyectos: </a:t>
            </a:r>
            <a:r>
              <a:rPr lang="es-ES_tradnl" i="1" dirty="0" err="1" smtClean="0"/>
              <a:t>MongoDB</a:t>
            </a:r>
            <a:endParaRPr lang="es-ES_tradnl" i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1149"/>
            <a:ext cx="1325552" cy="439579"/>
          </a:xfrm>
          <a:prstGeom prst="rect">
            <a:avLst/>
          </a:prstGeom>
        </p:spPr>
      </p:pic>
      <p:graphicFrame>
        <p:nvGraphicFramePr>
          <p:cNvPr id="6" name="3 Marcador de contenido"/>
          <p:cNvGraphicFramePr>
            <a:graphicFrameLocks/>
          </p:cNvGraphicFramePr>
          <p:nvPr>
            <p:extLst/>
          </p:nvPr>
        </p:nvGraphicFramePr>
        <p:xfrm>
          <a:off x="158601" y="1412776"/>
          <a:ext cx="8712967" cy="525383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15427"/>
                <a:gridCol w="3048770"/>
                <a:gridCol w="3048770"/>
              </a:tblGrid>
              <a:tr h="2880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effectLst/>
                        </a:rPr>
                        <a:t>MongoDB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8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Plataforma/s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 Linux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Windows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Mac OS 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Solaris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Escalabilidad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Muy escalable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9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Hash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32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Disponibilidad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Persistencia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Tolerancia a Particionamiento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Auto fragmentación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17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Formato de archivo de almacenamiento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SSTable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integridad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BASE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 Service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Chubby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Cell Versions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Coste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-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8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CouchDB</a:t>
            </a:r>
            <a:endParaRPr lang="es-ES_tradnl" b="1" i="1" dirty="0" smtClean="0"/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46043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64" y="404664"/>
            <a:ext cx="2133600" cy="809625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Sistema de almacenamiento de datos (</a:t>
            </a:r>
            <a:r>
              <a:rPr lang="es-ES_tradnl" dirty="0" err="1" smtClean="0"/>
              <a:t>noSQL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Distribuido</a:t>
            </a:r>
          </a:p>
          <a:p>
            <a:pPr lvl="1"/>
            <a:r>
              <a:rPr lang="es-ES_tradnl" dirty="0" smtClean="0"/>
              <a:t>Disperso</a:t>
            </a:r>
          </a:p>
          <a:p>
            <a:pPr lvl="1"/>
            <a:r>
              <a:rPr lang="es-ES_tradnl" dirty="0" smtClean="0"/>
              <a:t>Comprimido</a:t>
            </a:r>
          </a:p>
          <a:p>
            <a:pPr lvl="1"/>
            <a:r>
              <a:rPr lang="es-ES_tradnl" dirty="0" smtClean="0"/>
              <a:t>Propietario</a:t>
            </a:r>
          </a:p>
          <a:p>
            <a:pPr lvl="1"/>
            <a:r>
              <a:rPr lang="es-ES_tradnl" dirty="0" smtClean="0"/>
              <a:t>Alta disponibilidad</a:t>
            </a:r>
          </a:p>
          <a:p>
            <a:pPr lvl="1"/>
            <a:r>
              <a:rPr lang="es-ES_tradnl" dirty="0" smtClean="0"/>
              <a:t>Alto rendimiento</a:t>
            </a:r>
          </a:p>
          <a:p>
            <a:pPr lvl="1"/>
            <a:r>
              <a:rPr lang="es-ES_tradnl" dirty="0" smtClean="0"/>
              <a:t>Escalable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70878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CouchDB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98" y="235074"/>
            <a:ext cx="1072480" cy="974982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Escrito en: </a:t>
            </a:r>
            <a:r>
              <a:rPr lang="es-ES" dirty="0" err="1"/>
              <a:t>Erlang</a:t>
            </a:r>
            <a:endParaRPr lang="es-ES" dirty="0"/>
          </a:p>
          <a:p>
            <a:r>
              <a:rPr lang="es-ES" dirty="0"/>
              <a:t>Dato: la consistencia DB, facilidad de uso</a:t>
            </a:r>
          </a:p>
          <a:p>
            <a:r>
              <a:rPr lang="es-ES" dirty="0"/>
              <a:t>Licencia: Apache</a:t>
            </a:r>
          </a:p>
          <a:p>
            <a:r>
              <a:rPr lang="es-ES" dirty="0"/>
              <a:t>Protocolo: HTTP / REST</a:t>
            </a:r>
          </a:p>
          <a:p>
            <a:r>
              <a:rPr lang="es-ES" dirty="0" smtClean="0"/>
              <a:t>Replicación </a:t>
            </a:r>
            <a:r>
              <a:rPr lang="es-ES" dirty="0"/>
              <a:t>maestro-maestro. </a:t>
            </a:r>
            <a:endParaRPr lang="es-ES" dirty="0" smtClean="0"/>
          </a:p>
          <a:p>
            <a:r>
              <a:rPr lang="es-ES" dirty="0" smtClean="0"/>
              <a:t>MVCC  </a:t>
            </a:r>
          </a:p>
          <a:p>
            <a:r>
              <a:rPr lang="es-ES" dirty="0" smtClean="0"/>
              <a:t>Las </a:t>
            </a:r>
            <a:r>
              <a:rPr lang="es-ES" dirty="0"/>
              <a:t>versiones anteriores de los documentos están disponibles</a:t>
            </a:r>
          </a:p>
          <a:p>
            <a:r>
              <a:rPr lang="es-ES" dirty="0" smtClean="0"/>
              <a:t>Vistas</a:t>
            </a:r>
            <a:r>
              <a:rPr lang="es-ES" dirty="0"/>
              <a:t>: </a:t>
            </a:r>
            <a:r>
              <a:rPr lang="es-ES" dirty="0" err="1"/>
              <a:t>map</a:t>
            </a:r>
            <a:r>
              <a:rPr lang="es-ES" dirty="0"/>
              <a:t> / reduce incrustado</a:t>
            </a:r>
          </a:p>
          <a:p>
            <a:r>
              <a:rPr lang="es-ES" dirty="0" smtClean="0"/>
              <a:t>Validación </a:t>
            </a:r>
            <a:r>
              <a:rPr lang="es-ES" dirty="0"/>
              <a:t>de documentos del lado del servidor es posible autenticación </a:t>
            </a:r>
            <a:r>
              <a:rPr lang="es-ES" dirty="0" smtClean="0"/>
              <a:t>posible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07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/>
          </p:nvPr>
        </p:nvGraphicFramePr>
        <p:xfrm>
          <a:off x="179514" y="1484780"/>
          <a:ext cx="8784974" cy="5184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262282"/>
                <a:gridCol w="2761346"/>
                <a:gridCol w="2761346"/>
              </a:tblGrid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effectLst/>
                        </a:rPr>
                        <a:t>CouchDB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Licencia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Open </a:t>
                      </a:r>
                      <a:r>
                        <a:rPr lang="es-ES_tradnl" sz="1200" dirty="0" err="1">
                          <a:effectLst/>
                        </a:rPr>
                        <a:t>Source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 marL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Balanceo de carga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3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Columna de familias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clave-valor/documental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4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Infraestructura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GFS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8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Replicación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maestro/esclavo(lectura y escritura de maestro)(5 copias)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Bidireccional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maestro-maestro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APIs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C++, Interfaz cliente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Lenguaje de implementación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C/C++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Erlang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Map / Reduce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Si,(Google)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Protocolo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HTTP / REST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Empresas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Google 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4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79512" y="1412776"/>
          <a:ext cx="8856984" cy="504055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58658"/>
                <a:gridCol w="3099163"/>
                <a:gridCol w="3099163"/>
              </a:tblGrid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BigTable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CouchDB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Plataforma/s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Escalabilidad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Muy escalable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Altamente escalable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Hash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  <a:tr h="63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Disponibilidad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Persistencia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Tolerancia a Particionamiento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Auto fragmentación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/>
                </a:tc>
              </a:tr>
              <a:tr h="618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Formato de archivo de almacenamiento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SSTable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integridad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MVCC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 Service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Chubby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Cell Versions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Coste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-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Bajo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6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b="1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188088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 (I)</a:t>
            </a:r>
            <a:endParaRPr lang="es-ES_tradn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79512" y="2492896"/>
          <a:ext cx="8856984" cy="219370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58029"/>
                <a:gridCol w="986187"/>
                <a:gridCol w="1008112"/>
                <a:gridCol w="838535"/>
                <a:gridCol w="830417"/>
                <a:gridCol w="1047528"/>
                <a:gridCol w="954088"/>
                <a:gridCol w="1116762"/>
                <a:gridCol w="1117326"/>
              </a:tblGrid>
              <a:tr h="464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DynamoBD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LevelDB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Hypertable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MongoDB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CouchDB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Cassandra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HBase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17293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Mejor Uso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diseñado para escalar a través de cientos o miles de máquinas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soluciones con grandes bases de datos y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kumimoji="0" lang="es-E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s-E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</a:t>
                      </a: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distribuida</a:t>
                      </a:r>
                      <a:endParaRPr kumimoji="0" lang="es-E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</a:rPr>
                        <a:t>Mas potencia que </a:t>
                      </a:r>
                      <a:r>
                        <a:rPr lang="es-ES" sz="1000" dirty="0" err="1" smtClean="0">
                          <a:effectLst/>
                        </a:rPr>
                        <a:t>Hbase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 dinámicas, con frecuencia escrituras, rara vez leen los datos estadísticos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acumulación, en ocasiones cambiar datos con consultas predefinidas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escribir con frecuencia, leer menos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lectura aleatoria </a:t>
                      </a:r>
                      <a:r>
                        <a:rPr lang="es-ES" sz="1000" dirty="0" smtClean="0">
                          <a:effectLst/>
                        </a:rPr>
                        <a:t>,escribir </a:t>
                      </a:r>
                      <a:r>
                        <a:rPr lang="es-ES" sz="1000" dirty="0">
                          <a:effectLst/>
                        </a:rPr>
                        <a:t>en grandes bases de </a:t>
                      </a:r>
                      <a:r>
                        <a:rPr lang="es-ES" sz="1000" dirty="0" smtClean="0">
                          <a:effectLst/>
                        </a:rPr>
                        <a:t>datos.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1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b="1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24710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 (I): Modelo de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400" dirty="0"/>
              <a:t>M</a:t>
            </a:r>
            <a:r>
              <a:rPr lang="es-ES_tradnl" sz="2400" dirty="0" smtClean="0"/>
              <a:t>apa ordenado multidimensional</a:t>
            </a:r>
          </a:p>
          <a:p>
            <a:r>
              <a:rPr lang="es-ES_tradnl" sz="2400" dirty="0" smtClean="0"/>
              <a:t>(</a:t>
            </a:r>
            <a:r>
              <a:rPr lang="es-ES_tradnl" sz="2400" i="1" dirty="0" err="1" smtClean="0"/>
              <a:t>row:string</a:t>
            </a:r>
            <a:r>
              <a:rPr lang="es-ES_tradnl" sz="2400" dirty="0" smtClean="0"/>
              <a:t>, </a:t>
            </a:r>
            <a:r>
              <a:rPr lang="es-ES_tradnl" sz="2400" i="1" dirty="0" err="1" smtClean="0"/>
              <a:t>column:string</a:t>
            </a:r>
            <a:r>
              <a:rPr lang="es-ES_tradnl" sz="2400" dirty="0" smtClean="0"/>
              <a:t>, </a:t>
            </a:r>
            <a:r>
              <a:rPr lang="es-ES_tradnl" sz="2400" i="1" dirty="0" smtClean="0"/>
              <a:t>time:int64</a:t>
            </a:r>
            <a:r>
              <a:rPr lang="es-ES_tradnl" sz="2400" dirty="0" smtClean="0"/>
              <a:t>)</a:t>
            </a:r>
            <a:r>
              <a:rPr lang="es-ES_tradnl" sz="2400" dirty="0" smtClean="0">
                <a:sym typeface="Symbol" panose="05050102010706020507" pitchFamily="18" charset="2"/>
              </a:rPr>
              <a:t></a:t>
            </a:r>
            <a:r>
              <a:rPr lang="es-ES_tradnl" sz="2400" i="1" dirty="0" err="1" smtClean="0">
                <a:sym typeface="Symbol" panose="05050102010706020507" pitchFamily="18" charset="2"/>
              </a:rPr>
              <a:t>cell:string</a:t>
            </a:r>
            <a:endParaRPr lang="es-ES_tradnl" sz="2400" i="1" dirty="0" smtClean="0">
              <a:sym typeface="Symbol" panose="05050102010706020507" pitchFamily="18" charset="2"/>
            </a:endParaRPr>
          </a:p>
          <a:p>
            <a:r>
              <a:rPr lang="es-ES_tradnl" sz="2400" i="1" dirty="0" err="1" smtClean="0">
                <a:sym typeface="Symbol" panose="05050102010706020507" pitchFamily="18" charset="2"/>
              </a:rPr>
              <a:t>Column</a:t>
            </a:r>
            <a:r>
              <a:rPr lang="es-ES_tradnl" sz="2400" dirty="0" smtClean="0">
                <a:sym typeface="Symbol" panose="05050102010706020507" pitchFamily="18" charset="2"/>
              </a:rPr>
              <a:t> </a:t>
            </a:r>
            <a:r>
              <a:rPr lang="es-ES_tradnl" sz="2400" i="1" dirty="0" err="1" smtClean="0">
                <a:sym typeface="Symbol" panose="05050102010706020507" pitchFamily="18" charset="2"/>
              </a:rPr>
              <a:t>key</a:t>
            </a:r>
            <a:r>
              <a:rPr lang="es-ES_tradnl" sz="2400" dirty="0" smtClean="0">
                <a:sym typeface="Symbol" panose="05050102010706020507" pitchFamily="18" charset="2"/>
              </a:rPr>
              <a:t> = </a:t>
            </a:r>
            <a:r>
              <a:rPr lang="es-ES_tradnl" sz="2400" i="1" dirty="0" err="1" smtClean="0">
                <a:sym typeface="Symbol" panose="05050102010706020507" pitchFamily="18" charset="2"/>
              </a:rPr>
              <a:t>family:qualifier</a:t>
            </a:r>
            <a:endParaRPr lang="es-ES_tradnl" sz="2400" i="1" dirty="0" smtClean="0">
              <a:sym typeface="Symbol" panose="05050102010706020507" pitchFamily="18" charset="2"/>
            </a:endParaRP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Pocas familias por tabla, pero tantos calificadores como se quiera</a:t>
            </a: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Tipo de datos de una familia suele ser igual (para la compresión)</a:t>
            </a: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Control de acceso definido a nivel de familia</a:t>
            </a:r>
          </a:p>
          <a:p>
            <a:pPr lvl="1"/>
            <a:endParaRPr lang="es-ES_tradnl" dirty="0" smtClean="0"/>
          </a:p>
        </p:txBody>
      </p:sp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28" y="4293096"/>
            <a:ext cx="6912768" cy="1523430"/>
          </a:xfrm>
          <a:prstGeom prst="rect">
            <a:avLst/>
          </a:prstGeom>
          <a:noFill/>
          <a:ln>
            <a:noFill/>
          </a:ln>
          <a:effectLst>
            <a:outerShdw blurRad="152400" dist="76200" dir="5400000" sx="90000" sy="-19000" rotWithShape="0">
              <a:prstClr val="black">
                <a:alpha val="15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6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b="1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39117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II): </a:t>
            </a:r>
            <a:r>
              <a:rPr lang="es-ES_tradnl" i="1" dirty="0" smtClean="0"/>
              <a:t>API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Pública (C++)</a:t>
            </a:r>
          </a:p>
          <a:p>
            <a:r>
              <a:rPr lang="es-ES_tradnl" dirty="0" smtClean="0"/>
              <a:t>Crear/Eliminar </a:t>
            </a:r>
            <a:r>
              <a:rPr lang="es-ES_tradnl" i="1" dirty="0" err="1" smtClean="0"/>
              <a:t>clusters</a:t>
            </a:r>
            <a:r>
              <a:rPr lang="es-ES_tradnl" dirty="0" smtClean="0"/>
              <a:t>, tablas y familias</a:t>
            </a:r>
          </a:p>
          <a:p>
            <a:r>
              <a:rPr lang="es-ES_tradnl" dirty="0" smtClean="0"/>
              <a:t>Escribir/Consultar/Borrar filas individuales o iterar sobre un conjunto de datos</a:t>
            </a:r>
          </a:p>
          <a:p>
            <a:r>
              <a:rPr lang="es-ES_tradnl" dirty="0" smtClean="0"/>
              <a:t>Manejar el control de acceso</a:t>
            </a:r>
          </a:p>
          <a:p>
            <a:r>
              <a:rPr lang="es-ES_tradnl" dirty="0" smtClean="0"/>
              <a:t>Interface (simular transacciones con varias filas)</a:t>
            </a:r>
          </a:p>
          <a:p>
            <a:r>
              <a:rPr lang="es-ES_tradnl" dirty="0" smtClean="0"/>
              <a:t>Scripts en </a:t>
            </a:r>
            <a:r>
              <a:rPr lang="es-ES_tradnl" i="1" dirty="0" err="1" smtClean="0"/>
              <a:t>Sawzall</a:t>
            </a:r>
            <a:endParaRPr lang="es-ES_tradnl" i="1" dirty="0" smtClean="0"/>
          </a:p>
          <a:p>
            <a:r>
              <a:rPr lang="es-ES_tradnl" i="1" dirty="0" err="1" smtClean="0"/>
              <a:t>MapReduce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38394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b="1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27944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497</TotalTime>
  <Words>3754</Words>
  <Application>Microsoft Office PowerPoint</Application>
  <PresentationFormat>Presentación en pantalla (4:3)</PresentationFormat>
  <Paragraphs>966</Paragraphs>
  <Slides>44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3" baseType="lpstr">
      <vt:lpstr>Arial</vt:lpstr>
      <vt:lpstr>Calibri</vt:lpstr>
      <vt:lpstr>Georgia</vt:lpstr>
      <vt:lpstr>Helvetica</vt:lpstr>
      <vt:lpstr>Symbol</vt:lpstr>
      <vt:lpstr>Times New Roman</vt:lpstr>
      <vt:lpstr>Wingdings</vt:lpstr>
      <vt:lpstr>Wingdings 2</vt:lpstr>
      <vt:lpstr>Civil</vt:lpstr>
      <vt:lpstr>BigTable</vt:lpstr>
      <vt:lpstr>Índice</vt:lpstr>
      <vt:lpstr>Índice</vt:lpstr>
      <vt:lpstr>Introducción</vt:lpstr>
      <vt:lpstr>Índice</vt:lpstr>
      <vt:lpstr>Descripción de BigTable (I): Modelo de datos</vt:lpstr>
      <vt:lpstr>Índice</vt:lpstr>
      <vt:lpstr>Descripción de BigTable (II): API</vt:lpstr>
      <vt:lpstr>Índice</vt:lpstr>
      <vt:lpstr>Descripción de BigTable (III): Infraestructura</vt:lpstr>
      <vt:lpstr>Índice</vt:lpstr>
      <vt:lpstr>Descripción de BigTable (IV): Implementación(1)</vt:lpstr>
      <vt:lpstr>Descripción de BigTable(IV): Implementación(2)</vt:lpstr>
      <vt:lpstr>Descripción de BigTable(IV): Implementación(3)</vt:lpstr>
      <vt:lpstr>Descripción de BigTable(IV): Implementación(4)</vt:lpstr>
      <vt:lpstr>Índice</vt:lpstr>
      <vt:lpstr>Descripción de BigTable (V): Ejemplos</vt:lpstr>
      <vt:lpstr>Índice</vt:lpstr>
      <vt:lpstr>Otros Proyectos: HBase</vt:lpstr>
      <vt:lpstr>Otros Proyectos: HBase</vt:lpstr>
      <vt:lpstr>Índice</vt:lpstr>
      <vt:lpstr>Otros Proyectos: LevelDB</vt:lpstr>
      <vt:lpstr>Índice</vt:lpstr>
      <vt:lpstr>Otros Proyectos: Hypertable</vt:lpstr>
      <vt:lpstr>Otros Proyectos: Hypertable</vt:lpstr>
      <vt:lpstr>Presentación de PowerPoint</vt:lpstr>
      <vt:lpstr>Índice</vt:lpstr>
      <vt:lpstr>Otros Proyectos: Cassandra</vt:lpstr>
      <vt:lpstr>Otros Proyectos: Cassandra</vt:lpstr>
      <vt:lpstr>Otros Proyectos: Cassandra</vt:lpstr>
      <vt:lpstr>Índice</vt:lpstr>
      <vt:lpstr>Otros Proyectos: DynamoDB</vt:lpstr>
      <vt:lpstr>Otros Proyectos: DynamoDB</vt:lpstr>
      <vt:lpstr>Otros Proyectos: DynamoDB</vt:lpstr>
      <vt:lpstr>Índice</vt:lpstr>
      <vt:lpstr>Otros Proyectos: MongoDB</vt:lpstr>
      <vt:lpstr>Otros Proyectos: MongoDB</vt:lpstr>
      <vt:lpstr>Otros Proyectos: MongoDB</vt:lpstr>
      <vt:lpstr>Índice</vt:lpstr>
      <vt:lpstr>Otros Proyectos: CouchDB</vt:lpstr>
      <vt:lpstr>Presentación de PowerPoint</vt:lpstr>
      <vt:lpstr>Presentación de PowerPoint</vt:lpstr>
      <vt:lpstr>Índice</vt:lpstr>
      <vt:lpstr>Conclusiones (I)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</dc:title>
  <dc:creator>Alex</dc:creator>
  <cp:lastModifiedBy>Alex Moreno</cp:lastModifiedBy>
  <cp:revision>111</cp:revision>
  <dcterms:created xsi:type="dcterms:W3CDTF">2013-04-12T16:58:01Z</dcterms:created>
  <dcterms:modified xsi:type="dcterms:W3CDTF">2013-05-20T01:58:12Z</dcterms:modified>
</cp:coreProperties>
</file>