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72" r:id="rId3"/>
    <p:sldId id="275" r:id="rId4"/>
    <p:sldId id="257" r:id="rId5"/>
    <p:sldId id="274" r:id="rId6"/>
    <p:sldId id="258" r:id="rId7"/>
    <p:sldId id="276" r:id="rId8"/>
    <p:sldId id="259" r:id="rId9"/>
    <p:sldId id="277" r:id="rId10"/>
    <p:sldId id="260" r:id="rId11"/>
    <p:sldId id="278" r:id="rId12"/>
    <p:sldId id="261" r:id="rId13"/>
    <p:sldId id="262" r:id="rId14"/>
    <p:sldId id="288" r:id="rId15"/>
    <p:sldId id="289" r:id="rId16"/>
    <p:sldId id="279" r:id="rId17"/>
    <p:sldId id="263" r:id="rId18"/>
    <p:sldId id="280" r:id="rId19"/>
    <p:sldId id="290" r:id="rId20"/>
    <p:sldId id="291" r:id="rId21"/>
    <p:sldId id="308" r:id="rId22"/>
    <p:sldId id="281" r:id="rId23"/>
    <p:sldId id="265" r:id="rId24"/>
    <p:sldId id="282" r:id="rId25"/>
    <p:sldId id="292" r:id="rId26"/>
    <p:sldId id="294" r:id="rId27"/>
    <p:sldId id="293" r:id="rId28"/>
    <p:sldId id="283" r:id="rId29"/>
    <p:sldId id="295" r:id="rId30"/>
    <p:sldId id="296" r:id="rId31"/>
    <p:sldId id="297" r:id="rId32"/>
    <p:sldId id="284" r:id="rId33"/>
    <p:sldId id="298" r:id="rId34"/>
    <p:sldId id="299" r:id="rId35"/>
    <p:sldId id="300" r:id="rId36"/>
    <p:sldId id="285" r:id="rId37"/>
    <p:sldId id="301" r:id="rId38"/>
    <p:sldId id="302" r:id="rId39"/>
    <p:sldId id="303" r:id="rId40"/>
    <p:sldId id="286" r:id="rId41"/>
    <p:sldId id="304" r:id="rId42"/>
    <p:sldId id="305" r:id="rId43"/>
    <p:sldId id="306" r:id="rId44"/>
    <p:sldId id="287" r:id="rId45"/>
    <p:sldId id="307" r:id="rId4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0639" autoAdjust="0"/>
  </p:normalViewPr>
  <p:slideViewPr>
    <p:cSldViewPr>
      <p:cViewPr>
        <p:scale>
          <a:sx n="70" d="100"/>
          <a:sy n="70" d="100"/>
        </p:scale>
        <p:origin x="-1368" y="366"/>
      </p:cViewPr>
      <p:guideLst>
        <p:guide orient="horz" pos="2160"/>
        <p:guide pos="2880"/>
      </p:guideLst>
    </p:cSldViewPr>
  </p:slideViewPr>
  <p:notesTextViewPr>
    <p:cViewPr>
      <p:scale>
        <a:sx n="100" d="100"/>
        <a:sy n="100" d="100"/>
      </p:scale>
      <p:origin x="0" y="3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C8426-568F-40D9-AEB4-42EAA7346C59}" type="datetimeFigureOut">
              <a:rPr lang="es-ES_tradnl" smtClean="0"/>
              <a:t>20/05/2013</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A0E75-B954-4377-A121-414553C96DA1}" type="slidenum">
              <a:rPr lang="es-ES_tradnl" smtClean="0"/>
              <a:t>‹Nº›</a:t>
            </a:fld>
            <a:endParaRPr lang="es-ES_tradnl"/>
          </a:p>
        </p:txBody>
      </p:sp>
    </p:spTree>
    <p:extLst>
      <p:ext uri="{BB962C8B-B14F-4D97-AF65-F5344CB8AC3E}">
        <p14:creationId xmlns:p14="http://schemas.microsoft.com/office/powerpoint/2010/main" val="336146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noSQL</a:t>
            </a:r>
            <a:endParaRPr lang="es-ES_tradnl" b="1" dirty="0" smtClean="0"/>
          </a:p>
          <a:p>
            <a:pPr marL="628650" lvl="1" indent="-171450">
              <a:buFont typeface="Arial" panose="020B0604020202020204" pitchFamily="34" charset="0"/>
              <a:buChar char="•"/>
            </a:pPr>
            <a:r>
              <a:rPr lang="es-ES_tradnl" dirty="0" smtClean="0"/>
              <a:t>No usa</a:t>
            </a:r>
            <a:r>
              <a:rPr lang="es-ES_tradnl" baseline="0" dirty="0" smtClean="0"/>
              <a:t> SQL</a:t>
            </a:r>
          </a:p>
          <a:p>
            <a:pPr marL="628650" lvl="1" indent="-171450">
              <a:buFont typeface="Arial" panose="020B0604020202020204" pitchFamily="34" charset="0"/>
              <a:buChar char="•"/>
            </a:pPr>
            <a:r>
              <a:rPr lang="es-ES_tradnl" baseline="0" dirty="0" smtClean="0"/>
              <a:t>Los datos no requieren estructuras fijas como tablas</a:t>
            </a:r>
          </a:p>
          <a:p>
            <a:pPr marL="628650" lvl="1" indent="-171450">
              <a:buFont typeface="Arial" panose="020B0604020202020204" pitchFamily="34" charset="0"/>
              <a:buChar char="•"/>
            </a:pPr>
            <a:r>
              <a:rPr lang="es-ES_tradnl" baseline="0" dirty="0" smtClean="0"/>
              <a:t>No soportan operaciones JOIN</a:t>
            </a:r>
          </a:p>
          <a:p>
            <a:pPr marL="628650" lvl="1" indent="-171450">
              <a:buFont typeface="Arial" panose="020B0604020202020204" pitchFamily="34" charset="0"/>
              <a:buChar char="•"/>
            </a:pPr>
            <a:r>
              <a:rPr lang="es-ES_tradnl" baseline="0" dirty="0" smtClean="0"/>
              <a:t>No garantizan </a:t>
            </a:r>
            <a:r>
              <a:rPr lang="es-ES_tradnl" baseline="0" dirty="0" err="1" smtClean="0"/>
              <a:t>completamete</a:t>
            </a:r>
            <a:r>
              <a:rPr lang="es-ES_tradnl" baseline="0" dirty="0" smtClean="0"/>
              <a:t> ACID (Atomicidad, Coherencia, Aislamiento, Durabilidad)</a:t>
            </a:r>
          </a:p>
          <a:p>
            <a:pPr marL="0" lvl="0" indent="0">
              <a:buFont typeface="Arial" panose="020B0604020202020204" pitchFamily="34" charset="0"/>
              <a:buNone/>
            </a:pPr>
            <a:r>
              <a:rPr lang="es-ES_tradnl" b="1" baseline="0" dirty="0" smtClean="0"/>
              <a:t>Distribuido</a:t>
            </a:r>
          </a:p>
          <a:p>
            <a:pPr marL="628650" lvl="1" indent="-171450">
              <a:buFont typeface="Arial" panose="020B0604020202020204" pitchFamily="34" charset="0"/>
              <a:buChar char="•"/>
            </a:pPr>
            <a:r>
              <a:rPr lang="es-ES_tradnl" baseline="0" dirty="0" smtClean="0"/>
              <a:t>Conjunto de bases de datos lógicamente relacionadas comunicadas mediante una red de comunicación</a:t>
            </a:r>
          </a:p>
          <a:p>
            <a:pPr marL="0" lvl="0" indent="0">
              <a:buFont typeface="Arial" panose="020B0604020202020204" pitchFamily="34" charset="0"/>
              <a:buNone/>
            </a:pPr>
            <a:r>
              <a:rPr lang="es-ES_tradnl" b="1" baseline="0" dirty="0" smtClean="0"/>
              <a:t>Disperso</a:t>
            </a:r>
          </a:p>
          <a:p>
            <a:pPr marL="628650" lvl="1" indent="-171450">
              <a:buFont typeface="Arial" panose="020B0604020202020204" pitchFamily="34" charset="0"/>
              <a:buChar char="•"/>
            </a:pPr>
            <a:r>
              <a:rPr lang="es-ES_tradnl" baseline="0" dirty="0" smtClean="0"/>
              <a:t>Conjunto de partes de una base de datos repartidas en diferentes nodos de una red</a:t>
            </a:r>
          </a:p>
          <a:p>
            <a:pPr marL="0" lvl="0" indent="0">
              <a:buFont typeface="Arial" panose="020B0604020202020204" pitchFamily="34" charset="0"/>
              <a:buNone/>
            </a:pPr>
            <a:r>
              <a:rPr lang="es-ES_tradnl" b="1" baseline="0" dirty="0" smtClean="0"/>
              <a:t>Comprimido</a:t>
            </a:r>
          </a:p>
          <a:p>
            <a:pPr marL="628650" lvl="1" indent="-171450">
              <a:buFont typeface="Arial" panose="020B0604020202020204" pitchFamily="34" charset="0"/>
              <a:buChar char="•"/>
            </a:pPr>
            <a:r>
              <a:rPr lang="es-ES_tradnl" dirty="0" smtClean="0"/>
              <a:t>Los datos se</a:t>
            </a:r>
            <a:r>
              <a:rPr lang="es-ES_tradnl" baseline="0" dirty="0" smtClean="0"/>
              <a:t> comprimen</a:t>
            </a:r>
          </a:p>
          <a:p>
            <a:pPr marL="0" lvl="0" indent="0">
              <a:buFont typeface="Arial" panose="020B0604020202020204" pitchFamily="34" charset="0"/>
              <a:buNone/>
            </a:pPr>
            <a:r>
              <a:rPr lang="es-ES_tradnl" b="1" baseline="0" dirty="0" smtClean="0"/>
              <a:t>Propietario</a:t>
            </a:r>
          </a:p>
          <a:p>
            <a:pPr marL="628650" lvl="1" indent="-171450">
              <a:buFont typeface="Arial" panose="020B0604020202020204" pitchFamily="34" charset="0"/>
              <a:buChar char="•"/>
            </a:pPr>
            <a:r>
              <a:rPr lang="es-ES_tradnl" baseline="0" dirty="0" smtClean="0"/>
              <a:t>Software tiene una licencia que reserva los derechos sobre el uso, modificación o redistribución.</a:t>
            </a:r>
          </a:p>
          <a:p>
            <a:pPr marL="0" lvl="0" indent="0">
              <a:buFont typeface="Arial" panose="020B0604020202020204" pitchFamily="34" charset="0"/>
              <a:buNone/>
            </a:pPr>
            <a:r>
              <a:rPr lang="es-ES_tradnl" b="1" dirty="0" smtClean="0"/>
              <a:t>Alta disponibilidad</a:t>
            </a:r>
          </a:p>
          <a:p>
            <a:pPr marL="0" lvl="0" indent="0">
              <a:buFont typeface="Arial" panose="020B0604020202020204" pitchFamily="34" charset="0"/>
              <a:buNone/>
            </a:pPr>
            <a:r>
              <a:rPr lang="es-ES_tradnl" b="1" dirty="0" smtClean="0"/>
              <a:t>Alto rendimiento</a:t>
            </a:r>
          </a:p>
          <a:p>
            <a:pPr marL="0" lvl="0" indent="0">
              <a:buFont typeface="Arial" panose="020B0604020202020204" pitchFamily="34" charset="0"/>
              <a:buNone/>
            </a:pPr>
            <a:r>
              <a:rPr lang="es-ES_tradnl" b="1" dirty="0" smtClean="0"/>
              <a:t>Escalable</a:t>
            </a:r>
            <a:endParaRPr lang="es-ES_tradnl" b="0" baseline="0" dirty="0" smtClean="0"/>
          </a:p>
          <a:p>
            <a:pPr marL="628650" lvl="1" indent="-171450">
              <a:buFont typeface="Arial" panose="020B0604020202020204" pitchFamily="34" charset="0"/>
              <a:buChar char="•"/>
            </a:pPr>
            <a:r>
              <a:rPr lang="es-ES_tradnl" b="0" baseline="0" dirty="0" err="1" smtClean="0"/>
              <a:t>Petabytes</a:t>
            </a:r>
            <a:r>
              <a:rPr lang="es-ES_tradnl" b="0" baseline="0" dirty="0" smtClean="0"/>
              <a:t> de datos</a:t>
            </a:r>
          </a:p>
          <a:p>
            <a:pPr marL="628650" lvl="1" indent="-171450">
              <a:buFont typeface="Arial" panose="020B0604020202020204" pitchFamily="34" charset="0"/>
              <a:buChar char="•"/>
            </a:pPr>
            <a:r>
              <a:rPr lang="es-ES_tradnl" b="0" baseline="0" smtClean="0"/>
              <a:t>Miles </a:t>
            </a:r>
            <a:r>
              <a:rPr lang="es-ES_tradnl" b="0" baseline="0" dirty="0" smtClean="0"/>
              <a:t>de máquinas)</a:t>
            </a:r>
            <a:endParaRPr lang="es-ES_tradnl" b="1"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4</a:t>
            </a:fld>
            <a:endParaRPr lang="es-ES_tradnl"/>
          </a:p>
        </p:txBody>
      </p:sp>
    </p:spTree>
    <p:extLst>
      <p:ext uri="{BB962C8B-B14F-4D97-AF65-F5344CB8AC3E}">
        <p14:creationId xmlns:p14="http://schemas.microsoft.com/office/powerpoint/2010/main" val="2419704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i="1" kern="1200" dirty="0" err="1" smtClean="0">
                <a:solidFill>
                  <a:schemeClr val="tx1"/>
                </a:solidFill>
                <a:effectLst/>
                <a:latin typeface="+mn-lt"/>
                <a:ea typeface="+mn-ea"/>
                <a:cs typeface="+mn-cs"/>
              </a:rPr>
              <a:t>HBase</a:t>
            </a:r>
            <a:r>
              <a:rPr lang="es-ES_tradnl" sz="1200" kern="1200" dirty="0" smtClean="0">
                <a:solidFill>
                  <a:schemeClr val="tx1"/>
                </a:solidFill>
                <a:effectLst/>
                <a:latin typeface="+mn-lt"/>
                <a:ea typeface="+mn-ea"/>
                <a:cs typeface="+mn-cs"/>
              </a:rPr>
              <a:t> es una base de datos, </a:t>
            </a:r>
            <a:r>
              <a:rPr lang="es-ES_tradnl" sz="1200" i="1" kern="1200" dirty="0" err="1" smtClean="0">
                <a:solidFill>
                  <a:schemeClr val="tx1"/>
                </a:solidFill>
                <a:effectLst/>
                <a:latin typeface="+mn-lt"/>
                <a:ea typeface="+mn-ea"/>
                <a:cs typeface="+mn-cs"/>
              </a:rPr>
              <a:t>noSQL</a:t>
            </a:r>
            <a:r>
              <a:rPr lang="es-ES_tradnl" sz="1200" kern="1200" dirty="0" smtClean="0">
                <a:solidFill>
                  <a:schemeClr val="tx1"/>
                </a:solidFill>
                <a:effectLst/>
                <a:latin typeface="+mn-lt"/>
                <a:ea typeface="+mn-ea"/>
                <a:cs typeface="+mn-cs"/>
              </a:rPr>
              <a:t> y de código abierto, distribuida. Está basada en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Puede ser accedido a través de </a:t>
            </a:r>
            <a:r>
              <a:rPr lang="es-ES_tradnl" sz="1200" i="1" kern="1200" dirty="0" err="1" smtClean="0">
                <a:solidFill>
                  <a:schemeClr val="tx1"/>
                </a:solidFill>
                <a:effectLst/>
                <a:latin typeface="+mn-lt"/>
                <a:ea typeface="+mn-ea"/>
                <a:cs typeface="+mn-cs"/>
              </a:rPr>
              <a:t>APIs</a:t>
            </a:r>
            <a:r>
              <a:rPr lang="es-ES_tradnl" sz="1200" kern="1200" dirty="0" smtClean="0">
                <a:solidFill>
                  <a:schemeClr val="tx1"/>
                </a:solidFill>
                <a:effectLst/>
                <a:latin typeface="+mn-lt"/>
                <a:ea typeface="+mn-ea"/>
                <a:cs typeface="+mn-cs"/>
              </a:rPr>
              <a:t> de diferentes lenguajes como </a:t>
            </a:r>
            <a:r>
              <a:rPr lang="es-ES_tradnl" sz="1200" i="1" kern="1200" dirty="0" smtClean="0">
                <a:solidFill>
                  <a:schemeClr val="tx1"/>
                </a:solidFill>
                <a:effectLst/>
                <a:latin typeface="+mn-lt"/>
                <a:ea typeface="+mn-ea"/>
                <a:cs typeface="+mn-cs"/>
              </a:rPr>
              <a:t>Java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Jython</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Groovy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Scala</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JRuby</a:t>
            </a:r>
            <a:r>
              <a:rPr lang="es-ES_tradnl" sz="1200" kern="1200" dirty="0" smtClean="0">
                <a:solidFill>
                  <a:schemeClr val="tx1"/>
                </a:solidFill>
                <a:effectLst/>
                <a:latin typeface="+mn-lt"/>
                <a:ea typeface="+mn-ea"/>
                <a:cs typeface="+mn-cs"/>
              </a:rPr>
              <a:t> (como lenguajes que utilizan la </a:t>
            </a:r>
            <a:r>
              <a:rPr lang="es-ES_tradnl" sz="1200" i="1" kern="1200" dirty="0" smtClean="0">
                <a:solidFill>
                  <a:schemeClr val="tx1"/>
                </a:solidFill>
                <a:effectLst/>
                <a:latin typeface="+mn-lt"/>
                <a:ea typeface="+mn-ea"/>
                <a:cs typeface="+mn-cs"/>
              </a:rPr>
              <a:t>JVM</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REST</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Thrift</a:t>
            </a:r>
            <a:r>
              <a:rPr lang="es-ES_tradnl" sz="1200" kern="1200" dirty="0" smtClean="0">
                <a:solidFill>
                  <a:schemeClr val="tx1"/>
                </a:solidFill>
                <a:effectLst/>
                <a:latin typeface="+mn-lt"/>
                <a:ea typeface="+mn-ea"/>
                <a:cs typeface="+mn-cs"/>
              </a:rPr>
              <a:t> (como lenguajes que no utilizan la </a:t>
            </a:r>
            <a:r>
              <a:rPr lang="es-ES_tradnl" sz="1200" i="1" kern="1200" dirty="0" smtClean="0">
                <a:solidFill>
                  <a:schemeClr val="tx1"/>
                </a:solidFill>
                <a:effectLst/>
                <a:latin typeface="+mn-lt"/>
                <a:ea typeface="+mn-ea"/>
                <a:cs typeface="+mn-cs"/>
              </a:rPr>
              <a:t>JVM</a:t>
            </a:r>
            <a:r>
              <a:rPr lang="es-ES_tradnl" sz="1200" kern="1200" dirty="0" smtClean="0">
                <a:solidFill>
                  <a:schemeClr val="tx1"/>
                </a:solidFill>
                <a:effectLst/>
                <a:latin typeface="+mn-lt"/>
                <a:ea typeface="+mn-ea"/>
                <a:cs typeface="+mn-cs"/>
              </a:rPr>
              <a:t>). También puede utilizarse con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MapReduce</a:t>
            </a:r>
            <a:r>
              <a:rPr lang="es-ES_tradnl" sz="1200"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implementación </a:t>
            </a:r>
            <a:r>
              <a:rPr lang="es-ES_tradnl" sz="1200" i="1" kern="1200" dirty="0" smtClean="0">
                <a:solidFill>
                  <a:schemeClr val="tx1"/>
                </a:solidFill>
                <a:effectLst/>
                <a:latin typeface="+mn-lt"/>
                <a:ea typeface="+mn-ea"/>
                <a:cs typeface="+mn-cs"/>
              </a:rPr>
              <a:t>open-</a:t>
            </a:r>
            <a:r>
              <a:rPr lang="es-ES_tradnl" sz="1200" i="1" kern="1200" dirty="0" err="1" smtClean="0">
                <a:solidFill>
                  <a:schemeClr val="tx1"/>
                </a:solidFill>
                <a:effectLst/>
                <a:latin typeface="+mn-lt"/>
                <a:ea typeface="+mn-ea"/>
                <a:cs typeface="+mn-cs"/>
              </a:rPr>
              <a:t>source</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MapReduce</a:t>
            </a:r>
            <a:r>
              <a:rPr lang="es-ES_tradnl" sz="1200"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para el procesamiento de datos en paralelo.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a:t>
            </a:r>
            <a:r>
              <a:rPr lang="es-ES_tradnl" sz="1200" u="sng" kern="1200" dirty="0" smtClean="0">
                <a:solidFill>
                  <a:schemeClr val="tx1"/>
                </a:solidFill>
                <a:effectLst/>
                <a:latin typeface="+mn-lt"/>
                <a:ea typeface="+mn-ea"/>
                <a:cs typeface="+mn-cs"/>
              </a:rPr>
              <a:t>infraestructura</a:t>
            </a:r>
            <a:r>
              <a:rPr lang="es-ES_tradnl" sz="1200" kern="1200" dirty="0" smtClean="0">
                <a:solidFill>
                  <a:schemeClr val="tx1"/>
                </a:solidFill>
                <a:effectLst/>
                <a:latin typeface="+mn-lt"/>
                <a:ea typeface="+mn-ea"/>
                <a:cs typeface="+mn-cs"/>
              </a:rPr>
              <a:t> se apoya en </a:t>
            </a:r>
            <a:r>
              <a:rPr lang="es-ES_tradnl" sz="1200"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que proporciona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Distributed</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File </a:t>
            </a:r>
            <a:r>
              <a:rPr lang="es-ES_tradnl" sz="1200" i="1" kern="1200" dirty="0" err="1" smtClean="0">
                <a:solidFill>
                  <a:schemeClr val="tx1"/>
                </a:solidFill>
                <a:effectLst/>
                <a:latin typeface="+mn-lt"/>
                <a:ea typeface="+mn-ea"/>
                <a:cs typeface="+mn-cs"/>
              </a:rPr>
              <a:t>System</a:t>
            </a:r>
            <a:r>
              <a:rPr lang="es-ES_tradnl" sz="1200" kern="1200" dirty="0" smtClean="0">
                <a:solidFill>
                  <a:schemeClr val="tx1"/>
                </a:solidFill>
                <a:effectLst/>
                <a:latin typeface="+mn-lt"/>
                <a:ea typeface="+mn-ea"/>
                <a:cs typeface="+mn-cs"/>
              </a:rPr>
              <a:t>), como sistema de ficheros.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la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HBase</a:t>
            </a:r>
            <a:r>
              <a:rPr lang="es-ES_tradnl" sz="1200" kern="1200" dirty="0" smtClean="0">
                <a:solidFill>
                  <a:schemeClr val="tx1"/>
                </a:solidFill>
                <a:effectLst/>
                <a:latin typeface="+mn-lt"/>
                <a:ea typeface="+mn-ea"/>
                <a:cs typeface="+mn-cs"/>
              </a:rPr>
              <a:t> hay que contar con caché de bloques y </a:t>
            </a:r>
            <a:r>
              <a:rPr lang="es-ES_tradnl" sz="1200" i="1" kern="1200" dirty="0" smtClean="0">
                <a:solidFill>
                  <a:schemeClr val="tx1"/>
                </a:solidFill>
                <a:effectLst/>
                <a:latin typeface="+mn-lt"/>
                <a:ea typeface="+mn-ea"/>
                <a:cs typeface="+mn-cs"/>
              </a:rPr>
              <a:t>Bloom</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filters</a:t>
            </a:r>
            <a:r>
              <a:rPr lang="es-ES_tradnl" sz="1200" kern="1200" dirty="0" smtClean="0">
                <a:solidFill>
                  <a:schemeClr val="tx1"/>
                </a:solidFill>
                <a:effectLst/>
                <a:latin typeface="+mn-lt"/>
                <a:ea typeface="+mn-ea"/>
                <a:cs typeface="+mn-cs"/>
              </a:rPr>
              <a:t> para la optimización de las consultas sobre grandes volúmenes de datos y </a:t>
            </a:r>
            <a:r>
              <a:rPr lang="es-ES_tradnl" sz="1200" i="1" kern="1200" dirty="0" err="1" smtClean="0">
                <a:solidFill>
                  <a:schemeClr val="tx1"/>
                </a:solidFill>
                <a:effectLst/>
                <a:latin typeface="+mn-lt"/>
                <a:ea typeface="+mn-ea"/>
                <a:cs typeface="+mn-cs"/>
              </a:rPr>
              <a:t>autosharding</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Multiplataforma.</a:t>
            </a:r>
            <a:endParaRPr lang="es-ES"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19</a:t>
            </a:fld>
            <a:endParaRPr lang="es-ES_tradnl"/>
          </a:p>
        </p:txBody>
      </p:sp>
    </p:spTree>
    <p:extLst>
      <p:ext uri="{BB962C8B-B14F-4D97-AF65-F5344CB8AC3E}">
        <p14:creationId xmlns:p14="http://schemas.microsoft.com/office/powerpoint/2010/main" val="1409233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20</a:t>
            </a:fld>
            <a:endParaRPr lang="es-ES_tradnl"/>
          </a:p>
        </p:txBody>
      </p:sp>
    </p:spTree>
    <p:extLst>
      <p:ext uri="{BB962C8B-B14F-4D97-AF65-F5344CB8AC3E}">
        <p14:creationId xmlns:p14="http://schemas.microsoft.com/office/powerpoint/2010/main" val="1961110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Es un almacenamiento basado en </a:t>
            </a:r>
            <a:r>
              <a:rPr lang="es-ES_tradnl" sz="1200"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desarrollado por Google. Soporta multitud de sistemas operativos.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Se puede acceder y trabajar con los datos a través de un </a:t>
            </a:r>
            <a:r>
              <a:rPr lang="es-ES_tradnl" sz="1200" i="1" u="sng" kern="1200" dirty="0" smtClean="0">
                <a:solidFill>
                  <a:schemeClr val="tx1"/>
                </a:solidFill>
                <a:effectLst/>
                <a:latin typeface="+mn-lt"/>
                <a:ea typeface="+mn-ea"/>
                <a:cs typeface="+mn-cs"/>
              </a:rPr>
              <a:t>API</a:t>
            </a:r>
            <a:r>
              <a:rPr lang="es-ES_tradnl" sz="1200" kern="1200" dirty="0" smtClean="0">
                <a:solidFill>
                  <a:schemeClr val="tx1"/>
                </a:solidFill>
                <a:effectLst/>
                <a:latin typeface="+mn-lt"/>
                <a:ea typeface="+mn-ea"/>
                <a:cs typeface="+mn-cs"/>
              </a:rPr>
              <a:t> escrita en C++.</a:t>
            </a:r>
          </a:p>
          <a:p>
            <a:r>
              <a:rPr lang="es-ES_tradnl" sz="1200" kern="1200" dirty="0" smtClean="0">
                <a:solidFill>
                  <a:schemeClr val="tx1"/>
                </a:solidFill>
                <a:effectLst/>
                <a:latin typeface="+mn-lt"/>
                <a:ea typeface="+mn-ea"/>
                <a:cs typeface="+mn-cs"/>
              </a:rPr>
              <a:t>Utiliza la librería </a:t>
            </a:r>
            <a:r>
              <a:rPr lang="es-ES_tradnl" sz="1200" i="1" kern="1200" dirty="0" err="1" smtClean="0">
                <a:solidFill>
                  <a:schemeClr val="tx1"/>
                </a:solidFill>
                <a:effectLst/>
                <a:latin typeface="+mn-lt"/>
                <a:ea typeface="+mn-ea"/>
                <a:cs typeface="+mn-cs"/>
              </a:rPr>
              <a:t>Snappy</a:t>
            </a:r>
            <a:r>
              <a:rPr lang="es-ES_tradnl" sz="1200" kern="1200" dirty="0" smtClean="0">
                <a:solidFill>
                  <a:schemeClr val="tx1"/>
                </a:solidFill>
                <a:effectLst/>
                <a:latin typeface="+mn-lt"/>
                <a:ea typeface="+mn-ea"/>
                <a:cs typeface="+mn-cs"/>
              </a:rPr>
              <a:t>, desarrollada por </a:t>
            </a:r>
            <a:r>
              <a:rPr lang="es-ES_tradnl" sz="1200" i="1" kern="1200" dirty="0" smtClean="0">
                <a:solidFill>
                  <a:schemeClr val="tx1"/>
                </a:solidFill>
                <a:effectLst/>
                <a:latin typeface="+mn-lt"/>
                <a:ea typeface="+mn-ea"/>
                <a:cs typeface="+mn-cs"/>
              </a:rPr>
              <a:t>Google</a:t>
            </a:r>
            <a:r>
              <a:rPr lang="es-ES_tradnl" sz="1200" kern="1200" dirty="0" smtClean="0">
                <a:solidFill>
                  <a:schemeClr val="tx1"/>
                </a:solidFill>
                <a:effectLst/>
                <a:latin typeface="+mn-lt"/>
                <a:ea typeface="+mn-ea"/>
                <a:cs typeface="+mn-cs"/>
              </a:rPr>
              <a:t>, para la compresión de los datos. Utiliza el formato </a:t>
            </a:r>
            <a:r>
              <a:rPr lang="es-ES_tradnl" sz="1200" i="1" kern="1200" dirty="0" err="1" smtClean="0">
                <a:solidFill>
                  <a:schemeClr val="tx1"/>
                </a:solidFill>
                <a:effectLst/>
                <a:latin typeface="+mn-lt"/>
                <a:ea typeface="+mn-ea"/>
                <a:cs typeface="+mn-cs"/>
              </a:rPr>
              <a:t>SSTable</a:t>
            </a:r>
            <a:r>
              <a:rPr lang="es-ES_tradnl" sz="1200" kern="1200" dirty="0" smtClean="0">
                <a:solidFill>
                  <a:schemeClr val="tx1"/>
                </a:solidFill>
                <a:effectLst/>
                <a:latin typeface="+mn-lt"/>
                <a:ea typeface="+mn-ea"/>
                <a:cs typeface="+mn-cs"/>
              </a:rPr>
              <a:t> para guardar los datos en los archivos.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cuanto a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es similar a la representación de </a:t>
            </a:r>
            <a:r>
              <a:rPr lang="es-ES_tradnl" sz="1200" i="1" kern="1200" dirty="0" err="1" smtClean="0">
                <a:solidFill>
                  <a:schemeClr val="tx1"/>
                </a:solidFill>
                <a:effectLst/>
                <a:latin typeface="+mn-lt"/>
                <a:ea typeface="+mn-ea"/>
                <a:cs typeface="+mn-cs"/>
              </a:rPr>
              <a:t>tablet</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Cada base de datos se compone de un directorio con una serie de ficheros:</a:t>
            </a:r>
            <a:endParaRPr lang="es-ES" sz="1200" kern="1200" dirty="0" smtClean="0">
              <a:solidFill>
                <a:schemeClr val="tx1"/>
              </a:solidFill>
              <a:effectLst/>
              <a:latin typeface="+mn-lt"/>
              <a:ea typeface="+mn-ea"/>
              <a:cs typeface="+mn-cs"/>
            </a:endParaRPr>
          </a:p>
          <a:p>
            <a:pPr lvl="0"/>
            <a:r>
              <a:rPr lang="es-ES_tradnl" sz="1200" b="1" i="1" kern="1200" dirty="0" smtClean="0">
                <a:solidFill>
                  <a:schemeClr val="tx1"/>
                </a:solidFill>
                <a:effectLst/>
                <a:latin typeface="+mn-lt"/>
                <a:ea typeface="+mn-ea"/>
                <a:cs typeface="+mn-cs"/>
              </a:rPr>
              <a:t>Log.</a:t>
            </a:r>
            <a:r>
              <a:rPr lang="es-ES_tradnl" sz="1200" kern="1200" dirty="0" smtClean="0">
                <a:solidFill>
                  <a:schemeClr val="tx1"/>
                </a:solidFill>
                <a:effectLst/>
                <a:latin typeface="+mn-lt"/>
                <a:ea typeface="+mn-ea"/>
                <a:cs typeface="+mn-cs"/>
              </a:rPr>
              <a:t> Guarda las actualizaciones recientes. Cuando se alcanza un tamaño en memoria se vuelca en un archivo *.</a:t>
            </a:r>
            <a:r>
              <a:rPr lang="es-ES_tradnl" sz="1200" kern="1200" dirty="0" err="1" smtClean="0">
                <a:solidFill>
                  <a:schemeClr val="tx1"/>
                </a:solidFill>
                <a:effectLst/>
                <a:latin typeface="+mn-lt"/>
                <a:ea typeface="+mn-ea"/>
                <a:cs typeface="+mn-cs"/>
              </a:rPr>
              <a:t>sst</a:t>
            </a:r>
            <a:r>
              <a:rPr lang="es-ES_tradnl" sz="1200" kern="1200" dirty="0" smtClean="0">
                <a:solidFill>
                  <a:schemeClr val="tx1"/>
                </a:solidFill>
                <a:effectLst/>
                <a:latin typeface="+mn-lt"/>
                <a:ea typeface="+mn-ea"/>
                <a:cs typeface="+mn-cs"/>
              </a:rPr>
              <a:t>. Se guarda en </a:t>
            </a:r>
            <a:r>
              <a:rPr lang="es-ES_tradnl" sz="1200" i="1" kern="1200" dirty="0" err="1" smtClean="0">
                <a:solidFill>
                  <a:schemeClr val="tx1"/>
                </a:solidFill>
                <a:effectLst/>
                <a:latin typeface="+mn-lt"/>
                <a:ea typeface="+mn-ea"/>
                <a:cs typeface="+mn-cs"/>
              </a:rPr>
              <a:t>memtable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_tradnl" sz="1200" b="1" i="1" kern="1200" dirty="0" err="1" smtClean="0">
                <a:solidFill>
                  <a:schemeClr val="tx1"/>
                </a:solidFill>
                <a:effectLst/>
                <a:latin typeface="+mn-lt"/>
                <a:ea typeface="+mn-ea"/>
                <a:cs typeface="+mn-cs"/>
              </a:rPr>
              <a:t>SSTable</a:t>
            </a:r>
            <a:r>
              <a:rPr lang="es-ES_tradnl" sz="1200" b="1"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Guardan los datos ordenados por clave.</a:t>
            </a:r>
            <a:endParaRPr lang="es-ES" sz="1200" kern="1200" dirty="0" smtClean="0">
              <a:solidFill>
                <a:schemeClr val="tx1"/>
              </a:solidFill>
              <a:effectLst/>
              <a:latin typeface="+mn-lt"/>
              <a:ea typeface="+mn-ea"/>
              <a:cs typeface="+mn-cs"/>
            </a:endParaRPr>
          </a:p>
          <a:p>
            <a:pPr lvl="0"/>
            <a:r>
              <a:rPr lang="en-US" sz="1200" b="1" i="1" kern="1200" dirty="0" smtClean="0">
                <a:solidFill>
                  <a:schemeClr val="tx1"/>
                </a:solidFill>
                <a:effectLst/>
                <a:latin typeface="+mn-lt"/>
                <a:ea typeface="+mn-ea"/>
                <a:cs typeface="+mn-cs"/>
              </a:rPr>
              <a:t>Manifest.</a:t>
            </a:r>
            <a:r>
              <a:rPr lang="en-US" sz="1200"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Contiene información sobre que </a:t>
            </a:r>
            <a:r>
              <a:rPr lang="es-ES_tradnl" sz="1200" i="1" kern="1200" dirty="0" err="1" smtClean="0">
                <a:solidFill>
                  <a:schemeClr val="tx1"/>
                </a:solidFill>
                <a:effectLst/>
                <a:latin typeface="+mn-lt"/>
                <a:ea typeface="+mn-ea"/>
                <a:cs typeface="+mn-cs"/>
              </a:rPr>
              <a:t>SSTables</a:t>
            </a:r>
            <a:r>
              <a:rPr lang="es-ES_tradnl" sz="1200" kern="1200" dirty="0" smtClean="0">
                <a:solidFill>
                  <a:schemeClr val="tx1"/>
                </a:solidFill>
                <a:effectLst/>
                <a:latin typeface="+mn-lt"/>
                <a:ea typeface="+mn-ea"/>
                <a:cs typeface="+mn-cs"/>
              </a:rPr>
              <a:t> componen todos los niveles de datos con sus correspondientes rangos de claves y otra información importante. Se crea uno cada vez que se abre la base de datos.</a:t>
            </a:r>
            <a:endParaRPr lang="es-ES" sz="1200" kern="1200" dirty="0" smtClean="0">
              <a:solidFill>
                <a:schemeClr val="tx1"/>
              </a:solidFill>
              <a:effectLst/>
              <a:latin typeface="+mn-lt"/>
              <a:ea typeface="+mn-ea"/>
              <a:cs typeface="+mn-cs"/>
            </a:endParaRPr>
          </a:p>
          <a:p>
            <a:pPr lvl="0"/>
            <a:r>
              <a:rPr lang="es-ES_tradnl" sz="1200" b="1" i="1" kern="1200" dirty="0" err="1" smtClean="0">
                <a:solidFill>
                  <a:schemeClr val="tx1"/>
                </a:solidFill>
                <a:effectLst/>
                <a:latin typeface="+mn-lt"/>
                <a:ea typeface="+mn-ea"/>
                <a:cs typeface="+mn-cs"/>
              </a:rPr>
              <a:t>Current</a:t>
            </a:r>
            <a:r>
              <a:rPr lang="es-ES_tradnl" sz="1200" b="1"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Guarda cuál es el último </a:t>
            </a:r>
            <a:r>
              <a:rPr lang="es-ES_tradnl" sz="1200" i="1" kern="1200" dirty="0" err="1" smtClean="0">
                <a:solidFill>
                  <a:schemeClr val="tx1"/>
                </a:solidFill>
                <a:effectLst/>
                <a:latin typeface="+mn-lt"/>
                <a:ea typeface="+mn-ea"/>
                <a:cs typeface="+mn-cs"/>
              </a:rPr>
              <a:t>manifest</a:t>
            </a:r>
            <a:r>
              <a:rPr lang="es-ES_tradnl" sz="1200" kern="1200" dirty="0" smtClean="0">
                <a:solidFill>
                  <a:schemeClr val="tx1"/>
                </a:solidFill>
                <a:effectLst/>
                <a:latin typeface="+mn-lt"/>
                <a:ea typeface="+mn-ea"/>
                <a:cs typeface="+mn-cs"/>
              </a:rPr>
              <a:t> creado.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Por lo que respecta a la compresión se van compactando archivos por niveles cuando estos superan el límite de tamaño para ese nivel N, dando lugar a archivos de nivel N+1. Cada vez que se compactan archivos el </a:t>
            </a:r>
            <a:r>
              <a:rPr lang="es-ES_tradnl" sz="1200" i="1" kern="1200" dirty="0" err="1" smtClean="0">
                <a:solidFill>
                  <a:schemeClr val="tx1"/>
                </a:solidFill>
                <a:effectLst/>
                <a:latin typeface="+mn-lt"/>
                <a:ea typeface="+mn-ea"/>
                <a:cs typeface="+mn-cs"/>
              </a:rPr>
              <a:t>Garbage</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Collector</a:t>
            </a:r>
            <a:r>
              <a:rPr lang="es-ES_tradnl" sz="1200" kern="1200" dirty="0" smtClean="0">
                <a:solidFill>
                  <a:schemeClr val="tx1"/>
                </a:solidFill>
                <a:effectLst/>
                <a:latin typeface="+mn-lt"/>
                <a:ea typeface="+mn-ea"/>
                <a:cs typeface="+mn-cs"/>
              </a:rPr>
              <a:t> elimina los archivos </a:t>
            </a:r>
            <a:r>
              <a:rPr lang="es-ES_tradnl" sz="1200" i="1" kern="1200" dirty="0" smtClean="0">
                <a:solidFill>
                  <a:schemeClr val="tx1"/>
                </a:solidFill>
                <a:effectLst/>
                <a:latin typeface="+mn-lt"/>
                <a:ea typeface="+mn-ea"/>
                <a:cs typeface="+mn-cs"/>
              </a:rPr>
              <a:t>log</a:t>
            </a:r>
            <a:r>
              <a:rPr lang="es-ES_tradnl" sz="1200" kern="1200" dirty="0" smtClean="0">
                <a:solidFill>
                  <a:schemeClr val="tx1"/>
                </a:solidFill>
                <a:effectLst/>
                <a:latin typeface="+mn-lt"/>
                <a:ea typeface="+mn-ea"/>
                <a:cs typeface="+mn-cs"/>
              </a:rPr>
              <a:t> que no son el actual y, las tablas que no son referenciadas por el </a:t>
            </a:r>
            <a:r>
              <a:rPr lang="es-ES_tradnl" sz="1200" i="1" kern="1200" dirty="0" err="1" smtClean="0">
                <a:solidFill>
                  <a:schemeClr val="tx1"/>
                </a:solidFill>
                <a:effectLst/>
                <a:latin typeface="+mn-lt"/>
                <a:ea typeface="+mn-ea"/>
                <a:cs typeface="+mn-cs"/>
              </a:rPr>
              <a:t>manifest</a:t>
            </a:r>
            <a:r>
              <a:rPr lang="es-ES_tradnl" sz="1200" kern="1200" dirty="0" smtClean="0">
                <a:solidFill>
                  <a:schemeClr val="tx1"/>
                </a:solidFill>
                <a:effectLst/>
                <a:latin typeface="+mn-lt"/>
                <a:ea typeface="+mn-ea"/>
                <a:cs typeface="+mn-cs"/>
              </a:rPr>
              <a:t> y no son la salida de la actual compresión.</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23</a:t>
            </a:fld>
            <a:endParaRPr lang="es-ES_tradnl"/>
          </a:p>
        </p:txBody>
      </p:sp>
    </p:spTree>
    <p:extLst>
      <p:ext uri="{BB962C8B-B14F-4D97-AF65-F5344CB8AC3E}">
        <p14:creationId xmlns:p14="http://schemas.microsoft.com/office/powerpoint/2010/main" val="284157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i="1" kern="1200" dirty="0" err="1" smtClean="0">
                <a:solidFill>
                  <a:schemeClr val="tx1"/>
                </a:solidFill>
                <a:effectLst/>
                <a:latin typeface="+mn-lt"/>
                <a:ea typeface="+mn-ea"/>
                <a:cs typeface="+mn-cs"/>
              </a:rPr>
              <a:t>Hypertable</a:t>
            </a:r>
            <a:r>
              <a:rPr lang="es-ES_tradnl" sz="1200" kern="1200" dirty="0" smtClean="0">
                <a:solidFill>
                  <a:schemeClr val="tx1"/>
                </a:solidFill>
                <a:effectLst/>
                <a:latin typeface="+mn-lt"/>
                <a:ea typeface="+mn-ea"/>
                <a:cs typeface="+mn-cs"/>
              </a:rPr>
              <a:t> es un proyecto, </a:t>
            </a:r>
            <a:r>
              <a:rPr lang="es-ES_tradnl" sz="1200" i="1" kern="1200" dirty="0" err="1" smtClean="0">
                <a:solidFill>
                  <a:schemeClr val="tx1"/>
                </a:solidFill>
                <a:effectLst/>
                <a:latin typeface="+mn-lt"/>
                <a:ea typeface="+mn-ea"/>
                <a:cs typeface="+mn-cs"/>
              </a:rPr>
              <a:t>noSQL</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open-</a:t>
            </a:r>
            <a:r>
              <a:rPr lang="es-ES_tradnl" sz="1200" i="1" kern="1200" dirty="0" err="1" smtClean="0">
                <a:solidFill>
                  <a:schemeClr val="tx1"/>
                </a:solidFill>
                <a:effectLst/>
                <a:latin typeface="+mn-lt"/>
                <a:ea typeface="+mn-ea"/>
                <a:cs typeface="+mn-cs"/>
              </a:rPr>
              <a:t>source</a:t>
            </a:r>
            <a:r>
              <a:rPr lang="es-ES_tradnl" sz="1200"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basado en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Es una base de datos distribuida de alto rendimiento y altamente escalable.</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Puede ser accedido a través de 2 </a:t>
            </a:r>
            <a:r>
              <a:rPr lang="es-ES_tradnl" sz="1200" i="1" u="sng" kern="1200" dirty="0" err="1" smtClean="0">
                <a:solidFill>
                  <a:schemeClr val="tx1"/>
                </a:solidFill>
                <a:effectLst/>
                <a:latin typeface="+mn-lt"/>
                <a:ea typeface="+mn-ea"/>
                <a:cs typeface="+mn-cs"/>
              </a:rPr>
              <a:t>API</a:t>
            </a:r>
            <a:r>
              <a:rPr lang="es-ES_tradnl" sz="1200" kern="1200" dirty="0" err="1" smtClean="0">
                <a:solidFill>
                  <a:schemeClr val="tx1"/>
                </a:solidFill>
                <a:effectLst/>
                <a:latin typeface="+mn-lt"/>
                <a:ea typeface="+mn-ea"/>
                <a:cs typeface="+mn-cs"/>
              </a:rPr>
              <a:t>s</a:t>
            </a:r>
            <a:r>
              <a:rPr lang="es-ES_tradnl" sz="1200" kern="1200" dirty="0" smtClean="0">
                <a:solidFill>
                  <a:schemeClr val="tx1"/>
                </a:solidFill>
                <a:effectLst/>
                <a:latin typeface="+mn-lt"/>
                <a:ea typeface="+mn-ea"/>
                <a:cs typeface="+mn-cs"/>
              </a:rPr>
              <a:t> diferentes: </a:t>
            </a:r>
            <a:r>
              <a:rPr lang="es-ES_tradnl" sz="1200" i="1" kern="1200" dirty="0" smtClean="0">
                <a:solidFill>
                  <a:schemeClr val="tx1"/>
                </a:solidFill>
                <a:effectLst/>
                <a:latin typeface="+mn-lt"/>
                <a:ea typeface="+mn-ea"/>
                <a:cs typeface="+mn-cs"/>
              </a:rPr>
              <a:t>HQL</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Hypertable</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Query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Language</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Thrift</a:t>
            </a:r>
            <a:r>
              <a:rPr lang="es-ES_tradnl" sz="1200" i="1" kern="1200" dirty="0" smtClean="0">
                <a:solidFill>
                  <a:schemeClr val="tx1"/>
                </a:solidFill>
                <a:effectLst/>
                <a:latin typeface="+mn-lt"/>
                <a:ea typeface="+mn-ea"/>
                <a:cs typeface="+mn-cs"/>
              </a:rPr>
              <a:t> API</a:t>
            </a:r>
            <a:r>
              <a:rPr lang="es-ES_tradnl" sz="1200" b="1"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Puede</a:t>
            </a:r>
            <a:r>
              <a:rPr lang="es-ES_tradnl" sz="1200" b="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ser utilizado también con </a:t>
            </a:r>
            <a:r>
              <a:rPr lang="es-ES_tradnl" sz="1200" i="1" kern="1200" dirty="0" err="1" smtClean="0">
                <a:solidFill>
                  <a:schemeClr val="tx1"/>
                </a:solidFill>
                <a:effectLst/>
                <a:latin typeface="+mn-lt"/>
                <a:ea typeface="+mn-ea"/>
                <a:cs typeface="+mn-cs"/>
              </a:rPr>
              <a:t>Hadoop</a:t>
            </a:r>
            <a:r>
              <a:rPr lang="es-ES_tradnl" sz="1200" i="1"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MapReduce</a:t>
            </a:r>
            <a:r>
              <a:rPr lang="es-ES_tradnl" sz="1200" kern="1200" dirty="0" smtClean="0">
                <a:solidFill>
                  <a:schemeClr val="tx1"/>
                </a:solidFill>
                <a:effectLst/>
                <a:latin typeface="+mn-lt"/>
                <a:ea typeface="+mn-ea"/>
                <a:cs typeface="+mn-cs"/>
              </a:rPr>
              <a:t>. Además, se permite ejecutar </a:t>
            </a:r>
            <a:r>
              <a:rPr lang="es-ES_tradnl" sz="1200" i="1" kern="1200" dirty="0" smtClean="0">
                <a:solidFill>
                  <a:schemeClr val="tx1"/>
                </a:solidFill>
                <a:effectLst/>
                <a:latin typeface="+mn-lt"/>
                <a:ea typeface="+mn-ea"/>
                <a:cs typeface="+mn-cs"/>
              </a:rPr>
              <a:t>scripts</a:t>
            </a:r>
            <a:r>
              <a:rPr lang="es-ES_tradnl" sz="1200" kern="1200" dirty="0" smtClean="0">
                <a:solidFill>
                  <a:schemeClr val="tx1"/>
                </a:solidFill>
                <a:effectLst/>
                <a:latin typeface="+mn-lt"/>
                <a:ea typeface="+mn-ea"/>
                <a:cs typeface="+mn-cs"/>
              </a:rPr>
              <a:t> con los lenguajes </a:t>
            </a:r>
            <a:r>
              <a:rPr lang="es-ES_tradnl" sz="1200" i="1" kern="1200" dirty="0" err="1" smtClean="0">
                <a:solidFill>
                  <a:schemeClr val="tx1"/>
                </a:solidFill>
                <a:effectLst/>
                <a:latin typeface="+mn-lt"/>
                <a:ea typeface="+mn-ea"/>
                <a:cs typeface="+mn-cs"/>
              </a:rPr>
              <a:t>Hive</a:t>
            </a:r>
            <a:r>
              <a:rPr lang="es-ES_tradnl" sz="1200" kern="1200" dirty="0" smtClean="0">
                <a:solidFill>
                  <a:schemeClr val="tx1"/>
                </a:solidFill>
                <a:effectLst/>
                <a:latin typeface="+mn-lt"/>
                <a:ea typeface="+mn-ea"/>
                <a:cs typeface="+mn-cs"/>
              </a:rPr>
              <a:t> and </a:t>
            </a:r>
            <a:r>
              <a:rPr lang="es-ES_tradnl" sz="1200" i="1" kern="1200" dirty="0" err="1" smtClean="0">
                <a:solidFill>
                  <a:schemeClr val="tx1"/>
                </a:solidFill>
                <a:effectLst/>
                <a:latin typeface="+mn-lt"/>
                <a:ea typeface="+mn-ea"/>
                <a:cs typeface="+mn-cs"/>
              </a:rPr>
              <a:t>Pig</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Su </a:t>
            </a:r>
            <a:r>
              <a:rPr lang="es-ES_tradnl" sz="1200" u="sng" kern="1200" dirty="0" smtClean="0">
                <a:solidFill>
                  <a:schemeClr val="tx1"/>
                </a:solidFill>
                <a:effectLst/>
                <a:latin typeface="+mn-lt"/>
                <a:ea typeface="+mn-ea"/>
                <a:cs typeface="+mn-cs"/>
              </a:rPr>
              <a:t>infraestructura</a:t>
            </a:r>
            <a:r>
              <a:rPr lang="es-ES_tradnl" sz="1200" kern="1200" dirty="0" smtClean="0">
                <a:solidFill>
                  <a:schemeClr val="tx1"/>
                </a:solidFill>
                <a:effectLst/>
                <a:latin typeface="+mn-lt"/>
                <a:ea typeface="+mn-ea"/>
                <a:cs typeface="+mn-cs"/>
              </a:rPr>
              <a:t> se apoya sobre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utilizando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como sistema de ficheros (también puede utilizarse sobre otros </a:t>
            </a:r>
            <a:r>
              <a:rPr lang="es-ES_tradnl" sz="1200" i="1" kern="1200" dirty="0" smtClean="0">
                <a:solidFill>
                  <a:schemeClr val="tx1"/>
                </a:solidFill>
                <a:effectLst/>
                <a:latin typeface="+mn-lt"/>
                <a:ea typeface="+mn-ea"/>
                <a:cs typeface="+mn-cs"/>
              </a:rPr>
              <a:t>DFS</a:t>
            </a:r>
            <a:r>
              <a:rPr lang="es-ES_tradnl" sz="1200" kern="1200" dirty="0" smtClean="0">
                <a:solidFill>
                  <a:schemeClr val="tx1"/>
                </a:solidFill>
                <a:effectLst/>
                <a:latin typeface="+mn-lt"/>
                <a:ea typeface="+mn-ea"/>
                <a:cs typeface="+mn-cs"/>
              </a:rPr>
              <a:t> o incluso </a:t>
            </a:r>
            <a:r>
              <a:rPr lang="es-ES_tradnl" sz="1200" i="1" kern="1200" dirty="0" smtClean="0">
                <a:solidFill>
                  <a:schemeClr val="tx1"/>
                </a:solidFill>
                <a:effectLst/>
                <a:latin typeface="+mn-lt"/>
                <a:ea typeface="+mn-ea"/>
                <a:cs typeface="+mn-cs"/>
              </a:rPr>
              <a:t>FS</a:t>
            </a:r>
            <a:r>
              <a:rPr lang="es-ES_tradnl" sz="1200" kern="1200" dirty="0" smtClean="0">
                <a:solidFill>
                  <a:schemeClr val="tx1"/>
                </a:solidFill>
                <a:effectLst/>
                <a:latin typeface="+mn-lt"/>
                <a:ea typeface="+mn-ea"/>
                <a:cs typeface="+mn-cs"/>
              </a:rPr>
              <a:t>). Utiliza </a:t>
            </a:r>
            <a:r>
              <a:rPr lang="es-ES_tradnl" sz="1200" i="1" kern="1200" dirty="0" err="1" smtClean="0">
                <a:solidFill>
                  <a:schemeClr val="tx1"/>
                </a:solidFill>
                <a:effectLst/>
                <a:latin typeface="+mn-lt"/>
                <a:ea typeface="+mn-ea"/>
                <a:cs typeface="+mn-cs"/>
              </a:rPr>
              <a:t>Hyperspace</a:t>
            </a:r>
            <a:r>
              <a:rPr lang="es-ES_tradnl" sz="1200" kern="1200" dirty="0" smtClean="0">
                <a:solidFill>
                  <a:schemeClr val="tx1"/>
                </a:solidFill>
                <a:effectLst/>
                <a:latin typeface="+mn-lt"/>
                <a:ea typeface="+mn-ea"/>
                <a:cs typeface="+mn-cs"/>
              </a:rPr>
              <a:t> como servidor de alta disponibilidad de cerrojos.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cuanto a su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es casi idéntica a la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con la única diferencia. La diferencia está en que por encima del </a:t>
            </a:r>
            <a:r>
              <a:rPr lang="es-ES_tradnl" sz="1200" i="1" kern="1200" dirty="0" smtClean="0">
                <a:solidFill>
                  <a:schemeClr val="tx1"/>
                </a:solidFill>
                <a:effectLst/>
                <a:latin typeface="+mn-lt"/>
                <a:ea typeface="+mn-ea"/>
                <a:cs typeface="+mn-cs"/>
              </a:rPr>
              <a:t>DFS</a:t>
            </a:r>
            <a:r>
              <a:rPr lang="es-ES_tradnl" sz="1200" kern="1200" dirty="0" smtClean="0">
                <a:solidFill>
                  <a:schemeClr val="tx1"/>
                </a:solidFill>
                <a:effectLst/>
                <a:latin typeface="+mn-lt"/>
                <a:ea typeface="+mn-ea"/>
                <a:cs typeface="+mn-cs"/>
              </a:rPr>
              <a:t> se encuentra una capa que abstrae el sistema de ficheros para que puede utilizarse cualquiera de los siguientes: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Ceph</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KFS</a:t>
            </a:r>
            <a:r>
              <a:rPr lang="es-ES_tradnl" sz="1200" kern="1200" dirty="0" smtClean="0">
                <a:solidFill>
                  <a:schemeClr val="tx1"/>
                </a:solidFill>
                <a:effectLst/>
                <a:latin typeface="+mn-lt"/>
                <a:ea typeface="+mn-ea"/>
                <a:cs typeface="+mn-cs"/>
              </a:rPr>
              <a:t> o el sistema de ficheros local.</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25</a:t>
            </a:fld>
            <a:endParaRPr lang="es-ES_tradnl"/>
          </a:p>
        </p:txBody>
      </p:sp>
    </p:spTree>
    <p:extLst>
      <p:ext uri="{BB962C8B-B14F-4D97-AF65-F5344CB8AC3E}">
        <p14:creationId xmlns:p14="http://schemas.microsoft.com/office/powerpoint/2010/main" val="3215374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27</a:t>
            </a:fld>
            <a:endParaRPr lang="es-ES_tradnl"/>
          </a:p>
        </p:txBody>
      </p:sp>
    </p:spTree>
    <p:extLst>
      <p:ext uri="{BB962C8B-B14F-4D97-AF65-F5344CB8AC3E}">
        <p14:creationId xmlns:p14="http://schemas.microsoft.com/office/powerpoint/2010/main" val="2787751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err="1" smtClean="0">
                <a:solidFill>
                  <a:schemeClr val="tx1"/>
                </a:solidFill>
                <a:effectLst/>
                <a:latin typeface="+mn-lt"/>
                <a:ea typeface="+mn-ea"/>
                <a:cs typeface="+mn-cs"/>
              </a:rPr>
              <a:t>.Implementa</a:t>
            </a:r>
            <a:r>
              <a:rPr lang="es-ES_tradnl" sz="1200" kern="1200" dirty="0" smtClean="0">
                <a:solidFill>
                  <a:schemeClr val="tx1"/>
                </a:solidFill>
                <a:effectLst/>
                <a:latin typeface="+mn-lt"/>
                <a:ea typeface="+mn-ea"/>
                <a:cs typeface="+mn-cs"/>
              </a:rPr>
              <a:t> un modelo de replicación “sin puntos de falla”(maestro </a:t>
            </a:r>
            <a:r>
              <a:rPr lang="es-ES_tradnl" sz="1200" kern="1200" dirty="0" err="1" smtClean="0">
                <a:solidFill>
                  <a:schemeClr val="tx1"/>
                </a:solidFill>
                <a:effectLst/>
                <a:latin typeface="+mn-lt"/>
                <a:ea typeface="+mn-ea"/>
                <a:cs typeface="+mn-cs"/>
              </a:rPr>
              <a:t>maestro</a:t>
            </a:r>
            <a:r>
              <a:rPr lang="es-ES_tradnl" sz="1200" kern="1200" dirty="0" smtClean="0">
                <a:solidFill>
                  <a:schemeClr val="tx1"/>
                </a:solidFill>
                <a:effectLst/>
                <a:latin typeface="+mn-lt"/>
                <a:ea typeface="+mn-ea"/>
                <a:cs typeface="+mn-cs"/>
              </a:rPr>
              <a:t> todos los nodos iguales) muy parecido al de </a:t>
            </a:r>
            <a:r>
              <a:rPr lang="es-ES_tradnl" sz="1200" i="1"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También </a:t>
            </a:r>
            <a:r>
              <a:rPr lang="es-ES_tradnl" sz="1200" kern="1200" dirty="0" smtClean="0">
                <a:solidFill>
                  <a:schemeClr val="tx1"/>
                </a:solidFill>
                <a:effectLst/>
                <a:latin typeface="+mn-lt"/>
                <a:ea typeface="+mn-ea"/>
                <a:cs typeface="+mn-cs"/>
              </a:rPr>
              <a:t>puede usarse, desde las últimas versiones de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CLI</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CQL</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Query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Language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infraestructura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Algunas empresas como </a:t>
            </a:r>
            <a:r>
              <a:rPr lang="es-ES_tradnl" sz="1200" kern="1200" dirty="0" err="1" smtClean="0">
                <a:solidFill>
                  <a:schemeClr val="tx1"/>
                </a:solidFill>
                <a:effectLst/>
                <a:latin typeface="+mn-lt"/>
                <a:ea typeface="+mn-ea"/>
                <a:cs typeface="+mn-cs"/>
              </a:rPr>
              <a:t>Digg</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Twiter</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Rackspace</a:t>
            </a:r>
            <a:r>
              <a:rPr lang="es-ES_tradnl" sz="1200" kern="1200" dirty="0" smtClean="0">
                <a:solidFill>
                  <a:schemeClr val="tx1"/>
                </a:solidFill>
                <a:effectLst/>
                <a:latin typeface="+mn-lt"/>
                <a:ea typeface="+mn-ea"/>
                <a:cs typeface="+mn-cs"/>
              </a:rPr>
              <a:t> vieron el potencial de Casandra y decidieron colaborar con el proyecto y participar en su desarrollo.</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Multiplataforma</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29</a:t>
            </a:fld>
            <a:endParaRPr lang="es-ES_tradnl"/>
          </a:p>
        </p:txBody>
      </p:sp>
    </p:spTree>
    <p:extLst>
      <p:ext uri="{BB962C8B-B14F-4D97-AF65-F5344CB8AC3E}">
        <p14:creationId xmlns:p14="http://schemas.microsoft.com/office/powerpoint/2010/main" val="3935202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Su objetivo se definió claramente: escalabilidad y disponibilidad.</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Así si lo requerimos podemos iniciar una nueva tabla de </a:t>
            </a:r>
            <a:r>
              <a:rPr lang="es-ES_tradnl" sz="1200" kern="1200" dirty="0" err="1" smtClean="0">
                <a:solidFill>
                  <a:schemeClr val="tx1"/>
                </a:solidFill>
                <a:effectLst/>
                <a:latin typeface="+mn-lt"/>
                <a:ea typeface="+mn-ea"/>
                <a:cs typeface="+mn-cs"/>
              </a:rPr>
              <a:t>DynamoDB</a:t>
            </a:r>
            <a:r>
              <a:rPr lang="es-ES_tradnl" sz="1200" kern="1200" dirty="0" smtClean="0">
                <a:solidFill>
                  <a:schemeClr val="tx1"/>
                </a:solidFill>
                <a:effectLst/>
                <a:latin typeface="+mn-lt"/>
                <a:ea typeface="+mn-ea"/>
                <a:cs typeface="+mn-cs"/>
              </a:rPr>
              <a:t>, aumentar o disminuir los recursos, según las necesidades consultando las estadísticas de rendimiento.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infraestructura es </a:t>
            </a:r>
            <a:r>
              <a:rPr lang="es-ES_tradnl" sz="1200"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storage</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system</a:t>
            </a:r>
            <a:r>
              <a:rPr lang="es-ES_tradnl" sz="1200" kern="1200" dirty="0" smtClean="0">
                <a:solidFill>
                  <a:schemeClr val="tx1"/>
                </a:solidFill>
                <a:effectLst/>
                <a:latin typeface="+mn-lt"/>
                <a:ea typeface="+mn-ea"/>
                <a:cs typeface="+mn-cs"/>
              </a:rPr>
              <a:t>). Todos los datos se almacenan discos de estado sólido (SSD) para asegurar que el acceso de datos sea más rápido.</a:t>
            </a:r>
            <a:endParaRPr lang="es-ES" sz="1200" kern="1200" dirty="0" smtClean="0">
              <a:solidFill>
                <a:schemeClr val="tx1"/>
              </a:solidFill>
              <a:effectLst/>
              <a:latin typeface="+mn-lt"/>
              <a:ea typeface="+mn-ea"/>
              <a:cs typeface="+mn-cs"/>
            </a:endParaRPr>
          </a:p>
          <a:p>
            <a:r>
              <a:rPr lang="es-ES_tradnl" sz="1200" kern="1200" dirty="0" err="1" smtClean="0">
                <a:solidFill>
                  <a:schemeClr val="tx1"/>
                </a:solidFill>
                <a:effectLst/>
                <a:latin typeface="+mn-lt"/>
                <a:ea typeface="+mn-ea"/>
                <a:cs typeface="+mn-cs"/>
              </a:rPr>
              <a:t>DynamoDB</a:t>
            </a:r>
            <a:r>
              <a:rPr lang="es-ES_tradnl" sz="1200" kern="1200" dirty="0" smtClean="0">
                <a:solidFill>
                  <a:schemeClr val="tx1"/>
                </a:solidFill>
                <a:effectLst/>
                <a:latin typeface="+mn-lt"/>
                <a:ea typeface="+mn-ea"/>
                <a:cs typeface="+mn-cs"/>
              </a:rPr>
              <a:t> integra Amazon </a:t>
            </a:r>
            <a:r>
              <a:rPr lang="es-ES_tradnl" sz="1200" kern="1200" dirty="0" err="1" smtClean="0">
                <a:solidFill>
                  <a:schemeClr val="tx1"/>
                </a:solidFill>
                <a:effectLst/>
                <a:latin typeface="+mn-lt"/>
                <a:ea typeface="+mn-ea"/>
                <a:cs typeface="+mn-cs"/>
              </a:rPr>
              <a:t>Elastic</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MapReduce</a:t>
            </a:r>
            <a:r>
              <a:rPr lang="es-ES_tradnl" sz="1200" kern="1200" dirty="0" smtClean="0">
                <a:solidFill>
                  <a:schemeClr val="tx1"/>
                </a:solidFill>
                <a:effectLst/>
                <a:latin typeface="+mn-lt"/>
                <a:ea typeface="+mn-ea"/>
                <a:cs typeface="+mn-cs"/>
              </a:rPr>
              <a:t> lo que permite realizar análisis complejos de grandes cantidades de información usando </a:t>
            </a:r>
            <a:r>
              <a:rPr lang="es-ES_tradnl" sz="1200"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sobre AWS.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Multiplataforma.</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Un aspecto interesante de </a:t>
            </a:r>
            <a:r>
              <a:rPr lang="es-ES_tradnl" sz="1200"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 es el garantizar, en el 99.9% de los accesos, un tiempo de respuesta menor de 300ms, que provee a los clientes una experiencia “siempre en línea”, sin caídas ni restricciones del servicio. </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33</a:t>
            </a:fld>
            <a:endParaRPr lang="es-ES_tradnl"/>
          </a:p>
        </p:txBody>
      </p:sp>
    </p:spTree>
    <p:extLst>
      <p:ext uri="{BB962C8B-B14F-4D97-AF65-F5344CB8AC3E}">
        <p14:creationId xmlns:p14="http://schemas.microsoft.com/office/powerpoint/2010/main" val="4212915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err="1" smtClean="0">
                <a:solidFill>
                  <a:schemeClr val="tx1"/>
                </a:solidFill>
                <a:effectLst/>
                <a:latin typeface="+mn-lt"/>
                <a:ea typeface="+mn-ea"/>
                <a:cs typeface="+mn-cs"/>
              </a:rPr>
              <a:t>MongoDB</a:t>
            </a:r>
            <a:r>
              <a:rPr lang="es-ES" sz="1200" kern="1200" dirty="0" smtClean="0">
                <a:solidFill>
                  <a:schemeClr val="tx1"/>
                </a:solidFill>
                <a:effectLst/>
                <a:latin typeface="+mn-lt"/>
                <a:ea typeface="+mn-ea"/>
                <a:cs typeface="+mn-cs"/>
              </a:rPr>
              <a:t> (2.2)</a:t>
            </a:r>
          </a:p>
          <a:p>
            <a:pPr lvl="1"/>
            <a:r>
              <a:rPr lang="es-ES" sz="1200" kern="1200" dirty="0" smtClean="0">
                <a:solidFill>
                  <a:schemeClr val="tx1"/>
                </a:solidFill>
                <a:effectLst/>
                <a:latin typeface="+mn-lt"/>
                <a:ea typeface="+mn-ea"/>
                <a:cs typeface="+mn-cs"/>
              </a:rPr>
              <a:t>Escrito en: C + +</a:t>
            </a:r>
          </a:p>
          <a:p>
            <a:pPr lvl="1"/>
            <a:r>
              <a:rPr lang="es-ES" sz="1200" kern="1200" dirty="0" smtClean="0">
                <a:solidFill>
                  <a:schemeClr val="tx1"/>
                </a:solidFill>
                <a:effectLst/>
                <a:latin typeface="+mn-lt"/>
                <a:ea typeface="+mn-ea"/>
                <a:cs typeface="+mn-cs"/>
              </a:rPr>
              <a:t>Punto de principal: Retiene algunas propiedades amistosas de SQL. (Consulta, índice).</a:t>
            </a:r>
          </a:p>
          <a:p>
            <a:pPr lvl="1"/>
            <a:r>
              <a:rPr lang="es-ES" sz="1200" kern="1200" dirty="0" smtClean="0">
                <a:solidFill>
                  <a:schemeClr val="tx1"/>
                </a:solidFill>
                <a:effectLst/>
                <a:latin typeface="+mn-lt"/>
                <a:ea typeface="+mn-ea"/>
                <a:cs typeface="+mn-cs"/>
              </a:rPr>
              <a:t>Licencia: AGPL (Drivers: Apache)</a:t>
            </a:r>
          </a:p>
          <a:p>
            <a:pPr lvl="1"/>
            <a:r>
              <a:rPr lang="es-ES" sz="1200" kern="1200" dirty="0" smtClean="0">
                <a:solidFill>
                  <a:schemeClr val="tx1"/>
                </a:solidFill>
                <a:effectLst/>
                <a:latin typeface="+mn-lt"/>
                <a:ea typeface="+mn-ea"/>
                <a:cs typeface="+mn-cs"/>
              </a:rPr>
              <a:t>Protocolo: BSON</a:t>
            </a:r>
          </a:p>
          <a:p>
            <a:pPr lvl="1"/>
            <a:r>
              <a:rPr lang="es-ES" sz="1200" kern="1200" dirty="0" smtClean="0">
                <a:solidFill>
                  <a:schemeClr val="tx1"/>
                </a:solidFill>
                <a:effectLst/>
                <a:latin typeface="+mn-lt"/>
                <a:ea typeface="+mn-ea"/>
                <a:cs typeface="+mn-cs"/>
              </a:rPr>
              <a:t>La replicación maestro / esclavo (</a:t>
            </a:r>
            <a:r>
              <a:rPr lang="es-ES" sz="1200" kern="1200" dirty="0" err="1" smtClean="0">
                <a:solidFill>
                  <a:schemeClr val="tx1"/>
                </a:solidFill>
                <a:effectLst/>
                <a:latin typeface="+mn-lt"/>
                <a:ea typeface="+mn-ea"/>
                <a:cs typeface="+mn-cs"/>
              </a:rPr>
              <a:t>failover</a:t>
            </a:r>
            <a:r>
              <a:rPr lang="es-ES" sz="1200" kern="1200" dirty="0" smtClean="0">
                <a:solidFill>
                  <a:schemeClr val="tx1"/>
                </a:solidFill>
                <a:effectLst/>
                <a:latin typeface="+mn-lt"/>
                <a:ea typeface="+mn-ea"/>
                <a:cs typeface="+mn-cs"/>
              </a:rPr>
              <a:t> automático con conjuntos de réplicas)</a:t>
            </a:r>
          </a:p>
          <a:p>
            <a:pPr lvl="1"/>
            <a:r>
              <a:rPr lang="es-ES" sz="1200" kern="1200" dirty="0" err="1" smtClean="0">
                <a:solidFill>
                  <a:schemeClr val="tx1"/>
                </a:solidFill>
                <a:effectLst/>
                <a:latin typeface="+mn-lt"/>
                <a:ea typeface="+mn-ea"/>
                <a:cs typeface="+mn-cs"/>
              </a:rPr>
              <a:t>Sharding</a:t>
            </a:r>
            <a:r>
              <a:rPr lang="es-ES" sz="1200" kern="1200" dirty="0" smtClean="0">
                <a:solidFill>
                  <a:schemeClr val="tx1"/>
                </a:solidFill>
                <a:effectLst/>
                <a:latin typeface="+mn-lt"/>
                <a:ea typeface="+mn-ea"/>
                <a:cs typeface="+mn-cs"/>
              </a:rPr>
              <a:t> incorporado</a:t>
            </a:r>
          </a:p>
          <a:p>
            <a:pPr lvl="1"/>
            <a:r>
              <a:rPr lang="es-ES" sz="1200" kern="1200" dirty="0" smtClean="0">
                <a:solidFill>
                  <a:schemeClr val="tx1"/>
                </a:solidFill>
                <a:effectLst/>
                <a:latin typeface="+mn-lt"/>
                <a:ea typeface="+mn-ea"/>
                <a:cs typeface="+mn-cs"/>
              </a:rPr>
              <a:t>Las consultas son expresiones </a:t>
            </a:r>
            <a:r>
              <a:rPr lang="es-ES" sz="1200" kern="1200" dirty="0" err="1" smtClean="0">
                <a:solidFill>
                  <a:schemeClr val="tx1"/>
                </a:solidFill>
                <a:effectLst/>
                <a:latin typeface="+mn-lt"/>
                <a:ea typeface="+mn-ea"/>
                <a:cs typeface="+mn-cs"/>
              </a:rPr>
              <a:t>javascript</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Ejecutar arbitraria </a:t>
            </a:r>
            <a:r>
              <a:rPr lang="es-ES" sz="1200" kern="1200" dirty="0" err="1" smtClean="0">
                <a:solidFill>
                  <a:schemeClr val="tx1"/>
                </a:solidFill>
                <a:effectLst/>
                <a:latin typeface="+mn-lt"/>
                <a:ea typeface="+mn-ea"/>
                <a:cs typeface="+mn-cs"/>
              </a:rPr>
              <a:t>javascript</a:t>
            </a:r>
            <a:r>
              <a:rPr lang="es-ES" sz="1200" kern="1200" dirty="0" smtClean="0">
                <a:solidFill>
                  <a:schemeClr val="tx1"/>
                </a:solidFill>
                <a:effectLst/>
                <a:latin typeface="+mn-lt"/>
                <a:ea typeface="+mn-ea"/>
                <a:cs typeface="+mn-cs"/>
              </a:rPr>
              <a:t> funciones de servidor</a:t>
            </a:r>
          </a:p>
          <a:p>
            <a:pPr lvl="1"/>
            <a:r>
              <a:rPr lang="es-ES" sz="1200" kern="1200" dirty="0" smtClean="0">
                <a:solidFill>
                  <a:schemeClr val="tx1"/>
                </a:solidFill>
                <a:effectLst/>
                <a:latin typeface="+mn-lt"/>
                <a:ea typeface="+mn-ea"/>
                <a:cs typeface="+mn-cs"/>
              </a:rPr>
              <a:t>Utiliza archivos asignados a la memoria para almacenamiento de datos</a:t>
            </a:r>
          </a:p>
          <a:p>
            <a:pPr lvl="1"/>
            <a:r>
              <a:rPr lang="es-ES" sz="1200" kern="1200" dirty="0" smtClean="0">
                <a:solidFill>
                  <a:schemeClr val="tx1"/>
                </a:solidFill>
                <a:effectLst/>
                <a:latin typeface="+mn-lt"/>
                <a:ea typeface="+mn-ea"/>
                <a:cs typeface="+mn-cs"/>
              </a:rPr>
              <a:t>Rendimiento sobre las características</a:t>
            </a:r>
          </a:p>
          <a:p>
            <a:pPr lvl="1"/>
            <a:r>
              <a:rPr lang="es-ES" sz="1200" kern="1200" dirty="0" err="1" smtClean="0">
                <a:solidFill>
                  <a:schemeClr val="tx1"/>
                </a:solidFill>
                <a:effectLst/>
                <a:latin typeface="+mn-lt"/>
                <a:ea typeface="+mn-ea"/>
                <a:cs typeface="+mn-cs"/>
              </a:rPr>
              <a:t>Journaling</a:t>
            </a:r>
            <a:r>
              <a:rPr lang="es-ES" sz="1200" kern="1200" dirty="0" smtClean="0">
                <a:solidFill>
                  <a:schemeClr val="tx1"/>
                </a:solidFill>
                <a:effectLst/>
                <a:latin typeface="+mn-lt"/>
                <a:ea typeface="+mn-ea"/>
                <a:cs typeface="+mn-cs"/>
              </a:rPr>
              <a:t> (con - </a:t>
            </a:r>
            <a:r>
              <a:rPr lang="es-ES" sz="1200" kern="1200" dirty="0" err="1" smtClean="0">
                <a:solidFill>
                  <a:schemeClr val="tx1"/>
                </a:solidFill>
                <a:effectLst/>
                <a:latin typeface="+mn-lt"/>
                <a:ea typeface="+mn-ea"/>
                <a:cs typeface="+mn-cs"/>
              </a:rPr>
              <a:t>journal</a:t>
            </a:r>
            <a:r>
              <a:rPr lang="es-ES" sz="1200" kern="1200" dirty="0" smtClean="0">
                <a:solidFill>
                  <a:schemeClr val="tx1"/>
                </a:solidFill>
                <a:effectLst/>
                <a:latin typeface="+mn-lt"/>
                <a:ea typeface="+mn-ea"/>
                <a:cs typeface="+mn-cs"/>
              </a:rPr>
              <a:t>) se gira </a:t>
            </a:r>
            <a:r>
              <a:rPr lang="es-ES" sz="1200" kern="1200" dirty="0" err="1" smtClean="0">
                <a:solidFill>
                  <a:schemeClr val="tx1"/>
                </a:solidFill>
                <a:effectLst/>
                <a:latin typeface="+mn-lt"/>
                <a:ea typeface="+mn-ea"/>
                <a:cs typeface="+mn-cs"/>
              </a:rPr>
              <a:t>best</a:t>
            </a:r>
            <a:r>
              <a:rPr lang="es-ES" sz="1200" kern="1200" dirty="0" smtClean="0">
                <a:solidFill>
                  <a:schemeClr val="tx1"/>
                </a:solidFill>
                <a:effectLst/>
                <a:latin typeface="+mn-lt"/>
                <a:ea typeface="+mn-ea"/>
                <a:cs typeface="+mn-cs"/>
              </a:rPr>
              <a:t> realizada el</a:t>
            </a:r>
          </a:p>
          <a:p>
            <a:pPr lvl="1"/>
            <a:r>
              <a:rPr lang="es-ES" sz="1200" kern="1200" dirty="0" smtClean="0">
                <a:solidFill>
                  <a:schemeClr val="tx1"/>
                </a:solidFill>
                <a:effectLst/>
                <a:latin typeface="+mn-lt"/>
                <a:ea typeface="+mn-ea"/>
                <a:cs typeface="+mn-cs"/>
              </a:rPr>
              <a:t>En los sistemas de 32 bits, limitado a ~ 2,5 GB</a:t>
            </a:r>
          </a:p>
          <a:p>
            <a:pPr lvl="1"/>
            <a:r>
              <a:rPr lang="es-ES" sz="1200" kern="1200" dirty="0" smtClean="0">
                <a:solidFill>
                  <a:schemeClr val="tx1"/>
                </a:solidFill>
                <a:effectLst/>
                <a:latin typeface="+mn-lt"/>
                <a:ea typeface="+mn-ea"/>
                <a:cs typeface="+mn-cs"/>
              </a:rPr>
              <a:t>Una base de datos vacía ocupa 192Mb</a:t>
            </a:r>
          </a:p>
          <a:p>
            <a:pPr lvl="1"/>
            <a:r>
              <a:rPr lang="es-ES" sz="1200" kern="1200" dirty="0" err="1" smtClean="0">
                <a:solidFill>
                  <a:schemeClr val="tx1"/>
                </a:solidFill>
                <a:effectLst/>
                <a:latin typeface="+mn-lt"/>
                <a:ea typeface="+mn-ea"/>
                <a:cs typeface="+mn-cs"/>
              </a:rPr>
              <a:t>GridFS</a:t>
            </a:r>
            <a:r>
              <a:rPr lang="es-ES" sz="1200" kern="1200" dirty="0" smtClean="0">
                <a:solidFill>
                  <a:schemeClr val="tx1"/>
                </a:solidFill>
                <a:effectLst/>
                <a:latin typeface="+mn-lt"/>
                <a:ea typeface="+mn-ea"/>
                <a:cs typeface="+mn-cs"/>
              </a:rPr>
              <a:t> para almacenar grandes datos + metadatos (no en realidad un FS)</a:t>
            </a:r>
          </a:p>
          <a:p>
            <a:pPr lvl="1"/>
            <a:r>
              <a:rPr lang="es-ES" sz="1200" kern="1200" dirty="0" smtClean="0">
                <a:solidFill>
                  <a:schemeClr val="tx1"/>
                </a:solidFill>
                <a:effectLst/>
                <a:latin typeface="+mn-lt"/>
                <a:ea typeface="+mn-ea"/>
                <a:cs typeface="+mn-cs"/>
              </a:rPr>
              <a:t>Tiene la indexación geoespacial</a:t>
            </a:r>
          </a:p>
          <a:p>
            <a:pPr lvl="1"/>
            <a:r>
              <a:rPr lang="es-ES" sz="1200" kern="1200" dirty="0" smtClean="0">
                <a:solidFill>
                  <a:schemeClr val="tx1"/>
                </a:solidFill>
                <a:effectLst/>
                <a:latin typeface="+mn-lt"/>
                <a:ea typeface="+mn-ea"/>
                <a:cs typeface="+mn-cs"/>
              </a:rPr>
              <a:t>conocimiento del centro de datos</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37</a:t>
            </a:fld>
            <a:endParaRPr lang="es-ES_tradnl"/>
          </a:p>
        </p:txBody>
      </p:sp>
    </p:spTree>
    <p:extLst>
      <p:ext uri="{BB962C8B-B14F-4D97-AF65-F5344CB8AC3E}">
        <p14:creationId xmlns:p14="http://schemas.microsoft.com/office/powerpoint/2010/main" val="2998548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Una base de datos documental, de alto desempeño, no utiliza esquemas de base de datos. Permite almacenar la información de forma más natural mediante documentos auto contenidos, es decir al no usar tablas con relaciones cada unidad de datos contiene en sí mismo las dependencias necesarias. Para almacenar datos utiliza la forma binaria de JSON denominada BSON. Se distribuye de forma gratuita para Windows, Linux, Mac OS X y Solaris </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41</a:t>
            </a:fld>
            <a:endParaRPr lang="es-ES_tradnl"/>
          </a:p>
        </p:txBody>
      </p:sp>
    </p:spTree>
    <p:extLst>
      <p:ext uri="{BB962C8B-B14F-4D97-AF65-F5344CB8AC3E}">
        <p14:creationId xmlns:p14="http://schemas.microsoft.com/office/powerpoint/2010/main" val="377648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Organización:</a:t>
            </a:r>
          </a:p>
          <a:p>
            <a:pPr marL="171450" indent="-171450">
              <a:buFont typeface="Arial" panose="020B0604020202020204" pitchFamily="34" charset="0"/>
              <a:buChar char="•"/>
            </a:pPr>
            <a:r>
              <a:rPr lang="es-ES_tradnl" dirty="0" err="1" smtClean="0"/>
              <a:t>Clusters</a:t>
            </a:r>
            <a:r>
              <a:rPr lang="es-ES_tradnl" dirty="0" smtClean="0"/>
              <a:t>: Conjunto de procesos que proporcionan</a:t>
            </a:r>
            <a:r>
              <a:rPr lang="es-ES_tradnl" baseline="0" dirty="0" smtClean="0"/>
              <a:t> </a:t>
            </a:r>
            <a:r>
              <a:rPr lang="es-ES_tradnl" dirty="0" err="1" smtClean="0"/>
              <a:t>tablets</a:t>
            </a:r>
            <a:endParaRPr lang="es-ES_tradnl" dirty="0" smtClean="0"/>
          </a:p>
          <a:p>
            <a:pPr marL="628650" lvl="1" indent="-171450">
              <a:buFont typeface="Arial" panose="020B0604020202020204" pitchFamily="34" charset="0"/>
              <a:buChar char="•"/>
            </a:pPr>
            <a:r>
              <a:rPr lang="es-ES_tradnl" dirty="0" smtClean="0"/>
              <a:t>Tablet: Conjunto de </a:t>
            </a:r>
            <a:r>
              <a:rPr lang="es-ES_tradnl" dirty="0" err="1" smtClean="0"/>
              <a:t>rows</a:t>
            </a:r>
            <a:r>
              <a:rPr lang="es-ES_tradnl" baseline="0" dirty="0" smtClean="0"/>
              <a:t> (con las propiedades anteriores)</a:t>
            </a:r>
            <a:endParaRPr lang="es-ES_tradnl" dirty="0" smtClean="0"/>
          </a:p>
          <a:p>
            <a:endParaRPr lang="es-ES_tradnl" dirty="0" smtClean="0"/>
          </a:p>
          <a:p>
            <a:r>
              <a:rPr lang="es-ES_tradnl" b="1" dirty="0" smtClean="0"/>
              <a:t>Filas</a:t>
            </a:r>
            <a:r>
              <a:rPr lang="es-ES_tradnl" dirty="0" smtClean="0"/>
              <a:t> agrupadas (</a:t>
            </a:r>
            <a:r>
              <a:rPr lang="es-ES_tradnl" dirty="0" err="1" smtClean="0"/>
              <a:t>tablets</a:t>
            </a:r>
            <a:r>
              <a:rPr lang="es-ES_tradnl" dirty="0" smtClean="0"/>
              <a:t>): balanceo de carga</a:t>
            </a:r>
          </a:p>
          <a:p>
            <a:pPr marL="628650" lvl="1" indent="-171450">
              <a:buFont typeface="Arial" panose="020B0604020202020204" pitchFamily="34" charset="0"/>
              <a:buChar char="•"/>
            </a:pPr>
            <a:r>
              <a:rPr lang="es-ES_tradnl" dirty="0" smtClean="0"/>
              <a:t>Ordenadas por clave</a:t>
            </a:r>
          </a:p>
          <a:p>
            <a:pPr marL="628650" lvl="1" indent="-171450">
              <a:buFont typeface="Arial" panose="020B0604020202020204" pitchFamily="34" charset="0"/>
              <a:buChar char="•"/>
            </a:pPr>
            <a:r>
              <a:rPr lang="es-ES_tradnl" dirty="0" smtClean="0"/>
              <a:t>No transacciones-múltiples</a:t>
            </a:r>
            <a:r>
              <a:rPr lang="es-ES_tradnl" baseline="0" dirty="0" smtClean="0"/>
              <a:t> filas</a:t>
            </a:r>
          </a:p>
          <a:p>
            <a:pPr marL="628650" lvl="1" indent="-171450">
              <a:buFont typeface="Arial" panose="020B0604020202020204" pitchFamily="34" charset="0"/>
              <a:buChar char="•"/>
            </a:pPr>
            <a:r>
              <a:rPr lang="es-ES_tradnl" baseline="0" dirty="0" smtClean="0"/>
              <a:t>Filas con claves consecutivas </a:t>
            </a:r>
            <a:r>
              <a:rPr lang="es-ES_tradnl" u="sng" baseline="0" dirty="0" err="1" smtClean="0"/>
              <a:t>tablets</a:t>
            </a:r>
            <a:endParaRPr lang="es-ES_tradnl" u="sng" baseline="0" dirty="0" smtClean="0"/>
          </a:p>
          <a:p>
            <a:pPr marL="1085850" lvl="2" indent="-171450">
              <a:buFont typeface="Arial" panose="020B0604020202020204" pitchFamily="34" charset="0"/>
              <a:buChar char="•"/>
            </a:pPr>
            <a:r>
              <a:rPr lang="es-ES_tradnl" u="none" baseline="0" dirty="0" smtClean="0"/>
              <a:t>Rangos de claves eficientes</a:t>
            </a:r>
          </a:p>
          <a:p>
            <a:pPr marL="1085850" lvl="2" indent="-171450">
              <a:buFont typeface="Arial" panose="020B0604020202020204" pitchFamily="34" charset="0"/>
              <a:buChar char="•"/>
            </a:pPr>
            <a:r>
              <a:rPr lang="es-ES_tradnl" u="none" baseline="0" dirty="0" smtClean="0"/>
              <a:t>Pequeño # máquinas</a:t>
            </a:r>
            <a:endParaRPr lang="es-ES_tradnl" u="none" dirty="0" smtClean="0"/>
          </a:p>
          <a:p>
            <a:r>
              <a:rPr lang="es-ES_tradnl" b="1" dirty="0" smtClean="0"/>
              <a:t>Columnas</a:t>
            </a:r>
            <a:r>
              <a:rPr lang="es-ES_tradnl" dirty="0" smtClean="0"/>
              <a:t> agrupadas (</a:t>
            </a:r>
            <a:r>
              <a:rPr lang="es-ES_tradnl" u="sng" dirty="0" err="1" smtClean="0"/>
              <a:t>families</a:t>
            </a:r>
            <a:r>
              <a:rPr lang="es-ES_tradnl" dirty="0" smtClean="0"/>
              <a:t>): control de acceso</a:t>
            </a:r>
          </a:p>
          <a:p>
            <a:pPr marL="628650" lvl="1" indent="-171450">
              <a:buFont typeface="Arial" panose="020B0604020202020204" pitchFamily="34" charset="0"/>
              <a:buChar char="•"/>
            </a:pPr>
            <a:r>
              <a:rPr lang="es-ES_tradnl" dirty="0" smtClean="0"/>
              <a:t>Normalmente del mismo tipo (por compresión)</a:t>
            </a:r>
          </a:p>
          <a:p>
            <a:pPr marL="628650" lvl="1" indent="-171450">
              <a:buFont typeface="Arial" panose="020B0604020202020204" pitchFamily="34" charset="0"/>
              <a:buChar char="•"/>
            </a:pPr>
            <a:r>
              <a:rPr lang="es-ES_tradnl" dirty="0" smtClean="0"/>
              <a:t>Declaradas</a:t>
            </a:r>
            <a:r>
              <a:rPr lang="es-ES_tradnl" baseline="0" dirty="0" smtClean="0"/>
              <a:t> antes de introducir datos dentro</a:t>
            </a:r>
          </a:p>
          <a:p>
            <a:pPr marL="628650" lvl="1" indent="-171450">
              <a:buFont typeface="Arial" panose="020B0604020202020204" pitchFamily="34" charset="0"/>
              <a:buChar char="•"/>
            </a:pPr>
            <a:r>
              <a:rPr lang="es-ES_tradnl" dirty="0" smtClean="0"/>
              <a:t>Datos</a:t>
            </a:r>
            <a:r>
              <a:rPr lang="es-ES_tradnl" baseline="0" dirty="0" smtClean="0"/>
              <a:t> de columna en diferentes filas no poder borrar</a:t>
            </a:r>
            <a:endParaRPr lang="es-ES_tradnl" dirty="0" smtClean="0"/>
          </a:p>
          <a:p>
            <a:r>
              <a:rPr lang="es-ES_tradnl" b="1" dirty="0" err="1" smtClean="0"/>
              <a:t>Timestamps</a:t>
            </a:r>
            <a:r>
              <a:rPr lang="es-ES_tradnl" b="1" dirty="0" smtClean="0"/>
              <a:t>:</a:t>
            </a:r>
            <a:r>
              <a:rPr lang="es-ES_tradnl" dirty="0" smtClean="0"/>
              <a:t> Versiones</a:t>
            </a:r>
            <a:r>
              <a:rPr lang="es-ES_tradnl" baseline="0" dirty="0" smtClean="0"/>
              <a:t> de una misma celda</a:t>
            </a:r>
          </a:p>
          <a:p>
            <a:pPr marL="628650" lvl="1" indent="-171450">
              <a:buFont typeface="Arial" panose="020B0604020202020204" pitchFamily="34" charset="0"/>
              <a:buChar char="•"/>
            </a:pPr>
            <a:r>
              <a:rPr lang="es-ES_tradnl" baseline="0" dirty="0" smtClean="0"/>
              <a:t>Orden descendente (Asignado auto. o manual)</a:t>
            </a:r>
          </a:p>
          <a:p>
            <a:pPr marL="628650" lvl="1" indent="-171450">
              <a:buFont typeface="Arial" panose="020B0604020202020204" pitchFamily="34" charset="0"/>
              <a:buChar char="•"/>
            </a:pPr>
            <a:r>
              <a:rPr lang="es-ES_tradnl" baseline="0" dirty="0" err="1" smtClean="0"/>
              <a:t>Garbage</a:t>
            </a:r>
            <a:r>
              <a:rPr lang="es-ES_tradnl" baseline="0" dirty="0" smtClean="0"/>
              <a:t> </a:t>
            </a:r>
            <a:r>
              <a:rPr lang="es-ES_tradnl" baseline="0" dirty="0" err="1" smtClean="0"/>
              <a:t>Collector</a:t>
            </a:r>
            <a:endParaRPr lang="es-ES_tradnl" baseline="0" dirty="0" smtClean="0"/>
          </a:p>
          <a:p>
            <a:pPr marL="1085850" lvl="2" indent="-171450">
              <a:buFont typeface="Arial" panose="020B0604020202020204" pitchFamily="34" charset="0"/>
              <a:buChar char="•"/>
            </a:pPr>
            <a:r>
              <a:rPr lang="es-ES_tradnl" baseline="0" dirty="0" smtClean="0"/>
              <a:t>N-versiones nuevas</a:t>
            </a:r>
          </a:p>
          <a:p>
            <a:pPr marL="1085850" lvl="2" indent="-171450">
              <a:buFont typeface="Arial" panose="020B0604020202020204" pitchFamily="34" charset="0"/>
              <a:buChar char="•"/>
            </a:pPr>
            <a:r>
              <a:rPr lang="es-ES_tradnl" baseline="0" dirty="0" smtClean="0"/>
              <a:t>Versiones de un rango de tiempo</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6</a:t>
            </a:fld>
            <a:endParaRPr lang="es-ES_tradnl"/>
          </a:p>
        </p:txBody>
      </p:sp>
    </p:spTree>
    <p:extLst>
      <p:ext uri="{BB962C8B-B14F-4D97-AF65-F5344CB8AC3E}">
        <p14:creationId xmlns:p14="http://schemas.microsoft.com/office/powerpoint/2010/main" val="180221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_tradnl" dirty="0" smtClean="0"/>
              <a:t>API</a:t>
            </a:r>
            <a:r>
              <a:rPr lang="es-ES_tradnl" baseline="0" dirty="0" smtClean="0"/>
              <a:t> pública escrita en C++</a:t>
            </a:r>
          </a:p>
          <a:p>
            <a:pPr marL="171450" indent="-171450">
              <a:buFont typeface="Arial" panose="020B0604020202020204" pitchFamily="34" charset="0"/>
              <a:buChar char="•"/>
            </a:pPr>
            <a:r>
              <a:rPr lang="es-ES_tradnl" baseline="0" dirty="0" smtClean="0"/>
              <a:t>Solo admite transacciones por filas individuales</a:t>
            </a:r>
          </a:p>
          <a:p>
            <a:pPr marL="171450" indent="-171450">
              <a:buFont typeface="Arial" panose="020B0604020202020204" pitchFamily="34" charset="0"/>
              <a:buChar char="•"/>
            </a:pPr>
            <a:r>
              <a:rPr lang="es-ES_tradnl" baseline="0" dirty="0" smtClean="0"/>
              <a:t>Proporciona interfaz para simularlo para los clientes</a:t>
            </a:r>
          </a:p>
          <a:p>
            <a:pPr marL="171450" indent="-171450">
              <a:buFont typeface="Arial" panose="020B0604020202020204" pitchFamily="34" charset="0"/>
              <a:buChar char="•"/>
            </a:pPr>
            <a:r>
              <a:rPr lang="es-ES_tradnl" baseline="0" dirty="0" smtClean="0"/>
              <a:t>Permite la ejecución de scripts proporcionados por el usuario (</a:t>
            </a:r>
            <a:r>
              <a:rPr lang="es-ES_tradnl" baseline="0" dirty="0" err="1" smtClean="0"/>
              <a:t>Sawzall</a:t>
            </a:r>
            <a:r>
              <a:rPr lang="es-ES_tradnl" baseline="0" dirty="0" smtClean="0"/>
              <a:t>, creado por Google)</a:t>
            </a:r>
          </a:p>
          <a:p>
            <a:pPr marL="628650" lvl="1" indent="-171450">
              <a:buFont typeface="Arial" panose="020B0604020202020204" pitchFamily="34" charset="0"/>
              <a:buChar char="•"/>
            </a:pPr>
            <a:r>
              <a:rPr lang="es-ES_tradnl" baseline="0" dirty="0" smtClean="0"/>
              <a:t>No permite la contestación de </a:t>
            </a:r>
            <a:r>
              <a:rPr lang="es-ES_tradnl" baseline="0" dirty="0" err="1" smtClean="0"/>
              <a:t>BigTable</a:t>
            </a:r>
            <a:r>
              <a:rPr lang="es-ES_tradnl" baseline="0" dirty="0" smtClean="0"/>
              <a:t> a los scripts</a:t>
            </a:r>
          </a:p>
          <a:p>
            <a:pPr marL="171450" indent="-171450">
              <a:buFont typeface="Arial" panose="020B0604020202020204" pitchFamily="34" charset="0"/>
              <a:buChar char="•"/>
            </a:pPr>
            <a:r>
              <a:rPr lang="es-ES_tradnl" dirty="0" smtClean="0"/>
              <a:t>Puede usarse</a:t>
            </a:r>
            <a:r>
              <a:rPr lang="es-ES_tradnl" baseline="0" dirty="0" smtClean="0"/>
              <a:t> con </a:t>
            </a:r>
            <a:r>
              <a:rPr lang="es-ES_tradnl" baseline="0" dirty="0" err="1" smtClean="0"/>
              <a:t>MapReduce</a:t>
            </a:r>
            <a:endParaRPr lang="es-ES_tradnl" baseline="0" dirty="0" smtClean="0"/>
          </a:p>
          <a:p>
            <a:pPr marL="628650" lvl="1" indent="-171450">
              <a:buFont typeface="Arial" panose="020B0604020202020204" pitchFamily="34" charset="0"/>
              <a:buChar char="•"/>
            </a:pPr>
            <a:r>
              <a:rPr lang="es-ES_tradnl" baseline="0" dirty="0" smtClean="0"/>
              <a:t>Como input</a:t>
            </a:r>
          </a:p>
          <a:p>
            <a:pPr marL="628650" lvl="1" indent="-171450">
              <a:buFont typeface="Arial" panose="020B0604020202020204" pitchFamily="34" charset="0"/>
              <a:buChar char="•"/>
            </a:pPr>
            <a:r>
              <a:rPr lang="es-ES_tradnl" baseline="0" dirty="0" smtClean="0"/>
              <a:t>Como output</a:t>
            </a:r>
            <a:endParaRPr lang="es-ES_tradnl"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8</a:t>
            </a:fld>
            <a:endParaRPr lang="es-ES_tradnl"/>
          </a:p>
        </p:txBody>
      </p:sp>
    </p:spTree>
    <p:extLst>
      <p:ext uri="{BB962C8B-B14F-4D97-AF65-F5344CB8AC3E}">
        <p14:creationId xmlns:p14="http://schemas.microsoft.com/office/powerpoint/2010/main" val="150306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_tradnl" dirty="0" smtClean="0"/>
              <a:t>Opera en varias máquinas compartiendo recursos</a:t>
            </a:r>
            <a:r>
              <a:rPr lang="es-ES_tradnl" baseline="0" dirty="0" smtClean="0"/>
              <a:t> con otros procesos</a:t>
            </a:r>
          </a:p>
          <a:p>
            <a:pPr marL="171450" indent="-171450">
              <a:buFont typeface="Arial" panose="020B0604020202020204" pitchFamily="34" charset="0"/>
              <a:buChar char="•"/>
            </a:pPr>
            <a:r>
              <a:rPr lang="es-ES_tradnl" dirty="0" smtClean="0"/>
              <a:t>Manejo de </a:t>
            </a:r>
            <a:r>
              <a:rPr lang="es-ES_tradnl" dirty="0" err="1" smtClean="0"/>
              <a:t>clusters</a:t>
            </a:r>
            <a:r>
              <a:rPr lang="es-ES_tradnl" dirty="0" smtClean="0"/>
              <a:t> de </a:t>
            </a:r>
            <a:r>
              <a:rPr lang="es-ES_tradnl" dirty="0" err="1" smtClean="0"/>
              <a:t>Googles</a:t>
            </a:r>
            <a:r>
              <a:rPr lang="es-ES_tradnl" dirty="0" smtClean="0"/>
              <a:t> para:</a:t>
            </a:r>
          </a:p>
          <a:p>
            <a:pPr marL="628650" lvl="1" indent="-171450">
              <a:buFont typeface="Arial" panose="020B0604020202020204" pitchFamily="34" charset="0"/>
              <a:buChar char="•"/>
            </a:pPr>
            <a:r>
              <a:rPr lang="es-ES_tradnl" dirty="0" smtClean="0"/>
              <a:t>Manejar procesos</a:t>
            </a:r>
          </a:p>
          <a:p>
            <a:pPr marL="628650" lvl="1" indent="-171450">
              <a:buFont typeface="Arial" panose="020B0604020202020204" pitchFamily="34" charset="0"/>
              <a:buChar char="•"/>
            </a:pPr>
            <a:r>
              <a:rPr lang="es-ES_tradnl" dirty="0" smtClean="0"/>
              <a:t>Manejar </a:t>
            </a:r>
            <a:r>
              <a:rPr lang="es-ES_tradnl" dirty="0" err="1" smtClean="0"/>
              <a:t>resursos</a:t>
            </a:r>
            <a:r>
              <a:rPr lang="es-ES_tradnl" dirty="0" smtClean="0"/>
              <a:t> en las máquinas</a:t>
            </a:r>
          </a:p>
          <a:p>
            <a:pPr marL="628650" lvl="1" indent="-171450">
              <a:buFont typeface="Arial" panose="020B0604020202020204" pitchFamily="34" charset="0"/>
              <a:buChar char="•"/>
            </a:pPr>
            <a:r>
              <a:rPr lang="es-ES_tradnl" dirty="0" smtClean="0"/>
              <a:t>Monitorizar el estatus de las máquinas</a:t>
            </a:r>
          </a:p>
          <a:p>
            <a:pPr marL="628650" lvl="1" indent="-171450">
              <a:buFont typeface="Arial" panose="020B0604020202020204" pitchFamily="34" charset="0"/>
              <a:buChar char="•"/>
            </a:pPr>
            <a:r>
              <a:rPr lang="es-ES_tradnl" dirty="0" smtClean="0"/>
              <a:t>Tratar</a:t>
            </a:r>
            <a:r>
              <a:rPr lang="es-ES_tradnl" baseline="0" dirty="0" smtClean="0"/>
              <a:t> con las caídas de las máquinas</a:t>
            </a:r>
            <a:endParaRPr lang="es-ES_tradnl" dirty="0" smtClean="0"/>
          </a:p>
          <a:p>
            <a:pPr marL="171450" indent="-171450">
              <a:buFont typeface="Arial" panose="020B0604020202020204" pitchFamily="34" charset="0"/>
              <a:buChar char="•"/>
            </a:pPr>
            <a:r>
              <a:rPr lang="es-ES_tradnl" dirty="0" err="1" smtClean="0"/>
              <a:t>Distributed</a:t>
            </a:r>
            <a:r>
              <a:rPr lang="es-ES_tradnl" baseline="0" dirty="0" smtClean="0"/>
              <a:t> file </a:t>
            </a:r>
            <a:r>
              <a:rPr lang="es-ES_tradnl" baseline="0" dirty="0" err="1" smtClean="0"/>
              <a:t>system</a:t>
            </a:r>
            <a:r>
              <a:rPr lang="es-ES_tradnl" baseline="0" dirty="0" smtClean="0"/>
              <a:t>, mantiene replicas de los archivos (fiabilidad/disponibilidad)</a:t>
            </a:r>
          </a:p>
          <a:p>
            <a:pPr marL="171450" indent="-171450">
              <a:buFont typeface="Arial" panose="020B0604020202020204" pitchFamily="34" charset="0"/>
              <a:buChar char="•"/>
            </a:pPr>
            <a:r>
              <a:rPr lang="es-ES_tradnl" dirty="0" err="1" smtClean="0"/>
              <a:t>SSTable</a:t>
            </a:r>
            <a:r>
              <a:rPr lang="es-ES_tradnl" dirty="0" smtClean="0"/>
              <a:t>: Mapa ordenado (</a:t>
            </a:r>
            <a:r>
              <a:rPr lang="es-ES_tradnl" dirty="0" err="1" smtClean="0"/>
              <a:t>clave:string</a:t>
            </a:r>
            <a:r>
              <a:rPr lang="es-ES_tradnl" baseline="0" dirty="0" err="1" smtClean="0"/>
              <a:t>-valor:string</a:t>
            </a:r>
            <a:r>
              <a:rPr lang="es-ES_tradnl" baseline="0" dirty="0" smtClean="0"/>
              <a:t>)</a:t>
            </a:r>
          </a:p>
          <a:p>
            <a:pPr marL="628650" lvl="1" indent="-171450">
              <a:buFont typeface="Arial" panose="020B0604020202020204" pitchFamily="34" charset="0"/>
              <a:buChar char="•"/>
            </a:pPr>
            <a:r>
              <a:rPr lang="es-ES_tradnl" baseline="0" dirty="0" smtClean="0"/>
              <a:t>Contiene secuencia de bloques</a:t>
            </a:r>
          </a:p>
          <a:p>
            <a:pPr marL="628650" lvl="1" indent="-171450">
              <a:buFont typeface="Arial" panose="020B0604020202020204" pitchFamily="34" charset="0"/>
              <a:buChar char="•"/>
            </a:pPr>
            <a:r>
              <a:rPr lang="es-ES_tradnl" baseline="0" dirty="0" err="1" smtClean="0"/>
              <a:t>Indice</a:t>
            </a:r>
            <a:r>
              <a:rPr lang="es-ES_tradnl" baseline="0" dirty="0" smtClean="0"/>
              <a:t> al final de archivo (se carga en </a:t>
            </a:r>
            <a:r>
              <a:rPr lang="es-ES_tradnl" baseline="0" dirty="0" err="1" smtClean="0"/>
              <a:t>mem</a:t>
            </a:r>
            <a:r>
              <a:rPr lang="es-ES_tradnl" baseline="0" dirty="0" smtClean="0"/>
              <a:t>. cuando se abre el archivo) </a:t>
            </a:r>
          </a:p>
          <a:p>
            <a:pPr marL="628650" lvl="1" indent="-171450">
              <a:buFont typeface="Arial" panose="020B0604020202020204" pitchFamily="34" charset="0"/>
              <a:buChar char="•"/>
            </a:pPr>
            <a:r>
              <a:rPr lang="es-ES_tradnl" baseline="0" dirty="0" smtClean="0"/>
              <a:t>Puede cargarse el archivo entero en memoria</a:t>
            </a:r>
            <a:endParaRPr lang="es-ES_tradnl" dirty="0" smtClean="0"/>
          </a:p>
          <a:p>
            <a:pPr marL="171450" indent="-171450">
              <a:buFont typeface="Arial" panose="020B0604020202020204" pitchFamily="34" charset="0"/>
              <a:buChar char="•"/>
            </a:pPr>
            <a:r>
              <a:rPr lang="es-ES_tradnl" dirty="0" err="1" smtClean="0"/>
              <a:t>Chubby</a:t>
            </a:r>
            <a:r>
              <a:rPr lang="es-ES_tradnl" dirty="0" smtClean="0"/>
              <a:t>:</a:t>
            </a:r>
            <a:r>
              <a:rPr lang="es-ES_tradnl" baseline="0" dirty="0" smtClean="0"/>
              <a:t> Servidor de cerrojos</a:t>
            </a:r>
          </a:p>
          <a:p>
            <a:pPr marL="628650" lvl="1" indent="-171450">
              <a:buFont typeface="Arial" panose="020B0604020202020204" pitchFamily="34" charset="0"/>
              <a:buChar char="•"/>
            </a:pPr>
            <a:r>
              <a:rPr lang="es-ES_tradnl" baseline="0" dirty="0" smtClean="0"/>
              <a:t>Mantiene 5 replicas de cada archivo (1 master, 4 esclavos)</a:t>
            </a:r>
          </a:p>
          <a:p>
            <a:pPr marL="628650" lvl="1" indent="-171450">
              <a:buFont typeface="Arial" panose="020B0604020202020204" pitchFamily="34" charset="0"/>
              <a:buChar char="•"/>
            </a:pPr>
            <a:r>
              <a:rPr lang="es-ES_tradnl" baseline="0" dirty="0" smtClean="0"/>
              <a:t>Solo se lee del master (servicio activo mientras mayoría de replicas disponibles)</a:t>
            </a:r>
          </a:p>
          <a:p>
            <a:pPr marL="628650" lvl="1" indent="-171450">
              <a:buFont typeface="Arial" panose="020B0604020202020204" pitchFamily="34" charset="0"/>
              <a:buChar char="•"/>
            </a:pPr>
            <a:r>
              <a:rPr lang="es-ES_tradnl" baseline="0" dirty="0" smtClean="0"/>
              <a:t>Master cae, se asigna a otro master</a:t>
            </a:r>
          </a:p>
          <a:p>
            <a:pPr marL="628650" lvl="1" indent="-171450">
              <a:buFont typeface="Arial" panose="020B0604020202020204" pitchFamily="34" charset="0"/>
              <a:buChar char="•"/>
            </a:pPr>
            <a:r>
              <a:rPr lang="es-ES_tradnl" baseline="0" dirty="0" smtClean="0"/>
              <a:t>Mantiene la integridad con el algoritmo de </a:t>
            </a:r>
            <a:r>
              <a:rPr lang="es-ES_tradnl" baseline="0" dirty="0" err="1" smtClean="0"/>
              <a:t>Paxos</a:t>
            </a:r>
            <a:endParaRPr lang="es-ES_tradnl" baseline="0" dirty="0" smtClean="0"/>
          </a:p>
          <a:p>
            <a:pPr marL="628650" lvl="1" indent="-171450">
              <a:buFont typeface="Arial" panose="020B0604020202020204" pitchFamily="34" charset="0"/>
              <a:buChar char="•"/>
            </a:pPr>
            <a:r>
              <a:rPr lang="es-ES_tradnl" baseline="0" dirty="0" smtClean="0"/>
              <a:t>Proporciona un espacio de nombres de directorios y archivos pequeños</a:t>
            </a:r>
          </a:p>
          <a:p>
            <a:pPr marL="628650" lvl="1" indent="-171450">
              <a:buFont typeface="Arial" panose="020B0604020202020204" pitchFamily="34" charset="0"/>
              <a:buChar char="•"/>
            </a:pPr>
            <a:r>
              <a:rPr lang="es-ES_tradnl" baseline="0" dirty="0" smtClean="0"/>
              <a:t>Cada cliente mantiene una sesión (expira en un determinado tiempo)</a:t>
            </a:r>
          </a:p>
          <a:p>
            <a:pPr marL="628650" lvl="1" indent="-171450">
              <a:buFont typeface="Arial" panose="020B0604020202020204" pitchFamily="34" charset="0"/>
              <a:buChar char="•"/>
            </a:pPr>
            <a:r>
              <a:rPr lang="es-ES_tradnl" baseline="0" dirty="0" smtClean="0"/>
              <a:t>Se pueden configurar avisos:</a:t>
            </a:r>
          </a:p>
          <a:p>
            <a:pPr marL="1085850" lvl="2" indent="-171450">
              <a:buFont typeface="Arial" panose="020B0604020202020204" pitchFamily="34" charset="0"/>
              <a:buChar char="•"/>
            </a:pPr>
            <a:r>
              <a:rPr lang="es-ES_tradnl" baseline="0" dirty="0" smtClean="0"/>
              <a:t>Cambios de archivos</a:t>
            </a:r>
          </a:p>
          <a:p>
            <a:pPr marL="1085850" lvl="2" indent="-171450">
              <a:buFont typeface="Arial" panose="020B0604020202020204" pitchFamily="34" charset="0"/>
              <a:buChar char="•"/>
            </a:pPr>
            <a:r>
              <a:rPr lang="es-ES_tradnl" baseline="0" dirty="0" smtClean="0"/>
              <a:t>Expiración de sesiones</a:t>
            </a:r>
            <a:endParaRPr lang="es-ES_tradnl" dirty="0" smtClean="0"/>
          </a:p>
          <a:p>
            <a:pPr marL="628650" lvl="1" indent="-171450">
              <a:buFont typeface="Arial" panose="020B0604020202020204" pitchFamily="34" charset="0"/>
              <a:buChar char="•"/>
            </a:pPr>
            <a:r>
              <a:rPr lang="es-ES_tradnl" dirty="0" smtClean="0"/>
              <a:t>Uso:</a:t>
            </a:r>
          </a:p>
          <a:p>
            <a:pPr marL="1085850" lvl="2" indent="-171450">
              <a:buFont typeface="Arial" panose="020B0604020202020204" pitchFamily="34" charset="0"/>
              <a:buChar char="•"/>
            </a:pPr>
            <a:r>
              <a:rPr lang="es-ES_tradnl" dirty="0" smtClean="0"/>
              <a:t>Al</a:t>
            </a:r>
            <a:r>
              <a:rPr lang="es-ES_tradnl" baseline="0" dirty="0" smtClean="0"/>
              <a:t> menos, u</a:t>
            </a:r>
            <a:r>
              <a:rPr lang="es-ES_tradnl" dirty="0" smtClean="0"/>
              <a:t>n</a:t>
            </a:r>
            <a:r>
              <a:rPr lang="es-ES_tradnl" baseline="0" dirty="0" smtClean="0"/>
              <a:t> master activo</a:t>
            </a:r>
          </a:p>
          <a:p>
            <a:pPr marL="1085850" lvl="2" indent="-171450">
              <a:buFont typeface="Arial" panose="020B0604020202020204" pitchFamily="34" charset="0"/>
              <a:buChar char="•"/>
            </a:pPr>
            <a:r>
              <a:rPr lang="es-ES_tradnl" dirty="0" smtClean="0"/>
              <a:t>Almacenar el </a:t>
            </a:r>
            <a:r>
              <a:rPr lang="es-ES_tradnl" dirty="0" err="1" smtClean="0"/>
              <a:t>bootstrap</a:t>
            </a:r>
            <a:endParaRPr lang="es-ES_tradnl" dirty="0" smtClean="0"/>
          </a:p>
          <a:p>
            <a:pPr marL="1085850" lvl="2" indent="-171450">
              <a:buFont typeface="Arial" panose="020B0604020202020204" pitchFamily="34" charset="0"/>
              <a:buChar char="•"/>
            </a:pPr>
            <a:r>
              <a:rPr lang="es-ES_tradnl" dirty="0" smtClean="0"/>
              <a:t>Iniciar/Parar </a:t>
            </a:r>
            <a:r>
              <a:rPr lang="es-ES_tradnl" dirty="0" err="1" smtClean="0"/>
              <a:t>tablet</a:t>
            </a:r>
            <a:r>
              <a:rPr lang="es-ES_tradnl" dirty="0" smtClean="0"/>
              <a:t> servers</a:t>
            </a:r>
          </a:p>
          <a:p>
            <a:pPr marL="1085850" lvl="2" indent="-171450">
              <a:buFont typeface="Arial" panose="020B0604020202020204" pitchFamily="34" charset="0"/>
              <a:buChar char="•"/>
            </a:pPr>
            <a:r>
              <a:rPr lang="es-ES_tradnl" dirty="0" smtClean="0"/>
              <a:t>Guardar los esquemas de los datos</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10</a:t>
            </a:fld>
            <a:endParaRPr lang="es-ES_tradnl"/>
          </a:p>
        </p:txBody>
      </p:sp>
    </p:spTree>
    <p:extLst>
      <p:ext uri="{BB962C8B-B14F-4D97-AF65-F5344CB8AC3E}">
        <p14:creationId xmlns:p14="http://schemas.microsoft.com/office/powerpoint/2010/main" val="353594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smtClean="0"/>
              <a:t>Tablet servers</a:t>
            </a:r>
            <a:r>
              <a:rPr lang="es-ES_tradnl" dirty="0" smtClean="0"/>
              <a:t>: Añadidos y eliminados dinámicamente de los </a:t>
            </a:r>
            <a:r>
              <a:rPr lang="es-ES_tradnl" dirty="0" err="1" smtClean="0"/>
              <a:t>clusters</a:t>
            </a:r>
            <a:r>
              <a:rPr lang="es-ES_tradnl" dirty="0" smtClean="0"/>
              <a:t> dependiendo de las exigencias del momento</a:t>
            </a:r>
          </a:p>
          <a:p>
            <a:endParaRPr lang="es-ES_tradnl" dirty="0" smtClean="0"/>
          </a:p>
          <a:p>
            <a:r>
              <a:rPr lang="es-ES_tradnl" b="1" dirty="0" smtClean="0"/>
              <a:t>Master: </a:t>
            </a:r>
            <a:r>
              <a:rPr lang="es-ES_tradnl" dirty="0" smtClean="0"/>
              <a:t>Responsable</a:t>
            </a:r>
            <a:r>
              <a:rPr lang="es-ES_tradnl" baseline="0" dirty="0" smtClean="0"/>
              <a:t> de:</a:t>
            </a:r>
          </a:p>
          <a:p>
            <a:pPr marL="628650" lvl="1" indent="-171450">
              <a:buFont typeface="Arial" panose="020B0604020202020204" pitchFamily="34" charset="0"/>
              <a:buChar char="•"/>
            </a:pPr>
            <a:r>
              <a:rPr lang="es-ES_tradnl" baseline="0" dirty="0" smtClean="0"/>
              <a:t>Asignar las </a:t>
            </a:r>
            <a:r>
              <a:rPr lang="es-ES_tradnl" baseline="0" dirty="0" err="1" smtClean="0"/>
              <a:t>tablets</a:t>
            </a:r>
            <a:r>
              <a:rPr lang="es-ES_tradnl" baseline="0" dirty="0" smtClean="0"/>
              <a:t> a los </a:t>
            </a:r>
            <a:r>
              <a:rPr lang="es-ES_tradnl" baseline="0" dirty="0" err="1" smtClean="0"/>
              <a:t>tablet</a:t>
            </a:r>
            <a:r>
              <a:rPr lang="es-ES_tradnl" baseline="0" dirty="0" smtClean="0"/>
              <a:t> servers</a:t>
            </a:r>
          </a:p>
          <a:p>
            <a:pPr marL="628650" lvl="1" indent="-171450">
              <a:buFont typeface="Arial" panose="020B0604020202020204" pitchFamily="34" charset="0"/>
              <a:buChar char="•"/>
            </a:pPr>
            <a:r>
              <a:rPr lang="es-ES_tradnl" baseline="0" dirty="0" smtClean="0"/>
              <a:t>Detectar la adición o expiración de </a:t>
            </a:r>
            <a:r>
              <a:rPr lang="es-ES_tradnl" baseline="0" dirty="0" err="1" smtClean="0"/>
              <a:t>tablet</a:t>
            </a:r>
            <a:r>
              <a:rPr lang="es-ES_tradnl" baseline="0" dirty="0" smtClean="0"/>
              <a:t> servers</a:t>
            </a:r>
          </a:p>
          <a:p>
            <a:pPr marL="628650" lvl="1" indent="-171450">
              <a:buFont typeface="Arial" panose="020B0604020202020204" pitchFamily="34" charset="0"/>
              <a:buChar char="•"/>
            </a:pPr>
            <a:r>
              <a:rPr lang="es-ES_tradnl" dirty="0" smtClean="0"/>
              <a:t>Balanceo</a:t>
            </a:r>
            <a:r>
              <a:rPr lang="es-ES_tradnl" baseline="0" dirty="0" smtClean="0"/>
              <a:t> de carga</a:t>
            </a:r>
          </a:p>
          <a:p>
            <a:pPr marL="628650" lvl="1" indent="-171450">
              <a:buFont typeface="Arial" panose="020B0604020202020204" pitchFamily="34" charset="0"/>
              <a:buChar char="•"/>
            </a:pPr>
            <a:r>
              <a:rPr lang="es-ES_tradnl" baseline="0" dirty="0" smtClean="0"/>
              <a:t>Limpiar el GFS de archivos basura</a:t>
            </a:r>
          </a:p>
          <a:p>
            <a:pPr marL="628650" lvl="1" indent="-171450">
              <a:buFont typeface="Arial" panose="020B0604020202020204" pitchFamily="34" charset="0"/>
              <a:buChar char="•"/>
            </a:pPr>
            <a:r>
              <a:rPr lang="es-ES_tradnl" baseline="0" dirty="0" smtClean="0"/>
              <a:t>Manejar los cambios de </a:t>
            </a:r>
            <a:r>
              <a:rPr lang="es-ES_tradnl" baseline="0" dirty="0" err="1" smtClean="0"/>
              <a:t>schema</a:t>
            </a:r>
            <a:endParaRPr lang="es-ES_tradnl" dirty="0" smtClean="0"/>
          </a:p>
          <a:p>
            <a:endParaRPr lang="es-ES_tradnl" dirty="0" smtClean="0"/>
          </a:p>
          <a:p>
            <a:r>
              <a:rPr lang="es-ES_tradnl" b="1" dirty="0" smtClean="0"/>
              <a:t>Tablet servers</a:t>
            </a:r>
            <a:r>
              <a:rPr lang="es-ES_tradnl" dirty="0" smtClean="0"/>
              <a:t>: Maneja</a:t>
            </a:r>
            <a:r>
              <a:rPr lang="es-ES_tradnl" baseline="0" dirty="0" smtClean="0"/>
              <a:t> un conjunto de </a:t>
            </a:r>
            <a:r>
              <a:rPr lang="es-ES_tradnl" baseline="0" dirty="0" err="1" smtClean="0"/>
              <a:t>tablets</a:t>
            </a:r>
            <a:r>
              <a:rPr lang="es-ES_tradnl" baseline="0" dirty="0" smtClean="0"/>
              <a:t> (10-100)</a:t>
            </a:r>
          </a:p>
          <a:p>
            <a:pPr marL="628650" lvl="1" indent="-171450">
              <a:buFont typeface="Arial" panose="020B0604020202020204" pitchFamily="34" charset="0"/>
              <a:buChar char="•"/>
            </a:pPr>
            <a:r>
              <a:rPr lang="es-ES_tradnl" baseline="0" dirty="0" smtClean="0"/>
              <a:t>Se encarga de las escrituras/lecturas en las </a:t>
            </a:r>
            <a:r>
              <a:rPr lang="es-ES_tradnl" i="0" baseline="0" dirty="0" err="1" smtClean="0"/>
              <a:t>tablets</a:t>
            </a:r>
            <a:r>
              <a:rPr lang="es-ES_tradnl" baseline="0" dirty="0" smtClean="0"/>
              <a:t> que tiene cargadas</a:t>
            </a:r>
          </a:p>
          <a:p>
            <a:pPr marL="628650" lvl="1" indent="-171450">
              <a:buFont typeface="Arial" panose="020B0604020202020204" pitchFamily="34" charset="0"/>
              <a:buChar char="•"/>
            </a:pPr>
            <a:r>
              <a:rPr lang="es-ES_tradnl" baseline="0" dirty="0" smtClean="0"/>
              <a:t>Divide las </a:t>
            </a:r>
            <a:r>
              <a:rPr lang="es-ES_tradnl" baseline="0" dirty="0" err="1" smtClean="0"/>
              <a:t>tablets</a:t>
            </a:r>
            <a:r>
              <a:rPr lang="es-ES_tradnl" baseline="0" dirty="0" smtClean="0"/>
              <a:t> que han crecido demasiado</a:t>
            </a:r>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Los datos no pasan</a:t>
            </a:r>
            <a:r>
              <a:rPr lang="es-ES_tradnl" baseline="0" dirty="0" smtClean="0"/>
              <a:t> por el master, los clientes se comunican directamente con los </a:t>
            </a:r>
            <a:r>
              <a:rPr lang="es-ES_tradnl" baseline="0" dirty="0" err="1" smtClean="0"/>
              <a:t>tablet</a:t>
            </a:r>
            <a:r>
              <a:rPr lang="es-ES_tradnl" baseline="0" dirty="0" smtClean="0"/>
              <a:t> server -&gt; el master no esta sobrecargado</a:t>
            </a:r>
            <a:endParaRPr lang="es-ES_tradnl" dirty="0" smtClean="0"/>
          </a:p>
          <a:p>
            <a:endParaRPr lang="es-ES_tradnl" dirty="0" smtClean="0"/>
          </a:p>
          <a:p>
            <a:r>
              <a:rPr lang="es-ES_tradnl" dirty="0" err="1" smtClean="0"/>
              <a:t>Cluster</a:t>
            </a:r>
            <a:r>
              <a:rPr lang="es-ES_tradnl" baseline="0" dirty="0" smtClean="0"/>
              <a:t> -&gt; Guarda un conjunto de tablas</a:t>
            </a:r>
          </a:p>
          <a:p>
            <a:r>
              <a:rPr lang="es-ES_tradnl" baseline="0" dirty="0" smtClean="0"/>
              <a:t>Tabla -&gt; Guarda un conjunto de </a:t>
            </a:r>
            <a:r>
              <a:rPr lang="es-ES_tradnl" baseline="0" dirty="0" err="1" smtClean="0"/>
              <a:t>tablets</a:t>
            </a:r>
            <a:endParaRPr lang="es-ES_tradnl" baseline="0" dirty="0" smtClean="0"/>
          </a:p>
          <a:p>
            <a:r>
              <a:rPr lang="es-ES_tradnl" baseline="0" dirty="0" smtClean="0"/>
              <a:t>Tablet -&gt; Almacena un rango de filas</a:t>
            </a:r>
            <a:endParaRPr lang="es-ES_tradnl" dirty="0" smtClean="0"/>
          </a:p>
          <a:p>
            <a:endParaRPr lang="es-ES_tradnl" dirty="0" smtClean="0"/>
          </a:p>
          <a:p>
            <a:pPr marL="171450" indent="-171450">
              <a:buFont typeface="Arial" panose="020B0604020202020204" pitchFamily="34" charset="0"/>
              <a:buChar char="•"/>
            </a:pPr>
            <a:r>
              <a:rPr lang="es-ES_tradnl" dirty="0" smtClean="0"/>
              <a:t>Inicialmente:</a:t>
            </a:r>
            <a:r>
              <a:rPr lang="es-ES_tradnl" baseline="0" dirty="0" smtClean="0"/>
              <a:t> Tabla (solo una </a:t>
            </a:r>
            <a:r>
              <a:rPr lang="es-ES_tradnl" baseline="0" dirty="0" err="1" smtClean="0"/>
              <a:t>tablet</a:t>
            </a:r>
            <a:r>
              <a:rPr lang="es-ES_tradnl" baseline="0" dirty="0" smtClean="0"/>
              <a:t>, 1GB default) A medida que crece se </a:t>
            </a:r>
            <a:r>
              <a:rPr lang="es-ES_tradnl" baseline="0" dirty="0" err="1" smtClean="0"/>
              <a:t>dividi</a:t>
            </a:r>
            <a:r>
              <a:rPr lang="es-ES_tradnl" baseline="0" dirty="0" smtClean="0"/>
              <a:t> automáticamente</a:t>
            </a:r>
          </a:p>
          <a:p>
            <a:pPr marL="171450" indent="-171450">
              <a:buFont typeface="Arial" panose="020B0604020202020204" pitchFamily="34" charset="0"/>
              <a:buChar char="•"/>
            </a:pPr>
            <a:r>
              <a:rPr lang="es-ES_tradnl" baseline="0" dirty="0" smtClean="0"/>
              <a:t>No soporta tamaños de </a:t>
            </a:r>
            <a:r>
              <a:rPr lang="es-ES_tradnl" baseline="0" dirty="0" err="1" smtClean="0"/>
              <a:t>tablet</a:t>
            </a:r>
            <a:r>
              <a:rPr lang="es-ES_tradnl" baseline="0" dirty="0" smtClean="0"/>
              <a:t> extremadamente grandes (solo unos cientos de GB)</a:t>
            </a:r>
          </a:p>
          <a:p>
            <a:endParaRPr lang="es-ES_tradnl" baseline="0" dirty="0" smtClean="0"/>
          </a:p>
          <a:p>
            <a:r>
              <a:rPr lang="es-ES_tradnl" b="1" baseline="0" dirty="0" smtClean="0"/>
              <a:t>Localización de </a:t>
            </a:r>
            <a:r>
              <a:rPr lang="es-ES_tradnl" b="1" baseline="0" dirty="0" err="1" smtClean="0"/>
              <a:t>tablets</a:t>
            </a:r>
            <a:r>
              <a:rPr lang="es-ES_tradnl" b="1" baseline="0" dirty="0" smtClean="0"/>
              <a:t>:</a:t>
            </a:r>
          </a:p>
          <a:p>
            <a:pPr marL="628650" lvl="1" indent="-171450">
              <a:buFont typeface="Arial" panose="020B0604020202020204" pitchFamily="34" charset="0"/>
              <a:buChar char="•"/>
            </a:pPr>
            <a:r>
              <a:rPr lang="es-ES_tradnl" baseline="0" dirty="0" smtClean="0"/>
              <a:t>Estructura de árbol B*</a:t>
            </a:r>
          </a:p>
          <a:p>
            <a:pPr marL="628650" lvl="1" indent="-171450">
              <a:buFont typeface="Arial" panose="020B0604020202020204" pitchFamily="34" charset="0"/>
              <a:buChar char="•"/>
            </a:pPr>
            <a:r>
              <a:rPr lang="es-ES_tradnl" baseline="0" dirty="0" err="1" smtClean="0"/>
              <a:t>Chubby</a:t>
            </a:r>
            <a:r>
              <a:rPr lang="es-ES_tradnl" baseline="0" dirty="0" smtClean="0"/>
              <a:t> -&gt; Localización de </a:t>
            </a:r>
            <a:r>
              <a:rPr lang="es-ES_tradnl" baseline="0" dirty="0" err="1" smtClean="0"/>
              <a:t>root</a:t>
            </a:r>
            <a:r>
              <a:rPr lang="es-ES_tradnl" baseline="0" dirty="0" smtClean="0"/>
              <a:t> </a:t>
            </a:r>
            <a:r>
              <a:rPr lang="es-ES_tradnl" baseline="0" dirty="0" err="1" smtClean="0"/>
              <a:t>tablet</a:t>
            </a:r>
            <a:endParaRPr lang="es-ES_tradnl" baseline="0" dirty="0" smtClean="0"/>
          </a:p>
          <a:p>
            <a:pPr marL="628650" lvl="1" indent="-171450">
              <a:buFont typeface="Arial" panose="020B0604020202020204" pitchFamily="34" charset="0"/>
              <a:buChar char="•"/>
            </a:pPr>
            <a:r>
              <a:rPr lang="es-ES_tradnl" baseline="0" dirty="0" err="1" smtClean="0"/>
              <a:t>Root</a:t>
            </a:r>
            <a:r>
              <a:rPr lang="es-ES_tradnl" baseline="0" dirty="0" smtClean="0"/>
              <a:t> </a:t>
            </a:r>
            <a:r>
              <a:rPr lang="es-ES_tradnl" baseline="0" dirty="0" err="1" smtClean="0"/>
              <a:t>tablet</a:t>
            </a:r>
            <a:r>
              <a:rPr lang="es-ES_tradnl" baseline="0" dirty="0" smtClean="0"/>
              <a:t> -&gt; Localización de las </a:t>
            </a:r>
            <a:r>
              <a:rPr lang="es-ES_tradnl" baseline="0" dirty="0" err="1" smtClean="0"/>
              <a:t>tablets</a:t>
            </a:r>
            <a:r>
              <a:rPr lang="es-ES_tradnl" baseline="0" dirty="0" smtClean="0"/>
              <a:t> de METADATOS (nunca se divide)</a:t>
            </a:r>
          </a:p>
          <a:p>
            <a:pPr marL="628650" lvl="1" indent="-171450">
              <a:buFont typeface="Arial" panose="020B0604020202020204" pitchFamily="34" charset="0"/>
              <a:buChar char="•"/>
            </a:pPr>
            <a:r>
              <a:rPr lang="es-ES_tradnl" baseline="0" dirty="0" smtClean="0"/>
              <a:t>METADATA </a:t>
            </a:r>
            <a:r>
              <a:rPr lang="es-ES_tradnl" baseline="0" dirty="0" err="1" smtClean="0"/>
              <a:t>tablet</a:t>
            </a:r>
            <a:r>
              <a:rPr lang="es-ES_tradnl" baseline="0" dirty="0" smtClean="0"/>
              <a:t> -&gt; Localización de </a:t>
            </a:r>
            <a:r>
              <a:rPr lang="es-ES_tradnl" baseline="0" dirty="0" err="1" smtClean="0"/>
              <a:t>tablets</a:t>
            </a:r>
            <a:r>
              <a:rPr lang="es-ES_tradnl" baseline="0" dirty="0" smtClean="0"/>
              <a:t> </a:t>
            </a:r>
            <a:r>
              <a:rPr lang="es-ES_tradnl" baseline="0" smtClean="0"/>
              <a:t>de usuario</a:t>
            </a:r>
            <a:endParaRPr lang="es-ES_tradnl" smtClean="0"/>
          </a:p>
          <a:p>
            <a:endParaRPr lang="es-ES_tradnl" smtClean="0"/>
          </a:p>
          <a:p>
            <a:r>
              <a:rPr lang="es-ES_tradnl" smtClean="0"/>
              <a:t>Librería de cliente:</a:t>
            </a:r>
          </a:p>
          <a:p>
            <a:pPr marL="628650" lvl="1" indent="-171450">
              <a:buFont typeface="Arial" panose="020B0604020202020204" pitchFamily="34" charset="0"/>
              <a:buChar char="•"/>
            </a:pPr>
            <a:r>
              <a:rPr lang="es-ES_tradnl" smtClean="0"/>
              <a:t>Busca</a:t>
            </a:r>
            <a:r>
              <a:rPr lang="es-ES_tradnl" baseline="0" smtClean="0"/>
              <a:t> a través de la jerarquía la localización de una tablet y la guarda en memoria caché</a:t>
            </a:r>
            <a:endParaRPr lang="es-ES_tradnl" smtClean="0"/>
          </a:p>
          <a:p>
            <a:endParaRPr lang="es-ES_tradnl" smtClean="0"/>
          </a:p>
          <a:p>
            <a:endParaRPr lang="es-ES_tradnl" dirty="0" smtClean="0"/>
          </a:p>
          <a:p>
            <a:endParaRPr lang="es-ES_tradnl" dirty="0" smtClean="0"/>
          </a:p>
          <a:p>
            <a:endParaRPr lang="es-ES_tradnl"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12</a:t>
            </a:fld>
            <a:endParaRPr lang="es-ES_tradnl"/>
          </a:p>
        </p:txBody>
      </p:sp>
    </p:spTree>
    <p:extLst>
      <p:ext uri="{BB962C8B-B14F-4D97-AF65-F5344CB8AC3E}">
        <p14:creationId xmlns:p14="http://schemas.microsoft.com/office/powerpoint/2010/main" val="287976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ES_tradnl" b="1" dirty="0" err="1" smtClean="0"/>
              <a:t>Asignacion</a:t>
            </a:r>
            <a:r>
              <a:rPr lang="es-ES_tradnl" b="1" dirty="0" smtClean="0"/>
              <a:t> de </a:t>
            </a:r>
            <a:r>
              <a:rPr lang="es-ES_tradnl" b="1" dirty="0" err="1" smtClean="0"/>
              <a:t>tablets</a:t>
            </a:r>
            <a:endParaRPr lang="es-ES_tradnl" b="1" dirty="0" smtClean="0"/>
          </a:p>
          <a:p>
            <a:pPr marL="171450" indent="-171450">
              <a:buFont typeface="Arial" panose="020B0604020202020204" pitchFamily="34" charset="0"/>
              <a:buChar char="•"/>
            </a:pPr>
            <a:r>
              <a:rPr lang="es-ES_tradnl" dirty="0" smtClean="0"/>
              <a:t>Master</a:t>
            </a:r>
            <a:r>
              <a:rPr lang="es-ES_tradnl" baseline="0" dirty="0" smtClean="0"/>
              <a:t> server mantiene una lista del estado de todas las </a:t>
            </a:r>
            <a:r>
              <a:rPr lang="es-ES_tradnl" baseline="0" dirty="0" err="1" smtClean="0"/>
              <a:t>tablets</a:t>
            </a:r>
            <a:r>
              <a:rPr lang="es-ES_tradnl" baseline="0" dirty="0" smtClean="0"/>
              <a:t> (asignadas, NO asignada) y el estado de los </a:t>
            </a:r>
            <a:r>
              <a:rPr lang="es-ES_tradnl" baseline="0" dirty="0" err="1" smtClean="0"/>
              <a:t>tablet</a:t>
            </a:r>
            <a:r>
              <a:rPr lang="es-ES_tradnl" baseline="0" dirty="0" smtClean="0"/>
              <a:t> servers. (Usa </a:t>
            </a:r>
            <a:r>
              <a:rPr lang="es-ES_tradnl" baseline="0" dirty="0" err="1" smtClean="0"/>
              <a:t>Chubby</a:t>
            </a:r>
            <a:r>
              <a:rPr lang="es-ES_tradnl" baseline="0" dirty="0" smtClean="0"/>
              <a:t> para ello)</a:t>
            </a:r>
          </a:p>
          <a:p>
            <a:pPr marL="171450" indent="-171450">
              <a:buFont typeface="Arial" panose="020B0604020202020204" pitchFamily="34" charset="0"/>
              <a:buChar char="•"/>
            </a:pPr>
            <a:endParaRPr lang="es-ES_tradnl" baseline="0" dirty="0" smtClean="0"/>
          </a:p>
          <a:p>
            <a:pPr marL="0" indent="0">
              <a:buFont typeface="Arial" panose="020B0604020202020204" pitchFamily="34" charset="0"/>
              <a:buNone/>
            </a:pPr>
            <a:r>
              <a:rPr lang="es-ES_tradnl" baseline="0" dirty="0" smtClean="0"/>
              <a:t>Para asignar </a:t>
            </a:r>
            <a:r>
              <a:rPr lang="es-ES_tradnl" baseline="0" dirty="0" err="1" smtClean="0"/>
              <a:t>tablets</a:t>
            </a:r>
            <a:r>
              <a:rPr lang="es-ES_tradnl" baseline="0" dirty="0" smtClean="0"/>
              <a:t> manda peticiones de carga a los </a:t>
            </a:r>
            <a:r>
              <a:rPr lang="es-ES_tradnl" baseline="0" dirty="0" err="1" smtClean="0"/>
              <a:t>tablet</a:t>
            </a:r>
            <a:r>
              <a:rPr lang="es-ES_tradnl" baseline="0" dirty="0" smtClean="0"/>
              <a:t> server</a:t>
            </a:r>
          </a:p>
          <a:p>
            <a:pPr marL="628650" lvl="1" indent="-171450">
              <a:buFont typeface="Arial" panose="020B0604020202020204" pitchFamily="34" charset="0"/>
              <a:buChar char="•"/>
            </a:pPr>
            <a:r>
              <a:rPr lang="es-ES_tradnl" baseline="0" dirty="0" smtClean="0"/>
              <a:t>Solo falla si se cambia de master antes de que le llegue la petición (solo aceptan peticiones del master actual)</a:t>
            </a:r>
          </a:p>
          <a:p>
            <a:pPr marL="0" indent="0">
              <a:buFont typeface="Arial" panose="020B0604020202020204" pitchFamily="34" charset="0"/>
              <a:buNone/>
            </a:pPr>
            <a:endParaRPr lang="es-ES_tradnl" dirty="0" smtClean="0"/>
          </a:p>
          <a:p>
            <a:pPr marL="171450" indent="-171450">
              <a:buFont typeface="Arial" panose="020B0604020202020204" pitchFamily="34" charset="0"/>
              <a:buChar char="•"/>
            </a:pPr>
            <a:r>
              <a:rPr lang="es-ES_tradnl" dirty="0" smtClean="0"/>
              <a:t>Para saber el estado de los </a:t>
            </a:r>
            <a:r>
              <a:rPr lang="es-ES_tradnl" dirty="0" err="1" smtClean="0"/>
              <a:t>tablet</a:t>
            </a:r>
            <a:r>
              <a:rPr lang="es-ES_tradnl" dirty="0" smtClean="0"/>
              <a:t> servers</a:t>
            </a:r>
          </a:p>
          <a:p>
            <a:pPr marL="628650" lvl="1" indent="-171450">
              <a:buFont typeface="Arial" panose="020B0604020202020204" pitchFamily="34" charset="0"/>
              <a:buChar char="•"/>
            </a:pPr>
            <a:r>
              <a:rPr lang="es-ES_tradnl" baseline="0" dirty="0" smtClean="0"/>
              <a:t>Tablet server se crea, crea un archivo -&gt; Adquiere un cerrojo único guardado en un directorio de </a:t>
            </a:r>
            <a:r>
              <a:rPr lang="es-ES_tradnl" baseline="0" dirty="0" err="1" smtClean="0"/>
              <a:t>Chubby</a:t>
            </a:r>
            <a:r>
              <a:rPr lang="es-ES_tradnl" baseline="0" dirty="0" smtClean="0"/>
              <a:t> (Master vigila ese directorio)</a:t>
            </a:r>
          </a:p>
          <a:p>
            <a:pPr marL="628650" lvl="1" indent="-171450">
              <a:buFont typeface="Arial" panose="020B0604020202020204" pitchFamily="34" charset="0"/>
              <a:buChar char="•"/>
            </a:pPr>
            <a:r>
              <a:rPr lang="es-ES_tradnl" baseline="0" dirty="0" smtClean="0"/>
              <a:t>Si pierde el cerrojo -&gt; intenta readquirirlo mientras exista el archivo -&gt; si no existe se mata a si mismo</a:t>
            </a:r>
          </a:p>
          <a:p>
            <a:pPr marL="171450" indent="-171450">
              <a:buFont typeface="Arial" panose="020B0604020202020204" pitchFamily="34" charset="0"/>
              <a:buChar char="•"/>
            </a:pPr>
            <a:r>
              <a:rPr lang="es-ES_tradnl" dirty="0" err="1" smtClean="0"/>
              <a:t>Periodicamente</a:t>
            </a:r>
            <a:r>
              <a:rPr lang="es-ES_tradnl" dirty="0" smtClean="0"/>
              <a:t> pregunta a los </a:t>
            </a:r>
            <a:r>
              <a:rPr lang="es-ES_tradnl" dirty="0" err="1" smtClean="0"/>
              <a:t>tablets</a:t>
            </a:r>
            <a:r>
              <a:rPr lang="es-ES_tradnl" dirty="0" smtClean="0"/>
              <a:t> servers por su estado</a:t>
            </a:r>
          </a:p>
          <a:p>
            <a:pPr marL="628650" lvl="1" indent="-171450">
              <a:buFont typeface="Arial" panose="020B0604020202020204" pitchFamily="34" charset="0"/>
              <a:buChar char="•"/>
            </a:pPr>
            <a:r>
              <a:rPr lang="es-ES_tradnl" dirty="0" smtClean="0"/>
              <a:t>Si</a:t>
            </a:r>
            <a:r>
              <a:rPr lang="es-ES_tradnl" baseline="0" dirty="0" smtClean="0"/>
              <a:t> no le contestan o le dicen que han perdido su cerrojo</a:t>
            </a:r>
          </a:p>
          <a:p>
            <a:pPr marL="1085850" lvl="2" indent="-171450">
              <a:buFont typeface="Arial" panose="020B0604020202020204" pitchFamily="34" charset="0"/>
              <a:buChar char="•"/>
            </a:pPr>
            <a:r>
              <a:rPr lang="es-ES_tradnl" baseline="0" dirty="0" smtClean="0"/>
              <a:t>Si lo adquiere master -&gt; </a:t>
            </a:r>
            <a:r>
              <a:rPr lang="es-ES_tradnl" baseline="0" dirty="0" err="1" smtClean="0"/>
              <a:t>Chubby</a:t>
            </a:r>
            <a:r>
              <a:rPr lang="es-ES_tradnl" baseline="0" dirty="0" smtClean="0"/>
              <a:t> vivo y </a:t>
            </a:r>
            <a:r>
              <a:rPr lang="es-ES_tradnl" baseline="0" dirty="0" err="1" smtClean="0"/>
              <a:t>tablet</a:t>
            </a:r>
            <a:r>
              <a:rPr lang="es-ES_tradnl" baseline="0" dirty="0" smtClean="0"/>
              <a:t> server muerto (se asegura que el servidor no va a servir nunca mas eliminando el archivo del cerrojo, </a:t>
            </a:r>
            <a:r>
              <a:rPr lang="es-ES_tradnl" baseline="0" dirty="0" err="1" smtClean="0"/>
              <a:t>asi</a:t>
            </a:r>
            <a:r>
              <a:rPr lang="es-ES_tradnl" baseline="0" dirty="0" smtClean="0"/>
              <a:t> podrá reasignar las </a:t>
            </a:r>
            <a:r>
              <a:rPr lang="es-ES_tradnl" baseline="0" dirty="0" err="1" smtClean="0"/>
              <a:t>tablets</a:t>
            </a:r>
            <a:r>
              <a:rPr lang="es-ES_tradnl" baseline="0" dirty="0" smtClean="0"/>
              <a:t> que estaba sirviendo)</a:t>
            </a:r>
            <a:endParaRPr lang="es-ES_tradnl" dirty="0" smtClean="0"/>
          </a:p>
          <a:p>
            <a:pPr marL="171450" indent="-171450">
              <a:buFont typeface="Arial" panose="020B0604020202020204" pitchFamily="34" charset="0"/>
              <a:buChar char="•"/>
            </a:pPr>
            <a:r>
              <a:rPr lang="es-ES_tradnl" dirty="0" smtClean="0"/>
              <a:t>Si </a:t>
            </a:r>
            <a:r>
              <a:rPr lang="es-ES_tradnl" dirty="0" err="1" smtClean="0"/>
              <a:t>si</a:t>
            </a:r>
            <a:r>
              <a:rPr lang="es-ES_tradnl" dirty="0" smtClean="0"/>
              <a:t> sesión con </a:t>
            </a:r>
            <a:r>
              <a:rPr lang="es-ES_tradnl" dirty="0" err="1" smtClean="0"/>
              <a:t>Chubby</a:t>
            </a:r>
            <a:r>
              <a:rPr lang="es-ES_tradnl" baseline="0" dirty="0" smtClean="0"/>
              <a:t> expira se mata a si mismo</a:t>
            </a:r>
            <a:endParaRPr lang="es-ES_tradnl" dirty="0" smtClean="0"/>
          </a:p>
          <a:p>
            <a:pPr marL="171450" indent="-171450">
              <a:buFont typeface="Arial" panose="020B0604020202020204" pitchFamily="34" charset="0"/>
              <a:buChar char="•"/>
            </a:pPr>
            <a:endParaRPr lang="es-ES_tradnl" dirty="0" smtClean="0"/>
          </a:p>
          <a:p>
            <a:pPr marL="171450" indent="-171450">
              <a:buFont typeface="Arial" panose="020B0604020202020204" pitchFamily="34" charset="0"/>
              <a:buChar char="•"/>
            </a:pPr>
            <a:r>
              <a:rPr lang="es-ES_tradnl" dirty="0" smtClean="0"/>
              <a:t>Maneja la creación y</a:t>
            </a:r>
            <a:r>
              <a:rPr lang="es-ES_tradnl" baseline="0" dirty="0" smtClean="0"/>
              <a:t> eliminación de </a:t>
            </a:r>
            <a:r>
              <a:rPr lang="es-ES_tradnl" baseline="0" dirty="0" err="1" smtClean="0"/>
              <a:t>tablets</a:t>
            </a:r>
            <a:endParaRPr lang="es-ES_tradnl" baseline="0" dirty="0" smtClean="0"/>
          </a:p>
          <a:p>
            <a:pPr marL="628650" lvl="1" indent="-171450">
              <a:buFont typeface="Arial" panose="020B0604020202020204" pitchFamily="34" charset="0"/>
              <a:buChar char="•"/>
            </a:pPr>
            <a:r>
              <a:rPr lang="es-ES_tradnl" baseline="0" dirty="0" smtClean="0"/>
              <a:t>Tablet servers -&gt; Son los que dividen o juntan </a:t>
            </a:r>
            <a:r>
              <a:rPr lang="es-ES_tradnl" baseline="0" dirty="0" err="1" smtClean="0"/>
              <a:t>tablets</a:t>
            </a:r>
            <a:r>
              <a:rPr lang="es-ES_tradnl" baseline="0" dirty="0" smtClean="0"/>
              <a:t> e informan a master</a:t>
            </a:r>
            <a:endParaRPr lang="es-ES_tradnl" dirty="0" smtClean="0"/>
          </a:p>
          <a:p>
            <a:pPr marL="171450" indent="-171450">
              <a:buFont typeface="Arial" panose="020B0604020202020204" pitchFamily="34" charset="0"/>
              <a:buChar char="•"/>
            </a:pPr>
            <a:endParaRPr lang="es-ES_tradnl" dirty="0" smtClean="0"/>
          </a:p>
          <a:p>
            <a:pPr marL="171450" indent="-171450">
              <a:buFont typeface="Arial" panose="020B0604020202020204" pitchFamily="34" charset="0"/>
              <a:buChar char="•"/>
            </a:pPr>
            <a:r>
              <a:rPr lang="es-ES_tradnl" b="1" dirty="0" smtClean="0"/>
              <a:t>Servicio de </a:t>
            </a:r>
            <a:r>
              <a:rPr lang="es-ES_tradnl" b="1" dirty="0" err="1" smtClean="0"/>
              <a:t>tablets</a:t>
            </a:r>
            <a:endParaRPr lang="es-ES_tradnl" b="1" dirty="0" smtClean="0"/>
          </a:p>
          <a:p>
            <a:pPr marL="628650" lvl="1" indent="-171450">
              <a:buFont typeface="Arial" panose="020B0604020202020204" pitchFamily="34" charset="0"/>
              <a:buChar char="•"/>
            </a:pPr>
            <a:r>
              <a:rPr lang="es-ES_tradnl" dirty="0" smtClean="0"/>
              <a:t>Un log de </a:t>
            </a:r>
            <a:r>
              <a:rPr lang="es-ES_tradnl" dirty="0" err="1" smtClean="0"/>
              <a:t>commits</a:t>
            </a:r>
            <a:r>
              <a:rPr lang="es-ES_tradnl" dirty="0" smtClean="0"/>
              <a:t> almacena las escrituras</a:t>
            </a:r>
          </a:p>
          <a:p>
            <a:pPr marL="1085850" lvl="2" indent="-171450">
              <a:buFont typeface="Arial" panose="020B0604020202020204" pitchFamily="34" charset="0"/>
              <a:buChar char="•"/>
            </a:pPr>
            <a:r>
              <a:rPr lang="es-ES_tradnl" dirty="0" smtClean="0"/>
              <a:t>Las más nuevas se</a:t>
            </a:r>
            <a:r>
              <a:rPr lang="es-ES_tradnl" baseline="0" dirty="0" smtClean="0"/>
              <a:t> almacenan en memoria RAM (</a:t>
            </a:r>
            <a:r>
              <a:rPr lang="es-ES_tradnl" baseline="0" dirty="0" err="1" smtClean="0"/>
              <a:t>memtable</a:t>
            </a:r>
            <a:r>
              <a:rPr lang="es-ES_tradnl" baseline="0" dirty="0" smtClean="0"/>
              <a:t>)</a:t>
            </a:r>
          </a:p>
          <a:p>
            <a:pPr marL="1085850" lvl="2" indent="-171450">
              <a:buFont typeface="Arial" panose="020B0604020202020204" pitchFamily="34" charset="0"/>
              <a:buChar char="•"/>
            </a:pPr>
            <a:r>
              <a:rPr lang="es-ES_tradnl" baseline="0" dirty="0" smtClean="0"/>
              <a:t>Las mas antiguas se almacenan en disco en los archivos </a:t>
            </a:r>
            <a:r>
              <a:rPr lang="es-ES_tradnl" baseline="0" dirty="0" err="1" smtClean="0"/>
              <a:t>SSTable</a:t>
            </a:r>
            <a:endParaRPr lang="es-ES_tradnl" dirty="0" smtClean="0"/>
          </a:p>
          <a:p>
            <a:pPr marL="628650" lvl="1" indent="-171450">
              <a:buFont typeface="Arial" panose="020B0604020202020204" pitchFamily="34" charset="0"/>
              <a:buChar char="•"/>
            </a:pPr>
            <a:r>
              <a:rPr lang="es-ES_tradnl" dirty="0" smtClean="0"/>
              <a:t>Las lecturas se hacen con una</a:t>
            </a:r>
            <a:r>
              <a:rPr lang="es-ES_tradnl" baseline="0" dirty="0" smtClean="0"/>
              <a:t> sola vista resultado de la unión de </a:t>
            </a:r>
            <a:r>
              <a:rPr lang="es-ES_tradnl" baseline="0" dirty="0" err="1" smtClean="0"/>
              <a:t>memtable</a:t>
            </a:r>
            <a:r>
              <a:rPr lang="es-ES_tradnl" baseline="0" dirty="0" smtClean="0"/>
              <a:t> con las </a:t>
            </a:r>
            <a:r>
              <a:rPr lang="es-ES_tradnl" baseline="0" dirty="0" err="1" smtClean="0"/>
              <a:t>SSTables</a:t>
            </a:r>
            <a:endParaRPr lang="es-ES_tradnl"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13</a:t>
            </a:fld>
            <a:endParaRPr lang="es-ES_tradnl"/>
          </a:p>
        </p:txBody>
      </p:sp>
    </p:spTree>
    <p:extLst>
      <p:ext uri="{BB962C8B-B14F-4D97-AF65-F5344CB8AC3E}">
        <p14:creationId xmlns:p14="http://schemas.microsoft.com/office/powerpoint/2010/main" val="1427783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Compresion</a:t>
            </a:r>
            <a:endParaRPr lang="es-ES_tradnl" b="1" dirty="0" smtClean="0"/>
          </a:p>
          <a:p>
            <a:pPr marL="628650" lvl="1" indent="-171450">
              <a:buFont typeface="Arial" panose="020B0604020202020204" pitchFamily="34" charset="0"/>
              <a:buChar char="•"/>
            </a:pPr>
            <a:r>
              <a:rPr lang="es-ES_tradnl" b="0" dirty="0" smtClean="0"/>
              <a:t>Menor. </a:t>
            </a:r>
          </a:p>
          <a:p>
            <a:pPr marL="1085850" lvl="2" indent="-171450">
              <a:buFont typeface="Arial" panose="020B0604020202020204" pitchFamily="34" charset="0"/>
              <a:buChar char="•"/>
            </a:pPr>
            <a:r>
              <a:rPr lang="es-ES_tradnl" b="0" dirty="0" smtClean="0"/>
              <a:t>Reduce el uso de </a:t>
            </a:r>
            <a:r>
              <a:rPr lang="es-ES_tradnl" b="0" dirty="0" err="1" smtClean="0"/>
              <a:t>mem</a:t>
            </a:r>
            <a:r>
              <a:rPr lang="es-ES_tradnl" b="0" dirty="0" smtClean="0"/>
              <a:t>. RAM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dirty="0" smtClean="0"/>
              <a:t>Reduce los datos a leer en una posible recuperación en el caso de que un </a:t>
            </a:r>
            <a:r>
              <a:rPr lang="es-ES_tradnl" i="1" dirty="0" err="1" smtClean="0"/>
              <a:t>tablet</a:t>
            </a:r>
            <a:r>
              <a:rPr lang="es-ES_tradnl" dirty="0" smtClean="0"/>
              <a:t> </a:t>
            </a:r>
            <a:r>
              <a:rPr lang="es-ES_tradnl" i="1" dirty="0" smtClean="0"/>
              <a:t>server</a:t>
            </a:r>
            <a:r>
              <a:rPr lang="es-ES_tradnl" dirty="0" smtClean="0"/>
              <a:t> muera </a:t>
            </a:r>
          </a:p>
          <a:p>
            <a:pPr marL="628650" lvl="1" indent="-171450">
              <a:buFont typeface="Arial" panose="020B0604020202020204" pitchFamily="34" charset="0"/>
              <a:buChar char="•"/>
            </a:pPr>
            <a:r>
              <a:rPr lang="es-ES_tradnl" b="0" dirty="0" err="1" smtClean="0"/>
              <a:t>Union</a:t>
            </a:r>
            <a:endParaRPr lang="es-ES_tradnl" b="0" dirty="0" smtClean="0"/>
          </a:p>
          <a:p>
            <a:pPr marL="1085850" lvl="2" indent="-171450">
              <a:buFont typeface="Arial" panose="020B0604020202020204" pitchFamily="34" charset="0"/>
              <a:buChar char="•"/>
            </a:pPr>
            <a:r>
              <a:rPr lang="es-ES_tradnl" b="0" dirty="0" smtClean="0"/>
              <a:t>Descartando la </a:t>
            </a:r>
            <a:r>
              <a:rPr lang="es-ES_tradnl" b="0" dirty="0" err="1" smtClean="0"/>
              <a:t>memtable</a:t>
            </a:r>
            <a:r>
              <a:rPr lang="es-ES_tradnl" b="0" dirty="0" smtClean="0"/>
              <a:t> y la </a:t>
            </a:r>
            <a:r>
              <a:rPr lang="es-ES_tradnl" b="0" dirty="0" err="1" smtClean="0"/>
              <a:t>SSTables</a:t>
            </a:r>
            <a:r>
              <a:rPr lang="es-ES_tradnl" b="0" dirty="0" smtClean="0"/>
              <a:t> unidas una vez acabada</a:t>
            </a:r>
            <a:r>
              <a:rPr lang="es-ES_tradnl" b="0" baseline="0" dirty="0" smtClean="0"/>
              <a:t> la unión de todas.</a:t>
            </a:r>
            <a:endParaRPr lang="es-ES_tradnl" b="0" dirty="0" smtClean="0"/>
          </a:p>
          <a:p>
            <a:pPr marL="628650" lvl="1" indent="-171450">
              <a:buFont typeface="Arial" panose="020B0604020202020204" pitchFamily="34" charset="0"/>
              <a:buChar char="•"/>
            </a:pPr>
            <a:r>
              <a:rPr lang="es-ES_tradnl" b="0" dirty="0" smtClean="0"/>
              <a:t>Mayor</a:t>
            </a:r>
          </a:p>
          <a:p>
            <a:pPr marL="1085850" lvl="2" indent="-171450">
              <a:buFont typeface="Arial" panose="020B0604020202020204" pitchFamily="34" charset="0"/>
              <a:buChar char="•"/>
            </a:pPr>
            <a:r>
              <a:rPr lang="es-ES_tradnl" b="0" dirty="0" smtClean="0"/>
              <a:t>Elimina las entradas de eliminación dejando solo los datos que existen en el</a:t>
            </a:r>
            <a:r>
              <a:rPr lang="es-ES_tradnl" b="0" baseline="0" dirty="0" smtClean="0"/>
              <a:t> momento de la compresión.</a:t>
            </a:r>
          </a:p>
          <a:p>
            <a:pPr marL="0" lvl="0" indent="0">
              <a:buFont typeface="Arial" panose="020B0604020202020204" pitchFamily="34" charset="0"/>
              <a:buNone/>
            </a:pPr>
            <a:r>
              <a:rPr lang="es-ES_tradnl" b="1" baseline="0" dirty="0" smtClean="0"/>
              <a:t>Manejo del </a:t>
            </a:r>
            <a:r>
              <a:rPr lang="es-ES_tradnl" b="1" baseline="0" dirty="0" err="1" smtClean="0"/>
              <a:t>schema</a:t>
            </a:r>
            <a:endParaRPr lang="es-ES_tradnl" b="1" baseline="0" dirty="0" smtClean="0"/>
          </a:p>
          <a:p>
            <a:pPr marL="628650" lvl="1" indent="-171450">
              <a:buFont typeface="Arial" panose="020B0604020202020204" pitchFamily="34" charset="0"/>
              <a:buChar char="•"/>
            </a:pPr>
            <a:r>
              <a:rPr lang="es-ES_tradnl" b="0" dirty="0" smtClean="0"/>
              <a:t>A la hora de eliminar</a:t>
            </a:r>
            <a:r>
              <a:rPr lang="es-ES_tradnl" b="0" baseline="0" dirty="0" smtClean="0"/>
              <a:t> </a:t>
            </a:r>
            <a:r>
              <a:rPr lang="es-ES_tradnl" b="0" i="1" baseline="0" dirty="0" err="1" smtClean="0"/>
              <a:t>column</a:t>
            </a:r>
            <a:r>
              <a:rPr lang="es-ES_tradnl" b="0" i="1" baseline="0" dirty="0" smtClean="0"/>
              <a:t> </a:t>
            </a:r>
            <a:r>
              <a:rPr lang="es-ES_tradnl" b="0" i="1" baseline="0" dirty="0" err="1" smtClean="0"/>
              <a:t>families</a:t>
            </a:r>
            <a:endParaRPr lang="es-ES_tradnl" b="0" i="1" baseline="0" dirty="0" smtClean="0"/>
          </a:p>
          <a:p>
            <a:pPr marL="1085850" lvl="2" indent="-171450">
              <a:buFont typeface="Arial" panose="020B0604020202020204" pitchFamily="34" charset="0"/>
              <a:buChar char="•"/>
            </a:pPr>
            <a:r>
              <a:rPr lang="es-ES_tradnl" b="0" i="0" baseline="0" dirty="0" smtClean="0"/>
              <a:t>Master realiza</a:t>
            </a:r>
          </a:p>
          <a:p>
            <a:pPr marL="1543050" lvl="3" indent="-171450">
              <a:buFont typeface="Arial" panose="020B0604020202020204" pitchFamily="34" charset="0"/>
              <a:buChar char="•"/>
            </a:pPr>
            <a:r>
              <a:rPr lang="es-ES_tradnl" b="0" i="0" baseline="0" dirty="0" smtClean="0"/>
              <a:t>Control de acceso</a:t>
            </a:r>
          </a:p>
          <a:p>
            <a:pPr marL="1543050" lvl="3" indent="-171450">
              <a:buFont typeface="Arial" panose="020B0604020202020204" pitchFamily="34" charset="0"/>
              <a:buChar char="•"/>
            </a:pPr>
            <a:r>
              <a:rPr lang="es-ES_tradnl" b="0" i="0" baseline="0" dirty="0" smtClean="0"/>
              <a:t>Verifica que el </a:t>
            </a:r>
            <a:r>
              <a:rPr lang="es-ES_tradnl" b="0" i="0" baseline="0" dirty="0" err="1" smtClean="0"/>
              <a:t>schema</a:t>
            </a:r>
            <a:r>
              <a:rPr lang="es-ES_tradnl" b="0" i="0" baseline="0" dirty="0" smtClean="0"/>
              <a:t> sea correcto</a:t>
            </a:r>
          </a:p>
          <a:p>
            <a:pPr marL="1543050" lvl="3" indent="-171450">
              <a:buFont typeface="Arial" panose="020B0604020202020204" pitchFamily="34" charset="0"/>
              <a:buChar char="•"/>
            </a:pPr>
            <a:r>
              <a:rPr lang="es-ES_tradnl" b="0" i="0" baseline="0" dirty="0" err="1" smtClean="0"/>
              <a:t>Sobreescribe</a:t>
            </a:r>
            <a:r>
              <a:rPr lang="es-ES_tradnl" b="0" i="0" baseline="0" dirty="0" smtClean="0"/>
              <a:t> el esquema</a:t>
            </a:r>
          </a:p>
          <a:p>
            <a:pPr marL="628650" lvl="1" indent="-171450">
              <a:buFont typeface="Arial" panose="020B0604020202020204" pitchFamily="34" charset="0"/>
              <a:buChar char="•"/>
            </a:pPr>
            <a:r>
              <a:rPr lang="es-ES_tradnl" b="0" i="0" baseline="0" dirty="0" smtClean="0"/>
              <a:t>Gracias a la consistencia, los </a:t>
            </a:r>
            <a:r>
              <a:rPr lang="es-ES_tradnl" b="0" i="0" baseline="0" dirty="0" err="1" smtClean="0"/>
              <a:t>tablet</a:t>
            </a:r>
            <a:r>
              <a:rPr lang="es-ES_tradnl" b="0" i="0" baseline="0" dirty="0" smtClean="0"/>
              <a:t> servers tendrán una versión actualizada del </a:t>
            </a:r>
            <a:r>
              <a:rPr lang="es-ES_tradnl" b="0" i="0" baseline="0" dirty="0" err="1" smtClean="0"/>
              <a:t>schema</a:t>
            </a:r>
            <a:r>
              <a:rPr lang="es-ES_tradnl" b="0" i="0" baseline="0" dirty="0" smtClean="0"/>
              <a:t>.</a:t>
            </a:r>
            <a:endParaRPr lang="es-ES_tradnl" b="0" i="0"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14</a:t>
            </a:fld>
            <a:endParaRPr lang="es-ES_tradnl"/>
          </a:p>
        </p:txBody>
      </p:sp>
    </p:spTree>
    <p:extLst>
      <p:ext uri="{BB962C8B-B14F-4D97-AF65-F5344CB8AC3E}">
        <p14:creationId xmlns:p14="http://schemas.microsoft.com/office/powerpoint/2010/main" val="386294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Locality</a:t>
            </a:r>
            <a:r>
              <a:rPr lang="es-ES_tradnl" b="1" dirty="0" smtClean="0"/>
              <a:t> </a:t>
            </a:r>
            <a:r>
              <a:rPr lang="es-ES_tradnl" b="1" dirty="0" err="1" smtClean="0"/>
              <a:t>groups</a:t>
            </a:r>
            <a:r>
              <a:rPr lang="es-ES_tradnl" b="0" i="0" dirty="0" smtClean="0"/>
              <a:t>.</a:t>
            </a:r>
            <a:r>
              <a:rPr lang="es-ES_tradnl" b="0" i="0" baseline="0" dirty="0" smtClean="0"/>
              <a:t> Separar las </a:t>
            </a:r>
            <a:r>
              <a:rPr lang="es-ES_tradnl" b="0" i="0" baseline="0" dirty="0" err="1" smtClean="0"/>
              <a:t>columns</a:t>
            </a:r>
            <a:r>
              <a:rPr lang="es-ES_tradnl" b="0" i="0" baseline="0" dirty="0" smtClean="0"/>
              <a:t> </a:t>
            </a:r>
            <a:r>
              <a:rPr lang="es-ES_tradnl" b="0" i="0" baseline="0" dirty="0" err="1" smtClean="0"/>
              <a:t>families</a:t>
            </a:r>
            <a:r>
              <a:rPr lang="es-ES_tradnl" b="0" i="0" baseline="0" dirty="0" smtClean="0"/>
              <a:t> para proporcionar acceso mas restringido</a:t>
            </a:r>
          </a:p>
          <a:p>
            <a:r>
              <a:rPr lang="es-ES_tradnl" b="1" dirty="0" err="1" smtClean="0"/>
              <a:t>Compresion</a:t>
            </a:r>
            <a:r>
              <a:rPr lang="es-ES_tradnl" b="1" dirty="0" smtClean="0"/>
              <a:t>.</a:t>
            </a:r>
            <a:r>
              <a:rPr lang="es-ES_tradnl" b="0" baseline="0" dirty="0" smtClean="0"/>
              <a:t> Comprimir o no los </a:t>
            </a:r>
            <a:r>
              <a:rPr lang="es-ES_tradnl" b="0" baseline="0" dirty="0" err="1" smtClean="0"/>
              <a:t>locality</a:t>
            </a:r>
            <a:r>
              <a:rPr lang="es-ES_tradnl" b="0" baseline="0" dirty="0" smtClean="0"/>
              <a:t> </a:t>
            </a:r>
            <a:r>
              <a:rPr lang="es-ES_tradnl" b="0" baseline="0" dirty="0" err="1" smtClean="0"/>
              <a:t>groups</a:t>
            </a:r>
            <a:r>
              <a:rPr lang="es-ES_tradnl" b="0" baseline="0" dirty="0" smtClean="0"/>
              <a:t> y su formato de compresión.</a:t>
            </a:r>
          </a:p>
          <a:p>
            <a:r>
              <a:rPr lang="es-ES_tradnl" b="1" baseline="0" dirty="0" err="1" smtClean="0"/>
              <a:t>Caching</a:t>
            </a:r>
            <a:r>
              <a:rPr lang="es-ES_tradnl" b="1" baseline="0" dirty="0" smtClean="0"/>
              <a:t>.</a:t>
            </a:r>
            <a:r>
              <a:rPr lang="es-ES_tradnl" b="0" baseline="0" dirty="0" smtClean="0"/>
              <a:t> </a:t>
            </a:r>
          </a:p>
          <a:p>
            <a:pPr marL="628650" lvl="1" indent="-171450">
              <a:buFont typeface="Arial" panose="020B0604020202020204" pitchFamily="34" charset="0"/>
              <a:buChar char="•"/>
            </a:pPr>
            <a:r>
              <a:rPr lang="es-ES_tradnl" b="0" dirty="0" err="1" smtClean="0"/>
              <a:t>Scan</a:t>
            </a:r>
            <a:r>
              <a:rPr lang="es-ES_tradnl" b="0" dirty="0" smtClean="0"/>
              <a:t> cache: pares clave-valor</a:t>
            </a:r>
            <a:r>
              <a:rPr lang="es-ES_tradnl" b="0" baseline="0" dirty="0" smtClean="0"/>
              <a:t> de los índices de los archivos </a:t>
            </a:r>
            <a:r>
              <a:rPr lang="es-ES_tradnl" b="0" baseline="0" dirty="0" err="1" smtClean="0"/>
              <a:t>SSTable</a:t>
            </a:r>
            <a:r>
              <a:rPr lang="es-ES_tradnl" b="0" baseline="0" dirty="0" smtClean="0"/>
              <a:t>.</a:t>
            </a:r>
          </a:p>
          <a:p>
            <a:pPr marL="628650" lvl="1" indent="-171450">
              <a:buFont typeface="Arial" panose="020B0604020202020204" pitchFamily="34" charset="0"/>
              <a:buChar char="•"/>
            </a:pPr>
            <a:r>
              <a:rPr lang="es-ES_tradnl" b="0" baseline="0" dirty="0" smtClean="0"/>
              <a:t>Block cache: bloques enteros de </a:t>
            </a:r>
            <a:r>
              <a:rPr lang="es-ES_tradnl" b="0" baseline="0" dirty="0" err="1" smtClean="0"/>
              <a:t>SSTable</a:t>
            </a:r>
            <a:r>
              <a:rPr lang="es-ES_tradnl" b="0" baseline="0" dirty="0" smtClean="0"/>
              <a:t>.</a:t>
            </a:r>
          </a:p>
          <a:p>
            <a:pPr marL="0" lvl="0" indent="0">
              <a:buFont typeface="Arial" panose="020B0604020202020204" pitchFamily="34" charset="0"/>
              <a:buNone/>
            </a:pPr>
            <a:r>
              <a:rPr lang="es-ES_tradnl" b="1" baseline="0" dirty="0" smtClean="0"/>
              <a:t>Bloom </a:t>
            </a:r>
            <a:r>
              <a:rPr lang="es-ES_tradnl" b="1" baseline="0" dirty="0" err="1" smtClean="0"/>
              <a:t>filters</a:t>
            </a:r>
            <a:r>
              <a:rPr lang="es-ES_tradnl" b="1" baseline="0" dirty="0" smtClean="0"/>
              <a:t>. </a:t>
            </a:r>
            <a:r>
              <a:rPr lang="es-ES_tradnl" b="0" baseline="0" dirty="0" smtClean="0"/>
              <a:t>Minimiza accesos a disco</a:t>
            </a:r>
          </a:p>
          <a:p>
            <a:pPr marL="0" lvl="0" indent="0">
              <a:buFont typeface="Arial" panose="020B0604020202020204" pitchFamily="34" charset="0"/>
              <a:buNone/>
            </a:pPr>
            <a:r>
              <a:rPr lang="es-ES_tradnl" b="1" baseline="0" dirty="0" smtClean="0"/>
              <a:t>Log. </a:t>
            </a:r>
            <a:r>
              <a:rPr lang="es-ES_tradnl" b="0" baseline="0" dirty="0" smtClean="0"/>
              <a:t>Un log por </a:t>
            </a:r>
            <a:r>
              <a:rPr lang="es-ES_tradnl" b="0" baseline="0" dirty="0" err="1" smtClean="0"/>
              <a:t>tablet</a:t>
            </a:r>
            <a:r>
              <a:rPr lang="es-ES_tradnl" b="0" baseline="0" dirty="0" smtClean="0"/>
              <a:t> server -&gt; se ordenan entradas (mutaciones de mismos </a:t>
            </a:r>
            <a:r>
              <a:rPr lang="es-ES_tradnl" b="0" baseline="0" dirty="0" err="1" smtClean="0"/>
              <a:t>tablets</a:t>
            </a:r>
            <a:r>
              <a:rPr lang="es-ES_tradnl" b="0" baseline="0" dirty="0" smtClean="0"/>
              <a:t> juntas)</a:t>
            </a:r>
          </a:p>
          <a:p>
            <a:pPr marL="0" lvl="0" indent="0">
              <a:buFont typeface="Arial" panose="020B0604020202020204" pitchFamily="34" charset="0"/>
              <a:buNone/>
            </a:pPr>
            <a:r>
              <a:rPr lang="es-ES_tradnl" b="0" baseline="0" dirty="0" smtClean="0"/>
              <a:t>Si server cae se separa el archivo en ficheros y se leen en paralelo</a:t>
            </a:r>
          </a:p>
          <a:p>
            <a:pPr marL="0" lvl="0" indent="0">
              <a:buFont typeface="Arial" panose="020B0604020202020204" pitchFamily="34" charset="0"/>
              <a:buNone/>
            </a:pPr>
            <a:r>
              <a:rPr lang="es-ES_tradnl" b="1" baseline="0" dirty="0" err="1" smtClean="0"/>
              <a:t>Recuperacion</a:t>
            </a:r>
            <a:r>
              <a:rPr lang="es-ES_tradnl" b="0" baseline="0" dirty="0" smtClean="0"/>
              <a:t>. Se compacta la </a:t>
            </a:r>
            <a:r>
              <a:rPr lang="es-ES_tradnl" b="0" baseline="0" dirty="0" err="1" smtClean="0"/>
              <a:t>tablet</a:t>
            </a:r>
            <a:r>
              <a:rPr lang="es-ES_tradnl" b="0" baseline="0" dirty="0" smtClean="0"/>
              <a:t> antes de que el </a:t>
            </a:r>
            <a:r>
              <a:rPr lang="es-ES_tradnl" b="0" baseline="0" dirty="0" err="1" smtClean="0"/>
              <a:t>tablet</a:t>
            </a:r>
            <a:r>
              <a:rPr lang="es-ES_tradnl" b="0" baseline="0" dirty="0" smtClean="0"/>
              <a:t> server muera.</a:t>
            </a:r>
          </a:p>
          <a:p>
            <a:pPr marL="0" lvl="0" indent="0">
              <a:buFont typeface="Arial" panose="020B0604020202020204" pitchFamily="34" charset="0"/>
              <a:buNone/>
            </a:pPr>
            <a:r>
              <a:rPr lang="es-ES_tradnl" b="1" dirty="0" smtClean="0"/>
              <a:t>Inmutabilidad.</a:t>
            </a:r>
          </a:p>
          <a:p>
            <a:pPr marL="628650" lvl="1" indent="-171450">
              <a:buFont typeface="Arial" panose="020B0604020202020204" pitchFamily="34" charset="0"/>
              <a:buChar char="•"/>
            </a:pPr>
            <a:r>
              <a:rPr lang="es-ES_tradnl" b="0" dirty="0" smtClean="0"/>
              <a:t>No se necesita sincronización</a:t>
            </a:r>
            <a:r>
              <a:rPr lang="es-ES_tradnl" b="0" baseline="0" dirty="0" smtClean="0"/>
              <a:t> para la lectura de los archivos </a:t>
            </a:r>
            <a:r>
              <a:rPr lang="es-ES_tradnl" b="0" baseline="0" dirty="0" err="1" smtClean="0"/>
              <a:t>SSTable</a:t>
            </a:r>
            <a:r>
              <a:rPr lang="es-ES_tradnl" b="0" baseline="0" dirty="0" smtClean="0"/>
              <a:t>.</a:t>
            </a:r>
            <a:endParaRPr lang="es-ES_tradnl" b="0" dirty="0" smtClean="0"/>
          </a:p>
          <a:p>
            <a:pPr marL="628650" lvl="1" indent="-171450">
              <a:buFont typeface="Arial" panose="020B0604020202020204" pitchFamily="34" charset="0"/>
              <a:buChar char="•"/>
            </a:pPr>
            <a:r>
              <a:rPr lang="es-ES_tradnl" b="0" dirty="0" smtClean="0"/>
              <a:t>El problema</a:t>
            </a:r>
            <a:r>
              <a:rPr lang="es-ES_tradnl" b="0" baseline="0" dirty="0" smtClean="0"/>
              <a:t> del borrado de filas en un mismo archivo se sustituye por el borrado de las </a:t>
            </a:r>
            <a:r>
              <a:rPr lang="es-ES_tradnl" b="0" baseline="0" dirty="0" err="1" smtClean="0"/>
              <a:t>SSTable</a:t>
            </a:r>
            <a:r>
              <a:rPr lang="es-ES_tradnl" b="0" baseline="0" dirty="0" smtClean="0"/>
              <a:t> obsoletas.</a:t>
            </a:r>
          </a:p>
          <a:p>
            <a:pPr marL="628650" lvl="1" indent="-171450">
              <a:buFont typeface="Arial" panose="020B0604020202020204" pitchFamily="34" charset="0"/>
              <a:buChar char="•"/>
            </a:pPr>
            <a:r>
              <a:rPr lang="es-ES_tradnl" b="0" baseline="0" dirty="0" err="1" smtClean="0"/>
              <a:t>Rapida</a:t>
            </a:r>
            <a:r>
              <a:rPr lang="es-ES_tradnl" b="0" baseline="0" dirty="0" smtClean="0"/>
              <a:t> división de </a:t>
            </a:r>
            <a:r>
              <a:rPr lang="es-ES_tradnl" b="0" baseline="0" dirty="0" err="1" smtClean="0"/>
              <a:t>SSTables</a:t>
            </a:r>
            <a:r>
              <a:rPr lang="es-ES_tradnl" b="0" baseline="0" dirty="0" smtClean="0"/>
              <a:t> (pueden ser compartidas)</a:t>
            </a:r>
            <a:endParaRPr lang="es-ES_tradnl" b="0"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15</a:t>
            </a:fld>
            <a:endParaRPr lang="es-ES_tradnl"/>
          </a:p>
        </p:txBody>
      </p:sp>
    </p:spTree>
    <p:extLst>
      <p:ext uri="{BB962C8B-B14F-4D97-AF65-F5344CB8AC3E}">
        <p14:creationId xmlns:p14="http://schemas.microsoft.com/office/powerpoint/2010/main" val="3090124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Analytics</a:t>
            </a:r>
            <a:r>
              <a:rPr lang="es-ES_tradnl" b="1" dirty="0" smtClean="0"/>
              <a:t>. </a:t>
            </a:r>
            <a:r>
              <a:rPr lang="es-ES_tradnl" dirty="0" err="1" smtClean="0"/>
              <a:t>Estadisticas</a:t>
            </a:r>
            <a:r>
              <a:rPr lang="es-ES_tradnl" dirty="0" smtClean="0"/>
              <a:t> de tu pagina web.</a:t>
            </a:r>
          </a:p>
          <a:p>
            <a:pPr marL="628650" lvl="1" indent="-171450">
              <a:buFont typeface="Arial" panose="020B0604020202020204" pitchFamily="34" charset="0"/>
              <a:buChar char="•"/>
            </a:pPr>
            <a:r>
              <a:rPr lang="es-ES_tradnl" dirty="0" err="1" smtClean="0"/>
              <a:t>Raw</a:t>
            </a:r>
            <a:r>
              <a:rPr lang="es-ES_tradnl" dirty="0" smtClean="0"/>
              <a:t> </a:t>
            </a:r>
            <a:r>
              <a:rPr lang="es-ES_tradnl" dirty="0" err="1" smtClean="0"/>
              <a:t>click</a:t>
            </a:r>
            <a:r>
              <a:rPr lang="es-ES_tradnl" dirty="0" smtClean="0"/>
              <a:t> </a:t>
            </a:r>
            <a:r>
              <a:rPr lang="es-ES_tradnl" dirty="0" err="1" smtClean="0"/>
              <a:t>table</a:t>
            </a:r>
            <a:endParaRPr lang="es-ES_tradnl" dirty="0" smtClean="0"/>
          </a:p>
          <a:p>
            <a:pPr marL="1085850" lvl="2" indent="-171450">
              <a:buFont typeface="Arial" panose="020B0604020202020204" pitchFamily="34" charset="0"/>
              <a:buChar char="•"/>
            </a:pPr>
            <a:r>
              <a:rPr lang="es-ES_tradnl" u="sng" dirty="0" smtClean="0"/>
              <a:t>FILA:</a:t>
            </a:r>
            <a:r>
              <a:rPr lang="es-ES_tradnl" baseline="0" dirty="0" smtClean="0"/>
              <a:t> </a:t>
            </a:r>
            <a:r>
              <a:rPr lang="es-ES_tradnl" baseline="0" dirty="0" err="1" smtClean="0"/>
              <a:t>Session</a:t>
            </a:r>
            <a:r>
              <a:rPr lang="es-ES_tradnl" baseline="0" dirty="0" smtClean="0"/>
              <a:t> de usuario. Clave (</a:t>
            </a:r>
            <a:r>
              <a:rPr lang="es-ES_tradnl" baseline="0" dirty="0" err="1" smtClean="0"/>
              <a:t>nomb</a:t>
            </a:r>
            <a:r>
              <a:rPr lang="es-ES_tradnl" baseline="0" dirty="0" smtClean="0"/>
              <a:t>. Web-tiempo inicio sesión)</a:t>
            </a:r>
          </a:p>
          <a:p>
            <a:pPr marL="1085850" lvl="2" indent="-171450">
              <a:buFont typeface="Arial" panose="020B0604020202020204" pitchFamily="34" charset="0"/>
              <a:buChar char="•"/>
            </a:pPr>
            <a:r>
              <a:rPr lang="es-ES_tradnl" baseline="0" dirty="0" smtClean="0"/>
              <a:t>Sesiones juntas y ordenadas cronológicamente</a:t>
            </a:r>
          </a:p>
          <a:p>
            <a:pPr marL="0" lvl="0" indent="0">
              <a:buFont typeface="Arial" panose="020B0604020202020204" pitchFamily="34" charset="0"/>
              <a:buNone/>
            </a:pPr>
            <a:r>
              <a:rPr lang="es-ES_tradnl" b="1" baseline="0" dirty="0" err="1" smtClean="0"/>
              <a:t>Earth</a:t>
            </a:r>
            <a:r>
              <a:rPr lang="es-ES_tradnl" b="1" baseline="0" dirty="0" smtClean="0"/>
              <a:t>. </a:t>
            </a:r>
            <a:r>
              <a:rPr lang="es-ES_tradnl" baseline="0" dirty="0" smtClean="0"/>
              <a:t>Imágenes por satélite de todo el planeta</a:t>
            </a:r>
          </a:p>
          <a:p>
            <a:pPr marL="628650" lvl="1" indent="-171450">
              <a:buFont typeface="Arial" panose="020B0604020202020204" pitchFamily="34" charset="0"/>
              <a:buChar char="•"/>
            </a:pPr>
            <a:r>
              <a:rPr lang="es-ES_tradnl" dirty="0" err="1" smtClean="0"/>
              <a:t>Imagery</a:t>
            </a:r>
            <a:r>
              <a:rPr lang="es-ES_tradnl" dirty="0" smtClean="0"/>
              <a:t> </a:t>
            </a:r>
            <a:r>
              <a:rPr lang="es-ES_tradnl" dirty="0" err="1" smtClean="0"/>
              <a:t>table</a:t>
            </a:r>
            <a:endParaRPr lang="es-ES_tradnl" dirty="0" smtClean="0"/>
          </a:p>
          <a:p>
            <a:pPr marL="1085850" lvl="2" indent="-171450">
              <a:buFont typeface="Arial" panose="020B0604020202020204" pitchFamily="34" charset="0"/>
              <a:buChar char="•"/>
            </a:pPr>
            <a:r>
              <a:rPr lang="es-ES_tradnl" dirty="0" smtClean="0"/>
              <a:t>FILA:</a:t>
            </a:r>
            <a:r>
              <a:rPr lang="es-ES_tradnl" baseline="0" dirty="0" smtClean="0"/>
              <a:t> (nombradas para que los segmentos geográficos adyacentes se encuentren unos cerca de otros)</a:t>
            </a:r>
          </a:p>
          <a:p>
            <a:pPr marL="1085850" lvl="2" indent="-171450">
              <a:buFont typeface="Arial" panose="020B0604020202020204" pitchFamily="34" charset="0"/>
              <a:buChar char="•"/>
            </a:pPr>
            <a:r>
              <a:rPr lang="es-ES_tradnl" baseline="0" dirty="0" smtClean="0"/>
              <a:t>Tiene una </a:t>
            </a:r>
            <a:r>
              <a:rPr lang="es-ES_tradnl" baseline="0" dirty="0" err="1" smtClean="0"/>
              <a:t>column</a:t>
            </a:r>
            <a:r>
              <a:rPr lang="es-ES_tradnl" baseline="0" dirty="0" smtClean="0"/>
              <a:t> </a:t>
            </a:r>
            <a:r>
              <a:rPr lang="es-ES_tradnl" baseline="0" dirty="0" err="1" smtClean="0"/>
              <a:t>family</a:t>
            </a:r>
            <a:r>
              <a:rPr lang="es-ES_tradnl" baseline="0" dirty="0" smtClean="0"/>
              <a:t> para tener un seguimiento de las fuentes de los datos para cada segmento.</a:t>
            </a:r>
          </a:p>
          <a:p>
            <a:pPr marL="0" lvl="0" indent="0">
              <a:buFont typeface="Arial" panose="020B0604020202020204" pitchFamily="34" charset="0"/>
              <a:buNone/>
            </a:pPr>
            <a:r>
              <a:rPr lang="es-ES_tradnl" b="1" baseline="0" dirty="0" err="1" smtClean="0"/>
              <a:t>Personalized</a:t>
            </a:r>
            <a:r>
              <a:rPr lang="es-ES_tradnl" b="1" baseline="0" dirty="0" smtClean="0"/>
              <a:t>. </a:t>
            </a:r>
            <a:r>
              <a:rPr lang="es-ES_tradnl" baseline="0" dirty="0" smtClean="0"/>
              <a:t>Archiva consultas y clics de usuarios en buscador, imágenes y noticias</a:t>
            </a:r>
          </a:p>
          <a:p>
            <a:pPr marL="628650" lvl="1" indent="-171450">
              <a:buFont typeface="Arial" panose="020B0604020202020204" pitchFamily="34" charset="0"/>
              <a:buChar char="•"/>
            </a:pPr>
            <a:r>
              <a:rPr lang="es-ES_tradnl" baseline="0" dirty="0" smtClean="0"/>
              <a:t>FILA: cada usuario (identificadas por </a:t>
            </a:r>
            <a:r>
              <a:rPr lang="es-ES_tradnl" baseline="0" dirty="0" err="1" smtClean="0"/>
              <a:t>user</a:t>
            </a:r>
            <a:r>
              <a:rPr lang="es-ES_tradnl" baseline="0" dirty="0" smtClean="0"/>
              <a:t> id)</a:t>
            </a:r>
          </a:p>
          <a:p>
            <a:pPr marL="628650" lvl="1" indent="-171450">
              <a:buFont typeface="Arial" panose="020B0604020202020204" pitchFamily="34" charset="0"/>
              <a:buChar char="•"/>
            </a:pPr>
            <a:r>
              <a:rPr lang="es-ES_tradnl" baseline="0" dirty="0" smtClean="0"/>
              <a:t>Almacena cada acción </a:t>
            </a:r>
            <a:r>
              <a:rPr lang="es-ES_tradnl" baseline="0" smtClean="0"/>
              <a:t>del usuario.</a:t>
            </a:r>
            <a:endParaRPr lang="es-ES_tradnl" baseline="0"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17</a:t>
            </a:fld>
            <a:endParaRPr lang="es-ES_tradnl"/>
          </a:p>
        </p:txBody>
      </p:sp>
    </p:spTree>
    <p:extLst>
      <p:ext uri="{BB962C8B-B14F-4D97-AF65-F5344CB8AC3E}">
        <p14:creationId xmlns:p14="http://schemas.microsoft.com/office/powerpoint/2010/main" val="142800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132FADFE-3B8F-471C-ABF0-DBC7717ECBBC}" type="slidenum">
              <a:rPr lang="es-ES" smtClean="0"/>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132FADFE-3B8F-471C-ABF0-DBC7717ECBBC}" type="slidenum">
              <a:rPr lang="es-ES" smtClean="0"/>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132FADFE-3B8F-471C-ABF0-DBC7717ECBBC}" type="slidenum">
              <a:rPr lang="es-ES" smtClean="0"/>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132FADFE-3B8F-471C-ABF0-DBC7717ECBBC}" type="slidenum">
              <a:rPr lang="es-ES" smtClean="0"/>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847CFC-816F-41D0-AAC0-9BF4FEBC753E}" type="datetimeFigureOut">
              <a:rPr lang="es-ES" smtClean="0"/>
              <a:t>20/05/2013</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32FADFE-3B8F-471C-ABF0-DBC7717ECBBC}" type="slidenum">
              <a:rPr lang="es-ES" smtClean="0"/>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en.wikipedia.org/wiki/Tiger_(hash)"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n-US" b="1" dirty="0"/>
              <a:t>A Distributed Storage System for structured data</a:t>
            </a:r>
            <a:endParaRPr lang="es-ES" dirty="0"/>
          </a:p>
        </p:txBody>
      </p:sp>
      <p:sp>
        <p:nvSpPr>
          <p:cNvPr id="2" name="1 Título"/>
          <p:cNvSpPr>
            <a:spLocks noGrp="1"/>
          </p:cNvSpPr>
          <p:nvPr>
            <p:ph type="ctrTitle"/>
          </p:nvPr>
        </p:nvSpPr>
        <p:spPr/>
        <p:txBody>
          <a:bodyPr/>
          <a:lstStyle/>
          <a:p>
            <a:r>
              <a:rPr lang="en-US" b="1" dirty="0" err="1" smtClean="0"/>
              <a:t>BigTable</a:t>
            </a:r>
            <a:endParaRPr lang="es-ES" dirty="0"/>
          </a:p>
        </p:txBody>
      </p:sp>
      <p:sp>
        <p:nvSpPr>
          <p:cNvPr id="4" name="3 CuadroTexto"/>
          <p:cNvSpPr txBox="1"/>
          <p:nvPr/>
        </p:nvSpPr>
        <p:spPr>
          <a:xfrm>
            <a:off x="4788024" y="4869160"/>
            <a:ext cx="4032448" cy="784830"/>
          </a:xfrm>
          <a:prstGeom prst="rect">
            <a:avLst/>
          </a:prstGeom>
          <a:noFill/>
        </p:spPr>
        <p:txBody>
          <a:bodyPr wrap="square" rtlCol="0">
            <a:spAutoFit/>
          </a:bodyPr>
          <a:lstStyle/>
          <a:p>
            <a:r>
              <a:rPr lang="es-ES_tradnl" dirty="0"/>
              <a:t>Alexander Moreno </a:t>
            </a:r>
            <a:r>
              <a:rPr lang="es-ES_tradnl" dirty="0" smtClean="0"/>
              <a:t>Borrego</a:t>
            </a:r>
          </a:p>
          <a:p>
            <a:endParaRPr lang="es-ES" sz="900" dirty="0" smtClean="0"/>
          </a:p>
          <a:p>
            <a:r>
              <a:rPr lang="es-ES" dirty="0" smtClean="0"/>
              <a:t>Carlos Jesús Fernández Basso</a:t>
            </a:r>
            <a:endParaRPr lang="es-ES" dirty="0"/>
          </a:p>
        </p:txBody>
      </p:sp>
    </p:spTree>
    <p:extLst>
      <p:ext uri="{BB962C8B-B14F-4D97-AF65-F5344CB8AC3E}">
        <p14:creationId xmlns:p14="http://schemas.microsoft.com/office/powerpoint/2010/main" val="288340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a:t>BigTable</a:t>
            </a:r>
            <a:r>
              <a:rPr lang="es-ES_tradnl" dirty="0"/>
              <a:t> (</a:t>
            </a:r>
            <a:r>
              <a:rPr lang="es-ES_tradnl" dirty="0" smtClean="0"/>
              <a:t>III): Infraestructura</a:t>
            </a:r>
            <a:endParaRPr lang="es-ES_tradnl" dirty="0"/>
          </a:p>
        </p:txBody>
      </p:sp>
      <p:sp>
        <p:nvSpPr>
          <p:cNvPr id="3" name="Marcador de contenido 2"/>
          <p:cNvSpPr>
            <a:spLocks noGrp="1"/>
          </p:cNvSpPr>
          <p:nvPr>
            <p:ph sz="quarter" idx="1"/>
          </p:nvPr>
        </p:nvSpPr>
        <p:spPr/>
        <p:txBody>
          <a:bodyPr/>
          <a:lstStyle/>
          <a:p>
            <a:r>
              <a:rPr lang="es-ES_tradnl" dirty="0" smtClean="0"/>
              <a:t>Opera en varias máquinas</a:t>
            </a:r>
          </a:p>
          <a:p>
            <a:r>
              <a:rPr lang="es-ES_tradnl" dirty="0" smtClean="0"/>
              <a:t>Manejo de </a:t>
            </a:r>
            <a:r>
              <a:rPr lang="es-ES_tradnl" i="1" dirty="0" err="1" smtClean="0"/>
              <a:t>clusters</a:t>
            </a:r>
            <a:r>
              <a:rPr lang="es-ES_tradnl" dirty="0" smtClean="0"/>
              <a:t> de </a:t>
            </a:r>
            <a:r>
              <a:rPr lang="es-ES_tradnl" i="1" dirty="0" smtClean="0"/>
              <a:t>Google</a:t>
            </a:r>
          </a:p>
          <a:p>
            <a:r>
              <a:rPr lang="es-ES_tradnl" dirty="0" smtClean="0"/>
              <a:t>Usa </a:t>
            </a:r>
            <a:r>
              <a:rPr lang="es-ES_tradnl" i="1" dirty="0" smtClean="0"/>
              <a:t>GFS</a:t>
            </a:r>
            <a:r>
              <a:rPr lang="es-ES_tradnl" dirty="0" smtClean="0"/>
              <a:t> (</a:t>
            </a:r>
            <a:r>
              <a:rPr lang="es-ES_tradnl" i="1" dirty="0" smtClean="0"/>
              <a:t>Google</a:t>
            </a:r>
            <a:r>
              <a:rPr lang="es-ES_tradnl" dirty="0" smtClean="0"/>
              <a:t> </a:t>
            </a:r>
            <a:r>
              <a:rPr lang="es-ES_tradnl" i="1" dirty="0" smtClean="0"/>
              <a:t>File</a:t>
            </a:r>
            <a:r>
              <a:rPr lang="es-ES_tradnl" dirty="0" smtClean="0"/>
              <a:t> </a:t>
            </a:r>
            <a:r>
              <a:rPr lang="es-ES_tradnl" i="1" dirty="0" err="1" smtClean="0"/>
              <a:t>System</a:t>
            </a:r>
            <a:r>
              <a:rPr lang="es-ES_tradnl" dirty="0" smtClean="0"/>
              <a:t>)</a:t>
            </a:r>
          </a:p>
          <a:p>
            <a:r>
              <a:rPr lang="es-ES_tradnl" dirty="0" smtClean="0"/>
              <a:t>Formato de archivos </a:t>
            </a:r>
            <a:r>
              <a:rPr lang="es-ES_tradnl" i="1" dirty="0" err="1" smtClean="0"/>
              <a:t>SSTable</a:t>
            </a:r>
            <a:r>
              <a:rPr lang="es-ES_tradnl" dirty="0" smtClean="0"/>
              <a:t> (*.</a:t>
            </a:r>
            <a:r>
              <a:rPr lang="es-ES_tradnl" dirty="0" err="1" smtClean="0"/>
              <a:t>sst</a:t>
            </a:r>
            <a:r>
              <a:rPr lang="es-ES_tradnl" dirty="0" smtClean="0"/>
              <a:t>)</a:t>
            </a:r>
          </a:p>
          <a:p>
            <a:r>
              <a:rPr lang="es-ES_tradnl" i="1" dirty="0" err="1" smtClean="0"/>
              <a:t>Chubby</a:t>
            </a:r>
            <a:r>
              <a:rPr lang="es-ES_tradnl" dirty="0" smtClean="0"/>
              <a:t> </a:t>
            </a:r>
            <a:r>
              <a:rPr lang="es-ES_tradnl" i="1" dirty="0" err="1" smtClean="0"/>
              <a:t>Lock</a:t>
            </a:r>
            <a:r>
              <a:rPr lang="es-ES_tradnl" dirty="0" smtClean="0"/>
              <a:t> </a:t>
            </a:r>
            <a:r>
              <a:rPr lang="es-ES_tradnl" i="1" dirty="0" err="1" smtClean="0"/>
              <a:t>Service</a:t>
            </a:r>
            <a:endParaRPr lang="es-ES_tradnl" i="1" dirty="0"/>
          </a:p>
        </p:txBody>
      </p:sp>
    </p:spTree>
    <p:extLst>
      <p:ext uri="{BB962C8B-B14F-4D97-AF65-F5344CB8AC3E}">
        <p14:creationId xmlns:p14="http://schemas.microsoft.com/office/powerpoint/2010/main" val="38886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dirty="0"/>
              <a:t>Infraestructura</a:t>
            </a:r>
          </a:p>
          <a:p>
            <a:pPr lvl="1"/>
            <a:r>
              <a:rPr lang="es-ES_tradnl" b="1"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65136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a:t>BigTable</a:t>
            </a:r>
            <a:r>
              <a:rPr lang="es-ES_tradnl" dirty="0"/>
              <a:t> (</a:t>
            </a:r>
            <a:r>
              <a:rPr lang="es-ES_tradnl" dirty="0" smtClean="0"/>
              <a:t>IV): Implementación(1)</a:t>
            </a:r>
            <a:endParaRPr lang="es-ES_tradnl" dirty="0"/>
          </a:p>
        </p:txBody>
      </p:sp>
      <p:sp>
        <p:nvSpPr>
          <p:cNvPr id="3" name="Marcador de contenido 2"/>
          <p:cNvSpPr>
            <a:spLocks noGrp="1"/>
          </p:cNvSpPr>
          <p:nvPr>
            <p:ph sz="quarter" idx="1"/>
          </p:nvPr>
        </p:nvSpPr>
        <p:spPr/>
        <p:txBody>
          <a:bodyPr/>
          <a:lstStyle/>
          <a:p>
            <a:r>
              <a:rPr lang="es-ES_tradnl" dirty="0" smtClean="0"/>
              <a:t>Tres grandes componentes:</a:t>
            </a:r>
          </a:p>
          <a:p>
            <a:pPr lvl="1"/>
            <a:r>
              <a:rPr lang="es-ES_tradnl" dirty="0" smtClean="0"/>
              <a:t>Librería enlazada a cada cliente</a:t>
            </a:r>
          </a:p>
          <a:p>
            <a:pPr lvl="1"/>
            <a:r>
              <a:rPr lang="es-ES_tradnl" dirty="0" smtClean="0"/>
              <a:t>Servidor </a:t>
            </a:r>
            <a:r>
              <a:rPr lang="es-ES_tradnl" i="1" dirty="0" smtClean="0"/>
              <a:t>master</a:t>
            </a:r>
          </a:p>
          <a:p>
            <a:pPr lvl="1"/>
            <a:r>
              <a:rPr lang="es-ES_tradnl" dirty="0" smtClean="0"/>
              <a:t>Varios servidores de </a:t>
            </a:r>
            <a:r>
              <a:rPr lang="es-ES_tradnl" i="1" dirty="0" err="1" smtClean="0"/>
              <a:t>tablets</a:t>
            </a:r>
            <a:endParaRPr lang="es-ES_tradnl" i="1" dirty="0" smtClean="0"/>
          </a:p>
          <a:p>
            <a:endParaRPr lang="es-ES_tradnl" i="1" dirty="0"/>
          </a:p>
          <a:p>
            <a:endParaRPr lang="es-ES_tradnl" i="1" dirty="0" smtClean="0"/>
          </a:p>
          <a:p>
            <a:r>
              <a:rPr lang="es-ES_tradnl" dirty="0" smtClean="0"/>
              <a:t>Localización</a:t>
            </a:r>
            <a:br>
              <a:rPr lang="es-ES_tradnl" dirty="0" smtClean="0"/>
            </a:br>
            <a:r>
              <a:rPr lang="es-ES_tradnl" dirty="0" smtClean="0"/>
              <a:t>de </a:t>
            </a:r>
            <a:r>
              <a:rPr lang="es-ES_tradnl" i="1" dirty="0" err="1" smtClean="0"/>
              <a:t>tablets</a:t>
            </a:r>
            <a:endParaRPr lang="es-ES_tradnl" i="1" dirty="0"/>
          </a:p>
        </p:txBody>
      </p:sp>
      <p:pic>
        <p:nvPicPr>
          <p:cNvPr id="4" name="Imagen 3"/>
          <p:cNvPicPr>
            <a:picLocks noChangeAspect="1"/>
          </p:cNvPicPr>
          <p:nvPr/>
        </p:nvPicPr>
        <p:blipFill>
          <a:blip r:embed="rId3"/>
          <a:stretch>
            <a:fillRect/>
          </a:stretch>
        </p:blipFill>
        <p:spPr>
          <a:xfrm>
            <a:off x="3406120" y="3356993"/>
            <a:ext cx="5253486" cy="2753472"/>
          </a:xfrm>
          <a:prstGeom prst="rect">
            <a:avLst/>
          </a:prstGeom>
          <a:effectLst>
            <a:softEdge rad="31750"/>
          </a:effectLst>
        </p:spPr>
      </p:pic>
    </p:spTree>
    <p:extLst>
      <p:ext uri="{BB962C8B-B14F-4D97-AF65-F5344CB8AC3E}">
        <p14:creationId xmlns:p14="http://schemas.microsoft.com/office/powerpoint/2010/main" val="90843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 Implementación(2)</a:t>
            </a:r>
            <a:endParaRPr lang="es-ES_tradnl" dirty="0"/>
          </a:p>
        </p:txBody>
      </p:sp>
      <p:sp>
        <p:nvSpPr>
          <p:cNvPr id="3" name="Marcador de contenido 2"/>
          <p:cNvSpPr>
            <a:spLocks noGrp="1"/>
          </p:cNvSpPr>
          <p:nvPr>
            <p:ph sz="quarter" idx="1"/>
          </p:nvPr>
        </p:nvSpPr>
        <p:spPr/>
        <p:txBody>
          <a:bodyPr/>
          <a:lstStyle/>
          <a:p>
            <a:r>
              <a:rPr lang="es-ES_tradnl" dirty="0" smtClean="0"/>
              <a:t>Asignación de </a:t>
            </a:r>
            <a:r>
              <a:rPr lang="es-ES_tradnl" i="1" dirty="0" err="1" smtClean="0"/>
              <a:t>tablets</a:t>
            </a:r>
            <a:endParaRPr lang="es-ES_tradnl" i="1" dirty="0" smtClean="0"/>
          </a:p>
          <a:p>
            <a:pPr lvl="1"/>
            <a:r>
              <a:rPr lang="es-ES_tradnl" dirty="0" smtClean="0"/>
              <a:t>El servidor </a:t>
            </a:r>
            <a:r>
              <a:rPr lang="es-ES_tradnl" i="1" dirty="0" smtClean="0"/>
              <a:t>master</a:t>
            </a:r>
            <a:r>
              <a:rPr lang="es-ES_tradnl" dirty="0" smtClean="0"/>
              <a:t> es el Gran Hermano</a:t>
            </a:r>
          </a:p>
          <a:p>
            <a:pPr lvl="1"/>
            <a:r>
              <a:rPr lang="es-ES_tradnl" dirty="0" smtClean="0"/>
              <a:t>Pasos al iniciar un nuevo </a:t>
            </a:r>
            <a:r>
              <a:rPr lang="es-ES_tradnl" i="1" dirty="0" smtClean="0"/>
              <a:t>master</a:t>
            </a:r>
            <a:endParaRPr lang="es-ES_tradnl" i="1" dirty="0"/>
          </a:p>
          <a:p>
            <a:pPr lvl="2"/>
            <a:r>
              <a:rPr lang="es-ES_tradnl" dirty="0" smtClean="0"/>
              <a:t>Adquiere cerrojo único</a:t>
            </a:r>
          </a:p>
          <a:p>
            <a:pPr lvl="2"/>
            <a:r>
              <a:rPr lang="es-ES_tradnl" dirty="0" smtClean="0"/>
              <a:t>Escanea el directorio</a:t>
            </a:r>
            <a:br>
              <a:rPr lang="es-ES_tradnl" dirty="0" smtClean="0"/>
            </a:br>
            <a:r>
              <a:rPr lang="es-ES_tradnl" dirty="0" smtClean="0"/>
              <a:t>de </a:t>
            </a:r>
            <a:r>
              <a:rPr lang="es-ES_tradnl" i="1" dirty="0" err="1" smtClean="0"/>
              <a:t>Chubby</a:t>
            </a:r>
            <a:endParaRPr lang="es-ES_tradnl" i="1" dirty="0" smtClean="0"/>
          </a:p>
          <a:p>
            <a:pPr lvl="2"/>
            <a:r>
              <a:rPr lang="es-ES_tradnl" dirty="0" err="1" smtClean="0"/>
              <a:t>Envia</a:t>
            </a:r>
            <a:r>
              <a:rPr lang="es-ES_tradnl" dirty="0" smtClean="0"/>
              <a:t> un mensaje a</a:t>
            </a:r>
            <a:br>
              <a:rPr lang="es-ES_tradnl" dirty="0" smtClean="0"/>
            </a:br>
            <a:r>
              <a:rPr lang="es-ES_tradnl" dirty="0" smtClean="0"/>
              <a:t>cada </a:t>
            </a:r>
            <a:r>
              <a:rPr lang="es-ES_tradnl" dirty="0" err="1" smtClean="0"/>
              <a:t>ta</a:t>
            </a:r>
            <a:r>
              <a:rPr lang="es-ES_tradnl" i="1" dirty="0" err="1" smtClean="0"/>
              <a:t>b</a:t>
            </a:r>
            <a:r>
              <a:rPr lang="es-ES_tradnl" dirty="0" err="1" smtClean="0"/>
              <a:t>let</a:t>
            </a:r>
            <a:r>
              <a:rPr lang="es-ES_tradnl" dirty="0" smtClean="0"/>
              <a:t> </a:t>
            </a:r>
            <a:r>
              <a:rPr lang="es-ES_tradnl" i="1" dirty="0" smtClean="0"/>
              <a:t>server</a:t>
            </a:r>
          </a:p>
          <a:p>
            <a:pPr lvl="2"/>
            <a:r>
              <a:rPr lang="es-ES_tradnl" dirty="0" smtClean="0"/>
              <a:t>Escanea la tabla de</a:t>
            </a:r>
            <a:br>
              <a:rPr lang="es-ES_tradnl" dirty="0" smtClean="0"/>
            </a:br>
            <a:r>
              <a:rPr lang="es-ES_tradnl" dirty="0" smtClean="0"/>
              <a:t>metadatos</a:t>
            </a:r>
            <a:endParaRPr lang="es-ES_tradnl" dirty="0"/>
          </a:p>
          <a:p>
            <a:r>
              <a:rPr lang="es-ES_tradnl" dirty="0" smtClean="0"/>
              <a:t>Servicio de </a:t>
            </a:r>
            <a:r>
              <a:rPr lang="es-ES_tradnl" i="1" dirty="0" err="1" smtClean="0"/>
              <a:t>tablets</a:t>
            </a:r>
            <a:endParaRPr lang="es-ES_tradnl" i="1" dirty="0"/>
          </a:p>
        </p:txBody>
      </p:sp>
      <p:pic>
        <p:nvPicPr>
          <p:cNvPr id="4" name="Imagen 3"/>
          <p:cNvPicPr>
            <a:picLocks noChangeAspect="1"/>
          </p:cNvPicPr>
          <p:nvPr/>
        </p:nvPicPr>
        <p:blipFill>
          <a:blip r:embed="rId3"/>
          <a:stretch>
            <a:fillRect/>
          </a:stretch>
        </p:blipFill>
        <p:spPr>
          <a:xfrm>
            <a:off x="3891877" y="3270202"/>
            <a:ext cx="4856587" cy="2823094"/>
          </a:xfrm>
          <a:prstGeom prst="rect">
            <a:avLst/>
          </a:prstGeom>
          <a:effectLst>
            <a:softEdge rad="31750"/>
          </a:effectLst>
        </p:spPr>
      </p:pic>
    </p:spTree>
    <p:extLst>
      <p:ext uri="{BB962C8B-B14F-4D97-AF65-F5344CB8AC3E}">
        <p14:creationId xmlns:p14="http://schemas.microsoft.com/office/powerpoint/2010/main" val="26964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a:t>
            </a:r>
            <a:r>
              <a:rPr lang="es-ES_tradnl" dirty="0"/>
              <a:t>): </a:t>
            </a:r>
            <a:r>
              <a:rPr lang="es-ES_tradnl" dirty="0" smtClean="0"/>
              <a:t>Implementación(3)</a:t>
            </a:r>
            <a:endParaRPr lang="es-ES_tradnl" dirty="0"/>
          </a:p>
        </p:txBody>
      </p:sp>
      <p:sp>
        <p:nvSpPr>
          <p:cNvPr id="3" name="Marcador de contenido 2"/>
          <p:cNvSpPr>
            <a:spLocks noGrp="1"/>
          </p:cNvSpPr>
          <p:nvPr>
            <p:ph sz="quarter" idx="1"/>
          </p:nvPr>
        </p:nvSpPr>
        <p:spPr/>
        <p:txBody>
          <a:bodyPr/>
          <a:lstStyle/>
          <a:p>
            <a:r>
              <a:rPr lang="es-ES_tradnl" dirty="0" smtClean="0"/>
              <a:t>Compresión</a:t>
            </a:r>
          </a:p>
          <a:p>
            <a:pPr lvl="1"/>
            <a:r>
              <a:rPr lang="es-ES_tradnl" dirty="0" smtClean="0"/>
              <a:t>Menor (</a:t>
            </a:r>
            <a:r>
              <a:rPr lang="es-ES_tradnl" i="1" dirty="0" err="1" smtClean="0"/>
              <a:t>Minor</a:t>
            </a:r>
            <a:r>
              <a:rPr lang="es-ES_tradnl" i="1" dirty="0" smtClean="0"/>
              <a:t> </a:t>
            </a:r>
            <a:r>
              <a:rPr lang="es-ES_tradnl" i="1" dirty="0" err="1" smtClean="0"/>
              <a:t>compaction</a:t>
            </a:r>
            <a:r>
              <a:rPr lang="es-ES_tradnl" dirty="0" smtClean="0"/>
              <a:t>)</a:t>
            </a:r>
          </a:p>
          <a:p>
            <a:pPr lvl="2"/>
            <a:r>
              <a:rPr lang="es-ES_tradnl" dirty="0" smtClean="0"/>
              <a:t>Convierte la </a:t>
            </a:r>
            <a:r>
              <a:rPr lang="es-ES_tradnl" i="1" dirty="0" err="1" smtClean="0"/>
              <a:t>memtable</a:t>
            </a:r>
            <a:r>
              <a:rPr lang="es-ES_tradnl" dirty="0" smtClean="0"/>
              <a:t> en un fichero </a:t>
            </a:r>
            <a:r>
              <a:rPr lang="es-ES_tradnl" i="1" dirty="0" err="1" smtClean="0"/>
              <a:t>SSTable</a:t>
            </a:r>
            <a:endParaRPr lang="es-ES_tradnl" i="1" dirty="0" smtClean="0"/>
          </a:p>
          <a:p>
            <a:pPr lvl="1"/>
            <a:r>
              <a:rPr lang="es-ES_tradnl" dirty="0" err="1" smtClean="0"/>
              <a:t>Union</a:t>
            </a:r>
            <a:r>
              <a:rPr lang="es-ES_tradnl" dirty="0" smtClean="0"/>
              <a:t> (</a:t>
            </a:r>
            <a:r>
              <a:rPr lang="es-ES_tradnl" i="1" dirty="0" err="1" smtClean="0"/>
              <a:t>Merge</a:t>
            </a:r>
            <a:r>
              <a:rPr lang="es-ES_tradnl" i="1" dirty="0" smtClean="0"/>
              <a:t> </a:t>
            </a:r>
            <a:r>
              <a:rPr lang="es-ES_tradnl" i="1" dirty="0" err="1" smtClean="0"/>
              <a:t>compaction</a:t>
            </a:r>
            <a:r>
              <a:rPr lang="es-ES_tradnl" dirty="0" smtClean="0"/>
              <a:t>)</a:t>
            </a:r>
          </a:p>
          <a:p>
            <a:pPr lvl="2"/>
            <a:r>
              <a:rPr lang="es-ES_tradnl" dirty="0" smtClean="0"/>
              <a:t>Convierte </a:t>
            </a:r>
            <a:r>
              <a:rPr lang="es-ES_tradnl" i="1" dirty="0" err="1" smtClean="0"/>
              <a:t>memtable</a:t>
            </a:r>
            <a:r>
              <a:rPr lang="es-ES_tradnl" dirty="0" smtClean="0"/>
              <a:t> y varias </a:t>
            </a:r>
            <a:r>
              <a:rPr lang="es-ES_tradnl" i="1" dirty="0" err="1" smtClean="0"/>
              <a:t>SSTable</a:t>
            </a:r>
            <a:r>
              <a:rPr lang="es-ES_tradnl" dirty="0" smtClean="0"/>
              <a:t> en una sola </a:t>
            </a:r>
            <a:r>
              <a:rPr lang="es-ES_tradnl" i="1" dirty="0" err="1" smtClean="0"/>
              <a:t>SSTable</a:t>
            </a:r>
            <a:endParaRPr lang="es-ES_tradnl" i="1" dirty="0" smtClean="0"/>
          </a:p>
          <a:p>
            <a:pPr lvl="1"/>
            <a:r>
              <a:rPr lang="es-ES_tradnl" dirty="0" smtClean="0"/>
              <a:t>Mayor (</a:t>
            </a:r>
            <a:r>
              <a:rPr lang="es-ES_tradnl" i="1" dirty="0" err="1" smtClean="0"/>
              <a:t>Major</a:t>
            </a:r>
            <a:r>
              <a:rPr lang="es-ES_tradnl" i="1" dirty="0" smtClean="0"/>
              <a:t> </a:t>
            </a:r>
            <a:r>
              <a:rPr lang="es-ES_tradnl" i="1" dirty="0" err="1" smtClean="0"/>
              <a:t>compaction</a:t>
            </a:r>
            <a:r>
              <a:rPr lang="es-ES_tradnl" dirty="0" smtClean="0"/>
              <a:t>)</a:t>
            </a:r>
          </a:p>
          <a:p>
            <a:pPr lvl="2"/>
            <a:r>
              <a:rPr lang="es-ES_tradnl" dirty="0" smtClean="0"/>
              <a:t>Convierte </a:t>
            </a:r>
            <a:r>
              <a:rPr lang="es-ES_tradnl" i="1" dirty="0" err="1" smtClean="0"/>
              <a:t>memtable</a:t>
            </a:r>
            <a:r>
              <a:rPr lang="es-ES_tradnl" dirty="0" smtClean="0"/>
              <a:t> </a:t>
            </a:r>
            <a:r>
              <a:rPr lang="es-ES_tradnl" dirty="0"/>
              <a:t>y</a:t>
            </a:r>
            <a:r>
              <a:rPr lang="es-ES_tradnl" dirty="0" smtClean="0"/>
              <a:t> todas las </a:t>
            </a:r>
            <a:r>
              <a:rPr lang="es-ES_tradnl" i="1" dirty="0" err="1" smtClean="0"/>
              <a:t>SSTable</a:t>
            </a:r>
            <a:r>
              <a:rPr lang="es-ES_tradnl" dirty="0" smtClean="0"/>
              <a:t> en una sola </a:t>
            </a:r>
            <a:r>
              <a:rPr lang="es-ES_tradnl" i="1" dirty="0" err="1" smtClean="0"/>
              <a:t>SSTable</a:t>
            </a:r>
            <a:endParaRPr lang="es-ES_tradnl" i="1" dirty="0" smtClean="0"/>
          </a:p>
          <a:p>
            <a:r>
              <a:rPr lang="es-ES_tradnl" dirty="0" smtClean="0"/>
              <a:t>Manejo del </a:t>
            </a:r>
            <a:r>
              <a:rPr lang="es-ES_tradnl" i="1" dirty="0" err="1" smtClean="0"/>
              <a:t>schema</a:t>
            </a:r>
            <a:endParaRPr lang="es-ES_tradnl" i="1" dirty="0" smtClean="0"/>
          </a:p>
          <a:p>
            <a:pPr lvl="1"/>
            <a:r>
              <a:rPr lang="es-ES_tradnl" i="1" dirty="0" smtClean="0"/>
              <a:t>Guardados en </a:t>
            </a:r>
            <a:r>
              <a:rPr lang="es-ES_tradnl" i="1" dirty="0" err="1" smtClean="0"/>
              <a:t>Chubby</a:t>
            </a:r>
            <a:endParaRPr lang="es-ES_tradnl" i="1" dirty="0"/>
          </a:p>
          <a:p>
            <a:pPr lvl="1"/>
            <a:r>
              <a:rPr lang="es-ES_tradnl" i="1" dirty="0" smtClean="0"/>
              <a:t>Siempre consistente</a:t>
            </a:r>
            <a:endParaRPr lang="es-ES_tradnl" i="1" dirty="0"/>
          </a:p>
        </p:txBody>
      </p:sp>
    </p:spTree>
    <p:extLst>
      <p:ext uri="{BB962C8B-B14F-4D97-AF65-F5344CB8AC3E}">
        <p14:creationId xmlns:p14="http://schemas.microsoft.com/office/powerpoint/2010/main" val="350972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a:t>
            </a:r>
            <a:r>
              <a:rPr lang="es-ES_tradnl" dirty="0"/>
              <a:t>): </a:t>
            </a:r>
            <a:r>
              <a:rPr lang="es-ES_tradnl" dirty="0" smtClean="0"/>
              <a:t>Implementación(4)</a:t>
            </a:r>
            <a:endParaRPr lang="es-ES_tradnl" dirty="0"/>
          </a:p>
        </p:txBody>
      </p:sp>
      <p:sp>
        <p:nvSpPr>
          <p:cNvPr id="3" name="Marcador de contenido 2"/>
          <p:cNvSpPr>
            <a:spLocks noGrp="1"/>
          </p:cNvSpPr>
          <p:nvPr>
            <p:ph sz="quarter" idx="1"/>
          </p:nvPr>
        </p:nvSpPr>
        <p:spPr/>
        <p:txBody>
          <a:bodyPr/>
          <a:lstStyle/>
          <a:p>
            <a:r>
              <a:rPr lang="es-ES_tradnl" dirty="0" smtClean="0"/>
              <a:t>Refinamientos</a:t>
            </a:r>
          </a:p>
          <a:p>
            <a:pPr lvl="1"/>
            <a:r>
              <a:rPr lang="es-ES_tradnl" i="1" dirty="0" err="1" smtClean="0"/>
              <a:t>Locality</a:t>
            </a:r>
            <a:r>
              <a:rPr lang="es-ES_tradnl" i="1" dirty="0" smtClean="0"/>
              <a:t> </a:t>
            </a:r>
            <a:r>
              <a:rPr lang="es-ES_tradnl" i="1" dirty="0" err="1" smtClean="0"/>
              <a:t>Groups</a:t>
            </a:r>
            <a:endParaRPr lang="es-ES_tradnl" i="1" dirty="0" smtClean="0"/>
          </a:p>
          <a:p>
            <a:pPr lvl="1"/>
            <a:r>
              <a:rPr lang="es-ES_tradnl" dirty="0" smtClean="0"/>
              <a:t>Compresión</a:t>
            </a:r>
          </a:p>
          <a:p>
            <a:pPr lvl="1"/>
            <a:r>
              <a:rPr lang="es-ES_tradnl" i="1" dirty="0" err="1" smtClean="0"/>
              <a:t>Caching</a:t>
            </a:r>
            <a:r>
              <a:rPr lang="es-ES_tradnl" dirty="0" smtClean="0"/>
              <a:t> para mejorar el rendimiento en la lectura</a:t>
            </a:r>
          </a:p>
          <a:p>
            <a:pPr lvl="2"/>
            <a:r>
              <a:rPr lang="es-ES_tradnl" dirty="0" err="1" smtClean="0"/>
              <a:t>Scan</a:t>
            </a:r>
            <a:r>
              <a:rPr lang="es-ES_tradnl" dirty="0" smtClean="0"/>
              <a:t> cache</a:t>
            </a:r>
          </a:p>
          <a:p>
            <a:pPr lvl="2"/>
            <a:r>
              <a:rPr lang="es-ES_tradnl" dirty="0" smtClean="0"/>
              <a:t>Block cache</a:t>
            </a:r>
          </a:p>
          <a:p>
            <a:pPr lvl="1"/>
            <a:r>
              <a:rPr lang="es-ES_tradnl" i="1" dirty="0" smtClean="0"/>
              <a:t>Bloom </a:t>
            </a:r>
            <a:r>
              <a:rPr lang="es-ES_tradnl" i="1" dirty="0" err="1" smtClean="0"/>
              <a:t>filters</a:t>
            </a:r>
            <a:endParaRPr lang="es-ES_tradnl" i="1" dirty="0" smtClean="0"/>
          </a:p>
          <a:p>
            <a:pPr lvl="1"/>
            <a:r>
              <a:rPr lang="es-ES_tradnl" dirty="0" smtClean="0"/>
              <a:t>Implementación del </a:t>
            </a:r>
            <a:r>
              <a:rPr lang="es-ES_tradnl" i="1" dirty="0" smtClean="0"/>
              <a:t>log</a:t>
            </a:r>
          </a:p>
          <a:p>
            <a:pPr lvl="1"/>
            <a:r>
              <a:rPr lang="es-ES_tradnl" dirty="0" smtClean="0"/>
              <a:t>Aumento velocidad de recuperación de </a:t>
            </a:r>
            <a:r>
              <a:rPr lang="es-ES_tradnl" i="1" dirty="0" err="1" smtClean="0"/>
              <a:t>tablets</a:t>
            </a:r>
            <a:endParaRPr lang="es-ES_tradnl" i="1" dirty="0" smtClean="0"/>
          </a:p>
          <a:p>
            <a:pPr lvl="1"/>
            <a:r>
              <a:rPr lang="es-ES_tradnl" dirty="0" smtClean="0"/>
              <a:t>Explotar inmutabilidad de</a:t>
            </a:r>
            <a:r>
              <a:rPr lang="es-ES_tradnl" i="1" dirty="0" smtClean="0"/>
              <a:t> </a:t>
            </a:r>
            <a:r>
              <a:rPr lang="es-ES_tradnl" i="1" dirty="0" err="1" smtClean="0"/>
              <a:t>SSTable</a:t>
            </a:r>
            <a:endParaRPr lang="es-ES_tradnl" i="1" dirty="0"/>
          </a:p>
        </p:txBody>
      </p:sp>
    </p:spTree>
    <p:extLst>
      <p:ext uri="{BB962C8B-B14F-4D97-AF65-F5344CB8AC3E}">
        <p14:creationId xmlns:p14="http://schemas.microsoft.com/office/powerpoint/2010/main" val="265602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dirty="0"/>
              <a:t>Infraestructura</a:t>
            </a:r>
          </a:p>
          <a:p>
            <a:pPr lvl="1"/>
            <a:r>
              <a:rPr lang="es-ES_tradnl" dirty="0"/>
              <a:t>Implementación</a:t>
            </a:r>
          </a:p>
          <a:p>
            <a:pPr lvl="1"/>
            <a:r>
              <a:rPr lang="es-ES_tradnl" b="1"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698086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Descripción de </a:t>
            </a:r>
            <a:r>
              <a:rPr lang="es-ES_tradnl" i="1" dirty="0" err="1"/>
              <a:t>BigTable</a:t>
            </a:r>
            <a:r>
              <a:rPr lang="es-ES_tradnl" dirty="0"/>
              <a:t> </a:t>
            </a:r>
            <a:r>
              <a:rPr lang="es-ES_tradnl" dirty="0" smtClean="0"/>
              <a:t>(V): Ejemplos</a:t>
            </a:r>
            <a:endParaRPr lang="es-ES_tradnl" dirty="0"/>
          </a:p>
        </p:txBody>
      </p:sp>
      <p:sp>
        <p:nvSpPr>
          <p:cNvPr id="3" name="Marcador de contenido 2"/>
          <p:cNvSpPr>
            <a:spLocks noGrp="1"/>
          </p:cNvSpPr>
          <p:nvPr>
            <p:ph sz="quarter" idx="1"/>
          </p:nvPr>
        </p:nvSpPr>
        <p:spPr/>
        <p:txBody>
          <a:bodyPr/>
          <a:lstStyle/>
          <a:p>
            <a:r>
              <a:rPr lang="es-ES_tradnl" dirty="0" smtClean="0"/>
              <a:t>Google </a:t>
            </a:r>
            <a:r>
              <a:rPr lang="es-ES_tradnl" dirty="0" err="1" smtClean="0"/>
              <a:t>Analytics</a:t>
            </a:r>
            <a:endParaRPr lang="es-ES_tradnl" dirty="0" smtClean="0"/>
          </a:p>
          <a:p>
            <a:r>
              <a:rPr lang="es-ES_tradnl" dirty="0" smtClean="0"/>
              <a:t>Google </a:t>
            </a:r>
            <a:r>
              <a:rPr lang="es-ES_tradnl" dirty="0" err="1" smtClean="0"/>
              <a:t>Earth</a:t>
            </a:r>
            <a:endParaRPr lang="es-ES_tradnl" dirty="0" smtClean="0"/>
          </a:p>
          <a:p>
            <a:r>
              <a:rPr lang="es-ES_tradnl" dirty="0" err="1" smtClean="0"/>
              <a:t>Personalized</a:t>
            </a:r>
            <a:r>
              <a:rPr lang="es-ES_tradnl" dirty="0" smtClean="0"/>
              <a:t> </a:t>
            </a:r>
            <a:r>
              <a:rPr lang="es-ES_tradnl" dirty="0" err="1" smtClean="0"/>
              <a:t>Search</a:t>
            </a:r>
            <a:endParaRPr lang="es-ES_tradnl"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1796824"/>
            <a:ext cx="2016224" cy="2016224"/>
          </a:xfrm>
          <a:prstGeom prst="rect">
            <a:avLst/>
          </a:prstGeom>
          <a:effectLst>
            <a:softEdge rad="63500"/>
          </a:effec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07" y="3429000"/>
            <a:ext cx="4403435" cy="2153328"/>
          </a:xfrm>
          <a:prstGeom prst="rect">
            <a:avLst/>
          </a:prstGeom>
          <a:effectLst>
            <a:softEdge rad="31750"/>
          </a:effectLst>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0112" y="4210078"/>
            <a:ext cx="2995792" cy="1129927"/>
          </a:xfrm>
          <a:prstGeom prst="rect">
            <a:avLst/>
          </a:prstGeom>
          <a:effectLst>
            <a:softEdge rad="31750"/>
          </a:effectLst>
        </p:spPr>
      </p:pic>
    </p:spTree>
    <p:extLst>
      <p:ext uri="{BB962C8B-B14F-4D97-AF65-F5344CB8AC3E}">
        <p14:creationId xmlns:p14="http://schemas.microsoft.com/office/powerpoint/2010/main" val="2140365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b="1" i="1" dirty="0" err="1" smtClean="0"/>
              <a:t>HBase</a:t>
            </a:r>
            <a:endParaRPr lang="es-ES_tradnl" b="1"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3032583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Otros Proyectos: </a:t>
            </a:r>
            <a:r>
              <a:rPr lang="es-ES_tradnl" i="1" dirty="0" err="1"/>
              <a:t>HBase</a:t>
            </a:r>
            <a:endParaRPr lang="es-ES" dirty="0"/>
          </a:p>
        </p:txBody>
      </p:sp>
      <p:sp>
        <p:nvSpPr>
          <p:cNvPr id="3" name="2 Marcador de contenido"/>
          <p:cNvSpPr>
            <a:spLocks noGrp="1"/>
          </p:cNvSpPr>
          <p:nvPr>
            <p:ph sz="quarter" idx="1"/>
          </p:nvPr>
        </p:nvSpPr>
        <p:spPr/>
        <p:txBody>
          <a:bodyPr>
            <a:normAutofit fontScale="85000" lnSpcReduction="20000"/>
          </a:bodyPr>
          <a:lstStyle/>
          <a:p>
            <a:r>
              <a:rPr lang="es-ES_tradnl" i="1" dirty="0" err="1"/>
              <a:t>HBase</a:t>
            </a:r>
            <a:r>
              <a:rPr lang="es-ES_tradnl" dirty="0"/>
              <a:t> es una base de datos, </a:t>
            </a:r>
            <a:r>
              <a:rPr lang="es-ES_tradnl" i="1" dirty="0" err="1"/>
              <a:t>noSQL</a:t>
            </a:r>
            <a:r>
              <a:rPr lang="es-ES_tradnl" dirty="0"/>
              <a:t> y de código abierto, distribuida. Está basada en </a:t>
            </a:r>
            <a:r>
              <a:rPr lang="es-ES_tradnl" i="1" dirty="0" err="1"/>
              <a:t>BigTable</a:t>
            </a:r>
            <a:r>
              <a:rPr lang="es-ES_tradnl" dirty="0"/>
              <a:t>.</a:t>
            </a:r>
            <a:endParaRPr lang="es-ES" dirty="0"/>
          </a:p>
          <a:p>
            <a:r>
              <a:rPr lang="es-ES_tradnl" dirty="0"/>
              <a:t>El </a:t>
            </a:r>
            <a:r>
              <a:rPr lang="es-ES_tradnl" u="sng" dirty="0"/>
              <a:t>modelo de datos</a:t>
            </a:r>
            <a:r>
              <a:rPr lang="es-ES_tradnl" dirty="0"/>
              <a:t> es una réplica del de </a:t>
            </a:r>
            <a:r>
              <a:rPr lang="es-ES_tradnl" i="1" dirty="0" err="1"/>
              <a:t>BigTable</a:t>
            </a:r>
            <a:r>
              <a:rPr lang="es-ES_tradnl" dirty="0"/>
              <a:t>.</a:t>
            </a:r>
            <a:endParaRPr lang="es-ES" dirty="0"/>
          </a:p>
          <a:p>
            <a:r>
              <a:rPr lang="es-ES_tradnl" dirty="0"/>
              <a:t>Puede ser accedido a través de </a:t>
            </a:r>
            <a:r>
              <a:rPr lang="es-ES_tradnl" i="1" dirty="0" err="1"/>
              <a:t>APIs</a:t>
            </a:r>
            <a:r>
              <a:rPr lang="es-ES_tradnl" dirty="0"/>
              <a:t> de diferentes lenguajes como </a:t>
            </a:r>
            <a:r>
              <a:rPr lang="es-ES_tradnl" i="1" dirty="0"/>
              <a:t>Java</a:t>
            </a:r>
            <a:r>
              <a:rPr lang="es-ES_tradnl" dirty="0"/>
              <a:t>, </a:t>
            </a:r>
            <a:r>
              <a:rPr lang="es-ES_tradnl" i="1" dirty="0" err="1"/>
              <a:t>Jython</a:t>
            </a:r>
            <a:r>
              <a:rPr lang="es-ES_tradnl" dirty="0"/>
              <a:t>, </a:t>
            </a:r>
            <a:r>
              <a:rPr lang="es-ES_tradnl" i="1" dirty="0" err="1"/>
              <a:t>Groovy</a:t>
            </a:r>
            <a:r>
              <a:rPr lang="es-ES_tradnl" dirty="0"/>
              <a:t>, </a:t>
            </a:r>
            <a:r>
              <a:rPr lang="es-ES_tradnl" i="1" dirty="0" err="1"/>
              <a:t>Scala</a:t>
            </a:r>
            <a:r>
              <a:rPr lang="es-ES_tradnl" dirty="0"/>
              <a:t> y </a:t>
            </a:r>
            <a:r>
              <a:rPr lang="es-ES_tradnl" i="1" dirty="0" err="1" smtClean="0"/>
              <a:t>JRuby</a:t>
            </a:r>
            <a:r>
              <a:rPr lang="es-ES_tradnl" dirty="0" smtClean="0"/>
              <a:t>, </a:t>
            </a:r>
            <a:r>
              <a:rPr lang="es-ES_tradnl" dirty="0"/>
              <a:t>y </a:t>
            </a:r>
            <a:r>
              <a:rPr lang="es-ES_tradnl" i="1" dirty="0"/>
              <a:t>REST</a:t>
            </a:r>
            <a:r>
              <a:rPr lang="es-ES_tradnl" dirty="0"/>
              <a:t> y </a:t>
            </a:r>
            <a:r>
              <a:rPr lang="es-ES_tradnl" i="1" dirty="0" err="1"/>
              <a:t>Thrift</a:t>
            </a:r>
            <a:r>
              <a:rPr lang="es-ES_tradnl" dirty="0"/>
              <a:t> </a:t>
            </a:r>
            <a:r>
              <a:rPr lang="es-ES_tradnl" dirty="0" smtClean="0"/>
              <a:t>. </a:t>
            </a:r>
            <a:r>
              <a:rPr lang="es-ES_tradnl" dirty="0"/>
              <a:t>También puede utilizarse con </a:t>
            </a:r>
            <a:r>
              <a:rPr lang="es-ES_tradnl" i="1" dirty="0" err="1"/>
              <a:t>Hadoop</a:t>
            </a:r>
            <a:r>
              <a:rPr lang="es-ES_tradnl" dirty="0"/>
              <a:t> </a:t>
            </a:r>
            <a:r>
              <a:rPr lang="es-ES_tradnl" i="1" dirty="0" err="1" smtClean="0"/>
              <a:t>MapReduce</a:t>
            </a:r>
            <a:r>
              <a:rPr lang="es-ES_tradnl" i="1" dirty="0" smtClean="0"/>
              <a:t> </a:t>
            </a:r>
            <a:r>
              <a:rPr lang="es-ES_tradnl" dirty="0" smtClean="0"/>
              <a:t>para </a:t>
            </a:r>
            <a:r>
              <a:rPr lang="es-ES_tradnl" dirty="0"/>
              <a:t>el procesamiento de datos en paralelo.</a:t>
            </a:r>
            <a:endParaRPr lang="es-ES" dirty="0"/>
          </a:p>
          <a:p>
            <a:r>
              <a:rPr lang="es-ES_tradnl" dirty="0"/>
              <a:t>La </a:t>
            </a:r>
            <a:r>
              <a:rPr lang="es-ES_tradnl" u="sng" dirty="0"/>
              <a:t>infraestructura</a:t>
            </a:r>
            <a:r>
              <a:rPr lang="es-ES_tradnl" dirty="0"/>
              <a:t> se apoya en </a:t>
            </a:r>
            <a:r>
              <a:rPr lang="es-ES_tradnl" dirty="0" err="1"/>
              <a:t>Hadoop</a:t>
            </a:r>
            <a:r>
              <a:rPr lang="es-ES_tradnl" dirty="0"/>
              <a:t>, que proporciona </a:t>
            </a:r>
            <a:r>
              <a:rPr lang="es-ES_tradnl" i="1" dirty="0"/>
              <a:t>HDFS</a:t>
            </a:r>
            <a:r>
              <a:rPr lang="es-ES_tradnl" dirty="0"/>
              <a:t> (</a:t>
            </a:r>
            <a:r>
              <a:rPr lang="es-ES_tradnl" i="1" dirty="0" err="1"/>
              <a:t>Hadoop</a:t>
            </a:r>
            <a:r>
              <a:rPr lang="es-ES_tradnl" dirty="0"/>
              <a:t> </a:t>
            </a:r>
            <a:r>
              <a:rPr lang="es-ES_tradnl" i="1" dirty="0" err="1"/>
              <a:t>Distributed</a:t>
            </a:r>
            <a:r>
              <a:rPr lang="es-ES_tradnl" dirty="0"/>
              <a:t> </a:t>
            </a:r>
            <a:r>
              <a:rPr lang="es-ES_tradnl" i="1" dirty="0"/>
              <a:t>File </a:t>
            </a:r>
            <a:r>
              <a:rPr lang="es-ES_tradnl" i="1" dirty="0" err="1"/>
              <a:t>System</a:t>
            </a:r>
            <a:r>
              <a:rPr lang="es-ES_tradnl" dirty="0"/>
              <a:t>), como sistema de ficheros.</a:t>
            </a:r>
            <a:endParaRPr lang="es-ES" dirty="0"/>
          </a:p>
          <a:p>
            <a:r>
              <a:rPr lang="es-ES_tradnl" dirty="0"/>
              <a:t>En la </a:t>
            </a:r>
            <a:r>
              <a:rPr lang="es-ES_tradnl" u="sng" dirty="0"/>
              <a:t>implementación</a:t>
            </a:r>
            <a:r>
              <a:rPr lang="es-ES_tradnl" dirty="0"/>
              <a:t> de </a:t>
            </a:r>
            <a:r>
              <a:rPr lang="es-ES_tradnl" i="1" dirty="0" err="1"/>
              <a:t>HBase</a:t>
            </a:r>
            <a:r>
              <a:rPr lang="es-ES_tradnl" dirty="0"/>
              <a:t> hay que contar con caché de bloques y </a:t>
            </a:r>
            <a:r>
              <a:rPr lang="es-ES_tradnl" i="1" dirty="0"/>
              <a:t>Bloom</a:t>
            </a:r>
            <a:r>
              <a:rPr lang="es-ES_tradnl" dirty="0"/>
              <a:t> </a:t>
            </a:r>
            <a:r>
              <a:rPr lang="es-ES_tradnl" i="1" dirty="0" err="1"/>
              <a:t>filters</a:t>
            </a:r>
            <a:r>
              <a:rPr lang="es-ES_tradnl" dirty="0"/>
              <a:t> para la optimización de las consultas sobre grandes volúmenes de datos y </a:t>
            </a:r>
            <a:r>
              <a:rPr lang="es-ES_tradnl" i="1" dirty="0" err="1"/>
              <a:t>autosharding</a:t>
            </a:r>
            <a:r>
              <a:rPr lang="es-ES_tradnl" dirty="0"/>
              <a:t>.</a:t>
            </a:r>
            <a:endParaRPr lang="es-ES" dirty="0"/>
          </a:p>
          <a:p>
            <a:r>
              <a:rPr lang="es-ES_tradnl" dirty="0"/>
              <a:t>Multiplataforma.</a:t>
            </a:r>
            <a:endParaRPr lang="es-ES" dirty="0"/>
          </a:p>
          <a:p>
            <a:endParaRPr lang="es-ES" dirty="0"/>
          </a:p>
        </p:txBody>
      </p:sp>
      <p:pic>
        <p:nvPicPr>
          <p:cNvPr id="4"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143" y="295767"/>
            <a:ext cx="1304009" cy="828977"/>
          </a:xfrm>
          <a:prstGeom prst="rect">
            <a:avLst/>
          </a:prstGeom>
        </p:spPr>
      </p:pic>
    </p:spTree>
    <p:extLst>
      <p:ext uri="{BB962C8B-B14F-4D97-AF65-F5344CB8AC3E}">
        <p14:creationId xmlns:p14="http://schemas.microsoft.com/office/powerpoint/2010/main" val="1942647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78593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Otros Proyectos: </a:t>
            </a:r>
            <a:r>
              <a:rPr lang="es-ES_tradnl" i="1" dirty="0" err="1" smtClean="0"/>
              <a:t>HBase</a:t>
            </a:r>
            <a:endParaRPr lang="es-ES_tradnl" i="1"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532143" y="295767"/>
            <a:ext cx="1304009" cy="828977"/>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s-ES_tradnl" dirty="0"/>
          </a:p>
        </p:txBody>
      </p:sp>
      <p:graphicFrame>
        <p:nvGraphicFramePr>
          <p:cNvPr id="3" name="2 Tabla"/>
          <p:cNvGraphicFramePr>
            <a:graphicFrameLocks noGrp="1"/>
          </p:cNvGraphicFramePr>
          <p:nvPr>
            <p:extLst>
              <p:ext uri="{D42A27DB-BD31-4B8C-83A1-F6EECF244321}">
                <p14:modId xmlns:p14="http://schemas.microsoft.com/office/powerpoint/2010/main" val="1957457082"/>
              </p:ext>
            </p:extLst>
          </p:nvPr>
        </p:nvGraphicFramePr>
        <p:xfrm>
          <a:off x="301752" y="1562504"/>
          <a:ext cx="8662737" cy="4947064"/>
        </p:xfrm>
        <a:graphic>
          <a:graphicData uri="http://schemas.openxmlformats.org/drawingml/2006/table">
            <a:tbl>
              <a:tblPr firstRow="1" firstCol="1" bandRow="1">
                <a:tableStyleId>{00A15C55-8517-42AA-B614-E9B94910E393}</a:tableStyleId>
              </a:tblPr>
              <a:tblGrid>
                <a:gridCol w="1390659"/>
                <a:gridCol w="3636039"/>
                <a:gridCol w="3636039"/>
              </a:tblGrid>
              <a:tr h="323828">
                <a:tc>
                  <a:txBody>
                    <a:bodyPr/>
                    <a:lstStyle/>
                    <a:p>
                      <a:pPr>
                        <a:lnSpc>
                          <a:spcPct val="115000"/>
                        </a:lnSpc>
                        <a:spcAft>
                          <a:spcPts val="0"/>
                        </a:spcAft>
                      </a:pPr>
                      <a:r>
                        <a:rPr lang="es-ES" sz="1000" dirty="0">
                          <a:effectLst/>
                        </a:rPr>
                        <a:t> </a:t>
                      </a:r>
                      <a:endParaRPr lang="es-ES" sz="1000" dirty="0">
                        <a:solidFill>
                          <a:schemeClr val="tx1"/>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chemeClr val="tx1"/>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effectLst/>
                        </a:rPr>
                        <a:t>HBase</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Licencia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Propietario</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Apache</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marL="21590">
                        <a:lnSpc>
                          <a:spcPct val="115000"/>
                        </a:lnSpc>
                        <a:spcAft>
                          <a:spcPts val="0"/>
                        </a:spcAft>
                      </a:pPr>
                      <a:r>
                        <a:rPr lang="es-ES" sz="1000" dirty="0">
                          <a:effectLst/>
                        </a:rPr>
                        <a:t>Balanceo de carga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a:effectLst/>
                        </a:rPr>
                        <a:t> </a:t>
                      </a:r>
                      <a:endParaRPr lang="es-ES" sz="1200">
                        <a:solidFill>
                          <a:schemeClr val="tx1"/>
                        </a:solidFill>
                        <a:effectLst/>
                        <a:latin typeface="Times New Roman"/>
                        <a:ea typeface="Calibri"/>
                        <a:cs typeface="Times New Roman"/>
                      </a:endParaRPr>
                    </a:p>
                  </a:txBody>
                  <a:tcPr marL="68580" marR="68580" marT="0" marB="0"/>
                </a:tc>
              </a:tr>
              <a:tr h="662384">
                <a:tc>
                  <a:txBody>
                    <a:bodyPr/>
                    <a:lstStyle/>
                    <a:p>
                      <a:pPr>
                        <a:lnSpc>
                          <a:spcPct val="115000"/>
                        </a:lnSpc>
                        <a:spcAft>
                          <a:spcPts val="0"/>
                        </a:spcAft>
                      </a:pPr>
                      <a:r>
                        <a:rPr lang="es-ES" sz="1000" dirty="0">
                          <a:effectLst/>
                        </a:rPr>
                        <a:t>Modelo de Datos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Clave/valor</a:t>
                      </a:r>
                    </a:p>
                    <a:p>
                      <a:pPr>
                        <a:lnSpc>
                          <a:spcPct val="115000"/>
                        </a:lnSpc>
                        <a:spcAft>
                          <a:spcPts val="0"/>
                        </a:spcAft>
                      </a:pPr>
                      <a:r>
                        <a:rPr kumimoji="0" lang="es-ES" sz="1200" kern="1200" dirty="0">
                          <a:effectLst/>
                        </a:rPr>
                        <a:t>Columna de familias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dirty="0" err="1">
                          <a:effectLst/>
                        </a:rPr>
                        <a:t>BigTable</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a:lnSpc>
                          <a:spcPct val="115000"/>
                        </a:lnSpc>
                        <a:spcAft>
                          <a:spcPts val="0"/>
                        </a:spcAft>
                      </a:pPr>
                      <a:r>
                        <a:rPr lang="es-ES" sz="1000" dirty="0">
                          <a:effectLst/>
                        </a:rPr>
                        <a:t>Infraestructura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GFS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a:effectLst/>
                        </a:rPr>
                        <a:t>HDFS, S3, S3N, EBS</a:t>
                      </a:r>
                      <a:endParaRPr lang="es-ES" sz="1200" dirty="0">
                        <a:solidFill>
                          <a:schemeClr val="tx1"/>
                        </a:solidFill>
                        <a:effectLst/>
                        <a:latin typeface="Times New Roman"/>
                        <a:ea typeface="Calibri"/>
                        <a:cs typeface="Times New Roman"/>
                      </a:endParaRPr>
                    </a:p>
                  </a:txBody>
                  <a:tcPr marL="68580" marR="68580" marT="0" marB="0"/>
                </a:tc>
              </a:tr>
              <a:tr h="413262">
                <a:tc>
                  <a:txBody>
                    <a:bodyPr/>
                    <a:lstStyle/>
                    <a:p>
                      <a:pPr>
                        <a:lnSpc>
                          <a:spcPct val="115000"/>
                        </a:lnSpc>
                        <a:spcAft>
                          <a:spcPts val="0"/>
                        </a:spcAft>
                      </a:pPr>
                      <a:r>
                        <a:rPr lang="es-ES" sz="1000" dirty="0">
                          <a:effectLst/>
                        </a:rPr>
                        <a:t>Replicación</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maestro/esclavo(lectura y escritura de maestro)(5 copias)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smtClean="0">
                          <a:effectLst/>
                        </a:rPr>
                        <a:t>maestro/esclavo(3 copias)</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Consultas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430551">
                <a:tc>
                  <a:txBody>
                    <a:bodyPr/>
                    <a:lstStyle/>
                    <a:p>
                      <a:pPr>
                        <a:lnSpc>
                          <a:spcPct val="115000"/>
                        </a:lnSpc>
                        <a:spcAft>
                          <a:spcPts val="0"/>
                        </a:spcAft>
                      </a:pPr>
                      <a:r>
                        <a:rPr lang="es-ES" sz="1000" dirty="0" err="1">
                          <a:effectLst/>
                        </a:rPr>
                        <a:t>APIs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_tradnl" sz="1200" kern="1200" dirty="0">
                          <a:effectLst/>
                        </a:rPr>
                        <a:t>C++, Interfaz cliente</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a:effectLst/>
                        </a:rPr>
                        <a:t>Java, </a:t>
                      </a:r>
                      <a:r>
                        <a:rPr lang="en-US" sz="1200" dirty="0" err="1">
                          <a:effectLst/>
                        </a:rPr>
                        <a:t>Jython</a:t>
                      </a:r>
                      <a:r>
                        <a:rPr lang="en-US" sz="1200" dirty="0">
                          <a:effectLst/>
                        </a:rPr>
                        <a:t>, Groovy, </a:t>
                      </a:r>
                      <a:r>
                        <a:rPr lang="en-US" sz="1200" dirty="0" err="1">
                          <a:effectLst/>
                        </a:rPr>
                        <a:t>Scala</a:t>
                      </a:r>
                      <a:r>
                        <a:rPr lang="en-US" sz="1200" dirty="0">
                          <a:effectLst/>
                        </a:rPr>
                        <a:t> y </a:t>
                      </a:r>
                      <a:r>
                        <a:rPr lang="en-US" sz="1200" dirty="0" err="1">
                          <a:effectLst/>
                        </a:rPr>
                        <a:t>JRuby</a:t>
                      </a:r>
                      <a:r>
                        <a:rPr lang="en-US" sz="1200" dirty="0">
                          <a:effectLst/>
                        </a:rPr>
                        <a:t>, y REST y Thrift </a:t>
                      </a:r>
                      <a:endParaRPr lang="es-ES" sz="1200" dirty="0">
                        <a:solidFill>
                          <a:schemeClr val="tx1"/>
                        </a:solidFill>
                        <a:effectLst/>
                        <a:latin typeface="Times New Roman"/>
                        <a:ea typeface="Calibri"/>
                        <a:cs typeface="Times New Roman"/>
                      </a:endParaRPr>
                    </a:p>
                  </a:txBody>
                  <a:tcPr marL="68580" marR="68580" marT="0" marB="0"/>
                </a:tc>
              </a:tr>
              <a:tr h="717586">
                <a:tc>
                  <a:txBody>
                    <a:bodyPr/>
                    <a:lstStyle/>
                    <a:p>
                      <a:pPr>
                        <a:lnSpc>
                          <a:spcPct val="115000"/>
                        </a:lnSpc>
                        <a:spcAft>
                          <a:spcPts val="0"/>
                        </a:spcAft>
                      </a:pPr>
                      <a:r>
                        <a:rPr lang="es-ES" sz="1000" dirty="0">
                          <a:effectLst/>
                        </a:rPr>
                        <a:t>Lenguaje de implementación </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C/C++</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Java</a:t>
                      </a:r>
                    </a:p>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a:lnSpc>
                          <a:spcPct val="115000"/>
                        </a:lnSpc>
                        <a:spcAft>
                          <a:spcPts val="0"/>
                        </a:spcAft>
                      </a:pPr>
                      <a:r>
                        <a:rPr lang="es-ES" sz="1000" dirty="0" err="1">
                          <a:effectLst/>
                        </a:rPr>
                        <a:t>Map</a:t>
                      </a:r>
                      <a:r>
                        <a:rPr lang="es-ES" sz="1000" dirty="0">
                          <a:effectLst/>
                        </a:rPr>
                        <a:t> / Reduce</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Si,(Google)</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Si(</a:t>
                      </a:r>
                      <a:r>
                        <a:rPr lang="es-ES" sz="1200" dirty="0" err="1">
                          <a:effectLst/>
                        </a:rPr>
                        <a:t>Hadoop</a:t>
                      </a:r>
                      <a:r>
                        <a:rPr lang="es-ES" sz="1200" dirty="0">
                          <a:effectLst/>
                        </a:rPr>
                        <a:t>)</a:t>
                      </a:r>
                      <a:endParaRPr lang="es-ES" sz="1200" dirty="0">
                        <a:solidFill>
                          <a:schemeClr val="tx1"/>
                        </a:solidFill>
                        <a:effectLst/>
                        <a:latin typeface="Times New Roman"/>
                        <a:ea typeface="Calibri"/>
                        <a:cs typeface="Times New Roman"/>
                      </a:endParaRPr>
                    </a:p>
                  </a:txBody>
                  <a:tcPr marL="68580" marR="68580" marT="0" marB="0"/>
                </a:tc>
              </a:tr>
              <a:tr h="322142">
                <a:tc>
                  <a:txBody>
                    <a:bodyPr/>
                    <a:lstStyle/>
                    <a:p>
                      <a:pPr>
                        <a:lnSpc>
                          <a:spcPct val="115000"/>
                        </a:lnSpc>
                        <a:spcAft>
                          <a:spcPts val="0"/>
                        </a:spcAft>
                      </a:pPr>
                      <a:r>
                        <a:rPr lang="es-ES" sz="1000" dirty="0">
                          <a:effectLst/>
                        </a:rPr>
                        <a:t>Protocolo</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Empresas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Google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err="1">
                          <a:effectLst/>
                        </a:rPr>
                        <a:t>Facebook,HBase</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593971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sz="quarter" idx="1"/>
            <p:extLst>
              <p:ext uri="{D42A27DB-BD31-4B8C-83A1-F6EECF244321}">
                <p14:modId xmlns:p14="http://schemas.microsoft.com/office/powerpoint/2010/main" val="2231662192"/>
              </p:ext>
            </p:extLst>
          </p:nvPr>
        </p:nvGraphicFramePr>
        <p:xfrm>
          <a:off x="179512" y="1556784"/>
          <a:ext cx="8784976" cy="4752535"/>
        </p:xfrm>
        <a:graphic>
          <a:graphicData uri="http://schemas.openxmlformats.org/drawingml/2006/table">
            <a:tbl>
              <a:tblPr firstRow="1" firstCol="1" bandRow="1">
                <a:tableStyleId>{00A15C55-8517-42AA-B614-E9B94910E393}</a:tableStyleId>
              </a:tblPr>
              <a:tblGrid>
                <a:gridCol w="2637042"/>
                <a:gridCol w="3073967"/>
                <a:gridCol w="3073967"/>
              </a:tblGrid>
              <a:tr h="296316">
                <a:tc>
                  <a:txBody>
                    <a:bodyPr/>
                    <a:lstStyle/>
                    <a:p>
                      <a:pPr>
                        <a:lnSpc>
                          <a:spcPct val="115000"/>
                        </a:lnSpc>
                        <a:spcAft>
                          <a:spcPts val="0"/>
                        </a:spcAft>
                      </a:pPr>
                      <a:r>
                        <a:rPr lang="en-U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kumimoji="0" lang="es-ES" sz="1000" kern="1200" dirty="0" err="1">
                          <a:effectLst/>
                        </a:rPr>
                        <a:t>HBase</a:t>
                      </a:r>
                      <a:endParaRPr kumimoji="0" lang="es-ES" sz="1000" b="1" kern="1200" dirty="0">
                        <a:solidFill>
                          <a:schemeClr val="lt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Multiplataforma</a:t>
                      </a:r>
                      <a:endParaRPr lang="es-ES" sz="1000" dirty="0">
                        <a:solidFill>
                          <a:srgbClr val="31849B"/>
                        </a:solidFill>
                        <a:effectLst/>
                        <a:latin typeface="Times New Roman"/>
                        <a:ea typeface="Calibri"/>
                        <a:cs typeface="Times New Roman"/>
                      </a:endParaRPr>
                    </a:p>
                  </a:txBody>
                  <a:tcPr marL="58370" marR="58370" marT="0" marB="0"/>
                </a:tc>
                <a:tc>
                  <a:txBody>
                    <a:bodyPr/>
                    <a:lstStyle/>
                    <a:p>
                      <a:pPr marL="0" algn="l" rtl="0" eaLnBrk="1" latinLnBrk="0" hangingPunct="1">
                        <a:lnSpc>
                          <a:spcPct val="115000"/>
                        </a:lnSpc>
                        <a:spcAft>
                          <a:spcPts val="0"/>
                        </a:spcAft>
                      </a:pPr>
                      <a:r>
                        <a:rPr kumimoji="0" lang="es-ES" sz="1000" kern="1200" dirty="0">
                          <a:effectLst/>
                        </a:rPr>
                        <a:t> </a:t>
                      </a:r>
                      <a:r>
                        <a:rPr lang="es-ES" sz="1000" dirty="0" smtClean="0">
                          <a:effectLst/>
                        </a:rPr>
                        <a:t>Multiplataforma</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Altamente escalable</a:t>
                      </a:r>
                      <a:endParaRPr lang="es-ES" sz="1000">
                        <a:solidFill>
                          <a:srgbClr val="31849B"/>
                        </a:solidFill>
                        <a:effectLst/>
                        <a:latin typeface="Times New Roman"/>
                        <a:ea typeface="Calibri"/>
                        <a:cs typeface="Times New Roman"/>
                      </a:endParaRPr>
                    </a:p>
                  </a:txBody>
                  <a:tcPr marL="58370" marR="58370" marT="0" marB="0"/>
                </a:tc>
                <a:tc>
                  <a:txBody>
                    <a:bodyPr/>
                    <a:lstStyle/>
                    <a:p>
                      <a:pPr marL="0" algn="l" rtl="0" eaLnBrk="1" latinLnBrk="0" hangingPunct="1">
                        <a:lnSpc>
                          <a:spcPct val="115000"/>
                        </a:lnSpc>
                        <a:spcAft>
                          <a:spcPts val="0"/>
                        </a:spcAft>
                      </a:pPr>
                      <a:r>
                        <a:rPr kumimoji="0" lang="es-ES" sz="1000" kern="1200" dirty="0">
                          <a:effectLst/>
                        </a:rPr>
                        <a:t>escalable</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No</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a:effectLst/>
                        </a:rPr>
                        <a:t>Si</a:t>
                      </a:r>
                      <a:endParaRPr kumimoji="0" lang="es-ES" sz="1000" kern="1200">
                        <a:solidFill>
                          <a:schemeClr val="dk1"/>
                        </a:solidFill>
                        <a:effectLst/>
                        <a:latin typeface="+mn-lt"/>
                        <a:ea typeface="+mn-ea"/>
                        <a:cs typeface="+mn-cs"/>
                      </a:endParaRPr>
                    </a:p>
                  </a:txBody>
                  <a:tcPr marL="68580" marR="68580" marT="0" marB="0"/>
                </a:tc>
              </a:tr>
              <a:tr h="592633">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a:effectLst/>
                        </a:rPr>
                        <a:t>No</a:t>
                      </a:r>
                      <a:endParaRPr kumimoji="0" lang="es-ES" sz="1000" kern="120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No</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 </a:t>
                      </a:r>
                      <a:endParaRPr kumimoji="0" lang="es-ES" sz="1000" kern="1200" dirty="0">
                        <a:solidFill>
                          <a:schemeClr val="dk1"/>
                        </a:solidFill>
                        <a:effectLst/>
                        <a:latin typeface="+mn-lt"/>
                        <a:ea typeface="+mn-ea"/>
                        <a:cs typeface="+mn-cs"/>
                      </a:endParaRPr>
                    </a:p>
                  </a:txBody>
                  <a:tcPr marL="68580" marR="68580" marT="0" marB="0"/>
                </a:tc>
              </a:tr>
              <a:tr h="580242">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smtClean="0">
                          <a:effectLst/>
                        </a:rPr>
                        <a:t>Hfile</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a:effectLst/>
                        </a:rPr>
                        <a:t>Lock</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err="1">
                          <a:effectLst/>
                        </a:rPr>
                        <a:t>Chubby</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a:effectLst/>
                        </a:rPr>
                        <a:t>ZooKeeper</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320184">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rgbClr val="31849B"/>
                        </a:solidFill>
                        <a:effectLst/>
                        <a:latin typeface="Times New Roman"/>
                        <a:ea typeface="Calibri"/>
                        <a:cs typeface="Times New Roman"/>
                      </a:endParaRPr>
                    </a:p>
                  </a:txBody>
                  <a:tcPr marL="68580" marR="68580" marT="0" marB="0"/>
                </a:tc>
              </a:tr>
            </a:tbl>
          </a:graphicData>
        </a:graphic>
      </p:graphicFrame>
      <p:sp>
        <p:nvSpPr>
          <p:cNvPr id="5" name="Título 1"/>
          <p:cNvSpPr>
            <a:spLocks noGrp="1"/>
          </p:cNvSpPr>
          <p:nvPr>
            <p:ph type="title"/>
          </p:nvPr>
        </p:nvSpPr>
        <p:spPr>
          <a:xfrm>
            <a:off x="301752" y="228600"/>
            <a:ext cx="8534400" cy="758952"/>
          </a:xfrm>
        </p:spPr>
        <p:txBody>
          <a:bodyPr/>
          <a:lstStyle/>
          <a:p>
            <a:r>
              <a:rPr lang="es-ES_tradnl" dirty="0" smtClean="0"/>
              <a:t>Otros Proyectos: </a:t>
            </a:r>
            <a:r>
              <a:rPr lang="es-ES_tradnl" i="1" dirty="0" err="1" smtClean="0"/>
              <a:t>HBase</a:t>
            </a:r>
            <a:endParaRPr lang="es-ES_tradnl" i="1" dirty="0"/>
          </a:p>
        </p:txBody>
      </p:sp>
      <p:pic>
        <p:nvPicPr>
          <p:cNvPr id="6"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2143" y="295767"/>
            <a:ext cx="1304009" cy="828977"/>
          </a:xfrm>
          <a:prstGeom prst="rect">
            <a:avLst/>
          </a:prstGeom>
        </p:spPr>
      </p:pic>
    </p:spTree>
    <p:extLst>
      <p:ext uri="{BB962C8B-B14F-4D97-AF65-F5344CB8AC3E}">
        <p14:creationId xmlns:p14="http://schemas.microsoft.com/office/powerpoint/2010/main" val="1263095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b="1" i="1" dirty="0" err="1" smtClean="0"/>
              <a:t>LevelDB</a:t>
            </a:r>
            <a:endParaRPr lang="es-ES_tradnl" b="1"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1637599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LevelDB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612016" y="332656"/>
            <a:ext cx="1224136" cy="864096"/>
          </a:xfrm>
        </p:spPr>
      </p:pic>
      <p:sp>
        <p:nvSpPr>
          <p:cNvPr id="5" name="Marcador de contenido 2"/>
          <p:cNvSpPr txBox="1">
            <a:spLocks/>
          </p:cNvSpPr>
          <p:nvPr/>
        </p:nvSpPr>
        <p:spPr>
          <a:xfrm>
            <a:off x="301752" y="1527048"/>
            <a:ext cx="8503920" cy="457200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err="1"/>
              <a:t>LevelDB</a:t>
            </a:r>
            <a:r>
              <a:rPr lang="es-ES_tradnl" dirty="0"/>
              <a:t> es una base de datos, </a:t>
            </a:r>
            <a:r>
              <a:rPr lang="es-ES_tradnl" i="1" dirty="0" err="1"/>
              <a:t>noSQL</a:t>
            </a:r>
            <a:r>
              <a:rPr lang="es-ES_tradnl" dirty="0"/>
              <a:t> y de código abierto, de almacenamiento para sistemas embebidos que se utiliza como una librería. </a:t>
            </a:r>
            <a:endParaRPr lang="es-ES_tradnl" dirty="0" smtClean="0"/>
          </a:p>
          <a:p>
            <a:r>
              <a:rPr lang="es-ES_tradnl" dirty="0" smtClean="0"/>
              <a:t>El </a:t>
            </a:r>
            <a:r>
              <a:rPr lang="es-ES_tradnl" u="sng" dirty="0" smtClean="0"/>
              <a:t>modelo de datos</a:t>
            </a:r>
            <a:r>
              <a:rPr lang="es-ES_tradnl" dirty="0" smtClean="0"/>
              <a:t> es una réplica del de </a:t>
            </a:r>
            <a:r>
              <a:rPr lang="es-ES_tradnl" i="1" dirty="0" err="1" smtClean="0"/>
              <a:t>BigTable</a:t>
            </a:r>
            <a:r>
              <a:rPr lang="es-ES_tradnl" dirty="0" smtClean="0"/>
              <a:t>.</a:t>
            </a:r>
            <a:endParaRPr lang="es-ES" dirty="0" smtClean="0"/>
          </a:p>
          <a:p>
            <a:r>
              <a:rPr lang="es-ES_tradnl" dirty="0" smtClean="0"/>
              <a:t>La </a:t>
            </a:r>
            <a:r>
              <a:rPr lang="es-ES_tradnl" u="sng" dirty="0"/>
              <a:t>infraestructura</a:t>
            </a:r>
            <a:r>
              <a:rPr lang="es-ES_tradnl" dirty="0"/>
              <a:t> en la que se apoya puede ser tan variada como el sistema operativo donde se instale el software (sistemas </a:t>
            </a:r>
            <a:r>
              <a:rPr lang="es-ES_tradnl" i="1" dirty="0"/>
              <a:t>UNIX</a:t>
            </a:r>
            <a:r>
              <a:rPr lang="es-ES_tradnl" dirty="0"/>
              <a:t>, </a:t>
            </a:r>
            <a:r>
              <a:rPr lang="es-ES_tradnl" i="1" dirty="0"/>
              <a:t>Mac OS X</a:t>
            </a:r>
            <a:r>
              <a:rPr lang="es-ES_tradnl" dirty="0"/>
              <a:t>, </a:t>
            </a:r>
            <a:r>
              <a:rPr lang="es-ES_tradnl" i="1" dirty="0"/>
              <a:t>Windows</a:t>
            </a:r>
            <a:r>
              <a:rPr lang="es-ES_tradnl" dirty="0"/>
              <a:t> y </a:t>
            </a:r>
            <a:r>
              <a:rPr lang="es-ES_tradnl" i="1" dirty="0" err="1"/>
              <a:t>Android</a:t>
            </a:r>
            <a:r>
              <a:rPr lang="es-ES_tradnl" dirty="0"/>
              <a:t>). </a:t>
            </a:r>
            <a:endParaRPr lang="es-ES_tradnl" dirty="0" smtClean="0"/>
          </a:p>
          <a:p>
            <a:r>
              <a:rPr lang="es-ES_tradnl" dirty="0" smtClean="0"/>
              <a:t>En </a:t>
            </a:r>
            <a:r>
              <a:rPr lang="es-ES_tradnl" dirty="0"/>
              <a:t>cuanto a </a:t>
            </a:r>
            <a:r>
              <a:rPr lang="es-ES_tradnl" u="sng" dirty="0"/>
              <a:t>implementación</a:t>
            </a:r>
            <a:r>
              <a:rPr lang="es-ES_tradnl" dirty="0"/>
              <a:t>, es similar a la representación de </a:t>
            </a:r>
            <a:r>
              <a:rPr lang="es-ES_tradnl" i="1" dirty="0" err="1"/>
              <a:t>tablet</a:t>
            </a:r>
            <a:r>
              <a:rPr lang="es-ES_tradnl" dirty="0"/>
              <a:t> de </a:t>
            </a:r>
            <a:r>
              <a:rPr lang="es-ES_tradnl" i="1" dirty="0" err="1"/>
              <a:t>BigTable</a:t>
            </a:r>
            <a:r>
              <a:rPr lang="es-ES_tradnl" dirty="0"/>
              <a:t>. Cada base de datos se compone de un directorio con una serie de ficheros:</a:t>
            </a:r>
            <a:endParaRPr lang="es-ES" dirty="0"/>
          </a:p>
          <a:p>
            <a:pPr lvl="1"/>
            <a:r>
              <a:rPr lang="es-ES_tradnl" b="1" i="1" dirty="0"/>
              <a:t>Log.</a:t>
            </a:r>
            <a:r>
              <a:rPr lang="es-ES_tradnl" dirty="0"/>
              <a:t> </a:t>
            </a:r>
            <a:endParaRPr lang="es-ES_tradnl" dirty="0" smtClean="0"/>
          </a:p>
          <a:p>
            <a:pPr lvl="1"/>
            <a:r>
              <a:rPr lang="es-ES_tradnl" b="1" i="1" dirty="0" err="1" smtClean="0"/>
              <a:t>SSTable</a:t>
            </a:r>
            <a:r>
              <a:rPr lang="es-ES_tradnl" b="1" i="1" dirty="0"/>
              <a:t>.</a:t>
            </a:r>
            <a:r>
              <a:rPr lang="es-ES_tradnl" dirty="0"/>
              <a:t> </a:t>
            </a:r>
            <a:endParaRPr lang="es-ES" dirty="0"/>
          </a:p>
          <a:p>
            <a:pPr lvl="1"/>
            <a:r>
              <a:rPr lang="en-US" b="1" i="1" dirty="0"/>
              <a:t>Manifest</a:t>
            </a:r>
            <a:r>
              <a:rPr lang="en-US" b="1" i="1" dirty="0" smtClean="0"/>
              <a:t>.</a:t>
            </a:r>
            <a:endParaRPr lang="es-ES" dirty="0"/>
          </a:p>
          <a:p>
            <a:pPr lvl="1"/>
            <a:r>
              <a:rPr lang="es-ES_tradnl" b="1" i="1" dirty="0" err="1"/>
              <a:t>Current</a:t>
            </a:r>
            <a:r>
              <a:rPr lang="es-ES_tradnl" b="1" i="1" dirty="0"/>
              <a:t>.</a:t>
            </a:r>
            <a:r>
              <a:rPr lang="es-ES_tradnl" dirty="0"/>
              <a:t> </a:t>
            </a:r>
            <a:endParaRPr lang="es-ES_tradnl" dirty="0" smtClean="0"/>
          </a:p>
          <a:p>
            <a:pPr marL="274320" lvl="1" indent="0">
              <a:buNone/>
            </a:pPr>
            <a:endParaRPr lang="es-ES_tradnl" dirty="0"/>
          </a:p>
          <a:p>
            <a:pPr lvl="0"/>
            <a:r>
              <a:rPr lang="es-ES_tradnl" dirty="0" smtClean="0"/>
              <a:t>Por </a:t>
            </a:r>
            <a:r>
              <a:rPr lang="es-ES_tradnl" dirty="0"/>
              <a:t>lo que respecta a la compresión se van compactando archivos por niveles cuando estos superan el límite de tamaño para ese nivel N, dando lugar a archivos de nivel </a:t>
            </a:r>
            <a:r>
              <a:rPr lang="es-ES_tradnl" dirty="0" smtClean="0"/>
              <a:t>N+1.</a:t>
            </a:r>
            <a:endParaRPr lang="es-ES_tradnl" dirty="0"/>
          </a:p>
        </p:txBody>
      </p:sp>
    </p:spTree>
    <p:extLst>
      <p:ext uri="{BB962C8B-B14F-4D97-AF65-F5344CB8AC3E}">
        <p14:creationId xmlns:p14="http://schemas.microsoft.com/office/powerpoint/2010/main" val="2358329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b="1" i="1" dirty="0" err="1" smtClean="0"/>
              <a:t>Hypertable</a:t>
            </a:r>
            <a:endParaRPr lang="es-ES_tradnl" b="1"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81916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6" name="Marcador de contenido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69745" y="464399"/>
            <a:ext cx="1269791" cy="588337"/>
          </a:xfrm>
        </p:spPr>
      </p:pic>
      <p:sp>
        <p:nvSpPr>
          <p:cNvPr id="7" name="Marcador de contenido 2"/>
          <p:cNvSpPr txBox="1">
            <a:spLocks/>
          </p:cNvSpPr>
          <p:nvPr/>
        </p:nvSpPr>
        <p:spPr>
          <a:xfrm>
            <a:off x="301752" y="1527048"/>
            <a:ext cx="8503920" cy="485428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i="1" dirty="0" err="1"/>
              <a:t>Hypertable</a:t>
            </a:r>
            <a:r>
              <a:rPr lang="es-ES_tradnl" dirty="0"/>
              <a:t> es un proyecto, </a:t>
            </a:r>
            <a:r>
              <a:rPr lang="es-ES_tradnl" i="1" dirty="0" err="1"/>
              <a:t>noSQL</a:t>
            </a:r>
            <a:r>
              <a:rPr lang="es-ES_tradnl" dirty="0"/>
              <a:t> y </a:t>
            </a:r>
            <a:r>
              <a:rPr lang="es-ES_tradnl" i="1" dirty="0"/>
              <a:t>open-</a:t>
            </a:r>
            <a:r>
              <a:rPr lang="es-ES_tradnl" i="1" dirty="0" err="1"/>
              <a:t>source</a:t>
            </a:r>
            <a:r>
              <a:rPr lang="es-ES_tradnl" i="1" dirty="0"/>
              <a:t>,</a:t>
            </a:r>
            <a:r>
              <a:rPr lang="es-ES_tradnl" dirty="0"/>
              <a:t> basado en </a:t>
            </a:r>
            <a:r>
              <a:rPr lang="es-ES_tradnl" i="1" dirty="0" err="1"/>
              <a:t>BigTable</a:t>
            </a:r>
            <a:r>
              <a:rPr lang="es-ES_tradnl" dirty="0"/>
              <a:t>. </a:t>
            </a:r>
            <a:endParaRPr lang="es-ES_tradnl" dirty="0" smtClean="0"/>
          </a:p>
          <a:p>
            <a:endParaRPr lang="es-ES" dirty="0"/>
          </a:p>
          <a:p>
            <a:r>
              <a:rPr lang="es-ES_tradnl" dirty="0"/>
              <a:t>El </a:t>
            </a:r>
            <a:r>
              <a:rPr lang="es-ES_tradnl" u="sng" dirty="0"/>
              <a:t>modelo de datos</a:t>
            </a:r>
            <a:r>
              <a:rPr lang="es-ES_tradnl" dirty="0"/>
              <a:t> es una réplica del de </a:t>
            </a:r>
            <a:r>
              <a:rPr lang="es-ES_tradnl" i="1" dirty="0" err="1"/>
              <a:t>BigTable</a:t>
            </a:r>
            <a:r>
              <a:rPr lang="es-ES_tradnl" dirty="0" smtClean="0"/>
              <a:t>.</a:t>
            </a:r>
          </a:p>
          <a:p>
            <a:endParaRPr lang="es-ES" dirty="0"/>
          </a:p>
          <a:p>
            <a:r>
              <a:rPr lang="es-ES_tradnl" dirty="0"/>
              <a:t>Puede ser accedido a través de 2 </a:t>
            </a:r>
            <a:r>
              <a:rPr lang="es-ES_tradnl" i="1" u="sng" dirty="0" err="1"/>
              <a:t>API</a:t>
            </a:r>
            <a:r>
              <a:rPr lang="es-ES_tradnl" dirty="0" err="1"/>
              <a:t>s</a:t>
            </a:r>
            <a:r>
              <a:rPr lang="es-ES_tradnl" dirty="0"/>
              <a:t> diferentes: </a:t>
            </a:r>
            <a:r>
              <a:rPr lang="es-ES_tradnl" i="1" dirty="0"/>
              <a:t>HQL</a:t>
            </a:r>
            <a:r>
              <a:rPr lang="es-ES_tradnl" dirty="0"/>
              <a:t> (</a:t>
            </a:r>
            <a:r>
              <a:rPr lang="es-ES_tradnl" i="1" dirty="0" err="1"/>
              <a:t>Hypertable</a:t>
            </a:r>
            <a:r>
              <a:rPr lang="es-ES_tradnl" dirty="0"/>
              <a:t> </a:t>
            </a:r>
            <a:r>
              <a:rPr lang="es-ES_tradnl" i="1" dirty="0" err="1"/>
              <a:t>Query</a:t>
            </a:r>
            <a:r>
              <a:rPr lang="es-ES_tradnl" dirty="0"/>
              <a:t> </a:t>
            </a:r>
            <a:r>
              <a:rPr lang="es-ES_tradnl" i="1" dirty="0" err="1"/>
              <a:t>Language</a:t>
            </a:r>
            <a:r>
              <a:rPr lang="es-ES_tradnl" dirty="0"/>
              <a:t>) y </a:t>
            </a:r>
            <a:r>
              <a:rPr lang="es-ES_tradnl" i="1" dirty="0" err="1"/>
              <a:t>Thrift</a:t>
            </a:r>
            <a:r>
              <a:rPr lang="es-ES_tradnl" i="1" dirty="0"/>
              <a:t> API</a:t>
            </a:r>
            <a:r>
              <a:rPr lang="es-ES_tradnl" b="1" i="1" dirty="0"/>
              <a:t>. </a:t>
            </a:r>
            <a:r>
              <a:rPr lang="es-ES_tradnl" dirty="0"/>
              <a:t>Puede</a:t>
            </a:r>
            <a:r>
              <a:rPr lang="es-ES_tradnl" b="1" dirty="0"/>
              <a:t> </a:t>
            </a:r>
            <a:r>
              <a:rPr lang="es-ES_tradnl" dirty="0"/>
              <a:t>ser utilizado también con </a:t>
            </a:r>
            <a:r>
              <a:rPr lang="es-ES_tradnl" i="1" dirty="0" err="1"/>
              <a:t>Hadoop</a:t>
            </a:r>
            <a:r>
              <a:rPr lang="es-ES_tradnl" i="1" dirty="0"/>
              <a:t> </a:t>
            </a:r>
            <a:r>
              <a:rPr lang="es-ES_tradnl" i="1" dirty="0" err="1"/>
              <a:t>MapReduce</a:t>
            </a:r>
            <a:r>
              <a:rPr lang="es-ES_tradnl" dirty="0"/>
              <a:t>. Además, se permite ejecutar </a:t>
            </a:r>
            <a:r>
              <a:rPr lang="es-ES_tradnl" i="1" dirty="0"/>
              <a:t>scripts</a:t>
            </a:r>
            <a:r>
              <a:rPr lang="es-ES_tradnl" dirty="0"/>
              <a:t> con los lenguajes </a:t>
            </a:r>
            <a:r>
              <a:rPr lang="es-ES_tradnl" i="1" dirty="0" err="1"/>
              <a:t>Hive</a:t>
            </a:r>
            <a:r>
              <a:rPr lang="es-ES_tradnl" dirty="0"/>
              <a:t> and </a:t>
            </a:r>
            <a:r>
              <a:rPr lang="es-ES_tradnl" i="1" dirty="0" err="1"/>
              <a:t>Pig</a:t>
            </a:r>
            <a:r>
              <a:rPr lang="es-ES_tradnl" dirty="0" smtClean="0"/>
              <a:t>.</a:t>
            </a:r>
          </a:p>
          <a:p>
            <a:endParaRPr lang="es-ES" dirty="0"/>
          </a:p>
          <a:p>
            <a:r>
              <a:rPr lang="es-ES_tradnl" dirty="0"/>
              <a:t>Su </a:t>
            </a:r>
            <a:r>
              <a:rPr lang="es-ES_tradnl" u="sng" dirty="0"/>
              <a:t>infraestructura</a:t>
            </a:r>
            <a:r>
              <a:rPr lang="es-ES_tradnl" dirty="0"/>
              <a:t> se apoya sobre </a:t>
            </a:r>
            <a:r>
              <a:rPr lang="es-ES_tradnl" i="1" dirty="0" err="1"/>
              <a:t>Hadoop</a:t>
            </a:r>
            <a:r>
              <a:rPr lang="es-ES_tradnl" dirty="0"/>
              <a:t>, utilizando </a:t>
            </a:r>
            <a:r>
              <a:rPr lang="es-ES_tradnl" i="1" dirty="0"/>
              <a:t>HDFS</a:t>
            </a:r>
            <a:r>
              <a:rPr lang="es-ES_tradnl" dirty="0"/>
              <a:t> como sistema de ficheros (también puede utilizarse sobre otros </a:t>
            </a:r>
            <a:r>
              <a:rPr lang="es-ES_tradnl" i="1" dirty="0"/>
              <a:t>DFS</a:t>
            </a:r>
            <a:r>
              <a:rPr lang="es-ES_tradnl" dirty="0"/>
              <a:t> o incluso </a:t>
            </a:r>
            <a:r>
              <a:rPr lang="es-ES_tradnl" i="1" dirty="0"/>
              <a:t>FS</a:t>
            </a:r>
            <a:r>
              <a:rPr lang="es-ES_tradnl" dirty="0"/>
              <a:t>). </a:t>
            </a:r>
            <a:endParaRPr lang="es-ES_tradnl" dirty="0" smtClean="0"/>
          </a:p>
          <a:p>
            <a:endParaRPr lang="es-ES" dirty="0"/>
          </a:p>
          <a:p>
            <a:r>
              <a:rPr lang="es-ES_tradnl" dirty="0"/>
              <a:t>En cuanto a su </a:t>
            </a:r>
            <a:r>
              <a:rPr lang="es-ES_tradnl" u="sng" dirty="0"/>
              <a:t>implementación</a:t>
            </a:r>
            <a:r>
              <a:rPr lang="es-ES_tradnl" dirty="0"/>
              <a:t> es casi idéntica a la de </a:t>
            </a:r>
            <a:r>
              <a:rPr lang="es-ES_tradnl" i="1" dirty="0" err="1"/>
              <a:t>BigTable</a:t>
            </a:r>
            <a:r>
              <a:rPr lang="es-ES_tradnl" dirty="0"/>
              <a:t>, con la única diferencia. La diferencia está en que por encima del </a:t>
            </a:r>
            <a:r>
              <a:rPr lang="es-ES_tradnl" i="1" dirty="0"/>
              <a:t>DFS</a:t>
            </a:r>
            <a:r>
              <a:rPr lang="es-ES_tradnl" dirty="0"/>
              <a:t> se encuentra una capa que abstrae el sistema de ficheros para que puede utilizarse cualquiera de los siguientes: </a:t>
            </a:r>
            <a:r>
              <a:rPr lang="es-ES_tradnl" i="1" dirty="0"/>
              <a:t>HDFS</a:t>
            </a:r>
            <a:r>
              <a:rPr lang="es-ES_tradnl" dirty="0"/>
              <a:t>, </a:t>
            </a:r>
            <a:r>
              <a:rPr lang="es-ES_tradnl" i="1" dirty="0" err="1"/>
              <a:t>MapR</a:t>
            </a:r>
            <a:r>
              <a:rPr lang="es-ES_tradnl" dirty="0"/>
              <a:t>, </a:t>
            </a:r>
            <a:r>
              <a:rPr lang="es-ES_tradnl" i="1" dirty="0" err="1"/>
              <a:t>Ceph</a:t>
            </a:r>
            <a:r>
              <a:rPr lang="es-ES_tradnl" dirty="0"/>
              <a:t>, </a:t>
            </a:r>
            <a:r>
              <a:rPr lang="es-ES_tradnl" i="1" dirty="0"/>
              <a:t>KFS</a:t>
            </a:r>
            <a:r>
              <a:rPr lang="es-ES_tradnl" dirty="0"/>
              <a:t> o el sistema de ficheros local.</a:t>
            </a:r>
            <a:endParaRPr lang="es-ES" dirty="0"/>
          </a:p>
        </p:txBody>
      </p:sp>
    </p:spTree>
    <p:extLst>
      <p:ext uri="{BB962C8B-B14F-4D97-AF65-F5344CB8AC3E}">
        <p14:creationId xmlns:p14="http://schemas.microsoft.com/office/powerpoint/2010/main" val="3955289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endParaRPr lang="es-ES"/>
          </a:p>
        </p:txBody>
      </p:sp>
      <p:graphicFrame>
        <p:nvGraphicFramePr>
          <p:cNvPr id="5" name="4 Tabla"/>
          <p:cNvGraphicFramePr>
            <a:graphicFrameLocks noGrp="1"/>
          </p:cNvGraphicFramePr>
          <p:nvPr>
            <p:extLst>
              <p:ext uri="{D42A27DB-BD31-4B8C-83A1-F6EECF244321}">
                <p14:modId xmlns:p14="http://schemas.microsoft.com/office/powerpoint/2010/main" val="3115993590"/>
              </p:ext>
            </p:extLst>
          </p:nvPr>
        </p:nvGraphicFramePr>
        <p:xfrm>
          <a:off x="179512" y="1628800"/>
          <a:ext cx="8784975" cy="5144133"/>
        </p:xfrm>
        <a:graphic>
          <a:graphicData uri="http://schemas.openxmlformats.org/drawingml/2006/table">
            <a:tbl>
              <a:tblPr firstRow="1" firstCol="1" bandRow="1">
                <a:tableStyleId>{00A15C55-8517-42AA-B614-E9B94910E393}</a:tableStyleId>
              </a:tblPr>
              <a:tblGrid>
                <a:gridCol w="3262283"/>
                <a:gridCol w="2761346"/>
                <a:gridCol w="2761346"/>
              </a:tblGrid>
              <a:tr h="254472">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Hypertable</a:t>
                      </a:r>
                      <a:endParaRPr lang="es-ES" sz="1200" dirty="0">
                        <a:solidFill>
                          <a:schemeClr val="bg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Licencia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Open Source</a:t>
                      </a:r>
                    </a:p>
                  </a:txBody>
                  <a:tcPr marL="68580" marR="68580" marT="0" marB="0"/>
                </a:tc>
              </a:tr>
              <a:tr h="404841">
                <a:tc>
                  <a:txBody>
                    <a:bodyPr/>
                    <a:lstStyle/>
                    <a:p>
                      <a:pPr marL="21590">
                        <a:lnSpc>
                          <a:spcPct val="115000"/>
                        </a:lnSpc>
                        <a:spcAft>
                          <a:spcPts val="0"/>
                        </a:spcAft>
                      </a:pPr>
                      <a:r>
                        <a:rPr lang="es-ES" sz="1000" dirty="0">
                          <a:effectLst/>
                        </a:rPr>
                        <a:t>Balanceo de carga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809685">
                <a:tc>
                  <a:txBody>
                    <a:bodyPr/>
                    <a:lstStyle/>
                    <a:p>
                      <a:pPr>
                        <a:lnSpc>
                          <a:spcPct val="115000"/>
                        </a:lnSpc>
                        <a:spcAft>
                          <a:spcPts val="0"/>
                        </a:spcAft>
                      </a:pPr>
                      <a:r>
                        <a:rPr lang="es-ES" sz="1000" dirty="0">
                          <a:effectLst/>
                        </a:rPr>
                        <a:t>Modelo de Datos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Clave/valor</a:t>
                      </a:r>
                    </a:p>
                    <a:p>
                      <a:pPr>
                        <a:lnSpc>
                          <a:spcPct val="115000"/>
                        </a:lnSpc>
                        <a:spcAft>
                          <a:spcPts val="0"/>
                        </a:spcAft>
                      </a:pPr>
                      <a:r>
                        <a:rPr lang="es-ES" sz="1000" dirty="0">
                          <a:effectLst/>
                        </a:rPr>
                        <a:t>Columna de familias</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a:solidFill>
                            <a:schemeClr val="tx1"/>
                          </a:solidFill>
                          <a:effectLst/>
                          <a:latin typeface="Times New Roman"/>
                          <a:ea typeface="Calibri"/>
                          <a:cs typeface="Times New Roman"/>
                        </a:rPr>
                        <a:t>BigTable</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Infraestructura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dirty="0">
                          <a:solidFill>
                            <a:schemeClr val="tx1"/>
                          </a:solidFill>
                          <a:effectLst/>
                          <a:latin typeface="Times New Roman"/>
                          <a:ea typeface="Calibri"/>
                          <a:cs typeface="Times New Roman"/>
                        </a:rPr>
                        <a:t>HDFS, </a:t>
                      </a:r>
                      <a:r>
                        <a:rPr lang="es-ES_tradnl" sz="1200" b="0" i="0" dirty="0" err="1">
                          <a:solidFill>
                            <a:schemeClr val="tx1"/>
                          </a:solidFill>
                          <a:effectLst/>
                          <a:latin typeface="Times New Roman"/>
                          <a:ea typeface="Calibri"/>
                          <a:cs typeface="Times New Roman"/>
                        </a:rPr>
                        <a:t>MapR</a:t>
                      </a:r>
                      <a:r>
                        <a:rPr lang="es-ES_tradnl" sz="1200" b="0" i="0" dirty="0">
                          <a:solidFill>
                            <a:schemeClr val="tx1"/>
                          </a:solidFill>
                          <a:effectLst/>
                          <a:latin typeface="Times New Roman"/>
                          <a:ea typeface="Calibri"/>
                          <a:cs typeface="Times New Roman"/>
                        </a:rPr>
                        <a:t>, </a:t>
                      </a:r>
                      <a:r>
                        <a:rPr lang="es-ES_tradnl" sz="1200" b="0" i="0" dirty="0" err="1">
                          <a:solidFill>
                            <a:schemeClr val="tx1"/>
                          </a:solidFill>
                          <a:effectLst/>
                          <a:latin typeface="Times New Roman"/>
                          <a:ea typeface="Calibri"/>
                          <a:cs typeface="Times New Roman"/>
                        </a:rPr>
                        <a:t>Ceph</a:t>
                      </a:r>
                      <a:r>
                        <a:rPr lang="es-ES_tradnl" sz="1200" b="0" i="0" dirty="0">
                          <a:solidFill>
                            <a:schemeClr val="tx1"/>
                          </a:solidFill>
                          <a:effectLst/>
                          <a:latin typeface="Times New Roman"/>
                          <a:ea typeface="Calibri"/>
                          <a:cs typeface="Times New Roman"/>
                        </a:rPr>
                        <a:t>, KFS o el sistema de ficheros local</a:t>
                      </a:r>
                      <a:endParaRPr lang="es-ES" sz="1200" b="0" i="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Replicación</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a:solidFill>
                            <a:schemeClr val="tx1"/>
                          </a:solidFill>
                          <a:effectLst/>
                          <a:latin typeface="Times New Roman"/>
                          <a:ea typeface="Calibri"/>
                          <a:cs typeface="Times New Roman"/>
                        </a:rPr>
                        <a:t>BigTable(3 copias)</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Consultas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000" dirty="0" err="1">
                          <a:effectLst/>
                        </a:rPr>
                        <a:t>APIs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000" dirty="0">
                          <a:effectLst/>
                        </a:rPr>
                        <a:t>C++, Interfaz cliente</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b="0" i="0">
                          <a:solidFill>
                            <a:schemeClr val="tx1"/>
                          </a:solidFill>
                          <a:effectLst/>
                          <a:latin typeface="Times New Roman"/>
                          <a:ea typeface="Calibri"/>
                          <a:cs typeface="Times New Roman"/>
                        </a:rPr>
                        <a:t>HQL (Hypertable Query Language) y Thrift API</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Lenguaje de implementación </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C + +</a:t>
                      </a:r>
                    </a:p>
                  </a:txBody>
                  <a:tcPr marL="68580" marR="68580" marT="0" marB="0"/>
                </a:tc>
              </a:tr>
              <a:tr h="404841">
                <a:tc>
                  <a:txBody>
                    <a:bodyPr/>
                    <a:lstStyle/>
                    <a:p>
                      <a:pPr>
                        <a:lnSpc>
                          <a:spcPct val="115000"/>
                        </a:lnSpc>
                        <a:spcAft>
                          <a:spcPts val="0"/>
                        </a:spcAft>
                      </a:pPr>
                      <a:r>
                        <a:rPr lang="es-ES" sz="1000" dirty="0" err="1">
                          <a:effectLst/>
                        </a:rPr>
                        <a:t>Map</a:t>
                      </a:r>
                      <a:r>
                        <a:rPr lang="es-ES" sz="1000" dirty="0">
                          <a:effectLst/>
                        </a:rPr>
                        <a:t> / Reduce</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000" dirty="0">
                          <a:effectLst/>
                        </a:rPr>
                        <a:t>Protocolo</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Thrift,biblioteca de C + +, o HQL shell</a:t>
                      </a:r>
                    </a:p>
                  </a:txBody>
                  <a:tcPr marL="68580" marR="68580" marT="0" marB="0"/>
                </a:tc>
              </a:tr>
              <a:tr h="404841">
                <a:tc>
                  <a:txBody>
                    <a:bodyPr/>
                    <a:lstStyle/>
                    <a:p>
                      <a:pPr>
                        <a:lnSpc>
                          <a:spcPct val="115000"/>
                        </a:lnSpc>
                        <a:spcAft>
                          <a:spcPts val="0"/>
                        </a:spcAft>
                      </a:pPr>
                      <a:r>
                        <a:rPr lang="es-ES" sz="1000" dirty="0">
                          <a:effectLst/>
                        </a:rPr>
                        <a:t>Empresas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dirty="0" err="1">
                          <a:solidFill>
                            <a:schemeClr val="tx1"/>
                          </a:solidFill>
                          <a:effectLst/>
                          <a:latin typeface="Times New Roman"/>
                          <a:ea typeface="Calibri"/>
                          <a:cs typeface="Times New Roman"/>
                        </a:rPr>
                        <a:t>Baidu</a:t>
                      </a:r>
                      <a:endParaRPr lang="es-ES" sz="1200" b="0" i="0" dirty="0">
                        <a:solidFill>
                          <a:schemeClr val="tx1"/>
                        </a:solidFill>
                        <a:effectLst/>
                        <a:latin typeface="Times New Roman"/>
                        <a:ea typeface="Calibri"/>
                        <a:cs typeface="Times New Roman"/>
                      </a:endParaRPr>
                    </a:p>
                  </a:txBody>
                  <a:tcPr marL="68580" marR="68580" marT="0" marB="0"/>
                </a:tc>
              </a:tr>
            </a:tbl>
          </a:graphicData>
        </a:graphic>
      </p:graphicFrame>
      <p:sp>
        <p:nvSpPr>
          <p:cNvPr id="6" name="Título 1"/>
          <p:cNvSpPr>
            <a:spLocks noGrp="1"/>
          </p:cNvSpPr>
          <p:nvPr>
            <p:ph type="title"/>
          </p:nvPr>
        </p:nvSpPr>
        <p:spPr>
          <a:xfrm>
            <a:off x="301752" y="228600"/>
            <a:ext cx="8534400" cy="758952"/>
          </a:xfrm>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7" name="Marcador de contenid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9745" y="464399"/>
            <a:ext cx="1269791" cy="588337"/>
          </a:xfrm>
          <a:prstGeom prst="rect">
            <a:avLst/>
          </a:prstGeom>
        </p:spPr>
      </p:pic>
    </p:spTree>
    <p:extLst>
      <p:ext uri="{BB962C8B-B14F-4D97-AF65-F5344CB8AC3E}">
        <p14:creationId xmlns:p14="http://schemas.microsoft.com/office/powerpoint/2010/main" val="4064734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01752" y="228600"/>
            <a:ext cx="8534400" cy="758952"/>
          </a:xfrm>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5" name="Marcador de conteni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9745" y="464399"/>
            <a:ext cx="1269791" cy="588337"/>
          </a:xfrm>
          <a:prstGeom prst="rect">
            <a:avLst/>
          </a:prstGeom>
        </p:spPr>
      </p:pic>
      <p:graphicFrame>
        <p:nvGraphicFramePr>
          <p:cNvPr id="8" name="7 Tabla"/>
          <p:cNvGraphicFramePr>
            <a:graphicFrameLocks noGrp="1"/>
          </p:cNvGraphicFramePr>
          <p:nvPr>
            <p:extLst>
              <p:ext uri="{D42A27DB-BD31-4B8C-83A1-F6EECF244321}">
                <p14:modId xmlns:p14="http://schemas.microsoft.com/office/powerpoint/2010/main" val="2274142725"/>
              </p:ext>
            </p:extLst>
          </p:nvPr>
        </p:nvGraphicFramePr>
        <p:xfrm>
          <a:off x="179512" y="1628800"/>
          <a:ext cx="8784975" cy="5144133"/>
        </p:xfrm>
        <a:graphic>
          <a:graphicData uri="http://schemas.openxmlformats.org/drawingml/2006/table">
            <a:tbl>
              <a:tblPr firstRow="1" firstCol="1" bandRow="1">
                <a:tableStyleId>{00A15C55-8517-42AA-B614-E9B94910E393}</a:tableStyleId>
              </a:tblPr>
              <a:tblGrid>
                <a:gridCol w="3262283"/>
                <a:gridCol w="2761346"/>
                <a:gridCol w="2761346"/>
              </a:tblGrid>
              <a:tr h="254472">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Hypertable</a:t>
                      </a:r>
                      <a:endParaRPr lang="es-ES" sz="1200" dirty="0">
                        <a:solidFill>
                          <a:schemeClr val="bg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Plataforma/s</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Multiplataforma</a:t>
                      </a:r>
                    </a:p>
                  </a:txBody>
                  <a:tcPr marL="68580" marR="68580" marT="0" marB="0"/>
                </a:tc>
                <a:tc>
                  <a:txBody>
                    <a:bodyPr/>
                    <a:lstStyle/>
                    <a:p>
                      <a:pPr>
                        <a:lnSpc>
                          <a:spcPct val="115000"/>
                        </a:lnSpc>
                        <a:spcAft>
                          <a:spcPts val="0"/>
                        </a:spcAft>
                      </a:pPr>
                      <a:r>
                        <a:rPr lang="es-ES" sz="1200" b="0" dirty="0" smtClean="0">
                          <a:solidFill>
                            <a:schemeClr val="tx1"/>
                          </a:solidFill>
                          <a:effectLst/>
                          <a:latin typeface="Times New Roman"/>
                          <a:ea typeface="Calibri"/>
                          <a:cs typeface="Times New Roman"/>
                        </a:rPr>
                        <a:t>Multiplataforma</a:t>
                      </a:r>
                      <a:endParaRPr lang="es-ES" sz="1200" b="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Escalabilidad</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baseline="0" dirty="0" smtClean="0">
                          <a:solidFill>
                            <a:schemeClr val="tx1"/>
                          </a:solidFill>
                          <a:effectLst/>
                          <a:latin typeface="Times New Roman"/>
                          <a:ea typeface="Calibri"/>
                          <a:cs typeface="Times New Roman"/>
                        </a:rPr>
                        <a:t>alta</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Masivamente Escalable</a:t>
                      </a:r>
                      <a:endParaRPr lang="es-ES" sz="1200" b="0" dirty="0">
                        <a:solidFill>
                          <a:schemeClr val="tx1"/>
                        </a:solidFill>
                        <a:effectLst/>
                        <a:latin typeface="Times New Roman"/>
                        <a:ea typeface="Calibri"/>
                        <a:cs typeface="Times New Roman"/>
                      </a:endParaRPr>
                    </a:p>
                  </a:txBody>
                  <a:tcPr marL="68580" marR="68580" marT="0" marB="0"/>
                </a:tc>
              </a:tr>
              <a:tr h="809685">
                <a:tc>
                  <a:txBody>
                    <a:bodyPr/>
                    <a:lstStyle/>
                    <a:p>
                      <a:pPr>
                        <a:lnSpc>
                          <a:spcPct val="115000"/>
                        </a:lnSpc>
                        <a:spcAft>
                          <a:spcPts val="0"/>
                        </a:spcAft>
                      </a:pPr>
                      <a:r>
                        <a:rPr lang="es-ES" sz="1200" dirty="0">
                          <a:solidFill>
                            <a:schemeClr val="bg1"/>
                          </a:solidFill>
                          <a:effectLst/>
                          <a:latin typeface="Times New Roman"/>
                          <a:ea typeface="Calibri"/>
                          <a:cs typeface="Times New Roman"/>
                        </a:rPr>
                        <a:t>Hash</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No</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Consistencia</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Alta</a:t>
                      </a:r>
                    </a:p>
                    <a:p>
                      <a:pPr>
                        <a:lnSpc>
                          <a:spcPct val="115000"/>
                        </a:lnSpc>
                        <a:spcAft>
                          <a:spcPts val="0"/>
                        </a:spcAft>
                      </a:pPr>
                      <a:r>
                        <a:rPr lang="es-ES" sz="1200" dirty="0">
                          <a:solidFill>
                            <a:schemeClr val="bg1"/>
                          </a:solidFill>
                          <a:effectLst/>
                          <a:latin typeface="Times New Roman"/>
                          <a:ea typeface="Calibri"/>
                          <a:cs typeface="Times New Roman"/>
                        </a:rPr>
                        <a:t>Disponibilidad</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Persistencia</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Tolerancia a </a:t>
                      </a:r>
                      <a:r>
                        <a:rPr lang="es-ES" sz="1200" dirty="0" err="1">
                          <a:solidFill>
                            <a:schemeClr val="bg1"/>
                          </a:solidFill>
                          <a:effectLst/>
                          <a:latin typeface="Times New Roman"/>
                          <a:ea typeface="Calibri"/>
                          <a:cs typeface="Times New Roman"/>
                        </a:rPr>
                        <a:t>Particionamiento</a:t>
                      </a:r>
                      <a:endParaRPr lang="es-ES" sz="1200" dirty="0">
                        <a:solidFill>
                          <a:schemeClr val="bg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Auto fragmentación</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No</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No</a:t>
                      </a:r>
                      <a:endParaRPr lang="es-ES" sz="1200" b="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Formato de archivo de almacenamiento de datos</a:t>
                      </a: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SSTable</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Modelo de integridad</a:t>
                      </a: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Lock</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Lock</a:t>
                      </a:r>
                    </a:p>
                  </a:txBody>
                  <a:tcPr marL="68580" marR="68580" marT="0" marB="0"/>
                </a:tc>
              </a:tr>
              <a:tr h="404841">
                <a:tc>
                  <a:txBody>
                    <a:bodyPr/>
                    <a:lstStyle/>
                    <a:p>
                      <a:pPr>
                        <a:lnSpc>
                          <a:spcPct val="115000"/>
                        </a:lnSpc>
                        <a:spcAft>
                          <a:spcPts val="0"/>
                        </a:spcAft>
                      </a:pPr>
                      <a:r>
                        <a:rPr lang="es-ES" sz="1200" dirty="0" err="1">
                          <a:solidFill>
                            <a:schemeClr val="bg1"/>
                          </a:solidFill>
                          <a:effectLst/>
                          <a:latin typeface="Times New Roman"/>
                          <a:ea typeface="Calibri"/>
                          <a:cs typeface="Times New Roman"/>
                        </a:rPr>
                        <a:t>Lock</a:t>
                      </a:r>
                      <a:r>
                        <a:rPr lang="es-ES" sz="1200" dirty="0">
                          <a:solidFill>
                            <a:schemeClr val="bg1"/>
                          </a:solidFill>
                          <a:effectLst/>
                          <a:latin typeface="Times New Roman"/>
                          <a:ea typeface="Calibri"/>
                          <a:cs typeface="Times New Roman"/>
                        </a:rPr>
                        <a:t> </a:t>
                      </a:r>
                      <a:r>
                        <a:rPr lang="es-ES" sz="1200" dirty="0" err="1">
                          <a:solidFill>
                            <a:schemeClr val="bg1"/>
                          </a:solidFill>
                          <a:effectLst/>
                          <a:latin typeface="Times New Roman"/>
                          <a:ea typeface="Calibri"/>
                          <a:cs typeface="Times New Roman"/>
                        </a:rPr>
                        <a:t>Service</a:t>
                      </a:r>
                      <a:endParaRPr lang="es-ES" sz="1200" dirty="0">
                        <a:solidFill>
                          <a:schemeClr val="bg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Chubby</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Hyperspace</a:t>
                      </a:r>
                      <a:endParaRPr lang="es-ES" sz="1200" b="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606211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dirty="0" err="1" smtClean="0"/>
              <a:t>BigTable</a:t>
            </a:r>
            <a:endParaRPr lang="es-ES_tradnl"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b="1" i="1" dirty="0" err="1" smtClean="0"/>
              <a:t>Cassandra</a:t>
            </a:r>
            <a:endParaRPr lang="es-ES_tradnl" b="1"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2305028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Cassandra</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649105" y="332656"/>
            <a:ext cx="1099359" cy="720080"/>
          </a:xfrm>
        </p:spPr>
      </p:pic>
      <p:sp>
        <p:nvSpPr>
          <p:cNvPr id="5" name="Marcador de contenido 2"/>
          <p:cNvSpPr txBox="1">
            <a:spLocks/>
          </p:cNvSpPr>
          <p:nvPr/>
        </p:nvSpPr>
        <p:spPr>
          <a:xfrm>
            <a:off x="301752" y="1527048"/>
            <a:ext cx="8503920" cy="4572000"/>
          </a:xfrm>
          <a:prstGeom prst="rect">
            <a:avLst/>
          </a:prstGeom>
        </p:spPr>
        <p:txBody>
          <a:bodyPr vert="horz">
            <a:normAutofit fontScale="92500"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i="1" dirty="0" err="1"/>
              <a:t>Cassandra</a:t>
            </a:r>
            <a:r>
              <a:rPr lang="es-ES_tradnl" dirty="0"/>
              <a:t> es una base de datos, </a:t>
            </a:r>
            <a:r>
              <a:rPr lang="es-ES_tradnl" i="1" dirty="0" err="1"/>
              <a:t>noSQL</a:t>
            </a:r>
            <a:r>
              <a:rPr lang="es-ES_tradnl" dirty="0"/>
              <a:t> y </a:t>
            </a:r>
            <a:r>
              <a:rPr lang="es-ES_tradnl" i="1" dirty="0"/>
              <a:t>open-</a:t>
            </a:r>
            <a:r>
              <a:rPr lang="es-ES_tradnl" i="1" dirty="0" err="1"/>
              <a:t>source</a:t>
            </a:r>
            <a:r>
              <a:rPr lang="es-ES_tradnl" dirty="0"/>
              <a:t>, distribuida, altamente escalable y eventualmente consistente.  Basada en </a:t>
            </a:r>
            <a:r>
              <a:rPr lang="es-ES_tradnl" i="1" dirty="0" err="1"/>
              <a:t>BigTable</a:t>
            </a:r>
            <a:r>
              <a:rPr lang="es-ES_tradnl" dirty="0"/>
              <a:t> y </a:t>
            </a:r>
            <a:r>
              <a:rPr lang="es-ES_tradnl" i="1" dirty="0" err="1"/>
              <a:t>Dynamo</a:t>
            </a:r>
            <a:r>
              <a:rPr lang="es-ES_tradnl" dirty="0"/>
              <a:t> (de Amazon) publicada por Facebook en 2008.</a:t>
            </a:r>
            <a:endParaRPr lang="es-ES" dirty="0"/>
          </a:p>
          <a:p>
            <a:r>
              <a:rPr lang="es-ES_tradnl" dirty="0"/>
              <a:t>El </a:t>
            </a:r>
            <a:r>
              <a:rPr lang="es-ES_tradnl" u="sng" dirty="0"/>
              <a:t>modelo de datos</a:t>
            </a:r>
            <a:r>
              <a:rPr lang="es-ES_tradnl" dirty="0"/>
              <a:t> es una réplica del </a:t>
            </a:r>
            <a:r>
              <a:rPr lang="es-ES_tradnl" dirty="0" smtClean="0"/>
              <a:t>de </a:t>
            </a:r>
            <a:r>
              <a:rPr lang="es-ES_tradnl" i="1" dirty="0" err="1" smtClean="0"/>
              <a:t>BigTable</a:t>
            </a:r>
            <a:r>
              <a:rPr lang="es-ES_tradnl" i="1" dirty="0" smtClean="0"/>
              <a:t>.</a:t>
            </a:r>
            <a:endParaRPr lang="es-ES" dirty="0" smtClean="0"/>
          </a:p>
          <a:p>
            <a:r>
              <a:rPr lang="es-ES_tradnl" dirty="0" smtClean="0"/>
              <a:t>Hay muchas </a:t>
            </a:r>
            <a:r>
              <a:rPr lang="es-ES_tradnl" u="sng" dirty="0" err="1" smtClean="0"/>
              <a:t>API</a:t>
            </a:r>
            <a:r>
              <a:rPr lang="es-ES_tradnl" dirty="0" err="1" smtClean="0"/>
              <a:t>s</a:t>
            </a:r>
            <a:r>
              <a:rPr lang="es-ES_tradnl" dirty="0" smtClean="0"/>
              <a:t> de acceso para </a:t>
            </a:r>
            <a:r>
              <a:rPr lang="es-ES_tradnl" i="1" dirty="0" err="1" smtClean="0"/>
              <a:t>Cassandra</a:t>
            </a:r>
            <a:r>
              <a:rPr lang="es-ES_tradnl" dirty="0" smtClean="0"/>
              <a:t>, algunas de ellas son las siguientes: </a:t>
            </a:r>
            <a:r>
              <a:rPr lang="es-ES_tradnl" i="1" dirty="0" smtClean="0"/>
              <a:t>Java</a:t>
            </a:r>
            <a:r>
              <a:rPr lang="es-ES_tradnl" dirty="0" smtClean="0"/>
              <a:t> (</a:t>
            </a:r>
            <a:r>
              <a:rPr lang="es-ES_tradnl" i="1" dirty="0" err="1" smtClean="0"/>
              <a:t>Hector</a:t>
            </a:r>
            <a:r>
              <a:rPr lang="es-ES_tradnl" dirty="0" smtClean="0"/>
              <a:t>), </a:t>
            </a:r>
            <a:r>
              <a:rPr lang="es-ES_tradnl" i="1" dirty="0" err="1" smtClean="0"/>
              <a:t>Python</a:t>
            </a:r>
            <a:r>
              <a:rPr lang="es-ES_tradnl" dirty="0" smtClean="0"/>
              <a:t> (</a:t>
            </a:r>
            <a:r>
              <a:rPr lang="es-ES_tradnl" i="1" dirty="0" err="1" smtClean="0"/>
              <a:t>Pycassa</a:t>
            </a:r>
            <a:r>
              <a:rPr lang="es-ES_tradnl" dirty="0" smtClean="0"/>
              <a:t>), </a:t>
            </a:r>
            <a:r>
              <a:rPr lang="es-ES_tradnl" i="1" dirty="0" smtClean="0"/>
              <a:t>PHP</a:t>
            </a:r>
            <a:r>
              <a:rPr lang="es-ES_tradnl" dirty="0" smtClean="0"/>
              <a:t> (</a:t>
            </a:r>
            <a:r>
              <a:rPr lang="es-ES_tradnl" i="1" dirty="0" err="1" smtClean="0"/>
              <a:t>PHPcassa</a:t>
            </a:r>
            <a:r>
              <a:rPr lang="es-ES_tradnl" dirty="0" smtClean="0"/>
              <a:t>). </a:t>
            </a:r>
            <a:endParaRPr lang="es-ES" dirty="0" smtClean="0"/>
          </a:p>
          <a:p>
            <a:r>
              <a:rPr lang="es-ES_tradnl" dirty="0" smtClean="0"/>
              <a:t>Algunas </a:t>
            </a:r>
            <a:r>
              <a:rPr lang="es-ES_tradnl" dirty="0"/>
              <a:t>empresas como </a:t>
            </a:r>
            <a:r>
              <a:rPr lang="es-ES_tradnl" dirty="0" err="1"/>
              <a:t>Digg</a:t>
            </a:r>
            <a:r>
              <a:rPr lang="es-ES_tradnl" dirty="0"/>
              <a:t>, </a:t>
            </a:r>
            <a:r>
              <a:rPr lang="es-ES_tradnl" dirty="0" err="1"/>
              <a:t>Twiter</a:t>
            </a:r>
            <a:r>
              <a:rPr lang="es-ES_tradnl" dirty="0"/>
              <a:t>, </a:t>
            </a:r>
            <a:r>
              <a:rPr lang="es-ES_tradnl" dirty="0" err="1"/>
              <a:t>Rackspace</a:t>
            </a:r>
            <a:r>
              <a:rPr lang="es-ES_tradnl" dirty="0"/>
              <a:t> vieron el potencial de Casandra y decidieron colaborar con el proyecto y participar en su desarrollo.</a:t>
            </a:r>
            <a:endParaRPr lang="es-ES" dirty="0"/>
          </a:p>
          <a:p>
            <a:r>
              <a:rPr lang="es-ES" dirty="0"/>
              <a:t>Multiplataforma</a:t>
            </a:r>
          </a:p>
          <a:p>
            <a:endParaRPr lang="es-ES_tradnl" dirty="0"/>
          </a:p>
        </p:txBody>
      </p:sp>
    </p:spTree>
    <p:extLst>
      <p:ext uri="{BB962C8B-B14F-4D97-AF65-F5344CB8AC3E}">
        <p14:creationId xmlns:p14="http://schemas.microsoft.com/office/powerpoint/2010/main" val="1171694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b="1"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2744686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585225038"/>
              </p:ext>
            </p:extLst>
          </p:nvPr>
        </p:nvGraphicFramePr>
        <p:xfrm>
          <a:off x="244226" y="1556792"/>
          <a:ext cx="8720262" cy="4984477"/>
        </p:xfrm>
        <a:graphic>
          <a:graphicData uri="http://schemas.openxmlformats.org/drawingml/2006/table">
            <a:tbl>
              <a:tblPr firstRow="1" firstCol="1" bandRow="1">
                <a:tableStyleId>{00A15C55-8517-42AA-B614-E9B94910E393}</a:tableStyleId>
              </a:tblPr>
              <a:tblGrid>
                <a:gridCol w="2599582"/>
                <a:gridCol w="3379674"/>
                <a:gridCol w="2741006"/>
              </a:tblGrid>
              <a:tr h="376657">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b="1" dirty="0" err="1">
                          <a:solidFill>
                            <a:schemeClr val="bg1"/>
                          </a:solidFill>
                          <a:effectLst/>
                          <a:latin typeface="Times New Roman"/>
                          <a:ea typeface="Calibri"/>
                          <a:cs typeface="Times New Roman"/>
                        </a:rPr>
                        <a:t>Cassandra</a:t>
                      </a:r>
                      <a:endParaRPr lang="es-ES" sz="1200" b="1" dirty="0">
                        <a:solidFill>
                          <a:schemeClr val="bg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Apache</a:t>
                      </a:r>
                    </a:p>
                  </a:txBody>
                  <a:tcPr marL="68580" marR="68580" marT="0" marB="0"/>
                </a:tc>
              </a:tr>
              <a:tr h="376657">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753316">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Clave/valor</a:t>
                      </a:r>
                    </a:p>
                    <a:p>
                      <a:pPr>
                        <a:lnSpc>
                          <a:spcPct val="115000"/>
                        </a:lnSpc>
                        <a:spcAft>
                          <a:spcPts val="0"/>
                        </a:spcAft>
                      </a:pPr>
                      <a:r>
                        <a:rPr lang="es-ES" sz="1000" dirty="0">
                          <a:effectLst/>
                        </a:rPr>
                        <a:t>Columna de familias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err="1">
                          <a:solidFill>
                            <a:schemeClr val="tx1"/>
                          </a:solidFill>
                          <a:effectLst/>
                          <a:latin typeface="Times New Roman"/>
                          <a:ea typeface="Calibri"/>
                          <a:cs typeface="Times New Roman"/>
                        </a:rPr>
                        <a:t>BigTable</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GFS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dirty="0">
                          <a:solidFill>
                            <a:schemeClr val="tx1"/>
                          </a:solidFill>
                          <a:effectLst/>
                          <a:latin typeface="Times New Roman"/>
                          <a:ea typeface="Calibri"/>
                          <a:cs typeface="Times New Roman"/>
                        </a:rPr>
                        <a:t> </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a:solidFill>
                            <a:schemeClr val="tx1"/>
                          </a:solidFill>
                          <a:effectLst/>
                          <a:latin typeface="Times New Roman"/>
                          <a:ea typeface="Calibri"/>
                          <a:cs typeface="Times New Roman"/>
                        </a:rPr>
                        <a:t>Parecido </a:t>
                      </a:r>
                      <a:r>
                        <a:rPr lang="es-ES_tradnl" sz="1200" b="0" i="1" dirty="0" err="1">
                          <a:solidFill>
                            <a:schemeClr val="tx1"/>
                          </a:solidFill>
                          <a:effectLst/>
                          <a:latin typeface="Times New Roman"/>
                          <a:ea typeface="Calibri"/>
                          <a:cs typeface="Times New Roman"/>
                        </a:rPr>
                        <a:t>Dynamo</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u="none" strike="noStrike" dirty="0" err="1" smtClean="0">
                          <a:solidFill>
                            <a:schemeClr val="tx1"/>
                          </a:solidFill>
                          <a:effectLst/>
                          <a:latin typeface="Times New Roman"/>
                          <a:ea typeface="Calibri"/>
                          <a:cs typeface="Times New Roman"/>
                        </a:rPr>
                        <a:t>Cassandra</a:t>
                      </a:r>
                      <a:r>
                        <a:rPr lang="es-ES_tradnl" sz="1200" b="0" i="1" u="none" strike="noStrike" dirty="0" smtClean="0">
                          <a:solidFill>
                            <a:schemeClr val="tx1"/>
                          </a:solidFill>
                          <a:effectLst/>
                          <a:latin typeface="Times New Roman"/>
                          <a:ea typeface="Calibri"/>
                          <a:cs typeface="Times New Roman"/>
                        </a:rPr>
                        <a:t> </a:t>
                      </a:r>
                      <a:r>
                        <a:rPr lang="es-ES_tradnl" sz="1200" b="0" i="1" u="none" strike="noStrike" dirty="0" err="1" smtClean="0">
                          <a:solidFill>
                            <a:schemeClr val="tx1"/>
                          </a:solidFill>
                          <a:effectLst/>
                          <a:latin typeface="Times New Roman"/>
                          <a:ea typeface="Calibri"/>
                          <a:cs typeface="Times New Roman"/>
                        </a:rPr>
                        <a:t>Query</a:t>
                      </a:r>
                      <a:r>
                        <a:rPr lang="es-ES_tradnl" sz="1200" b="0" i="1" u="none" strike="noStrike" dirty="0" smtClean="0">
                          <a:solidFill>
                            <a:schemeClr val="tx1"/>
                          </a:solidFill>
                          <a:effectLst/>
                          <a:latin typeface="Times New Roman"/>
                          <a:ea typeface="Calibri"/>
                          <a:cs typeface="Times New Roman"/>
                        </a:rPr>
                        <a:t> </a:t>
                      </a:r>
                      <a:r>
                        <a:rPr lang="es-ES_tradnl" sz="1200" b="0" i="1" u="none" strike="noStrike" dirty="0" err="1" smtClean="0">
                          <a:solidFill>
                            <a:schemeClr val="tx1"/>
                          </a:solidFill>
                          <a:effectLst/>
                          <a:latin typeface="Times New Roman"/>
                          <a:ea typeface="Calibri"/>
                          <a:cs typeface="Times New Roman"/>
                        </a:rPr>
                        <a:t>Language</a:t>
                      </a:r>
                      <a:r>
                        <a:rPr lang="es-ES_tradnl" sz="1200" b="0" i="1" dirty="0">
                          <a:solidFill>
                            <a:schemeClr val="tx1"/>
                          </a:solidFill>
                          <a:effectLst/>
                          <a:latin typeface="Times New Roman"/>
                          <a:ea typeface="Calibri"/>
                          <a:cs typeface="Times New Roman"/>
                        </a:rPr>
                        <a:t> (CQL)</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dirty="0">
                          <a:effectLst/>
                        </a:rPr>
                        <a:t>C++, Interfaz cliente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a:solidFill>
                            <a:schemeClr val="tx1"/>
                          </a:solidFill>
                          <a:effectLst/>
                          <a:latin typeface="Times New Roman"/>
                          <a:ea typeface="Calibri"/>
                          <a:cs typeface="Times New Roman"/>
                        </a:rPr>
                        <a:t>Java</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Hector</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Python</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Pycassa</a:t>
                      </a:r>
                      <a:r>
                        <a:rPr lang="es-ES_tradnl" sz="1200" b="0" dirty="0">
                          <a:solidFill>
                            <a:schemeClr val="tx1"/>
                          </a:solidFill>
                          <a:effectLst/>
                          <a:latin typeface="Times New Roman"/>
                          <a:ea typeface="Calibri"/>
                          <a:cs typeface="Times New Roman"/>
                        </a:rPr>
                        <a:t>), </a:t>
                      </a:r>
                      <a:r>
                        <a:rPr lang="es-ES_tradnl" sz="1200" b="0" i="1" dirty="0">
                          <a:solidFill>
                            <a:schemeClr val="tx1"/>
                          </a:solidFill>
                          <a:effectLst/>
                          <a:latin typeface="Times New Roman"/>
                          <a:ea typeface="Calibri"/>
                          <a:cs typeface="Times New Roman"/>
                        </a:rPr>
                        <a:t>PHP</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PHPcassa</a:t>
                      </a:r>
                      <a:r>
                        <a:rPr lang="es-ES_tradnl" sz="1200" b="0" dirty="0">
                          <a:solidFill>
                            <a:schemeClr val="tx1"/>
                          </a:solidFill>
                          <a:effectLst/>
                          <a:latin typeface="Times New Roman"/>
                          <a:ea typeface="Calibri"/>
                          <a:cs typeface="Times New Roman"/>
                        </a:rPr>
                        <a:t>)</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Java</a:t>
                      </a:r>
                    </a:p>
                  </a:txBody>
                  <a:tcPr marL="68580" marR="68580" marT="0" marB="0"/>
                </a:tc>
              </a:tr>
              <a:tr h="376657">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smtClean="0">
                          <a:effectLst/>
                        </a:rPr>
                        <a:t>Si(Google</a:t>
                      </a: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r>
                        <a:rPr lang="es-ES" sz="1200" b="0" dirty="0" err="1">
                          <a:solidFill>
                            <a:schemeClr val="tx1"/>
                          </a:solidFill>
                          <a:effectLst/>
                          <a:latin typeface="Times New Roman"/>
                          <a:ea typeface="Calibri"/>
                          <a:cs typeface="Times New Roman"/>
                        </a:rPr>
                        <a:t>Hadoop</a:t>
                      </a:r>
                      <a:r>
                        <a:rPr lang="es-ES" sz="1200" b="0" dirty="0">
                          <a:solidFill>
                            <a:schemeClr val="tx1"/>
                          </a:solidFill>
                          <a:effectLst/>
                          <a:latin typeface="Times New Roman"/>
                          <a:ea typeface="Calibri"/>
                          <a:cs typeface="Times New Roman"/>
                        </a:rPr>
                        <a:t>)</a:t>
                      </a:r>
                    </a:p>
                  </a:txBody>
                  <a:tcPr marL="68580" marR="68580" marT="0" marB="0"/>
                </a:tc>
              </a:tr>
              <a:tr h="376657">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376657">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b="0" dirty="0" err="1">
                          <a:solidFill>
                            <a:schemeClr val="tx1"/>
                          </a:solidFill>
                          <a:effectLst/>
                          <a:latin typeface="Times New Roman"/>
                          <a:ea typeface="Calibri"/>
                          <a:cs typeface="Times New Roman"/>
                        </a:rPr>
                        <a:t>Digg</a:t>
                      </a:r>
                      <a:r>
                        <a:rPr lang="en-US" sz="1200" b="0" dirty="0">
                          <a:solidFill>
                            <a:schemeClr val="tx1"/>
                          </a:solidFill>
                          <a:effectLst/>
                          <a:latin typeface="Times New Roman"/>
                          <a:ea typeface="Calibri"/>
                          <a:cs typeface="Times New Roman"/>
                        </a:rPr>
                        <a:t>, </a:t>
                      </a:r>
                      <a:r>
                        <a:rPr lang="en-US" sz="1200" b="0" dirty="0" err="1">
                          <a:solidFill>
                            <a:schemeClr val="tx1"/>
                          </a:solidFill>
                          <a:effectLst/>
                          <a:latin typeface="Times New Roman"/>
                          <a:ea typeface="Calibri"/>
                          <a:cs typeface="Times New Roman"/>
                        </a:rPr>
                        <a:t>Twiter</a:t>
                      </a:r>
                      <a:r>
                        <a:rPr lang="en-US" sz="1200" b="0" dirty="0">
                          <a:solidFill>
                            <a:schemeClr val="tx1"/>
                          </a:solidFill>
                          <a:effectLst/>
                          <a:latin typeface="Times New Roman"/>
                          <a:ea typeface="Calibri"/>
                          <a:cs typeface="Times New Roman"/>
                        </a:rPr>
                        <a:t>, Rackspace, Facebook, Apache</a:t>
                      </a:r>
                      <a:endParaRPr lang="es-ES" sz="1200" b="0" dirty="0">
                        <a:solidFill>
                          <a:schemeClr val="tx1"/>
                        </a:solidFill>
                        <a:effectLst/>
                        <a:latin typeface="Times New Roman"/>
                        <a:ea typeface="Calibri"/>
                        <a:cs typeface="Times New Roman"/>
                      </a:endParaRPr>
                    </a:p>
                  </a:txBody>
                  <a:tcPr marL="68580" marR="6858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Cassandra</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9105" y="332656"/>
            <a:ext cx="1099359" cy="720080"/>
          </a:xfrm>
          <a:prstGeom prst="rect">
            <a:avLst/>
          </a:prstGeom>
        </p:spPr>
      </p:pic>
    </p:spTree>
    <p:extLst>
      <p:ext uri="{BB962C8B-B14F-4D97-AF65-F5344CB8AC3E}">
        <p14:creationId xmlns:p14="http://schemas.microsoft.com/office/powerpoint/2010/main" val="1354424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946099198"/>
              </p:ext>
            </p:extLst>
          </p:nvPr>
        </p:nvGraphicFramePr>
        <p:xfrm>
          <a:off x="179512" y="1628800"/>
          <a:ext cx="8784976" cy="4867196"/>
        </p:xfrm>
        <a:graphic>
          <a:graphicData uri="http://schemas.openxmlformats.org/drawingml/2006/table">
            <a:tbl>
              <a:tblPr firstRow="1" firstCol="1" bandRow="1">
                <a:tableStyleId>{00A15C55-8517-42AA-B614-E9B94910E393}</a:tableStyleId>
              </a:tblPr>
              <a:tblGrid>
                <a:gridCol w="2637042"/>
                <a:gridCol w="3073967"/>
                <a:gridCol w="3073967"/>
              </a:tblGrid>
              <a:tr h="368441">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Cassandra</a:t>
                      </a:r>
                      <a:endParaRPr lang="es-ES" sz="1200" dirty="0">
                        <a:solidFill>
                          <a:schemeClr val="bg1"/>
                        </a:solidFill>
                        <a:effectLst/>
                        <a:latin typeface="Times New Roman"/>
                        <a:ea typeface="Calibri"/>
                        <a:cs typeface="Times New Roman"/>
                      </a:endParaRPr>
                    </a:p>
                  </a:txBody>
                  <a:tcPr marL="68580" marR="68580" marT="0" marB="0"/>
                </a:tc>
              </a:tr>
              <a:tr h="412098">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Multiplataforma</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Escalabilidad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Hash</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Consistencia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No</a:t>
                      </a:r>
                      <a:endParaRPr lang="es-ES" sz="1200" b="0" dirty="0">
                        <a:solidFill>
                          <a:schemeClr val="tx1"/>
                        </a:solidFill>
                        <a:effectLst/>
                        <a:latin typeface="Times New Roman"/>
                        <a:ea typeface="Calibri"/>
                        <a:cs typeface="Times New Roman"/>
                      </a:endParaRPr>
                    </a:p>
                  </a:txBody>
                  <a:tcPr marL="68580" marR="68580" marT="0" marB="0"/>
                </a:tc>
              </a:tr>
              <a:tr h="553611">
                <a:tc>
                  <a:txBody>
                    <a:bodyPr/>
                    <a:lstStyle/>
                    <a:p>
                      <a:pPr>
                        <a:lnSpc>
                          <a:spcPct val="115000"/>
                        </a:lnSpc>
                        <a:spcAft>
                          <a:spcPts val="0"/>
                        </a:spcAft>
                      </a:pPr>
                      <a:r>
                        <a:rPr lang="es-ES" sz="1000" dirty="0">
                          <a:effectLst/>
                        </a:rPr>
                        <a:t>Alta</a:t>
                      </a:r>
                    </a:p>
                    <a:p>
                      <a:pPr>
                        <a:lnSpc>
                          <a:spcPct val="115000"/>
                        </a:lnSpc>
                        <a:spcAft>
                          <a:spcPts val="0"/>
                        </a:spcAft>
                      </a:pPr>
                      <a:r>
                        <a:rPr lang="es-ES" sz="1000" dirty="0">
                          <a:effectLst/>
                        </a:rPr>
                        <a:t>Disponibilidad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Persistencia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Tolerancia a </a:t>
                      </a:r>
                      <a:r>
                        <a:rPr lang="es-ES" sz="1000" dirty="0" err="1">
                          <a:effectLst/>
                        </a:rPr>
                        <a:t>Particionamiento</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Auto fragmentación</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No</a:t>
                      </a:r>
                      <a:endParaRPr lang="es-ES" sz="1200" b="0" dirty="0">
                        <a:solidFill>
                          <a:schemeClr val="tx1"/>
                        </a:solidFill>
                        <a:effectLst/>
                        <a:latin typeface="Times New Roman"/>
                        <a:ea typeface="Calibri"/>
                        <a:cs typeface="Times New Roman"/>
                      </a:endParaRPr>
                    </a:p>
                  </a:txBody>
                  <a:tcPr marL="68580" marR="68580" marT="0" marB="0"/>
                </a:tc>
              </a:tr>
              <a:tr h="542036">
                <a:tc>
                  <a:txBody>
                    <a:bodyPr/>
                    <a:lstStyle/>
                    <a:p>
                      <a:pPr>
                        <a:lnSpc>
                          <a:spcPct val="115000"/>
                        </a:lnSpc>
                        <a:spcAft>
                          <a:spcPts val="0"/>
                        </a:spcAft>
                      </a:pPr>
                      <a:r>
                        <a:rPr lang="es-ES" sz="1000" dirty="0">
                          <a:effectLst/>
                        </a:rPr>
                        <a:t>Formato de archivo de almacenamiento de datos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Modelo de integridad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MVCC</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err="1">
                          <a:effectLst/>
                        </a:rPr>
                        <a:t>Lock</a:t>
                      </a:r>
                      <a:r>
                        <a:rPr lang="es-ES" sz="1000" dirty="0">
                          <a:effectLst/>
                        </a:rPr>
                        <a:t> </a:t>
                      </a:r>
                      <a:r>
                        <a:rPr lang="es-ES" sz="1000" dirty="0" err="1">
                          <a:effectLst/>
                        </a:rPr>
                        <a:t>Service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err="1">
                          <a:effectLst/>
                        </a:rPr>
                        <a:t>Cell</a:t>
                      </a:r>
                      <a:r>
                        <a:rPr lang="es-ES" sz="1000" dirty="0">
                          <a:effectLst/>
                        </a:rPr>
                        <a:t> </a:t>
                      </a:r>
                      <a:r>
                        <a:rPr lang="es-ES" sz="1000" dirty="0" err="1">
                          <a:effectLst/>
                        </a:rPr>
                        <a:t>Versions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Si</a:t>
                      </a:r>
                      <a:endParaRPr lang="es-ES" sz="120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Coste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rgbClr val="31849B"/>
                        </a:solidFill>
                        <a:effectLst/>
                        <a:latin typeface="Times New Roman"/>
                        <a:ea typeface="Calibri"/>
                        <a:cs typeface="Times New Roman"/>
                      </a:endParaRPr>
                    </a:p>
                  </a:txBody>
                  <a:tcPr marL="68580" marR="6858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Cassandra</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9105" y="332656"/>
            <a:ext cx="1099359" cy="720080"/>
          </a:xfrm>
          <a:prstGeom prst="rect">
            <a:avLst/>
          </a:prstGeom>
        </p:spPr>
      </p:pic>
    </p:spTree>
    <p:extLst>
      <p:ext uri="{BB962C8B-B14F-4D97-AF65-F5344CB8AC3E}">
        <p14:creationId xmlns:p14="http://schemas.microsoft.com/office/powerpoint/2010/main" val="7786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b="1" i="1" dirty="0" err="1" smtClean="0"/>
              <a:t>DynamoDB</a:t>
            </a:r>
            <a:endParaRPr lang="es-ES_tradnl" b="1"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1301756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DynamoDB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19565" y="232024"/>
            <a:ext cx="1372915" cy="1008112"/>
          </a:xfrm>
        </p:spPr>
      </p:pic>
      <p:sp>
        <p:nvSpPr>
          <p:cNvPr id="5" name="Marcador de contenido 2"/>
          <p:cNvSpPr txBox="1">
            <a:spLocks/>
          </p:cNvSpPr>
          <p:nvPr/>
        </p:nvSpPr>
        <p:spPr>
          <a:xfrm>
            <a:off x="301752" y="1527048"/>
            <a:ext cx="8503920" cy="457200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err="1"/>
              <a:t>Dynamo</a:t>
            </a:r>
            <a:r>
              <a:rPr lang="es-ES_tradnl" dirty="0"/>
              <a:t> es una base de datos </a:t>
            </a:r>
            <a:r>
              <a:rPr lang="es-ES_tradnl" dirty="0" err="1"/>
              <a:t>NoSQL</a:t>
            </a:r>
            <a:r>
              <a:rPr lang="es-ES_tradnl" dirty="0"/>
              <a:t> propietaria y de código cerrado, por lo que su uso es exclusivo de la empresa que la implementó: Amazon.</a:t>
            </a:r>
            <a:endParaRPr lang="es-ES" dirty="0"/>
          </a:p>
          <a:p>
            <a:endParaRPr lang="ca-ES" dirty="0" smtClean="0"/>
          </a:p>
          <a:p>
            <a:r>
              <a:rPr lang="ca-ES" dirty="0"/>
              <a:t> </a:t>
            </a:r>
            <a:r>
              <a:rPr lang="es-ES_tradnl" dirty="0" err="1"/>
              <a:t>DynamoDB</a:t>
            </a:r>
            <a:r>
              <a:rPr lang="es-ES_tradnl" dirty="0"/>
              <a:t> puede ser gestionada en unos pocos clics desde la consola de administración de AWS. </a:t>
            </a:r>
            <a:endParaRPr lang="es-ES_tradnl" dirty="0" smtClean="0"/>
          </a:p>
          <a:p>
            <a:endParaRPr lang="es-ES_tradnl" dirty="0"/>
          </a:p>
          <a:p>
            <a:r>
              <a:rPr lang="es-ES_tradnl" dirty="0" smtClean="0"/>
              <a:t>La </a:t>
            </a:r>
            <a:r>
              <a:rPr lang="es-ES_tradnl" dirty="0"/>
              <a:t>infraestructura es </a:t>
            </a:r>
            <a:r>
              <a:rPr lang="es-ES_tradnl" dirty="0" err="1"/>
              <a:t>Dynamo</a:t>
            </a:r>
            <a:r>
              <a:rPr lang="es-ES_tradnl" dirty="0"/>
              <a:t> (</a:t>
            </a:r>
            <a:r>
              <a:rPr lang="es-ES_tradnl" dirty="0" err="1"/>
              <a:t>storage</a:t>
            </a:r>
            <a:r>
              <a:rPr lang="es-ES_tradnl" dirty="0"/>
              <a:t> </a:t>
            </a:r>
            <a:r>
              <a:rPr lang="es-ES_tradnl" dirty="0" err="1"/>
              <a:t>system</a:t>
            </a:r>
            <a:r>
              <a:rPr lang="es-ES_tradnl" dirty="0"/>
              <a:t>). </a:t>
            </a:r>
            <a:endParaRPr lang="es-ES_tradnl" dirty="0" smtClean="0"/>
          </a:p>
          <a:p>
            <a:endParaRPr lang="es-ES_tradnl" dirty="0"/>
          </a:p>
          <a:p>
            <a:r>
              <a:rPr lang="es-ES_tradnl" dirty="0" err="1" smtClean="0"/>
              <a:t>MapReduce</a:t>
            </a:r>
            <a:r>
              <a:rPr lang="es-ES_tradnl" dirty="0" smtClean="0"/>
              <a:t> </a:t>
            </a:r>
          </a:p>
          <a:p>
            <a:endParaRPr lang="es-ES_tradnl" dirty="0"/>
          </a:p>
          <a:p>
            <a:r>
              <a:rPr lang="es-ES_tradnl" dirty="0" smtClean="0"/>
              <a:t>Multiplataforma</a:t>
            </a:r>
            <a:r>
              <a:rPr lang="es-ES_tradnl" dirty="0"/>
              <a:t>.</a:t>
            </a:r>
            <a:endParaRPr lang="es-ES" dirty="0"/>
          </a:p>
          <a:p>
            <a:endParaRPr lang="es-ES_tradnl" dirty="0"/>
          </a:p>
        </p:txBody>
      </p:sp>
    </p:spTree>
    <p:extLst>
      <p:ext uri="{BB962C8B-B14F-4D97-AF65-F5344CB8AC3E}">
        <p14:creationId xmlns:p14="http://schemas.microsoft.com/office/powerpoint/2010/main" val="4085661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nvPr>
        </p:nvGraphicFramePr>
        <p:xfrm>
          <a:off x="179512" y="1484780"/>
          <a:ext cx="8712967" cy="4968558"/>
        </p:xfrm>
        <a:graphic>
          <a:graphicData uri="http://schemas.openxmlformats.org/drawingml/2006/table">
            <a:tbl>
              <a:tblPr firstRow="1" firstCol="1" bandRow="1">
                <a:tableStyleId>{00A15C55-8517-42AA-B614-E9B94910E393}</a:tableStyleId>
              </a:tblPr>
              <a:tblGrid>
                <a:gridCol w="3061582"/>
                <a:gridCol w="2591464"/>
                <a:gridCol w="3059921"/>
              </a:tblGrid>
              <a:tr h="354897">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709794">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Dynamo (SSD)</a:t>
                      </a:r>
                      <a:endParaRPr lang="es-ES" sz="1000">
                        <a:solidFill>
                          <a:srgbClr val="31849B"/>
                        </a:solidFill>
                        <a:effectLst/>
                        <a:latin typeface="Times New Roman"/>
                        <a:ea typeface="Calibri"/>
                        <a:cs typeface="Times New Roman"/>
                      </a:endParaRPr>
                    </a:p>
                  </a:txBody>
                  <a:tcPr marL="58370" marR="58370" marT="0" marB="0"/>
                </a:tc>
              </a:tr>
              <a:tr h="709794">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a:t>
                      </a:r>
                    </a:p>
                    <a:p>
                      <a:pPr>
                        <a:lnSpc>
                          <a:spcPct val="115000"/>
                        </a:lnSpc>
                        <a:spcAft>
                          <a:spcPts val="0"/>
                        </a:spcAft>
                      </a:pPr>
                      <a:r>
                        <a:rPr lang="es-ES" sz="1000">
                          <a:effectLst/>
                        </a:rPr>
                        <a:t>(sincronización  </a:t>
                      </a:r>
                      <a:r>
                        <a:rPr lang="es-ES" sz="1000" u="none" strike="noStrike">
                          <a:effectLst/>
                          <a:hlinkClick r:id="rId2"/>
                        </a:rPr>
                        <a:t>árboles Merkle</a:t>
                      </a:r>
                      <a:r>
                        <a:rPr lang="es-ES" sz="1000">
                          <a:effectLst/>
                        </a:rPr>
                        <a:t>)</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AWS</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Java</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r>
                        <a:rPr lang="es-ES_tradnl" sz="1000">
                          <a:effectLst/>
                        </a:rPr>
                        <a:t>Amazon Elastic MapReduce</a:t>
                      </a:r>
                      <a:r>
                        <a:rPr lang="es-ES" sz="1000">
                          <a:effectLst/>
                        </a:rPr>
                        <a:t>)</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Google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Amazon</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DynamoDB</a:t>
            </a:r>
            <a:endParaRPr lang="es-ES_tradnl" i="1" dirty="0"/>
          </a:p>
        </p:txBody>
      </p:sp>
      <p:pic>
        <p:nvPicPr>
          <p:cNvPr id="5"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9565" y="232024"/>
            <a:ext cx="1372915" cy="1008112"/>
          </a:xfrm>
          <a:prstGeom prst="rect">
            <a:avLst/>
          </a:prstGeom>
        </p:spPr>
      </p:pic>
    </p:spTree>
    <p:extLst>
      <p:ext uri="{BB962C8B-B14F-4D97-AF65-F5344CB8AC3E}">
        <p14:creationId xmlns:p14="http://schemas.microsoft.com/office/powerpoint/2010/main" val="2441229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2040669445"/>
              </p:ext>
            </p:extLst>
          </p:nvPr>
        </p:nvGraphicFramePr>
        <p:xfrm>
          <a:off x="179513" y="1412781"/>
          <a:ext cx="8712966" cy="4968546"/>
        </p:xfrm>
        <a:graphic>
          <a:graphicData uri="http://schemas.openxmlformats.org/drawingml/2006/table">
            <a:tbl>
              <a:tblPr firstRow="1" firstCol="1" bandRow="1">
                <a:tableStyleId>{00A15C55-8517-42AA-B614-E9B94910E393}</a:tableStyleId>
              </a:tblPr>
              <a:tblGrid>
                <a:gridCol w="2682125"/>
                <a:gridCol w="3126519"/>
                <a:gridCol w="2904322"/>
              </a:tblGrid>
              <a:tr h="276030">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Plataforma/s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smtClean="0">
                          <a:effectLst/>
                        </a:rPr>
                        <a:t>Multiplataforma</a:t>
                      </a:r>
                      <a:endParaRPr lang="es-ES" sz="1000" dirty="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Muy escalable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552062">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552062">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ACID</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828092">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1 $ </a:t>
                      </a:r>
                      <a:r>
                        <a:rPr lang="es-ES" sz="1000" dirty="0" err="1">
                          <a:effectLst/>
                        </a:rPr>
                        <a:t>gb</a:t>
                      </a:r>
                      <a:r>
                        <a:rPr lang="es-ES" sz="1000" dirty="0">
                          <a:effectLst/>
                        </a:rPr>
                        <a:t>/mes</a:t>
                      </a:r>
                    </a:p>
                    <a:p>
                      <a:pPr>
                        <a:lnSpc>
                          <a:spcPct val="115000"/>
                        </a:lnSpc>
                        <a:spcAft>
                          <a:spcPts val="0"/>
                        </a:spcAft>
                      </a:pPr>
                      <a:r>
                        <a:rPr lang="es-ES" sz="1000" dirty="0">
                          <a:effectLst/>
                        </a:rPr>
                        <a:t>0.01 $ =&gt; 50 lecturas</a:t>
                      </a:r>
                    </a:p>
                    <a:p>
                      <a:pPr>
                        <a:lnSpc>
                          <a:spcPct val="115000"/>
                        </a:lnSpc>
                        <a:spcAft>
                          <a:spcPts val="0"/>
                        </a:spcAft>
                      </a:pPr>
                      <a:r>
                        <a:rPr lang="es-ES" sz="1000" dirty="0">
                          <a:effectLst/>
                        </a:rPr>
                        <a:t> 0.01 $ =&gt; 10 escrituras /hora</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DynamoDB</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9565" y="232024"/>
            <a:ext cx="1372915" cy="1008112"/>
          </a:xfrm>
          <a:prstGeom prst="rect">
            <a:avLst/>
          </a:prstGeom>
        </p:spPr>
      </p:pic>
    </p:spTree>
    <p:extLst>
      <p:ext uri="{BB962C8B-B14F-4D97-AF65-F5344CB8AC3E}">
        <p14:creationId xmlns:p14="http://schemas.microsoft.com/office/powerpoint/2010/main" val="4172508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b="1" i="1" dirty="0" err="1" smtClean="0"/>
              <a:t>MongoDB</a:t>
            </a:r>
            <a:endParaRPr lang="es-ES_tradnl" b="1"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4199114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24328" y="541149"/>
            <a:ext cx="1325552" cy="439579"/>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s-ES_tradnl" dirty="0"/>
          </a:p>
        </p:txBody>
      </p:sp>
      <p:sp>
        <p:nvSpPr>
          <p:cNvPr id="3" name="2 Rectángulo"/>
          <p:cNvSpPr/>
          <p:nvPr/>
        </p:nvSpPr>
        <p:spPr>
          <a:xfrm>
            <a:off x="449288" y="1747098"/>
            <a:ext cx="8194112" cy="4131900"/>
          </a:xfrm>
          <a:prstGeom prst="rect">
            <a:avLst/>
          </a:prstGeom>
        </p:spPr>
        <p:txBody>
          <a:bodyPr wrap="square">
            <a:spAutoFit/>
          </a:bodyPr>
          <a:lstStyle/>
          <a:p>
            <a:pPr marL="800100" lvl="1" indent="-342900">
              <a:lnSpc>
                <a:spcPct val="150000"/>
              </a:lnSpc>
              <a:buFont typeface="Arial" pitchFamily="34" charset="0"/>
              <a:buChar char="•"/>
            </a:pPr>
            <a:r>
              <a:rPr lang="es-ES" sz="2500" dirty="0"/>
              <a:t>Escrito en: C + </a:t>
            </a:r>
            <a:r>
              <a:rPr lang="es-ES" sz="2500" dirty="0" smtClean="0"/>
              <a:t>+</a:t>
            </a:r>
            <a:endParaRPr lang="es-ES" sz="2500" dirty="0"/>
          </a:p>
          <a:p>
            <a:pPr marL="800100" lvl="1" indent="-342900">
              <a:lnSpc>
                <a:spcPct val="150000"/>
              </a:lnSpc>
              <a:buFont typeface="Arial" pitchFamily="34" charset="0"/>
              <a:buChar char="•"/>
            </a:pPr>
            <a:r>
              <a:rPr lang="es-ES" sz="2500" dirty="0"/>
              <a:t>Licencia: AGPL (Drivers: Apache</a:t>
            </a:r>
            <a:r>
              <a:rPr lang="es-ES" sz="2500" dirty="0" smtClean="0"/>
              <a:t>)</a:t>
            </a:r>
            <a:endParaRPr lang="es-ES" sz="2500" dirty="0"/>
          </a:p>
          <a:p>
            <a:pPr marL="800100" lvl="1" indent="-342900">
              <a:lnSpc>
                <a:spcPct val="150000"/>
              </a:lnSpc>
              <a:buFont typeface="Arial" pitchFamily="34" charset="0"/>
              <a:buChar char="•"/>
            </a:pPr>
            <a:r>
              <a:rPr lang="es-ES" sz="2500" dirty="0"/>
              <a:t>Protocolo: </a:t>
            </a:r>
            <a:r>
              <a:rPr lang="es-ES" sz="2500" dirty="0" smtClean="0"/>
              <a:t>BSON</a:t>
            </a:r>
            <a:endParaRPr lang="es-ES" sz="2500" dirty="0"/>
          </a:p>
          <a:p>
            <a:pPr marL="800100" lvl="1" indent="-342900">
              <a:lnSpc>
                <a:spcPct val="150000"/>
              </a:lnSpc>
              <a:buFont typeface="Arial" pitchFamily="34" charset="0"/>
              <a:buChar char="•"/>
            </a:pPr>
            <a:r>
              <a:rPr lang="es-ES" sz="2500" dirty="0"/>
              <a:t>La replicación maestro / esclavo </a:t>
            </a:r>
            <a:endParaRPr lang="es-ES" sz="2500" dirty="0" smtClean="0"/>
          </a:p>
          <a:p>
            <a:pPr marL="800100" lvl="1" indent="-342900">
              <a:lnSpc>
                <a:spcPct val="150000"/>
              </a:lnSpc>
              <a:buFont typeface="Arial" pitchFamily="34" charset="0"/>
              <a:buChar char="•"/>
            </a:pPr>
            <a:r>
              <a:rPr lang="es-ES" sz="2500" dirty="0" err="1" smtClean="0"/>
              <a:t>Sharding</a:t>
            </a:r>
            <a:r>
              <a:rPr lang="es-ES" sz="2500" dirty="0" smtClean="0"/>
              <a:t> incorporado</a:t>
            </a:r>
            <a:endParaRPr lang="es-ES" sz="2500" dirty="0"/>
          </a:p>
          <a:p>
            <a:pPr marL="800100" lvl="1" indent="-342900">
              <a:lnSpc>
                <a:spcPct val="150000"/>
              </a:lnSpc>
              <a:buFont typeface="Arial" pitchFamily="34" charset="0"/>
              <a:buChar char="•"/>
            </a:pPr>
            <a:r>
              <a:rPr lang="es-ES" sz="2500" dirty="0" err="1"/>
              <a:t>GridFS</a:t>
            </a:r>
            <a:r>
              <a:rPr lang="es-ES" sz="2500" dirty="0"/>
              <a:t> para almacenar grandes datos + metadatos </a:t>
            </a:r>
          </a:p>
          <a:p>
            <a:pPr marL="800100" lvl="1" indent="-342900">
              <a:lnSpc>
                <a:spcPct val="150000"/>
              </a:lnSpc>
              <a:buFont typeface="Arial" pitchFamily="34" charset="0"/>
              <a:buChar char="•"/>
            </a:pPr>
            <a:r>
              <a:rPr lang="es-ES" sz="2500" dirty="0" smtClean="0"/>
              <a:t>Las </a:t>
            </a:r>
            <a:r>
              <a:rPr lang="es-ES" sz="2500" dirty="0"/>
              <a:t>consultas son expresiones </a:t>
            </a:r>
            <a:r>
              <a:rPr lang="es-ES" sz="2500" dirty="0" err="1" smtClean="0"/>
              <a:t>javascript</a:t>
            </a:r>
            <a:endParaRPr lang="es-ES" sz="2500" dirty="0"/>
          </a:p>
        </p:txBody>
      </p:sp>
    </p:spTree>
    <p:extLst>
      <p:ext uri="{BB962C8B-B14F-4D97-AF65-F5344CB8AC3E}">
        <p14:creationId xmlns:p14="http://schemas.microsoft.com/office/powerpoint/2010/main" val="1776384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2454561111"/>
              </p:ext>
            </p:extLst>
          </p:nvPr>
        </p:nvGraphicFramePr>
        <p:xfrm>
          <a:off x="179514" y="1556792"/>
          <a:ext cx="8856982" cy="5238440"/>
        </p:xfrm>
        <a:graphic>
          <a:graphicData uri="http://schemas.openxmlformats.org/drawingml/2006/table">
            <a:tbl>
              <a:tblPr firstRow="1" firstCol="1" bandRow="1">
                <a:tableStyleId>{00A15C55-8517-42AA-B614-E9B94910E393}</a:tableStyleId>
              </a:tblPr>
              <a:tblGrid>
                <a:gridCol w="3289022"/>
                <a:gridCol w="2783980"/>
                <a:gridCol w="2783980"/>
              </a:tblGrid>
              <a:tr h="360040">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MongoDB</a:t>
                      </a:r>
                      <a:endParaRPr lang="es-ES" sz="1200" dirty="0">
                        <a:solidFill>
                          <a:schemeClr val="bg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AGPL (Drivers: Apache)</a:t>
                      </a:r>
                    </a:p>
                  </a:txBody>
                  <a:tcPr marL="68580" marR="68580" marT="0" marB="0"/>
                </a:tc>
              </a:tr>
              <a:tr h="330660">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shard</a:t>
                      </a:r>
                      <a:endParaRPr lang="es-ES" sz="1200" b="0" dirty="0">
                        <a:solidFill>
                          <a:schemeClr val="tx1"/>
                        </a:solidFill>
                        <a:effectLst/>
                        <a:latin typeface="Times New Roman"/>
                        <a:ea typeface="Calibri"/>
                        <a:cs typeface="Times New Roman"/>
                      </a:endParaRPr>
                    </a:p>
                  </a:txBody>
                  <a:tcPr marL="68580" marR="68580" marT="0" marB="0"/>
                </a:tc>
              </a:tr>
              <a:tr h="661323">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Base de datos Documental</a:t>
                      </a:r>
                    </a:p>
                  </a:txBody>
                  <a:tcPr marL="68580" marR="68580" marT="0" marB="0"/>
                </a:tc>
              </a:tr>
              <a:tr h="323748">
                <a:tc>
                  <a:txBody>
                    <a:bodyPr/>
                    <a:lstStyle/>
                    <a:p>
                      <a:pPr>
                        <a:lnSpc>
                          <a:spcPct val="115000"/>
                        </a:lnSpc>
                        <a:spcAft>
                          <a:spcPts val="0"/>
                        </a:spcAft>
                      </a:pPr>
                      <a:r>
                        <a:rPr lang="es-ES" sz="1000" dirty="0">
                          <a:effectLst/>
                        </a:rPr>
                        <a:t>Infraestructura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err="1" smtClean="0">
                          <a:solidFill>
                            <a:schemeClr val="tx1"/>
                          </a:solidFill>
                          <a:effectLst/>
                          <a:latin typeface="Times New Roman"/>
                          <a:ea typeface="Calibri"/>
                          <a:cs typeface="Times New Roman"/>
                        </a:rPr>
                        <a:t>Volatile</a:t>
                      </a:r>
                      <a:r>
                        <a:rPr lang="es-ES_tradnl" sz="1200" b="0" i="1" dirty="0" smtClean="0">
                          <a:solidFill>
                            <a:schemeClr val="tx1"/>
                          </a:solidFill>
                          <a:effectLst/>
                          <a:latin typeface="Times New Roman"/>
                          <a:ea typeface="Calibri"/>
                          <a:cs typeface="Times New Roman"/>
                        </a:rPr>
                        <a:t> </a:t>
                      </a:r>
                      <a:r>
                        <a:rPr lang="es-ES_tradnl" sz="1200" b="0" i="1" dirty="0" err="1" smtClean="0">
                          <a:solidFill>
                            <a:schemeClr val="tx1"/>
                          </a:solidFill>
                          <a:effectLst/>
                          <a:latin typeface="Times New Roman"/>
                          <a:ea typeface="Calibri"/>
                          <a:cs typeface="Times New Roman"/>
                        </a:rPr>
                        <a:t>memory</a:t>
                      </a:r>
                      <a:r>
                        <a:rPr lang="es-ES_tradnl" sz="1200" b="0" i="1" dirty="0" smtClean="0">
                          <a:solidFill>
                            <a:schemeClr val="tx1"/>
                          </a:solidFill>
                          <a:effectLst/>
                          <a:latin typeface="Times New Roman"/>
                          <a:ea typeface="Calibri"/>
                          <a:cs typeface="Times New Roman"/>
                        </a:rPr>
                        <a:t> File </a:t>
                      </a:r>
                      <a:r>
                        <a:rPr lang="es-ES_tradnl" sz="1200" b="0" i="1" dirty="0" err="1" smtClean="0">
                          <a:solidFill>
                            <a:schemeClr val="tx1"/>
                          </a:solidFill>
                          <a:effectLst/>
                          <a:latin typeface="Times New Roman"/>
                          <a:ea typeface="Calibri"/>
                          <a:cs typeface="Times New Roman"/>
                        </a:rPr>
                        <a:t>System</a:t>
                      </a:r>
                      <a:endParaRPr lang="es-ES" sz="1200" b="0" dirty="0">
                        <a:solidFill>
                          <a:schemeClr val="tx1"/>
                        </a:solidFill>
                        <a:effectLst/>
                        <a:latin typeface="Times New Roman"/>
                        <a:ea typeface="Calibri"/>
                        <a:cs typeface="Times New Roman"/>
                      </a:endParaRPr>
                    </a:p>
                  </a:txBody>
                  <a:tcPr marL="68580" marR="68580" marT="0" marB="0"/>
                </a:tc>
              </a:tr>
              <a:tr h="647497">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maestro/esclavo</a:t>
                      </a:r>
                    </a:p>
                  </a:txBody>
                  <a:tcPr marL="68580" marR="68580" marT="0" marB="0"/>
                </a:tc>
              </a:tr>
              <a:tr h="330660">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javascript</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b="0" dirty="0" err="1">
                          <a:solidFill>
                            <a:schemeClr val="tx1"/>
                          </a:solidFill>
                          <a:effectLst/>
                          <a:latin typeface="Times New Roman"/>
                          <a:ea typeface="Calibri"/>
                          <a:cs typeface="Times New Roman"/>
                        </a:rPr>
                        <a:t>Java,PHP,Ruby</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C#,Python</a:t>
                      </a:r>
                      <a:r>
                        <a:rPr lang="en-US" sz="1200" b="0" dirty="0">
                          <a:solidFill>
                            <a:schemeClr val="tx1"/>
                          </a:solidFill>
                          <a:effectLst/>
                          <a:latin typeface="Times New Roman"/>
                          <a:ea typeface="Calibri"/>
                          <a:cs typeface="Times New Roman"/>
                        </a:rPr>
                        <a:t>,</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JavaScript,Haskell,Perl,C</a:t>
                      </a:r>
                      <a:r>
                        <a:rPr lang="en-US" sz="1200" b="0" dirty="0">
                          <a:solidFill>
                            <a:schemeClr val="tx1"/>
                          </a:solidFill>
                          <a:effectLst/>
                          <a:latin typeface="Times New Roman"/>
                          <a:ea typeface="Calibri"/>
                          <a:cs typeface="Times New Roman"/>
                        </a:rPr>
                        <a:t>++,</a:t>
                      </a:r>
                      <a:r>
                        <a:rPr lang="en-US" sz="1200" b="0" dirty="0" err="1">
                          <a:solidFill>
                            <a:schemeClr val="tx1"/>
                          </a:solidFill>
                          <a:effectLst/>
                          <a:latin typeface="Times New Roman"/>
                          <a:ea typeface="Calibri"/>
                          <a:cs typeface="Times New Roman"/>
                        </a:rPr>
                        <a:t>Erlang</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Scala,C</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C + +</a:t>
                      </a:r>
                    </a:p>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330660">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r>
              <a:tr h="330660">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smtClean="0">
                          <a:solidFill>
                            <a:schemeClr val="tx1"/>
                          </a:solidFill>
                          <a:effectLst/>
                          <a:latin typeface="Times New Roman"/>
                          <a:ea typeface="Calibri"/>
                          <a:cs typeface="Times New Roman"/>
                        </a:rPr>
                        <a:t>BSON</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dirty="0">
                          <a:effectLst/>
                        </a:rPr>
                        <a:t>Empresas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Craigslist</a:t>
                      </a:r>
                      <a:r>
                        <a:rPr lang="es-ES" sz="1200" b="0" dirty="0">
                          <a:solidFill>
                            <a:schemeClr val="tx1"/>
                          </a:solidFill>
                          <a:effectLst/>
                          <a:latin typeface="Times New Roman"/>
                          <a:ea typeface="Calibri"/>
                          <a:cs typeface="Times New Roman"/>
                        </a:rPr>
                        <a:t>, </a:t>
                      </a:r>
                      <a:r>
                        <a:rPr lang="es-ES" sz="1200" b="0" dirty="0" err="1">
                          <a:solidFill>
                            <a:schemeClr val="tx1"/>
                          </a:solidFill>
                          <a:effectLst/>
                          <a:latin typeface="Times New Roman"/>
                          <a:ea typeface="Calibri"/>
                          <a:cs typeface="Times New Roman"/>
                        </a:rPr>
                        <a:t>Foursquare</a:t>
                      </a:r>
                      <a:r>
                        <a:rPr lang="es-ES" sz="1200" b="0" dirty="0">
                          <a:solidFill>
                            <a:schemeClr val="tx1"/>
                          </a:solidFill>
                          <a:effectLst/>
                          <a:latin typeface="Times New Roman"/>
                          <a:ea typeface="Calibri"/>
                          <a:cs typeface="Times New Roman"/>
                        </a:rPr>
                        <a:t>,</a:t>
                      </a:r>
                      <a:r>
                        <a:rPr lang="es-ES" sz="1050" b="0" dirty="0">
                          <a:solidFill>
                            <a:schemeClr val="tx1"/>
                          </a:solidFill>
                          <a:effectLst/>
                          <a:latin typeface="Helvetica"/>
                          <a:ea typeface="Calibri"/>
                          <a:cs typeface="Times New Roman"/>
                        </a:rPr>
                        <a:t> </a:t>
                      </a:r>
                      <a:r>
                        <a:rPr lang="es-ES" sz="1200" b="0" dirty="0" err="1">
                          <a:solidFill>
                            <a:schemeClr val="tx1"/>
                          </a:solidFill>
                          <a:effectLst/>
                          <a:latin typeface="Times New Roman"/>
                          <a:ea typeface="Calibri"/>
                          <a:cs typeface="Times New Roman"/>
                        </a:rPr>
                        <a:t>Shutterfly</a:t>
                      </a:r>
                      <a:r>
                        <a:rPr lang="es-ES" sz="1200" b="0" dirty="0">
                          <a:solidFill>
                            <a:schemeClr val="tx1"/>
                          </a:solidFill>
                          <a:effectLst/>
                          <a:latin typeface="Times New Roman"/>
                          <a:ea typeface="Calibri"/>
                          <a:cs typeface="Times New Roman"/>
                        </a:rPr>
                        <a:t>, Intuit</a:t>
                      </a:r>
                    </a:p>
                  </a:txBody>
                  <a:tcPr marL="68580" marR="68580" marT="0" marB="0"/>
                </a:tc>
              </a:tr>
            </a:tbl>
          </a:graphicData>
        </a:graphic>
      </p:graphicFrame>
      <p:sp>
        <p:nvSpPr>
          <p:cNvPr id="5" name="Título 1"/>
          <p:cNvSpPr>
            <a:spLocks noGrp="1"/>
          </p:cNvSpPr>
          <p:nvPr>
            <p:ph type="title"/>
          </p:nvPr>
        </p:nvSpPr>
        <p:spPr>
          <a:xfrm>
            <a:off x="301752" y="228600"/>
            <a:ext cx="8534400" cy="758952"/>
          </a:xfrm>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6"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541149"/>
            <a:ext cx="1325552" cy="439579"/>
          </a:xfrm>
          <a:prstGeom prst="rect">
            <a:avLst/>
          </a:prstGeom>
        </p:spPr>
      </p:pic>
    </p:spTree>
    <p:extLst>
      <p:ext uri="{BB962C8B-B14F-4D97-AF65-F5344CB8AC3E}">
        <p14:creationId xmlns:p14="http://schemas.microsoft.com/office/powerpoint/2010/main" val="3229319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01752" y="228600"/>
            <a:ext cx="8534400" cy="758952"/>
          </a:xfrm>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541149"/>
            <a:ext cx="1325552" cy="439579"/>
          </a:xfrm>
          <a:prstGeom prst="rect">
            <a:avLst/>
          </a:prstGeom>
        </p:spPr>
      </p:pic>
      <p:graphicFrame>
        <p:nvGraphicFramePr>
          <p:cNvPr id="6" name="3 Marcador de contenido"/>
          <p:cNvGraphicFramePr>
            <a:graphicFrameLocks/>
          </p:cNvGraphicFramePr>
          <p:nvPr>
            <p:extLst>
              <p:ext uri="{D42A27DB-BD31-4B8C-83A1-F6EECF244321}">
                <p14:modId xmlns:p14="http://schemas.microsoft.com/office/powerpoint/2010/main" val="4164665074"/>
              </p:ext>
            </p:extLst>
          </p:nvPr>
        </p:nvGraphicFramePr>
        <p:xfrm>
          <a:off x="158601" y="1412776"/>
          <a:ext cx="8712967" cy="5253839"/>
        </p:xfrm>
        <a:graphic>
          <a:graphicData uri="http://schemas.openxmlformats.org/drawingml/2006/table">
            <a:tbl>
              <a:tblPr firstRow="1" firstCol="1" bandRow="1">
                <a:tableStyleId>{00A15C55-8517-42AA-B614-E9B94910E393}</a:tableStyleId>
              </a:tblPr>
              <a:tblGrid>
                <a:gridCol w="2615427"/>
                <a:gridCol w="3048770"/>
                <a:gridCol w="3048770"/>
              </a:tblGrid>
              <a:tr h="288041">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MongoDB</a:t>
                      </a:r>
                      <a:endParaRPr lang="es-ES" sz="1200" dirty="0">
                        <a:solidFill>
                          <a:schemeClr val="bg1"/>
                        </a:solidFill>
                        <a:effectLst/>
                        <a:latin typeface="Times New Roman"/>
                        <a:ea typeface="Calibri"/>
                        <a:cs typeface="Times New Roman"/>
                      </a:endParaRPr>
                    </a:p>
                  </a:txBody>
                  <a:tcPr marL="68580" marR="68580" marT="0" marB="0"/>
                </a:tc>
              </a:tr>
              <a:tr h="828024">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Linux</a:t>
                      </a:r>
                    </a:p>
                    <a:p>
                      <a:pPr>
                        <a:lnSpc>
                          <a:spcPct val="115000"/>
                        </a:lnSpc>
                        <a:spcAft>
                          <a:spcPts val="0"/>
                        </a:spcAft>
                      </a:pPr>
                      <a:r>
                        <a:rPr lang="es-ES" sz="1200" dirty="0">
                          <a:effectLst/>
                        </a:rPr>
                        <a:t>Windows</a:t>
                      </a:r>
                    </a:p>
                    <a:p>
                      <a:pPr>
                        <a:lnSpc>
                          <a:spcPct val="115000"/>
                        </a:lnSpc>
                        <a:spcAft>
                          <a:spcPts val="0"/>
                        </a:spcAft>
                      </a:pPr>
                      <a:r>
                        <a:rPr lang="es-ES" sz="1200" dirty="0">
                          <a:effectLst/>
                        </a:rPr>
                        <a:t>Mac OS X</a:t>
                      </a:r>
                    </a:p>
                    <a:p>
                      <a:pPr>
                        <a:lnSpc>
                          <a:spcPct val="115000"/>
                        </a:lnSpc>
                        <a:spcAft>
                          <a:spcPts val="0"/>
                        </a:spcAft>
                      </a:pPr>
                      <a:r>
                        <a:rPr lang="es-ES" sz="1200" dirty="0">
                          <a:effectLst/>
                        </a:rPr>
                        <a:t>Solaris</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Escalable</a:t>
                      </a:r>
                      <a:endParaRPr lang="es-ES" sz="1200" dirty="0">
                        <a:solidFill>
                          <a:schemeClr val="tx1"/>
                        </a:solidFill>
                        <a:effectLst/>
                        <a:latin typeface="Times New Roman"/>
                        <a:ea typeface="Calibri"/>
                        <a:cs typeface="Times New Roman"/>
                      </a:endParaRPr>
                    </a:p>
                  </a:txBody>
                  <a:tcPr marL="68580" marR="68580" marT="0" marB="0"/>
                </a:tc>
              </a:tr>
              <a:tr h="539860">
                <a:tc>
                  <a:txBody>
                    <a:bodyPr/>
                    <a:lstStyle/>
                    <a:p>
                      <a:pPr>
                        <a:lnSpc>
                          <a:spcPct val="115000"/>
                        </a:lnSpc>
                        <a:spcAft>
                          <a:spcPts val="0"/>
                        </a:spcAft>
                      </a:pPr>
                      <a:r>
                        <a:rPr lang="es-ES" sz="1000" dirty="0">
                          <a:effectLst/>
                        </a:rPr>
                        <a:t>Hash</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No</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553271">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No</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541704">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BASE</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770843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684264" y="404664"/>
            <a:ext cx="2133600" cy="809625"/>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smtClean="0"/>
              <a:t>Sistema de almacenamiento de datos (</a:t>
            </a:r>
            <a:r>
              <a:rPr lang="es-ES_tradnl" dirty="0" err="1" smtClean="0"/>
              <a:t>noSQL</a:t>
            </a:r>
            <a:r>
              <a:rPr lang="es-ES_tradnl" dirty="0" smtClean="0"/>
              <a:t>)</a:t>
            </a:r>
          </a:p>
          <a:p>
            <a:pPr lvl="1"/>
            <a:r>
              <a:rPr lang="es-ES_tradnl" dirty="0" smtClean="0"/>
              <a:t>Distribuido</a:t>
            </a:r>
          </a:p>
          <a:p>
            <a:pPr lvl="1"/>
            <a:r>
              <a:rPr lang="es-ES_tradnl" dirty="0" smtClean="0"/>
              <a:t>Disperso</a:t>
            </a:r>
          </a:p>
          <a:p>
            <a:pPr lvl="1"/>
            <a:r>
              <a:rPr lang="es-ES_tradnl" dirty="0" smtClean="0"/>
              <a:t>Comprimido</a:t>
            </a:r>
          </a:p>
          <a:p>
            <a:pPr lvl="1"/>
            <a:r>
              <a:rPr lang="es-ES_tradnl" dirty="0" smtClean="0"/>
              <a:t>Propietario</a:t>
            </a:r>
          </a:p>
          <a:p>
            <a:pPr lvl="1"/>
            <a:r>
              <a:rPr lang="es-ES_tradnl" dirty="0" smtClean="0"/>
              <a:t>Alta disponibilidad</a:t>
            </a:r>
          </a:p>
          <a:p>
            <a:pPr lvl="1"/>
            <a:r>
              <a:rPr lang="es-ES_tradnl" dirty="0" smtClean="0"/>
              <a:t>Alto rendimiento</a:t>
            </a:r>
          </a:p>
          <a:p>
            <a:pPr lvl="1"/>
            <a:r>
              <a:rPr lang="es-ES_tradnl" dirty="0" smtClean="0"/>
              <a:t>Escalable</a:t>
            </a:r>
          </a:p>
          <a:p>
            <a:pPr lvl="1"/>
            <a:endParaRPr lang="es-ES_tradnl" dirty="0"/>
          </a:p>
        </p:txBody>
      </p:sp>
    </p:spTree>
    <p:extLst>
      <p:ext uri="{BB962C8B-B14F-4D97-AF65-F5344CB8AC3E}">
        <p14:creationId xmlns:p14="http://schemas.microsoft.com/office/powerpoint/2010/main" val="4070878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b="1" i="1" dirty="0" err="1" smtClean="0"/>
              <a:t>CouchDB</a:t>
            </a:r>
            <a:endParaRPr lang="es-ES_tradnl" b="1" i="1" dirty="0" smtClean="0"/>
          </a:p>
          <a:p>
            <a:r>
              <a:rPr lang="es-ES_tradnl" dirty="0" smtClean="0"/>
              <a:t>Conclusiones</a:t>
            </a:r>
          </a:p>
        </p:txBody>
      </p:sp>
    </p:spTree>
    <p:extLst>
      <p:ext uri="{BB962C8B-B14F-4D97-AF65-F5344CB8AC3E}">
        <p14:creationId xmlns:p14="http://schemas.microsoft.com/office/powerpoint/2010/main" val="1460439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CouchDB</a:t>
            </a:r>
            <a:endParaRPr lang="es-ES_tradnl" i="1"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757198" y="235074"/>
            <a:ext cx="1072480" cy="974982"/>
          </a:xfrm>
        </p:spPr>
      </p:pic>
      <p:sp>
        <p:nvSpPr>
          <p:cNvPr id="5" name="Marcador de contenido 2"/>
          <p:cNvSpPr txBox="1">
            <a:spLocks/>
          </p:cNvSpPr>
          <p:nvPr/>
        </p:nvSpPr>
        <p:spPr>
          <a:xfrm>
            <a:off x="301752" y="1527048"/>
            <a:ext cx="8503920" cy="4572000"/>
          </a:xfrm>
          <a:prstGeom prst="rect">
            <a:avLst/>
          </a:prstGeom>
        </p:spPr>
        <p:txBody>
          <a:bodyPr vert="horz">
            <a:normAutofit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 dirty="0"/>
              <a:t>Escrito en: </a:t>
            </a:r>
            <a:r>
              <a:rPr lang="es-ES" dirty="0" err="1"/>
              <a:t>Erlang</a:t>
            </a:r>
            <a:endParaRPr lang="es-ES" dirty="0"/>
          </a:p>
          <a:p>
            <a:r>
              <a:rPr lang="es-ES" dirty="0" smtClean="0"/>
              <a:t>consistencia </a:t>
            </a:r>
            <a:r>
              <a:rPr lang="es-ES" dirty="0"/>
              <a:t>DB, facilidad de uso</a:t>
            </a:r>
          </a:p>
          <a:p>
            <a:r>
              <a:rPr lang="es-ES" dirty="0"/>
              <a:t>Licencia: Apache</a:t>
            </a:r>
          </a:p>
          <a:p>
            <a:r>
              <a:rPr lang="es-ES" dirty="0" smtClean="0"/>
              <a:t>Replicación </a:t>
            </a:r>
            <a:r>
              <a:rPr lang="es-ES" dirty="0"/>
              <a:t>maestro-maestro. </a:t>
            </a:r>
            <a:endParaRPr lang="es-ES" dirty="0" smtClean="0"/>
          </a:p>
          <a:p>
            <a:r>
              <a:rPr lang="es-ES" dirty="0" smtClean="0"/>
              <a:t>MVCC(</a:t>
            </a:r>
            <a:r>
              <a:rPr lang="es-ES" dirty="0" err="1" smtClean="0"/>
              <a:t>Multiversion</a:t>
            </a:r>
            <a:r>
              <a:rPr lang="es-ES" dirty="0" smtClean="0"/>
              <a:t> </a:t>
            </a:r>
            <a:r>
              <a:rPr lang="es-ES" dirty="0" err="1"/>
              <a:t>concurrency</a:t>
            </a:r>
            <a:r>
              <a:rPr lang="es-ES" dirty="0"/>
              <a:t> </a:t>
            </a:r>
            <a:r>
              <a:rPr lang="es-ES" dirty="0" smtClean="0"/>
              <a:t>control)</a:t>
            </a:r>
          </a:p>
          <a:p>
            <a:r>
              <a:rPr lang="es-ES" dirty="0" smtClean="0"/>
              <a:t>Las </a:t>
            </a:r>
            <a:r>
              <a:rPr lang="es-ES" dirty="0"/>
              <a:t>versiones anteriores de los documentos están disponibles</a:t>
            </a:r>
          </a:p>
          <a:p>
            <a:r>
              <a:rPr lang="es-ES" dirty="0" err="1" smtClean="0"/>
              <a:t>map</a:t>
            </a:r>
            <a:r>
              <a:rPr lang="es-ES" dirty="0" smtClean="0"/>
              <a:t> </a:t>
            </a:r>
            <a:r>
              <a:rPr lang="es-ES" dirty="0"/>
              <a:t>/ </a:t>
            </a:r>
            <a:r>
              <a:rPr lang="es-ES" dirty="0" smtClean="0"/>
              <a:t>reduce</a:t>
            </a:r>
          </a:p>
          <a:p>
            <a:r>
              <a:rPr lang="es-ES" dirty="0" err="1" smtClean="0"/>
              <a:t>transaccionalidad</a:t>
            </a:r>
            <a:r>
              <a:rPr lang="es-ES" dirty="0" smtClean="0"/>
              <a:t> y integridad de los datos</a:t>
            </a:r>
          </a:p>
          <a:p>
            <a:r>
              <a:rPr lang="es-ES" dirty="0" smtClean="0"/>
              <a:t>WEB</a:t>
            </a:r>
            <a:endParaRPr lang="es-ES" dirty="0"/>
          </a:p>
        </p:txBody>
      </p:sp>
    </p:spTree>
    <p:extLst>
      <p:ext uri="{BB962C8B-B14F-4D97-AF65-F5344CB8AC3E}">
        <p14:creationId xmlns:p14="http://schemas.microsoft.com/office/powerpoint/2010/main" val="1820705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graphicFrame>
        <p:nvGraphicFramePr>
          <p:cNvPr id="4" name="3 Marcador de contenido"/>
          <p:cNvGraphicFramePr>
            <a:graphicFrameLocks/>
          </p:cNvGraphicFramePr>
          <p:nvPr>
            <p:extLst/>
          </p:nvPr>
        </p:nvGraphicFramePr>
        <p:xfrm>
          <a:off x="179514" y="1484780"/>
          <a:ext cx="8784974" cy="5184576"/>
        </p:xfrm>
        <a:graphic>
          <a:graphicData uri="http://schemas.openxmlformats.org/drawingml/2006/table">
            <a:tbl>
              <a:tblPr firstRow="1" firstCol="1" bandRow="1">
                <a:tableStyleId>{00A15C55-8517-42AA-B614-E9B94910E393}</a:tableStyleId>
              </a:tblPr>
              <a:tblGrid>
                <a:gridCol w="3262282"/>
                <a:gridCol w="2761346"/>
                <a:gridCol w="2761346"/>
              </a:tblGrid>
              <a:tr h="371993">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CouchDB</a:t>
                      </a:r>
                      <a:endParaRPr lang="es-ES" sz="1200" dirty="0">
                        <a:solidFill>
                          <a:schemeClr val="bg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dirty="0">
                          <a:effectLst/>
                        </a:rPr>
                        <a:t>Open </a:t>
                      </a:r>
                      <a:r>
                        <a:rPr lang="es-ES_tradnl" sz="1200" dirty="0" err="1">
                          <a:effectLst/>
                        </a:rPr>
                        <a:t>Source</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marL="21590">
                        <a:lnSpc>
                          <a:spcPct val="115000"/>
                        </a:lnSpc>
                        <a:spcAft>
                          <a:spcPts val="0"/>
                        </a:spcAft>
                      </a:pPr>
                      <a:r>
                        <a:rPr lang="es-ES" sz="1000" dirty="0">
                          <a:effectLst/>
                        </a:rPr>
                        <a:t>Balanceo de carga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743988">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dirty="0">
                          <a:effectLst/>
                        </a:rPr>
                        <a:t>clave-valor/documental</a:t>
                      </a:r>
                      <a:endParaRPr lang="es-ES" sz="1200" dirty="0">
                        <a:solidFill>
                          <a:schemeClr val="tx1"/>
                        </a:solidFill>
                        <a:effectLst/>
                        <a:latin typeface="Times New Roman"/>
                        <a:ea typeface="Calibri"/>
                        <a:cs typeface="Times New Roman"/>
                      </a:endParaRPr>
                    </a:p>
                  </a:txBody>
                  <a:tcPr marL="68580" marR="68580" marT="0" marB="0"/>
                </a:tc>
              </a:tr>
              <a:tr h="36421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728434">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Bidireccional</a:t>
                      </a:r>
                    </a:p>
                    <a:p>
                      <a:pPr>
                        <a:lnSpc>
                          <a:spcPct val="115000"/>
                        </a:lnSpc>
                        <a:spcAft>
                          <a:spcPts val="0"/>
                        </a:spcAft>
                      </a:pPr>
                      <a:r>
                        <a:rPr lang="es-ES" sz="1200" dirty="0">
                          <a:effectLst/>
                        </a:rPr>
                        <a:t>maestro-maestro</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err="1">
                          <a:effectLst/>
                        </a:rPr>
                        <a:t>Erlang</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HTTP / REST</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094507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174843233"/>
              </p:ext>
            </p:extLst>
          </p:nvPr>
        </p:nvGraphicFramePr>
        <p:xfrm>
          <a:off x="179512" y="1412776"/>
          <a:ext cx="8856984" cy="5040556"/>
        </p:xfrm>
        <a:graphic>
          <a:graphicData uri="http://schemas.openxmlformats.org/drawingml/2006/table">
            <a:tbl>
              <a:tblPr firstRow="1" firstCol="1" bandRow="1">
                <a:tableStyleId>{00A15C55-8517-42AA-B614-E9B94910E393}</a:tableStyleId>
              </a:tblPr>
              <a:tblGrid>
                <a:gridCol w="2658658"/>
                <a:gridCol w="3099163"/>
                <a:gridCol w="3099163"/>
              </a:tblGrid>
              <a:tr h="315860">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CouchDB</a:t>
                      </a:r>
                      <a:endParaRPr lang="es-ES" sz="1200" dirty="0">
                        <a:solidFill>
                          <a:schemeClr val="bg1"/>
                        </a:solidFill>
                        <a:effectLst/>
                        <a:latin typeface="Times New Roman"/>
                        <a:ea typeface="Calibri"/>
                        <a:cs typeface="Times New Roman"/>
                      </a:endParaRPr>
                    </a:p>
                  </a:txBody>
                  <a:tcPr marL="68580" marR="68580" marT="0" marB="0"/>
                </a:tc>
              </a:tr>
              <a:tr h="315860">
                <a:tc>
                  <a:txBody>
                    <a:bodyPr/>
                    <a:lstStyle/>
                    <a:p>
                      <a:pPr>
                        <a:lnSpc>
                          <a:spcPct val="115000"/>
                        </a:lnSpc>
                        <a:spcAft>
                          <a:spcPts val="0"/>
                        </a:spcAft>
                      </a:pPr>
                      <a:r>
                        <a:rPr lang="es-ES" sz="1000">
                          <a:effectLst/>
                        </a:rPr>
                        <a:t>Plataforma/s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Altamente escalable</a:t>
                      </a:r>
                    </a:p>
                  </a:txBody>
                  <a:tcPr marL="68580" marR="68580" marT="0" marB="0"/>
                </a:tc>
              </a:tr>
              <a:tr h="315860">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Si</a:t>
                      </a:r>
                      <a:endParaRPr lang="es-ES" sz="1200" b="0" dirty="0">
                        <a:solidFill>
                          <a:schemeClr val="tx1"/>
                        </a:solidFill>
                        <a:effectLst/>
                        <a:latin typeface="Times New Roman"/>
                        <a:ea typeface="Calibri"/>
                        <a:cs typeface="Times New Roman"/>
                      </a:endParaRPr>
                    </a:p>
                  </a:txBody>
                  <a:tcPr marL="68580" marR="68580" marT="0" marB="0"/>
                </a:tc>
              </a:tr>
              <a:tr h="315860">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No</a:t>
                      </a:r>
                    </a:p>
                  </a:txBody>
                  <a:tcPr marL="68580" marR="68580" marT="0" marB="0"/>
                </a:tc>
              </a:tr>
              <a:tr h="631722">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dirty="0">
                          <a:effectLst/>
                        </a:rPr>
                        <a:t>Persistencia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618514">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dirty="0">
                          <a:effectLst/>
                        </a:rPr>
                        <a:t>Modelo de integridad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MVCC</a:t>
                      </a:r>
                    </a:p>
                  </a:txBody>
                  <a:tcPr marL="68580" marR="68580" marT="0" marB="0"/>
                </a:tc>
              </a:tr>
              <a:tr h="315860">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Bajo</a:t>
                      </a:r>
                    </a:p>
                  </a:txBody>
                  <a:tcPr marL="68580" marR="68580" marT="0" marB="0"/>
                </a:tc>
              </a:tr>
            </a:tbl>
          </a:graphicData>
        </a:graphic>
      </p:graphicFrame>
    </p:spTree>
    <p:extLst>
      <p:ext uri="{BB962C8B-B14F-4D97-AF65-F5344CB8AC3E}">
        <p14:creationId xmlns:p14="http://schemas.microsoft.com/office/powerpoint/2010/main" val="10706630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b="1" dirty="0" smtClean="0"/>
              <a:t>Conclusiones</a:t>
            </a:r>
          </a:p>
        </p:txBody>
      </p:sp>
    </p:spTree>
    <p:extLst>
      <p:ext uri="{BB962C8B-B14F-4D97-AF65-F5344CB8AC3E}">
        <p14:creationId xmlns:p14="http://schemas.microsoft.com/office/powerpoint/2010/main" val="21880882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Conclusiones (I)</a:t>
            </a:r>
            <a:endParaRPr lang="es-ES_tradnl"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3014234316"/>
              </p:ext>
            </p:extLst>
          </p:nvPr>
        </p:nvGraphicFramePr>
        <p:xfrm>
          <a:off x="179512" y="2492896"/>
          <a:ext cx="8856984" cy="2193709"/>
        </p:xfrm>
        <a:graphic>
          <a:graphicData uri="http://schemas.openxmlformats.org/drawingml/2006/table">
            <a:tbl>
              <a:tblPr firstRow="1" firstCol="1" bandRow="1">
                <a:tableStyleId>{00A15C55-8517-42AA-B614-E9B94910E393}</a:tableStyleId>
              </a:tblPr>
              <a:tblGrid>
                <a:gridCol w="958029"/>
                <a:gridCol w="986187"/>
                <a:gridCol w="1008112"/>
                <a:gridCol w="838535"/>
                <a:gridCol w="889657"/>
                <a:gridCol w="988288"/>
                <a:gridCol w="954088"/>
                <a:gridCol w="1116762"/>
                <a:gridCol w="1117326"/>
              </a:tblGrid>
              <a:tr h="464323">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LevelDB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dirty="0" err="1">
                          <a:effectLst/>
                        </a:rPr>
                        <a:t>Hypertable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MongoDB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CouchDB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Cassandra</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HBase</a:t>
                      </a:r>
                      <a:endParaRPr lang="es-ES" sz="1000">
                        <a:solidFill>
                          <a:srgbClr val="31849B"/>
                        </a:solidFill>
                        <a:effectLst/>
                        <a:latin typeface="Times New Roman"/>
                        <a:ea typeface="Calibri"/>
                        <a:cs typeface="Times New Roman"/>
                      </a:endParaRPr>
                    </a:p>
                  </a:txBody>
                  <a:tcPr marL="58370" marR="58370" marT="0" marB="0"/>
                </a:tc>
              </a:tr>
              <a:tr h="1729386">
                <a:tc>
                  <a:txBody>
                    <a:bodyPr/>
                    <a:lstStyle/>
                    <a:p>
                      <a:pPr>
                        <a:lnSpc>
                          <a:spcPct val="115000"/>
                        </a:lnSpc>
                        <a:spcAft>
                          <a:spcPts val="0"/>
                        </a:spcAft>
                      </a:pPr>
                      <a:r>
                        <a:rPr lang="es-ES" sz="1000">
                          <a:effectLst/>
                        </a:rPr>
                        <a:t>Mejor Uso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diseñado para escalar a través de cientos o miles de máquinas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solidFill>
                            <a:schemeClr val="dk1"/>
                          </a:solidFill>
                          <a:effectLst/>
                          <a:latin typeface="+mn-lt"/>
                          <a:ea typeface="+mn-ea"/>
                          <a:cs typeface="+mn-cs"/>
                        </a:rPr>
                        <a:t> para </a:t>
                      </a:r>
                      <a:r>
                        <a:rPr kumimoji="0" lang="es-ES" sz="1000" kern="1200" dirty="0" smtClean="0">
                          <a:solidFill>
                            <a:schemeClr val="dk1"/>
                          </a:solidFill>
                          <a:effectLst/>
                          <a:latin typeface="+mn-lt"/>
                          <a:ea typeface="+mn-ea"/>
                          <a:cs typeface="+mn-cs"/>
                        </a:rPr>
                        <a:t>soluciones con grandes bases de datos (</a:t>
                      </a:r>
                      <a:r>
                        <a:rPr kumimoji="0" lang="es-ES" sz="1000" kern="1200" dirty="0" err="1" smtClean="0">
                          <a:solidFill>
                            <a:schemeClr val="dk1"/>
                          </a:solidFill>
                          <a:effectLst/>
                          <a:latin typeface="+mn-lt"/>
                          <a:ea typeface="+mn-ea"/>
                          <a:cs typeface="+mn-cs"/>
                        </a:rPr>
                        <a:t>DataBase</a:t>
                      </a:r>
                      <a:r>
                        <a:rPr kumimoji="0" lang="es-ES" sz="1000" kern="1200" dirty="0" smtClean="0">
                          <a:solidFill>
                            <a:schemeClr val="dk1"/>
                          </a:solidFill>
                          <a:effectLst/>
                          <a:latin typeface="+mn-lt"/>
                          <a:ea typeface="+mn-ea"/>
                          <a:cs typeface="+mn-cs"/>
                        </a:rPr>
                        <a:t> </a:t>
                      </a:r>
                      <a:r>
                        <a:rPr kumimoji="0" lang="es-ES" sz="1000" kern="1200" dirty="0" err="1" smtClean="0">
                          <a:solidFill>
                            <a:schemeClr val="dk1"/>
                          </a:solidFill>
                          <a:effectLst/>
                          <a:latin typeface="+mn-lt"/>
                          <a:ea typeface="+mn-ea"/>
                          <a:cs typeface="+mn-cs"/>
                        </a:rPr>
                        <a:t>services</a:t>
                      </a:r>
                      <a:r>
                        <a:rPr kumimoji="0" lang="es-ES" sz="1000" kern="1200" dirty="0" smtClean="0">
                          <a:solidFill>
                            <a:schemeClr val="dk1"/>
                          </a:solidFill>
                          <a:effectLst/>
                          <a:latin typeface="+mn-lt"/>
                          <a:ea typeface="+mn-ea"/>
                          <a:cs typeface="+mn-cs"/>
                        </a:rPr>
                        <a:t>)</a:t>
                      </a:r>
                      <a:endParaRPr kumimoji="0" lang="es-ES" sz="1000" kern="1200" dirty="0">
                        <a:solidFill>
                          <a:schemeClr val="dk1"/>
                        </a:solidFill>
                        <a:effectLst/>
                        <a:latin typeface="+mn-lt"/>
                        <a:ea typeface="+mn-ea"/>
                        <a:cs typeface="+mn-cs"/>
                      </a:endParaRPr>
                    </a:p>
                  </a:txBody>
                  <a:tcPr marL="58370" marR="58370" marT="0" marB="0"/>
                </a:tc>
                <a:tc>
                  <a:txBody>
                    <a:bodyPr/>
                    <a:lstStyle/>
                    <a:p>
                      <a:pPr>
                        <a:lnSpc>
                          <a:spcPct val="115000"/>
                        </a:lnSpc>
                        <a:spcAft>
                          <a:spcPts val="0"/>
                        </a:spcAft>
                      </a:pPr>
                      <a:r>
                        <a:rPr kumimoji="0" lang="es-ES" sz="1000" kern="1200" dirty="0" err="1" smtClean="0">
                          <a:solidFill>
                            <a:schemeClr val="dk1"/>
                          </a:solidFill>
                          <a:effectLst/>
                          <a:latin typeface="+mn-lt"/>
                          <a:ea typeface="+mn-ea"/>
                          <a:cs typeface="+mn-cs"/>
                        </a:rPr>
                        <a:t>NoSql</a:t>
                      </a:r>
                      <a:r>
                        <a:rPr kumimoji="0" lang="es-ES" sz="1000" kern="1200" dirty="0" smtClean="0">
                          <a:solidFill>
                            <a:schemeClr val="dk1"/>
                          </a:solidFill>
                          <a:effectLst/>
                          <a:latin typeface="+mn-lt"/>
                          <a:ea typeface="+mn-ea"/>
                          <a:cs typeface="+mn-cs"/>
                        </a:rPr>
                        <a:t> no distribuida</a:t>
                      </a:r>
                      <a:endParaRPr kumimoji="0" lang="es-ES" sz="1000" kern="1200" dirty="0">
                        <a:solidFill>
                          <a:schemeClr val="dk1"/>
                        </a:solidFill>
                        <a:effectLst/>
                        <a:latin typeface="+mn-lt"/>
                        <a:ea typeface="+mn-ea"/>
                        <a:cs typeface="+mn-cs"/>
                      </a:endParaRPr>
                    </a:p>
                  </a:txBody>
                  <a:tcPr marL="58370" marR="58370" marT="0" marB="0"/>
                </a:tc>
                <a:tc>
                  <a:txBody>
                    <a:bodyPr/>
                    <a:lstStyle/>
                    <a:p>
                      <a:pPr>
                        <a:lnSpc>
                          <a:spcPct val="115000"/>
                        </a:lnSpc>
                        <a:spcAft>
                          <a:spcPts val="0"/>
                        </a:spcAft>
                      </a:pPr>
                      <a:r>
                        <a:rPr lang="es-ES" sz="1000" dirty="0" smtClean="0">
                          <a:effectLst/>
                        </a:rPr>
                        <a:t>Más potencia que </a:t>
                      </a:r>
                      <a:r>
                        <a:rPr lang="es-ES" sz="1000" dirty="0" err="1" smtClean="0">
                          <a:effectLst/>
                        </a:rPr>
                        <a:t>Hbase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consultas dinámicas, con </a:t>
                      </a:r>
                      <a:r>
                        <a:rPr lang="es-ES" sz="1000" dirty="0" smtClean="0">
                          <a:effectLst/>
                        </a:rPr>
                        <a:t>escrituras frecuentes.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err="1" smtClean="0">
                          <a:solidFill>
                            <a:schemeClr val="dk1"/>
                          </a:solidFill>
                          <a:effectLst/>
                          <a:latin typeface="+mn-lt"/>
                          <a:ea typeface="+mn-ea"/>
                          <a:cs typeface="+mn-cs"/>
                        </a:rPr>
                        <a:t>Facil</a:t>
                      </a:r>
                      <a:r>
                        <a:rPr lang="es-ES" sz="1000" baseline="0" smtClean="0">
                          <a:solidFill>
                            <a:schemeClr val="dk1"/>
                          </a:solidFill>
                          <a:effectLst/>
                          <a:latin typeface="+mn-lt"/>
                          <a:ea typeface="+mn-ea"/>
                          <a:cs typeface="+mn-cs"/>
                        </a:rPr>
                        <a:t> de usar, WEB</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escribir con frecuencia, leer </a:t>
                      </a:r>
                      <a:r>
                        <a:rPr lang="es-ES" sz="1000" dirty="0" smtClean="0">
                          <a:effectLst/>
                        </a:rPr>
                        <a:t>con menos frecuencia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lectura aleatoria </a:t>
                      </a:r>
                      <a:r>
                        <a:rPr lang="es-ES" sz="1000" dirty="0" smtClean="0">
                          <a:effectLst/>
                        </a:rPr>
                        <a:t>,escribir </a:t>
                      </a:r>
                      <a:r>
                        <a:rPr lang="es-ES" sz="1000" dirty="0">
                          <a:effectLst/>
                        </a:rPr>
                        <a:t>en grandes bases de </a:t>
                      </a:r>
                      <a:r>
                        <a:rPr lang="es-ES" sz="1000" dirty="0" smtClean="0">
                          <a:effectLst/>
                        </a:rPr>
                        <a:t>datos.</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Tree>
    <p:extLst>
      <p:ext uri="{BB962C8B-B14F-4D97-AF65-F5344CB8AC3E}">
        <p14:creationId xmlns:p14="http://schemas.microsoft.com/office/powerpoint/2010/main" val="2213186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b="1" dirty="0"/>
              <a:t>Modelo de datos</a:t>
            </a:r>
          </a:p>
          <a:p>
            <a:pPr lvl="1"/>
            <a:r>
              <a:rPr lang="es-ES_tradnl" i="1" dirty="0"/>
              <a:t>API</a:t>
            </a:r>
          </a:p>
          <a:p>
            <a:pPr lvl="1"/>
            <a:r>
              <a:rPr lang="es-ES_tradnl"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224710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smtClean="0"/>
              <a:t>Descripción de </a:t>
            </a:r>
            <a:r>
              <a:rPr lang="es-ES_tradnl" i="1" dirty="0" err="1" smtClean="0"/>
              <a:t>BigTable</a:t>
            </a:r>
            <a:r>
              <a:rPr lang="es-ES_tradnl" dirty="0" smtClean="0"/>
              <a:t> (I): Modelo de datos</a:t>
            </a:r>
            <a:endParaRPr lang="es-ES_tradnl" dirty="0"/>
          </a:p>
        </p:txBody>
      </p:sp>
      <p:sp>
        <p:nvSpPr>
          <p:cNvPr id="3" name="Marcador de contenido 2"/>
          <p:cNvSpPr>
            <a:spLocks noGrp="1"/>
          </p:cNvSpPr>
          <p:nvPr>
            <p:ph sz="quarter" idx="1"/>
          </p:nvPr>
        </p:nvSpPr>
        <p:spPr/>
        <p:txBody>
          <a:bodyPr/>
          <a:lstStyle/>
          <a:p>
            <a:r>
              <a:rPr lang="es-ES_tradnl" sz="2400" dirty="0"/>
              <a:t>M</a:t>
            </a:r>
            <a:r>
              <a:rPr lang="es-ES_tradnl" sz="2400" dirty="0" smtClean="0"/>
              <a:t>apa ordenado multidimensional</a:t>
            </a:r>
          </a:p>
          <a:p>
            <a:r>
              <a:rPr lang="es-ES_tradnl" sz="2400" dirty="0" smtClean="0"/>
              <a:t>(</a:t>
            </a:r>
            <a:r>
              <a:rPr lang="es-ES_tradnl" sz="2400" i="1" dirty="0" err="1" smtClean="0"/>
              <a:t>row:string</a:t>
            </a:r>
            <a:r>
              <a:rPr lang="es-ES_tradnl" sz="2400" dirty="0" smtClean="0"/>
              <a:t>, </a:t>
            </a:r>
            <a:r>
              <a:rPr lang="es-ES_tradnl" sz="2400" i="1" dirty="0" err="1" smtClean="0"/>
              <a:t>column:string</a:t>
            </a:r>
            <a:r>
              <a:rPr lang="es-ES_tradnl" sz="2400" dirty="0" smtClean="0"/>
              <a:t>, </a:t>
            </a:r>
            <a:r>
              <a:rPr lang="es-ES_tradnl" sz="2400" i="1" dirty="0" smtClean="0"/>
              <a:t>time:int64</a:t>
            </a:r>
            <a:r>
              <a:rPr lang="es-ES_tradnl" sz="2400" dirty="0" smtClean="0"/>
              <a:t>)</a:t>
            </a:r>
            <a:r>
              <a:rPr lang="es-ES_tradnl" sz="2400" dirty="0" smtClean="0">
                <a:sym typeface="Symbol" panose="05050102010706020507" pitchFamily="18" charset="2"/>
              </a:rPr>
              <a:t></a:t>
            </a:r>
            <a:r>
              <a:rPr lang="es-ES_tradnl" sz="2400" i="1" dirty="0" err="1" smtClean="0">
                <a:sym typeface="Symbol" panose="05050102010706020507" pitchFamily="18" charset="2"/>
              </a:rPr>
              <a:t>cell:string</a:t>
            </a:r>
            <a:endParaRPr lang="es-ES_tradnl" sz="2400" i="1" dirty="0" smtClean="0">
              <a:sym typeface="Symbol" panose="05050102010706020507" pitchFamily="18" charset="2"/>
            </a:endParaRPr>
          </a:p>
          <a:p>
            <a:r>
              <a:rPr lang="es-ES_tradnl" sz="2400" i="1" dirty="0" err="1" smtClean="0">
                <a:sym typeface="Symbol" panose="05050102010706020507" pitchFamily="18" charset="2"/>
              </a:rPr>
              <a:t>Column</a:t>
            </a:r>
            <a:r>
              <a:rPr lang="es-ES_tradnl" sz="2400" dirty="0" smtClean="0">
                <a:sym typeface="Symbol" panose="05050102010706020507" pitchFamily="18" charset="2"/>
              </a:rPr>
              <a:t> </a:t>
            </a:r>
            <a:r>
              <a:rPr lang="es-ES_tradnl" sz="2400" i="1" dirty="0" err="1" smtClean="0">
                <a:sym typeface="Symbol" panose="05050102010706020507" pitchFamily="18" charset="2"/>
              </a:rPr>
              <a:t>key</a:t>
            </a:r>
            <a:r>
              <a:rPr lang="es-ES_tradnl" sz="2400" dirty="0" smtClean="0">
                <a:sym typeface="Symbol" panose="05050102010706020507" pitchFamily="18" charset="2"/>
              </a:rPr>
              <a:t> = </a:t>
            </a:r>
            <a:r>
              <a:rPr lang="es-ES_tradnl" sz="2400" i="1" dirty="0" err="1" smtClean="0">
                <a:sym typeface="Symbol" panose="05050102010706020507" pitchFamily="18" charset="2"/>
              </a:rPr>
              <a:t>family:qualifier</a:t>
            </a:r>
            <a:endParaRPr lang="es-ES_tradnl" sz="2400" i="1" dirty="0" smtClean="0">
              <a:sym typeface="Symbol" panose="05050102010706020507" pitchFamily="18" charset="2"/>
            </a:endParaRPr>
          </a:p>
          <a:p>
            <a:pPr lvl="1"/>
            <a:r>
              <a:rPr lang="es-ES_tradnl" sz="2000" dirty="0" smtClean="0">
                <a:sym typeface="Symbol" panose="05050102010706020507" pitchFamily="18" charset="2"/>
              </a:rPr>
              <a:t>Pocas familias por tabla, pero tantos calificadores como se quiera</a:t>
            </a:r>
          </a:p>
          <a:p>
            <a:pPr lvl="1"/>
            <a:r>
              <a:rPr lang="es-ES_tradnl" sz="2000" dirty="0" smtClean="0">
                <a:sym typeface="Symbol" panose="05050102010706020507" pitchFamily="18" charset="2"/>
              </a:rPr>
              <a:t>Tipo de datos de una familia suele ser igual (para la compresión)</a:t>
            </a:r>
          </a:p>
          <a:p>
            <a:pPr lvl="1"/>
            <a:r>
              <a:rPr lang="es-ES_tradnl" sz="2000" dirty="0" smtClean="0">
                <a:sym typeface="Symbol" panose="05050102010706020507" pitchFamily="18" charset="2"/>
              </a:rPr>
              <a:t>Control de acceso definido a nivel de familia</a:t>
            </a:r>
          </a:p>
          <a:p>
            <a:pPr lvl="1"/>
            <a:endParaRPr lang="es-ES_tradnl" dirty="0" smtClean="0"/>
          </a:p>
        </p:txBody>
      </p:sp>
      <p:pic>
        <p:nvPicPr>
          <p:cNvPr id="1026" name="Imagen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328" y="4293096"/>
            <a:ext cx="6912768" cy="1523430"/>
          </a:xfrm>
          <a:prstGeom prst="rect">
            <a:avLst/>
          </a:prstGeom>
          <a:noFill/>
          <a:ln>
            <a:noFill/>
          </a:ln>
          <a:effectLst>
            <a:outerShdw blurRad="152400" dist="76200" dir="5400000" sx="90000" sy="-19000" rotWithShape="0">
              <a:prstClr val="black">
                <a:alpha val="15000"/>
              </a:prstClr>
            </a:outerShdw>
            <a:softEdge rad="3175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66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b="1" i="1" dirty="0"/>
              <a:t>API</a:t>
            </a:r>
          </a:p>
          <a:p>
            <a:pPr lvl="1"/>
            <a:r>
              <a:rPr lang="es-ES_tradnl"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39117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Descripción de </a:t>
            </a:r>
            <a:r>
              <a:rPr lang="es-ES_tradnl" i="1" dirty="0" err="1"/>
              <a:t>BigTable</a:t>
            </a:r>
            <a:r>
              <a:rPr lang="es-ES_tradnl" dirty="0"/>
              <a:t> (</a:t>
            </a:r>
            <a:r>
              <a:rPr lang="es-ES_tradnl" dirty="0" smtClean="0"/>
              <a:t>II): </a:t>
            </a:r>
            <a:r>
              <a:rPr lang="es-ES_tradnl" i="1" dirty="0" smtClean="0"/>
              <a:t>API</a:t>
            </a:r>
            <a:endParaRPr lang="es-ES_tradnl" i="1" dirty="0"/>
          </a:p>
        </p:txBody>
      </p:sp>
      <p:sp>
        <p:nvSpPr>
          <p:cNvPr id="3" name="Marcador de contenido 2"/>
          <p:cNvSpPr>
            <a:spLocks noGrp="1"/>
          </p:cNvSpPr>
          <p:nvPr>
            <p:ph sz="quarter" idx="1"/>
          </p:nvPr>
        </p:nvSpPr>
        <p:spPr/>
        <p:txBody>
          <a:bodyPr/>
          <a:lstStyle/>
          <a:p>
            <a:r>
              <a:rPr lang="es-ES_tradnl" dirty="0" smtClean="0"/>
              <a:t>Pública (C++)</a:t>
            </a:r>
          </a:p>
          <a:p>
            <a:r>
              <a:rPr lang="es-ES_tradnl" dirty="0" smtClean="0"/>
              <a:t>Crear/Eliminar </a:t>
            </a:r>
            <a:r>
              <a:rPr lang="es-ES_tradnl" i="1" dirty="0" err="1" smtClean="0"/>
              <a:t>clusters</a:t>
            </a:r>
            <a:r>
              <a:rPr lang="es-ES_tradnl" dirty="0" smtClean="0"/>
              <a:t>, tablas y familias</a:t>
            </a:r>
          </a:p>
          <a:p>
            <a:r>
              <a:rPr lang="es-ES_tradnl" dirty="0" smtClean="0"/>
              <a:t>Escribir/Consultar/Borrar filas individuales o iterar sobre un conjunto de datos</a:t>
            </a:r>
          </a:p>
          <a:p>
            <a:r>
              <a:rPr lang="es-ES_tradnl" dirty="0" smtClean="0"/>
              <a:t>Manejar el control de acceso</a:t>
            </a:r>
          </a:p>
          <a:p>
            <a:r>
              <a:rPr lang="es-ES_tradnl" dirty="0" smtClean="0"/>
              <a:t>Interface (simular transacciones con varias filas)</a:t>
            </a:r>
          </a:p>
          <a:p>
            <a:r>
              <a:rPr lang="es-ES_tradnl" dirty="0" smtClean="0"/>
              <a:t>Scripts en </a:t>
            </a:r>
            <a:r>
              <a:rPr lang="es-ES_tradnl" i="1" dirty="0" err="1" smtClean="0"/>
              <a:t>Sawzall</a:t>
            </a:r>
            <a:endParaRPr lang="es-ES_tradnl" i="1" dirty="0" smtClean="0"/>
          </a:p>
          <a:p>
            <a:r>
              <a:rPr lang="es-ES_tradnl" i="1" dirty="0" err="1" smtClean="0"/>
              <a:t>MapReduce</a:t>
            </a:r>
            <a:endParaRPr lang="es-ES_tradnl" i="1" dirty="0"/>
          </a:p>
        </p:txBody>
      </p:sp>
    </p:spTree>
    <p:extLst>
      <p:ext uri="{BB962C8B-B14F-4D97-AF65-F5344CB8AC3E}">
        <p14:creationId xmlns:p14="http://schemas.microsoft.com/office/powerpoint/2010/main" val="138394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b="1"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2794413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661</TotalTime>
  <Words>4197</Words>
  <Application>Microsoft Office PowerPoint</Application>
  <PresentationFormat>Presentación en pantalla (4:3)</PresentationFormat>
  <Paragraphs>1031</Paragraphs>
  <Slides>45</Slides>
  <Notes>18</Notes>
  <HiddenSlides>0</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Civil</vt:lpstr>
      <vt:lpstr>BigTable</vt:lpstr>
      <vt:lpstr>Índice</vt:lpstr>
      <vt:lpstr>Índice</vt:lpstr>
      <vt:lpstr>Introducción</vt:lpstr>
      <vt:lpstr>Índice</vt:lpstr>
      <vt:lpstr>Descripción de BigTable (I): Modelo de datos</vt:lpstr>
      <vt:lpstr>Índice</vt:lpstr>
      <vt:lpstr>Descripción de BigTable (II): API</vt:lpstr>
      <vt:lpstr>Índice</vt:lpstr>
      <vt:lpstr>Descripción de BigTable (III): Infraestructura</vt:lpstr>
      <vt:lpstr>Índice</vt:lpstr>
      <vt:lpstr>Descripción de BigTable (IV): Implementación(1)</vt:lpstr>
      <vt:lpstr>Descripción de BigTable(IV): Implementación(2)</vt:lpstr>
      <vt:lpstr>Descripción de BigTable(IV): Implementación(3)</vt:lpstr>
      <vt:lpstr>Descripción de BigTable(IV): Implementación(4)</vt:lpstr>
      <vt:lpstr>Índice</vt:lpstr>
      <vt:lpstr>Descripción de BigTable (V): Ejemplos</vt:lpstr>
      <vt:lpstr>Índice</vt:lpstr>
      <vt:lpstr>Otros Proyectos: HBase</vt:lpstr>
      <vt:lpstr>Otros Proyectos: HBase</vt:lpstr>
      <vt:lpstr>Otros Proyectos: HBase</vt:lpstr>
      <vt:lpstr>Índice</vt:lpstr>
      <vt:lpstr>Otros Proyectos: LevelDB</vt:lpstr>
      <vt:lpstr>Índice</vt:lpstr>
      <vt:lpstr>Otros Proyectos: Hypertable</vt:lpstr>
      <vt:lpstr>Otros Proyectos: Hypertable</vt:lpstr>
      <vt:lpstr>Otros Proyectos: Hypertable</vt:lpstr>
      <vt:lpstr>Índice</vt:lpstr>
      <vt:lpstr>Otros Proyectos: Cassandra</vt:lpstr>
      <vt:lpstr>Otros Proyectos: Cassandra</vt:lpstr>
      <vt:lpstr>Otros Proyectos: Cassandra</vt:lpstr>
      <vt:lpstr>Índice</vt:lpstr>
      <vt:lpstr>Otros Proyectos: DynamoDB</vt:lpstr>
      <vt:lpstr>Otros Proyectos: DynamoDB</vt:lpstr>
      <vt:lpstr>Otros Proyectos: DynamoDB</vt:lpstr>
      <vt:lpstr>Índice</vt:lpstr>
      <vt:lpstr>Otros Proyectos: MongoDB</vt:lpstr>
      <vt:lpstr>Otros Proyectos: MongoDB</vt:lpstr>
      <vt:lpstr>Otros Proyectos: MongoDB</vt:lpstr>
      <vt:lpstr>Índice</vt:lpstr>
      <vt:lpstr>Otros Proyectos: CouchDB</vt:lpstr>
      <vt:lpstr>Presentación de PowerPoint</vt:lpstr>
      <vt:lpstr>Presentación de PowerPoint</vt:lpstr>
      <vt:lpstr>Índice</vt:lpstr>
      <vt:lpstr>Conclusiones (I)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Bigtable</dc:title>
  <dc:creator>Alex</dc:creator>
  <cp:lastModifiedBy>Carlos Jesus Fernandez Basso</cp:lastModifiedBy>
  <cp:revision>122</cp:revision>
  <dcterms:created xsi:type="dcterms:W3CDTF">2013-04-12T16:58:01Z</dcterms:created>
  <dcterms:modified xsi:type="dcterms:W3CDTF">2013-05-20T09:35:02Z</dcterms:modified>
</cp:coreProperties>
</file>