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2" r:id="rId3"/>
    <p:sldId id="275" r:id="rId4"/>
    <p:sldId id="257" r:id="rId5"/>
    <p:sldId id="274" r:id="rId6"/>
    <p:sldId id="258" r:id="rId7"/>
    <p:sldId id="276" r:id="rId8"/>
    <p:sldId id="259" r:id="rId9"/>
    <p:sldId id="277" r:id="rId10"/>
    <p:sldId id="260" r:id="rId11"/>
    <p:sldId id="278" r:id="rId12"/>
    <p:sldId id="261" r:id="rId13"/>
    <p:sldId id="262" r:id="rId14"/>
    <p:sldId id="288" r:id="rId15"/>
    <p:sldId id="279" r:id="rId16"/>
    <p:sldId id="263" r:id="rId17"/>
    <p:sldId id="280" r:id="rId18"/>
    <p:sldId id="264" r:id="rId19"/>
    <p:sldId id="281" r:id="rId20"/>
    <p:sldId id="265" r:id="rId21"/>
    <p:sldId id="282" r:id="rId22"/>
    <p:sldId id="266" r:id="rId23"/>
    <p:sldId id="283" r:id="rId24"/>
    <p:sldId id="267" r:id="rId25"/>
    <p:sldId id="284" r:id="rId26"/>
    <p:sldId id="268" r:id="rId27"/>
    <p:sldId id="285" r:id="rId28"/>
    <p:sldId id="269" r:id="rId29"/>
    <p:sldId id="286" r:id="rId30"/>
    <p:sldId id="270" r:id="rId31"/>
    <p:sldId id="287" r:id="rId32"/>
    <p:sldId id="271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64" autoAdjust="0"/>
  </p:normalViewPr>
  <p:slideViewPr>
    <p:cSldViewPr>
      <p:cViewPr varScale="1">
        <p:scale>
          <a:sx n="50" d="100"/>
          <a:sy n="50" d="100"/>
        </p:scale>
        <p:origin x="115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8426-568F-40D9-AEB4-42EAA7346C59}" type="datetimeFigureOut">
              <a:rPr lang="es-ES_tradnl" smtClean="0"/>
              <a:t>20/05/2013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A0E75-B954-4377-A121-414553C96D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146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Organización: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Clusters</a:t>
            </a:r>
            <a:r>
              <a:rPr lang="es-ES_tradnl" dirty="0" smtClean="0"/>
              <a:t>: Conjunto de procesos que proporcionan</a:t>
            </a:r>
            <a:r>
              <a:rPr lang="es-ES_tradnl" baseline="0" dirty="0" smtClean="0"/>
              <a:t> </a:t>
            </a:r>
            <a:r>
              <a:rPr lang="es-ES_tradnl" dirty="0" err="1" smtClean="0"/>
              <a:t>tablets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Tablet: Conjunto de </a:t>
            </a:r>
            <a:r>
              <a:rPr lang="es-ES_tradnl" dirty="0" err="1" smtClean="0"/>
              <a:t>rows</a:t>
            </a:r>
            <a:r>
              <a:rPr lang="es-ES_tradnl" baseline="0" dirty="0" smtClean="0"/>
              <a:t> (con las propiedades anteriores)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b="1" dirty="0" smtClean="0"/>
              <a:t>Filas</a:t>
            </a:r>
            <a:r>
              <a:rPr lang="es-ES_tradnl" dirty="0" smtClean="0"/>
              <a:t> agrupadas (</a:t>
            </a:r>
            <a:r>
              <a:rPr lang="es-ES_tradnl" dirty="0" err="1" smtClean="0"/>
              <a:t>tablets</a:t>
            </a:r>
            <a:r>
              <a:rPr lang="es-ES_tradnl" dirty="0" smtClean="0"/>
              <a:t>): balanceo de carga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Ordenadas por clave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No transacciones-múltiples</a:t>
            </a:r>
            <a:r>
              <a:rPr lang="es-ES_tradnl" baseline="0" dirty="0" smtClean="0"/>
              <a:t> filas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Filas con claves consecutivas </a:t>
            </a:r>
            <a:r>
              <a:rPr lang="es-ES_tradnl" u="sng" baseline="0" dirty="0" err="1" smtClean="0"/>
              <a:t>tablets</a:t>
            </a:r>
            <a:endParaRPr lang="es-ES_tradnl" u="sng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u="none" baseline="0" dirty="0" smtClean="0"/>
              <a:t>Rangos de claves eficientes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u="none" baseline="0" dirty="0" smtClean="0"/>
              <a:t>Pequeño # máquinas</a:t>
            </a:r>
            <a:endParaRPr lang="es-ES_tradnl" u="none" dirty="0" smtClean="0"/>
          </a:p>
          <a:p>
            <a:r>
              <a:rPr lang="es-ES_tradnl" b="1" dirty="0" smtClean="0"/>
              <a:t>Columnas</a:t>
            </a:r>
            <a:r>
              <a:rPr lang="es-ES_tradnl" dirty="0" smtClean="0"/>
              <a:t> agrupadas (</a:t>
            </a:r>
            <a:r>
              <a:rPr lang="es-ES_tradnl" u="sng" dirty="0" err="1" smtClean="0"/>
              <a:t>families</a:t>
            </a:r>
            <a:r>
              <a:rPr lang="es-ES_tradnl" dirty="0" smtClean="0"/>
              <a:t>): control de acceso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Normalmente del mismo tipo (por compresión)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Declaradas</a:t>
            </a:r>
            <a:r>
              <a:rPr lang="es-ES_tradnl" baseline="0" dirty="0" smtClean="0"/>
              <a:t> antes de introducir datos dentro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Datos</a:t>
            </a:r>
            <a:r>
              <a:rPr lang="es-ES_tradnl" baseline="0" dirty="0" smtClean="0"/>
              <a:t> de columna en diferentes filas no poder borrar</a:t>
            </a:r>
            <a:endParaRPr lang="es-ES_tradnl" dirty="0" smtClean="0"/>
          </a:p>
          <a:p>
            <a:r>
              <a:rPr lang="es-ES_tradnl" b="1" dirty="0" err="1" smtClean="0"/>
              <a:t>Timestamps</a:t>
            </a:r>
            <a:r>
              <a:rPr lang="es-ES_tradnl" b="1" dirty="0" smtClean="0"/>
              <a:t>:</a:t>
            </a:r>
            <a:r>
              <a:rPr lang="es-ES_tradnl" dirty="0" smtClean="0"/>
              <a:t> Versiones</a:t>
            </a:r>
            <a:r>
              <a:rPr lang="es-ES_tradnl" baseline="0" dirty="0" smtClean="0"/>
              <a:t> de una misma celda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Orden descendente (Asignado auto. o manual)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Garbage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Collector</a:t>
            </a:r>
            <a:endParaRPr lang="es-ES_tradnl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N-versiones nuevas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Versiones de un rango de tiempo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22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API</a:t>
            </a:r>
            <a:r>
              <a:rPr lang="es-ES_tradnl" baseline="0" dirty="0" smtClean="0"/>
              <a:t> pública escrita en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Solo admite transacciones por filas individuales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Proporciona interfaz para simularlo para los clientes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Permite la ejecución de scripts proporcionados por el usuario (</a:t>
            </a:r>
            <a:r>
              <a:rPr lang="es-ES_tradnl" baseline="0" dirty="0" err="1" smtClean="0"/>
              <a:t>Sawzall</a:t>
            </a:r>
            <a:r>
              <a:rPr lang="es-ES_tradnl" baseline="0" dirty="0" smtClean="0"/>
              <a:t>, creado por Google)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No permite la contestación de </a:t>
            </a:r>
            <a:r>
              <a:rPr lang="es-ES_tradnl" baseline="0" dirty="0" err="1" smtClean="0"/>
              <a:t>BigTable</a:t>
            </a:r>
            <a:r>
              <a:rPr lang="es-ES_tradnl" baseline="0" dirty="0" smtClean="0"/>
              <a:t> a los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Puede usarse</a:t>
            </a:r>
            <a:r>
              <a:rPr lang="es-ES_tradnl" baseline="0" dirty="0" smtClean="0"/>
              <a:t> con </a:t>
            </a:r>
            <a:r>
              <a:rPr lang="es-ES_tradnl" baseline="0" dirty="0" err="1" smtClean="0"/>
              <a:t>MapReduce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Como 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Como output</a:t>
            </a:r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306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Opera en varias máquinas compartiendo recursos</a:t>
            </a:r>
            <a:r>
              <a:rPr lang="es-ES_tradnl" baseline="0" dirty="0" smtClean="0"/>
              <a:t> con otros procesos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Manejo de </a:t>
            </a:r>
            <a:r>
              <a:rPr lang="es-ES_tradnl" dirty="0" err="1" smtClean="0"/>
              <a:t>clusters</a:t>
            </a:r>
            <a:r>
              <a:rPr lang="es-ES_tradnl" dirty="0" smtClean="0"/>
              <a:t> de </a:t>
            </a:r>
            <a:r>
              <a:rPr lang="es-ES_tradnl" dirty="0" err="1" smtClean="0"/>
              <a:t>Googles</a:t>
            </a:r>
            <a:r>
              <a:rPr lang="es-ES_tradnl" dirty="0" smtClean="0"/>
              <a:t> para: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Manejar procesos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Manejar </a:t>
            </a:r>
            <a:r>
              <a:rPr lang="es-ES_tradnl" dirty="0" err="1" smtClean="0"/>
              <a:t>resursos</a:t>
            </a:r>
            <a:r>
              <a:rPr lang="es-ES_tradnl" dirty="0" smtClean="0"/>
              <a:t> en las máquinas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Monitorizar el estatus de las máquinas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Tratar</a:t>
            </a:r>
            <a:r>
              <a:rPr lang="es-ES_tradnl" baseline="0" dirty="0" smtClean="0"/>
              <a:t> con las caídas de las máquinas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Distributed</a:t>
            </a:r>
            <a:r>
              <a:rPr lang="es-ES_tradnl" baseline="0" dirty="0" smtClean="0"/>
              <a:t> file </a:t>
            </a:r>
            <a:r>
              <a:rPr lang="es-ES_tradnl" baseline="0" dirty="0" err="1" smtClean="0"/>
              <a:t>system</a:t>
            </a:r>
            <a:r>
              <a:rPr lang="es-ES_tradnl" baseline="0" dirty="0" smtClean="0"/>
              <a:t>, mantiene replicas de los archivos (fiabilidad/disponibilidad)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SSTable</a:t>
            </a:r>
            <a:r>
              <a:rPr lang="es-ES_tradnl" dirty="0" smtClean="0"/>
              <a:t>: Mapa ordenado (</a:t>
            </a:r>
            <a:r>
              <a:rPr lang="es-ES_tradnl" dirty="0" err="1" smtClean="0"/>
              <a:t>clave:string</a:t>
            </a:r>
            <a:r>
              <a:rPr lang="es-ES_tradnl" baseline="0" dirty="0" err="1" smtClean="0"/>
              <a:t>-valor:string</a:t>
            </a:r>
            <a:r>
              <a:rPr lang="es-ES_tradnl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Contiene secuencia de bloques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Indice</a:t>
            </a:r>
            <a:r>
              <a:rPr lang="es-ES_tradnl" baseline="0" dirty="0" smtClean="0"/>
              <a:t> al final de archivo (se carga en </a:t>
            </a:r>
            <a:r>
              <a:rPr lang="es-ES_tradnl" baseline="0" dirty="0" err="1" smtClean="0"/>
              <a:t>mem</a:t>
            </a:r>
            <a:r>
              <a:rPr lang="es-ES_tradnl" baseline="0" dirty="0" smtClean="0"/>
              <a:t>. cuando se abre el archivo)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Puede cargarse el archivo entero en memoria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Chubby</a:t>
            </a:r>
            <a:r>
              <a:rPr lang="es-ES_tradnl" dirty="0" smtClean="0"/>
              <a:t>:</a:t>
            </a:r>
            <a:r>
              <a:rPr lang="es-ES_tradnl" baseline="0" dirty="0" smtClean="0"/>
              <a:t> Servidor de cerrojos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Mantiene 5 replicas de cada archivo (1 master, 4 esclavos)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Solo se lee del master (servicio activo mientras mayoría de replicas disponibles)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Master cae, se asigna a otro master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Mantiene la integridad con el algoritmo de </a:t>
            </a:r>
            <a:r>
              <a:rPr lang="es-ES_tradnl" baseline="0" dirty="0" err="1" smtClean="0"/>
              <a:t>Paxos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Proporciona un espacio de nombres de directorios y archivos pequeños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Cada cliente mantiene una sesión (expira en un determinado tiempo)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Se pueden configurar avisos: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Cambios de archivos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Expiración de sesiones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Uso: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Al</a:t>
            </a:r>
            <a:r>
              <a:rPr lang="es-ES_tradnl" baseline="0" dirty="0" smtClean="0"/>
              <a:t> menos, u</a:t>
            </a:r>
            <a:r>
              <a:rPr lang="es-ES_tradnl" dirty="0" smtClean="0"/>
              <a:t>n</a:t>
            </a:r>
            <a:r>
              <a:rPr lang="es-ES_tradnl" baseline="0" dirty="0" smtClean="0"/>
              <a:t> master activo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Almacenar el </a:t>
            </a:r>
            <a:r>
              <a:rPr lang="es-ES_tradnl" dirty="0" err="1" smtClean="0"/>
              <a:t>bootstrap</a:t>
            </a:r>
            <a:endParaRPr lang="es-ES_tradnl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Iniciar/Parar </a:t>
            </a:r>
            <a:r>
              <a:rPr lang="es-ES_tradnl" dirty="0" err="1" smtClean="0"/>
              <a:t>tablet</a:t>
            </a:r>
            <a:r>
              <a:rPr lang="es-ES_tradnl" dirty="0" smtClean="0"/>
              <a:t> servers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Guardar los esquemas de los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594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smtClean="0"/>
              <a:t>Tablet servers</a:t>
            </a:r>
            <a:r>
              <a:rPr lang="es-ES_tradnl" dirty="0" smtClean="0"/>
              <a:t>: Añadidos y eliminados dinámicamente de los </a:t>
            </a:r>
            <a:r>
              <a:rPr lang="es-ES_tradnl" dirty="0" err="1" smtClean="0"/>
              <a:t>clusters</a:t>
            </a:r>
            <a:r>
              <a:rPr lang="es-ES_tradnl" dirty="0" smtClean="0"/>
              <a:t> dependiendo de las exigencias del momento</a:t>
            </a:r>
          </a:p>
          <a:p>
            <a:endParaRPr lang="es-ES_tradnl" dirty="0" smtClean="0"/>
          </a:p>
          <a:p>
            <a:r>
              <a:rPr lang="es-ES_tradnl" b="1" dirty="0" smtClean="0"/>
              <a:t>Master: </a:t>
            </a:r>
            <a:r>
              <a:rPr lang="es-ES_tradnl" dirty="0" smtClean="0"/>
              <a:t>Responsable</a:t>
            </a:r>
            <a:r>
              <a:rPr lang="es-ES_tradnl" baseline="0" dirty="0" smtClean="0"/>
              <a:t> 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Asignar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a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Detectar la adición o expiración de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Balanceo</a:t>
            </a:r>
            <a:r>
              <a:rPr lang="es-ES_tradnl" baseline="0" dirty="0" smtClean="0"/>
              <a:t> de carga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Limpiar el GFS de archivos basura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Manejar los cambios de </a:t>
            </a:r>
            <a:r>
              <a:rPr lang="es-ES_tradnl" baseline="0" dirty="0" err="1" smtClean="0"/>
              <a:t>schema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b="1" dirty="0" smtClean="0"/>
              <a:t>Tablet servers</a:t>
            </a:r>
            <a:r>
              <a:rPr lang="es-ES_tradnl" dirty="0" smtClean="0"/>
              <a:t>: Maneja</a:t>
            </a:r>
            <a:r>
              <a:rPr lang="es-ES_tradnl" baseline="0" dirty="0" smtClean="0"/>
              <a:t> un conjunto de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(10-100)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Se encarga de las escrituras/lecturas en las </a:t>
            </a:r>
            <a:r>
              <a:rPr lang="es-ES_tradnl" i="0" baseline="0" dirty="0" err="1" smtClean="0"/>
              <a:t>tablets</a:t>
            </a:r>
            <a:r>
              <a:rPr lang="es-ES_tradnl" baseline="0" dirty="0" smtClean="0"/>
              <a:t> que tiene cargadas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Divide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que han crecido demasiado</a:t>
            </a: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Los datos no pasan</a:t>
            </a:r>
            <a:r>
              <a:rPr lang="es-ES_tradnl" baseline="0" dirty="0" smtClean="0"/>
              <a:t> por el master, los clientes se comunican directamente con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 -&gt; el master no esta sobrecargado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Cluster</a:t>
            </a:r>
            <a:r>
              <a:rPr lang="es-ES_tradnl" baseline="0" dirty="0" smtClean="0"/>
              <a:t> -&gt; Guarda un conjunto de tablas</a:t>
            </a:r>
          </a:p>
          <a:p>
            <a:r>
              <a:rPr lang="es-ES_tradnl" baseline="0" dirty="0" smtClean="0"/>
              <a:t>Tabla -&gt; Guarda un conjunto de </a:t>
            </a:r>
            <a:r>
              <a:rPr lang="es-ES_tradnl" baseline="0" dirty="0" err="1" smtClean="0"/>
              <a:t>tablets</a:t>
            </a:r>
            <a:endParaRPr lang="es-ES_tradnl" baseline="0" dirty="0" smtClean="0"/>
          </a:p>
          <a:p>
            <a:r>
              <a:rPr lang="es-ES_tradnl" baseline="0" dirty="0" smtClean="0"/>
              <a:t>Tablet -&gt; Almacena un rango de filas</a:t>
            </a:r>
            <a:endParaRPr lang="es-ES_tradnl" dirty="0" smtClean="0"/>
          </a:p>
          <a:p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Inicialmente:</a:t>
            </a:r>
            <a:r>
              <a:rPr lang="es-ES_tradnl" baseline="0" dirty="0" smtClean="0"/>
              <a:t> Tabla (solo una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, 1GB default) A medida que crece se </a:t>
            </a:r>
            <a:r>
              <a:rPr lang="es-ES_tradnl" baseline="0" dirty="0" err="1" smtClean="0"/>
              <a:t>dividi</a:t>
            </a:r>
            <a:r>
              <a:rPr lang="es-ES_tradnl" baseline="0" dirty="0" smtClean="0"/>
              <a:t> automáticamente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No soporta tamaños de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extremadamente grandes (solo unos cientos de GB)</a:t>
            </a:r>
          </a:p>
          <a:p>
            <a:endParaRPr lang="es-ES_tradnl" baseline="0" dirty="0" smtClean="0"/>
          </a:p>
          <a:p>
            <a:r>
              <a:rPr lang="es-ES_tradnl" b="1" baseline="0" dirty="0" smtClean="0"/>
              <a:t>Localización de </a:t>
            </a:r>
            <a:r>
              <a:rPr lang="es-ES_tradnl" b="1" baseline="0" dirty="0" err="1" smtClean="0"/>
              <a:t>tablets</a:t>
            </a:r>
            <a:r>
              <a:rPr lang="es-ES_tradnl" b="1" baseline="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Estructura de árbol B*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Chubby</a:t>
            </a:r>
            <a:r>
              <a:rPr lang="es-ES_tradnl" baseline="0" dirty="0" smtClean="0"/>
              <a:t> -&gt; Localización de </a:t>
            </a:r>
            <a:r>
              <a:rPr lang="es-ES_tradnl" baseline="0" dirty="0" err="1" smtClean="0"/>
              <a:t>root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tablet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Root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-&gt; Localización de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de METADATOS (nunca se divide)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METADATA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-&gt; Localización de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</a:t>
            </a:r>
            <a:r>
              <a:rPr lang="es-ES_tradnl" baseline="0" smtClean="0"/>
              <a:t>de usuario</a:t>
            </a:r>
            <a:endParaRPr lang="es-ES_tradnl" smtClean="0"/>
          </a:p>
          <a:p>
            <a:endParaRPr lang="es-ES_tradnl" smtClean="0"/>
          </a:p>
          <a:p>
            <a:r>
              <a:rPr lang="es-ES_tradnl" smtClean="0"/>
              <a:t>Librería de cliente: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mtClean="0"/>
              <a:t>Busca</a:t>
            </a:r>
            <a:r>
              <a:rPr lang="es-ES_tradnl" baseline="0" smtClean="0"/>
              <a:t> a través de la jerarquía la localización de una tablet y la guarda en memoria caché</a:t>
            </a:r>
            <a:endParaRPr lang="es-ES_tradnl" smtClean="0"/>
          </a:p>
          <a:p>
            <a:endParaRPr lang="es-ES_tradnl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976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_tradnl" b="1" dirty="0" err="1" smtClean="0"/>
              <a:t>Asignacion</a:t>
            </a:r>
            <a:r>
              <a:rPr lang="es-ES_tradnl" b="1" dirty="0" smtClean="0"/>
              <a:t> de </a:t>
            </a:r>
            <a:r>
              <a:rPr lang="es-ES_tradnl" b="1" dirty="0" err="1" smtClean="0"/>
              <a:t>tablets</a:t>
            </a:r>
            <a:endParaRPr lang="es-ES_tradnl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Master</a:t>
            </a:r>
            <a:r>
              <a:rPr lang="es-ES_tradnl" baseline="0" dirty="0" smtClean="0"/>
              <a:t> server mantiene una lista del estado de todas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(asignadas, NO asignada) y el estado de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servers. (Usa </a:t>
            </a:r>
            <a:r>
              <a:rPr lang="es-ES_tradnl" baseline="0" dirty="0" err="1" smtClean="0"/>
              <a:t>Chubby</a:t>
            </a:r>
            <a:r>
              <a:rPr lang="es-ES_tradnl" baseline="0" dirty="0" smtClean="0"/>
              <a:t> para ello)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aseline="0" dirty="0" smtClean="0"/>
              <a:t>Para asignar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manda peticiones de carga a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Solo falla si se cambia de master antes de que le llegue la petición (solo aceptan peticiones del master actual)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Para saber el estado de los </a:t>
            </a:r>
            <a:r>
              <a:rPr lang="es-ES_tradnl" dirty="0" err="1" smtClean="0"/>
              <a:t>tablet</a:t>
            </a:r>
            <a:r>
              <a:rPr lang="es-ES_tradnl" dirty="0" smtClean="0"/>
              <a:t>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Tablet server se crea, crea un archivo -&gt; Adquiere un cerrojo único guardado en un directorio de </a:t>
            </a:r>
            <a:r>
              <a:rPr lang="es-ES_tradnl" baseline="0" dirty="0" err="1" smtClean="0"/>
              <a:t>Chubby</a:t>
            </a:r>
            <a:r>
              <a:rPr lang="es-ES_tradnl" baseline="0" dirty="0" smtClean="0"/>
              <a:t> (Master vigila ese directorio)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pierde el cerrojo -&gt; intenta readquirirlo mientras exista el archivo -&gt; si no existe se mata a si mismo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Periodicamente</a:t>
            </a:r>
            <a:r>
              <a:rPr lang="es-ES_tradnl" dirty="0" smtClean="0"/>
              <a:t> pregunta a los </a:t>
            </a:r>
            <a:r>
              <a:rPr lang="es-ES_tradnl" dirty="0" err="1" smtClean="0"/>
              <a:t>tablets</a:t>
            </a:r>
            <a:r>
              <a:rPr lang="es-ES_tradnl" dirty="0" smtClean="0"/>
              <a:t> servers por su estado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Si</a:t>
            </a:r>
            <a:r>
              <a:rPr lang="es-ES_tradnl" baseline="0" dirty="0" smtClean="0"/>
              <a:t> no le contestan o le dicen que han perdido su cerrojo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lo adquiere master -&gt; </a:t>
            </a:r>
            <a:r>
              <a:rPr lang="es-ES_tradnl" baseline="0" dirty="0" err="1" smtClean="0"/>
              <a:t>Chubby</a:t>
            </a:r>
            <a:r>
              <a:rPr lang="es-ES_tradnl" baseline="0" dirty="0" smtClean="0"/>
              <a:t> vivo y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 muerto (se asegura que el servidor no va a servir nunca mas eliminando el archivo del cerrojo, </a:t>
            </a:r>
            <a:r>
              <a:rPr lang="es-ES_tradnl" baseline="0" dirty="0" err="1" smtClean="0"/>
              <a:t>asi</a:t>
            </a:r>
            <a:r>
              <a:rPr lang="es-ES_tradnl" baseline="0" dirty="0" smtClean="0"/>
              <a:t> podrá reasignar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que estaba sirviendo)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Si </a:t>
            </a:r>
            <a:r>
              <a:rPr lang="es-ES_tradnl" dirty="0" err="1" smtClean="0"/>
              <a:t>si</a:t>
            </a:r>
            <a:r>
              <a:rPr lang="es-ES_tradnl" dirty="0" smtClean="0"/>
              <a:t> sesión con </a:t>
            </a:r>
            <a:r>
              <a:rPr lang="es-ES_tradnl" dirty="0" err="1" smtClean="0"/>
              <a:t>Chubby</a:t>
            </a:r>
            <a:r>
              <a:rPr lang="es-ES_tradnl" baseline="0" dirty="0" smtClean="0"/>
              <a:t> expira se mata a si mismo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Maneja la creación y</a:t>
            </a:r>
            <a:r>
              <a:rPr lang="es-ES_tradnl" baseline="0" dirty="0" smtClean="0"/>
              <a:t> eliminación de </a:t>
            </a:r>
            <a:r>
              <a:rPr lang="es-ES_tradnl" baseline="0" dirty="0" err="1" smtClean="0"/>
              <a:t>tablets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Tablet servers -&gt; Son los que dividen o juntan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e informan a master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="1" dirty="0" smtClean="0"/>
              <a:t>Servicio de </a:t>
            </a:r>
            <a:r>
              <a:rPr lang="es-ES_tradnl" b="1" dirty="0" err="1" smtClean="0"/>
              <a:t>tablets</a:t>
            </a:r>
            <a:endParaRPr lang="es-ES_tradnl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Un log de </a:t>
            </a:r>
            <a:r>
              <a:rPr lang="es-ES_tradnl" dirty="0" err="1" smtClean="0"/>
              <a:t>commits</a:t>
            </a:r>
            <a:r>
              <a:rPr lang="es-ES_tradnl" dirty="0" smtClean="0"/>
              <a:t> almacena las escrituras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Las más nuevas se</a:t>
            </a:r>
            <a:r>
              <a:rPr lang="es-ES_tradnl" baseline="0" dirty="0" smtClean="0"/>
              <a:t> almacenan en memoria RAM (</a:t>
            </a:r>
            <a:r>
              <a:rPr lang="es-ES_tradnl" baseline="0" dirty="0" err="1" smtClean="0"/>
              <a:t>memtable</a:t>
            </a:r>
            <a:r>
              <a:rPr lang="es-ES_tradnl" baseline="0" dirty="0" smtClean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Las mas antiguas se almacenan en disco en los archivos </a:t>
            </a:r>
            <a:r>
              <a:rPr lang="es-ES_tradnl" baseline="0" dirty="0" err="1" smtClean="0"/>
              <a:t>SSTable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Las lecturas se hacen con una</a:t>
            </a:r>
            <a:r>
              <a:rPr lang="es-ES_tradnl" baseline="0" dirty="0" smtClean="0"/>
              <a:t> sola vista resultado de la unión de </a:t>
            </a:r>
            <a:r>
              <a:rPr lang="es-ES_tradnl" baseline="0" dirty="0" err="1" smtClean="0"/>
              <a:t>memtable</a:t>
            </a:r>
            <a:r>
              <a:rPr lang="es-ES_tradnl" baseline="0" dirty="0" smtClean="0"/>
              <a:t> con las </a:t>
            </a:r>
            <a:r>
              <a:rPr lang="es-ES_tradnl" baseline="0" dirty="0" err="1" smtClean="0"/>
              <a:t>SSTables</a:t>
            </a:r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778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725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Distributed Storage System for structured data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BigTable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4869160"/>
            <a:ext cx="40324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Alexander Moreno </a:t>
            </a:r>
            <a:r>
              <a:rPr lang="es-ES_tradnl" dirty="0" smtClean="0"/>
              <a:t>Borrego</a:t>
            </a:r>
          </a:p>
          <a:p>
            <a:endParaRPr lang="es-ES" sz="900" dirty="0" smtClean="0"/>
          </a:p>
          <a:p>
            <a:r>
              <a:rPr lang="es-ES" dirty="0" smtClean="0"/>
              <a:t>Carlos Jesús Fernández Basso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40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III): Infraestructura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Opera en varias máquinas</a:t>
            </a:r>
          </a:p>
          <a:p>
            <a:r>
              <a:rPr lang="es-ES_tradnl" dirty="0" smtClean="0"/>
              <a:t>Manejo de </a:t>
            </a:r>
            <a:r>
              <a:rPr lang="es-ES_tradnl" i="1" dirty="0" err="1" smtClean="0"/>
              <a:t>clusters</a:t>
            </a:r>
            <a:r>
              <a:rPr lang="es-ES_tradnl" dirty="0" smtClean="0"/>
              <a:t> de </a:t>
            </a:r>
            <a:r>
              <a:rPr lang="es-ES_tradnl" i="1" dirty="0" smtClean="0"/>
              <a:t>Google</a:t>
            </a:r>
          </a:p>
          <a:p>
            <a:r>
              <a:rPr lang="es-ES_tradnl" dirty="0" smtClean="0"/>
              <a:t>Usa </a:t>
            </a:r>
            <a:r>
              <a:rPr lang="es-ES_tradnl" i="1" dirty="0" smtClean="0"/>
              <a:t>GFS</a:t>
            </a:r>
            <a:r>
              <a:rPr lang="es-ES_tradnl" dirty="0" smtClean="0"/>
              <a:t> (</a:t>
            </a:r>
            <a:r>
              <a:rPr lang="es-ES_tradnl" i="1" dirty="0" smtClean="0"/>
              <a:t>Google</a:t>
            </a:r>
            <a:r>
              <a:rPr lang="es-ES_tradnl" dirty="0" smtClean="0"/>
              <a:t> </a:t>
            </a:r>
            <a:r>
              <a:rPr lang="es-ES_tradnl" i="1" dirty="0" smtClean="0"/>
              <a:t>File</a:t>
            </a:r>
            <a:r>
              <a:rPr lang="es-ES_tradnl" dirty="0" smtClean="0"/>
              <a:t> </a:t>
            </a:r>
            <a:r>
              <a:rPr lang="es-ES_tradnl" i="1" dirty="0" err="1" smtClean="0"/>
              <a:t>System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Formato de archivos </a:t>
            </a:r>
            <a:r>
              <a:rPr lang="es-ES_tradnl" i="1" dirty="0" err="1" smtClean="0"/>
              <a:t>SSTable</a:t>
            </a:r>
            <a:r>
              <a:rPr lang="es-ES_tradnl" dirty="0" smtClean="0"/>
              <a:t> (*.</a:t>
            </a:r>
            <a:r>
              <a:rPr lang="es-ES_tradnl" dirty="0" err="1" smtClean="0"/>
              <a:t>sst</a:t>
            </a:r>
            <a:r>
              <a:rPr lang="es-ES_tradnl" dirty="0" smtClean="0"/>
              <a:t>)</a:t>
            </a:r>
          </a:p>
          <a:p>
            <a:r>
              <a:rPr lang="es-ES_tradnl" i="1" dirty="0" err="1" smtClean="0"/>
              <a:t>Chubby</a:t>
            </a:r>
            <a:r>
              <a:rPr lang="es-ES_tradnl" dirty="0" smtClean="0"/>
              <a:t> </a:t>
            </a:r>
            <a:r>
              <a:rPr lang="es-ES_tradnl" i="1" dirty="0" err="1" smtClean="0"/>
              <a:t>Lock</a:t>
            </a:r>
            <a:r>
              <a:rPr lang="es-ES_tradnl" dirty="0" smtClean="0"/>
              <a:t> </a:t>
            </a:r>
            <a:r>
              <a:rPr lang="es-ES_tradnl" i="1" dirty="0" err="1" smtClean="0"/>
              <a:t>Service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38886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b="1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5136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IV): Implementación(1)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Tres grandes componentes:</a:t>
            </a:r>
          </a:p>
          <a:p>
            <a:pPr lvl="1"/>
            <a:r>
              <a:rPr lang="es-ES_tradnl" dirty="0" smtClean="0"/>
              <a:t>Librería enlazada a cada cliente</a:t>
            </a:r>
          </a:p>
          <a:p>
            <a:pPr lvl="1"/>
            <a:r>
              <a:rPr lang="es-ES_tradnl" dirty="0" smtClean="0"/>
              <a:t>Servidor </a:t>
            </a:r>
            <a:r>
              <a:rPr lang="es-ES_tradnl" i="1" dirty="0" smtClean="0"/>
              <a:t>master</a:t>
            </a:r>
          </a:p>
          <a:p>
            <a:pPr lvl="1"/>
            <a:r>
              <a:rPr lang="es-ES_tradnl" dirty="0" smtClean="0"/>
              <a:t>Varios servidores de </a:t>
            </a:r>
            <a:r>
              <a:rPr lang="es-ES_tradnl" i="1" dirty="0" err="1" smtClean="0"/>
              <a:t>tablets</a:t>
            </a:r>
            <a:endParaRPr lang="es-ES_tradnl" i="1" dirty="0" smtClean="0"/>
          </a:p>
          <a:p>
            <a:endParaRPr lang="es-ES_tradnl" i="1" dirty="0"/>
          </a:p>
          <a:p>
            <a:endParaRPr lang="es-ES_tradnl" i="1" dirty="0" smtClean="0"/>
          </a:p>
          <a:p>
            <a:r>
              <a:rPr lang="es-ES_tradnl" dirty="0" smtClean="0"/>
              <a:t>Localización</a:t>
            </a:r>
            <a:br>
              <a:rPr lang="es-ES_tradnl" dirty="0" smtClean="0"/>
            </a:br>
            <a:r>
              <a:rPr lang="es-ES_tradnl" dirty="0" smtClean="0"/>
              <a:t>de </a:t>
            </a:r>
            <a:r>
              <a:rPr lang="es-ES_tradnl" i="1" dirty="0" err="1" smtClean="0"/>
              <a:t>tablets</a:t>
            </a:r>
            <a:endParaRPr lang="es-ES_tradnl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20" y="3356993"/>
            <a:ext cx="5253486" cy="275347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843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(IV): Implementación(2)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Asignación de </a:t>
            </a:r>
            <a:r>
              <a:rPr lang="es-ES_tradnl" dirty="0" err="1" smtClean="0"/>
              <a:t>tablets</a:t>
            </a:r>
            <a:endParaRPr lang="es-ES_tradnl" dirty="0" smtClean="0"/>
          </a:p>
          <a:p>
            <a:pPr lvl="1"/>
            <a:r>
              <a:rPr lang="es-ES_tradnl" dirty="0" smtClean="0"/>
              <a:t>El servidor m</a:t>
            </a:r>
            <a:r>
              <a:rPr lang="es-ES_tradnl" dirty="0" smtClean="0"/>
              <a:t>aster es el Gran Hermano</a:t>
            </a:r>
          </a:p>
          <a:p>
            <a:pPr lvl="1"/>
            <a:r>
              <a:rPr lang="es-ES_tradnl" dirty="0" smtClean="0"/>
              <a:t>Pasos al iniciar un nuevo master</a:t>
            </a:r>
            <a:endParaRPr lang="es-ES_tradnl" dirty="0"/>
          </a:p>
          <a:p>
            <a:pPr lvl="2"/>
            <a:r>
              <a:rPr lang="es-ES_tradnl" dirty="0" smtClean="0"/>
              <a:t>Adquiere cerrojo único</a:t>
            </a:r>
          </a:p>
          <a:p>
            <a:pPr lvl="2"/>
            <a:r>
              <a:rPr lang="es-ES_tradnl" dirty="0" smtClean="0"/>
              <a:t>Escanea el directorio</a:t>
            </a:r>
            <a:br>
              <a:rPr lang="es-ES_tradnl" dirty="0" smtClean="0"/>
            </a:br>
            <a:r>
              <a:rPr lang="es-ES_tradnl" dirty="0" smtClean="0"/>
              <a:t>de </a:t>
            </a:r>
            <a:r>
              <a:rPr lang="es-ES_tradnl" dirty="0" err="1" smtClean="0"/>
              <a:t>Chubby</a:t>
            </a:r>
            <a:endParaRPr lang="es-ES_tradnl" dirty="0" smtClean="0"/>
          </a:p>
          <a:p>
            <a:pPr lvl="2"/>
            <a:r>
              <a:rPr lang="es-ES_tradnl" dirty="0" err="1" smtClean="0"/>
              <a:t>Envia</a:t>
            </a:r>
            <a:r>
              <a:rPr lang="es-ES_tradnl" dirty="0" smtClean="0"/>
              <a:t> un mensaje a</a:t>
            </a:r>
            <a:br>
              <a:rPr lang="es-ES_tradnl" dirty="0" smtClean="0"/>
            </a:br>
            <a:r>
              <a:rPr lang="es-ES_tradnl" dirty="0" smtClean="0"/>
              <a:t>cada </a:t>
            </a:r>
            <a:r>
              <a:rPr lang="es-ES_tradnl" dirty="0" err="1" smtClean="0"/>
              <a:t>tablet</a:t>
            </a:r>
            <a:r>
              <a:rPr lang="es-ES_tradnl" dirty="0" smtClean="0"/>
              <a:t> server</a:t>
            </a:r>
          </a:p>
          <a:p>
            <a:pPr lvl="2"/>
            <a:r>
              <a:rPr lang="es-ES_tradnl" dirty="0" smtClean="0"/>
              <a:t>Escanea la tabla de</a:t>
            </a:r>
            <a:br>
              <a:rPr lang="es-ES_tradnl" dirty="0" smtClean="0"/>
            </a:br>
            <a:r>
              <a:rPr lang="es-ES_tradnl" dirty="0" smtClean="0"/>
              <a:t>metadatos</a:t>
            </a:r>
            <a:endParaRPr lang="es-ES_tradnl" dirty="0"/>
          </a:p>
          <a:p>
            <a:r>
              <a:rPr lang="es-ES_tradnl" dirty="0" smtClean="0"/>
              <a:t>Servicio </a:t>
            </a:r>
            <a:r>
              <a:rPr lang="es-ES_tradnl" dirty="0" smtClean="0"/>
              <a:t>de </a:t>
            </a:r>
            <a:r>
              <a:rPr lang="es-ES_tradnl" dirty="0" err="1" smtClean="0"/>
              <a:t>tablets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877" y="3270202"/>
            <a:ext cx="4856587" cy="282309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64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(IV</a:t>
            </a:r>
            <a:r>
              <a:rPr lang="es-ES_tradnl" dirty="0"/>
              <a:t>): </a:t>
            </a:r>
            <a:r>
              <a:rPr lang="es-ES_tradnl" dirty="0" smtClean="0"/>
              <a:t>Implementación(3)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972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b="1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6980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</a:t>
            </a:r>
            <a:r>
              <a:rPr lang="es-ES_tradnl" dirty="0" smtClean="0"/>
              <a:t>(V): Ejemplos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4036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b="1" i="1" dirty="0" err="1" smtClean="0"/>
              <a:t>HBase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03258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Proyectos: </a:t>
            </a:r>
            <a:r>
              <a:rPr lang="es-ES_tradnl" i="1" dirty="0" err="1" smtClean="0"/>
              <a:t>HBase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43" y="295767"/>
            <a:ext cx="1304009" cy="828977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224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LevelDB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63759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785931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LevelDB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16" y="332656"/>
            <a:ext cx="1224136" cy="864096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5832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Hypertable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81916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</a:t>
            </a:r>
            <a:r>
              <a:rPr lang="es-ES_tradnl" dirty="0" smtClean="0"/>
              <a:t>: </a:t>
            </a:r>
            <a:r>
              <a:rPr lang="es-ES_tradnl" i="1" dirty="0" err="1" smtClean="0"/>
              <a:t>Hypertable</a:t>
            </a:r>
            <a:endParaRPr lang="es-ES_tradnl" i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45" y="464399"/>
            <a:ext cx="1269791" cy="588337"/>
          </a:xfr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0278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dirty="0" err="1" smtClean="0"/>
              <a:t>BigTable</a:t>
            </a:r>
            <a:endParaRPr lang="es-ES_tradnl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Cassandra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30502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Cassandra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05" y="332656"/>
            <a:ext cx="1099359" cy="720080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5812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DynamoDB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301756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DynamoDB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65" y="232024"/>
            <a:ext cx="1372915" cy="1008112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35215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MongoDB</a:t>
            </a:r>
            <a:endParaRPr lang="es-ES_tradnl" b="1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199114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</a:t>
            </a:r>
            <a:r>
              <a:rPr lang="es-ES_tradnl" dirty="0"/>
              <a:t>Proyectos: </a:t>
            </a:r>
            <a:r>
              <a:rPr lang="es-ES_tradnl" i="1" dirty="0" err="1" smtClean="0"/>
              <a:t>MongoDB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1149"/>
            <a:ext cx="1325552" cy="439579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4920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b="1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4604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4468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CouchDB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98" y="235074"/>
            <a:ext cx="1072480" cy="974982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6724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b="1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188088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 (I)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475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64" y="404664"/>
            <a:ext cx="2133600" cy="809625"/>
          </a:xfrm>
        </p:spPr>
      </p:pic>
    </p:spTree>
    <p:extLst>
      <p:ext uri="{BB962C8B-B14F-4D97-AF65-F5344CB8AC3E}">
        <p14:creationId xmlns:p14="http://schemas.microsoft.com/office/powerpoint/2010/main" val="407087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b="1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24710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 (I): Modelo de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400" dirty="0" smtClean="0"/>
              <a:t>Dispersa, distribuida, persistente, mapa ordenado multidimensional</a:t>
            </a:r>
          </a:p>
          <a:p>
            <a:r>
              <a:rPr lang="es-ES_tradnl" sz="2400" dirty="0" smtClean="0"/>
              <a:t>(</a:t>
            </a:r>
            <a:r>
              <a:rPr lang="es-ES_tradnl" sz="2400" i="1" dirty="0" err="1" smtClean="0"/>
              <a:t>row:string</a:t>
            </a:r>
            <a:r>
              <a:rPr lang="es-ES_tradnl" sz="2400" dirty="0" smtClean="0"/>
              <a:t>, </a:t>
            </a:r>
            <a:r>
              <a:rPr lang="es-ES_tradnl" sz="2400" i="1" dirty="0" err="1" smtClean="0"/>
              <a:t>column:string</a:t>
            </a:r>
            <a:r>
              <a:rPr lang="es-ES_tradnl" sz="2400" dirty="0" smtClean="0"/>
              <a:t>, </a:t>
            </a:r>
            <a:r>
              <a:rPr lang="es-ES_tradnl" sz="2400" i="1" dirty="0" smtClean="0"/>
              <a:t>time:int64</a:t>
            </a:r>
            <a:r>
              <a:rPr lang="es-ES_tradnl" sz="2400" dirty="0" smtClean="0"/>
              <a:t>)</a:t>
            </a:r>
            <a:r>
              <a:rPr lang="es-ES_tradnl" sz="2400" dirty="0" smtClean="0">
                <a:sym typeface="Symbol" panose="05050102010706020507" pitchFamily="18" charset="2"/>
              </a:rPr>
              <a:t></a:t>
            </a:r>
            <a:r>
              <a:rPr lang="es-ES_tradnl" sz="2400" i="1" dirty="0" err="1" smtClean="0">
                <a:sym typeface="Symbol" panose="05050102010706020507" pitchFamily="18" charset="2"/>
              </a:rPr>
              <a:t>cell:string</a:t>
            </a:r>
            <a:endParaRPr lang="es-ES_tradnl" sz="2400" i="1" dirty="0" smtClean="0">
              <a:sym typeface="Symbol" panose="05050102010706020507" pitchFamily="18" charset="2"/>
            </a:endParaRPr>
          </a:p>
          <a:p>
            <a:r>
              <a:rPr lang="es-ES_tradnl" sz="2400" i="1" dirty="0" err="1" smtClean="0">
                <a:sym typeface="Symbol" panose="05050102010706020507" pitchFamily="18" charset="2"/>
              </a:rPr>
              <a:t>Column</a:t>
            </a:r>
            <a:r>
              <a:rPr lang="es-ES_tradnl" sz="2400" dirty="0" smtClean="0">
                <a:sym typeface="Symbol" panose="05050102010706020507" pitchFamily="18" charset="2"/>
              </a:rPr>
              <a:t> </a:t>
            </a:r>
            <a:r>
              <a:rPr lang="es-ES_tradnl" sz="2400" i="1" dirty="0" err="1" smtClean="0">
                <a:sym typeface="Symbol" panose="05050102010706020507" pitchFamily="18" charset="2"/>
              </a:rPr>
              <a:t>key</a:t>
            </a:r>
            <a:r>
              <a:rPr lang="es-ES_tradnl" sz="2400" dirty="0" smtClean="0">
                <a:sym typeface="Symbol" panose="05050102010706020507" pitchFamily="18" charset="2"/>
              </a:rPr>
              <a:t> = </a:t>
            </a:r>
            <a:r>
              <a:rPr lang="es-ES_tradnl" sz="2400" i="1" dirty="0" err="1" smtClean="0">
                <a:sym typeface="Symbol" panose="05050102010706020507" pitchFamily="18" charset="2"/>
              </a:rPr>
              <a:t>family:qualifier</a:t>
            </a:r>
            <a:endParaRPr lang="es-ES_tradnl" sz="2400" i="1" dirty="0" smtClean="0">
              <a:sym typeface="Symbol" panose="05050102010706020507" pitchFamily="18" charset="2"/>
            </a:endParaRP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Pocas familias por tabla, pero tantos calificadores como se quiera</a:t>
            </a: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Tipo de datos de una familia suele ser igual (para la compresión)</a:t>
            </a: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Control de acceso definido a nivel de familia</a:t>
            </a:r>
          </a:p>
          <a:p>
            <a:pPr lvl="1"/>
            <a:endParaRPr lang="es-ES_tradnl" dirty="0" smtClean="0"/>
          </a:p>
        </p:txBody>
      </p:sp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28" y="4437112"/>
            <a:ext cx="6912768" cy="1523430"/>
          </a:xfrm>
          <a:prstGeom prst="rect">
            <a:avLst/>
          </a:prstGeom>
          <a:noFill/>
          <a:ln>
            <a:noFill/>
          </a:ln>
          <a:effectLst>
            <a:outerShdw blurRad="152400" dist="76200" dir="5400000" sx="90000" sy="-19000" rotWithShape="0">
              <a:prstClr val="black">
                <a:alpha val="15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6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b="1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39117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II): </a:t>
            </a:r>
            <a:r>
              <a:rPr lang="es-ES_tradnl" i="1" dirty="0" smtClean="0"/>
              <a:t>API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Pública (C++)</a:t>
            </a:r>
          </a:p>
          <a:p>
            <a:r>
              <a:rPr lang="es-ES_tradnl" dirty="0" smtClean="0"/>
              <a:t>Crear/Eliminar </a:t>
            </a:r>
            <a:r>
              <a:rPr lang="es-ES_tradnl" i="1" dirty="0" err="1" smtClean="0"/>
              <a:t>clusters</a:t>
            </a:r>
            <a:r>
              <a:rPr lang="es-ES_tradnl" dirty="0" smtClean="0"/>
              <a:t>, tablas y familias</a:t>
            </a:r>
          </a:p>
          <a:p>
            <a:r>
              <a:rPr lang="es-ES_tradnl" dirty="0" smtClean="0"/>
              <a:t>Escribir/Consultar/Borrar filas individuales o iterar sobre un conjunto de datos</a:t>
            </a:r>
          </a:p>
          <a:p>
            <a:r>
              <a:rPr lang="es-ES_tradnl" dirty="0" smtClean="0"/>
              <a:t>Manejar el control de acceso</a:t>
            </a:r>
          </a:p>
          <a:p>
            <a:r>
              <a:rPr lang="es-ES_tradnl" dirty="0" smtClean="0"/>
              <a:t>Interface (simular transacciones con varias filas)</a:t>
            </a:r>
          </a:p>
          <a:p>
            <a:r>
              <a:rPr lang="es-ES_tradnl" dirty="0" smtClean="0"/>
              <a:t>Scripts en </a:t>
            </a:r>
            <a:r>
              <a:rPr lang="es-ES_tradnl" i="1" dirty="0" err="1" smtClean="0"/>
              <a:t>Sawzall</a:t>
            </a:r>
            <a:endParaRPr lang="es-ES_tradnl" i="1" dirty="0" smtClean="0"/>
          </a:p>
          <a:p>
            <a:r>
              <a:rPr lang="es-ES_tradnl" i="1" dirty="0" err="1" smtClean="0"/>
              <a:t>MapReduce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38394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b="1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27944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394</TotalTime>
  <Words>1285</Words>
  <Application>Microsoft Office PowerPoint</Application>
  <PresentationFormat>Presentación en pantalla (4:3)</PresentationFormat>
  <Paragraphs>323</Paragraphs>
  <Slides>32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Georgia</vt:lpstr>
      <vt:lpstr>Symbol</vt:lpstr>
      <vt:lpstr>Wingdings</vt:lpstr>
      <vt:lpstr>Wingdings 2</vt:lpstr>
      <vt:lpstr>Civil</vt:lpstr>
      <vt:lpstr>BigTable</vt:lpstr>
      <vt:lpstr>Índice</vt:lpstr>
      <vt:lpstr>Índice</vt:lpstr>
      <vt:lpstr>Introducción</vt:lpstr>
      <vt:lpstr>Índice</vt:lpstr>
      <vt:lpstr>Descripción de BigTable (I): Modelo de datos</vt:lpstr>
      <vt:lpstr>Índice</vt:lpstr>
      <vt:lpstr>Descripción de BigTable (II): API</vt:lpstr>
      <vt:lpstr>Índice</vt:lpstr>
      <vt:lpstr>Descripción de BigTable (III): Infraestructura</vt:lpstr>
      <vt:lpstr>Índice</vt:lpstr>
      <vt:lpstr>Descripción de BigTable (IV): Implementación(1)</vt:lpstr>
      <vt:lpstr>Descripción de BigTable(IV): Implementación(2)</vt:lpstr>
      <vt:lpstr>Descripción de BigTable(IV): Implementación(3)</vt:lpstr>
      <vt:lpstr>Índice</vt:lpstr>
      <vt:lpstr>Descripción de BigTable (V): Ejemplos</vt:lpstr>
      <vt:lpstr>Índice</vt:lpstr>
      <vt:lpstr>Otros Proyectos: HBase</vt:lpstr>
      <vt:lpstr>Índice</vt:lpstr>
      <vt:lpstr>Otros Proyectos: LevelDB</vt:lpstr>
      <vt:lpstr>Índice</vt:lpstr>
      <vt:lpstr>Otros Proyectos: Hypertable</vt:lpstr>
      <vt:lpstr>Índice</vt:lpstr>
      <vt:lpstr>Otros Proyectos: Cassandra</vt:lpstr>
      <vt:lpstr>Índice</vt:lpstr>
      <vt:lpstr>Otros Proyectos: DynamoDB</vt:lpstr>
      <vt:lpstr>Índice</vt:lpstr>
      <vt:lpstr>Otros Proyectos: MongoDB</vt:lpstr>
      <vt:lpstr>Índice</vt:lpstr>
      <vt:lpstr>Otros Proyectos: CouchDB</vt:lpstr>
      <vt:lpstr>Índice</vt:lpstr>
      <vt:lpstr>Conclusiones (I)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</dc:title>
  <dc:creator>Alex</dc:creator>
  <cp:lastModifiedBy>Alex Moreno</cp:lastModifiedBy>
  <cp:revision>74</cp:revision>
  <dcterms:created xsi:type="dcterms:W3CDTF">2013-04-12T16:58:01Z</dcterms:created>
  <dcterms:modified xsi:type="dcterms:W3CDTF">2013-05-20T00:05:55Z</dcterms:modified>
</cp:coreProperties>
</file>