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72" r:id="rId3"/>
    <p:sldId id="275" r:id="rId4"/>
    <p:sldId id="257" r:id="rId5"/>
    <p:sldId id="274" r:id="rId6"/>
    <p:sldId id="258" r:id="rId7"/>
    <p:sldId id="276" r:id="rId8"/>
    <p:sldId id="259" r:id="rId9"/>
    <p:sldId id="277" r:id="rId10"/>
    <p:sldId id="260" r:id="rId11"/>
    <p:sldId id="278" r:id="rId12"/>
    <p:sldId id="261" r:id="rId13"/>
    <p:sldId id="262" r:id="rId14"/>
    <p:sldId id="288" r:id="rId15"/>
    <p:sldId id="279" r:id="rId16"/>
    <p:sldId id="263" r:id="rId17"/>
    <p:sldId id="280" r:id="rId18"/>
    <p:sldId id="289" r:id="rId19"/>
    <p:sldId id="264" r:id="rId20"/>
    <p:sldId id="281" r:id="rId21"/>
    <p:sldId id="265" r:id="rId22"/>
    <p:sldId id="290" r:id="rId23"/>
    <p:sldId id="282" r:id="rId24"/>
    <p:sldId id="266" r:id="rId25"/>
    <p:sldId id="291" r:id="rId26"/>
    <p:sldId id="292" r:id="rId27"/>
    <p:sldId id="283" r:id="rId28"/>
    <p:sldId id="267" r:id="rId29"/>
    <p:sldId id="293" r:id="rId30"/>
    <p:sldId id="294" r:id="rId31"/>
    <p:sldId id="284" r:id="rId32"/>
    <p:sldId id="268" r:id="rId33"/>
    <p:sldId id="295" r:id="rId34"/>
    <p:sldId id="296" r:id="rId35"/>
    <p:sldId id="285" r:id="rId36"/>
    <p:sldId id="269" r:id="rId37"/>
    <p:sldId id="297" r:id="rId38"/>
    <p:sldId id="298" r:id="rId39"/>
    <p:sldId id="286" r:id="rId40"/>
    <p:sldId id="270" r:id="rId41"/>
    <p:sldId id="299" r:id="rId42"/>
    <p:sldId id="300" r:id="rId43"/>
    <p:sldId id="287" r:id="rId44"/>
    <p:sldId id="271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64" autoAdjust="0"/>
  </p:normalViewPr>
  <p:slideViewPr>
    <p:cSldViewPr>
      <p:cViewPr varScale="1">
        <p:scale>
          <a:sx n="52" d="100"/>
          <a:sy n="52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8426-568F-40D9-AEB4-42EAA7346C59}" type="datetimeFigureOut">
              <a:rPr lang="es-ES_tradnl" smtClean="0"/>
              <a:t>20/05/2013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A0E75-B954-4377-A121-414553C96D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146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Organización: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Clusters</a:t>
            </a:r>
            <a:r>
              <a:rPr lang="es-ES_tradnl" dirty="0" smtClean="0"/>
              <a:t>: Conjunto de procesos que proporcionan</a:t>
            </a:r>
            <a:r>
              <a:rPr lang="es-ES_tradnl" baseline="0" dirty="0" smtClean="0"/>
              <a:t>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Tablet: Conjunto de </a:t>
            </a:r>
            <a:r>
              <a:rPr lang="es-ES_tradnl" dirty="0" err="1" smtClean="0"/>
              <a:t>rows</a:t>
            </a:r>
            <a:r>
              <a:rPr lang="es-ES_tradnl" baseline="0" dirty="0" smtClean="0"/>
              <a:t> (con las propiedades anteriores)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Filas</a:t>
            </a:r>
            <a:r>
              <a:rPr lang="es-ES_tradnl" dirty="0" smtClean="0"/>
              <a:t> agrupadas (</a:t>
            </a:r>
            <a:r>
              <a:rPr lang="es-ES_tradnl" dirty="0" err="1" smtClean="0"/>
              <a:t>tablets</a:t>
            </a:r>
            <a:r>
              <a:rPr lang="es-ES_tradnl" dirty="0" smtClean="0"/>
              <a:t>): balanceo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Ordenadas por clave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 transacciones-múltiples</a:t>
            </a:r>
            <a:r>
              <a:rPr lang="es-ES_tradnl" baseline="0" dirty="0" smtClean="0"/>
              <a:t> filas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Filas con claves consecutivas </a:t>
            </a:r>
            <a:r>
              <a:rPr lang="es-ES_tradnl" u="sng" baseline="0" dirty="0" err="1" smtClean="0"/>
              <a:t>tablets</a:t>
            </a:r>
            <a:endParaRPr lang="es-ES_tradnl" u="sng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Rangos de claves eficientes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Pequeño # máquinas</a:t>
            </a:r>
            <a:endParaRPr lang="es-ES_tradnl" u="none" dirty="0" smtClean="0"/>
          </a:p>
          <a:p>
            <a:r>
              <a:rPr lang="es-ES_tradnl" b="1" dirty="0" smtClean="0"/>
              <a:t>Columnas</a:t>
            </a:r>
            <a:r>
              <a:rPr lang="es-ES_tradnl" dirty="0" smtClean="0"/>
              <a:t> agrupadas (</a:t>
            </a:r>
            <a:r>
              <a:rPr lang="es-ES_tradnl" u="sng" dirty="0" err="1" smtClean="0"/>
              <a:t>families</a:t>
            </a:r>
            <a:r>
              <a:rPr lang="es-ES_tradnl" dirty="0" smtClean="0"/>
              <a:t>): control de acceso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Normalmente del mismo tipo (por compresión)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Declaradas</a:t>
            </a:r>
            <a:r>
              <a:rPr lang="es-ES_tradnl" baseline="0" dirty="0" smtClean="0"/>
              <a:t> antes de introducir datos dentro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Datos</a:t>
            </a:r>
            <a:r>
              <a:rPr lang="es-ES_tradnl" baseline="0" dirty="0" smtClean="0"/>
              <a:t> de columna en diferentes filas no poder borrar</a:t>
            </a:r>
            <a:endParaRPr lang="es-ES_tradnl" dirty="0" smtClean="0"/>
          </a:p>
          <a:p>
            <a:r>
              <a:rPr lang="es-ES_tradnl" b="1" dirty="0" err="1" smtClean="0"/>
              <a:t>Timestamps</a:t>
            </a:r>
            <a:r>
              <a:rPr lang="es-ES_tradnl" b="1" dirty="0" smtClean="0"/>
              <a:t>:</a:t>
            </a:r>
            <a:r>
              <a:rPr lang="es-ES_tradnl" dirty="0" smtClean="0"/>
              <a:t> Versiones</a:t>
            </a:r>
            <a:r>
              <a:rPr lang="es-ES_tradnl" baseline="0" dirty="0" smtClean="0"/>
              <a:t> de una misma celda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Orden descendente (Asignado auto. o manual)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Garbage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Collector</a:t>
            </a:r>
            <a:endParaRPr lang="es-ES_tradnl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N-versiones nuevas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Versiones de un rango de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2210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812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base de datos,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distribuida, altamente escalable y eventualmente consistente.  Basada en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 Amazon) publicada por Facebook en 2008.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datos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réplica del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.Implementa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modelo de replicación “sin puntos de falla” muy parecido al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muchas </a:t>
            </a:r>
            <a:r>
              <a:rPr lang="es-ES_tradnl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acceso para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algunas de ellas son las siguientes: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Hector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Pycassa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PHPcassa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Estas librerías son las mejores que hay hoy por hoy. También puede usarse, desde las últimas versiones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infraestructura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Algunas empresas como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Rackspace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vieron el potencial de Casandra y decidieron colaborar con el proyecto y participar en su desarrollo.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Multiplataforma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072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(2.2)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 en: C + +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de principal: Retiene algunas propiedades amistosas de SQL. (Consulta, índice).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Licencia: AGPL (Drivers: Apache)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Protocolo: BSON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replicación maestro / esclavo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automático con conjuntos de réplicas)</a:t>
            </a:r>
          </a:p>
          <a:p>
            <a:pPr lvl="1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incorporado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consultas son expresiones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Ejecutar arbitraria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funciones de servidor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 archivos asignados a la memoria para almacenamiento de datos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Rendimiento sobre las características</a:t>
            </a:r>
          </a:p>
          <a:p>
            <a:pPr lvl="1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 -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se gira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realizada el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los sistemas de 32 bits, limitado a ~ 2,5 GB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base de datos vacía ocupa 192Mb</a:t>
            </a:r>
          </a:p>
          <a:p>
            <a:pPr lvl="1"/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GridFS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almacenar grandes datos + metadatos (no en realidad un FS)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 la indexación geoespacial</a:t>
            </a:r>
          </a:p>
          <a:p>
            <a:pPr lvl="1"/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conocimiento del centro de datos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308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API</a:t>
            </a:r>
            <a:r>
              <a:rPr lang="es-ES_tradnl" baseline="0" dirty="0" smtClean="0"/>
              <a:t> pública escrita en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admite transacciones por filas individuales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interfaz para simularlo para los clientes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Permite la ejecución de scripts proporcionados por el usuario (</a:t>
            </a:r>
            <a:r>
              <a:rPr lang="es-ES_tradnl" baseline="0" dirty="0" err="1" smtClean="0"/>
              <a:t>Sawzall</a:t>
            </a:r>
            <a:r>
              <a:rPr lang="es-ES_tradnl" baseline="0" dirty="0" smtClean="0"/>
              <a:t>, creado por Google)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permite la contestación de </a:t>
            </a:r>
            <a:r>
              <a:rPr lang="es-ES_tradnl" baseline="0" dirty="0" err="1" smtClean="0"/>
              <a:t>BigTable</a:t>
            </a:r>
            <a:r>
              <a:rPr lang="es-ES_tradnl" baseline="0" dirty="0" smtClean="0"/>
              <a:t> a los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Puede usarse</a:t>
            </a:r>
            <a:r>
              <a:rPr lang="es-ES_tradnl" baseline="0" dirty="0" smtClean="0"/>
              <a:t> con </a:t>
            </a:r>
            <a:r>
              <a:rPr lang="es-ES_tradnl" baseline="0" dirty="0" err="1" smtClean="0"/>
              <a:t>MapReduce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Como output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30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Opera en varias máquinas compartiendo recursos</a:t>
            </a:r>
            <a:r>
              <a:rPr lang="es-ES_tradnl" baseline="0" dirty="0" smtClean="0"/>
              <a:t> con otros procesos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Manejo de </a:t>
            </a:r>
            <a:r>
              <a:rPr lang="es-ES_tradnl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dirty="0" err="1" smtClean="0"/>
              <a:t>Googles</a:t>
            </a:r>
            <a:r>
              <a:rPr lang="es-ES_tradnl" dirty="0" smtClean="0"/>
              <a:t> para: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procesos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Manejar </a:t>
            </a:r>
            <a:r>
              <a:rPr lang="es-ES_tradnl" dirty="0" err="1" smtClean="0"/>
              <a:t>resursos</a:t>
            </a:r>
            <a:r>
              <a:rPr lang="es-ES_tradnl" dirty="0" smtClean="0"/>
              <a:t> en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Monitorizar el estatus de las 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Tratar</a:t>
            </a:r>
            <a:r>
              <a:rPr lang="es-ES_tradnl" baseline="0" dirty="0" smtClean="0"/>
              <a:t> con las caídas de las máquinas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Distributed</a:t>
            </a:r>
            <a:r>
              <a:rPr lang="es-ES_tradnl" baseline="0" dirty="0" smtClean="0"/>
              <a:t> file </a:t>
            </a:r>
            <a:r>
              <a:rPr lang="es-ES_tradnl" baseline="0" dirty="0" err="1" smtClean="0"/>
              <a:t>system</a:t>
            </a:r>
            <a:r>
              <a:rPr lang="es-ES_tradnl" baseline="0" dirty="0" smtClean="0"/>
              <a:t>, mantiene replicas de los archivos (fiabilidad/disponibilidad)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SSTable</a:t>
            </a:r>
            <a:r>
              <a:rPr lang="es-ES_tradnl" dirty="0" smtClean="0"/>
              <a:t>: Mapa ordenado (</a:t>
            </a:r>
            <a:r>
              <a:rPr lang="es-ES_tradnl" dirty="0" err="1" smtClean="0"/>
              <a:t>clave:string</a:t>
            </a:r>
            <a:r>
              <a:rPr lang="es-ES_tradnl" baseline="0" dirty="0" err="1" smtClean="0"/>
              <a:t>-valor:string</a:t>
            </a:r>
            <a:r>
              <a:rPr lang="es-ES_tradnl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Contiene secuencia de bloques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Indice</a:t>
            </a:r>
            <a:r>
              <a:rPr lang="es-ES_tradnl" baseline="0" dirty="0" smtClean="0"/>
              <a:t> al final de archivo (se carga en </a:t>
            </a:r>
            <a:r>
              <a:rPr lang="es-ES_tradnl" baseline="0" dirty="0" err="1" smtClean="0"/>
              <a:t>mem</a:t>
            </a:r>
            <a:r>
              <a:rPr lang="es-ES_tradnl" baseline="0" dirty="0" smtClean="0"/>
              <a:t>. cuando se abre el archivo)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Puede cargarse el archivo entero en memoria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Chubby</a:t>
            </a:r>
            <a:r>
              <a:rPr lang="es-ES_tradnl" dirty="0" smtClean="0"/>
              <a:t>:</a:t>
            </a:r>
            <a:r>
              <a:rPr lang="es-ES_tradnl" baseline="0" dirty="0" smtClean="0"/>
              <a:t> Servidor de cerrojos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5 replicas de cada archivo (1 master, 4 esclavos)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se lee del master (servicio activo mientras mayoría de replicas disponibles)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Master cae, se asigna a otro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Mantiene la integridad con el algoritmo de </a:t>
            </a:r>
            <a:r>
              <a:rPr lang="es-ES_tradnl" baseline="0" dirty="0" err="1" smtClean="0"/>
              <a:t>Paxos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Proporciona un espacio de nombres de directorios y archivos pequeños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Cada cliente mantiene una sesión (expira en un determinado tiempo)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pueden configurar avisos: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Cambios de archivos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Expiración de sesiones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Uso: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</a:t>
            </a:r>
            <a:r>
              <a:rPr lang="es-ES_tradnl" baseline="0" dirty="0" smtClean="0"/>
              <a:t> menos, u</a:t>
            </a:r>
            <a:r>
              <a:rPr lang="es-ES_tradnl" dirty="0" smtClean="0"/>
              <a:t>n</a:t>
            </a:r>
            <a:r>
              <a:rPr lang="es-ES_tradnl" baseline="0" dirty="0" smtClean="0"/>
              <a:t> master activo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Almacenar el </a:t>
            </a:r>
            <a:r>
              <a:rPr lang="es-ES_tradnl" dirty="0" err="1" smtClean="0"/>
              <a:t>bootstrap</a:t>
            </a:r>
            <a:endParaRPr lang="es-ES_tradnl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Iniciar/Parar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Guardar los esquemas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59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Tablet servers</a:t>
            </a:r>
            <a:r>
              <a:rPr lang="es-ES_tradnl" dirty="0" smtClean="0"/>
              <a:t>: Añadidos y eliminados dinámicamente de los </a:t>
            </a:r>
            <a:r>
              <a:rPr lang="es-ES_tradnl" dirty="0" err="1" smtClean="0"/>
              <a:t>clusters</a:t>
            </a:r>
            <a:r>
              <a:rPr lang="es-ES_tradnl" dirty="0" smtClean="0"/>
              <a:t> dependiendo de las exigencias del momento</a:t>
            </a:r>
          </a:p>
          <a:p>
            <a:endParaRPr lang="es-ES_tradnl" dirty="0" smtClean="0"/>
          </a:p>
          <a:p>
            <a:r>
              <a:rPr lang="es-ES_tradnl" b="1" dirty="0" smtClean="0"/>
              <a:t>Master: </a:t>
            </a:r>
            <a:r>
              <a:rPr lang="es-ES_tradnl" dirty="0" smtClean="0"/>
              <a:t>Responsable</a:t>
            </a:r>
            <a:r>
              <a:rPr lang="es-ES_tradnl" baseline="0" dirty="0" smtClean="0"/>
              <a:t> 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Asignar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a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Detectar la adición o expiración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Balanceo</a:t>
            </a:r>
            <a:r>
              <a:rPr lang="es-ES_tradnl" baseline="0" dirty="0" smtClean="0"/>
              <a:t>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Limpiar el GFS de archivos basura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Manejar los cambios de </a:t>
            </a:r>
            <a:r>
              <a:rPr lang="es-ES_tradnl" baseline="0" dirty="0" err="1" smtClean="0"/>
              <a:t>schema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Tablet servers</a:t>
            </a:r>
            <a:r>
              <a:rPr lang="es-ES_tradnl" dirty="0" smtClean="0"/>
              <a:t>: Maneja</a:t>
            </a:r>
            <a:r>
              <a:rPr lang="es-ES_tradnl" baseline="0" dirty="0" smtClean="0"/>
              <a:t> un conjunto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(10-100)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Se encarga de las escrituras/lecturas en las </a:t>
            </a:r>
            <a:r>
              <a:rPr lang="es-ES_tradnl" i="0" baseline="0" dirty="0" err="1" smtClean="0"/>
              <a:t>tablets</a:t>
            </a:r>
            <a:r>
              <a:rPr lang="es-ES_tradnl" baseline="0" dirty="0" smtClean="0"/>
              <a:t> que tiene cargadas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Divide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que han crecido demasiado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Los datos no pasan</a:t>
            </a:r>
            <a:r>
              <a:rPr lang="es-ES_tradnl" baseline="0" dirty="0" smtClean="0"/>
              <a:t> por el master, los clientes se comunican directamente con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 -&gt; el master no esta sobrecargado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Cluster</a:t>
            </a:r>
            <a:r>
              <a:rPr lang="es-ES_tradnl" baseline="0" dirty="0" smtClean="0"/>
              <a:t> -&gt; Guarda un conjunto de tablas</a:t>
            </a:r>
          </a:p>
          <a:p>
            <a:r>
              <a:rPr lang="es-ES_tradnl" baseline="0" dirty="0" smtClean="0"/>
              <a:t>Tabla -&gt; Guarda un conjunto de </a:t>
            </a:r>
            <a:r>
              <a:rPr lang="es-ES_tradnl" baseline="0" dirty="0" err="1" smtClean="0"/>
              <a:t>tablets</a:t>
            </a:r>
            <a:endParaRPr lang="es-ES_tradnl" baseline="0" dirty="0" smtClean="0"/>
          </a:p>
          <a:p>
            <a:r>
              <a:rPr lang="es-ES_tradnl" baseline="0" dirty="0" smtClean="0"/>
              <a:t>Tablet -&gt; Almacena un rango de filas</a:t>
            </a:r>
            <a:endParaRPr lang="es-ES_tradnl" dirty="0" smtClean="0"/>
          </a:p>
          <a:p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Inicialmente:</a:t>
            </a:r>
            <a:r>
              <a:rPr lang="es-ES_tradnl" baseline="0" dirty="0" smtClean="0"/>
              <a:t> Tabla (solo una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, 1GB default) A medida que crece se </a:t>
            </a:r>
            <a:r>
              <a:rPr lang="es-ES_tradnl" baseline="0" dirty="0" err="1" smtClean="0"/>
              <a:t>dividi</a:t>
            </a:r>
            <a:r>
              <a:rPr lang="es-ES_tradnl" baseline="0" dirty="0" smtClean="0"/>
              <a:t> automáticamente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No soporta tamaños de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extremadamente grandes (solo unos cientos de GB)</a:t>
            </a:r>
          </a:p>
          <a:p>
            <a:endParaRPr lang="es-ES_tradnl" baseline="0" dirty="0" smtClean="0"/>
          </a:p>
          <a:p>
            <a:r>
              <a:rPr lang="es-ES_tradnl" b="1" baseline="0" dirty="0" smtClean="0"/>
              <a:t>Localización de </a:t>
            </a:r>
            <a:r>
              <a:rPr lang="es-ES_tradnl" b="1" baseline="0" dirty="0" err="1" smtClean="0"/>
              <a:t>tablets</a:t>
            </a:r>
            <a:r>
              <a:rPr lang="es-ES_tradnl" b="1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Estructura de árbol B*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Chubby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Root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de METADATOS (nunca se divide)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METADATA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-&gt; Localización de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</a:t>
            </a:r>
            <a:r>
              <a:rPr lang="es-ES_tradnl" baseline="0" smtClean="0"/>
              <a:t>de usuario</a:t>
            </a:r>
            <a:endParaRPr lang="es-ES_tradnl" smtClean="0"/>
          </a:p>
          <a:p>
            <a:endParaRPr lang="es-ES_tradnl" smtClean="0"/>
          </a:p>
          <a:p>
            <a:r>
              <a:rPr lang="es-ES_tradnl" smtClean="0"/>
              <a:t>Librería de cliente: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mtClean="0"/>
              <a:t>Busca</a:t>
            </a:r>
            <a:r>
              <a:rPr lang="es-ES_tradnl" baseline="0" smtClean="0"/>
              <a:t> a través de la jerarquía la localización de una tablet y la guarda en memoria caché</a:t>
            </a:r>
            <a:endParaRPr lang="es-ES_tradnl" smtClean="0"/>
          </a:p>
          <a:p>
            <a:endParaRPr lang="es-ES_tradnl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76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_tradnl" b="1" dirty="0" err="1" smtClean="0"/>
              <a:t>Asignacion</a:t>
            </a:r>
            <a:r>
              <a:rPr lang="es-ES_tradnl" b="1" dirty="0" smtClean="0"/>
              <a:t> de </a:t>
            </a:r>
            <a:r>
              <a:rPr lang="es-ES_tradnl" b="1" dirty="0" err="1" smtClean="0"/>
              <a:t>tablets</a:t>
            </a:r>
            <a:endParaRPr lang="es-ES_tradnl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Master</a:t>
            </a:r>
            <a:r>
              <a:rPr lang="es-ES_tradnl" baseline="0" dirty="0" smtClean="0"/>
              <a:t> server mantiene una lista del estado de todas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(asignadas, NO asignada) y el estado de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servers. (Usa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para ello)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aseline="0" dirty="0" smtClean="0"/>
              <a:t>Para asignar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manda peticiones de carga a los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Solo falla si se cambia de master antes de que le llegue la petición (solo aceptan peticiones del master actual)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Para saber el estado de los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Tablet server se crea, crea un archivo -&gt; Adquiere un cerrojo único guardado en un directorio de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(Master vigila ese directorio)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pierde el cerrojo -&gt; intenta readquirirlo mientras exista el archivo -&gt; si no existe se mata a si mismo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Periodicamente</a:t>
            </a:r>
            <a:r>
              <a:rPr lang="es-ES_tradnl" dirty="0" smtClean="0"/>
              <a:t> pregunta a los </a:t>
            </a:r>
            <a:r>
              <a:rPr lang="es-ES_tradnl" dirty="0" err="1" smtClean="0"/>
              <a:t>tablets</a:t>
            </a:r>
            <a:r>
              <a:rPr lang="es-ES_tradnl" dirty="0" smtClean="0"/>
              <a:t> servers por su estado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Si</a:t>
            </a:r>
            <a:r>
              <a:rPr lang="es-ES_tradnl" baseline="0" dirty="0" smtClean="0"/>
              <a:t> no le contestan o le dicen que han perdido su cerrojo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Si lo adquiere master -&gt; </a:t>
            </a:r>
            <a:r>
              <a:rPr lang="es-ES_tradnl" baseline="0" dirty="0" err="1" smtClean="0"/>
              <a:t>Chubby</a:t>
            </a:r>
            <a:r>
              <a:rPr lang="es-ES_tradnl" baseline="0" dirty="0" smtClean="0"/>
              <a:t> vivo y </a:t>
            </a:r>
            <a:r>
              <a:rPr lang="es-ES_tradnl" baseline="0" dirty="0" err="1" smtClean="0"/>
              <a:t>tablet</a:t>
            </a:r>
            <a:r>
              <a:rPr lang="es-ES_tradnl" baseline="0" dirty="0" smtClean="0"/>
              <a:t> server muerto (se asegura que el servidor no va a servir nunca mas eliminando el archivo del cerrojo,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podrá reasignar las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que estaba sirviendo)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Si </a:t>
            </a:r>
            <a:r>
              <a:rPr lang="es-ES_tradnl" dirty="0" err="1" smtClean="0"/>
              <a:t>si</a:t>
            </a:r>
            <a:r>
              <a:rPr lang="es-ES_tradnl" dirty="0" smtClean="0"/>
              <a:t> sesión con </a:t>
            </a:r>
            <a:r>
              <a:rPr lang="es-ES_tradnl" dirty="0" err="1" smtClean="0"/>
              <a:t>Chubby</a:t>
            </a:r>
            <a:r>
              <a:rPr lang="es-ES_tradnl" baseline="0" dirty="0" smtClean="0"/>
              <a:t> expira se mata a si mismo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Maneja la creación y</a:t>
            </a:r>
            <a:r>
              <a:rPr lang="es-ES_tradnl" baseline="0" dirty="0" smtClean="0"/>
              <a:t> eliminación de </a:t>
            </a:r>
            <a:r>
              <a:rPr lang="es-ES_tradnl" baseline="0" dirty="0" err="1" smtClean="0"/>
              <a:t>tablets</a:t>
            </a:r>
            <a:endParaRPr lang="es-ES_tradnl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Tablet servers -&gt; Son los que dividen o juntan </a:t>
            </a:r>
            <a:r>
              <a:rPr lang="es-ES_tradnl" baseline="0" dirty="0" err="1" smtClean="0"/>
              <a:t>tablets</a:t>
            </a:r>
            <a:r>
              <a:rPr lang="es-ES_tradnl" baseline="0" dirty="0" smtClean="0"/>
              <a:t> e informan a master</a:t>
            </a: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b="1" dirty="0" smtClean="0"/>
              <a:t>Servicio de </a:t>
            </a:r>
            <a:r>
              <a:rPr lang="es-ES_tradnl" b="1" dirty="0" err="1" smtClean="0"/>
              <a:t>tablets</a:t>
            </a:r>
            <a:endParaRPr lang="es-ES_tradnl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Un log de </a:t>
            </a:r>
            <a:r>
              <a:rPr lang="es-ES_tradnl" dirty="0" err="1" smtClean="0"/>
              <a:t>commits</a:t>
            </a:r>
            <a:r>
              <a:rPr lang="es-ES_tradnl" dirty="0" smtClean="0"/>
              <a:t> almacena las escrituras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 más nuevas se</a:t>
            </a:r>
            <a:r>
              <a:rPr lang="es-ES_tradnl" baseline="0" dirty="0" smtClean="0"/>
              <a:t> almacenan en memoria RAM (</a:t>
            </a:r>
            <a:r>
              <a:rPr lang="es-ES_tradnl" baseline="0" dirty="0" err="1" smtClean="0"/>
              <a:t>memtable</a:t>
            </a:r>
            <a:r>
              <a:rPr lang="es-ES_tradnl" baseline="0" dirty="0" smtClean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Las mas antiguas se almacenan en disco en los archivos </a:t>
            </a:r>
            <a:r>
              <a:rPr lang="es-ES_tradnl" baseline="0" dirty="0" err="1" smtClean="0"/>
              <a:t>SSTable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Las lecturas se hacen con una</a:t>
            </a:r>
            <a:r>
              <a:rPr lang="es-ES_tradnl" baseline="0" dirty="0" smtClean="0"/>
              <a:t> sola vista resultado de la unión de </a:t>
            </a:r>
            <a:r>
              <a:rPr lang="es-ES_tradnl" baseline="0" dirty="0" err="1" smtClean="0"/>
              <a:t>memtable</a:t>
            </a:r>
            <a:r>
              <a:rPr lang="es-ES_tradnl" baseline="0" dirty="0" smtClean="0"/>
              <a:t> con las </a:t>
            </a:r>
            <a:r>
              <a:rPr lang="es-ES_tradnl" baseline="0" dirty="0" err="1" smtClean="0"/>
              <a:t>SSTables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778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base de datos,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de código abierto, distribuida. Está basada en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datos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réplica del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ser accedido a través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diferentes lenguajes como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Jython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Groovy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JRuby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(como lenguajes que utilizan la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(como lenguajes que no utilizan la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También puede utilizarse con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procesamiento de datos en paralelo.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apoya en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proporciona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como sistema de ficheros.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que contar con caché de bloques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Bloom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la optimización de las consultas sobre grandes volúmenes de datos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autosharding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Multiplataforma.</a:t>
            </a: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243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725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LevelDB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base de datos,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de código abierto, de almacenamiento para sistemas embebidos que se utiliza como una librería. Es un almacenamiento basado en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desarrollado por Google. Soporta multitud de sistemas operativos.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datos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réplica del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 puede acceder y trabajar con los datos a través de un </a:t>
            </a:r>
            <a:r>
              <a:rPr lang="es-ES_tradnl" sz="120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escrita en C++.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que se apoya puede ser tan variada como el sistema operativo donde se instale el software (sistemas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OS X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Utiliza la librería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Snappy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desarrollada por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 la compresión de los datos. Utiliza el formato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guardar los datos en los archivos.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cuanto a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similar a la representación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Cada base de datos se compone de un directorio con una serie de ficheros: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_tradn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Guarda las actualizaciones recientes. Cuando se alcanza un tamaño en memoria se vuelca en un archivo *.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guarda en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_tradnl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SSTable</a:t>
            </a:r>
            <a:r>
              <a:rPr lang="es-ES_tradn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Guardan los datos ordenados por clave.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Contiene información sobre que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SSTables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 todos los niveles de datos con sus correspondientes rangos de claves y otra información importante. Se crea uno cada vez que se abre la base de datos.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_tradnl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es-ES_tradn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Guarda cuál es el último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creado.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lo que respecta a la compresión se van compactando archivos por niveles cuando estos superan el límite de tamaño para ese nivel N, dando lugar a archivos de nivel N+1. Cada vez que se compactan archivos el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Collector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elimina los archivos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no son el actual y, las tablas que no son referenciadas por el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no son la salida de la actual compresión.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102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proyecto,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basado en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una base de datos distribuida de alto rendimiento y altamente escalable.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de datos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réplica del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ser accedido a través de 2 </a:t>
            </a:r>
            <a:r>
              <a:rPr lang="es-ES_tradnl" sz="1200" i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diferentes: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es-ES_tradn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s-ES_trad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 utilizado también con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Además, se permite ejecutar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los lenguajes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infraestructura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apoya sobre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utilizando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sistema de ficheros (también puede utilizarse sobre otros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incluso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Utiliza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Hyperspace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servidor de alta disponibilidad de cerrojos.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cuanto a su 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casi idéntica a la de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BigTable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la única diferencia. La diferencia está en que por encima del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encuentra una capa que abstrae el sistema de ficheros para que puede utilizarse cualquiera de los siguientes: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el sistema de ficheros local.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085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n.wikipedia.org/w/index.php?title=Cassandra_Query_Language&amp;action=edit&amp;redlink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en.wikipedia.org/wiki/Tiger_%28hash%2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vschart.com/list/file-system/" TargetMode="External"/><Relationship Id="rId2" Type="http://schemas.openxmlformats.org/officeDocument/2006/relationships/hyperlink" Target="http://vschart.com/list/volatile-mem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Distributed Storage System for structured data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BigTable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4869160"/>
            <a:ext cx="40324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Alexander Moreno </a:t>
            </a:r>
            <a:r>
              <a:rPr lang="es-ES_tradnl" dirty="0" smtClean="0"/>
              <a:t>Borrego</a:t>
            </a:r>
          </a:p>
          <a:p>
            <a:endParaRPr lang="es-ES" sz="900" dirty="0" smtClean="0"/>
          </a:p>
          <a:p>
            <a:r>
              <a:rPr lang="es-ES" dirty="0" smtClean="0"/>
              <a:t>Carlos Jesús Fernández Basso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40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III): Infraestructura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Opera en varias máquinas</a:t>
            </a:r>
          </a:p>
          <a:p>
            <a:r>
              <a:rPr lang="es-ES_tradnl" dirty="0" smtClean="0"/>
              <a:t>Manejo de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 de </a:t>
            </a:r>
            <a:r>
              <a:rPr lang="es-ES_tradnl" i="1" dirty="0" smtClean="0"/>
              <a:t>Google</a:t>
            </a:r>
          </a:p>
          <a:p>
            <a:r>
              <a:rPr lang="es-ES_tradnl" dirty="0" smtClean="0"/>
              <a:t>Usa </a:t>
            </a:r>
            <a:r>
              <a:rPr lang="es-ES_tradnl" i="1" dirty="0" smtClean="0"/>
              <a:t>GFS</a:t>
            </a:r>
            <a:r>
              <a:rPr lang="es-ES_tradnl" dirty="0" smtClean="0"/>
              <a:t> (</a:t>
            </a:r>
            <a:r>
              <a:rPr lang="es-ES_tradnl" i="1" dirty="0" smtClean="0"/>
              <a:t>Google</a:t>
            </a:r>
            <a:r>
              <a:rPr lang="es-ES_tradnl" dirty="0" smtClean="0"/>
              <a:t> </a:t>
            </a:r>
            <a:r>
              <a:rPr lang="es-ES_tradnl" i="1" dirty="0" smtClean="0"/>
              <a:t>File</a:t>
            </a:r>
            <a:r>
              <a:rPr lang="es-ES_tradnl" dirty="0" smtClean="0"/>
              <a:t> </a:t>
            </a:r>
            <a:r>
              <a:rPr lang="es-ES_tradnl" i="1" dirty="0" err="1" smtClean="0"/>
              <a:t>System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Formato de archivos </a:t>
            </a:r>
            <a:r>
              <a:rPr lang="es-ES_tradnl" i="1" dirty="0" err="1" smtClean="0"/>
              <a:t>SSTable</a:t>
            </a:r>
            <a:r>
              <a:rPr lang="es-ES_tradnl" dirty="0" smtClean="0"/>
              <a:t> (*.</a:t>
            </a:r>
            <a:r>
              <a:rPr lang="es-ES_tradnl" dirty="0" err="1" smtClean="0"/>
              <a:t>sst</a:t>
            </a:r>
            <a:r>
              <a:rPr lang="es-ES_tradnl" dirty="0" smtClean="0"/>
              <a:t>)</a:t>
            </a:r>
          </a:p>
          <a:p>
            <a:r>
              <a:rPr lang="es-ES_tradnl" i="1" dirty="0" err="1" smtClean="0"/>
              <a:t>Chubby</a:t>
            </a:r>
            <a:r>
              <a:rPr lang="es-ES_tradnl" dirty="0" smtClean="0"/>
              <a:t> </a:t>
            </a:r>
            <a:r>
              <a:rPr lang="es-ES_tradnl" i="1" dirty="0" err="1" smtClean="0"/>
              <a:t>Lock</a:t>
            </a:r>
            <a:r>
              <a:rPr lang="es-ES_tradnl" dirty="0" smtClean="0"/>
              <a:t> </a:t>
            </a:r>
            <a:r>
              <a:rPr lang="es-ES_tradnl" i="1" dirty="0" err="1" smtClean="0"/>
              <a:t>Service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888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b="1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513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IV): Implementación(1)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Tres grandes componentes:</a:t>
            </a:r>
          </a:p>
          <a:p>
            <a:pPr lvl="1"/>
            <a:r>
              <a:rPr lang="es-ES_tradnl" dirty="0" smtClean="0"/>
              <a:t>Librería enlazada a cada cliente</a:t>
            </a:r>
          </a:p>
          <a:p>
            <a:pPr lvl="1"/>
            <a:r>
              <a:rPr lang="es-ES_tradnl" dirty="0" smtClean="0"/>
              <a:t>Servidor </a:t>
            </a:r>
            <a:r>
              <a:rPr lang="es-ES_tradnl" i="1" dirty="0" smtClean="0"/>
              <a:t>master</a:t>
            </a:r>
          </a:p>
          <a:p>
            <a:pPr lvl="1"/>
            <a:r>
              <a:rPr lang="es-ES_tradnl" dirty="0" smtClean="0"/>
              <a:t>Varios servidores de </a:t>
            </a:r>
            <a:r>
              <a:rPr lang="es-ES_tradnl" i="1" dirty="0" err="1" smtClean="0"/>
              <a:t>tablets</a:t>
            </a:r>
            <a:endParaRPr lang="es-ES_tradnl" i="1" dirty="0" smtClean="0"/>
          </a:p>
          <a:p>
            <a:endParaRPr lang="es-ES_tradnl" i="1" dirty="0"/>
          </a:p>
          <a:p>
            <a:endParaRPr lang="es-ES_tradnl" i="1" dirty="0" smtClean="0"/>
          </a:p>
          <a:p>
            <a:r>
              <a:rPr lang="es-ES_tradnl" dirty="0" smtClean="0"/>
              <a:t>Localización</a:t>
            </a:r>
            <a:br>
              <a:rPr lang="es-ES_tradnl" dirty="0" smtClean="0"/>
            </a:br>
            <a:r>
              <a:rPr lang="es-ES_tradnl" dirty="0" smtClean="0"/>
              <a:t>de </a:t>
            </a:r>
            <a:r>
              <a:rPr lang="es-ES_tradnl" i="1" dirty="0" err="1" smtClean="0"/>
              <a:t>tablets</a:t>
            </a:r>
            <a:endParaRPr lang="es-ES_tradnl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20" y="3356993"/>
            <a:ext cx="5253486" cy="27534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843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(IV): Implementación(2)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Asignación de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pPr lvl="1"/>
            <a:r>
              <a:rPr lang="es-ES_tradnl" dirty="0" smtClean="0"/>
              <a:t>El servidor master es el Gran Hermano</a:t>
            </a:r>
          </a:p>
          <a:p>
            <a:pPr lvl="1"/>
            <a:r>
              <a:rPr lang="es-ES_tradnl" dirty="0" smtClean="0"/>
              <a:t>Pasos al iniciar un nuevo master</a:t>
            </a:r>
            <a:endParaRPr lang="es-ES_tradnl" dirty="0"/>
          </a:p>
          <a:p>
            <a:pPr lvl="2"/>
            <a:r>
              <a:rPr lang="es-ES_tradnl" dirty="0" smtClean="0"/>
              <a:t>Adquiere cerrojo único</a:t>
            </a:r>
          </a:p>
          <a:p>
            <a:pPr lvl="2"/>
            <a:r>
              <a:rPr lang="es-ES_tradnl" dirty="0" smtClean="0"/>
              <a:t>Escanea el directorio</a:t>
            </a:r>
            <a:br>
              <a:rPr lang="es-ES_tradnl" dirty="0" smtClean="0"/>
            </a:br>
            <a:r>
              <a:rPr lang="es-ES_tradnl" dirty="0" smtClean="0"/>
              <a:t>de </a:t>
            </a:r>
            <a:r>
              <a:rPr lang="es-ES_tradnl" dirty="0" err="1" smtClean="0"/>
              <a:t>Chubby</a:t>
            </a:r>
            <a:endParaRPr lang="es-ES_tradnl" dirty="0" smtClean="0"/>
          </a:p>
          <a:p>
            <a:pPr lvl="2"/>
            <a:r>
              <a:rPr lang="es-ES_tradnl" dirty="0" err="1" smtClean="0"/>
              <a:t>Envia</a:t>
            </a:r>
            <a:r>
              <a:rPr lang="es-ES_tradnl" dirty="0" smtClean="0"/>
              <a:t> un mensaje a</a:t>
            </a:r>
            <a:br>
              <a:rPr lang="es-ES_tradnl" dirty="0" smtClean="0"/>
            </a:br>
            <a:r>
              <a:rPr lang="es-ES_tradnl" dirty="0" smtClean="0"/>
              <a:t>cada </a:t>
            </a:r>
            <a:r>
              <a:rPr lang="es-ES_tradnl" dirty="0" err="1" smtClean="0"/>
              <a:t>tablet</a:t>
            </a:r>
            <a:r>
              <a:rPr lang="es-ES_tradnl" dirty="0" smtClean="0"/>
              <a:t> server</a:t>
            </a:r>
          </a:p>
          <a:p>
            <a:pPr lvl="2"/>
            <a:r>
              <a:rPr lang="es-ES_tradnl" dirty="0" smtClean="0"/>
              <a:t>Escanea la tabla de</a:t>
            </a:r>
            <a:br>
              <a:rPr lang="es-ES_tradnl" dirty="0" smtClean="0"/>
            </a:br>
            <a:r>
              <a:rPr lang="es-ES_tradnl" dirty="0" smtClean="0"/>
              <a:t>metadatos</a:t>
            </a:r>
            <a:endParaRPr lang="es-ES_tradnl" dirty="0"/>
          </a:p>
          <a:p>
            <a:r>
              <a:rPr lang="es-ES_tradnl" dirty="0" smtClean="0"/>
              <a:t>Servicio de </a:t>
            </a:r>
            <a:r>
              <a:rPr lang="es-ES_tradnl" dirty="0" err="1" smtClean="0"/>
              <a:t>tablets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877" y="3270202"/>
            <a:ext cx="4856587" cy="282309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6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</a:t>
            </a:r>
            <a:r>
              <a:rPr lang="es-ES_tradnl" dirty="0"/>
              <a:t>): </a:t>
            </a:r>
            <a:r>
              <a:rPr lang="es-ES_tradnl" dirty="0" smtClean="0"/>
              <a:t>Implementación(3)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972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b="1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698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</a:t>
            </a:r>
            <a:r>
              <a:rPr lang="es-ES_tradnl" dirty="0" smtClean="0"/>
              <a:t>(V): 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ola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036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b="1" i="1" dirty="0" err="1" smtClean="0"/>
              <a:t>HBase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0325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/>
              <a:t>HBase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i="1" dirty="0" err="1"/>
              <a:t>HBase</a:t>
            </a:r>
            <a:r>
              <a:rPr lang="es-ES_tradnl" dirty="0"/>
              <a:t> es una base de datos, </a:t>
            </a:r>
            <a:r>
              <a:rPr lang="es-ES_tradnl" i="1" dirty="0" err="1"/>
              <a:t>noSQL</a:t>
            </a:r>
            <a:r>
              <a:rPr lang="es-ES_tradnl" dirty="0"/>
              <a:t> y de código abierto, distribuida. Está basada en </a:t>
            </a:r>
            <a:r>
              <a:rPr lang="es-ES_tradnl" i="1" dirty="0" err="1"/>
              <a:t>BigTable</a:t>
            </a:r>
            <a:r>
              <a:rPr lang="es-ES_tradnl" dirty="0"/>
              <a:t>.</a:t>
            </a:r>
            <a:endParaRPr lang="es-ES" dirty="0"/>
          </a:p>
          <a:p>
            <a:r>
              <a:rPr lang="es-ES_tradnl" dirty="0"/>
              <a:t>El </a:t>
            </a:r>
            <a:r>
              <a:rPr lang="es-ES_tradnl" u="sng" dirty="0"/>
              <a:t>modelo de datos</a:t>
            </a:r>
            <a:r>
              <a:rPr lang="es-ES_tradnl" dirty="0"/>
              <a:t> es una réplica del de </a:t>
            </a:r>
            <a:r>
              <a:rPr lang="es-ES_tradnl" i="1" dirty="0" err="1"/>
              <a:t>BigTable</a:t>
            </a:r>
            <a:r>
              <a:rPr lang="es-ES_tradnl" dirty="0"/>
              <a:t>.</a:t>
            </a:r>
            <a:endParaRPr lang="es-ES" dirty="0"/>
          </a:p>
          <a:p>
            <a:r>
              <a:rPr lang="es-ES_tradnl" dirty="0"/>
              <a:t>Puede ser accedido a través de </a:t>
            </a:r>
            <a:r>
              <a:rPr lang="es-ES_tradnl" i="1" dirty="0" err="1"/>
              <a:t>APIs</a:t>
            </a:r>
            <a:r>
              <a:rPr lang="es-ES_tradnl" dirty="0"/>
              <a:t> de diferentes lenguajes como </a:t>
            </a:r>
            <a:r>
              <a:rPr lang="es-ES_tradnl" i="1" dirty="0"/>
              <a:t>Java</a:t>
            </a:r>
            <a:r>
              <a:rPr lang="es-ES_tradnl" dirty="0"/>
              <a:t>, </a:t>
            </a:r>
            <a:r>
              <a:rPr lang="es-ES_tradnl" i="1" dirty="0" err="1"/>
              <a:t>Jython</a:t>
            </a:r>
            <a:r>
              <a:rPr lang="es-ES_tradnl" dirty="0"/>
              <a:t>, </a:t>
            </a:r>
            <a:r>
              <a:rPr lang="es-ES_tradnl" i="1" dirty="0" err="1"/>
              <a:t>Groovy</a:t>
            </a:r>
            <a:r>
              <a:rPr lang="es-ES_tradnl" dirty="0"/>
              <a:t>, </a:t>
            </a:r>
            <a:r>
              <a:rPr lang="es-ES_tradnl" i="1" dirty="0" err="1"/>
              <a:t>Scala</a:t>
            </a:r>
            <a:r>
              <a:rPr lang="es-ES_tradnl" dirty="0"/>
              <a:t> y </a:t>
            </a:r>
            <a:r>
              <a:rPr lang="es-ES_tradnl" i="1" dirty="0" err="1" smtClean="0"/>
              <a:t>JRuby</a:t>
            </a:r>
            <a:r>
              <a:rPr lang="es-ES_tradnl" dirty="0" smtClean="0"/>
              <a:t>, </a:t>
            </a:r>
            <a:r>
              <a:rPr lang="es-ES_tradnl" dirty="0"/>
              <a:t>y </a:t>
            </a:r>
            <a:r>
              <a:rPr lang="es-ES_tradnl" i="1" dirty="0"/>
              <a:t>REST</a:t>
            </a:r>
            <a:r>
              <a:rPr lang="es-ES_tradnl" dirty="0"/>
              <a:t> y </a:t>
            </a:r>
            <a:r>
              <a:rPr lang="es-ES_tradnl" i="1" dirty="0" err="1"/>
              <a:t>Thrift</a:t>
            </a:r>
            <a:r>
              <a:rPr lang="es-ES_tradnl" dirty="0"/>
              <a:t> </a:t>
            </a:r>
            <a:r>
              <a:rPr lang="es-ES_tradnl" dirty="0" smtClean="0"/>
              <a:t>. </a:t>
            </a:r>
            <a:r>
              <a:rPr lang="es-ES_tradnl" dirty="0"/>
              <a:t>También puede utilizarse con </a:t>
            </a:r>
            <a:r>
              <a:rPr lang="es-ES_tradnl" i="1" dirty="0" err="1"/>
              <a:t>Hadoop</a:t>
            </a:r>
            <a:r>
              <a:rPr lang="es-ES_tradnl" dirty="0"/>
              <a:t> </a:t>
            </a:r>
            <a:r>
              <a:rPr lang="es-ES_tradnl" i="1" dirty="0" err="1" smtClean="0"/>
              <a:t>MapReduce</a:t>
            </a:r>
            <a:r>
              <a:rPr lang="es-ES_tradnl" i="1" dirty="0" smtClean="0"/>
              <a:t> </a:t>
            </a:r>
            <a:r>
              <a:rPr lang="es-ES_tradnl" dirty="0" smtClean="0"/>
              <a:t>para </a:t>
            </a:r>
            <a:r>
              <a:rPr lang="es-ES_tradnl" dirty="0"/>
              <a:t>el procesamiento de datos en paralelo.</a:t>
            </a:r>
            <a:endParaRPr lang="es-ES" dirty="0"/>
          </a:p>
          <a:p>
            <a:r>
              <a:rPr lang="es-ES_tradnl" dirty="0"/>
              <a:t>La </a:t>
            </a:r>
            <a:r>
              <a:rPr lang="es-ES_tradnl" u="sng" dirty="0"/>
              <a:t>infraestructura</a:t>
            </a:r>
            <a:r>
              <a:rPr lang="es-ES_tradnl" dirty="0"/>
              <a:t> se apoya en </a:t>
            </a:r>
            <a:r>
              <a:rPr lang="es-ES_tradnl" dirty="0" err="1"/>
              <a:t>Hadoop</a:t>
            </a:r>
            <a:r>
              <a:rPr lang="es-ES_tradnl" dirty="0"/>
              <a:t>, que proporciona </a:t>
            </a:r>
            <a:r>
              <a:rPr lang="es-ES_tradnl" i="1" dirty="0"/>
              <a:t>HDFS</a:t>
            </a:r>
            <a:r>
              <a:rPr lang="es-ES_tradnl" dirty="0"/>
              <a:t> (</a:t>
            </a:r>
            <a:r>
              <a:rPr lang="es-ES_tradnl" i="1" dirty="0" err="1"/>
              <a:t>Hadoop</a:t>
            </a:r>
            <a:r>
              <a:rPr lang="es-ES_tradnl" dirty="0"/>
              <a:t> </a:t>
            </a:r>
            <a:r>
              <a:rPr lang="es-ES_tradnl" i="1" dirty="0" err="1"/>
              <a:t>Distributed</a:t>
            </a:r>
            <a:r>
              <a:rPr lang="es-ES_tradnl" dirty="0"/>
              <a:t> </a:t>
            </a:r>
            <a:r>
              <a:rPr lang="es-ES_tradnl" i="1" dirty="0"/>
              <a:t>File </a:t>
            </a:r>
            <a:r>
              <a:rPr lang="es-ES_tradnl" i="1" dirty="0" err="1"/>
              <a:t>System</a:t>
            </a:r>
            <a:r>
              <a:rPr lang="es-ES_tradnl" dirty="0"/>
              <a:t>), como sistema de ficheros.</a:t>
            </a:r>
            <a:endParaRPr lang="es-ES" dirty="0"/>
          </a:p>
          <a:p>
            <a:r>
              <a:rPr lang="es-ES_tradnl" dirty="0"/>
              <a:t>En la </a:t>
            </a:r>
            <a:r>
              <a:rPr lang="es-ES_tradnl" u="sng" dirty="0"/>
              <a:t>implementación</a:t>
            </a:r>
            <a:r>
              <a:rPr lang="es-ES_tradnl" dirty="0"/>
              <a:t> de </a:t>
            </a:r>
            <a:r>
              <a:rPr lang="es-ES_tradnl" i="1" dirty="0" err="1"/>
              <a:t>HBase</a:t>
            </a:r>
            <a:r>
              <a:rPr lang="es-ES_tradnl" dirty="0"/>
              <a:t> hay que contar con caché de bloques y </a:t>
            </a:r>
            <a:r>
              <a:rPr lang="es-ES_tradnl" i="1" dirty="0"/>
              <a:t>Bloom</a:t>
            </a:r>
            <a:r>
              <a:rPr lang="es-ES_tradnl" dirty="0"/>
              <a:t> </a:t>
            </a:r>
            <a:r>
              <a:rPr lang="es-ES_tradnl" i="1" dirty="0" err="1"/>
              <a:t>filters</a:t>
            </a:r>
            <a:r>
              <a:rPr lang="es-ES_tradnl" dirty="0"/>
              <a:t> para la optimización de las consultas sobre grandes volúmenes de datos y </a:t>
            </a:r>
            <a:r>
              <a:rPr lang="es-ES_tradnl" i="1" dirty="0" err="1"/>
              <a:t>autosharding</a:t>
            </a:r>
            <a:r>
              <a:rPr lang="es-ES_tradnl" dirty="0"/>
              <a:t>.</a:t>
            </a:r>
            <a:endParaRPr lang="es-ES" dirty="0"/>
          </a:p>
          <a:p>
            <a:r>
              <a:rPr lang="es-ES_tradnl" dirty="0"/>
              <a:t>Multiplataforma.</a:t>
            </a:r>
            <a:endParaRPr lang="es-ES" dirty="0"/>
          </a:p>
          <a:p>
            <a:endParaRPr lang="es-ES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43" y="295767"/>
            <a:ext cx="1304009" cy="8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Proyectos: </a:t>
            </a:r>
            <a:r>
              <a:rPr lang="es-ES_tradnl" i="1" dirty="0" err="1" smtClean="0"/>
              <a:t>HBase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43" y="295767"/>
            <a:ext cx="1304009" cy="828977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1952"/>
              </p:ext>
            </p:extLst>
          </p:nvPr>
        </p:nvGraphicFramePr>
        <p:xfrm>
          <a:off x="301752" y="1562504"/>
          <a:ext cx="8662737" cy="493970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90659"/>
                <a:gridCol w="3636039"/>
                <a:gridCol w="3636039"/>
              </a:tblGrid>
              <a:tr h="323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HBase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Licencia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Propietario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Apache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793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Balanceo de carga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 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Columna de familias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 err="1">
                          <a:effectLst/>
                        </a:rPr>
                        <a:t>BigTable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Infraestructura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GFS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HDFS, S3, S3N, EBS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3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Replicación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maestro/esclavo(lectura y escritura de maestro)(5 copias)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maestro/esclavo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 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0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_tradnl" sz="1200" kern="1200" dirty="0">
                          <a:effectLst/>
                        </a:rPr>
                        <a:t>C++, Interfaz cliente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Java, </a:t>
                      </a:r>
                      <a:r>
                        <a:rPr lang="en-US" sz="1200" dirty="0" err="1">
                          <a:effectLst/>
                        </a:rPr>
                        <a:t>Jython</a:t>
                      </a:r>
                      <a:r>
                        <a:rPr lang="en-US" sz="1200" dirty="0">
                          <a:effectLst/>
                        </a:rPr>
                        <a:t>, Groovy, </a:t>
                      </a:r>
                      <a:r>
                        <a:rPr lang="en-US" sz="1200" dirty="0" err="1">
                          <a:effectLst/>
                        </a:rPr>
                        <a:t>Scala</a:t>
                      </a:r>
                      <a:r>
                        <a:rPr lang="en-US" sz="1200" dirty="0">
                          <a:effectLst/>
                        </a:rPr>
                        <a:t> y </a:t>
                      </a:r>
                      <a:r>
                        <a:rPr lang="en-US" sz="1200" dirty="0" err="1">
                          <a:effectLst/>
                        </a:rPr>
                        <a:t>JRuby</a:t>
                      </a:r>
                      <a:r>
                        <a:rPr lang="en-US" sz="1200" dirty="0">
                          <a:effectLst/>
                        </a:rPr>
                        <a:t>, y REST y Thrift 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C/C++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Java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Si,(Google)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Si(</a:t>
                      </a:r>
                      <a:r>
                        <a:rPr lang="es-ES" sz="1200" dirty="0" err="1">
                          <a:effectLst/>
                        </a:rPr>
                        <a:t>Hadoop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 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effectLst/>
                        </a:rPr>
                        <a:t>Google </a:t>
                      </a:r>
                      <a:endParaRPr kumimoji="0" lang="es-ES" sz="1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Facebook,HBase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2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8593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LevelDB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375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LevelDB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16" y="332656"/>
            <a:ext cx="1224136" cy="864096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/>
          </a:p>
        </p:txBody>
      </p:sp>
      <p:sp>
        <p:nvSpPr>
          <p:cNvPr id="3" name="2 CuadroTexto"/>
          <p:cNvSpPr txBox="1"/>
          <p:nvPr/>
        </p:nvSpPr>
        <p:spPr>
          <a:xfrm>
            <a:off x="310896" y="1802520"/>
            <a:ext cx="8662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LevelDB</a:t>
            </a:r>
            <a:r>
              <a:rPr lang="es-ES_tradnl" dirty="0"/>
              <a:t> es una base de datos, </a:t>
            </a:r>
            <a:r>
              <a:rPr lang="es-ES_tradnl" i="1" dirty="0" err="1"/>
              <a:t>noSQL</a:t>
            </a:r>
            <a:r>
              <a:rPr lang="es-ES_tradnl" dirty="0"/>
              <a:t> y de código abierto, de almacenamiento para sistemas embebidos que se utiliza como una librería.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Se </a:t>
            </a:r>
            <a:r>
              <a:rPr lang="es-ES_tradnl" dirty="0"/>
              <a:t>puede acceder y trabajar con los datos a través de un </a:t>
            </a:r>
            <a:r>
              <a:rPr lang="es-ES_tradnl" i="1" u="sng" dirty="0"/>
              <a:t>API</a:t>
            </a:r>
            <a:r>
              <a:rPr lang="es-ES_tradnl" dirty="0"/>
              <a:t> escrita en C++.</a:t>
            </a:r>
            <a:endParaRPr lang="es-ES" dirty="0"/>
          </a:p>
          <a:p>
            <a:r>
              <a:rPr lang="es-ES_tradnl" dirty="0"/>
              <a:t>La </a:t>
            </a:r>
            <a:r>
              <a:rPr lang="es-ES_tradnl" u="sng" dirty="0"/>
              <a:t>infraestructura</a:t>
            </a:r>
            <a:r>
              <a:rPr lang="es-ES_tradnl" dirty="0"/>
              <a:t> en la que se apoya puede ser tan variada como el sistema operativo donde se instale el software 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En </a:t>
            </a:r>
            <a:r>
              <a:rPr lang="es-ES_tradnl" dirty="0"/>
              <a:t>cuanto a </a:t>
            </a:r>
            <a:r>
              <a:rPr lang="es-ES_tradnl" u="sng" dirty="0"/>
              <a:t>implementación</a:t>
            </a:r>
            <a:r>
              <a:rPr lang="es-ES_tradnl" dirty="0"/>
              <a:t>, es similar a la representación de </a:t>
            </a:r>
            <a:r>
              <a:rPr lang="es-ES_tradnl" i="1" dirty="0" err="1"/>
              <a:t>tablet</a:t>
            </a:r>
            <a:r>
              <a:rPr lang="es-ES_tradnl" dirty="0"/>
              <a:t> de </a:t>
            </a:r>
            <a:r>
              <a:rPr lang="es-ES_tradnl" i="1" dirty="0" err="1"/>
              <a:t>BigTable</a:t>
            </a:r>
            <a:r>
              <a:rPr lang="es-ES_tradnl" dirty="0"/>
              <a:t>. Cada base de datos se compone de un directorio con una serie de ficheros:</a:t>
            </a:r>
            <a:endParaRPr lang="es-E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s-ES_tradnl" sz="1600" b="1" i="1" dirty="0" smtClean="0"/>
              <a:t>Log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s-ES_tradnl" sz="1600" b="1" i="1" dirty="0" err="1" smtClean="0"/>
              <a:t>SSTable</a:t>
            </a:r>
            <a:endParaRPr lang="es-ES" sz="16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b="1" i="1" dirty="0" smtClean="0"/>
              <a:t>Manifest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 smtClean="0"/>
              <a:t> </a:t>
            </a:r>
            <a:r>
              <a:rPr lang="es-ES_tradnl" sz="1600" b="1" i="1" dirty="0" err="1" smtClean="0"/>
              <a:t>Current</a:t>
            </a:r>
            <a:r>
              <a:rPr lang="es-ES_tradnl" sz="1600" b="1" i="1" dirty="0"/>
              <a:t>.</a:t>
            </a:r>
            <a:r>
              <a:rPr lang="es-ES_tradnl" sz="1600" dirty="0"/>
              <a:t> </a:t>
            </a:r>
            <a:endParaRPr lang="es-ES_tradnl" sz="1600" dirty="0" smtClean="0"/>
          </a:p>
          <a:p>
            <a:pPr lvl="0"/>
            <a:r>
              <a:rPr lang="es-ES_tradnl" dirty="0" smtClean="0"/>
              <a:t>Por </a:t>
            </a:r>
            <a:r>
              <a:rPr lang="es-ES_tradnl" dirty="0"/>
              <a:t>lo que respecta a la compresión se van compactando archivos por niveles cuando estos superan el límite de tamaño para ese nivel N, dando lugar a archivos de nivel N+1.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83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Otros Proyectos: </a:t>
            </a:r>
            <a:r>
              <a:rPr lang="es-ES_tradnl" i="1" smtClean="0"/>
              <a:t>LevelDB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16" y="332656"/>
            <a:ext cx="122413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Hypertable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/>
              <a:t>CouchDB</a:t>
            </a:r>
            <a:endParaRPr lang="es-ES_tradnl" i="1" dirty="0"/>
          </a:p>
          <a:p>
            <a:r>
              <a:rPr lang="es-ES_tradnl" dirty="0" smtClean="0"/>
              <a:t>Conclusiones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191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</a:t>
            </a:r>
            <a:r>
              <a:rPr lang="es-ES_tradnl" dirty="0" smtClean="0"/>
              <a:t>: </a:t>
            </a:r>
            <a:r>
              <a:rPr lang="es-ES_tradnl" i="1" dirty="0" err="1" smtClean="0"/>
              <a:t>Hypertable</a:t>
            </a:r>
            <a:endParaRPr lang="es-ES_tradnl" i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45" y="464399"/>
            <a:ext cx="1269791" cy="588337"/>
          </a:xfr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i="1" dirty="0" err="1"/>
              <a:t>Hypertable</a:t>
            </a:r>
            <a:r>
              <a:rPr lang="es-ES_tradnl" dirty="0"/>
              <a:t> es un proyecto, </a:t>
            </a:r>
            <a:r>
              <a:rPr lang="es-ES_tradnl" i="1" dirty="0" err="1"/>
              <a:t>noSQL</a:t>
            </a:r>
            <a:r>
              <a:rPr lang="es-ES_tradnl" dirty="0"/>
              <a:t> y </a:t>
            </a:r>
            <a:r>
              <a:rPr lang="es-ES_tradnl" i="1" dirty="0"/>
              <a:t>open-</a:t>
            </a:r>
            <a:r>
              <a:rPr lang="es-ES_tradnl" i="1" dirty="0" err="1"/>
              <a:t>source</a:t>
            </a:r>
            <a:r>
              <a:rPr lang="es-ES_tradnl" i="1" dirty="0"/>
              <a:t>,</a:t>
            </a:r>
            <a:r>
              <a:rPr lang="es-ES_tradnl" dirty="0"/>
              <a:t> basado en </a:t>
            </a:r>
            <a:r>
              <a:rPr lang="es-ES_tradnl" i="1" dirty="0" err="1"/>
              <a:t>BigTable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" dirty="0"/>
          </a:p>
          <a:p>
            <a:r>
              <a:rPr lang="es-ES_tradnl" dirty="0"/>
              <a:t>El </a:t>
            </a:r>
            <a:r>
              <a:rPr lang="es-ES_tradnl" u="sng" dirty="0"/>
              <a:t>modelo de datos</a:t>
            </a:r>
            <a:r>
              <a:rPr lang="es-ES_tradnl" dirty="0"/>
              <a:t> es una réplica del de </a:t>
            </a:r>
            <a:r>
              <a:rPr lang="es-ES_tradnl" i="1" dirty="0" err="1"/>
              <a:t>BigTable</a:t>
            </a:r>
            <a:r>
              <a:rPr lang="es-ES_tradnl" dirty="0" smtClean="0"/>
              <a:t>.</a:t>
            </a:r>
          </a:p>
          <a:p>
            <a:endParaRPr lang="es-ES" dirty="0"/>
          </a:p>
          <a:p>
            <a:r>
              <a:rPr lang="es-ES_tradnl" dirty="0"/>
              <a:t>Puede ser accedido a través de 2 </a:t>
            </a:r>
            <a:r>
              <a:rPr lang="es-ES_tradnl" i="1" u="sng" dirty="0" err="1"/>
              <a:t>API</a:t>
            </a:r>
            <a:r>
              <a:rPr lang="es-ES_tradnl" dirty="0" err="1"/>
              <a:t>s</a:t>
            </a:r>
            <a:r>
              <a:rPr lang="es-ES_tradnl" dirty="0"/>
              <a:t> diferentes: </a:t>
            </a:r>
            <a:r>
              <a:rPr lang="es-ES_tradnl" i="1" dirty="0"/>
              <a:t>HQL</a:t>
            </a:r>
            <a:r>
              <a:rPr lang="es-ES_tradnl" dirty="0"/>
              <a:t> (</a:t>
            </a:r>
            <a:r>
              <a:rPr lang="es-ES_tradnl" i="1" dirty="0" err="1"/>
              <a:t>Hypertable</a:t>
            </a:r>
            <a:r>
              <a:rPr lang="es-ES_tradnl" dirty="0"/>
              <a:t> </a:t>
            </a:r>
            <a:r>
              <a:rPr lang="es-ES_tradnl" i="1" dirty="0" err="1"/>
              <a:t>Query</a:t>
            </a:r>
            <a:r>
              <a:rPr lang="es-ES_tradnl" dirty="0"/>
              <a:t> </a:t>
            </a:r>
            <a:r>
              <a:rPr lang="es-ES_tradnl" i="1" dirty="0" err="1"/>
              <a:t>Language</a:t>
            </a:r>
            <a:r>
              <a:rPr lang="es-ES_tradnl" dirty="0"/>
              <a:t>) y </a:t>
            </a:r>
            <a:r>
              <a:rPr lang="es-ES_tradnl" i="1" dirty="0" err="1"/>
              <a:t>Thrift</a:t>
            </a:r>
            <a:r>
              <a:rPr lang="es-ES_tradnl" i="1" dirty="0"/>
              <a:t> API</a:t>
            </a:r>
            <a:r>
              <a:rPr lang="es-ES_tradnl" b="1" i="1" dirty="0"/>
              <a:t>. </a:t>
            </a:r>
            <a:r>
              <a:rPr lang="es-ES_tradnl" dirty="0"/>
              <a:t>Puede</a:t>
            </a:r>
            <a:r>
              <a:rPr lang="es-ES_tradnl" b="1" dirty="0"/>
              <a:t> </a:t>
            </a:r>
            <a:r>
              <a:rPr lang="es-ES_tradnl" dirty="0"/>
              <a:t>ser utilizado también con </a:t>
            </a:r>
            <a:r>
              <a:rPr lang="es-ES_tradnl" i="1" dirty="0" err="1"/>
              <a:t>Hadoop</a:t>
            </a:r>
            <a:r>
              <a:rPr lang="es-ES_tradnl" i="1" dirty="0"/>
              <a:t> </a:t>
            </a:r>
            <a:r>
              <a:rPr lang="es-ES_tradnl" i="1" dirty="0" err="1"/>
              <a:t>MapReduce</a:t>
            </a:r>
            <a:r>
              <a:rPr lang="es-ES_tradnl" dirty="0"/>
              <a:t>. Además, se permite ejecutar </a:t>
            </a:r>
            <a:r>
              <a:rPr lang="es-ES_tradnl" i="1" dirty="0"/>
              <a:t>scripts</a:t>
            </a:r>
            <a:r>
              <a:rPr lang="es-ES_tradnl" dirty="0"/>
              <a:t> con los lenguajes </a:t>
            </a:r>
            <a:r>
              <a:rPr lang="es-ES_tradnl" i="1" dirty="0" err="1"/>
              <a:t>Hive</a:t>
            </a:r>
            <a:r>
              <a:rPr lang="es-ES_tradnl" dirty="0"/>
              <a:t> and </a:t>
            </a:r>
            <a:r>
              <a:rPr lang="es-ES_tradnl" i="1" dirty="0" err="1"/>
              <a:t>Pig</a:t>
            </a:r>
            <a:r>
              <a:rPr lang="es-ES_tradnl" dirty="0" smtClean="0"/>
              <a:t>.</a:t>
            </a:r>
          </a:p>
          <a:p>
            <a:endParaRPr lang="es-ES" dirty="0"/>
          </a:p>
          <a:p>
            <a:r>
              <a:rPr lang="es-ES_tradnl" dirty="0"/>
              <a:t>Su </a:t>
            </a:r>
            <a:r>
              <a:rPr lang="es-ES_tradnl" u="sng" dirty="0"/>
              <a:t>infraestructura</a:t>
            </a:r>
            <a:r>
              <a:rPr lang="es-ES_tradnl" dirty="0"/>
              <a:t> se apoya sobre </a:t>
            </a:r>
            <a:r>
              <a:rPr lang="es-ES_tradnl" i="1" dirty="0" err="1"/>
              <a:t>Hadoop</a:t>
            </a:r>
            <a:r>
              <a:rPr lang="es-ES_tradnl" dirty="0"/>
              <a:t>, utilizando </a:t>
            </a:r>
            <a:r>
              <a:rPr lang="es-ES_tradnl" i="1" dirty="0"/>
              <a:t>HDFS</a:t>
            </a:r>
            <a:r>
              <a:rPr lang="es-ES_tradnl" dirty="0"/>
              <a:t> como sistema de ficheros (también puede utilizarse sobre otros </a:t>
            </a:r>
            <a:r>
              <a:rPr lang="es-ES_tradnl" i="1" dirty="0"/>
              <a:t>DFS</a:t>
            </a:r>
            <a:r>
              <a:rPr lang="es-ES_tradnl" dirty="0"/>
              <a:t> o incluso </a:t>
            </a:r>
            <a:r>
              <a:rPr lang="es-ES_tradnl" i="1" dirty="0"/>
              <a:t>FS</a:t>
            </a:r>
            <a:r>
              <a:rPr lang="es-ES_tradnl" dirty="0"/>
              <a:t>). </a:t>
            </a:r>
            <a:endParaRPr lang="es-ES_tradnl" dirty="0" smtClean="0"/>
          </a:p>
          <a:p>
            <a:endParaRPr lang="es-ES" dirty="0"/>
          </a:p>
          <a:p>
            <a:r>
              <a:rPr lang="es-ES_tradnl" dirty="0"/>
              <a:t>En cuanto a su </a:t>
            </a:r>
            <a:r>
              <a:rPr lang="es-ES_tradnl" u="sng" dirty="0"/>
              <a:t>implementación</a:t>
            </a:r>
            <a:r>
              <a:rPr lang="es-ES_tradnl" dirty="0"/>
              <a:t> es casi idéntica a la de </a:t>
            </a:r>
            <a:r>
              <a:rPr lang="es-ES_tradnl" i="1" dirty="0" err="1"/>
              <a:t>BigTable</a:t>
            </a:r>
            <a:r>
              <a:rPr lang="es-ES_tradnl" dirty="0"/>
              <a:t>, con la única diferencia. La diferencia está en que por encima del </a:t>
            </a:r>
            <a:r>
              <a:rPr lang="es-ES_tradnl" i="1" dirty="0"/>
              <a:t>DFS</a:t>
            </a:r>
            <a:r>
              <a:rPr lang="es-ES_tradnl" dirty="0"/>
              <a:t> se encuentra una capa que abstrae el sistema de ficheros para que puede utilizarse cualquiera de los siguientes: </a:t>
            </a:r>
            <a:r>
              <a:rPr lang="es-ES_tradnl" i="1" dirty="0"/>
              <a:t>HDFS</a:t>
            </a:r>
            <a:r>
              <a:rPr lang="es-ES_tradnl" dirty="0"/>
              <a:t>, </a:t>
            </a:r>
            <a:r>
              <a:rPr lang="es-ES_tradnl" i="1" dirty="0" err="1"/>
              <a:t>MapR</a:t>
            </a:r>
            <a:r>
              <a:rPr lang="es-ES_tradnl" dirty="0"/>
              <a:t>, </a:t>
            </a:r>
            <a:r>
              <a:rPr lang="es-ES_tradnl" i="1" dirty="0" err="1"/>
              <a:t>Ceph</a:t>
            </a:r>
            <a:r>
              <a:rPr lang="es-ES_tradnl" dirty="0"/>
              <a:t>, </a:t>
            </a:r>
            <a:r>
              <a:rPr lang="es-ES_tradnl" i="1" dirty="0"/>
              <a:t>KFS</a:t>
            </a:r>
            <a:r>
              <a:rPr lang="es-ES_tradnl" dirty="0"/>
              <a:t> o el sistema de ficheros local.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2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</a:t>
            </a:r>
            <a:r>
              <a:rPr lang="es-ES_tradnl" dirty="0" smtClean="0"/>
              <a:t>: </a:t>
            </a:r>
            <a:r>
              <a:rPr lang="es-ES_tradnl" i="1" dirty="0" err="1" smtClean="0"/>
              <a:t>Hypertable</a:t>
            </a:r>
            <a:endParaRPr lang="es-ES_tradnl" i="1" dirty="0"/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45" y="464399"/>
            <a:ext cx="1269791" cy="588337"/>
          </a:xfrm>
          <a:prstGeom prst="rect">
            <a:avLst/>
          </a:prstGeom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78870"/>
              </p:ext>
            </p:extLst>
          </p:nvPr>
        </p:nvGraphicFramePr>
        <p:xfrm>
          <a:off x="179512" y="1628800"/>
          <a:ext cx="8784975" cy="51125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62283"/>
                <a:gridCol w="2761346"/>
                <a:gridCol w="2761346"/>
              </a:tblGrid>
              <a:tr h="25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Hypertable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Plataforma/s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Multiplataforma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Multiplataforma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Escalabilidad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Masivamente Escalable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9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Disponibilidad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Tolerancia a </a:t>
                      </a: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Particionamiento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Auto fragmentación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s-ES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Formato de archivo de almacenamiento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SSTable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Modelo de integridad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endParaRPr lang="es-ES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Service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Chubby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Hyperspace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97792"/>
              </p:ext>
            </p:extLst>
          </p:nvPr>
        </p:nvGraphicFramePr>
        <p:xfrm>
          <a:off x="179512" y="1628800"/>
          <a:ext cx="8784975" cy="514413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62283"/>
                <a:gridCol w="2761346"/>
                <a:gridCol w="2761346"/>
              </a:tblGrid>
              <a:tr h="25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Hypertable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Plataforma/s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Open Source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Escalabilidad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809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Columna de familias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BigTable</a:t>
                      </a:r>
                      <a:endParaRPr lang="es-ES" sz="1200" b="0" i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HDFS, </a:t>
                      </a:r>
                      <a:r>
                        <a:rPr lang="es-ES_tradnl" sz="1200" b="0" i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MapR</a:t>
                      </a:r>
                      <a:r>
                        <a:rPr lang="es-ES_tradnl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s-ES_tradnl" sz="1200" b="0" i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Ceph</a:t>
                      </a:r>
                      <a:r>
                        <a:rPr lang="es-ES_tradnl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KFS o el sistema de ficheros local</a:t>
                      </a:r>
                      <a:endParaRPr lang="es-ES" sz="1200" b="0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Disponibilidad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BigTable(3 copias)</a:t>
                      </a:r>
                      <a:endParaRPr lang="es-ES" sz="1200" b="0" i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Persistencia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Tolerancia a Particionamiento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C++, Interfaz cliente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HQL (Hypertable Query Language) y Thrift API</a:t>
                      </a:r>
                      <a:endParaRPr lang="es-ES" sz="1200" b="0" i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Auto fragmentación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 + +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Formato de archivo de almacenamiento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Modelo de integridad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Thrift,biblioteca de C + +, o HQL shell</a:t>
                      </a:r>
                    </a:p>
                  </a:txBody>
                  <a:tcPr marL="68580" marR="68580" marT="0" marB="0"/>
                </a:tc>
              </a:tr>
              <a:tr h="40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Lock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Service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577" marR="58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Baidu</a:t>
                      </a:r>
                      <a:endParaRPr lang="es-ES" sz="1200" b="0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7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dirty="0" err="1" smtClean="0"/>
              <a:t>BigTable</a:t>
            </a:r>
            <a:endParaRPr lang="es-ES_tradnl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Cassandra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/>
              <a:t>CouchDB</a:t>
            </a:r>
            <a:endParaRPr lang="es-ES_tradnl" i="1" dirty="0"/>
          </a:p>
          <a:p>
            <a:r>
              <a:rPr lang="es-ES_tradnl" dirty="0" smtClean="0"/>
              <a:t>Conclusiones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3050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i="1" dirty="0" err="1"/>
              <a:t>Cassandra</a:t>
            </a:r>
            <a:r>
              <a:rPr lang="es-ES_tradnl" dirty="0"/>
              <a:t> es una base de datos, </a:t>
            </a:r>
            <a:r>
              <a:rPr lang="es-ES_tradnl" i="1" dirty="0" err="1"/>
              <a:t>noSQL</a:t>
            </a:r>
            <a:r>
              <a:rPr lang="es-ES_tradnl" dirty="0"/>
              <a:t> y </a:t>
            </a:r>
            <a:r>
              <a:rPr lang="es-ES_tradnl" i="1" dirty="0"/>
              <a:t>open-</a:t>
            </a:r>
            <a:r>
              <a:rPr lang="es-ES_tradnl" i="1" dirty="0" err="1"/>
              <a:t>source</a:t>
            </a:r>
            <a:r>
              <a:rPr lang="es-ES_tradnl" dirty="0"/>
              <a:t>, distribuida, altamente escalable y eventualmente consistente.  Basada en </a:t>
            </a:r>
            <a:r>
              <a:rPr lang="es-ES_tradnl" i="1" dirty="0" err="1"/>
              <a:t>BigTable</a:t>
            </a:r>
            <a:r>
              <a:rPr lang="es-ES_tradnl" dirty="0"/>
              <a:t> y </a:t>
            </a:r>
            <a:r>
              <a:rPr lang="es-ES_tradnl" i="1" dirty="0" err="1"/>
              <a:t>Dynamo</a:t>
            </a:r>
            <a:r>
              <a:rPr lang="es-ES_tradnl" dirty="0"/>
              <a:t> (de Amazon) publicada por Facebook en 2008.</a:t>
            </a:r>
            <a:endParaRPr lang="es-ES" dirty="0"/>
          </a:p>
          <a:p>
            <a:r>
              <a:rPr lang="es-ES_tradnl" dirty="0"/>
              <a:t>El </a:t>
            </a:r>
            <a:r>
              <a:rPr lang="es-ES_tradnl" u="sng" dirty="0"/>
              <a:t>modelo de datos</a:t>
            </a:r>
            <a:r>
              <a:rPr lang="es-ES_tradnl" dirty="0"/>
              <a:t> es una réplica del </a:t>
            </a:r>
            <a:r>
              <a:rPr lang="es-ES_tradnl" dirty="0" smtClean="0"/>
              <a:t>de </a:t>
            </a:r>
            <a:r>
              <a:rPr lang="es-ES_tradnl" i="1" dirty="0" err="1" smtClean="0"/>
              <a:t>BigTable</a:t>
            </a:r>
            <a:r>
              <a:rPr lang="es-ES_tradnl" i="1" dirty="0" smtClean="0"/>
              <a:t>.</a:t>
            </a:r>
            <a:endParaRPr lang="es-ES" dirty="0" smtClean="0"/>
          </a:p>
          <a:p>
            <a:r>
              <a:rPr lang="es-ES_tradnl" dirty="0" smtClean="0"/>
              <a:t>Hay muchas </a:t>
            </a:r>
            <a:r>
              <a:rPr lang="es-ES_tradnl" u="sng" dirty="0" err="1" smtClean="0"/>
              <a:t>API</a:t>
            </a:r>
            <a:r>
              <a:rPr lang="es-ES_tradnl" dirty="0" err="1" smtClean="0"/>
              <a:t>s</a:t>
            </a:r>
            <a:r>
              <a:rPr lang="es-ES_tradnl" dirty="0" smtClean="0"/>
              <a:t> de acceso para </a:t>
            </a:r>
            <a:r>
              <a:rPr lang="es-ES_tradnl" i="1" dirty="0" err="1" smtClean="0"/>
              <a:t>Cassandra</a:t>
            </a:r>
            <a:r>
              <a:rPr lang="es-ES_tradnl" dirty="0" smtClean="0"/>
              <a:t>, algunas de ellas son las siguientes: </a:t>
            </a:r>
            <a:r>
              <a:rPr lang="es-ES_tradnl" i="1" dirty="0" smtClean="0"/>
              <a:t>Java</a:t>
            </a:r>
            <a:r>
              <a:rPr lang="es-ES_tradnl" dirty="0" smtClean="0"/>
              <a:t> (</a:t>
            </a:r>
            <a:r>
              <a:rPr lang="es-ES_tradnl" i="1" dirty="0" err="1" smtClean="0"/>
              <a:t>Hector</a:t>
            </a:r>
            <a:r>
              <a:rPr lang="es-ES_tradnl" dirty="0" smtClean="0"/>
              <a:t>), </a:t>
            </a:r>
            <a:r>
              <a:rPr lang="es-ES_tradnl" i="1" dirty="0" err="1" smtClean="0"/>
              <a:t>Python</a:t>
            </a:r>
            <a:r>
              <a:rPr lang="es-ES_tradnl" dirty="0" smtClean="0"/>
              <a:t> (</a:t>
            </a:r>
            <a:r>
              <a:rPr lang="es-ES_tradnl" i="1" dirty="0" err="1" smtClean="0"/>
              <a:t>Pycassa</a:t>
            </a:r>
            <a:r>
              <a:rPr lang="es-ES_tradnl" dirty="0" smtClean="0"/>
              <a:t>), </a:t>
            </a:r>
            <a:r>
              <a:rPr lang="es-ES_tradnl" i="1" dirty="0" smtClean="0"/>
              <a:t>PHP</a:t>
            </a:r>
            <a:r>
              <a:rPr lang="es-ES_tradnl" dirty="0" smtClean="0"/>
              <a:t> (</a:t>
            </a:r>
            <a:r>
              <a:rPr lang="es-ES_tradnl" i="1" dirty="0" err="1" smtClean="0"/>
              <a:t>PHPcassa</a:t>
            </a:r>
            <a:r>
              <a:rPr lang="es-ES_tradnl" dirty="0" smtClean="0"/>
              <a:t>). </a:t>
            </a:r>
            <a:endParaRPr lang="es-ES" dirty="0" smtClean="0"/>
          </a:p>
          <a:p>
            <a:r>
              <a:rPr lang="es-ES_tradnl" dirty="0" smtClean="0"/>
              <a:t>Algunas </a:t>
            </a:r>
            <a:r>
              <a:rPr lang="es-ES_tradnl" dirty="0"/>
              <a:t>empresas como </a:t>
            </a:r>
            <a:r>
              <a:rPr lang="es-ES_tradnl" dirty="0" err="1"/>
              <a:t>Digg</a:t>
            </a:r>
            <a:r>
              <a:rPr lang="es-ES_tradnl" dirty="0"/>
              <a:t>, </a:t>
            </a:r>
            <a:r>
              <a:rPr lang="es-ES_tradnl" dirty="0" err="1"/>
              <a:t>Twiter</a:t>
            </a:r>
            <a:r>
              <a:rPr lang="es-ES_tradnl" dirty="0"/>
              <a:t>, </a:t>
            </a:r>
            <a:r>
              <a:rPr lang="es-ES_tradnl" dirty="0" err="1"/>
              <a:t>Rackspace</a:t>
            </a:r>
            <a:r>
              <a:rPr lang="es-ES_tradnl" dirty="0"/>
              <a:t> vieron el potencial de Casandra y decidieron colaborar con el proyecto y participar en su desarrollo.</a:t>
            </a:r>
            <a:endParaRPr lang="es-ES" dirty="0"/>
          </a:p>
          <a:p>
            <a:r>
              <a:rPr lang="es-ES" dirty="0"/>
              <a:t>Multiplataforma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7370270"/>
              </p:ext>
            </p:extLst>
          </p:nvPr>
        </p:nvGraphicFramePr>
        <p:xfrm>
          <a:off x="244226" y="1556792"/>
          <a:ext cx="8720262" cy="49506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38250"/>
                <a:gridCol w="2741006"/>
                <a:gridCol w="2741006"/>
              </a:tblGrid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Cassandra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Apache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Balanceo de carga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3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Columna de familias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BigTable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Infraestructura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Parecido 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Dynamo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Cassandra</a:t>
                      </a:r>
                      <a:r>
                        <a:rPr lang="es-ES_tradnl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 </a:t>
                      </a:r>
                      <a:r>
                        <a:rPr lang="es-ES_tradnl" sz="12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Query</a:t>
                      </a:r>
                      <a:r>
                        <a:rPr lang="es-ES_tradnl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 </a:t>
                      </a:r>
                      <a:r>
                        <a:rPr lang="es-ES_tradnl" sz="12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 tooltip="Cassandra Query Language (page does not exist)"/>
                        </a:rPr>
                        <a:t>Language</a:t>
                      </a: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(CQL)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Hector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), 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Python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Pycassa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), </a:t>
                      </a:r>
                      <a:r>
                        <a:rPr lang="es-ES_tradnl" sz="1200" b="1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PHP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ES_tradnl" sz="1200" b="1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PHPcassa</a:t>
                      </a:r>
                      <a:r>
                        <a:rPr lang="es-ES_tradnl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Si(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Hadoop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Digg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Twiter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Rackspace, Facebook, Apache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4468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1793834"/>
              </p:ext>
            </p:extLst>
          </p:nvPr>
        </p:nvGraphicFramePr>
        <p:xfrm>
          <a:off x="179511" y="1628800"/>
          <a:ext cx="8784977" cy="486719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37043"/>
                <a:gridCol w="3073967"/>
                <a:gridCol w="3073967"/>
              </a:tblGrid>
              <a:tr h="368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Cassandra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Plataforma/s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Multiplataforma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Muy escalable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Hash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Consistencia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No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3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r>
                        <a:rPr lang="es-ES" sz="1200" dirty="0" smtClean="0">
                          <a:effectLst/>
                        </a:rPr>
                        <a:t>No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2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MVCC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-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5" y="332656"/>
            <a:ext cx="109935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DynamoDB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017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Dynamo</a:t>
            </a:r>
            <a:r>
              <a:rPr lang="es-ES_tradnl" dirty="0"/>
              <a:t> es una base de datos </a:t>
            </a:r>
            <a:r>
              <a:rPr lang="es-ES_tradnl" dirty="0" err="1"/>
              <a:t>NoSQL</a:t>
            </a:r>
            <a:r>
              <a:rPr lang="es-ES_tradnl" dirty="0"/>
              <a:t> propietaria y de código cerrado, por lo que su uso es exclusivo de la empresa que la implementó: Amazon.</a:t>
            </a:r>
            <a:endParaRPr lang="es-ES" dirty="0"/>
          </a:p>
          <a:p>
            <a:endParaRPr lang="ca-ES" dirty="0" smtClean="0"/>
          </a:p>
          <a:p>
            <a:r>
              <a:rPr lang="ca-ES" dirty="0"/>
              <a:t> </a:t>
            </a:r>
            <a:r>
              <a:rPr lang="es-ES_tradnl" dirty="0" err="1"/>
              <a:t>DynamoDB</a:t>
            </a:r>
            <a:r>
              <a:rPr lang="es-ES_tradnl" dirty="0"/>
              <a:t> puede ser gestionada en unos pocos clics desde la consola de administración de AWS.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infraestructura es </a:t>
            </a:r>
            <a:r>
              <a:rPr lang="es-ES_tradnl" dirty="0" err="1"/>
              <a:t>Dynamo</a:t>
            </a:r>
            <a:r>
              <a:rPr lang="es-ES_tradnl" dirty="0"/>
              <a:t> (</a:t>
            </a:r>
            <a:r>
              <a:rPr lang="es-ES_tradnl" dirty="0" err="1"/>
              <a:t>storage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).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MapReduce</a:t>
            </a:r>
            <a:r>
              <a:rPr lang="es-ES_tradnl" dirty="0" smtClean="0"/>
              <a:t> </a:t>
            </a:r>
          </a:p>
          <a:p>
            <a:endParaRPr lang="es-ES_tradnl" dirty="0"/>
          </a:p>
          <a:p>
            <a:r>
              <a:rPr lang="es-ES_tradnl" dirty="0" smtClean="0"/>
              <a:t>Multiplataforma</a:t>
            </a:r>
            <a:r>
              <a:rPr lang="es-ES_tradnl" dirty="0"/>
              <a:t>.</a:t>
            </a:r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52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0605409"/>
              </p:ext>
            </p:extLst>
          </p:nvPr>
        </p:nvGraphicFramePr>
        <p:xfrm>
          <a:off x="179512" y="1484780"/>
          <a:ext cx="8712967" cy="49685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61582"/>
                <a:gridCol w="2591464"/>
                <a:gridCol w="3059921"/>
              </a:tblGrid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DynamoBD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Balanceo de carga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Columna de familias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Infraestructura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Dynamo (SSD)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(sincronización  </a:t>
                      </a:r>
                      <a:r>
                        <a:rPr lang="es-ES" sz="1000" u="none" strike="noStrike">
                          <a:effectLst/>
                          <a:hlinkClick r:id="rId2"/>
                        </a:rPr>
                        <a:t>árboles Merkle</a:t>
                      </a:r>
                      <a:r>
                        <a:rPr lang="es-ES" sz="1000">
                          <a:effectLst/>
                        </a:rPr>
                        <a:t>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AWS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Java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</a:t>
                      </a:r>
                      <a:r>
                        <a:rPr lang="es-ES_tradnl" sz="1000">
                          <a:effectLst/>
                        </a:rPr>
                        <a:t>Amazon Elastic MapReduce</a:t>
                      </a:r>
                      <a:r>
                        <a:rPr lang="es-ES" sz="1000">
                          <a:effectLst/>
                        </a:rPr>
                        <a:t>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354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Google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Amazon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0630881"/>
              </p:ext>
            </p:extLst>
          </p:nvPr>
        </p:nvGraphicFramePr>
        <p:xfrm>
          <a:off x="179513" y="1412781"/>
          <a:ext cx="8712966" cy="496854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82125"/>
                <a:gridCol w="3126519"/>
                <a:gridCol w="2904322"/>
              </a:tblGrid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DynamoBD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Plataforma/s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Muy escalable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Hash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552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5520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ACID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276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828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-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1 $ </a:t>
                      </a:r>
                      <a:r>
                        <a:rPr lang="es-ES" sz="1000" dirty="0" err="1">
                          <a:effectLst/>
                        </a:rPr>
                        <a:t>gb</a:t>
                      </a:r>
                      <a:r>
                        <a:rPr lang="es-ES" sz="1000" dirty="0">
                          <a:effectLst/>
                        </a:rPr>
                        <a:t>/mes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0.01 $ =&gt; 50 lecturas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 0.01 $ =&gt; 10 escrituras /hora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65" y="232024"/>
            <a:ext cx="137291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MongoDB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CouchDB</a:t>
            </a:r>
            <a:endParaRPr lang="es-ES_tradnl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991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/>
          </a:p>
        </p:txBody>
      </p:sp>
      <p:sp>
        <p:nvSpPr>
          <p:cNvPr id="3" name="2 Rectángulo"/>
          <p:cNvSpPr/>
          <p:nvPr/>
        </p:nvSpPr>
        <p:spPr>
          <a:xfrm>
            <a:off x="456656" y="1340768"/>
            <a:ext cx="8194112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Escrito </a:t>
            </a:r>
            <a:r>
              <a:rPr lang="es-ES" sz="2500" dirty="0"/>
              <a:t>en: C + </a:t>
            </a:r>
            <a:r>
              <a:rPr lang="es-ES" sz="2500" dirty="0" smtClean="0"/>
              <a:t>+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Licencia</a:t>
            </a:r>
            <a:r>
              <a:rPr lang="es-ES" sz="2500" dirty="0"/>
              <a:t>: AGPL (Drivers: Apache</a:t>
            </a:r>
            <a:r>
              <a:rPr lang="es-ES" sz="2500" dirty="0" smtClean="0"/>
              <a:t>)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Protocolo</a:t>
            </a:r>
            <a:r>
              <a:rPr lang="es-ES" sz="2500" dirty="0"/>
              <a:t>: </a:t>
            </a:r>
            <a:r>
              <a:rPr lang="es-ES" sz="2500" dirty="0" smtClean="0"/>
              <a:t>BSON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La </a:t>
            </a:r>
            <a:r>
              <a:rPr lang="es-ES" sz="2500" dirty="0"/>
              <a:t>replicación maestro / esclavo (</a:t>
            </a:r>
            <a:r>
              <a:rPr lang="es-ES" sz="2500" dirty="0" err="1"/>
              <a:t>failover</a:t>
            </a:r>
            <a:r>
              <a:rPr lang="es-ES" sz="2500" dirty="0"/>
              <a:t> automático con conjuntos de réplicas</a:t>
            </a:r>
            <a:r>
              <a:rPr lang="es-ES" sz="2500" dirty="0" smtClean="0"/>
              <a:t>)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 err="1"/>
              <a:t>Sharding</a:t>
            </a:r>
            <a:r>
              <a:rPr lang="es-ES" sz="2500" dirty="0"/>
              <a:t> </a:t>
            </a:r>
            <a:r>
              <a:rPr lang="es-ES" sz="2500" dirty="0" smtClean="0"/>
              <a:t>incorporado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 err="1"/>
              <a:t>GridFS</a:t>
            </a:r>
            <a:r>
              <a:rPr lang="es-ES" sz="2500" dirty="0"/>
              <a:t> para almacenar grandes datos + metadatos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 smtClean="0"/>
              <a:t>Las </a:t>
            </a:r>
            <a:r>
              <a:rPr lang="es-ES" sz="2500" dirty="0"/>
              <a:t>consultas son expresiones </a:t>
            </a:r>
            <a:r>
              <a:rPr lang="es-ES" sz="2500" dirty="0" err="1"/>
              <a:t>javascript</a:t>
            </a:r>
            <a:endParaRPr lang="es-ES" sz="25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500" dirty="0"/>
              <a:t>Ejecutar arbitraria </a:t>
            </a:r>
            <a:r>
              <a:rPr lang="es-ES" sz="2500" dirty="0" err="1"/>
              <a:t>javascript</a:t>
            </a:r>
            <a:r>
              <a:rPr lang="es-ES" sz="2500" dirty="0"/>
              <a:t> funciones de </a:t>
            </a:r>
            <a:r>
              <a:rPr lang="es-ES" sz="2500" dirty="0"/>
              <a:t>servidor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6349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8974966"/>
              </p:ext>
            </p:extLst>
          </p:nvPr>
        </p:nvGraphicFramePr>
        <p:xfrm>
          <a:off x="179514" y="1556792"/>
          <a:ext cx="8856982" cy="528464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89022"/>
                <a:gridCol w="2783980"/>
                <a:gridCol w="2783980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MongoDB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AGPL (Drivers: Apache)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Balanceo de carga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shard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1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Columna de familias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Base de datos Documental</a:t>
                      </a:r>
                    </a:p>
                  </a:txBody>
                  <a:tcPr marL="68580" marR="68580" marT="0" marB="0"/>
                </a:tc>
              </a:tr>
              <a:tr h="323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Infraestructura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Volatile</a:t>
                      </a:r>
                      <a:r>
                        <a:rPr lang="es-ES_tradnl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 </a:t>
                      </a:r>
                      <a:r>
                        <a:rPr lang="es-ES_tradnl" sz="12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memory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File </a:t>
                      </a:r>
                      <a:r>
                        <a:rPr lang="es-ES_tradnl" sz="12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Syste</a:t>
                      </a:r>
                      <a:r>
                        <a:rPr lang="es-ES_tradnl" sz="1200" b="0" i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74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maestro/esclavo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javascript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Java,PHP,Ruby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C#,Python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JavaScript,Haskell,Perl,C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++,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Erlang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Scala,C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 + +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BSON</a:t>
                      </a:r>
                    </a:p>
                  </a:txBody>
                  <a:tcPr marL="68580" marR="68580" marT="0" marB="0"/>
                </a:tc>
              </a:tr>
              <a:tr h="3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Empresas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Craigslist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Foursquare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Helvetic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Shutterfly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Intuit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/>
              <a:t>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1149"/>
            <a:ext cx="1325552" cy="439579"/>
          </a:xfrm>
          <a:prstGeom prst="rect">
            <a:avLst/>
          </a:prstGeom>
        </p:spPr>
      </p:pic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721560"/>
              </p:ext>
            </p:extLst>
          </p:nvPr>
        </p:nvGraphicFramePr>
        <p:xfrm>
          <a:off x="158601" y="1412776"/>
          <a:ext cx="8712967" cy="524061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15427"/>
                <a:gridCol w="3048770"/>
                <a:gridCol w="3048770"/>
              </a:tblGrid>
              <a:tr h="2880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MongoDB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8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Plataforma/s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 Linux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Windows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Mac OS X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Solaris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Muy escalable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9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Hash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1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BASE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-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CouchDB</a:t>
            </a:r>
            <a:endParaRPr lang="es-ES_tradnl" b="1" i="1" dirty="0" smtClean="0"/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60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64" y="404664"/>
            <a:ext cx="2133600" cy="809625"/>
          </a:xfrm>
        </p:spPr>
      </p:pic>
    </p:spTree>
    <p:extLst>
      <p:ext uri="{BB962C8B-B14F-4D97-AF65-F5344CB8AC3E}">
        <p14:creationId xmlns:p14="http://schemas.microsoft.com/office/powerpoint/2010/main" val="4070878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CouchDB</a:t>
            </a:r>
            <a:endParaRPr lang="es-ES_tradnl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98" y="235074"/>
            <a:ext cx="1072480" cy="974982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Escrito en: </a:t>
            </a:r>
            <a:r>
              <a:rPr lang="es-ES" dirty="0" err="1"/>
              <a:t>Erlang</a:t>
            </a:r>
            <a:endParaRPr lang="es-ES" dirty="0"/>
          </a:p>
          <a:p>
            <a:r>
              <a:rPr lang="es-ES" dirty="0"/>
              <a:t>Dato: la consistencia DB, facilidad de uso</a:t>
            </a:r>
          </a:p>
          <a:p>
            <a:r>
              <a:rPr lang="es-ES" dirty="0"/>
              <a:t>Licencia: Apache</a:t>
            </a:r>
          </a:p>
          <a:p>
            <a:r>
              <a:rPr lang="es-ES" dirty="0"/>
              <a:t>Protocolo: HTTP / REST</a:t>
            </a:r>
          </a:p>
          <a:p>
            <a:r>
              <a:rPr lang="es-ES" dirty="0" smtClean="0"/>
              <a:t>Replicación </a:t>
            </a:r>
            <a:r>
              <a:rPr lang="es-ES" dirty="0"/>
              <a:t>maestro-maestro. </a:t>
            </a:r>
            <a:endParaRPr lang="es-ES" dirty="0" smtClean="0"/>
          </a:p>
          <a:p>
            <a:r>
              <a:rPr lang="es-ES" dirty="0" smtClean="0"/>
              <a:t>MVCC  </a:t>
            </a:r>
          </a:p>
          <a:p>
            <a:r>
              <a:rPr lang="es-ES" dirty="0" smtClean="0"/>
              <a:t>Las </a:t>
            </a:r>
            <a:r>
              <a:rPr lang="es-ES" dirty="0"/>
              <a:t>versiones anteriores de los documentos están disponibles</a:t>
            </a:r>
          </a:p>
          <a:p>
            <a:r>
              <a:rPr lang="es-ES" dirty="0" smtClean="0"/>
              <a:t>Vistas</a:t>
            </a:r>
            <a:r>
              <a:rPr lang="es-ES" dirty="0"/>
              <a:t>: </a:t>
            </a:r>
            <a:r>
              <a:rPr lang="es-ES" dirty="0" err="1"/>
              <a:t>map</a:t>
            </a:r>
            <a:r>
              <a:rPr lang="es-ES" dirty="0"/>
              <a:t> / reduce incrustado</a:t>
            </a:r>
          </a:p>
          <a:p>
            <a:r>
              <a:rPr lang="es-ES" dirty="0" smtClean="0"/>
              <a:t>Validación </a:t>
            </a:r>
            <a:r>
              <a:rPr lang="es-ES" dirty="0"/>
              <a:t>de documentos del lado del servidor es posible autenticación </a:t>
            </a:r>
            <a:r>
              <a:rPr lang="es-ES" dirty="0" smtClean="0"/>
              <a:t>posible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586104"/>
              </p:ext>
            </p:extLst>
          </p:nvPr>
        </p:nvGraphicFramePr>
        <p:xfrm>
          <a:off x="179514" y="1484780"/>
          <a:ext cx="8784974" cy="5184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262282"/>
                <a:gridCol w="2761346"/>
                <a:gridCol w="2761346"/>
              </a:tblGrid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effectLst/>
                        </a:rPr>
                        <a:t>CouchDB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Licencia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Propietario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Open </a:t>
                      </a:r>
                      <a:r>
                        <a:rPr lang="es-ES_tradnl" sz="1200" dirty="0" err="1">
                          <a:effectLst/>
                        </a:rPr>
                        <a:t>Source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Balanceo de carga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3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Clave/valor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Columna de familias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clave-valor/documental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4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Infraestructura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GFS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8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Replicación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maestro/esclavo(lectura y escritura de maestro)(5 copias)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Bidireccional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maestro-maestro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APIs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C++, Interfaz cliente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Lenguaje de implementación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C/C++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Erlang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Map / Reduce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Si,(Google)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Si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Protocolo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HTTP / REST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Empresas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Google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4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1982409"/>
              </p:ext>
            </p:extLst>
          </p:nvPr>
        </p:nvGraphicFramePr>
        <p:xfrm>
          <a:off x="179512" y="1412776"/>
          <a:ext cx="8856984" cy="50405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58658"/>
                <a:gridCol w="3099163"/>
                <a:gridCol w="3099163"/>
              </a:tblGrid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BigTable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5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CouchDB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Plataforma/s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Multiplataforma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Escalabilidad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Muy escalable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Altamente escalable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Hash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Consistencia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  <a:tr h="63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Disponibilidad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Persistencia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Tolerancia a Particionamiento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Auto fragmentación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618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Formato de archivo de almacenamiento de datos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SSTable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Modelo de integridad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MVCC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Lock Service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Chubby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Cell Versions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8580" marR="68580" marT="0" marB="0"/>
                </a:tc>
              </a:tr>
              <a:tr h="315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Coste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-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Bajo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b="1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880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 (I)</a:t>
            </a:r>
            <a:endParaRPr lang="es-ES_tradn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2356675"/>
              </p:ext>
            </p:extLst>
          </p:nvPr>
        </p:nvGraphicFramePr>
        <p:xfrm>
          <a:off x="179512" y="2492896"/>
          <a:ext cx="8856984" cy="21937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58029"/>
                <a:gridCol w="986187"/>
                <a:gridCol w="1008112"/>
                <a:gridCol w="838535"/>
                <a:gridCol w="830417"/>
                <a:gridCol w="1047528"/>
                <a:gridCol w="954088"/>
                <a:gridCol w="1116762"/>
                <a:gridCol w="1117326"/>
              </a:tblGrid>
              <a:tr h="464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BigTable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DynamoBD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LevelDB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Hypertable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MongoDB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CouchDB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Cassandra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HBase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  <a:tr h="17293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Mejor Uso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diseñado para escalar a través de cientos o miles de máquinas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soluciones con grandes bases de datos 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kumimoji="0" lang="es-E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s-E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r>
                        <a:rPr kumimoji="0" lang="es-E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distribuida</a:t>
                      </a:r>
                      <a:endParaRPr kumimoji="0" lang="es-E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Mas potencia que </a:t>
                      </a:r>
                      <a:r>
                        <a:rPr lang="es-ES" sz="1000" dirty="0" err="1" smtClean="0">
                          <a:effectLst/>
                        </a:rPr>
                        <a:t>Hbase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consultas dinámicas, con frecuencia escrituras, rara vez leen los datos estadísticos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acumulación, en ocasiones cambiar datos con consultas predefinidas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escribir con frecuencia, leer menos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lectura aleatoria </a:t>
                      </a:r>
                      <a:r>
                        <a:rPr lang="es-ES" sz="1000" dirty="0" smtClean="0">
                          <a:effectLst/>
                        </a:rPr>
                        <a:t>,escribir </a:t>
                      </a:r>
                      <a:r>
                        <a:rPr lang="es-ES" sz="1000" dirty="0">
                          <a:effectLst/>
                        </a:rPr>
                        <a:t>en grandes bases de </a:t>
                      </a:r>
                      <a:r>
                        <a:rPr lang="es-ES" sz="1000" dirty="0" smtClean="0">
                          <a:effectLst/>
                        </a:rPr>
                        <a:t>datos.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370" marR="583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7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b="1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471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 (I): Modelo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400" dirty="0" smtClean="0"/>
              <a:t>Dispersa, distribuida, persistente, mapa ordenado multidimensional</a:t>
            </a:r>
          </a:p>
          <a:p>
            <a:r>
              <a:rPr lang="es-ES_tradnl" sz="2400" dirty="0" smtClean="0"/>
              <a:t>(</a:t>
            </a:r>
            <a:r>
              <a:rPr lang="es-ES_tradnl" sz="2400" i="1" dirty="0" err="1" smtClean="0"/>
              <a:t>row:string</a:t>
            </a:r>
            <a:r>
              <a:rPr lang="es-ES_tradnl" sz="2400" dirty="0" smtClean="0"/>
              <a:t>, </a:t>
            </a:r>
            <a:r>
              <a:rPr lang="es-ES_tradnl" sz="2400" i="1" dirty="0" err="1" smtClean="0"/>
              <a:t>column:string</a:t>
            </a:r>
            <a:r>
              <a:rPr lang="es-ES_tradnl" sz="2400" dirty="0" smtClean="0"/>
              <a:t>, </a:t>
            </a:r>
            <a:r>
              <a:rPr lang="es-ES_tradnl" sz="2400" i="1" dirty="0" smtClean="0"/>
              <a:t>time:int64</a:t>
            </a:r>
            <a:r>
              <a:rPr lang="es-ES_tradnl" sz="2400" dirty="0" smtClean="0"/>
              <a:t>)</a:t>
            </a:r>
            <a:r>
              <a:rPr lang="es-ES_tradnl" sz="2400" dirty="0" smtClean="0">
                <a:sym typeface="Symbol" panose="05050102010706020507" pitchFamily="18" charset="2"/>
              </a:rPr>
              <a:t></a:t>
            </a:r>
            <a:r>
              <a:rPr lang="es-ES_tradnl" sz="2400" i="1" dirty="0" err="1" smtClean="0">
                <a:sym typeface="Symbol" panose="05050102010706020507" pitchFamily="18" charset="2"/>
              </a:rPr>
              <a:t>cell:string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r>
              <a:rPr lang="es-ES_tradnl" sz="2400" i="1" dirty="0" err="1" smtClean="0">
                <a:sym typeface="Symbol" panose="05050102010706020507" pitchFamily="18" charset="2"/>
              </a:rPr>
              <a:t>Column</a:t>
            </a:r>
            <a:r>
              <a:rPr lang="es-ES_tradnl" sz="2400" dirty="0" smtClean="0">
                <a:sym typeface="Symbol" panose="05050102010706020507" pitchFamily="18" charset="2"/>
              </a:rPr>
              <a:t> </a:t>
            </a:r>
            <a:r>
              <a:rPr lang="es-ES_tradnl" sz="2400" i="1" dirty="0" err="1" smtClean="0">
                <a:sym typeface="Symbol" panose="05050102010706020507" pitchFamily="18" charset="2"/>
              </a:rPr>
              <a:t>key</a:t>
            </a:r>
            <a:r>
              <a:rPr lang="es-ES_tradnl" sz="2400" dirty="0" smtClean="0">
                <a:sym typeface="Symbol" panose="05050102010706020507" pitchFamily="18" charset="2"/>
              </a:rPr>
              <a:t> = </a:t>
            </a:r>
            <a:r>
              <a:rPr lang="es-ES_tradnl" sz="2400" i="1" dirty="0" err="1" smtClean="0">
                <a:sym typeface="Symbol" panose="05050102010706020507" pitchFamily="18" charset="2"/>
              </a:rPr>
              <a:t>family:qualifier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Pocas familias por tabla, pero tantos calificadores como se quiera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Tipo de datos de una familia suele ser igual (para la compresión)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Control de acceso definido a nivel de familia</a:t>
            </a:r>
          </a:p>
          <a:p>
            <a:pPr lvl="1"/>
            <a:endParaRPr lang="es-ES_tradnl" dirty="0" smtClean="0"/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8" y="4437112"/>
            <a:ext cx="6912768" cy="1523430"/>
          </a:xfrm>
          <a:prstGeom prst="rect">
            <a:avLst/>
          </a:prstGeom>
          <a:noFill/>
          <a:ln>
            <a:noFill/>
          </a:ln>
          <a:effectLst>
            <a:outerShdw blurRad="152400" dist="76200" dir="5400000" sx="90000" sy="-19000" rotWithShape="0">
              <a:prstClr val="black">
                <a:alpha val="15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b="1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911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II): </a:t>
            </a:r>
            <a:r>
              <a:rPr lang="es-ES_tradnl" i="1" dirty="0" smtClean="0"/>
              <a:t>API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Pública (C++)</a:t>
            </a:r>
          </a:p>
          <a:p>
            <a:r>
              <a:rPr lang="es-ES_tradnl" dirty="0" smtClean="0"/>
              <a:t>Crear/Eliminar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, tablas y familias</a:t>
            </a:r>
          </a:p>
          <a:p>
            <a:r>
              <a:rPr lang="es-ES_tradnl" dirty="0" smtClean="0"/>
              <a:t>Escribir/Consultar/Borrar filas individuales o iterar sobre un conjunto de datos</a:t>
            </a:r>
          </a:p>
          <a:p>
            <a:r>
              <a:rPr lang="es-ES_tradnl" dirty="0" smtClean="0"/>
              <a:t>Manejar el control de acceso</a:t>
            </a:r>
          </a:p>
          <a:p>
            <a:r>
              <a:rPr lang="es-ES_tradnl" dirty="0" smtClean="0"/>
              <a:t>Interface (simular transacciones con varias filas)</a:t>
            </a:r>
          </a:p>
          <a:p>
            <a:r>
              <a:rPr lang="es-ES_tradnl" dirty="0" smtClean="0"/>
              <a:t>Scripts en </a:t>
            </a:r>
            <a:r>
              <a:rPr lang="es-ES_tradnl" i="1" dirty="0" err="1" smtClean="0"/>
              <a:t>Sawzall</a:t>
            </a:r>
            <a:endParaRPr lang="es-ES_tradnl" i="1" dirty="0" smtClean="0"/>
          </a:p>
          <a:p>
            <a:r>
              <a:rPr lang="es-ES_tradnl" i="1" dirty="0" err="1" smtClean="0"/>
              <a:t>MapReduce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3839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b="1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7944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454</TotalTime>
  <Words>3389</Words>
  <Application>Microsoft Office PowerPoint</Application>
  <PresentationFormat>Presentación en pantalla (4:3)</PresentationFormat>
  <Paragraphs>896</Paragraphs>
  <Slides>44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Civil</vt:lpstr>
      <vt:lpstr>BigTable</vt:lpstr>
      <vt:lpstr>Índice</vt:lpstr>
      <vt:lpstr>Índice</vt:lpstr>
      <vt:lpstr>Introducción</vt:lpstr>
      <vt:lpstr>Índice</vt:lpstr>
      <vt:lpstr>Descripción de BigTable (I): Modelo de datos</vt:lpstr>
      <vt:lpstr>Índice</vt:lpstr>
      <vt:lpstr>Descripción de BigTable (II): API</vt:lpstr>
      <vt:lpstr>Índice</vt:lpstr>
      <vt:lpstr>Descripción de BigTable (III): Infraestructura</vt:lpstr>
      <vt:lpstr>Índice</vt:lpstr>
      <vt:lpstr>Descripción de BigTable (IV): Implementación(1)</vt:lpstr>
      <vt:lpstr>Descripción de BigTable(IV): Implementación(2)</vt:lpstr>
      <vt:lpstr>Descripción de BigTable(IV): Implementación(3)</vt:lpstr>
      <vt:lpstr>Índice</vt:lpstr>
      <vt:lpstr>Descripción de BigTable (V): Ejemplos</vt:lpstr>
      <vt:lpstr>Índice</vt:lpstr>
      <vt:lpstr>Otros Proyectos: HBase</vt:lpstr>
      <vt:lpstr>Otros Proyectos: HBase</vt:lpstr>
      <vt:lpstr>Índice</vt:lpstr>
      <vt:lpstr>Otros Proyectos: LevelDB</vt:lpstr>
      <vt:lpstr>Presentación de PowerPoint</vt:lpstr>
      <vt:lpstr>Índice</vt:lpstr>
      <vt:lpstr>Otros Proyectos: Hypertable</vt:lpstr>
      <vt:lpstr>Otros Proyectos: Hypertable</vt:lpstr>
      <vt:lpstr>Presentación de PowerPoint</vt:lpstr>
      <vt:lpstr>Índice</vt:lpstr>
      <vt:lpstr>Otros Proyectos: Cassandra</vt:lpstr>
      <vt:lpstr>Otros Proyectos: Cassandra</vt:lpstr>
      <vt:lpstr>Otros Proyectos: Cassandra</vt:lpstr>
      <vt:lpstr>Índice</vt:lpstr>
      <vt:lpstr>Otros Proyectos: DynamoDB</vt:lpstr>
      <vt:lpstr>Otros Proyectos: DynamoDB</vt:lpstr>
      <vt:lpstr>Otros Proyectos: DynamoDB</vt:lpstr>
      <vt:lpstr>Índice</vt:lpstr>
      <vt:lpstr>Otros Proyectos: MongoDB</vt:lpstr>
      <vt:lpstr>Otros Proyectos: MongoDB</vt:lpstr>
      <vt:lpstr>Otros Proyectos: MongoDB</vt:lpstr>
      <vt:lpstr>Índice</vt:lpstr>
      <vt:lpstr>Otros Proyectos: CouchDB</vt:lpstr>
      <vt:lpstr>Presentación de PowerPoint</vt:lpstr>
      <vt:lpstr>Presentación de PowerPoint</vt:lpstr>
      <vt:lpstr>Índice</vt:lpstr>
      <vt:lpstr>Conclusiones (I)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</dc:title>
  <dc:creator>Alex</dc:creator>
  <cp:lastModifiedBy>Carlos Jesus Fernandez Basso</cp:lastModifiedBy>
  <cp:revision>82</cp:revision>
  <dcterms:created xsi:type="dcterms:W3CDTF">2013-04-12T16:58:01Z</dcterms:created>
  <dcterms:modified xsi:type="dcterms:W3CDTF">2013-05-20T01:15:25Z</dcterms:modified>
</cp:coreProperties>
</file>